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76" r:id="rId3"/>
    <p:sldId id="277" r:id="rId4"/>
    <p:sldId id="275" r:id="rId5"/>
    <p:sldId id="274" r:id="rId6"/>
    <p:sldId id="273" r:id="rId7"/>
    <p:sldId id="272" r:id="rId8"/>
    <p:sldId id="271" r:id="rId9"/>
    <p:sldId id="270" r:id="rId10"/>
    <p:sldId id="269" r:id="rId11"/>
    <p:sldId id="267" r:id="rId12"/>
    <p:sldId id="266" r:id="rId13"/>
    <p:sldId id="265" r:id="rId14"/>
    <p:sldId id="264" r:id="rId15"/>
    <p:sldId id="263" r:id="rId16"/>
    <p:sldId id="261" r:id="rId17"/>
    <p:sldId id="262" r:id="rId18"/>
    <p:sldId id="260" r:id="rId19"/>
    <p:sldId id="259" r:id="rId20"/>
    <p:sldId id="258" r:id="rId21"/>
    <p:sldId id="257" r:id="rId22"/>
    <p:sldId id="278" r:id="rId23"/>
    <p:sldId id="279" r:id="rId24"/>
    <p:sldId id="280" r:id="rId25"/>
    <p:sldId id="281" r:id="rId26"/>
    <p:sldId id="282" r:id="rId27"/>
    <p:sldId id="283" r:id="rId28"/>
    <p:sldId id="284" r:id="rId29"/>
    <p:sldId id="285"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b3TIWQuk+A9Z7L4UtEAig==" hashData="xJFI0nOx0uUpIqP+TXM9YY7QG0ZbRJvBulRnCBDnoLPER8ncdhez8Bz8kx2ho2AkXCE91DkRBzBwxyKx0aCyS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49" autoAdjust="0"/>
    <p:restoredTop sz="94660"/>
  </p:normalViewPr>
  <p:slideViewPr>
    <p:cSldViewPr snapToGrid="0">
      <p:cViewPr varScale="1">
        <p:scale>
          <a:sx n="89" d="100"/>
          <a:sy n="89" d="100"/>
        </p:scale>
        <p:origin x="18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128466-33CD-9425-E702-FC48BECEC35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5F38405-D638-F9E7-095B-964E250D172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E310330-F3D3-E84C-8828-B5035EB42B25}"/>
              </a:ext>
            </a:extLst>
          </p:cNvPr>
          <p:cNvSpPr>
            <a:spLocks noGrp="1"/>
          </p:cNvSpPr>
          <p:nvPr>
            <p:ph type="dt" sz="half" idx="10"/>
          </p:nvPr>
        </p:nvSpPr>
        <p:spPr/>
        <p:txBody>
          <a:bodyPr/>
          <a:lstStyle/>
          <a:p>
            <a:fld id="{46A9C10D-B4A8-4CCF-9478-BD8A6FE68231}" type="datetimeFigureOut">
              <a:rPr lang="fr-FR" smtClean="0"/>
              <a:t>18/12/2023</a:t>
            </a:fld>
            <a:endParaRPr lang="fr-FR"/>
          </a:p>
        </p:txBody>
      </p:sp>
      <p:sp>
        <p:nvSpPr>
          <p:cNvPr id="5" name="Espace réservé du pied de page 4">
            <a:extLst>
              <a:ext uri="{FF2B5EF4-FFF2-40B4-BE49-F238E27FC236}">
                <a16:creationId xmlns:a16="http://schemas.microsoft.com/office/drawing/2014/main" id="{E8497516-CC21-24C8-C12F-64FB7C7C17F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A79CF0-8E43-5F07-DBB6-1BB6E0624107}"/>
              </a:ext>
            </a:extLst>
          </p:cNvPr>
          <p:cNvSpPr>
            <a:spLocks noGrp="1"/>
          </p:cNvSpPr>
          <p:nvPr>
            <p:ph type="sldNum" sz="quarter" idx="12"/>
          </p:nvPr>
        </p:nvSpPr>
        <p:spPr/>
        <p:txBody>
          <a:bodyPr/>
          <a:lstStyle/>
          <a:p>
            <a:fld id="{D9E721F1-6DF0-482A-810F-1233C4EE2649}" type="slidenum">
              <a:rPr lang="fr-FR" smtClean="0"/>
              <a:t>‹N°›</a:t>
            </a:fld>
            <a:endParaRPr lang="fr-FR"/>
          </a:p>
        </p:txBody>
      </p:sp>
    </p:spTree>
    <p:extLst>
      <p:ext uri="{BB962C8B-B14F-4D97-AF65-F5344CB8AC3E}">
        <p14:creationId xmlns:p14="http://schemas.microsoft.com/office/powerpoint/2010/main" val="938927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D304B6-28C0-70B5-F525-094FE0820B5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C1D0A7A-6A23-6004-3E3D-36D90833299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F8C5936-7044-C85D-6F32-72A2EC7529F7}"/>
              </a:ext>
            </a:extLst>
          </p:cNvPr>
          <p:cNvSpPr>
            <a:spLocks noGrp="1"/>
          </p:cNvSpPr>
          <p:nvPr>
            <p:ph type="dt" sz="half" idx="10"/>
          </p:nvPr>
        </p:nvSpPr>
        <p:spPr/>
        <p:txBody>
          <a:bodyPr/>
          <a:lstStyle/>
          <a:p>
            <a:fld id="{46A9C10D-B4A8-4CCF-9478-BD8A6FE68231}" type="datetimeFigureOut">
              <a:rPr lang="fr-FR" smtClean="0"/>
              <a:t>18/12/2023</a:t>
            </a:fld>
            <a:endParaRPr lang="fr-FR"/>
          </a:p>
        </p:txBody>
      </p:sp>
      <p:sp>
        <p:nvSpPr>
          <p:cNvPr id="5" name="Espace réservé du pied de page 4">
            <a:extLst>
              <a:ext uri="{FF2B5EF4-FFF2-40B4-BE49-F238E27FC236}">
                <a16:creationId xmlns:a16="http://schemas.microsoft.com/office/drawing/2014/main" id="{60214708-9A1C-DEC0-B56B-D66071C7AB0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8A9622-3A53-8F6D-51E8-949EFFCEEFFF}"/>
              </a:ext>
            </a:extLst>
          </p:cNvPr>
          <p:cNvSpPr>
            <a:spLocks noGrp="1"/>
          </p:cNvSpPr>
          <p:nvPr>
            <p:ph type="sldNum" sz="quarter" idx="12"/>
          </p:nvPr>
        </p:nvSpPr>
        <p:spPr/>
        <p:txBody>
          <a:bodyPr/>
          <a:lstStyle/>
          <a:p>
            <a:fld id="{D9E721F1-6DF0-482A-810F-1233C4EE2649}" type="slidenum">
              <a:rPr lang="fr-FR" smtClean="0"/>
              <a:t>‹N°›</a:t>
            </a:fld>
            <a:endParaRPr lang="fr-FR"/>
          </a:p>
        </p:txBody>
      </p:sp>
    </p:spTree>
    <p:extLst>
      <p:ext uri="{BB962C8B-B14F-4D97-AF65-F5344CB8AC3E}">
        <p14:creationId xmlns:p14="http://schemas.microsoft.com/office/powerpoint/2010/main" val="23674016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65237F7-A4A6-439C-2E1B-7195584A2D8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7D78DD9-D53A-0E77-12D4-2F973279046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C265AF2-40CC-D683-C7EC-09C52CC55240}"/>
              </a:ext>
            </a:extLst>
          </p:cNvPr>
          <p:cNvSpPr>
            <a:spLocks noGrp="1"/>
          </p:cNvSpPr>
          <p:nvPr>
            <p:ph type="dt" sz="half" idx="10"/>
          </p:nvPr>
        </p:nvSpPr>
        <p:spPr/>
        <p:txBody>
          <a:bodyPr/>
          <a:lstStyle/>
          <a:p>
            <a:fld id="{46A9C10D-B4A8-4CCF-9478-BD8A6FE68231}" type="datetimeFigureOut">
              <a:rPr lang="fr-FR" smtClean="0"/>
              <a:t>18/12/2023</a:t>
            </a:fld>
            <a:endParaRPr lang="fr-FR"/>
          </a:p>
        </p:txBody>
      </p:sp>
      <p:sp>
        <p:nvSpPr>
          <p:cNvPr id="5" name="Espace réservé du pied de page 4">
            <a:extLst>
              <a:ext uri="{FF2B5EF4-FFF2-40B4-BE49-F238E27FC236}">
                <a16:creationId xmlns:a16="http://schemas.microsoft.com/office/drawing/2014/main" id="{E1BC9A8A-A162-3FB9-8618-48BCEE8AB15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B4354AD-FD54-08F2-2317-9AD1ACCFA9C0}"/>
              </a:ext>
            </a:extLst>
          </p:cNvPr>
          <p:cNvSpPr>
            <a:spLocks noGrp="1"/>
          </p:cNvSpPr>
          <p:nvPr>
            <p:ph type="sldNum" sz="quarter" idx="12"/>
          </p:nvPr>
        </p:nvSpPr>
        <p:spPr/>
        <p:txBody>
          <a:bodyPr/>
          <a:lstStyle/>
          <a:p>
            <a:fld id="{D9E721F1-6DF0-482A-810F-1233C4EE2649}" type="slidenum">
              <a:rPr lang="fr-FR" smtClean="0"/>
              <a:t>‹N°›</a:t>
            </a:fld>
            <a:endParaRPr lang="fr-FR"/>
          </a:p>
        </p:txBody>
      </p:sp>
    </p:spTree>
    <p:extLst>
      <p:ext uri="{BB962C8B-B14F-4D97-AF65-F5344CB8AC3E}">
        <p14:creationId xmlns:p14="http://schemas.microsoft.com/office/powerpoint/2010/main" val="147429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FAB600-3A3C-972D-9598-4DD33F9FAEB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834CEDC-57BD-7DB3-0226-3026CF860F2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D0C5F7B-0723-D044-49B0-44913425BD4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65FC001-4321-64AC-D31B-5B9F3805D7A5}"/>
              </a:ext>
            </a:extLst>
          </p:cNvPr>
          <p:cNvSpPr>
            <a:spLocks noGrp="1"/>
          </p:cNvSpPr>
          <p:nvPr>
            <p:ph type="dt" sz="half" idx="10"/>
          </p:nvPr>
        </p:nvSpPr>
        <p:spPr/>
        <p:txBody>
          <a:bodyPr/>
          <a:lstStyle/>
          <a:p>
            <a:fld id="{46A9C10D-B4A8-4CCF-9478-BD8A6FE68231}" type="datetimeFigureOut">
              <a:rPr lang="fr-FR" smtClean="0"/>
              <a:t>18/12/2023</a:t>
            </a:fld>
            <a:endParaRPr lang="fr-FR"/>
          </a:p>
        </p:txBody>
      </p:sp>
      <p:sp>
        <p:nvSpPr>
          <p:cNvPr id="6" name="Espace réservé du pied de page 5">
            <a:extLst>
              <a:ext uri="{FF2B5EF4-FFF2-40B4-BE49-F238E27FC236}">
                <a16:creationId xmlns:a16="http://schemas.microsoft.com/office/drawing/2014/main" id="{C8F1EF86-C8D6-0ADA-5136-9E54FC0F182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6C21C61-7499-9120-AA07-A727E917DE71}"/>
              </a:ext>
            </a:extLst>
          </p:cNvPr>
          <p:cNvSpPr>
            <a:spLocks noGrp="1"/>
          </p:cNvSpPr>
          <p:nvPr>
            <p:ph type="sldNum" sz="quarter" idx="12"/>
          </p:nvPr>
        </p:nvSpPr>
        <p:spPr/>
        <p:txBody>
          <a:bodyPr/>
          <a:lstStyle/>
          <a:p>
            <a:fld id="{D9E721F1-6DF0-482A-810F-1233C4EE2649}" type="slidenum">
              <a:rPr lang="fr-FR" smtClean="0"/>
              <a:t>‹N°›</a:t>
            </a:fld>
            <a:endParaRPr lang="fr-FR"/>
          </a:p>
        </p:txBody>
      </p:sp>
    </p:spTree>
    <p:extLst>
      <p:ext uri="{BB962C8B-B14F-4D97-AF65-F5344CB8AC3E}">
        <p14:creationId xmlns:p14="http://schemas.microsoft.com/office/powerpoint/2010/main" val="785169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9BE4F5-5DD8-1B5F-7A2C-267E0662AF0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882B416-ABAE-4E0C-C635-42A09271E57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DBA3D12-C15D-E3AE-7D96-BC8D0598C81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4F37CB7-0901-F593-39E3-E8ED300DA8E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921EC96-E274-FF2F-EFA6-4EE0A3FDB02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1423217-07D7-862B-A7C2-7FD7BD72AAED}"/>
              </a:ext>
            </a:extLst>
          </p:cNvPr>
          <p:cNvSpPr>
            <a:spLocks noGrp="1"/>
          </p:cNvSpPr>
          <p:nvPr>
            <p:ph type="dt" sz="half" idx="10"/>
          </p:nvPr>
        </p:nvSpPr>
        <p:spPr/>
        <p:txBody>
          <a:bodyPr/>
          <a:lstStyle/>
          <a:p>
            <a:fld id="{46A9C10D-B4A8-4CCF-9478-BD8A6FE68231}" type="datetimeFigureOut">
              <a:rPr lang="fr-FR" smtClean="0"/>
              <a:t>18/12/2023</a:t>
            </a:fld>
            <a:endParaRPr lang="fr-FR"/>
          </a:p>
        </p:txBody>
      </p:sp>
      <p:sp>
        <p:nvSpPr>
          <p:cNvPr id="8" name="Espace réservé du pied de page 7">
            <a:extLst>
              <a:ext uri="{FF2B5EF4-FFF2-40B4-BE49-F238E27FC236}">
                <a16:creationId xmlns:a16="http://schemas.microsoft.com/office/drawing/2014/main" id="{3FD26B6C-3428-05F3-E153-F7B05AE6369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8A264C7-F811-41E3-421D-D2A8311F5A63}"/>
              </a:ext>
            </a:extLst>
          </p:cNvPr>
          <p:cNvSpPr>
            <a:spLocks noGrp="1"/>
          </p:cNvSpPr>
          <p:nvPr>
            <p:ph type="sldNum" sz="quarter" idx="12"/>
          </p:nvPr>
        </p:nvSpPr>
        <p:spPr/>
        <p:txBody>
          <a:bodyPr/>
          <a:lstStyle/>
          <a:p>
            <a:fld id="{D9E721F1-6DF0-482A-810F-1233C4EE2649}" type="slidenum">
              <a:rPr lang="fr-FR" smtClean="0"/>
              <a:t>‹N°›</a:t>
            </a:fld>
            <a:endParaRPr lang="fr-FR"/>
          </a:p>
        </p:txBody>
      </p:sp>
    </p:spTree>
    <p:extLst>
      <p:ext uri="{BB962C8B-B14F-4D97-AF65-F5344CB8AC3E}">
        <p14:creationId xmlns:p14="http://schemas.microsoft.com/office/powerpoint/2010/main" val="12178604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779E26-467B-76FC-4278-AE7BBAA05DC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D0CF543-11CF-DAAE-27FC-939A1D1D5E8C}"/>
              </a:ext>
            </a:extLst>
          </p:cNvPr>
          <p:cNvSpPr>
            <a:spLocks noGrp="1"/>
          </p:cNvSpPr>
          <p:nvPr>
            <p:ph type="dt" sz="half" idx="10"/>
          </p:nvPr>
        </p:nvSpPr>
        <p:spPr/>
        <p:txBody>
          <a:bodyPr/>
          <a:lstStyle/>
          <a:p>
            <a:fld id="{46A9C10D-B4A8-4CCF-9478-BD8A6FE68231}" type="datetimeFigureOut">
              <a:rPr lang="fr-FR" smtClean="0"/>
              <a:t>18/12/2023</a:t>
            </a:fld>
            <a:endParaRPr lang="fr-FR"/>
          </a:p>
        </p:txBody>
      </p:sp>
      <p:sp>
        <p:nvSpPr>
          <p:cNvPr id="4" name="Espace réservé du pied de page 3">
            <a:extLst>
              <a:ext uri="{FF2B5EF4-FFF2-40B4-BE49-F238E27FC236}">
                <a16:creationId xmlns:a16="http://schemas.microsoft.com/office/drawing/2014/main" id="{C65698A5-7F77-C1A2-F814-D61A925E7D4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7030BB3-C616-B30A-2063-7A8F33C52503}"/>
              </a:ext>
            </a:extLst>
          </p:cNvPr>
          <p:cNvSpPr>
            <a:spLocks noGrp="1"/>
          </p:cNvSpPr>
          <p:nvPr>
            <p:ph type="sldNum" sz="quarter" idx="12"/>
          </p:nvPr>
        </p:nvSpPr>
        <p:spPr/>
        <p:txBody>
          <a:bodyPr/>
          <a:lstStyle/>
          <a:p>
            <a:fld id="{D9E721F1-6DF0-482A-810F-1233C4EE2649}" type="slidenum">
              <a:rPr lang="fr-FR" smtClean="0"/>
              <a:t>‹N°›</a:t>
            </a:fld>
            <a:endParaRPr lang="fr-FR"/>
          </a:p>
        </p:txBody>
      </p:sp>
    </p:spTree>
    <p:extLst>
      <p:ext uri="{BB962C8B-B14F-4D97-AF65-F5344CB8AC3E}">
        <p14:creationId xmlns:p14="http://schemas.microsoft.com/office/powerpoint/2010/main" val="16626321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FC97D12-949C-4016-50C9-0198730657E0}"/>
              </a:ext>
            </a:extLst>
          </p:cNvPr>
          <p:cNvSpPr>
            <a:spLocks noGrp="1"/>
          </p:cNvSpPr>
          <p:nvPr>
            <p:ph type="dt" sz="half" idx="10"/>
          </p:nvPr>
        </p:nvSpPr>
        <p:spPr/>
        <p:txBody>
          <a:bodyPr/>
          <a:lstStyle/>
          <a:p>
            <a:fld id="{46A9C10D-B4A8-4CCF-9478-BD8A6FE68231}" type="datetimeFigureOut">
              <a:rPr lang="fr-FR" smtClean="0"/>
              <a:t>18/12/2023</a:t>
            </a:fld>
            <a:endParaRPr lang="fr-FR"/>
          </a:p>
        </p:txBody>
      </p:sp>
      <p:sp>
        <p:nvSpPr>
          <p:cNvPr id="3" name="Espace réservé du pied de page 2">
            <a:extLst>
              <a:ext uri="{FF2B5EF4-FFF2-40B4-BE49-F238E27FC236}">
                <a16:creationId xmlns:a16="http://schemas.microsoft.com/office/drawing/2014/main" id="{4E9E5096-37B6-88B8-21E3-E15CE7944AC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DF822A6-E85E-6794-EB5D-BA8E2E6E6700}"/>
              </a:ext>
            </a:extLst>
          </p:cNvPr>
          <p:cNvSpPr>
            <a:spLocks noGrp="1"/>
          </p:cNvSpPr>
          <p:nvPr>
            <p:ph type="sldNum" sz="quarter" idx="12"/>
          </p:nvPr>
        </p:nvSpPr>
        <p:spPr/>
        <p:txBody>
          <a:bodyPr/>
          <a:lstStyle/>
          <a:p>
            <a:fld id="{D9E721F1-6DF0-482A-810F-1233C4EE2649}" type="slidenum">
              <a:rPr lang="fr-FR" smtClean="0"/>
              <a:t>‹N°›</a:t>
            </a:fld>
            <a:endParaRPr lang="fr-FR"/>
          </a:p>
        </p:txBody>
      </p:sp>
    </p:spTree>
    <p:extLst>
      <p:ext uri="{BB962C8B-B14F-4D97-AF65-F5344CB8AC3E}">
        <p14:creationId xmlns:p14="http://schemas.microsoft.com/office/powerpoint/2010/main" val="958257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94C955-1C32-1A76-D531-17054CD2ECC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EF5C6DE-91B8-C93E-2A73-5F1E41E10D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5222602-C261-4619-CD8C-0833220EC1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7AF26DC-34BD-B7AF-084A-4DBA72F73E56}"/>
              </a:ext>
            </a:extLst>
          </p:cNvPr>
          <p:cNvSpPr>
            <a:spLocks noGrp="1"/>
          </p:cNvSpPr>
          <p:nvPr>
            <p:ph type="dt" sz="half" idx="10"/>
          </p:nvPr>
        </p:nvSpPr>
        <p:spPr/>
        <p:txBody>
          <a:bodyPr/>
          <a:lstStyle/>
          <a:p>
            <a:fld id="{46A9C10D-B4A8-4CCF-9478-BD8A6FE68231}" type="datetimeFigureOut">
              <a:rPr lang="fr-FR" smtClean="0"/>
              <a:t>18/12/2023</a:t>
            </a:fld>
            <a:endParaRPr lang="fr-FR"/>
          </a:p>
        </p:txBody>
      </p:sp>
      <p:sp>
        <p:nvSpPr>
          <p:cNvPr id="6" name="Espace réservé du pied de page 5">
            <a:extLst>
              <a:ext uri="{FF2B5EF4-FFF2-40B4-BE49-F238E27FC236}">
                <a16:creationId xmlns:a16="http://schemas.microsoft.com/office/drawing/2014/main" id="{A2600497-2852-DE23-725C-510F70F1C49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4A1AB94-5227-AA0B-AA56-47969BBDFEE5}"/>
              </a:ext>
            </a:extLst>
          </p:cNvPr>
          <p:cNvSpPr>
            <a:spLocks noGrp="1"/>
          </p:cNvSpPr>
          <p:nvPr>
            <p:ph type="sldNum" sz="quarter" idx="12"/>
          </p:nvPr>
        </p:nvSpPr>
        <p:spPr/>
        <p:txBody>
          <a:bodyPr/>
          <a:lstStyle/>
          <a:p>
            <a:fld id="{D9E721F1-6DF0-482A-810F-1233C4EE2649}" type="slidenum">
              <a:rPr lang="fr-FR" smtClean="0"/>
              <a:t>‹N°›</a:t>
            </a:fld>
            <a:endParaRPr lang="fr-FR"/>
          </a:p>
        </p:txBody>
      </p:sp>
    </p:spTree>
    <p:extLst>
      <p:ext uri="{BB962C8B-B14F-4D97-AF65-F5344CB8AC3E}">
        <p14:creationId xmlns:p14="http://schemas.microsoft.com/office/powerpoint/2010/main" val="20610004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542665-7BB5-6A7F-6F31-F1E58063472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63462B3-9838-4743-E993-DA718BD59E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94D0411-49FC-7034-D53B-39669D15B3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E5CBEF1-22FF-FCB4-A3B1-2F572E41EE8E}"/>
              </a:ext>
            </a:extLst>
          </p:cNvPr>
          <p:cNvSpPr>
            <a:spLocks noGrp="1"/>
          </p:cNvSpPr>
          <p:nvPr>
            <p:ph type="dt" sz="half" idx="10"/>
          </p:nvPr>
        </p:nvSpPr>
        <p:spPr/>
        <p:txBody>
          <a:bodyPr/>
          <a:lstStyle/>
          <a:p>
            <a:fld id="{46A9C10D-B4A8-4CCF-9478-BD8A6FE68231}" type="datetimeFigureOut">
              <a:rPr lang="fr-FR" smtClean="0"/>
              <a:t>18/12/2023</a:t>
            </a:fld>
            <a:endParaRPr lang="fr-FR"/>
          </a:p>
        </p:txBody>
      </p:sp>
      <p:sp>
        <p:nvSpPr>
          <p:cNvPr id="6" name="Espace réservé du pied de page 5">
            <a:extLst>
              <a:ext uri="{FF2B5EF4-FFF2-40B4-BE49-F238E27FC236}">
                <a16:creationId xmlns:a16="http://schemas.microsoft.com/office/drawing/2014/main" id="{2196D410-DEA7-949C-B7E7-C8359FA4BE8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8D5915D-7120-D199-B65C-07C7DD98D41F}"/>
              </a:ext>
            </a:extLst>
          </p:cNvPr>
          <p:cNvSpPr>
            <a:spLocks noGrp="1"/>
          </p:cNvSpPr>
          <p:nvPr>
            <p:ph type="sldNum" sz="quarter" idx="12"/>
          </p:nvPr>
        </p:nvSpPr>
        <p:spPr/>
        <p:txBody>
          <a:bodyPr/>
          <a:lstStyle/>
          <a:p>
            <a:fld id="{D9E721F1-6DF0-482A-810F-1233C4EE2649}" type="slidenum">
              <a:rPr lang="fr-FR" smtClean="0"/>
              <a:t>‹N°›</a:t>
            </a:fld>
            <a:endParaRPr lang="fr-FR"/>
          </a:p>
        </p:txBody>
      </p:sp>
    </p:spTree>
    <p:extLst>
      <p:ext uri="{BB962C8B-B14F-4D97-AF65-F5344CB8AC3E}">
        <p14:creationId xmlns:p14="http://schemas.microsoft.com/office/powerpoint/2010/main" val="8395187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2A721C-CEBB-298A-ED86-00B4280C161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4803A2C-8F30-C83C-C78D-44AF020066F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3DB62A6-F27E-630C-1E9D-BE0F85651E30}"/>
              </a:ext>
            </a:extLst>
          </p:cNvPr>
          <p:cNvSpPr>
            <a:spLocks noGrp="1"/>
          </p:cNvSpPr>
          <p:nvPr>
            <p:ph type="dt" sz="half" idx="10"/>
          </p:nvPr>
        </p:nvSpPr>
        <p:spPr/>
        <p:txBody>
          <a:bodyPr/>
          <a:lstStyle/>
          <a:p>
            <a:fld id="{46A9C10D-B4A8-4CCF-9478-BD8A6FE68231}" type="datetimeFigureOut">
              <a:rPr lang="fr-FR" smtClean="0"/>
              <a:t>18/12/2023</a:t>
            </a:fld>
            <a:endParaRPr lang="fr-FR"/>
          </a:p>
        </p:txBody>
      </p:sp>
      <p:sp>
        <p:nvSpPr>
          <p:cNvPr id="5" name="Espace réservé du pied de page 4">
            <a:extLst>
              <a:ext uri="{FF2B5EF4-FFF2-40B4-BE49-F238E27FC236}">
                <a16:creationId xmlns:a16="http://schemas.microsoft.com/office/drawing/2014/main" id="{C2DC5B24-9F2B-D797-57DE-7F8DD68ADC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E4E6099-8332-E21A-6BF5-E178FCB51B76}"/>
              </a:ext>
            </a:extLst>
          </p:cNvPr>
          <p:cNvSpPr>
            <a:spLocks noGrp="1"/>
          </p:cNvSpPr>
          <p:nvPr>
            <p:ph type="sldNum" sz="quarter" idx="12"/>
          </p:nvPr>
        </p:nvSpPr>
        <p:spPr/>
        <p:txBody>
          <a:bodyPr/>
          <a:lstStyle/>
          <a:p>
            <a:fld id="{D9E721F1-6DF0-482A-810F-1233C4EE2649}" type="slidenum">
              <a:rPr lang="fr-FR" smtClean="0"/>
              <a:t>‹N°›</a:t>
            </a:fld>
            <a:endParaRPr lang="fr-FR"/>
          </a:p>
        </p:txBody>
      </p:sp>
    </p:spTree>
    <p:extLst>
      <p:ext uri="{BB962C8B-B14F-4D97-AF65-F5344CB8AC3E}">
        <p14:creationId xmlns:p14="http://schemas.microsoft.com/office/powerpoint/2010/main" val="13355690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B8B7248-F5AC-36D5-B0D0-074DB1DFC6E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6342C8C-E914-FFA4-9296-71B89944147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138D231-D98F-A25E-723C-2CD5C6C254E3}"/>
              </a:ext>
            </a:extLst>
          </p:cNvPr>
          <p:cNvSpPr>
            <a:spLocks noGrp="1"/>
          </p:cNvSpPr>
          <p:nvPr>
            <p:ph type="dt" sz="half" idx="10"/>
          </p:nvPr>
        </p:nvSpPr>
        <p:spPr/>
        <p:txBody>
          <a:bodyPr/>
          <a:lstStyle/>
          <a:p>
            <a:fld id="{46A9C10D-B4A8-4CCF-9478-BD8A6FE68231}" type="datetimeFigureOut">
              <a:rPr lang="fr-FR" smtClean="0"/>
              <a:t>18/12/2023</a:t>
            </a:fld>
            <a:endParaRPr lang="fr-FR"/>
          </a:p>
        </p:txBody>
      </p:sp>
      <p:sp>
        <p:nvSpPr>
          <p:cNvPr id="5" name="Espace réservé du pied de page 4">
            <a:extLst>
              <a:ext uri="{FF2B5EF4-FFF2-40B4-BE49-F238E27FC236}">
                <a16:creationId xmlns:a16="http://schemas.microsoft.com/office/drawing/2014/main" id="{77503983-C4E9-F03A-74A3-E5F8507D3F0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373CC51-D7AF-EB79-756E-0B2F88440812}"/>
              </a:ext>
            </a:extLst>
          </p:cNvPr>
          <p:cNvSpPr>
            <a:spLocks noGrp="1"/>
          </p:cNvSpPr>
          <p:nvPr>
            <p:ph type="sldNum" sz="quarter" idx="12"/>
          </p:nvPr>
        </p:nvSpPr>
        <p:spPr/>
        <p:txBody>
          <a:bodyPr/>
          <a:lstStyle/>
          <a:p>
            <a:fld id="{D9E721F1-6DF0-482A-810F-1233C4EE2649}" type="slidenum">
              <a:rPr lang="fr-FR" smtClean="0"/>
              <a:t>‹N°›</a:t>
            </a:fld>
            <a:endParaRPr lang="fr-FR"/>
          </a:p>
        </p:txBody>
      </p:sp>
    </p:spTree>
    <p:extLst>
      <p:ext uri="{BB962C8B-B14F-4D97-AF65-F5344CB8AC3E}">
        <p14:creationId xmlns:p14="http://schemas.microsoft.com/office/powerpoint/2010/main" val="27467652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2FAE647-D42E-EFFB-6C43-A589018C85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6E34BB2-485B-46D6-BC6D-DC219F7FB1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41A9177-9515-76AD-4464-3AFF7F2217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A9C10D-B4A8-4CCF-9478-BD8A6FE68231}" type="datetimeFigureOut">
              <a:rPr lang="fr-FR" smtClean="0"/>
              <a:t>18/12/2023</a:t>
            </a:fld>
            <a:endParaRPr lang="fr-FR"/>
          </a:p>
        </p:txBody>
      </p:sp>
      <p:sp>
        <p:nvSpPr>
          <p:cNvPr id="5" name="Espace réservé du pied de page 4">
            <a:extLst>
              <a:ext uri="{FF2B5EF4-FFF2-40B4-BE49-F238E27FC236}">
                <a16:creationId xmlns:a16="http://schemas.microsoft.com/office/drawing/2014/main" id="{A576097F-A76F-C703-9392-D1D6DA9B0F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7B54E3B-9D79-372B-51E1-52DD2E8685C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E721F1-6DF0-482A-810F-1233C4EE2649}" type="slidenum">
              <a:rPr lang="fr-FR" smtClean="0"/>
              <a:t>‹N°›</a:t>
            </a:fld>
            <a:endParaRPr lang="fr-FR"/>
          </a:p>
        </p:txBody>
      </p:sp>
    </p:spTree>
    <p:extLst>
      <p:ext uri="{BB962C8B-B14F-4D97-AF65-F5344CB8AC3E}">
        <p14:creationId xmlns:p14="http://schemas.microsoft.com/office/powerpoint/2010/main" val="37650075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1.wav"/><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nuage, ciel&#10;&#10;Description générée automatiquement">
            <a:extLst>
              <a:ext uri="{FF2B5EF4-FFF2-40B4-BE49-F238E27FC236}">
                <a16:creationId xmlns:a16="http://schemas.microsoft.com/office/drawing/2014/main" id="{E237783C-0555-D811-4FC2-302F383FE61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7500" y="279000"/>
            <a:ext cx="6161539"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165C2AB-0566-2901-13D8-1357F8F79028}"/>
              </a:ext>
            </a:extLst>
          </p:cNvPr>
          <p:cNvSpPr txBox="1"/>
          <p:nvPr/>
        </p:nvSpPr>
        <p:spPr>
          <a:xfrm>
            <a:off x="7315200" y="1560318"/>
            <a:ext cx="5315519" cy="461665"/>
          </a:xfrm>
          <a:prstGeom prst="rect">
            <a:avLst/>
          </a:prstGeom>
          <a:noFill/>
        </p:spPr>
        <p:txBody>
          <a:bodyPr wrap="square" rtlCol="0">
            <a:spAutoFit/>
          </a:bodyPr>
          <a:lstStyle/>
          <a:p>
            <a:r>
              <a:rPr lang="fr-FR" sz="2400" b="1" dirty="0">
                <a:solidFill>
                  <a:srgbClr val="FFFF00"/>
                </a:solidFill>
              </a:rPr>
              <a:t>Lorient Vous Présente La Havane</a:t>
            </a:r>
          </a:p>
        </p:txBody>
      </p:sp>
      <p:sp>
        <p:nvSpPr>
          <p:cNvPr id="5" name="ZoneTexte 4">
            <a:extLst>
              <a:ext uri="{FF2B5EF4-FFF2-40B4-BE49-F238E27FC236}">
                <a16:creationId xmlns:a16="http://schemas.microsoft.com/office/drawing/2014/main" id="{9D7594FB-566B-8C84-C47B-09CE35EF6B9B}"/>
              </a:ext>
            </a:extLst>
          </p:cNvPr>
          <p:cNvSpPr txBox="1"/>
          <p:nvPr/>
        </p:nvSpPr>
        <p:spPr>
          <a:xfrm>
            <a:off x="9143999" y="2021983"/>
            <a:ext cx="3486720" cy="523220"/>
          </a:xfrm>
          <a:prstGeom prst="rect">
            <a:avLst/>
          </a:prstGeom>
          <a:noFill/>
        </p:spPr>
        <p:txBody>
          <a:bodyPr wrap="square" rtlCol="0">
            <a:spAutoFit/>
          </a:bodyPr>
          <a:lstStyle/>
          <a:p>
            <a:r>
              <a:rPr lang="fr-FR" sz="2800" b="1" dirty="0">
                <a:solidFill>
                  <a:srgbClr val="FFFF00"/>
                </a:solidFill>
              </a:rPr>
              <a:t>Cuba</a:t>
            </a:r>
          </a:p>
        </p:txBody>
      </p:sp>
    </p:spTree>
    <p:extLst>
      <p:ext uri="{BB962C8B-B14F-4D97-AF65-F5344CB8AC3E}">
        <p14:creationId xmlns:p14="http://schemas.microsoft.com/office/powerpoint/2010/main" val="23060009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sndAc>
          <p:stSnd loop="1">
            <p:snd r:embed="rId2" name="Bob Marley &amp; The Wailers - No Woman, No Cry (Live At The Rainbow 4th June 1977).wav"/>
          </p:stSnd>
        </p:sndAc>
      </p:transition>
    </mc:Choice>
    <mc:Fallback xmlns="">
      <p:transition spd="slow" advClick="0" advTm="9000">
        <p:fade/>
        <p:sndAc>
          <p:stSnd loop="1">
            <p:snd r:embed="rId4" name="Bob Marley &amp; The Wailers - No Woman, No Cry (Live At The Rainbow 4th June 1977).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calcmode="lin" valueType="num">
                                      <p:cBhvr>
                                        <p:cTn id="16"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A353F0FD-F3FE-0CF0-19D3-9FF88E147401}"/>
              </a:ext>
            </a:extLst>
          </p:cNvPr>
          <p:cNvSpPr txBox="1"/>
          <p:nvPr/>
        </p:nvSpPr>
        <p:spPr>
          <a:xfrm>
            <a:off x="403537" y="582067"/>
            <a:ext cx="11694017" cy="5693866"/>
          </a:xfrm>
          <a:prstGeom prst="rect">
            <a:avLst/>
          </a:prstGeom>
          <a:noFill/>
        </p:spPr>
        <p:txBody>
          <a:bodyPr wrap="square">
            <a:spAutoFit/>
          </a:bodyPr>
          <a:lstStyle/>
          <a:p>
            <a:r>
              <a:rPr lang="fr-FR" sz="2800" b="1" dirty="0">
                <a:solidFill>
                  <a:schemeClr val="bg1"/>
                </a:solidFill>
                <a:latin typeface="Algerian" panose="04020705040A02060702" pitchFamily="82" charset="0"/>
              </a:rPr>
              <a:t>La Havane (en espagnol : La </a:t>
            </a:r>
            <a:r>
              <a:rPr lang="fr-FR" sz="2800" b="1" dirty="0" err="1">
                <a:solidFill>
                  <a:schemeClr val="bg1"/>
                </a:solidFill>
                <a:latin typeface="Algerian" panose="04020705040A02060702" pitchFamily="82" charset="0"/>
              </a:rPr>
              <a:t>Habana</a:t>
            </a:r>
            <a:r>
              <a:rPr lang="fr-FR" sz="2800" b="1" dirty="0">
                <a:solidFill>
                  <a:schemeClr val="bg1"/>
                </a:solidFill>
                <a:latin typeface="Algerian" panose="04020705040A02060702" pitchFamily="82" charset="0"/>
              </a:rPr>
              <a:t> [la aˈβana], Ciudad de La </a:t>
            </a:r>
            <a:r>
              <a:rPr lang="fr-FR" sz="2800" b="1" dirty="0" err="1">
                <a:solidFill>
                  <a:schemeClr val="bg1"/>
                </a:solidFill>
                <a:latin typeface="Algerian" panose="04020705040A02060702" pitchFamily="82" charset="0"/>
              </a:rPr>
              <a:t>Habana</a:t>
            </a:r>
            <a:r>
              <a:rPr lang="fr-FR" sz="2800" b="1" dirty="0">
                <a:solidFill>
                  <a:schemeClr val="bg1"/>
                </a:solidFill>
                <a:latin typeface="Algerian" panose="04020705040A02060702" pitchFamily="82" charset="0"/>
              </a:rPr>
              <a:t> officiellement) est la capitale et le centre économique de Cuba. Cette ville portuaire est aussi l'une des quinze provinces cubaines. La ville/province compte 2,4 millions d'habitants, tandis que l'agglomération en compte plus de 3,7 millions, ce qui fait de La Havane la plus grande ville des Caraïbes1. La ville s'étend sur plus de 720 kilomètres carrés principalement à l'ouest et au sud d'une baie, à laquelle on accède par un passage étroit, et qui est divisé en trois ports : </a:t>
            </a:r>
            <a:r>
              <a:rPr lang="fr-FR" sz="2800" b="1" dirty="0" err="1">
                <a:solidFill>
                  <a:schemeClr val="bg1"/>
                </a:solidFill>
                <a:latin typeface="Algerian" panose="04020705040A02060702" pitchFamily="82" charset="0"/>
              </a:rPr>
              <a:t>Marimelena</a:t>
            </a:r>
            <a:r>
              <a:rPr lang="fr-FR" sz="2800" b="1" dirty="0">
                <a:solidFill>
                  <a:schemeClr val="bg1"/>
                </a:solidFill>
                <a:latin typeface="Algerian" panose="04020705040A02060702" pitchFamily="82" charset="0"/>
              </a:rPr>
              <a:t>, </a:t>
            </a:r>
            <a:r>
              <a:rPr lang="fr-FR" sz="2800" b="1" dirty="0" err="1">
                <a:solidFill>
                  <a:schemeClr val="bg1"/>
                </a:solidFill>
                <a:latin typeface="Algerian" panose="04020705040A02060702" pitchFamily="82" charset="0"/>
              </a:rPr>
              <a:t>Guanabacoa</a:t>
            </a:r>
            <a:r>
              <a:rPr lang="fr-FR" sz="2800" b="1" dirty="0">
                <a:solidFill>
                  <a:schemeClr val="bg1"/>
                </a:solidFill>
                <a:latin typeface="Algerian" panose="04020705040A02060702" pitchFamily="82" charset="0"/>
              </a:rPr>
              <a:t> et </a:t>
            </a:r>
            <a:r>
              <a:rPr lang="fr-FR" sz="2800" b="1" dirty="0" err="1">
                <a:solidFill>
                  <a:schemeClr val="bg1"/>
                </a:solidFill>
                <a:latin typeface="Algerian" panose="04020705040A02060702" pitchFamily="82" charset="0"/>
              </a:rPr>
              <a:t>Atarés</a:t>
            </a:r>
            <a:r>
              <a:rPr lang="fr-FR" sz="2800" b="1" dirty="0">
                <a:solidFill>
                  <a:schemeClr val="bg1"/>
                </a:solidFill>
                <a:latin typeface="Algerian" panose="04020705040A02060702" pitchFamily="82" charset="0"/>
              </a:rPr>
              <a:t>. La rivière </a:t>
            </a:r>
            <a:r>
              <a:rPr lang="fr-FR" sz="2800" b="1" dirty="0" err="1">
                <a:solidFill>
                  <a:schemeClr val="bg1"/>
                </a:solidFill>
                <a:latin typeface="Algerian" panose="04020705040A02060702" pitchFamily="82" charset="0"/>
              </a:rPr>
              <a:t>Almendares</a:t>
            </a:r>
            <a:r>
              <a:rPr lang="fr-FR" sz="2800" b="1" dirty="0">
                <a:solidFill>
                  <a:schemeClr val="bg1"/>
                </a:solidFill>
                <a:latin typeface="Algerian" panose="04020705040A02060702" pitchFamily="82" charset="0"/>
              </a:rPr>
              <a:t> traverse la ville du sud au nord, et se jette dans le détroit de Floride à quelques kilomètres à l'ouest de la baie.</a:t>
            </a:r>
          </a:p>
        </p:txBody>
      </p:sp>
    </p:spTree>
    <p:extLst>
      <p:ext uri="{BB962C8B-B14F-4D97-AF65-F5344CB8AC3E}">
        <p14:creationId xmlns:p14="http://schemas.microsoft.com/office/powerpoint/2010/main" val="9121284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anorama, plein air, ciel, nuage&#10;&#10;Description générée automatiquement">
            <a:extLst>
              <a:ext uri="{FF2B5EF4-FFF2-40B4-BE49-F238E27FC236}">
                <a16:creationId xmlns:a16="http://schemas.microsoft.com/office/drawing/2014/main" id="{42D3E67F-F11B-2B49-CBB0-5984A3C9FD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0000" y="2417343"/>
            <a:ext cx="11772000" cy="2023313"/>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7BB6E31-6447-F2CA-DCD6-FB1059A91B50}"/>
              </a:ext>
            </a:extLst>
          </p:cNvPr>
          <p:cNvSpPr txBox="1"/>
          <p:nvPr/>
        </p:nvSpPr>
        <p:spPr>
          <a:xfrm>
            <a:off x="2395470" y="4526633"/>
            <a:ext cx="8461420" cy="461665"/>
          </a:xfrm>
          <a:prstGeom prst="rect">
            <a:avLst/>
          </a:prstGeom>
          <a:noFill/>
        </p:spPr>
        <p:txBody>
          <a:bodyPr wrap="square" rtlCol="0">
            <a:spAutoFit/>
          </a:bodyPr>
          <a:lstStyle/>
          <a:p>
            <a:r>
              <a:rPr lang="fr-FR" sz="2400" b="1" dirty="0">
                <a:solidFill>
                  <a:srgbClr val="FFFF00"/>
                </a:solidFill>
              </a:rPr>
              <a:t>Vue panoramique sur la ville de La Havane et son port.</a:t>
            </a:r>
          </a:p>
        </p:txBody>
      </p:sp>
    </p:spTree>
    <p:extLst>
      <p:ext uri="{BB962C8B-B14F-4D97-AF65-F5344CB8AC3E}">
        <p14:creationId xmlns:p14="http://schemas.microsoft.com/office/powerpoint/2010/main" val="13783947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roquis, Visage humain, dessin, homme&#10;&#10;Description générée automatiquement">
            <a:extLst>
              <a:ext uri="{FF2B5EF4-FFF2-40B4-BE49-F238E27FC236}">
                <a16:creationId xmlns:a16="http://schemas.microsoft.com/office/drawing/2014/main" id="{E10E83EE-BF62-C9E4-0C7C-672C02997E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5924" y="260188"/>
            <a:ext cx="4932000" cy="6337624"/>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D3949213-35F3-F32F-EA16-13C22462E643}"/>
              </a:ext>
            </a:extLst>
          </p:cNvPr>
          <p:cNvSpPr txBox="1"/>
          <p:nvPr/>
        </p:nvSpPr>
        <p:spPr>
          <a:xfrm>
            <a:off x="1223493" y="5305763"/>
            <a:ext cx="3221225" cy="830997"/>
          </a:xfrm>
          <a:prstGeom prst="rect">
            <a:avLst/>
          </a:prstGeom>
          <a:noFill/>
        </p:spPr>
        <p:txBody>
          <a:bodyPr wrap="square" rtlCol="0">
            <a:spAutoFit/>
          </a:bodyPr>
          <a:lstStyle/>
          <a:p>
            <a:r>
              <a:rPr lang="es-ES" sz="2400" b="1" dirty="0" err="1"/>
              <a:t>Portrait</a:t>
            </a:r>
            <a:r>
              <a:rPr lang="es-ES" sz="2400" b="1" dirty="0"/>
              <a:t> de Diego </a:t>
            </a:r>
            <a:r>
              <a:rPr lang="es-ES" sz="2400" b="1" dirty="0" err="1"/>
              <a:t>Velasquez</a:t>
            </a:r>
            <a:r>
              <a:rPr lang="es-ES" sz="2400" b="1" dirty="0"/>
              <a:t> de Cuellar.</a:t>
            </a:r>
            <a:endParaRPr lang="fr-FR" sz="2400" b="1" dirty="0"/>
          </a:p>
        </p:txBody>
      </p:sp>
    </p:spTree>
    <p:extLst>
      <p:ext uri="{BB962C8B-B14F-4D97-AF65-F5344CB8AC3E}">
        <p14:creationId xmlns:p14="http://schemas.microsoft.com/office/powerpoint/2010/main" val="7826577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forteresse&#10;&#10;Description générée automatiquement">
            <a:extLst>
              <a:ext uri="{FF2B5EF4-FFF2-40B4-BE49-F238E27FC236}">
                <a16:creationId xmlns:a16="http://schemas.microsoft.com/office/drawing/2014/main" id="{98E4302E-9F25-A271-50D3-46D7E8BC1A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25B377F-649E-A390-EE14-8256B4D60700}"/>
              </a:ext>
            </a:extLst>
          </p:cNvPr>
          <p:cNvSpPr txBox="1"/>
          <p:nvPr/>
        </p:nvSpPr>
        <p:spPr>
          <a:xfrm>
            <a:off x="2277414" y="6129088"/>
            <a:ext cx="7637172" cy="461665"/>
          </a:xfrm>
          <a:prstGeom prst="rect">
            <a:avLst/>
          </a:prstGeom>
          <a:noFill/>
        </p:spPr>
        <p:txBody>
          <a:bodyPr wrap="square" rtlCol="0">
            <a:spAutoFit/>
          </a:bodyPr>
          <a:lstStyle/>
          <a:p>
            <a:r>
              <a:rPr lang="fr-FR" sz="2400" b="1" dirty="0">
                <a:solidFill>
                  <a:schemeClr val="bg1"/>
                </a:solidFill>
              </a:rPr>
              <a:t>Château du </a:t>
            </a:r>
            <a:r>
              <a:rPr lang="fr-FR" sz="2400" b="1" dirty="0" err="1">
                <a:solidFill>
                  <a:schemeClr val="bg1"/>
                </a:solidFill>
              </a:rPr>
              <a:t>morro</a:t>
            </a:r>
            <a:r>
              <a:rPr lang="fr-FR" sz="2400" b="1" dirty="0">
                <a:solidFill>
                  <a:schemeClr val="bg1"/>
                </a:solidFill>
              </a:rPr>
              <a:t> - La Havane</a:t>
            </a:r>
          </a:p>
        </p:txBody>
      </p:sp>
    </p:spTree>
    <p:extLst>
      <p:ext uri="{BB962C8B-B14F-4D97-AF65-F5344CB8AC3E}">
        <p14:creationId xmlns:p14="http://schemas.microsoft.com/office/powerpoint/2010/main" val="6066722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Zone urbaine, horizon&#10;&#10;Description générée automatiquement">
            <a:extLst>
              <a:ext uri="{FF2B5EF4-FFF2-40B4-BE49-F238E27FC236}">
                <a16:creationId xmlns:a16="http://schemas.microsoft.com/office/drawing/2014/main" id="{B50896ED-8087-E869-E732-74C9B32DAC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4466" y="351000"/>
            <a:ext cx="9303068" cy="6156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4C31379-3739-69A3-9183-E50C46B09BF6}"/>
              </a:ext>
            </a:extLst>
          </p:cNvPr>
          <p:cNvSpPr txBox="1"/>
          <p:nvPr/>
        </p:nvSpPr>
        <p:spPr>
          <a:xfrm>
            <a:off x="1893195" y="351000"/>
            <a:ext cx="8718997" cy="461665"/>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Centre-ville de La Havane, quartiers "</a:t>
            </a:r>
            <a:r>
              <a:rPr lang="fr-FR" sz="2400" b="1" dirty="0" err="1">
                <a:solidFill>
                  <a:schemeClr val="bg1"/>
                </a:solidFill>
              </a:rPr>
              <a:t>centro</a:t>
            </a:r>
            <a:r>
              <a:rPr lang="fr-FR" sz="2400" b="1" dirty="0">
                <a:solidFill>
                  <a:schemeClr val="bg1"/>
                </a:solidFill>
              </a:rPr>
              <a:t> </a:t>
            </a:r>
            <a:r>
              <a:rPr lang="fr-FR" sz="2400" b="1" dirty="0" err="1">
                <a:solidFill>
                  <a:schemeClr val="bg1"/>
                </a:solidFill>
              </a:rPr>
              <a:t>habana</a:t>
            </a:r>
            <a:r>
              <a:rPr lang="fr-FR" sz="2400" b="1" dirty="0">
                <a:solidFill>
                  <a:schemeClr val="bg1"/>
                </a:solidFill>
              </a:rPr>
              <a:t>" et "</a:t>
            </a:r>
            <a:r>
              <a:rPr lang="fr-FR" sz="2400" b="1" dirty="0" err="1">
                <a:solidFill>
                  <a:schemeClr val="bg1"/>
                </a:solidFill>
              </a:rPr>
              <a:t>vedado</a:t>
            </a:r>
            <a:r>
              <a:rPr lang="fr-FR" sz="2400" b="1" dirty="0">
                <a:solidFill>
                  <a:schemeClr val="bg1"/>
                </a:solidFill>
              </a:rPr>
              <a:t>".</a:t>
            </a:r>
          </a:p>
        </p:txBody>
      </p:sp>
    </p:spTree>
    <p:extLst>
      <p:ext uri="{BB962C8B-B14F-4D97-AF65-F5344CB8AC3E}">
        <p14:creationId xmlns:p14="http://schemas.microsoft.com/office/powerpoint/2010/main" val="692690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intérieur, acier, Plate-forme de correspondance&#10;&#10;Description générée automatiquement">
            <a:extLst>
              <a:ext uri="{FF2B5EF4-FFF2-40B4-BE49-F238E27FC236}">
                <a16:creationId xmlns:a16="http://schemas.microsoft.com/office/drawing/2014/main" id="{3D1D610E-9DDE-C114-0533-284789B9C8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49342" y="369000"/>
            <a:ext cx="8160000" cy="6120000"/>
          </a:xfrm>
          <a:prstGeom prst="rect">
            <a:avLst/>
          </a:prstGeom>
          <a:ln w="762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541B958-1B65-D73B-6A3C-D46F9B27F015}"/>
              </a:ext>
            </a:extLst>
          </p:cNvPr>
          <p:cNvSpPr txBox="1"/>
          <p:nvPr/>
        </p:nvSpPr>
        <p:spPr>
          <a:xfrm>
            <a:off x="3110052" y="6027335"/>
            <a:ext cx="7199290" cy="461665"/>
          </a:xfrm>
          <a:prstGeom prst="rect">
            <a:avLst/>
          </a:prstGeom>
          <a:noFill/>
        </p:spPr>
        <p:txBody>
          <a:bodyPr wrap="square" rtlCol="0">
            <a:spAutoFit/>
          </a:bodyPr>
          <a:lstStyle/>
          <a:p>
            <a:r>
              <a:rPr lang="fr-FR" sz="2400" b="1" dirty="0">
                <a:solidFill>
                  <a:schemeClr val="bg1"/>
                </a:solidFill>
              </a:rPr>
              <a:t>Terminal 3 de l'aéroport international José-Martí.</a:t>
            </a:r>
          </a:p>
        </p:txBody>
      </p:sp>
    </p:spTree>
    <p:extLst>
      <p:ext uri="{BB962C8B-B14F-4D97-AF65-F5344CB8AC3E}">
        <p14:creationId xmlns:p14="http://schemas.microsoft.com/office/powerpoint/2010/main" val="853558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6" name="Image 5" descr="Une image contenant roue, plein air, véhicule, transport&#10;&#10;Description générée automatiquement">
            <a:extLst>
              <a:ext uri="{FF2B5EF4-FFF2-40B4-BE49-F238E27FC236}">
                <a16:creationId xmlns:a16="http://schemas.microsoft.com/office/drawing/2014/main" id="{21D38040-4A84-8102-A09A-365E2C5518A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504195" y="553666"/>
            <a:ext cx="9183610" cy="5750668"/>
          </a:xfrm>
          <a:prstGeom prst="rect">
            <a:avLst/>
          </a:prstGeom>
          <a:ln w="88900" cap="sq" cmpd="thickThin">
            <a:solidFill>
              <a:schemeClr val="bg1"/>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C51D9036-F02D-2E74-EC94-F5E1D1FCD9AC}"/>
              </a:ext>
            </a:extLst>
          </p:cNvPr>
          <p:cNvSpPr txBox="1"/>
          <p:nvPr/>
        </p:nvSpPr>
        <p:spPr>
          <a:xfrm>
            <a:off x="5782614" y="6334780"/>
            <a:ext cx="6516710" cy="523220"/>
          </a:xfrm>
          <a:prstGeom prst="rect">
            <a:avLst/>
          </a:prstGeom>
          <a:noFill/>
        </p:spPr>
        <p:txBody>
          <a:bodyPr wrap="square" rtlCol="0">
            <a:spAutoFit/>
          </a:bodyPr>
          <a:lstStyle/>
          <a:p>
            <a:r>
              <a:rPr lang="fr-FR" sz="2800" b="1" dirty="0" err="1"/>
              <a:t>cocotaxi</a:t>
            </a:r>
            <a:endParaRPr lang="fr-FR" sz="2800" b="1" dirty="0"/>
          </a:p>
        </p:txBody>
      </p:sp>
    </p:spTree>
    <p:extLst>
      <p:ext uri="{BB962C8B-B14F-4D97-AF65-F5344CB8AC3E}">
        <p14:creationId xmlns:p14="http://schemas.microsoft.com/office/powerpoint/2010/main" val="15541781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chitecture médiévale, bâtiment&#10;&#10;Description générée automatiquement">
            <a:extLst>
              <a:ext uri="{FF2B5EF4-FFF2-40B4-BE49-F238E27FC236}">
                <a16:creationId xmlns:a16="http://schemas.microsoft.com/office/drawing/2014/main" id="{68745C94-03DC-C9B9-62C2-EFDDFDB7E0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4844" y="404662"/>
            <a:ext cx="9151401"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27EB62D-A38F-397E-DB7D-DD3E7D16A629}"/>
              </a:ext>
            </a:extLst>
          </p:cNvPr>
          <p:cNvSpPr txBox="1"/>
          <p:nvPr/>
        </p:nvSpPr>
        <p:spPr>
          <a:xfrm>
            <a:off x="1475755" y="333338"/>
            <a:ext cx="9433714" cy="830997"/>
          </a:xfrm>
          <a:prstGeom prst="rect">
            <a:avLst/>
          </a:prstGeom>
          <a:noFill/>
        </p:spPr>
        <p:txBody>
          <a:bodyPr wrap="square" rtlCol="0">
            <a:spAutoFit/>
          </a:bodyPr>
          <a:lstStyle/>
          <a:p>
            <a:r>
              <a:rPr lang="es-ES" sz="2400" b="1" dirty="0" err="1">
                <a:solidFill>
                  <a:schemeClr val="bg1"/>
                </a:solidFill>
              </a:rPr>
              <a:t>Façade</a:t>
            </a:r>
            <a:r>
              <a:rPr lang="es-ES" sz="2400" b="1" dirty="0">
                <a:solidFill>
                  <a:schemeClr val="bg1"/>
                </a:solidFill>
              </a:rPr>
              <a:t> de la </a:t>
            </a:r>
            <a:r>
              <a:rPr lang="es-ES" sz="2400" b="1" dirty="0" err="1">
                <a:solidFill>
                  <a:schemeClr val="bg1"/>
                </a:solidFill>
              </a:rPr>
              <a:t>Cathédrale</a:t>
            </a:r>
            <a:r>
              <a:rPr lang="es-ES" sz="2400" b="1" dirty="0">
                <a:solidFill>
                  <a:schemeClr val="bg1"/>
                </a:solidFill>
              </a:rPr>
              <a:t> de la Virgen María de la Concepción Inmaculada de La </a:t>
            </a:r>
            <a:r>
              <a:rPr lang="es-ES" sz="2400" b="1" dirty="0" err="1">
                <a:solidFill>
                  <a:schemeClr val="bg1"/>
                </a:solidFill>
              </a:rPr>
              <a:t>Havane</a:t>
            </a:r>
            <a:r>
              <a:rPr lang="es-ES" sz="2400" b="1" dirty="0">
                <a:solidFill>
                  <a:schemeClr val="bg1"/>
                </a:solidFill>
              </a:rPr>
              <a:t>.</a:t>
            </a:r>
            <a:endParaRPr lang="fr-FR" sz="2400" b="1" dirty="0">
              <a:solidFill>
                <a:schemeClr val="bg1"/>
              </a:solidFill>
            </a:endParaRPr>
          </a:p>
        </p:txBody>
      </p:sp>
    </p:spTree>
    <p:extLst>
      <p:ext uri="{BB962C8B-B14F-4D97-AF65-F5344CB8AC3E}">
        <p14:creationId xmlns:p14="http://schemas.microsoft.com/office/powerpoint/2010/main" val="38796951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 plein air, lever de soleil&#10;&#10;Description générée automatiquement">
            <a:extLst>
              <a:ext uri="{FF2B5EF4-FFF2-40B4-BE49-F238E27FC236}">
                <a16:creationId xmlns:a16="http://schemas.microsoft.com/office/drawing/2014/main" id="{2CE760CE-19C7-2826-EF47-EE6884B080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ellipse">
            <a:avLst/>
          </a:prstGeom>
          <a:ln w="6350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20EF9326-079A-EF8B-9225-786E5D040FBC}"/>
              </a:ext>
            </a:extLst>
          </p:cNvPr>
          <p:cNvSpPr txBox="1"/>
          <p:nvPr/>
        </p:nvSpPr>
        <p:spPr>
          <a:xfrm>
            <a:off x="9131122" y="5657671"/>
            <a:ext cx="2820474" cy="1200329"/>
          </a:xfrm>
          <a:prstGeom prst="rect">
            <a:avLst/>
          </a:prstGeom>
          <a:noFill/>
        </p:spPr>
        <p:txBody>
          <a:bodyPr wrap="square" rtlCol="0">
            <a:spAutoFit/>
          </a:bodyPr>
          <a:lstStyle/>
          <a:p>
            <a:r>
              <a:rPr lang="fr-FR" sz="2400" b="1" dirty="0">
                <a:solidFill>
                  <a:schemeClr val="bg1"/>
                </a:solidFill>
              </a:rPr>
              <a:t>La tour du mémorial José Martí au crépuscule.</a:t>
            </a:r>
          </a:p>
        </p:txBody>
      </p:sp>
    </p:spTree>
    <p:extLst>
      <p:ext uri="{BB962C8B-B14F-4D97-AF65-F5344CB8AC3E}">
        <p14:creationId xmlns:p14="http://schemas.microsoft.com/office/powerpoint/2010/main" val="101758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nuage, ciel, plein air, repère&#10;&#10;Description générée automatiquement">
            <a:extLst>
              <a:ext uri="{FF2B5EF4-FFF2-40B4-BE49-F238E27FC236}">
                <a16:creationId xmlns:a16="http://schemas.microsoft.com/office/drawing/2014/main" id="{BC2A88A4-6114-FAD9-59C7-B78B15015C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88900" cap="sq" cmpd="thickThin">
            <a:solidFill>
              <a:schemeClr val="bg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D6FD2F48-7CC2-CD68-2AD0-8B5BB807210C}"/>
              </a:ext>
            </a:extLst>
          </p:cNvPr>
          <p:cNvSpPr txBox="1"/>
          <p:nvPr/>
        </p:nvSpPr>
        <p:spPr>
          <a:xfrm>
            <a:off x="8002073" y="5812778"/>
            <a:ext cx="4080000" cy="738664"/>
          </a:xfrm>
          <a:prstGeom prst="rect">
            <a:avLst/>
          </a:prstGeom>
          <a:noFill/>
        </p:spPr>
        <p:txBody>
          <a:bodyPr wrap="square" rtlCol="0">
            <a:spAutoFit/>
          </a:bodyPr>
          <a:lstStyle/>
          <a:p>
            <a:endParaRPr lang="fr-FR" dirty="0"/>
          </a:p>
          <a:p>
            <a:r>
              <a:rPr lang="fr-FR" sz="2400" b="1" dirty="0">
                <a:solidFill>
                  <a:schemeClr val="bg1"/>
                </a:solidFill>
              </a:rPr>
              <a:t>Grand Théâtre.</a:t>
            </a:r>
          </a:p>
        </p:txBody>
      </p:sp>
    </p:spTree>
    <p:extLst>
      <p:ext uri="{BB962C8B-B14F-4D97-AF65-F5344CB8AC3E}">
        <p14:creationId xmlns:p14="http://schemas.microsoft.com/office/powerpoint/2010/main" val="3890308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alais, Architecture médiévale&#10;&#10;Description générée automatiquement">
            <a:extLst>
              <a:ext uri="{FF2B5EF4-FFF2-40B4-BE49-F238E27FC236}">
                <a16:creationId xmlns:a16="http://schemas.microsoft.com/office/drawing/2014/main" id="{B35FC3F3-CAE3-CE19-C1E9-111A2205AB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3" y="369000"/>
            <a:ext cx="9183614"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3FBF2E5-6FEC-80F7-E1E8-DAB39A14F0E2}"/>
              </a:ext>
            </a:extLst>
          </p:cNvPr>
          <p:cNvSpPr txBox="1"/>
          <p:nvPr/>
        </p:nvSpPr>
        <p:spPr>
          <a:xfrm>
            <a:off x="7418231" y="369000"/>
            <a:ext cx="3385486" cy="830997"/>
          </a:xfrm>
          <a:prstGeom prst="rect">
            <a:avLst/>
          </a:prstGeom>
          <a:noFill/>
        </p:spPr>
        <p:txBody>
          <a:bodyPr wrap="square" rtlCol="0">
            <a:spAutoFit/>
          </a:bodyPr>
          <a:lstStyle/>
          <a:p>
            <a:r>
              <a:rPr lang="fr-FR" sz="2400" b="1" dirty="0"/>
              <a:t>Musée de la Révolution.</a:t>
            </a:r>
          </a:p>
          <a:p>
            <a:r>
              <a:rPr lang="he-IL" sz="2400" b="1" dirty="0">
                <a:solidFill>
                  <a:schemeClr val="bg1"/>
                </a:solidFill>
              </a:rPr>
              <a:t>.</a:t>
            </a:r>
            <a:endParaRPr lang="fr-FR" sz="2400" b="1" dirty="0">
              <a:solidFill>
                <a:schemeClr val="bg1"/>
              </a:solidFill>
            </a:endParaRPr>
          </a:p>
        </p:txBody>
      </p:sp>
    </p:spTree>
    <p:extLst>
      <p:ext uri="{BB962C8B-B14F-4D97-AF65-F5344CB8AC3E}">
        <p14:creationId xmlns:p14="http://schemas.microsoft.com/office/powerpoint/2010/main" val="11536835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anorama, plein air, ciel, Zone urbaine&#10;&#10;Description générée automatiquement">
            <a:extLst>
              <a:ext uri="{FF2B5EF4-FFF2-40B4-BE49-F238E27FC236}">
                <a16:creationId xmlns:a16="http://schemas.microsoft.com/office/drawing/2014/main" id="{14552539-75EE-79EE-C955-B1347021BA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2176216"/>
            <a:ext cx="11592000" cy="2505567"/>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B4DD24A-8CAF-68DF-3D93-59099F13993E}"/>
              </a:ext>
            </a:extLst>
          </p:cNvPr>
          <p:cNvSpPr txBox="1"/>
          <p:nvPr/>
        </p:nvSpPr>
        <p:spPr>
          <a:xfrm>
            <a:off x="300000" y="4681783"/>
            <a:ext cx="11767504" cy="1384995"/>
          </a:xfrm>
          <a:prstGeom prst="rect">
            <a:avLst/>
          </a:prstGeom>
          <a:noFill/>
        </p:spPr>
        <p:txBody>
          <a:bodyPr wrap="square" rtlCol="0">
            <a:spAutoFit/>
          </a:bodyPr>
          <a:lstStyle/>
          <a:p>
            <a:r>
              <a:rPr lang="fr-FR" sz="2800" b="1" dirty="0">
                <a:solidFill>
                  <a:srgbClr val="FFFF00"/>
                </a:solidFill>
              </a:rPr>
              <a:t>Vue panoramique de La Havane depuis un des hôtels de la zone d'El </a:t>
            </a:r>
            <a:r>
              <a:rPr lang="fr-FR" sz="2800" b="1" dirty="0" err="1">
                <a:solidFill>
                  <a:srgbClr val="FFFF00"/>
                </a:solidFill>
              </a:rPr>
              <a:t>Vedado</a:t>
            </a:r>
            <a:r>
              <a:rPr lang="fr-FR" sz="2800" b="1" dirty="0">
                <a:solidFill>
                  <a:srgbClr val="FFFF00"/>
                </a:solidFill>
              </a:rPr>
              <a:t>. Vue panoramique de La Havane depuis l'un des quartiers "El </a:t>
            </a:r>
            <a:r>
              <a:rPr lang="fr-FR" sz="2800" b="1" dirty="0" err="1">
                <a:solidFill>
                  <a:srgbClr val="FFFF00"/>
                </a:solidFill>
              </a:rPr>
              <a:t>Vedado</a:t>
            </a:r>
            <a:r>
              <a:rPr lang="fr-FR" sz="2800" b="1" dirty="0">
                <a:solidFill>
                  <a:srgbClr val="FFFF00"/>
                </a:solidFill>
              </a:rPr>
              <a:t>" zone de l'hôtel.</a:t>
            </a:r>
          </a:p>
        </p:txBody>
      </p:sp>
    </p:spTree>
    <p:extLst>
      <p:ext uri="{BB962C8B-B14F-4D97-AF65-F5344CB8AC3E}">
        <p14:creationId xmlns:p14="http://schemas.microsoft.com/office/powerpoint/2010/main" val="6912368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onument, ciel, mémorial&#10;&#10;Description générée automatiquement">
            <a:extLst>
              <a:ext uri="{FF2B5EF4-FFF2-40B4-BE49-F238E27FC236}">
                <a16:creationId xmlns:a16="http://schemas.microsoft.com/office/drawing/2014/main" id="{D7E04DDA-51D8-6EB5-350E-2CDBCA7F85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7933" y="189000"/>
            <a:ext cx="4858481" cy="6480000"/>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B2831950-15B8-DDFC-9CE7-7654DA47EAD1}"/>
              </a:ext>
            </a:extLst>
          </p:cNvPr>
          <p:cNvSpPr txBox="1"/>
          <p:nvPr/>
        </p:nvSpPr>
        <p:spPr>
          <a:xfrm>
            <a:off x="595111" y="5615190"/>
            <a:ext cx="3187521" cy="954107"/>
          </a:xfrm>
          <a:prstGeom prst="rect">
            <a:avLst/>
          </a:prstGeom>
          <a:noFill/>
        </p:spPr>
        <p:txBody>
          <a:bodyPr wrap="square" rtlCol="0">
            <a:spAutoFit/>
          </a:bodyPr>
          <a:lstStyle/>
          <a:p>
            <a:r>
              <a:rPr lang="fr-FR" sz="2800" b="1" dirty="0"/>
              <a:t>Christ de La Havane de </a:t>
            </a:r>
            <a:r>
              <a:rPr lang="fr-FR" sz="2800" b="1" dirty="0" err="1"/>
              <a:t>Jilma</a:t>
            </a:r>
            <a:r>
              <a:rPr lang="fr-FR" sz="2800" b="1" dirty="0"/>
              <a:t> </a:t>
            </a:r>
            <a:r>
              <a:rPr lang="fr-FR" sz="2800" b="1" dirty="0" err="1"/>
              <a:t>Madera</a:t>
            </a:r>
            <a:r>
              <a:rPr lang="fr-FR" sz="2800" b="1" dirty="0"/>
              <a:t>.</a:t>
            </a:r>
          </a:p>
        </p:txBody>
      </p:sp>
    </p:spTree>
    <p:extLst>
      <p:ext uri="{BB962C8B-B14F-4D97-AF65-F5344CB8AC3E}">
        <p14:creationId xmlns:p14="http://schemas.microsoft.com/office/powerpoint/2010/main" val="8906228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uage, nuit&#10;&#10;Description générée automatiquement">
            <a:extLst>
              <a:ext uri="{FF2B5EF4-FFF2-40B4-BE49-F238E27FC236}">
                <a16:creationId xmlns:a16="http://schemas.microsoft.com/office/drawing/2014/main" id="{5C3ACCC8-CC61-EA98-BD04-B6B7F36CA1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8005" y="369000"/>
            <a:ext cx="9215990" cy="612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3BA848A-1225-7F2B-164F-0454BBB210A6}"/>
              </a:ext>
            </a:extLst>
          </p:cNvPr>
          <p:cNvSpPr txBox="1"/>
          <p:nvPr/>
        </p:nvSpPr>
        <p:spPr>
          <a:xfrm>
            <a:off x="1712891" y="231820"/>
            <a:ext cx="9119893" cy="830997"/>
          </a:xfrm>
          <a:prstGeom prst="rect">
            <a:avLst/>
          </a:prstGeom>
          <a:noFill/>
        </p:spPr>
        <p:txBody>
          <a:bodyPr wrap="square" rtlCol="0">
            <a:spAutoFit/>
          </a:bodyPr>
          <a:lstStyle/>
          <a:p>
            <a:r>
              <a:rPr lang="fr-FR" sz="2400" b="1" dirty="0">
                <a:solidFill>
                  <a:schemeClr val="bg1"/>
                </a:solidFill>
              </a:rPr>
              <a:t>La Havane de nuit vue depuis l'hôtel Sevilla. Il ne manque que le son de la salsa qui venait d'une rue voisine.</a:t>
            </a:r>
          </a:p>
        </p:txBody>
      </p:sp>
    </p:spTree>
    <p:extLst>
      <p:ext uri="{BB962C8B-B14F-4D97-AF65-F5344CB8AC3E}">
        <p14:creationId xmlns:p14="http://schemas.microsoft.com/office/powerpoint/2010/main" val="25635951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véhicule, bâtiment, Véhicule terrestre&#10;&#10;Description générée automatiquement">
            <a:extLst>
              <a:ext uri="{FF2B5EF4-FFF2-40B4-BE49-F238E27FC236}">
                <a16:creationId xmlns:a16="http://schemas.microsoft.com/office/drawing/2014/main" id="{DA97C6ED-2AAE-E62E-8CEF-DD8759E299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24412" y="189000"/>
            <a:ext cx="4305649" cy="6480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404CBDB5-16E1-E476-23BD-1F556BED941D}"/>
              </a:ext>
            </a:extLst>
          </p:cNvPr>
          <p:cNvSpPr txBox="1"/>
          <p:nvPr/>
        </p:nvSpPr>
        <p:spPr>
          <a:xfrm>
            <a:off x="7559899" y="5293217"/>
            <a:ext cx="4632101" cy="954107"/>
          </a:xfrm>
          <a:prstGeom prst="rect">
            <a:avLst/>
          </a:prstGeom>
          <a:noFill/>
        </p:spPr>
        <p:txBody>
          <a:bodyPr wrap="square" rtlCol="0">
            <a:spAutoFit/>
          </a:bodyPr>
          <a:lstStyle/>
          <a:p>
            <a:r>
              <a:rPr lang="fr-FR" sz="2800" b="1" dirty="0">
                <a:solidFill>
                  <a:schemeClr val="bg1"/>
                </a:solidFill>
              </a:rPr>
              <a:t>Rue dans la vieille ville de La </a:t>
            </a:r>
            <a:r>
              <a:rPr lang="fr-FR" sz="2800" b="1" dirty="0" err="1">
                <a:solidFill>
                  <a:schemeClr val="bg1"/>
                </a:solidFill>
              </a:rPr>
              <a:t>Havanne</a:t>
            </a:r>
            <a:r>
              <a:rPr lang="fr-FR" sz="2800" b="1" dirty="0">
                <a:solidFill>
                  <a:schemeClr val="bg1"/>
                </a:solidFill>
              </a:rPr>
              <a:t>. </a:t>
            </a:r>
          </a:p>
        </p:txBody>
      </p:sp>
    </p:spTree>
    <p:extLst>
      <p:ext uri="{BB962C8B-B14F-4D97-AF65-F5344CB8AC3E}">
        <p14:creationId xmlns:p14="http://schemas.microsoft.com/office/powerpoint/2010/main" val="2156007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94F87B56-4FD4-60A6-BDF2-27E7EDF944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8005" y="369000"/>
            <a:ext cx="9215990" cy="612000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4CDCE04-A3A1-73E8-0E72-01A589FF3F61}"/>
              </a:ext>
            </a:extLst>
          </p:cNvPr>
          <p:cNvSpPr txBox="1"/>
          <p:nvPr/>
        </p:nvSpPr>
        <p:spPr>
          <a:xfrm>
            <a:off x="1609859" y="444322"/>
            <a:ext cx="9215990" cy="954107"/>
          </a:xfrm>
          <a:prstGeom prst="rect">
            <a:avLst/>
          </a:prstGeom>
          <a:noFill/>
        </p:spPr>
        <p:txBody>
          <a:bodyPr wrap="square" rtlCol="0">
            <a:spAutoFit/>
          </a:bodyPr>
          <a:lstStyle/>
          <a:p>
            <a:r>
              <a:rPr lang="fr-FR" sz="2800" b="1" dirty="0"/>
              <a:t> Photo personnelle de la nouvelle Havane. Prix ​​photo depuis le </a:t>
            </a:r>
            <a:r>
              <a:rPr lang="fr-FR" sz="2800" b="1" dirty="0" err="1"/>
              <a:t>malecon</a:t>
            </a:r>
            <a:r>
              <a:rPr lang="fr-FR" sz="2800" b="1" dirty="0"/>
              <a:t>, grand boulevard qui longe le bord de mer.</a:t>
            </a:r>
          </a:p>
        </p:txBody>
      </p:sp>
    </p:spTree>
    <p:extLst>
      <p:ext uri="{BB962C8B-B14F-4D97-AF65-F5344CB8AC3E}">
        <p14:creationId xmlns:p14="http://schemas.microsoft.com/office/powerpoint/2010/main" val="21488326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strument de musique, habits, personne, plein air&#10;&#10;Description générée automatiquement">
            <a:extLst>
              <a:ext uri="{FF2B5EF4-FFF2-40B4-BE49-F238E27FC236}">
                <a16:creationId xmlns:a16="http://schemas.microsoft.com/office/drawing/2014/main" id="{55B6D52C-B916-8AD4-E703-5077A96E6B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8005" y="369000"/>
            <a:ext cx="921599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6CA2F7E-9B8F-0802-433C-AE9CC8152BD4}"/>
              </a:ext>
            </a:extLst>
          </p:cNvPr>
          <p:cNvSpPr txBox="1"/>
          <p:nvPr/>
        </p:nvSpPr>
        <p:spPr>
          <a:xfrm>
            <a:off x="6956243" y="4550008"/>
            <a:ext cx="3747752" cy="1569660"/>
          </a:xfrm>
          <a:prstGeom prst="rect">
            <a:avLst/>
          </a:prstGeom>
          <a:noFill/>
        </p:spPr>
        <p:txBody>
          <a:bodyPr wrap="square" rtlCol="0">
            <a:spAutoFit/>
          </a:bodyPr>
          <a:lstStyle/>
          <a:p>
            <a:r>
              <a:rPr lang="fr-FR" sz="2400" b="1" dirty="0">
                <a:solidFill>
                  <a:schemeClr val="bg1"/>
                </a:solidFill>
              </a:rPr>
              <a:t>Un joueur de son, une des musiques </a:t>
            </a:r>
            <a:r>
              <a:rPr lang="fr-FR" sz="2400" b="1" dirty="0" err="1">
                <a:solidFill>
                  <a:schemeClr val="bg1"/>
                </a:solidFill>
              </a:rPr>
              <a:t>traditionelles</a:t>
            </a:r>
            <a:r>
              <a:rPr lang="fr-FR" sz="2400" b="1" dirty="0">
                <a:solidFill>
                  <a:schemeClr val="bg1"/>
                </a:solidFill>
              </a:rPr>
              <a:t> de Cuba, sur la promenade du Prado à la </a:t>
            </a:r>
            <a:r>
              <a:rPr lang="fr-FR" sz="2400" b="1" dirty="0" err="1">
                <a:solidFill>
                  <a:schemeClr val="bg1"/>
                </a:solidFill>
              </a:rPr>
              <a:t>Havanne</a:t>
            </a:r>
            <a:r>
              <a:rPr lang="fr-FR" sz="2400" b="1" dirty="0">
                <a:solidFill>
                  <a:schemeClr val="bg1"/>
                </a:solidFill>
              </a:rPr>
              <a:t>. </a:t>
            </a:r>
          </a:p>
        </p:txBody>
      </p:sp>
    </p:spTree>
    <p:extLst>
      <p:ext uri="{BB962C8B-B14F-4D97-AF65-F5344CB8AC3E}">
        <p14:creationId xmlns:p14="http://schemas.microsoft.com/office/powerpoint/2010/main" val="7432037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dessin, art, Art urbain, mural&#10;&#10;Description générée automatiquement">
            <a:extLst>
              <a:ext uri="{FF2B5EF4-FFF2-40B4-BE49-F238E27FC236}">
                <a16:creationId xmlns:a16="http://schemas.microsoft.com/office/drawing/2014/main" id="{40E2DC39-C78B-C08F-B54E-A37B06FB40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8005" y="369000"/>
            <a:ext cx="9215989" cy="612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7878757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maison&#10;&#10;Description générée automatiquement">
            <a:extLst>
              <a:ext uri="{FF2B5EF4-FFF2-40B4-BE49-F238E27FC236}">
                <a16:creationId xmlns:a16="http://schemas.microsoft.com/office/drawing/2014/main" id="{D39E39A2-106D-19A5-0E33-8862D4D18D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8005" y="369000"/>
            <a:ext cx="9215989" cy="612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30F4336-EB96-2785-5D16-02A179DC40BD}"/>
              </a:ext>
            </a:extLst>
          </p:cNvPr>
          <p:cNvSpPr txBox="1"/>
          <p:nvPr/>
        </p:nvSpPr>
        <p:spPr>
          <a:xfrm>
            <a:off x="2871989" y="369000"/>
            <a:ext cx="7237927" cy="461665"/>
          </a:xfrm>
          <a:prstGeom prst="rect">
            <a:avLst/>
          </a:prstGeom>
          <a:noFill/>
        </p:spPr>
        <p:txBody>
          <a:bodyPr wrap="square" rtlCol="0">
            <a:spAutoFit/>
          </a:bodyPr>
          <a:lstStyle/>
          <a:p>
            <a:r>
              <a:rPr lang="fr-FR" dirty="0"/>
              <a:t> </a:t>
            </a:r>
            <a:r>
              <a:rPr lang="fr-FR" sz="2400" b="1" dirty="0"/>
              <a:t>la terrasse du poste de police du quartier Municipal</a:t>
            </a:r>
            <a:endParaRPr lang="fr-FR" dirty="0"/>
          </a:p>
        </p:txBody>
      </p:sp>
    </p:spTree>
    <p:extLst>
      <p:ext uri="{BB962C8B-B14F-4D97-AF65-F5344CB8AC3E}">
        <p14:creationId xmlns:p14="http://schemas.microsoft.com/office/powerpoint/2010/main" val="29601663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culpture, arbre, ciel&#10;&#10;Description générée automatiquement">
            <a:extLst>
              <a:ext uri="{FF2B5EF4-FFF2-40B4-BE49-F238E27FC236}">
                <a16:creationId xmlns:a16="http://schemas.microsoft.com/office/drawing/2014/main" id="{1B4D40D1-0175-374C-8885-27C77A8B70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43176" y="189000"/>
            <a:ext cx="4305648" cy="648000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ZoneTexte 4">
            <a:extLst>
              <a:ext uri="{FF2B5EF4-FFF2-40B4-BE49-F238E27FC236}">
                <a16:creationId xmlns:a16="http://schemas.microsoft.com/office/drawing/2014/main" id="{537C703B-550A-A738-947D-11071A825093}"/>
              </a:ext>
            </a:extLst>
          </p:cNvPr>
          <p:cNvSpPr txBox="1"/>
          <p:nvPr/>
        </p:nvSpPr>
        <p:spPr>
          <a:xfrm>
            <a:off x="8448540" y="2090172"/>
            <a:ext cx="3348507" cy="2677656"/>
          </a:xfrm>
          <a:prstGeom prst="rect">
            <a:avLst/>
          </a:prstGeom>
          <a:noFill/>
        </p:spPr>
        <p:txBody>
          <a:bodyPr wrap="square" rtlCol="0">
            <a:spAutoFit/>
          </a:bodyPr>
          <a:lstStyle/>
          <a:p>
            <a:r>
              <a:rPr lang="fr-FR" sz="2400" b="1" dirty="0">
                <a:solidFill>
                  <a:schemeClr val="bg1"/>
                </a:solidFill>
              </a:rPr>
              <a:t>Un Don Quichotte dévêtu (ou universel et intemporel) à </a:t>
            </a:r>
            <a:r>
              <a:rPr lang="fr-FR" sz="2400" b="1" dirty="0" err="1">
                <a:solidFill>
                  <a:schemeClr val="bg1"/>
                </a:solidFill>
              </a:rPr>
              <a:t>Vedado</a:t>
            </a:r>
            <a:r>
              <a:rPr lang="fr-FR" sz="2400" b="1" dirty="0">
                <a:solidFill>
                  <a:schemeClr val="bg1"/>
                </a:solidFill>
              </a:rPr>
              <a:t>, au Parque </a:t>
            </a:r>
            <a:r>
              <a:rPr lang="fr-FR" sz="2400" b="1" dirty="0" err="1">
                <a:solidFill>
                  <a:schemeClr val="bg1"/>
                </a:solidFill>
              </a:rPr>
              <a:t>del</a:t>
            </a:r>
            <a:r>
              <a:rPr lang="fr-FR" sz="2400" b="1" dirty="0">
                <a:solidFill>
                  <a:schemeClr val="bg1"/>
                </a:solidFill>
              </a:rPr>
              <a:t> </a:t>
            </a:r>
            <a:r>
              <a:rPr lang="fr-FR" sz="2400" b="1" dirty="0" err="1">
                <a:solidFill>
                  <a:schemeClr val="bg1"/>
                </a:solidFill>
              </a:rPr>
              <a:t>Quijote</a:t>
            </a:r>
            <a:r>
              <a:rPr lang="fr-FR" sz="2400" b="1" dirty="0">
                <a:solidFill>
                  <a:schemeClr val="bg1"/>
                </a:solidFill>
              </a:rPr>
              <a:t> de las </a:t>
            </a:r>
            <a:r>
              <a:rPr lang="fr-FR" sz="2400" b="1" dirty="0" err="1">
                <a:solidFill>
                  <a:schemeClr val="bg1"/>
                </a:solidFill>
              </a:rPr>
              <a:t>Americas</a:t>
            </a:r>
            <a:r>
              <a:rPr lang="fr-FR" sz="2400" b="1" dirty="0">
                <a:solidFill>
                  <a:schemeClr val="bg1"/>
                </a:solidFill>
              </a:rPr>
              <a:t> sur Calle 23, la Havane, sculpture de Sergio </a:t>
            </a:r>
            <a:r>
              <a:rPr lang="fr-FR" sz="2400" b="1" dirty="0" err="1">
                <a:solidFill>
                  <a:schemeClr val="bg1"/>
                </a:solidFill>
              </a:rPr>
              <a:t>Martínez</a:t>
            </a:r>
            <a:endParaRPr lang="fr-FR" sz="2400" b="1" dirty="0">
              <a:solidFill>
                <a:schemeClr val="bg1"/>
              </a:solidFill>
            </a:endParaRPr>
          </a:p>
        </p:txBody>
      </p:sp>
    </p:spTree>
    <p:extLst>
      <p:ext uri="{BB962C8B-B14F-4D97-AF65-F5344CB8AC3E}">
        <p14:creationId xmlns:p14="http://schemas.microsoft.com/office/powerpoint/2010/main" val="27564789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voiture, Véhicule terrestre, véhicule&#10;&#10;Description générée automatiquement">
            <a:extLst>
              <a:ext uri="{FF2B5EF4-FFF2-40B4-BE49-F238E27FC236}">
                <a16:creationId xmlns:a16="http://schemas.microsoft.com/office/drawing/2014/main" id="{5F1C7265-6548-7C37-0D2A-0CDC01A261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8007" y="369000"/>
            <a:ext cx="9215985" cy="612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EF44780-DD45-BAA6-16F9-0931AEA98BD7}"/>
              </a:ext>
            </a:extLst>
          </p:cNvPr>
          <p:cNvSpPr txBox="1"/>
          <p:nvPr/>
        </p:nvSpPr>
        <p:spPr>
          <a:xfrm>
            <a:off x="4262907" y="5750336"/>
            <a:ext cx="3966693"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Un quartier de la Havane</a:t>
            </a:r>
          </a:p>
        </p:txBody>
      </p:sp>
    </p:spTree>
    <p:extLst>
      <p:ext uri="{BB962C8B-B14F-4D97-AF65-F5344CB8AC3E}">
        <p14:creationId xmlns:p14="http://schemas.microsoft.com/office/powerpoint/2010/main" val="29170210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oute, ciel, arbre&#10;&#10;Description générée automatiquement">
            <a:extLst>
              <a:ext uri="{FF2B5EF4-FFF2-40B4-BE49-F238E27FC236}">
                <a16:creationId xmlns:a16="http://schemas.microsoft.com/office/drawing/2014/main" id="{ADF863BB-42A2-4F6D-8217-5B80FFD079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8005" y="369000"/>
            <a:ext cx="9215989" cy="612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446BF4D-6E57-498A-B36F-4FDD7A4EC485}"/>
              </a:ext>
            </a:extLst>
          </p:cNvPr>
          <p:cNvSpPr txBox="1"/>
          <p:nvPr/>
        </p:nvSpPr>
        <p:spPr>
          <a:xfrm>
            <a:off x="4146997" y="5750336"/>
            <a:ext cx="5357611"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Un quartier de la Havane, Cuba.</a:t>
            </a:r>
          </a:p>
        </p:txBody>
      </p:sp>
    </p:spTree>
    <p:extLst>
      <p:ext uri="{BB962C8B-B14F-4D97-AF65-F5344CB8AC3E}">
        <p14:creationId xmlns:p14="http://schemas.microsoft.com/office/powerpoint/2010/main" val="31197652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ol, arbre, palmier&#10;&#10;Description générée automatiquement">
            <a:extLst>
              <a:ext uri="{FF2B5EF4-FFF2-40B4-BE49-F238E27FC236}">
                <a16:creationId xmlns:a16="http://schemas.microsoft.com/office/drawing/2014/main" id="{2955EA49-6BD0-6AC6-3D15-3F4EA8D16D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8005" y="369000"/>
            <a:ext cx="9215989" cy="612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6A40D0E-B74F-F41C-86F4-C50BF2B3873B}"/>
              </a:ext>
            </a:extLst>
          </p:cNvPr>
          <p:cNvSpPr txBox="1"/>
          <p:nvPr/>
        </p:nvSpPr>
        <p:spPr>
          <a:xfrm>
            <a:off x="1622738" y="6027335"/>
            <a:ext cx="9506259" cy="461665"/>
          </a:xfrm>
          <a:prstGeom prst="rect">
            <a:avLst/>
          </a:prstGeom>
          <a:noFill/>
        </p:spPr>
        <p:txBody>
          <a:bodyPr wrap="square" rtlCol="0">
            <a:spAutoFit/>
          </a:bodyPr>
          <a:lstStyle/>
          <a:p>
            <a:r>
              <a:rPr lang="fr-FR" sz="2400" b="1" dirty="0">
                <a:solidFill>
                  <a:schemeClr val="bg1"/>
                </a:solidFill>
              </a:rPr>
              <a:t>Le </a:t>
            </a:r>
            <a:r>
              <a:rPr lang="fr-FR" sz="2400" b="1" dirty="0" err="1">
                <a:solidFill>
                  <a:schemeClr val="bg1"/>
                </a:solidFill>
              </a:rPr>
              <a:t>Memorial</a:t>
            </a:r>
            <a:r>
              <a:rPr lang="fr-FR" sz="2400" b="1" dirty="0">
                <a:solidFill>
                  <a:schemeClr val="bg1"/>
                </a:solidFill>
              </a:rPr>
              <a:t> Granma aux héros de la révolution cubaine à la Havane</a:t>
            </a:r>
          </a:p>
        </p:txBody>
      </p:sp>
    </p:spTree>
    <p:extLst>
      <p:ext uri="{BB962C8B-B14F-4D97-AF65-F5344CB8AC3E}">
        <p14:creationId xmlns:p14="http://schemas.microsoft.com/office/powerpoint/2010/main" val="23952398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sol&#10;&#10;Description générée automatiquement">
            <a:extLst>
              <a:ext uri="{FF2B5EF4-FFF2-40B4-BE49-F238E27FC236}">
                <a16:creationId xmlns:a16="http://schemas.microsoft.com/office/drawing/2014/main" id="{06C73A24-8605-6DB3-2915-20ED5C02C1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9612" y="369000"/>
            <a:ext cx="9172776"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6EFF115-6233-8747-0EF6-5BFF9C342037}"/>
              </a:ext>
            </a:extLst>
          </p:cNvPr>
          <p:cNvSpPr txBox="1"/>
          <p:nvPr/>
        </p:nvSpPr>
        <p:spPr>
          <a:xfrm>
            <a:off x="4945487" y="5750336"/>
            <a:ext cx="7070501"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La place vieille.</a:t>
            </a:r>
          </a:p>
        </p:txBody>
      </p:sp>
    </p:spTree>
    <p:extLst>
      <p:ext uri="{BB962C8B-B14F-4D97-AF65-F5344CB8AC3E}">
        <p14:creationId xmlns:p14="http://schemas.microsoft.com/office/powerpoint/2010/main" val="21360960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23BDEE5C-283B-1385-D4FC-052AD42E7F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9809" y="369000"/>
            <a:ext cx="8468692"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5FAD3A7-2235-8CCD-82C5-2385C5754043}"/>
              </a:ext>
            </a:extLst>
          </p:cNvPr>
          <p:cNvSpPr txBox="1"/>
          <p:nvPr/>
        </p:nvSpPr>
        <p:spPr>
          <a:xfrm>
            <a:off x="3309870" y="6027335"/>
            <a:ext cx="6457870" cy="461665"/>
          </a:xfrm>
          <a:prstGeom prst="rect">
            <a:avLst/>
          </a:prstGeom>
          <a:noFill/>
        </p:spPr>
        <p:txBody>
          <a:bodyPr wrap="square" rtlCol="0">
            <a:spAutoFit/>
          </a:bodyPr>
          <a:lstStyle/>
          <a:p>
            <a:r>
              <a:rPr lang="fr-FR" sz="2400" b="1" dirty="0">
                <a:solidFill>
                  <a:schemeClr val="bg1"/>
                </a:solidFill>
              </a:rPr>
              <a:t>Fabrique de cigare derrière de Capitole.</a:t>
            </a:r>
          </a:p>
        </p:txBody>
      </p:sp>
    </p:spTree>
    <p:extLst>
      <p:ext uri="{BB962C8B-B14F-4D97-AF65-F5344CB8AC3E}">
        <p14:creationId xmlns:p14="http://schemas.microsoft.com/office/powerpoint/2010/main" val="10901280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bouteille, étagère, grand&#10;&#10;Description générée automatiquement">
            <a:extLst>
              <a:ext uri="{FF2B5EF4-FFF2-40B4-BE49-F238E27FC236}">
                <a16:creationId xmlns:a16="http://schemas.microsoft.com/office/drawing/2014/main" id="{1BEDD517-E2D2-3BCF-C39A-5195DA3258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9612" y="369000"/>
            <a:ext cx="9172775" cy="612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AD970FC-DCFE-C50A-8F02-DB36DA3632DD}"/>
              </a:ext>
            </a:extLst>
          </p:cNvPr>
          <p:cNvSpPr txBox="1"/>
          <p:nvPr/>
        </p:nvSpPr>
        <p:spPr>
          <a:xfrm>
            <a:off x="1661374" y="5849005"/>
            <a:ext cx="4340181"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Pharmacie, rue Obispo.</a:t>
            </a:r>
          </a:p>
        </p:txBody>
      </p:sp>
    </p:spTree>
    <p:extLst>
      <p:ext uri="{BB962C8B-B14F-4D97-AF65-F5344CB8AC3E}">
        <p14:creationId xmlns:p14="http://schemas.microsoft.com/office/powerpoint/2010/main" val="1805928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horizon&#10;&#10;Description générée automatiquement">
            <a:extLst>
              <a:ext uri="{FF2B5EF4-FFF2-40B4-BE49-F238E27FC236}">
                <a16:creationId xmlns:a16="http://schemas.microsoft.com/office/drawing/2014/main" id="{C5FDB5F1-2FA6-2641-28A3-3E3C56A249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000" y="897949"/>
            <a:ext cx="11412000" cy="4867937"/>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6F8326A-54B1-F601-5280-B2D146E06310}"/>
              </a:ext>
            </a:extLst>
          </p:cNvPr>
          <p:cNvSpPr txBox="1"/>
          <p:nvPr/>
        </p:nvSpPr>
        <p:spPr>
          <a:xfrm>
            <a:off x="3470563" y="5846731"/>
            <a:ext cx="8534400" cy="523220"/>
          </a:xfrm>
          <a:prstGeom prst="rect">
            <a:avLst/>
          </a:prstGeom>
          <a:noFill/>
        </p:spPr>
        <p:txBody>
          <a:bodyPr wrap="square" rtlCol="0">
            <a:spAutoFit/>
          </a:bodyPr>
          <a:lstStyle/>
          <a:p>
            <a:r>
              <a:rPr lang="fr-FR" sz="2800" b="1" dirty="0">
                <a:solidFill>
                  <a:schemeClr val="bg1"/>
                </a:solidFill>
              </a:rPr>
              <a:t>Le </a:t>
            </a:r>
            <a:r>
              <a:rPr lang="fr-FR" sz="2800" b="1" dirty="0" err="1">
                <a:solidFill>
                  <a:schemeClr val="bg1"/>
                </a:solidFill>
              </a:rPr>
              <a:t>Malecón</a:t>
            </a:r>
            <a:r>
              <a:rPr lang="fr-FR" sz="2800" b="1" dirty="0">
                <a:solidFill>
                  <a:schemeClr val="bg1"/>
                </a:solidFill>
              </a:rPr>
              <a:t>.</a:t>
            </a:r>
          </a:p>
        </p:txBody>
      </p:sp>
      <p:sp>
        <p:nvSpPr>
          <p:cNvPr id="5" name="ZoneTexte 4">
            <a:extLst>
              <a:ext uri="{FF2B5EF4-FFF2-40B4-BE49-F238E27FC236}">
                <a16:creationId xmlns:a16="http://schemas.microsoft.com/office/drawing/2014/main" id="{E5AC0FA2-FF91-7879-3AC2-7F6F0D3520DA}"/>
              </a:ext>
            </a:extLst>
          </p:cNvPr>
          <p:cNvSpPr txBox="1"/>
          <p:nvPr/>
        </p:nvSpPr>
        <p:spPr>
          <a:xfrm>
            <a:off x="5929744" y="5846731"/>
            <a:ext cx="4059382" cy="523220"/>
          </a:xfrm>
          <a:prstGeom prst="rect">
            <a:avLst/>
          </a:prstGeom>
          <a:noFill/>
        </p:spPr>
        <p:txBody>
          <a:bodyPr wrap="square" rtlCol="0">
            <a:spAutoFit/>
          </a:bodyPr>
          <a:lstStyle/>
          <a:p>
            <a:r>
              <a:rPr lang="fr-FR" dirty="0"/>
              <a:t> </a:t>
            </a:r>
            <a:r>
              <a:rPr lang="fr-FR" sz="2800" b="1" dirty="0">
                <a:solidFill>
                  <a:schemeClr val="bg1"/>
                </a:solidFill>
              </a:rPr>
              <a:t>Digue à La Havane</a:t>
            </a:r>
          </a:p>
        </p:txBody>
      </p:sp>
    </p:spTree>
    <p:extLst>
      <p:ext uri="{BB962C8B-B14F-4D97-AF65-F5344CB8AC3E}">
        <p14:creationId xmlns:p14="http://schemas.microsoft.com/office/powerpoint/2010/main" val="39419173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lace centrale, Architecture médiévale&#10;&#10;Description générée automatiquement">
            <a:extLst>
              <a:ext uri="{FF2B5EF4-FFF2-40B4-BE49-F238E27FC236}">
                <a16:creationId xmlns:a16="http://schemas.microsoft.com/office/drawing/2014/main" id="{E458D73E-04EA-AA76-1667-38D989E120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5402" y="369000"/>
            <a:ext cx="10961195" cy="612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8E6124B-796D-2625-FDDE-D1761375FBF8}"/>
              </a:ext>
            </a:extLst>
          </p:cNvPr>
          <p:cNvSpPr txBox="1"/>
          <p:nvPr/>
        </p:nvSpPr>
        <p:spPr>
          <a:xfrm>
            <a:off x="4059382" y="5792415"/>
            <a:ext cx="6913418" cy="800219"/>
          </a:xfrm>
          <a:prstGeom prst="rect">
            <a:avLst/>
          </a:prstGeom>
          <a:noFill/>
        </p:spPr>
        <p:txBody>
          <a:bodyPr wrap="square" rtlCol="0">
            <a:spAutoFit/>
          </a:bodyPr>
          <a:lstStyle/>
          <a:p>
            <a:endParaRPr lang="fr-FR" dirty="0">
              <a:solidFill>
                <a:schemeClr val="bg1"/>
              </a:solidFill>
            </a:endParaRPr>
          </a:p>
          <a:p>
            <a:r>
              <a:rPr lang="fr-FR" sz="2800" b="1" dirty="0">
                <a:solidFill>
                  <a:schemeClr val="bg1"/>
                </a:solidFill>
              </a:rPr>
              <a:t>Place de la Cathédrale</a:t>
            </a:r>
            <a:r>
              <a:rPr lang="fr-FR" dirty="0">
                <a:solidFill>
                  <a:schemeClr val="bg1"/>
                </a:solidFill>
              </a:rPr>
              <a:t>.</a:t>
            </a:r>
          </a:p>
        </p:txBody>
      </p:sp>
    </p:spTree>
    <p:extLst>
      <p:ext uri="{BB962C8B-B14F-4D97-AF65-F5344CB8AC3E}">
        <p14:creationId xmlns:p14="http://schemas.microsoft.com/office/powerpoint/2010/main" val="33710659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ageCurlDouble"/>
      </p:transition>
    </mc:Choice>
    <mc:Fallback xmlns="">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B5C6ABB7-DF67-1C4D-C31E-DFACA36525F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5048" y="1020186"/>
            <a:ext cx="7596000" cy="5062061"/>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962E4E8-0054-ABA5-4CEE-B832D376EBD1}"/>
              </a:ext>
            </a:extLst>
          </p:cNvPr>
          <p:cNvSpPr txBox="1"/>
          <p:nvPr/>
        </p:nvSpPr>
        <p:spPr>
          <a:xfrm>
            <a:off x="720436" y="407811"/>
            <a:ext cx="8728364" cy="523220"/>
          </a:xfrm>
          <a:prstGeom prst="rect">
            <a:avLst/>
          </a:prstGeom>
          <a:noFill/>
        </p:spPr>
        <p:txBody>
          <a:bodyPr wrap="square" rtlCol="0">
            <a:spAutoFit/>
          </a:bodyPr>
          <a:lstStyle/>
          <a:p>
            <a:r>
              <a:rPr lang="fr-FR" sz="2800" b="1" dirty="0">
                <a:solidFill>
                  <a:srgbClr val="FFFF00"/>
                </a:solidFill>
              </a:rPr>
              <a:t>Lorient Vous A Présenté La Havane ( Cuba )</a:t>
            </a:r>
          </a:p>
        </p:txBody>
      </p:sp>
      <p:sp>
        <p:nvSpPr>
          <p:cNvPr id="5" name="ZoneTexte 4">
            <a:extLst>
              <a:ext uri="{FF2B5EF4-FFF2-40B4-BE49-F238E27FC236}">
                <a16:creationId xmlns:a16="http://schemas.microsoft.com/office/drawing/2014/main" id="{58FAA12B-0862-A810-EE38-EBA3189283E3}"/>
              </a:ext>
            </a:extLst>
          </p:cNvPr>
          <p:cNvSpPr txBox="1"/>
          <p:nvPr/>
        </p:nvSpPr>
        <p:spPr>
          <a:xfrm>
            <a:off x="8104909" y="2396836"/>
            <a:ext cx="3802043" cy="954107"/>
          </a:xfrm>
          <a:prstGeom prst="rect">
            <a:avLst/>
          </a:prstGeom>
          <a:noFill/>
        </p:spPr>
        <p:txBody>
          <a:bodyPr wrap="square" rtlCol="0">
            <a:spAutoFit/>
          </a:bodyPr>
          <a:lstStyle/>
          <a:p>
            <a:r>
              <a:rPr lang="fr-FR" sz="2800" b="1" dirty="0">
                <a:solidFill>
                  <a:srgbClr val="FFFF00"/>
                </a:solidFill>
              </a:rPr>
              <a:t>Les Images Et Le Son Du Net</a:t>
            </a:r>
          </a:p>
        </p:txBody>
      </p:sp>
      <p:sp>
        <p:nvSpPr>
          <p:cNvPr id="6" name="ZoneTexte 5">
            <a:extLst>
              <a:ext uri="{FF2B5EF4-FFF2-40B4-BE49-F238E27FC236}">
                <a16:creationId xmlns:a16="http://schemas.microsoft.com/office/drawing/2014/main" id="{4D04A921-B967-B925-3436-44F5E002B1ED}"/>
              </a:ext>
            </a:extLst>
          </p:cNvPr>
          <p:cNvSpPr txBox="1"/>
          <p:nvPr/>
        </p:nvSpPr>
        <p:spPr>
          <a:xfrm>
            <a:off x="9448800" y="3551216"/>
            <a:ext cx="3228109"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26330149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pageCurlDouble"/>
        <p:sndAc>
          <p:stSnd>
            <p:snd r:embed="rId2" name="Bob Marley &amp; The Wailers - No Woman, No Cry (Live At The Rainbow 4th June 1977).wav"/>
          </p:stSnd>
        </p:sndAc>
      </p:transition>
    </mc:Choice>
    <mc:Fallback>
      <p:transition spd="slow" advClick="0" advTm="9000">
        <p:fade/>
        <p:sndAc>
          <p:stSnd>
            <p:snd r:embed="rId2" name="Bob Marley &amp; The Wailers - No Woman, No Cry (Live At The Rainbow 4th June 1977).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calcmode="lin" valueType="num">
                                      <p:cBhvr>
                                        <p:cTn id="16"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5">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p:cTn id="25"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TotalTime>
  <Words>460</Words>
  <Application>Microsoft Office PowerPoint</Application>
  <PresentationFormat>Grand écran</PresentationFormat>
  <Paragraphs>40</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2023-12-17T12:32:37Z</dcterms:created>
  <dcterms:modified xsi:type="dcterms:W3CDTF">2023-12-18T06:28:41Z</dcterms:modified>
</cp:coreProperties>
</file>