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ontserrat Light" charset="1" panose="00000400000000000000"/>
      <p:regular r:id="rId10"/>
    </p:embeddedFont>
    <p:embeddedFont>
      <p:font typeface="Montserrat Light Bold" charset="1" panose="00000800000000000000"/>
      <p:regular r:id="rId11"/>
    </p:embeddedFont>
    <p:embeddedFont>
      <p:font typeface="Montserrat Light Italics" charset="1" panose="00000400000000000000"/>
      <p:regular r:id="rId12"/>
    </p:embeddedFont>
    <p:embeddedFont>
      <p:font typeface="Montserrat Light Bold Italics" charset="1" panose="00000800000000000000"/>
      <p:regular r:id="rId13"/>
    </p:embeddedFont>
    <p:embeddedFont>
      <p:font typeface="Codec Pro ExtraBold" charset="1" panose="00000700000000000000"/>
      <p:regular r:id="rId14"/>
    </p:embeddedFont>
    <p:embeddedFont>
      <p:font typeface="Codec Pro ExtraBold Bold" charset="1" panose="00000900000000000000"/>
      <p:regular r:id="rId15"/>
    </p:embeddedFont>
    <p:embeddedFont>
      <p:font typeface="Open Sauce" charset="1" panose="00000500000000000000"/>
      <p:regular r:id="rId16"/>
    </p:embeddedFont>
    <p:embeddedFont>
      <p:font typeface="Open Sauce Bold" charset="1" panose="00000800000000000000"/>
      <p:regular r:id="rId17"/>
    </p:embeddedFont>
    <p:embeddedFont>
      <p:font typeface="Open Sauce Italics" charset="1" panose="00000500000000000000"/>
      <p:regular r:id="rId18"/>
    </p:embeddedFont>
    <p:embeddedFont>
      <p:font typeface="Open Sauce Bold Italics" charset="1" panose="00000800000000000000"/>
      <p:regular r:id="rId19"/>
    </p:embeddedFont>
    <p:embeddedFont>
      <p:font typeface="Open Sauce Light" charset="1" panose="00000400000000000000"/>
      <p:regular r:id="rId20"/>
    </p:embeddedFont>
    <p:embeddedFont>
      <p:font typeface="Open Sauce Light Italics" charset="1" panose="00000400000000000000"/>
      <p:regular r:id="rId21"/>
    </p:embeddedFont>
    <p:embeddedFont>
      <p:font typeface="Open Sauce Medium" charset="1" panose="00000600000000000000"/>
      <p:regular r:id="rId22"/>
    </p:embeddedFont>
    <p:embeddedFont>
      <p:font typeface="Open Sauce Medium Italics" charset="1" panose="00000600000000000000"/>
      <p:regular r:id="rId23"/>
    </p:embeddedFont>
    <p:embeddedFont>
      <p:font typeface="Open Sauce Semi-Bold" charset="1" panose="00000700000000000000"/>
      <p:regular r:id="rId24"/>
    </p:embeddedFont>
    <p:embeddedFont>
      <p:font typeface="Open Sauce Semi-Bold Italics" charset="1" panose="00000700000000000000"/>
      <p:regular r:id="rId25"/>
    </p:embeddedFont>
    <p:embeddedFont>
      <p:font typeface="Open Sauce Heavy" charset="1" panose="00000A00000000000000"/>
      <p:regular r:id="rId26"/>
    </p:embeddedFont>
    <p:embeddedFont>
      <p:font typeface="Open Sauce Heavy Italics" charset="1" panose="00000A00000000000000"/>
      <p:regular r:id="rId27"/>
    </p:embeddedFont>
    <p:embeddedFont>
      <p:font typeface="Open Sans" charset="1" panose="020B0606030504020204"/>
      <p:regular r:id="rId28"/>
    </p:embeddedFont>
    <p:embeddedFont>
      <p:font typeface="Open Sans Bold" charset="1" panose="020B0806030504020204"/>
      <p:regular r:id="rId29"/>
    </p:embeddedFont>
    <p:embeddedFont>
      <p:font typeface="Open Sans Italics" charset="1" panose="020B0606030504020204"/>
      <p:regular r:id="rId30"/>
    </p:embeddedFont>
    <p:embeddedFont>
      <p:font typeface="Open Sans Bold Italics" charset="1" panose="020B0806030504020204"/>
      <p:regular r:id="rId31"/>
    </p:embeddedFont>
    <p:embeddedFont>
      <p:font typeface="Open Sans Light" charset="1" panose="020B0306030504020204"/>
      <p:regular r:id="rId32"/>
    </p:embeddedFont>
    <p:embeddedFont>
      <p:font typeface="Open Sans Light Italics" charset="1" panose="020B0306030504020204"/>
      <p:regular r:id="rId33"/>
    </p:embeddedFont>
    <p:embeddedFont>
      <p:font typeface="Open Sans Ultra-Bold" charset="1" panose="00000000000000000000"/>
      <p:regular r:id="rId34"/>
    </p:embeddedFont>
    <p:embeddedFont>
      <p:font typeface="Open Sans Ultra-Bold Italics" charset="1" panose="000000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slides/slide1.xml" Type="http://schemas.openxmlformats.org/officeDocument/2006/relationships/slide"/><Relationship Id="rId37" Target="slides/slide2.xml" Type="http://schemas.openxmlformats.org/officeDocument/2006/relationships/slide"/><Relationship Id="rId38" Target="slides/slide3.xml" Type="http://schemas.openxmlformats.org/officeDocument/2006/relationships/slide"/><Relationship Id="rId39" Target="slides/slide4.xml" Type="http://schemas.openxmlformats.org/officeDocument/2006/relationships/slide"/><Relationship Id="rId4" Target="theme/theme1.xml" Type="http://schemas.openxmlformats.org/officeDocument/2006/relationships/theme"/><Relationship Id="rId40" Target="slides/slide5.xml" Type="http://schemas.openxmlformats.org/officeDocument/2006/relationships/slide"/><Relationship Id="rId41" Target="slides/slide6.xml" Type="http://schemas.openxmlformats.org/officeDocument/2006/relationships/slide"/><Relationship Id="rId42" Target="slides/slide7.xml" Type="http://schemas.openxmlformats.org/officeDocument/2006/relationships/slide"/><Relationship Id="rId43" Target="slides/slide8.xml" Type="http://schemas.openxmlformats.org/officeDocument/2006/relationships/slide"/><Relationship Id="rId44" Target="slides/slide9.xml" Type="http://schemas.openxmlformats.org/officeDocument/2006/relationships/slide"/><Relationship Id="rId45" Target="slides/slide10.xml" Type="http://schemas.openxmlformats.org/officeDocument/2006/relationships/slide"/><Relationship Id="rId46" Target="slides/slide11.xml" Type="http://schemas.openxmlformats.org/officeDocument/2006/relationships/slide"/><Relationship Id="rId47" Target="slides/slide12.xml" Type="http://schemas.openxmlformats.org/officeDocument/2006/relationships/slide"/><Relationship Id="rId48" Target="slides/slide13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jpe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12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0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1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2.png" Type="http://schemas.openxmlformats.org/officeDocument/2006/relationships/image"/><Relationship Id="rId5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74764" y="-207071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7773" y="4163622"/>
            <a:ext cx="110236" cy="2818996"/>
            <a:chOff x="0" y="0"/>
            <a:chExt cx="26312" cy="6728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312" cy="672855"/>
            </a:xfrm>
            <a:custGeom>
              <a:avLst/>
              <a:gdLst/>
              <a:ahLst/>
              <a:cxnLst/>
              <a:rect r="r" b="b" t="t" l="l"/>
              <a:pathLst>
                <a:path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752928" y="1143069"/>
            <a:ext cx="3459096" cy="569486"/>
            <a:chOff x="0" y="0"/>
            <a:chExt cx="825638" cy="13592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25638" cy="135928"/>
            </a:xfrm>
            <a:custGeom>
              <a:avLst/>
              <a:gdLst/>
              <a:ahLst/>
              <a:cxnLst/>
              <a:rect r="r" b="b" t="t" l="l"/>
              <a:pathLst>
                <a:path h="135928" w="82563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anchor="ctr" rtlCol="false" tIns="56055" lIns="56055" bIns="56055" rIns="56055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</a:rPr>
                <a:t>Presentation 2023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-2777871" y="-207071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974764" y="1876162"/>
            <a:ext cx="13969960" cy="6994925"/>
          </a:xfrm>
          <a:custGeom>
            <a:avLst/>
            <a:gdLst/>
            <a:ahLst/>
            <a:cxnLst/>
            <a:rect r="r" b="b" t="t" l="l"/>
            <a:pathLst>
              <a:path h="6994925" w="13969960">
                <a:moveTo>
                  <a:pt x="0" y="0"/>
                </a:moveTo>
                <a:lnTo>
                  <a:pt x="13969961" y="0"/>
                </a:lnTo>
                <a:lnTo>
                  <a:pt x="13969961" y="6994924"/>
                </a:lnTo>
                <a:lnTo>
                  <a:pt x="0" y="69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7" t="-12164" r="-11856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43050" y="2955521"/>
            <a:ext cx="11463420" cy="6026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8892">
                <a:solidFill>
                  <a:srgbClr val="1C5739"/>
                </a:solidFill>
                <a:latin typeface="Codec Pro ExtraBold"/>
              </a:rPr>
              <a:t>PRESENTATION DE </a:t>
            </a:r>
            <a:r>
              <a:rPr lang="en-US" sz="8892">
                <a:solidFill>
                  <a:srgbClr val="38B6FF"/>
                </a:solidFill>
                <a:latin typeface="Codec Pro ExtraBold"/>
              </a:rPr>
              <a:t>WORDPRESS </a:t>
            </a:r>
          </a:p>
          <a:p>
            <a:pPr algn="ctr">
              <a:lnSpc>
                <a:spcPts val="8537"/>
              </a:lnSpc>
            </a:pPr>
            <a:r>
              <a:rPr lang="en-US" sz="8892">
                <a:solidFill>
                  <a:srgbClr val="FFDE59"/>
                </a:solidFill>
                <a:latin typeface="Codec Pro ExtraBold"/>
              </a:rPr>
              <a:t>LAMP</a:t>
            </a:r>
          </a:p>
          <a:p>
            <a:pPr algn="ctr">
              <a:lnSpc>
                <a:spcPts val="8537"/>
              </a:lnSpc>
            </a:pPr>
            <a:r>
              <a:rPr lang="en-US" sz="8892">
                <a:solidFill>
                  <a:srgbClr val="1C5739"/>
                </a:solidFill>
                <a:latin typeface="Codec Pro ExtraBold"/>
              </a:rPr>
              <a:t>SUR </a:t>
            </a:r>
            <a:r>
              <a:rPr lang="en-US" sz="8892">
                <a:solidFill>
                  <a:srgbClr val="FF914D"/>
                </a:solidFill>
                <a:latin typeface="Codec Pro ExtraBold"/>
              </a:rPr>
              <a:t>UBUNTU</a:t>
            </a:r>
          </a:p>
          <a:p>
            <a:pPr algn="ctr">
              <a:lnSpc>
                <a:spcPts val="1168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752928" y="9125691"/>
            <a:ext cx="2279109" cy="355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 spc="105">
                <a:solidFill>
                  <a:srgbClr val="1C5739"/>
                </a:solidFill>
                <a:latin typeface="Open Sauce"/>
              </a:rPr>
              <a:t>Islam et Nacim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82178" y="1449530"/>
            <a:ext cx="11534296" cy="106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Installation Wordpress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17393" y="3107113"/>
            <a:ext cx="10341907" cy="5729618"/>
          </a:xfrm>
          <a:custGeom>
            <a:avLst/>
            <a:gdLst/>
            <a:ahLst/>
            <a:cxnLst/>
            <a:rect r="r" b="b" t="t" l="l"/>
            <a:pathLst>
              <a:path h="5729618" w="10341907">
                <a:moveTo>
                  <a:pt x="0" y="0"/>
                </a:moveTo>
                <a:lnTo>
                  <a:pt x="10341907" y="0"/>
                </a:lnTo>
                <a:lnTo>
                  <a:pt x="10341907" y="5729619"/>
                </a:lnTo>
                <a:lnTo>
                  <a:pt x="0" y="5729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156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4005" y="3577086"/>
            <a:ext cx="5891874" cy="4751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69"/>
              </a:lnSpc>
            </a:pPr>
            <a:r>
              <a:rPr lang="en-US" sz="2296" spc="225">
                <a:solidFill>
                  <a:srgbClr val="397D5A"/>
                </a:solidFill>
                <a:latin typeface="Open Sauce Bold"/>
              </a:rPr>
              <a:t>Une fois que nous avons configuré notre environnement LAMP, nous pouvons commencer à installer WordPress. </a:t>
            </a:r>
          </a:p>
          <a:p>
            <a:pPr>
              <a:lnSpc>
                <a:spcPts val="3169"/>
              </a:lnSpc>
            </a:pPr>
          </a:p>
          <a:p>
            <a:pPr>
              <a:lnSpc>
                <a:spcPts val="3169"/>
              </a:lnSpc>
            </a:pPr>
          </a:p>
          <a:p>
            <a:pPr marL="0" indent="0" lvl="0">
              <a:lnSpc>
                <a:spcPts val="3169"/>
              </a:lnSpc>
              <a:spcBef>
                <a:spcPct val="0"/>
              </a:spcBef>
            </a:pPr>
            <a:r>
              <a:rPr lang="en-US" sz="2296" spc="225">
                <a:solidFill>
                  <a:srgbClr val="397D5A"/>
                </a:solidFill>
                <a:latin typeface="Open Sauce Bold"/>
              </a:rPr>
              <a:t>Tout d’abord, nous allons télécharger les fichiers d’installation de WordPress et les placer dans le répertoire racine par défaut du serveur Web /var/www/html.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9555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40861" y="2560162"/>
            <a:ext cx="12104217" cy="6580070"/>
          </a:xfrm>
          <a:custGeom>
            <a:avLst/>
            <a:gdLst/>
            <a:ahLst/>
            <a:cxnLst/>
            <a:rect r="r" b="b" t="t" l="l"/>
            <a:pathLst>
              <a:path h="6580070" w="12104217">
                <a:moveTo>
                  <a:pt x="0" y="0"/>
                </a:moveTo>
                <a:lnTo>
                  <a:pt x="12104217" y="0"/>
                </a:lnTo>
                <a:lnTo>
                  <a:pt x="12104217" y="6580070"/>
                </a:lnTo>
                <a:lnTo>
                  <a:pt x="0" y="6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90250" y="0"/>
            <a:ext cx="2453062" cy="2453062"/>
          </a:xfrm>
          <a:custGeom>
            <a:avLst/>
            <a:gdLst/>
            <a:ahLst/>
            <a:cxnLst/>
            <a:rect r="r" b="b" t="t" l="l"/>
            <a:pathLst>
              <a:path h="2453062" w="2453062">
                <a:moveTo>
                  <a:pt x="0" y="0"/>
                </a:moveTo>
                <a:lnTo>
                  <a:pt x="2453061" y="0"/>
                </a:lnTo>
                <a:lnTo>
                  <a:pt x="2453061" y="2453062"/>
                </a:lnTo>
                <a:lnTo>
                  <a:pt x="0" y="245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2054" y="146774"/>
            <a:ext cx="5121181" cy="2457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15"/>
              </a:lnSpc>
              <a:spcBef>
                <a:spcPct val="0"/>
              </a:spcBef>
            </a:pPr>
            <a:r>
              <a:rPr lang="en-US" sz="4576" spc="448">
                <a:solidFill>
                  <a:srgbClr val="FFFFFF"/>
                </a:solidFill>
                <a:latin typeface="Codec Pro ExtraBold"/>
              </a:rPr>
              <a:t>Création de la base de données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4342135"/>
            <a:ext cx="5313236" cy="4916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sudo mysql -u root -p</a:t>
            </a:r>
          </a:p>
          <a:p>
            <a:pPr>
              <a:lnSpc>
                <a:spcPts val="2798"/>
              </a:lnSpc>
            </a:pP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CREATE DATABASE demo_db;</a:t>
            </a: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CREATE USER demo_user@localhost IDENTIFIED BY 'demo-password';</a:t>
            </a: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GRANT ALL PRIVILEGES ON demo_db. * TO demo_user@localhost;</a:t>
            </a: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FLUSH PRIVILEGES;</a:t>
            </a: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EXIT;</a:t>
            </a:r>
          </a:p>
          <a:p>
            <a:pPr>
              <a:lnSpc>
                <a:spcPts val="279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32145" y="3061375"/>
            <a:ext cx="4373793" cy="702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7"/>
              </a:lnSpc>
            </a:pPr>
            <a:r>
              <a:rPr lang="en-US" sz="4212">
                <a:solidFill>
                  <a:srgbClr val="FFFFFF"/>
                </a:solidFill>
                <a:latin typeface="Open Sans Bold"/>
              </a:rPr>
              <a:t>Etapes :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558" y="1449530"/>
            <a:ext cx="5879741" cy="106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Configuration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322124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05997" y="1525063"/>
            <a:ext cx="10353303" cy="7733237"/>
          </a:xfrm>
          <a:custGeom>
            <a:avLst/>
            <a:gdLst/>
            <a:ahLst/>
            <a:cxnLst/>
            <a:rect r="r" b="b" t="t" l="l"/>
            <a:pathLst>
              <a:path h="7733237" w="10353303">
                <a:moveTo>
                  <a:pt x="0" y="0"/>
                </a:moveTo>
                <a:lnTo>
                  <a:pt x="10353303" y="0"/>
                </a:lnTo>
                <a:lnTo>
                  <a:pt x="10353303" y="7733237"/>
                </a:lnTo>
                <a:lnTo>
                  <a:pt x="0" y="7733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82178" y="3252411"/>
            <a:ext cx="3937742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‘DB_NAME’, ‘demo_db’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2178" y="4783522"/>
            <a:ext cx="4153002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‘DB_USER’, ‘Demo_user’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82178" y="6313701"/>
            <a:ext cx="3260757" cy="777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‘DB_PASSWORD’, ‘demo-password’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2178" y="7843879"/>
            <a:ext cx="4153002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‘DB_HOST’, ‘localhost’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98902" y="2315586"/>
            <a:ext cx="8666893" cy="11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</a:rPr>
              <a:t>CONCLUSION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684427" y="0"/>
            <a:ext cx="8603573" cy="10287000"/>
            <a:chOff x="0" y="0"/>
            <a:chExt cx="8603361" cy="102867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9783" t="0" r="-9783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37802" cy="3379601"/>
            </a:xfrm>
            <a:custGeom>
              <a:avLst/>
              <a:gdLst/>
              <a:ahLst/>
              <a:cxnLst/>
              <a:rect r="r" b="b" t="t" l="l"/>
              <a:pathLst>
                <a:path h="3379601" w="5537802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3023" y="46876"/>
            <a:ext cx="2801925" cy="2801925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596134" y="5048250"/>
            <a:ext cx="791813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31F20"/>
                </a:solidFill>
                <a:latin typeface="Open Sans"/>
              </a:rPr>
              <a:t>Bienvenue sur APEX Story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27464" y="7953078"/>
            <a:ext cx="6855738" cy="331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53"/>
              </a:lnSpc>
              <a:spcBef>
                <a:spcPct val="0"/>
              </a:spcBef>
            </a:pPr>
            <a:r>
              <a:rPr lang="en-US" sz="1966">
                <a:solidFill>
                  <a:srgbClr val="000000"/>
                </a:solidFill>
                <a:latin typeface="Open Sans Bold"/>
              </a:rPr>
              <a:t>https://wordpress.com/view/apexstory.wordpress.com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69554" y="7727033"/>
            <a:ext cx="1357910" cy="667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8"/>
              </a:lnSpc>
            </a:pPr>
            <a:r>
              <a:rPr lang="en-US" sz="3913">
                <a:solidFill>
                  <a:srgbClr val="000000"/>
                </a:solidFill>
                <a:latin typeface="Open Sans"/>
              </a:rPr>
              <a:t>Lien :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2627" y="2901697"/>
            <a:ext cx="1400485" cy="6107900"/>
            <a:chOff x="0" y="0"/>
            <a:chExt cx="368852" cy="16086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8852" cy="1608665"/>
            </a:xfrm>
            <a:custGeom>
              <a:avLst/>
              <a:gdLst/>
              <a:ahLst/>
              <a:cxnLst/>
              <a:rect r="r" b="b" t="t" l="l"/>
              <a:pathLst>
                <a:path h="1608665" w="368852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93216" y="1415447"/>
            <a:ext cx="5408984" cy="7979428"/>
            <a:chOff x="0" y="0"/>
            <a:chExt cx="1424588" cy="21015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24588" cy="2101578"/>
            </a:xfrm>
            <a:custGeom>
              <a:avLst/>
              <a:gdLst/>
              <a:ahLst/>
              <a:cxnLst/>
              <a:rect r="r" b="b" t="t" l="l"/>
              <a:pathLst>
                <a:path h="2101578" w="142458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5698915" y="8697813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772900" y="1028700"/>
            <a:ext cx="5486400" cy="7980897"/>
          </a:xfrm>
          <a:custGeom>
            <a:avLst/>
            <a:gdLst/>
            <a:ahLst/>
            <a:cxnLst/>
            <a:rect r="r" b="b" t="t" l="l"/>
            <a:pathLst>
              <a:path h="7980897" w="5486400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11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213112" y="1316966"/>
            <a:ext cx="5978128" cy="143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Sommaire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44260" y="3532419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24659" y="4684944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24659" y="5837469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24659" y="699438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24659" y="7983438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00737" y="3694620"/>
            <a:ext cx="5790503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Presentation de LAMP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00737" y="4790824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Installation des outils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00737" y="5695145"/>
            <a:ext cx="5790503" cy="856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Installation et création de la base de données wordpress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00737" y="7156581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Configuration de wordpress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54692" y="8145639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Conclusion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3448" y="374453"/>
            <a:ext cx="17021103" cy="3970203"/>
            <a:chOff x="0" y="0"/>
            <a:chExt cx="4482924" cy="1045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2924" cy="1045650"/>
            </a:xfrm>
            <a:custGeom>
              <a:avLst/>
              <a:gdLst/>
              <a:ahLst/>
              <a:cxnLst/>
              <a:rect r="r" b="b" t="t" l="l"/>
              <a:pathLst>
                <a:path h="1045650" w="4482924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67020" y="395051"/>
            <a:ext cx="16933642" cy="3949605"/>
          </a:xfrm>
          <a:custGeom>
            <a:avLst/>
            <a:gdLst/>
            <a:ahLst/>
            <a:cxnLst/>
            <a:rect r="r" b="b" t="t" l="l"/>
            <a:pathLst>
              <a:path h="3949605" w="16933642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l="0" t="-92914" r="0" b="-9291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617578" y="4621028"/>
            <a:ext cx="47625" cy="4637272"/>
            <a:chOff x="0" y="0"/>
            <a:chExt cx="12543" cy="12213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719987" y="4621028"/>
            <a:ext cx="47625" cy="4637272"/>
            <a:chOff x="0" y="0"/>
            <a:chExt cx="12543" cy="12213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502745" y="4621028"/>
            <a:ext cx="47625" cy="4637272"/>
            <a:chOff x="0" y="0"/>
            <a:chExt cx="12543" cy="12213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4359" y="4486795"/>
            <a:ext cx="3050234" cy="1715756"/>
          </a:xfrm>
          <a:custGeom>
            <a:avLst/>
            <a:gdLst/>
            <a:ahLst/>
            <a:cxnLst/>
            <a:rect r="r" b="b" t="t" l="l"/>
            <a:pathLst>
              <a:path h="1715756" w="3050234">
                <a:moveTo>
                  <a:pt x="0" y="0"/>
                </a:moveTo>
                <a:lnTo>
                  <a:pt x="3050234" y="0"/>
                </a:lnTo>
                <a:lnTo>
                  <a:pt x="3050234" y="1715756"/>
                </a:lnTo>
                <a:lnTo>
                  <a:pt x="0" y="171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434501" y="4621028"/>
            <a:ext cx="2888503" cy="1516464"/>
          </a:xfrm>
          <a:custGeom>
            <a:avLst/>
            <a:gdLst/>
            <a:ahLst/>
            <a:cxnLst/>
            <a:rect r="r" b="b" t="t" l="l"/>
            <a:pathLst>
              <a:path h="1516464" w="2888503">
                <a:moveTo>
                  <a:pt x="0" y="0"/>
                </a:moveTo>
                <a:lnTo>
                  <a:pt x="2888503" y="0"/>
                </a:lnTo>
                <a:lnTo>
                  <a:pt x="2888503" y="1516464"/>
                </a:lnTo>
                <a:lnTo>
                  <a:pt x="0" y="1516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886138" y="4476451"/>
            <a:ext cx="2603021" cy="1606325"/>
          </a:xfrm>
          <a:custGeom>
            <a:avLst/>
            <a:gdLst/>
            <a:ahLst/>
            <a:cxnLst/>
            <a:rect r="r" b="b" t="t" l="l"/>
            <a:pathLst>
              <a:path h="1606325" w="2603021">
                <a:moveTo>
                  <a:pt x="0" y="0"/>
                </a:moveTo>
                <a:lnTo>
                  <a:pt x="2603021" y="0"/>
                </a:lnTo>
                <a:lnTo>
                  <a:pt x="2603021" y="1606326"/>
                </a:lnTo>
                <a:lnTo>
                  <a:pt x="0" y="160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089884" y="4621028"/>
            <a:ext cx="1928232" cy="1321803"/>
          </a:xfrm>
          <a:custGeom>
            <a:avLst/>
            <a:gdLst/>
            <a:ahLst/>
            <a:cxnLst/>
            <a:rect r="r" b="b" t="t" l="l"/>
            <a:pathLst>
              <a:path h="1321803" w="1928232">
                <a:moveTo>
                  <a:pt x="0" y="0"/>
                </a:moveTo>
                <a:lnTo>
                  <a:pt x="1928232" y="0"/>
                </a:lnTo>
                <a:lnTo>
                  <a:pt x="1928232" y="1321803"/>
                </a:lnTo>
                <a:lnTo>
                  <a:pt x="0" y="1321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375955" y="1327278"/>
            <a:ext cx="9515774" cy="153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Codec Pro ExtraBold"/>
              </a:rPr>
              <a:t>PRESENTATION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62586" y="2849575"/>
            <a:ext cx="6617517" cy="41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461"/>
              </a:lnSpc>
              <a:spcBef>
                <a:spcPct val="0"/>
              </a:spcBef>
            </a:pPr>
            <a:r>
              <a:rPr lang="en-US" sz="2508" spc="245">
                <a:solidFill>
                  <a:srgbClr val="FFFFFF"/>
                </a:solidFill>
                <a:latin typeface="Open Sauce"/>
              </a:rPr>
              <a:t>DE LAMP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21738" y="6264509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My SQL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590372" y="6264509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APACHE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687684" y="6373854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PHP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04722" y="6912540"/>
            <a:ext cx="4358504" cy="1764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8"/>
              </a:lnSpc>
            </a:pPr>
            <a:r>
              <a:rPr lang="en-US" sz="1701" spc="166">
                <a:solidFill>
                  <a:srgbClr val="231F20"/>
                </a:solidFill>
                <a:latin typeface="Open Sauce"/>
              </a:rPr>
              <a:t> Le serveur Web d’Apache traite les requêtes et fournit les ressources Web via HTTP pour rendre l’application accessible via une simple URL à toutes les personnes du domaine public.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903328" y="6954930"/>
            <a:ext cx="4336016" cy="1468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6"/>
              </a:lnSpc>
            </a:pPr>
            <a:r>
              <a:rPr lang="en-US" sz="1692" spc="165">
                <a:solidFill>
                  <a:srgbClr val="231F20"/>
                </a:solidFill>
                <a:latin typeface="Open Sauce"/>
              </a:rPr>
              <a:t> MySQL stocke des informations auxquelles il est possible d’accéder par le biais de scripts pour créer un site Web. </a:t>
            </a:r>
          </a:p>
          <a:p>
            <a:pPr algn="ctr">
              <a:lnSpc>
                <a:spcPts val="2336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3862862" y="7043786"/>
            <a:ext cx="4348938" cy="117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97" spc="166">
                <a:solidFill>
                  <a:srgbClr val="231F20"/>
                </a:solidFill>
                <a:latin typeface="Open Sauce"/>
              </a:rPr>
              <a:t> PHP est un langage de script open-source qu’Apache peut utiliser pour créer des pages web dynamiques.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53160" y="6329568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Linux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-59225" y="6954930"/>
            <a:ext cx="3609595" cy="90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0"/>
              </a:lnSpc>
            </a:pPr>
            <a:r>
              <a:rPr lang="en-US" sz="1790" spc="175">
                <a:solidFill>
                  <a:srgbClr val="231F20"/>
                </a:solidFill>
                <a:latin typeface="Open Sauce"/>
              </a:rPr>
              <a:t>Il s’agit d’un système d’exploitation gratuit et open-source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57864" y="2547270"/>
            <a:ext cx="6306960" cy="6309618"/>
            <a:chOff x="0" y="0"/>
            <a:chExt cx="6832800" cy="68356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508"/>
              <a:ext cx="6832726" cy="6835140"/>
            </a:xfrm>
            <a:custGeom>
              <a:avLst/>
              <a:gdLst/>
              <a:ahLst/>
              <a:cxnLst/>
              <a:rect r="r" b="b" t="t" l="l"/>
              <a:pathLst>
                <a:path h="6835140" w="6832726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582" y="2145857"/>
            <a:ext cx="2223718" cy="2218402"/>
            <a:chOff x="0" y="0"/>
            <a:chExt cx="2409120" cy="24033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9190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190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372985" y="3913002"/>
            <a:ext cx="507082" cy="515722"/>
            <a:chOff x="0" y="0"/>
            <a:chExt cx="549360" cy="5587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035582" y="7039898"/>
            <a:ext cx="2223718" cy="2218402"/>
            <a:chOff x="0" y="0"/>
            <a:chExt cx="2409120" cy="24033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09190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190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372985" y="6975433"/>
            <a:ext cx="507082" cy="515722"/>
            <a:chOff x="0" y="0"/>
            <a:chExt cx="549360" cy="5587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4513878" y="7124966"/>
            <a:ext cx="219315" cy="216656"/>
            <a:chOff x="0" y="0"/>
            <a:chExt cx="237600" cy="2347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562723" y="7039898"/>
            <a:ext cx="2224383" cy="2218402"/>
            <a:chOff x="0" y="0"/>
            <a:chExt cx="2409840" cy="24033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942620" y="6975433"/>
            <a:ext cx="507082" cy="515722"/>
            <a:chOff x="0" y="0"/>
            <a:chExt cx="549360" cy="5587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088830" y="7124966"/>
            <a:ext cx="219979" cy="216656"/>
            <a:chOff x="0" y="0"/>
            <a:chExt cx="238320" cy="2347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8252" cy="234696"/>
            </a:xfrm>
            <a:custGeom>
              <a:avLst/>
              <a:gdLst/>
              <a:ahLst/>
              <a:cxnLst/>
              <a:rect r="r" b="b" t="t" l="l"/>
              <a:pathLst>
                <a:path h="234696" w="238252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6562723" y="2145857"/>
            <a:ext cx="2224383" cy="2218402"/>
            <a:chOff x="0" y="0"/>
            <a:chExt cx="2409840" cy="24033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8942620" y="3913002"/>
            <a:ext cx="507082" cy="515722"/>
            <a:chOff x="0" y="0"/>
            <a:chExt cx="549360" cy="558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4516869" y="4062535"/>
            <a:ext cx="219315" cy="216656"/>
            <a:chOff x="0" y="0"/>
            <a:chExt cx="237600" cy="2347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9089494" y="4062535"/>
            <a:ext cx="219315" cy="216656"/>
            <a:chOff x="0" y="0"/>
            <a:chExt cx="237600" cy="2347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9655291" y="3446026"/>
            <a:ext cx="4512106" cy="4512106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482178" y="307077"/>
            <a:ext cx="5150121" cy="2068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Installationdes outils 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6322124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038608" y="4062535"/>
            <a:ext cx="1745472" cy="1745472"/>
          </a:xfrm>
          <a:custGeom>
            <a:avLst/>
            <a:gdLst/>
            <a:ahLst/>
            <a:cxnLst/>
            <a:rect r="r" b="b" t="t" l="l"/>
            <a:pathLst>
              <a:path h="1745472" w="1745472">
                <a:moveTo>
                  <a:pt x="0" y="0"/>
                </a:moveTo>
                <a:lnTo>
                  <a:pt x="1745472" y="0"/>
                </a:lnTo>
                <a:lnTo>
                  <a:pt x="1745472" y="1745472"/>
                </a:lnTo>
                <a:lnTo>
                  <a:pt x="0" y="174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0426816" y="5857197"/>
            <a:ext cx="2969056" cy="94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</a:rPr>
              <a:t>Apex Story</a:t>
            </a:r>
          </a:p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</a:rPr>
              <a:t>Talk In English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82178" y="3645530"/>
            <a:ext cx="4482343" cy="507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Linux est la base du modèle de pile et de toutes les autres couches.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82178" y="3252411"/>
            <a:ext cx="3465904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Linux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82178" y="5176641"/>
            <a:ext cx="4482343" cy="507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Apache sera utilisé pour distribuer des pages web aux utilisateurs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82178" y="4783522"/>
            <a:ext cx="3465904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Apache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82178" y="6706819"/>
            <a:ext cx="4482343" cy="764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MySQL permet de stocker, gérer et récupérer des données de manière efficace dans les applications web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82178" y="6313701"/>
            <a:ext cx="3465904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My SQL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82178" y="8236998"/>
            <a:ext cx="4482343" cy="1277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PHP est un langage de programmation côté serveur qui facilite la création de sites web dynamiques en permettant l'incorporation de code dans des pages HTML.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82178" y="7843879"/>
            <a:ext cx="3465904" cy="37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PHP</a:t>
            </a:r>
          </a:p>
        </p:txBody>
      </p:sp>
      <p:sp>
        <p:nvSpPr>
          <p:cNvPr name="Freeform 48" id="48"/>
          <p:cNvSpPr/>
          <p:nvPr/>
        </p:nvSpPr>
        <p:spPr>
          <a:xfrm flipH="false" flipV="false" rot="0">
            <a:off x="6149798" y="2346779"/>
            <a:ext cx="3050234" cy="1715756"/>
          </a:xfrm>
          <a:custGeom>
            <a:avLst/>
            <a:gdLst/>
            <a:ahLst/>
            <a:cxnLst/>
            <a:rect r="r" b="b" t="t" l="l"/>
            <a:pathLst>
              <a:path h="1715756" w="3050234">
                <a:moveTo>
                  <a:pt x="0" y="0"/>
                </a:moveTo>
                <a:lnTo>
                  <a:pt x="3050233" y="0"/>
                </a:lnTo>
                <a:lnTo>
                  <a:pt x="3050233" y="1715756"/>
                </a:lnTo>
                <a:lnTo>
                  <a:pt x="0" y="1715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5117299" y="2592456"/>
            <a:ext cx="2060284" cy="1081649"/>
          </a:xfrm>
          <a:custGeom>
            <a:avLst/>
            <a:gdLst/>
            <a:ahLst/>
            <a:cxnLst/>
            <a:rect r="r" b="b" t="t" l="l"/>
            <a:pathLst>
              <a:path h="1081649" w="2060284">
                <a:moveTo>
                  <a:pt x="0" y="0"/>
                </a:moveTo>
                <a:lnTo>
                  <a:pt x="2060284" y="0"/>
                </a:lnTo>
                <a:lnTo>
                  <a:pt x="2060284" y="1081649"/>
                </a:lnTo>
                <a:lnTo>
                  <a:pt x="0" y="10816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687351" y="7491155"/>
            <a:ext cx="2022353" cy="1247995"/>
          </a:xfrm>
          <a:custGeom>
            <a:avLst/>
            <a:gdLst/>
            <a:ahLst/>
            <a:cxnLst/>
            <a:rect r="r" b="b" t="t" l="l"/>
            <a:pathLst>
              <a:path h="1247995" w="2022353">
                <a:moveTo>
                  <a:pt x="0" y="0"/>
                </a:moveTo>
                <a:lnTo>
                  <a:pt x="2022353" y="0"/>
                </a:lnTo>
                <a:lnTo>
                  <a:pt x="2022353" y="1247995"/>
                </a:lnTo>
                <a:lnTo>
                  <a:pt x="0" y="1247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1" id="51"/>
          <p:cNvSpPr/>
          <p:nvPr/>
        </p:nvSpPr>
        <p:spPr>
          <a:xfrm flipH="false" flipV="false" rot="0">
            <a:off x="15293424" y="7471429"/>
            <a:ext cx="1928232" cy="1321803"/>
          </a:xfrm>
          <a:custGeom>
            <a:avLst/>
            <a:gdLst/>
            <a:ahLst/>
            <a:cxnLst/>
            <a:rect r="r" b="b" t="t" l="l"/>
            <a:pathLst>
              <a:path h="1321803" w="1928232">
                <a:moveTo>
                  <a:pt x="0" y="0"/>
                </a:moveTo>
                <a:lnTo>
                  <a:pt x="1928232" y="0"/>
                </a:lnTo>
                <a:lnTo>
                  <a:pt x="1928232" y="1321803"/>
                </a:lnTo>
                <a:lnTo>
                  <a:pt x="0" y="1321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82178" y="1449530"/>
            <a:ext cx="11534296" cy="106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Installation des outils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82178" y="2394843"/>
            <a:ext cx="4193516" cy="307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70"/>
              </a:lnSpc>
              <a:spcBef>
                <a:spcPct val="0"/>
              </a:spcBef>
            </a:pPr>
            <a:r>
              <a:rPr lang="en-US" sz="1862" spc="182">
                <a:solidFill>
                  <a:srgbClr val="231F20"/>
                </a:solidFill>
                <a:latin typeface="Open Sauce"/>
              </a:rPr>
              <a:t>Apache, MySQL, PHP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5106" y="3628918"/>
            <a:ext cx="11935912" cy="1331403"/>
          </a:xfrm>
          <a:custGeom>
            <a:avLst/>
            <a:gdLst/>
            <a:ahLst/>
            <a:cxnLst/>
            <a:rect r="r" b="b" t="t" l="l"/>
            <a:pathLst>
              <a:path h="1331403" w="11935912">
                <a:moveTo>
                  <a:pt x="0" y="0"/>
                </a:moveTo>
                <a:lnTo>
                  <a:pt x="11935911" y="0"/>
                </a:lnTo>
                <a:lnTo>
                  <a:pt x="11935911" y="1331404"/>
                </a:lnTo>
                <a:lnTo>
                  <a:pt x="0" y="1331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9617" y="5244621"/>
            <a:ext cx="11951400" cy="953322"/>
          </a:xfrm>
          <a:custGeom>
            <a:avLst/>
            <a:gdLst/>
            <a:ahLst/>
            <a:cxnLst/>
            <a:rect r="r" b="b" t="t" l="l"/>
            <a:pathLst>
              <a:path h="953322" w="11951400">
                <a:moveTo>
                  <a:pt x="0" y="0"/>
                </a:moveTo>
                <a:lnTo>
                  <a:pt x="11951400" y="0"/>
                </a:lnTo>
                <a:lnTo>
                  <a:pt x="11951400" y="953322"/>
                </a:lnTo>
                <a:lnTo>
                  <a:pt x="0" y="953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29617" y="6690208"/>
            <a:ext cx="11941084" cy="1352701"/>
          </a:xfrm>
          <a:custGeom>
            <a:avLst/>
            <a:gdLst/>
            <a:ahLst/>
            <a:cxnLst/>
            <a:rect r="r" b="b" t="t" l="l"/>
            <a:pathLst>
              <a:path h="1352701" w="11941084">
                <a:moveTo>
                  <a:pt x="0" y="0"/>
                </a:moveTo>
                <a:lnTo>
                  <a:pt x="11941084" y="0"/>
                </a:lnTo>
                <a:lnTo>
                  <a:pt x="11941084" y="1352701"/>
                </a:lnTo>
                <a:lnTo>
                  <a:pt x="0" y="1352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29617" y="8328659"/>
            <a:ext cx="11819762" cy="845995"/>
          </a:xfrm>
          <a:custGeom>
            <a:avLst/>
            <a:gdLst/>
            <a:ahLst/>
            <a:cxnLst/>
            <a:rect r="r" b="b" t="t" l="l"/>
            <a:pathLst>
              <a:path h="845995" w="11819762">
                <a:moveTo>
                  <a:pt x="0" y="0"/>
                </a:moveTo>
                <a:lnTo>
                  <a:pt x="11819761" y="0"/>
                </a:lnTo>
                <a:lnTo>
                  <a:pt x="11819761" y="845995"/>
                </a:lnTo>
                <a:lnTo>
                  <a:pt x="0" y="845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63248" y="5685810"/>
            <a:ext cx="4482343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Installation d’apache2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63248" y="7331087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Installation mysql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63248" y="8716185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Installation PHP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96571" y="8512788"/>
            <a:ext cx="1184356" cy="811876"/>
          </a:xfrm>
          <a:custGeom>
            <a:avLst/>
            <a:gdLst/>
            <a:ahLst/>
            <a:cxnLst/>
            <a:rect r="r" b="b" t="t" l="l"/>
            <a:pathLst>
              <a:path h="811876" w="1184356">
                <a:moveTo>
                  <a:pt x="0" y="0"/>
                </a:moveTo>
                <a:lnTo>
                  <a:pt x="1184356" y="0"/>
                </a:lnTo>
                <a:lnTo>
                  <a:pt x="1184356" y="811876"/>
                </a:lnTo>
                <a:lnTo>
                  <a:pt x="0" y="8118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951" y="6811215"/>
            <a:ext cx="1777498" cy="1096894"/>
          </a:xfrm>
          <a:custGeom>
            <a:avLst/>
            <a:gdLst/>
            <a:ahLst/>
            <a:cxnLst/>
            <a:rect r="r" b="b" t="t" l="l"/>
            <a:pathLst>
              <a:path h="1096894" w="1777498">
                <a:moveTo>
                  <a:pt x="0" y="0"/>
                </a:moveTo>
                <a:lnTo>
                  <a:pt x="1777498" y="0"/>
                </a:lnTo>
                <a:lnTo>
                  <a:pt x="1777498" y="1096894"/>
                </a:lnTo>
                <a:lnTo>
                  <a:pt x="0" y="10968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9951" y="5421758"/>
            <a:ext cx="1777498" cy="933186"/>
          </a:xfrm>
          <a:custGeom>
            <a:avLst/>
            <a:gdLst/>
            <a:ahLst/>
            <a:cxnLst/>
            <a:rect r="r" b="b" t="t" l="l"/>
            <a:pathLst>
              <a:path h="933186" w="1777498">
                <a:moveTo>
                  <a:pt x="0" y="0"/>
                </a:moveTo>
                <a:lnTo>
                  <a:pt x="1777498" y="0"/>
                </a:lnTo>
                <a:lnTo>
                  <a:pt x="1777498" y="933186"/>
                </a:lnTo>
                <a:lnTo>
                  <a:pt x="0" y="933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063248" y="3918113"/>
            <a:ext cx="4482343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Mise a jour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9555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0602"/>
            <a:ext cx="14171388" cy="1152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6"/>
              </a:lnSpc>
              <a:spcBef>
                <a:spcPct val="0"/>
              </a:spcBef>
            </a:pPr>
            <a:r>
              <a:rPr lang="en-US" sz="6265" spc="614">
                <a:solidFill>
                  <a:srgbClr val="FFFFFF"/>
                </a:solidFill>
                <a:latin typeface="Codec Pro ExtraBold"/>
              </a:rPr>
              <a:t>Installation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531645" y="361241"/>
            <a:ext cx="4871579" cy="2557579"/>
          </a:xfrm>
          <a:custGeom>
            <a:avLst/>
            <a:gdLst/>
            <a:ahLst/>
            <a:cxnLst/>
            <a:rect r="r" b="b" t="t" l="l"/>
            <a:pathLst>
              <a:path h="2557579" w="4871579">
                <a:moveTo>
                  <a:pt x="0" y="0"/>
                </a:moveTo>
                <a:lnTo>
                  <a:pt x="4871579" y="0"/>
                </a:lnTo>
                <a:lnTo>
                  <a:pt x="4871579" y="2557579"/>
                </a:lnTo>
                <a:lnTo>
                  <a:pt x="0" y="255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04185" y="3349018"/>
            <a:ext cx="11926498" cy="4282753"/>
          </a:xfrm>
          <a:custGeom>
            <a:avLst/>
            <a:gdLst/>
            <a:ahLst/>
            <a:cxnLst/>
            <a:rect r="r" b="b" t="t" l="l"/>
            <a:pathLst>
              <a:path h="4282753" w="11926498">
                <a:moveTo>
                  <a:pt x="0" y="0"/>
                </a:moveTo>
                <a:lnTo>
                  <a:pt x="11926499" y="0"/>
                </a:lnTo>
                <a:lnTo>
                  <a:pt x="11926499" y="4282753"/>
                </a:lnTo>
                <a:lnTo>
                  <a:pt x="0" y="428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90" t="0" r="-459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684657"/>
            <a:ext cx="6004185" cy="2096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sudo apt install apache2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systemctl enable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systemctl status apache2</a:t>
            </a:r>
          </a:p>
          <a:p>
            <a:pPr>
              <a:lnSpc>
                <a:spcPts val="279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69721" y="2115779"/>
            <a:ext cx="4373793" cy="80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7"/>
              </a:lnSpc>
            </a:pPr>
            <a:r>
              <a:rPr lang="en-US" sz="4712">
                <a:solidFill>
                  <a:srgbClr val="FFFFFF"/>
                </a:solidFill>
                <a:latin typeface="Open Sans Bold"/>
              </a:rPr>
              <a:t>Etapes :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9555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0602"/>
            <a:ext cx="14171388" cy="1152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6"/>
              </a:lnSpc>
              <a:spcBef>
                <a:spcPct val="0"/>
              </a:spcBef>
            </a:pPr>
            <a:r>
              <a:rPr lang="en-US" sz="6265" spc="614">
                <a:solidFill>
                  <a:srgbClr val="FFFFFF"/>
                </a:solidFill>
                <a:latin typeface="Codec Pro ExtraBold"/>
              </a:rPr>
              <a:t>Installation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531645" y="361241"/>
            <a:ext cx="4871579" cy="2557579"/>
          </a:xfrm>
          <a:custGeom>
            <a:avLst/>
            <a:gdLst/>
            <a:ahLst/>
            <a:cxnLst/>
            <a:rect r="r" b="b" t="t" l="l"/>
            <a:pathLst>
              <a:path h="2557579" w="4871579">
                <a:moveTo>
                  <a:pt x="0" y="0"/>
                </a:moveTo>
                <a:lnTo>
                  <a:pt x="4871579" y="0"/>
                </a:lnTo>
                <a:lnTo>
                  <a:pt x="4871579" y="2557579"/>
                </a:lnTo>
                <a:lnTo>
                  <a:pt x="0" y="255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767478" y="2560162"/>
            <a:ext cx="9094705" cy="7056124"/>
          </a:xfrm>
          <a:custGeom>
            <a:avLst/>
            <a:gdLst/>
            <a:ahLst/>
            <a:cxnLst/>
            <a:rect r="r" b="b" t="t" l="l"/>
            <a:pathLst>
              <a:path h="7056124" w="9094705">
                <a:moveTo>
                  <a:pt x="0" y="0"/>
                </a:moveTo>
                <a:lnTo>
                  <a:pt x="9094706" y="0"/>
                </a:lnTo>
                <a:lnTo>
                  <a:pt x="9094706" y="7056124"/>
                </a:lnTo>
                <a:lnTo>
                  <a:pt x="0" y="705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584" t="-9502" r="-1428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595095"/>
            <a:ext cx="5313236" cy="217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7459" indent="-193729" lvl="1">
              <a:lnSpc>
                <a:spcPts val="2476"/>
              </a:lnSpc>
              <a:buFont typeface="Arial"/>
              <a:buChar char="•"/>
            </a:pPr>
            <a:r>
              <a:rPr lang="en-US" sz="1794" spc="175">
                <a:solidFill>
                  <a:srgbClr val="FFFFFF"/>
                </a:solidFill>
                <a:latin typeface="Open Sauce Bold"/>
              </a:rPr>
              <a:t>Sudo ufw allow 80</a:t>
            </a:r>
          </a:p>
          <a:p>
            <a:pPr>
              <a:lnSpc>
                <a:spcPts val="2476"/>
              </a:lnSpc>
            </a:pPr>
          </a:p>
          <a:p>
            <a:pPr marL="387459" indent="-193729" lvl="1">
              <a:lnSpc>
                <a:spcPts val="2476"/>
              </a:lnSpc>
              <a:buFont typeface="Arial"/>
              <a:buChar char="•"/>
            </a:pPr>
            <a:r>
              <a:rPr lang="en-US" sz="1794" spc="175">
                <a:solidFill>
                  <a:srgbClr val="FFFFFF"/>
                </a:solidFill>
                <a:latin typeface="Open Sauce Bold"/>
              </a:rPr>
              <a:t>Vérification du serveur Web Apache2 est en cours d’exécution,</a:t>
            </a:r>
          </a:p>
          <a:p>
            <a:pPr>
              <a:lnSpc>
                <a:spcPts val="2476"/>
              </a:lnSpc>
            </a:pPr>
          </a:p>
          <a:p>
            <a:pPr marL="387459" indent="-193729" lvl="1">
              <a:lnSpc>
                <a:spcPts val="2476"/>
              </a:lnSpc>
              <a:buFont typeface="Arial"/>
              <a:buChar char="•"/>
            </a:pPr>
            <a:r>
              <a:rPr lang="en-US" sz="1794" spc="175">
                <a:solidFill>
                  <a:srgbClr val="FFFFFF"/>
                </a:solidFill>
                <a:latin typeface="Open Sauce Bold"/>
              </a:rPr>
              <a:t> tapez 10.104.8.140/info.php </a:t>
            </a:r>
          </a:p>
          <a:p>
            <a:pPr>
              <a:lnSpc>
                <a:spcPts val="247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69721" y="2115779"/>
            <a:ext cx="4373793" cy="80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7"/>
              </a:lnSpc>
            </a:pPr>
            <a:r>
              <a:rPr lang="en-US" sz="4712">
                <a:solidFill>
                  <a:srgbClr val="FFFFFF"/>
                </a:solidFill>
                <a:latin typeface="Open Sans Bold"/>
              </a:rPr>
              <a:t>Etapes :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9555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0602"/>
            <a:ext cx="14171388" cy="1152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6"/>
              </a:lnSpc>
              <a:spcBef>
                <a:spcPct val="0"/>
              </a:spcBef>
            </a:pPr>
            <a:r>
              <a:rPr lang="en-US" sz="6265" spc="614">
                <a:solidFill>
                  <a:srgbClr val="FFFFFF"/>
                </a:solidFill>
                <a:latin typeface="Codec Pro ExtraBold"/>
              </a:rPr>
              <a:t>Installation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63428" y="591353"/>
            <a:ext cx="2921462" cy="1802835"/>
          </a:xfrm>
          <a:custGeom>
            <a:avLst/>
            <a:gdLst/>
            <a:ahLst/>
            <a:cxnLst/>
            <a:rect r="r" b="b" t="t" l="l"/>
            <a:pathLst>
              <a:path h="1802835" w="2921462">
                <a:moveTo>
                  <a:pt x="0" y="0"/>
                </a:moveTo>
                <a:lnTo>
                  <a:pt x="2921461" y="0"/>
                </a:lnTo>
                <a:lnTo>
                  <a:pt x="2921461" y="1802835"/>
                </a:lnTo>
                <a:lnTo>
                  <a:pt x="0" y="1802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09019" y="3482358"/>
            <a:ext cx="12230280" cy="4016073"/>
          </a:xfrm>
          <a:custGeom>
            <a:avLst/>
            <a:gdLst/>
            <a:ahLst/>
            <a:cxnLst/>
            <a:rect r="r" b="b" t="t" l="l"/>
            <a:pathLst>
              <a:path h="4016073" w="12230280">
                <a:moveTo>
                  <a:pt x="0" y="0"/>
                </a:moveTo>
                <a:lnTo>
                  <a:pt x="12230280" y="0"/>
                </a:lnTo>
                <a:lnTo>
                  <a:pt x="12230280" y="4016073"/>
                </a:lnTo>
                <a:lnTo>
                  <a:pt x="0" y="4016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684657"/>
            <a:ext cx="5313236" cy="2801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sudo apt install mysql-server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mysql_secure_installation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systemctl enable mysql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systemctl status mysql</a:t>
            </a:r>
          </a:p>
          <a:p>
            <a:pPr>
              <a:lnSpc>
                <a:spcPts val="279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69721" y="2115779"/>
            <a:ext cx="4373793" cy="80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7"/>
              </a:lnSpc>
            </a:pPr>
            <a:r>
              <a:rPr lang="en-US" sz="4712">
                <a:solidFill>
                  <a:srgbClr val="FFFFFF"/>
                </a:solidFill>
                <a:latin typeface="Open Sans Bold"/>
              </a:rPr>
              <a:t>Etapes :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59555"/>
            <a:ext cx="5313236" cy="11299900"/>
            <a:chOff x="0" y="0"/>
            <a:chExt cx="1399371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9371" cy="2976105"/>
            </a:xfrm>
            <a:custGeom>
              <a:avLst/>
              <a:gdLst/>
              <a:ahLst/>
              <a:cxnLst/>
              <a:rect r="r" b="b" t="t" l="l"/>
              <a:pathLst>
                <a:path h="2976105" w="1399371">
                  <a:moveTo>
                    <a:pt x="0" y="0"/>
                  </a:moveTo>
                  <a:lnTo>
                    <a:pt x="1399371" y="0"/>
                  </a:lnTo>
                  <a:lnTo>
                    <a:pt x="1399371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399371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0602"/>
            <a:ext cx="14171388" cy="1152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6"/>
              </a:lnSpc>
              <a:spcBef>
                <a:spcPct val="0"/>
              </a:spcBef>
            </a:pPr>
            <a:r>
              <a:rPr lang="en-US" sz="6265" spc="614">
                <a:solidFill>
                  <a:srgbClr val="FFFFFF"/>
                </a:solidFill>
                <a:latin typeface="Codec Pro ExtraBold"/>
              </a:rPr>
              <a:t>Installation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228778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90873" y="658041"/>
            <a:ext cx="2774794" cy="1902121"/>
          </a:xfrm>
          <a:custGeom>
            <a:avLst/>
            <a:gdLst/>
            <a:ahLst/>
            <a:cxnLst/>
            <a:rect r="r" b="b" t="t" l="l"/>
            <a:pathLst>
              <a:path h="1902121" w="2774794">
                <a:moveTo>
                  <a:pt x="0" y="0"/>
                </a:moveTo>
                <a:lnTo>
                  <a:pt x="2774794" y="0"/>
                </a:lnTo>
                <a:lnTo>
                  <a:pt x="2774794" y="1902121"/>
                </a:lnTo>
                <a:lnTo>
                  <a:pt x="0" y="190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73666" y="3336400"/>
            <a:ext cx="12195223" cy="3614201"/>
          </a:xfrm>
          <a:custGeom>
            <a:avLst/>
            <a:gdLst/>
            <a:ahLst/>
            <a:cxnLst/>
            <a:rect r="r" b="b" t="t" l="l"/>
            <a:pathLst>
              <a:path h="3614201" w="12195223">
                <a:moveTo>
                  <a:pt x="0" y="0"/>
                </a:moveTo>
                <a:lnTo>
                  <a:pt x="12195223" y="0"/>
                </a:lnTo>
                <a:lnTo>
                  <a:pt x="12195223" y="3614200"/>
                </a:lnTo>
                <a:lnTo>
                  <a:pt x="0" y="3614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684657"/>
            <a:ext cx="5313236" cy="4563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sudo apt install php libapache2-mod-php php-mysql</a:t>
            </a:r>
          </a:p>
          <a:p>
            <a:pPr>
              <a:lnSpc>
                <a:spcPts val="2798"/>
              </a:lnSpc>
            </a:pP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sudo apt install php-curl php-gd php-mbstring php-xml php-xmlrpc php-soap php-intl php-zip</a:t>
            </a:r>
          </a:p>
          <a:p>
            <a:pPr>
              <a:lnSpc>
                <a:spcPts val="2798"/>
              </a:lnSpc>
            </a:pP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php -v</a:t>
            </a:r>
          </a:p>
          <a:p>
            <a:pPr marL="437845" indent="-218923" lvl="1">
              <a:lnSpc>
                <a:spcPts val="2798"/>
              </a:lnSpc>
              <a:buFont typeface="Arial"/>
              <a:buChar char="•"/>
            </a:pPr>
            <a:r>
              <a:rPr lang="en-US" sz="2028" spc="198">
                <a:solidFill>
                  <a:srgbClr val="FFFFFF"/>
                </a:solidFill>
                <a:latin typeface="Open Sauce Bold"/>
              </a:rPr>
              <a:t> sudo systemctl restart apache2</a:t>
            </a:r>
          </a:p>
          <a:p>
            <a:pPr>
              <a:lnSpc>
                <a:spcPts val="279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69721" y="2115779"/>
            <a:ext cx="4373793" cy="80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7"/>
              </a:lnSpc>
            </a:pPr>
            <a:r>
              <a:rPr lang="en-US" sz="4712">
                <a:solidFill>
                  <a:srgbClr val="FFFFFF"/>
                </a:solidFill>
                <a:latin typeface="Open Sans Bold"/>
              </a:rPr>
              <a:t>Etapes 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DAF1EcbqxLs</dc:identifier>
  <dcterms:modified xsi:type="dcterms:W3CDTF">2011-08-01T06:04:30Z</dcterms:modified>
  <cp:revision>1</cp:revision>
  <dc:title>Presentation</dc:title>
</cp:coreProperties>
</file>