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sldIdLst>
    <p:sldId id="282" r:id="rId2"/>
    <p:sldId id="258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7" r:id="rId12"/>
    <p:sldId id="278" r:id="rId13"/>
    <p:sldId id="276" r:id="rId14"/>
    <p:sldId id="263" r:id="rId15"/>
    <p:sldId id="279" r:id="rId16"/>
    <p:sldId id="260" r:id="rId17"/>
    <p:sldId id="257" r:id="rId18"/>
    <p:sldId id="267" r:id="rId19"/>
    <p:sldId id="259" r:id="rId20"/>
    <p:sldId id="265" r:id="rId21"/>
    <p:sldId id="266" r:id="rId22"/>
    <p:sldId id="280" r:id="rId23"/>
  </p:sldIdLst>
  <p:sldSz cx="9144000" cy="5143500" type="screen16x9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3" autoAdjust="0"/>
    <p:restoredTop sz="94660"/>
  </p:normalViewPr>
  <p:slideViewPr>
    <p:cSldViewPr>
      <p:cViewPr varScale="1">
        <p:scale>
          <a:sx n="83" d="100"/>
          <a:sy n="83" d="100"/>
        </p:scale>
        <p:origin x="386" y="3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2480517"/>
            <a:ext cx="7117180" cy="1102519"/>
          </a:xfrm>
        </p:spPr>
        <p:txBody>
          <a:bodyPr anchor="b"/>
          <a:lstStyle>
            <a:lvl1pPr>
              <a:defRPr sz="300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3583035"/>
            <a:ext cx="7117180" cy="646065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tx2">
                    <a:lumMod val="2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E87-EBD5-4F12-A48A-63ACA297AC8F}" type="datetimeFigureOut">
              <a:rPr lang="en-US" smtClean="0"/>
              <a:t>12/18/2023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993946"/>
      </p:ext>
    </p:extLst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1885950" indent="-171450">
              <a:buClr>
                <a:schemeClr val="tx2"/>
              </a:buClr>
              <a:buSzPct val="101000"/>
              <a:buFont typeface="Courier New" pitchFamily="49" charset="0"/>
              <a:buChar char="o"/>
              <a:defRPr sz="900"/>
            </a:lvl6pPr>
            <a:lvl7pPr marL="2228850" indent="-171450">
              <a:buClr>
                <a:schemeClr val="tx2"/>
              </a:buClr>
              <a:buFont typeface="Courier New" pitchFamily="49" charset="0"/>
              <a:buChar char="o"/>
              <a:defRPr sz="900" baseline="0"/>
            </a:lvl7pPr>
            <a:lvl8pPr marL="2571750" indent="-171450">
              <a:buClr>
                <a:schemeClr val="tx2"/>
              </a:buClr>
              <a:buFont typeface="Courier New" pitchFamily="49" charset="0"/>
              <a:buChar char="o"/>
              <a:defRPr sz="900" baseline="0"/>
            </a:lvl8pPr>
            <a:lvl9pPr marL="2914650" indent="-171450">
              <a:buClr>
                <a:schemeClr val="tx2"/>
              </a:buClr>
              <a:buFont typeface="Courier New" pitchFamily="49" charset="0"/>
              <a:buChar char="o"/>
              <a:defRPr sz="900" baseline="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12/18/2023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035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2481436"/>
            <a:ext cx="7117178" cy="1101600"/>
          </a:xfrm>
        </p:spPr>
        <p:txBody>
          <a:bodyPr anchor="b"/>
          <a:lstStyle>
            <a:lvl1pPr algn="r">
              <a:defRPr sz="2400" b="0" cap="none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3583036"/>
            <a:ext cx="7117178" cy="645300"/>
          </a:xfrm>
        </p:spPr>
        <p:txBody>
          <a:bodyPr anchor="t">
            <a:normAutofit/>
          </a:bodyPr>
          <a:lstStyle>
            <a:lvl1pPr marL="0" indent="0" algn="r">
              <a:buNone/>
              <a:defRPr sz="1350">
                <a:solidFill>
                  <a:schemeClr val="tx2">
                    <a:lumMod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12/18/2023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2146439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506794"/>
            <a:ext cx="7123080" cy="693356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3" y="1357312"/>
            <a:ext cx="3471277" cy="3038476"/>
          </a:xfrm>
        </p:spPr>
        <p:txBody>
          <a:bodyPr>
            <a:normAutofit/>
          </a:bodyPr>
          <a:lstStyle>
            <a:lvl5pPr>
              <a:defRPr/>
            </a:lvl5pPr>
            <a:lvl6pPr marL="1885950" indent="-171450">
              <a:buClr>
                <a:schemeClr val="tx2"/>
              </a:buClr>
              <a:buSzPct val="101000"/>
              <a:buFont typeface="Courier New" pitchFamily="49" charset="0"/>
              <a:buChar char="o"/>
              <a:defRPr sz="900"/>
            </a:lvl6pPr>
            <a:lvl7pPr marL="2228850" indent="-171450">
              <a:buClr>
                <a:schemeClr val="tx2"/>
              </a:buClr>
              <a:buFont typeface="Courier New" pitchFamily="49" charset="0"/>
              <a:buChar char="o"/>
              <a:defRPr sz="900" baseline="0"/>
            </a:lvl7pPr>
            <a:lvl8pPr marL="2571750" indent="-171450">
              <a:buClr>
                <a:schemeClr val="tx2"/>
              </a:buClr>
              <a:buFont typeface="Courier New" pitchFamily="49" charset="0"/>
              <a:buChar char="o"/>
              <a:defRPr sz="900" baseline="0"/>
            </a:lvl8pPr>
            <a:lvl9pPr marL="2914650" indent="-171450">
              <a:buClr>
                <a:schemeClr val="tx2"/>
              </a:buClr>
              <a:buFont typeface="Courier New" pitchFamily="49" charset="0"/>
              <a:buChar char="o"/>
              <a:defRPr sz="900" baseline="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357312"/>
            <a:ext cx="3469242" cy="3038477"/>
          </a:xfrm>
        </p:spPr>
        <p:txBody>
          <a:bodyPr>
            <a:normAutofit/>
          </a:bodyPr>
          <a:lstStyle>
            <a:lvl5pPr>
              <a:defRPr/>
            </a:lvl5pPr>
            <a:lvl6pPr marL="1885950" indent="-171450">
              <a:buClr>
                <a:schemeClr val="tx2"/>
              </a:buClr>
              <a:buSzPct val="101000"/>
              <a:buFont typeface="Courier New" pitchFamily="49" charset="0"/>
              <a:buChar char="o"/>
              <a:defRPr sz="900"/>
            </a:lvl6pPr>
            <a:lvl7pPr marL="2228850" indent="-171450">
              <a:buClr>
                <a:schemeClr val="tx2"/>
              </a:buClr>
              <a:buFont typeface="Courier New" pitchFamily="49" charset="0"/>
              <a:buChar char="o"/>
              <a:defRPr sz="900" baseline="0"/>
            </a:lvl7pPr>
            <a:lvl8pPr marL="2571750" indent="-171450">
              <a:buClr>
                <a:schemeClr val="tx2"/>
              </a:buClr>
              <a:buFont typeface="Courier New" pitchFamily="49" charset="0"/>
              <a:buChar char="o"/>
              <a:defRPr sz="900" baseline="0"/>
            </a:lvl8pPr>
            <a:lvl9pPr marL="2914650" indent="-171450">
              <a:buClr>
                <a:schemeClr val="tx2"/>
              </a:buClr>
              <a:buFont typeface="Courier New" pitchFamily="49" charset="0"/>
              <a:buChar char="o"/>
              <a:defRPr sz="900" baseline="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12/18/2023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147778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359695"/>
            <a:ext cx="313249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3" y="1791892"/>
            <a:ext cx="3471277" cy="2603896"/>
          </a:xfrm>
        </p:spPr>
        <p:txBody>
          <a:bodyPr>
            <a:normAutofit/>
          </a:bodyPr>
          <a:lstStyle>
            <a:lvl5pPr>
              <a:defRPr/>
            </a:lvl5pPr>
            <a:lvl6pPr marL="1885950" indent="-171450">
              <a:buClr>
                <a:schemeClr val="tx2"/>
              </a:buClr>
              <a:buSzPct val="101000"/>
              <a:buFont typeface="Courier New" pitchFamily="49" charset="0"/>
              <a:buChar char="o"/>
              <a:defRPr sz="900"/>
            </a:lvl6pPr>
            <a:lvl7pPr marL="2228850" indent="-171450">
              <a:buClr>
                <a:schemeClr val="tx2"/>
              </a:buClr>
              <a:buFont typeface="Courier New" pitchFamily="49" charset="0"/>
              <a:buChar char="o"/>
              <a:defRPr sz="900" baseline="0"/>
            </a:lvl7pPr>
            <a:lvl8pPr marL="2571750" indent="-171450">
              <a:buClr>
                <a:schemeClr val="tx2"/>
              </a:buClr>
              <a:buFont typeface="Courier New" pitchFamily="49" charset="0"/>
              <a:buChar char="o"/>
              <a:defRPr sz="900" baseline="0"/>
            </a:lvl8pPr>
            <a:lvl9pPr marL="2914650" indent="-171450">
              <a:buClr>
                <a:schemeClr val="tx2"/>
              </a:buClr>
              <a:buFont typeface="Courier New" pitchFamily="49" charset="0"/>
              <a:buChar char="o"/>
              <a:defRPr sz="900" baseline="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359695"/>
            <a:ext cx="3133080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1" y="1791892"/>
            <a:ext cx="3471275" cy="2603896"/>
          </a:xfrm>
        </p:spPr>
        <p:txBody>
          <a:bodyPr>
            <a:normAutofit/>
          </a:bodyPr>
          <a:lstStyle>
            <a:lvl5pPr>
              <a:defRPr/>
            </a:lvl5pPr>
            <a:lvl6pPr marL="1885950" indent="-171450">
              <a:buClr>
                <a:schemeClr val="tx2"/>
              </a:buClr>
              <a:buSzPct val="101000"/>
              <a:buFont typeface="Courier New" pitchFamily="49" charset="0"/>
              <a:buChar char="o"/>
              <a:defRPr sz="900"/>
            </a:lvl6pPr>
            <a:lvl7pPr marL="2228850" indent="-171450">
              <a:buClr>
                <a:schemeClr val="tx2"/>
              </a:buClr>
              <a:buFont typeface="Courier New" pitchFamily="49" charset="0"/>
              <a:buChar char="o"/>
              <a:defRPr sz="900" baseline="0"/>
            </a:lvl7pPr>
            <a:lvl8pPr marL="2571750" indent="-171450">
              <a:buClr>
                <a:schemeClr val="tx2"/>
              </a:buClr>
              <a:buFont typeface="Courier New" pitchFamily="49" charset="0"/>
              <a:buChar char="o"/>
              <a:defRPr sz="900" baseline="0"/>
            </a:lvl8pPr>
            <a:lvl9pPr marL="2914650" indent="-171450">
              <a:buClr>
                <a:schemeClr val="tx2"/>
              </a:buClr>
              <a:buFont typeface="Courier New" pitchFamily="49" charset="0"/>
              <a:buChar char="o"/>
              <a:defRPr sz="900" baseline="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12/18/2023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8439008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12/18/2023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2605794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12/18/2023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6621024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334566"/>
            <a:ext cx="2660650" cy="889396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5" y="334566"/>
            <a:ext cx="4279869" cy="4061222"/>
          </a:xfrm>
        </p:spPr>
        <p:txBody>
          <a:bodyPr>
            <a:normAutofit/>
          </a:bodyPr>
          <a:lstStyle>
            <a:lvl5pPr>
              <a:defRPr/>
            </a:lvl5pPr>
            <a:lvl6pPr marL="1885950" indent="-171450">
              <a:buClr>
                <a:schemeClr val="tx2"/>
              </a:buClr>
              <a:buSzPct val="101000"/>
              <a:buFont typeface="Courier New" pitchFamily="49" charset="0"/>
              <a:buChar char="o"/>
              <a:defRPr sz="900"/>
            </a:lvl6pPr>
            <a:lvl7pPr marL="2228850" indent="-171450">
              <a:buClr>
                <a:schemeClr val="tx2"/>
              </a:buClr>
              <a:buFont typeface="Courier New" pitchFamily="49" charset="0"/>
              <a:buChar char="o"/>
              <a:defRPr sz="900" baseline="0"/>
            </a:lvl7pPr>
            <a:lvl8pPr marL="2571750" indent="-171450">
              <a:buClr>
                <a:schemeClr val="tx2"/>
              </a:buClr>
              <a:buFont typeface="Courier New" pitchFamily="49" charset="0"/>
              <a:buChar char="o"/>
              <a:defRPr sz="900" baseline="0"/>
            </a:lvl8pPr>
            <a:lvl9pPr marL="2914650" indent="-171450">
              <a:buClr>
                <a:schemeClr val="tx2"/>
              </a:buClr>
              <a:buFont typeface="Courier New" pitchFamily="49" charset="0"/>
              <a:buChar char="o"/>
              <a:defRPr sz="900" baseline="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223962"/>
            <a:ext cx="2660650" cy="3171824"/>
          </a:xfrm>
        </p:spPr>
        <p:txBody>
          <a:bodyPr anchor="t"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12/18/2023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4191262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040293"/>
            <a:ext cx="3481387" cy="834941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1875234"/>
            <a:ext cx="3481387" cy="1897650"/>
          </a:xfrm>
        </p:spPr>
        <p:txBody>
          <a:bodyPr anchor="t"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12/18/2023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2" name="Oval 31"/>
          <p:cNvSpPr/>
          <p:nvPr/>
        </p:nvSpPr>
        <p:spPr>
          <a:xfrm>
            <a:off x="5479248" y="1077646"/>
            <a:ext cx="1086653" cy="814990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2" y="1058844"/>
            <a:ext cx="830365" cy="622774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420841"/>
            <a:ext cx="602364" cy="45177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358485"/>
            <a:ext cx="489588" cy="367191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3" y="1562570"/>
            <a:ext cx="256601" cy="19245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2" y="744807"/>
            <a:ext cx="256601" cy="19245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7" y="1420841"/>
            <a:ext cx="197439" cy="14807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2" y="795445"/>
            <a:ext cx="197439" cy="14807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200150"/>
            <a:ext cx="3429000" cy="257175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cs-CZ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38720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355521"/>
            <a:ext cx="7123080" cy="303857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12/18/2023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6764098"/>
      </p:ext>
    </p:extLst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506792"/>
            <a:ext cx="1472962" cy="3888996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506793"/>
            <a:ext cx="5467557" cy="388899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12/18/2023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687843"/>
      </p:ext>
    </p:extLst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411510"/>
            <a:ext cx="8100900" cy="421246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09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5" y="49740"/>
            <a:ext cx="2575511" cy="5097800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342900" rtl="0" eaLnBrk="1" latinLnBrk="0" hangingPunct="1"/>
                  <a:endParaRPr lang="en-US"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342900" rtl="0" eaLnBrk="1" latinLnBrk="0" hangingPunct="1"/>
                  <a:endParaRPr lang="en-US"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342900" rtl="0" eaLnBrk="1" latinLnBrk="0" hangingPunct="1"/>
                  <a:endParaRPr lang="en-US"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342900" rtl="0" eaLnBrk="1" latinLnBrk="0" hangingPunct="1"/>
                  <a:endParaRPr lang="en-US"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342900" rtl="0" eaLnBrk="1" latinLnBrk="0" hangingPunct="1"/>
                  <a:endParaRPr lang="en-US"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342900" rtl="0" eaLnBrk="1" latinLnBrk="0" hangingPunct="1"/>
              <a:endParaRPr 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3" y="506794"/>
            <a:ext cx="7125113" cy="6933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355521"/>
            <a:ext cx="7125112" cy="30385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4463858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298CD5-6C1E-4009-B41F-6DF62E31D3BE}" type="datetimeFigureOut">
              <a:rPr lang="en-US" smtClean="0"/>
              <a:pPr/>
              <a:t>12/18/2023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6" y="4463858"/>
            <a:ext cx="5256399" cy="2738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9" y="4463858"/>
            <a:ext cx="608287" cy="2738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3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81373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  <p:sldLayoutId id="2147483960" r:id="rId12"/>
  </p:sldLayoutIdLst>
  <p:transition>
    <p:wipe dir="r"/>
  </p:transition>
  <p:txStyles>
    <p:titleStyle>
      <a:lvl1pPr algn="l" defTabSz="342900" rtl="0" eaLnBrk="1" latinLnBrk="0" hangingPunct="1">
        <a:spcBef>
          <a:spcPct val="0"/>
        </a:spcBef>
        <a:buNone/>
        <a:defRPr sz="24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ct val="20000"/>
        </a:spcBef>
        <a:spcAft>
          <a:spcPts val="450"/>
        </a:spcAft>
        <a:buClr>
          <a:schemeClr val="tx2"/>
        </a:buClr>
        <a:buFont typeface="Wingdings 2" charset="2"/>
        <a:buChar char=""/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2"/>
        </a:buClr>
        <a:buFont typeface="Wingdings 2" charset="2"/>
        <a:buChar char="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2"/>
        </a:buClr>
        <a:buFont typeface="Wingdings 2" charset="2"/>
        <a:buChar char="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2"/>
        </a:buClr>
        <a:buFont typeface="Wingdings 2" charset="2"/>
        <a:buChar char=""/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-15191" y="-308570"/>
            <a:ext cx="9174382" cy="54520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30382" y="1613795"/>
            <a:ext cx="9174382" cy="1915909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cs-CZ" sz="6000" b="1" dirty="0" err="1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</a:rPr>
              <a:t>December</a:t>
            </a:r>
            <a:endParaRPr lang="cs-CZ" sz="6000" b="1" dirty="0">
              <a:ln w="13462">
                <a:solidFill>
                  <a:schemeClr val="bg1"/>
                </a:solidFill>
                <a:prstDash val="solid"/>
              </a:ln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000" b="1" dirty="0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</a:rPr>
              <a:t>Prosinec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0" descr="C:\Documents and Settings\Freisleben\Local Settings\Temporary Internet Files\Content.IE5\BNLMBON9\MC90043977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206374"/>
            <a:ext cx="1728192" cy="17281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683568" y="411510"/>
            <a:ext cx="3562350" cy="935038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cs-CZ" altLang="cs-CZ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Prosinec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sz="half" idx="1"/>
          </p:nvPr>
        </p:nvSpPr>
        <p:spPr>
          <a:xfrm>
            <a:off x="899592" y="1275606"/>
            <a:ext cx="7848872" cy="2376264"/>
          </a:xfrm>
        </p:spPr>
        <p:txBody>
          <a:bodyPr>
            <a:normAutofit/>
          </a:bodyPr>
          <a:lstStyle/>
          <a:p>
            <a:pPr marL="0" indent="0" eaLnBrk="1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má 31</a:t>
            </a:r>
            <a:r>
              <a:rPr lang="cs-CZ" altLang="cs-CZ" sz="2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dní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den se už o 6 minut prodlouží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podle gregoriánského kalendáře je dvanáctým měsícem 21., někdy 22. prosince nastává zimní slunovrat;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slunce je nad obratníkem Kozoroha; na severní polokouli je nejkratší den.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36D8D505-7D8B-29D0-55BE-B77D4E27DD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448723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  <p:sndAc>
          <p:stSnd>
            <p:snd r:embed="rId2" name="Veselé vánoční hody.wav"/>
          </p:stSnd>
        </p:sndAc>
      </p:transition>
    </mc:Choice>
    <mc:Fallback xmlns="">
      <p:transition spd="slow">
        <p:fade/>
        <p:sndAc>
          <p:stSnd>
            <p:snd r:embed="rId5" name="Veselé vánoční hody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2931790"/>
            <a:ext cx="2016224" cy="2088232"/>
          </a:xfrm>
          <a:prstGeom prst="rect">
            <a:avLst/>
          </a:prstGeom>
        </p:spPr>
      </p:pic>
      <p:sp>
        <p:nvSpPr>
          <p:cNvPr id="512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843558"/>
            <a:ext cx="7850287" cy="223224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V římském kalendáři byl prosinec desátým měsícem, proto se jmenuje v mnoha jazycích </a:t>
            </a:r>
            <a:r>
              <a:rPr lang="la-Latn" altLang="cs-CZ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december</a:t>
            </a: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,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podle decem = deset.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V roce 153 př. n. l. byly přidány další dva měsíce.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Čtyři neděle před Štědrým dnem začíná </a:t>
            </a:r>
            <a:r>
              <a:rPr lang="cs-CZ" altLang="cs-CZ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Advent</a:t>
            </a: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.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87EED6B8-11F9-2627-2B9C-A18694F97F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448723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Zástupný symbol pro obsah 2"/>
          <p:cNvSpPr>
            <a:spLocks noGrp="1"/>
          </p:cNvSpPr>
          <p:nvPr>
            <p:ph sz="half" idx="1"/>
          </p:nvPr>
        </p:nvSpPr>
        <p:spPr>
          <a:xfrm>
            <a:off x="1403648" y="1491630"/>
            <a:ext cx="7056512" cy="21602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Název prosince pochází od slova </a:t>
            </a:r>
            <a:r>
              <a:rPr lang="cs-CZ" altLang="cs-CZ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„prosiněti“ </a:t>
            </a: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(problesknout), že slunce jen občas prosvitne mezi mraky; nebo od slova siný (modravý, šedivý),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či od prasete a času zabijaček.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Další možností je i slovo "prosit" související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 vánočním koledováním.</a:t>
            </a:r>
          </a:p>
        </p:txBody>
      </p:sp>
      <p:pic>
        <p:nvPicPr>
          <p:cNvPr id="8" name="Obrázek 16" descr="Roh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504" y="1779662"/>
            <a:ext cx="2880320" cy="28803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C3737DE9-B7B5-2ED4-918D-31E8DB665D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448723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3" descr="C:\Users\babocka\AppData\Local\Microsoft\Windows\Temporary Internet Files\Content.IE5\XMGJMB4H\MC900435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198876"/>
            <a:ext cx="1872208" cy="19446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1009651" y="195263"/>
            <a:ext cx="3130302" cy="1296987"/>
          </a:xfrm>
        </p:spPr>
        <p:txBody>
          <a:bodyPr/>
          <a:lstStyle/>
          <a:p>
            <a:pPr algn="ctr" eaLnBrk="1" hangingPunct="1"/>
            <a:r>
              <a:rPr lang="cs-CZ" altLang="cs-CZ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Advent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1059582"/>
            <a:ext cx="7632848" cy="136815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Slovo advent pochází z latinského „adventus“– příchod.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Je to doba očekávání narození Ježíše Krista.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Od 12. století se adventem začínal nový liturgický rok.</a:t>
            </a:r>
          </a:p>
        </p:txBody>
      </p:sp>
      <p:sp>
        <p:nvSpPr>
          <p:cNvPr id="7172" name="Zástupný symbol pro obsah 3"/>
          <p:cNvSpPr>
            <a:spLocks noGrp="1"/>
          </p:cNvSpPr>
          <p:nvPr>
            <p:ph sz="half" idx="2"/>
          </p:nvPr>
        </p:nvSpPr>
        <p:spPr>
          <a:xfrm>
            <a:off x="395536" y="2355726"/>
            <a:ext cx="8748464" cy="129614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Advent trvá 4 neděle a končí 24. prosince, dnem narození Páně.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Adventní doba byla dobou postní, dobou střídmosti, provázena mnohými zákazy.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6ADA4A65-55C6-9A93-6147-DF45E533BD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448723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0" y="339725"/>
            <a:ext cx="9144000" cy="1223914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altLang="cs-CZ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11. listopad, svatý Martin</a:t>
            </a:r>
          </a:p>
        </p:txBody>
      </p:sp>
      <p:sp>
        <p:nvSpPr>
          <p:cNvPr id="6148" name="Zástupný symbol pro obsah 3"/>
          <p:cNvSpPr>
            <a:spLocks noGrp="1"/>
          </p:cNvSpPr>
          <p:nvPr>
            <p:ph sz="half" idx="2"/>
          </p:nvPr>
        </p:nvSpPr>
        <p:spPr>
          <a:xfrm>
            <a:off x="2987824" y="1635646"/>
            <a:ext cx="5795962" cy="273558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Je patronem vojáků, koní, jezdců, hus a vinařů. Bývá zobrazován na koni s půlkou pláště a žebrákem.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Martin je spojován nejen s příchodem prvního sněhu, ale také s posvícením.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Martin z </a:t>
            </a:r>
            <a:r>
              <a:rPr lang="cs-CZ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Tours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žil ve 4. století n.l. Původně vojákem, ale stal se poustevníkem, později biskupem.</a:t>
            </a:r>
            <a:endParaRPr lang="cs-CZ" alt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91630"/>
            <a:ext cx="2247900" cy="3162300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249CD7D8-6AD9-6360-D1A1-75DF6DD969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448723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539552" y="411510"/>
            <a:ext cx="7123113" cy="86042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cs-CZ" altLang="cs-CZ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Martinské posvícení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491630"/>
            <a:ext cx="6768430" cy="303006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K tomuto svátku neodmyslitelně patří svatomartinská husa, obvykle s houskovým nebo bramborovým knedlíkem a červeným zelím.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Podle jedné z legend je proto, že husy svatého Martina při kázání rušily, a proto teď odpykávají trest na pekáči. Druhá říká, že Martin byl tak skromný, že se před volbou biskupem skrýval mezi husami, ale ty ho svým štěbetáním prozradily.</a:t>
            </a: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55768" y="1131590"/>
            <a:ext cx="2088232" cy="24792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314F53F5-B316-690A-B0F2-45A37606BB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448723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539552" y="627534"/>
            <a:ext cx="7881003" cy="693356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25. listopad, svatá Kateřina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sz="half" idx="1"/>
          </p:nvPr>
        </p:nvSpPr>
        <p:spPr>
          <a:xfrm>
            <a:off x="2771800" y="2067694"/>
            <a:ext cx="5976664" cy="216076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Svatá Kateřina žila počátkem 4. století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v egyptské Alexandrii.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Nechala se pokřtít a snažila se přesvědčit pohany o své víře v jednoho Boha.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25. listopadu se lidé scházívali na poslední taneční zábavě před adventem.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9552" y="1419622"/>
            <a:ext cx="1944217" cy="32810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B8CE0811-5E6A-998E-24A5-8D0A96E701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448723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hangingPunct="1"/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30. listopad, svatý Ondřej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sz="half" idx="1"/>
          </p:nvPr>
        </p:nvSpPr>
        <p:spPr>
          <a:xfrm>
            <a:off x="755576" y="1779662"/>
            <a:ext cx="5544616" cy="2462907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Ondřej byl původně rybářem v Galileji.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Kristus si jej podle evangelií zvolil jako jednoho ze svých apoštolů.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Se svým bratrem svatým Petrem je patronem rybářů; pak i horníků a provazníků.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V lidové tradici je svatý Ondřej ochráncem nevěst.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347614"/>
            <a:ext cx="2182772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70995FAF-6125-597F-5E87-B9A4E9EB6D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393784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hangingPunct="1"/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4. prosince, svatá Barbora</a:t>
            </a:r>
          </a:p>
        </p:txBody>
      </p:sp>
      <p:sp>
        <p:nvSpPr>
          <p:cNvPr id="12291" name="Zástupný symbol pro obsah 2"/>
          <p:cNvSpPr>
            <a:spLocks noGrp="1"/>
          </p:cNvSpPr>
          <p:nvPr>
            <p:ph sz="half" idx="1"/>
          </p:nvPr>
        </p:nvSpPr>
        <p:spPr>
          <a:xfrm>
            <a:off x="2699792" y="1707654"/>
            <a:ext cx="6192688" cy="25344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Barbora z </a:t>
            </a:r>
            <a:r>
              <a:rPr lang="cs-CZ" altLang="cs-CZ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Nikomédie</a:t>
            </a: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, panna a mučednice, patří ke čtrnácti svatým pomocníkům vzývaným zvláště v těžkých chvílích;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v minulosti při morových epidemiích.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Oběti moru se připomínají právě 4. prosince.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Barbora je zobrazována jako dívka ve věži se třemi okny. 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419622"/>
            <a:ext cx="2016224" cy="3133548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58E57F91-839E-51C6-9154-85E4DC0638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448723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60032" y="915566"/>
            <a:ext cx="3709756" cy="35283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314" name="Nadpis 1"/>
          <p:cNvSpPr>
            <a:spLocks noGrp="1"/>
          </p:cNvSpPr>
          <p:nvPr>
            <p:ph type="title"/>
          </p:nvPr>
        </p:nvSpPr>
        <p:spPr>
          <a:xfrm>
            <a:off x="1115616" y="195486"/>
            <a:ext cx="3994398" cy="1008063"/>
          </a:xfrm>
        </p:spPr>
        <p:txBody>
          <a:bodyPr/>
          <a:lstStyle/>
          <a:p>
            <a:pPr algn="ctr" eaLnBrk="1" hangingPunct="1"/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5. prosinec </a:t>
            </a:r>
          </a:p>
        </p:txBody>
      </p:sp>
      <p:sp>
        <p:nvSpPr>
          <p:cNvPr id="13315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275606"/>
            <a:ext cx="5184576" cy="32403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 přicházejícím večerem obchází sv. Mikuláš domácnosti spolu s andělem a čertem, aby hodné děti obdaroval.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 půlnoci na 6. prosince se řežou větvičky zlatého deště a přidávají se do vázy k barborkám.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Svátek sv. Mikuláše byl a zůstává jedním z nejtypičtějších svátků předvánoční doby.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E2557E6-7A96-5E33-6983-4C48291A92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448723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>
          <a:xfrm>
            <a:off x="539552" y="123825"/>
            <a:ext cx="7488436" cy="8636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6. prosinec, svatý Mikuláš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>
          <a:xfrm>
            <a:off x="2627784" y="1059582"/>
            <a:ext cx="6516216" cy="367188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Svatý Mikuláš z Myrhy byl už za svého života velmi oblíbený. Proslul štědrostí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k potřebným, jako obránce víry před pohanstvím a zachránce nespravedlivě obviněných.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Mikulášské tradice jsou pestré a krajově i národnostně se liší. Součástí většiny z nich je rozdávání dárků.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V USA se tato tradice přetvořila do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Santy Clause, který ovšem dárky roznáší až o až o Vánocích.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563638"/>
            <a:ext cx="2088231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72113AB1-61CB-4055-846E-FFD5FB7AB8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448723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1563638"/>
            <a:ext cx="3588606" cy="3079799"/>
          </a:xfrm>
          <a:prstGeom prst="rect">
            <a:avLst/>
          </a:prstGeom>
        </p:spPr>
      </p:pic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971600" y="627534"/>
            <a:ext cx="5072931" cy="1004887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Vánoční trhy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sz="half" idx="1"/>
          </p:nvPr>
        </p:nvSpPr>
        <p:spPr>
          <a:xfrm>
            <a:off x="539552" y="1779662"/>
            <a:ext cx="4752528" cy="2088058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Vánoční trhy začínají s Adventem. Jejich součástí byly i trhy mikulášské. Konají se ve všech větších městech.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Na trzích jsou k dostání hračky, loutky, betlémy, cukrovinky, likéry, alkohol i horký punč.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F71EF80D-F27E-219B-5751-0D897787A462}"/>
              </a:ext>
            </a:extLst>
          </p:cNvPr>
          <p:cNvSpPr/>
          <p:nvPr/>
        </p:nvSpPr>
        <p:spPr>
          <a:xfrm>
            <a:off x="6243332" y="2139702"/>
            <a:ext cx="560915" cy="14401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6D943D2-4116-A3B0-469C-9470706952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515966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  <p:sndAc>
          <p:stSnd>
            <p:snd r:embed="rId2" name="Veselé vánoční hody.wav"/>
          </p:stSnd>
        </p:sndAc>
      </p:transition>
    </mc:Choice>
    <mc:Fallback xmlns="">
      <p:transition spd="slow">
        <p:fade/>
        <p:sndAc>
          <p:stSnd>
            <p:snd r:embed="rId5" name="Veselé vánoční hody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1009650" y="195263"/>
            <a:ext cx="7123113" cy="936625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13. prosinec, svatá Lucie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sz="half" idx="1"/>
          </p:nvPr>
        </p:nvSpPr>
        <p:spPr>
          <a:xfrm>
            <a:off x="539552" y="1635646"/>
            <a:ext cx="5184576" cy="244804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Je patronkou slepých a pomocnicí při nemocech očí.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Pocházela z bohaté rodiny, ale rozdala svůj majetek i věno chudým. Byla udána jako křesťanka, za což musela podstoupit mučednickou smrt. 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275606"/>
            <a:ext cx="2369840" cy="3092641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0DB00C30-2278-547C-6376-25FAE78452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511965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>
          <a:xfrm>
            <a:off x="3203848" y="627534"/>
            <a:ext cx="3855145" cy="1081088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Slunovrat</a:t>
            </a:r>
          </a:p>
        </p:txBody>
      </p:sp>
      <p:sp>
        <p:nvSpPr>
          <p:cNvPr id="17411" name="Zástupný symbol pro obsah 2"/>
          <p:cNvSpPr>
            <a:spLocks noGrp="1"/>
          </p:cNvSpPr>
          <p:nvPr>
            <p:ph sz="half" idx="1"/>
          </p:nvPr>
        </p:nvSpPr>
        <p:spPr>
          <a:xfrm>
            <a:off x="2915816" y="1707654"/>
            <a:ext cx="5545311" cy="252005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Slunovrat začíná 21. prosince, kdy Slunce vstupuje do znamení kozoroha.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Je to nejkratší den a nejdelší noc roku.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Od tohoto data se každý den prodlužuje o 6 minut a začíná tak kalendářní zima.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Od pradávna je zimní slunovrat součástí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pohanských </a:t>
            </a:r>
            <a:r>
              <a:rPr lang="cs-CZ" altLang="cs-CZ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oslavav</a:t>
            </a: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.</a:t>
            </a:r>
          </a:p>
        </p:txBody>
      </p:sp>
      <p:pic>
        <p:nvPicPr>
          <p:cNvPr id="17412" name="Zástupný symbol pro obsah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863" y="2871788"/>
            <a:ext cx="9525" cy="9525"/>
          </a:xfrm>
        </p:spPr>
      </p:pic>
      <p:pic>
        <p:nvPicPr>
          <p:cNvPr id="17413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256698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 descr="cute-winter (2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31590"/>
            <a:ext cx="2673950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C6323A8F-2208-9378-099E-C0BC9F30A7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448723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059582"/>
            <a:ext cx="1296144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971600" y="483518"/>
            <a:ext cx="6873701" cy="1177925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24.prosinec, Adam a Eva  Štědrý den</a:t>
            </a:r>
          </a:p>
        </p:txBody>
      </p:sp>
      <p:pic>
        <p:nvPicPr>
          <p:cNvPr id="7" name="Picture 10" descr="C:\Documents and Settings\Freisleben\Local Settings\Temporary Internet Files\Content.IE5\ONMC4AMF\MC90043627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58146" y="1707654"/>
            <a:ext cx="2458270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Zástupný symbol pro obsah 2"/>
          <p:cNvSpPr>
            <a:spLocks noGrp="1"/>
          </p:cNvSpPr>
          <p:nvPr>
            <p:ph sz="half" idx="1"/>
          </p:nvPr>
        </p:nvSpPr>
        <p:spPr>
          <a:xfrm>
            <a:off x="889594" y="1851670"/>
            <a:ext cx="6048672" cy="265499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 ranním rozbřeskem se v rodinách zavěšuje nad vánoční stůl jmelí a připravuje se štědrovečerní tabule.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Tomuto dni je připisována zvláštní moc, a proto se udržuje i řada zvyků a magických úkonů.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Štědrý večer je u nás už od 14. století spojován s obdarováním.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4DF22018-A2EF-02C1-BA25-1DAC2D4279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448723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4" descr="baňky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203598"/>
            <a:ext cx="847725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8" name="Nadpis 1"/>
          <p:cNvSpPr>
            <a:spLocks noGrp="1"/>
          </p:cNvSpPr>
          <p:nvPr>
            <p:ph type="title"/>
          </p:nvPr>
        </p:nvSpPr>
        <p:spPr>
          <a:xfrm>
            <a:off x="453842" y="771550"/>
            <a:ext cx="6552283" cy="1368524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25. prosinec, Boží hod</a:t>
            </a:r>
            <a:b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</a:br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1. svátek vánoční</a:t>
            </a:r>
          </a:p>
        </p:txBody>
      </p:sp>
      <p:sp>
        <p:nvSpPr>
          <p:cNvPr id="19460" name="Zástupný symbol pro obsah 3"/>
          <p:cNvSpPr>
            <a:spLocks noGrp="1"/>
          </p:cNvSpPr>
          <p:nvPr>
            <p:ph sz="half" idx="2"/>
          </p:nvPr>
        </p:nvSpPr>
        <p:spPr>
          <a:xfrm>
            <a:off x="1113931" y="2283718"/>
            <a:ext cx="5905500" cy="151216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Slavnost Narození páně či Boží hod,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který podle liturgické tradice slaví věřící. Pro nevěřící je dnem, kdy se navštěvují známí a příbuzní. 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58CC88C2-7B9D-9500-CBA3-800D560533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448723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>
          <a:xfrm>
            <a:off x="107504" y="411510"/>
            <a:ext cx="8928546" cy="1223466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26. prosinec, sv. Štěpán</a:t>
            </a:r>
            <a:b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</a:br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2. svátek vánoční</a:t>
            </a:r>
          </a:p>
        </p:txBody>
      </p:sp>
      <p:sp>
        <p:nvSpPr>
          <p:cNvPr id="20484" name="Zástupný symbol pro obsah 3"/>
          <p:cNvSpPr>
            <a:spLocks noGrp="1"/>
          </p:cNvSpPr>
          <p:nvPr>
            <p:ph sz="half" idx="2"/>
          </p:nvPr>
        </p:nvSpPr>
        <p:spPr>
          <a:xfrm>
            <a:off x="539552" y="1995686"/>
            <a:ext cx="6408737" cy="2304330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Druhý svátek vánoční je ve znamení svatého Štěpána, jedním z prvních mučedníků.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Štěpán je patronem koní a vinné révy.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V českých zemích je spojován s tradiční koledou: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„Koleda, koleda Štěpáne! Co to neseš ve džbáně?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Nesu, nesu koledu, upad jsem s ní na ledu,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psi se na mě sběhli, koledu mi snědli.“</a:t>
            </a:r>
          </a:p>
        </p:txBody>
      </p:sp>
      <p:pic>
        <p:nvPicPr>
          <p:cNvPr id="7" name="Picture 7" descr="C:\Documents and Settings\Freisleben\Local Settings\Temporary Internet Files\Content.IE5\ORUUEZ9N\MC9000981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563638"/>
            <a:ext cx="1728192" cy="3075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89A0DABB-73AB-FE75-A9D2-1994664F74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795" y="4417804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/>
          </p:nvPr>
        </p:nvSpPr>
        <p:spPr>
          <a:xfrm>
            <a:off x="2195736" y="699542"/>
            <a:ext cx="4928915" cy="1004887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České Vánoce</a:t>
            </a:r>
          </a:p>
        </p:txBody>
      </p:sp>
      <p:sp>
        <p:nvSpPr>
          <p:cNvPr id="21507" name="Zástupný symbol pro obsah 2"/>
          <p:cNvSpPr>
            <a:spLocks noGrp="1"/>
          </p:cNvSpPr>
          <p:nvPr>
            <p:ph sz="half" idx="1"/>
          </p:nvPr>
        </p:nvSpPr>
        <p:spPr>
          <a:xfrm>
            <a:off x="2627784" y="1851670"/>
            <a:ext cx="6264696" cy="229388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Mají osobitou českou podobu.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Nejrozšířenější tradicí je ozdobený vánoční stromek, pod který se dávají dárky.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Někde se stavějí jesličky, betlém.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Na Štědrý den se rodina schází ke slavnostní večeři, která se tradičně skládá z rybí polévky, kapra a bramborového salátu.</a:t>
            </a:r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9198" y="627534"/>
            <a:ext cx="2800998" cy="4392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6" descr="zvonky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773162"/>
            <a:ext cx="1034826" cy="100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16ADA439-48FE-D585-C049-9BE107D988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448723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Zástupný symbol pro obsah 3"/>
          <p:cNvSpPr>
            <a:spLocks noGrp="1"/>
          </p:cNvSpPr>
          <p:nvPr>
            <p:ph sz="half" idx="2"/>
          </p:nvPr>
        </p:nvSpPr>
        <p:spPr>
          <a:xfrm>
            <a:off x="251520" y="1563638"/>
            <a:ext cx="7056784" cy="252028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Po večeři se rozbalují dárky.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Štědrý večer vrcholí půlnoční mší, na které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se zpívají koledy.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Generaci si předávaly řadu lidových zvyků: lití olova, pouštění lodiček z ořechových skořápek.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K tradicím patří i vánoční cukroví a jeho pečení.</a:t>
            </a:r>
          </a:p>
        </p:txBody>
      </p:sp>
      <p:pic>
        <p:nvPicPr>
          <p:cNvPr id="22" name="Picture 12" descr="C:\Documents and Settings\Freisleben\Local Settings\Temporary Internet Files\Content.IE5\SR3PJ0CA\MC9003607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668189"/>
            <a:ext cx="2211733" cy="2799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39C6AC77-357D-7B70-E564-E6B96FD30A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448723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>
          <a:xfrm>
            <a:off x="-31931" y="0"/>
            <a:ext cx="7123113" cy="114935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rebuchet MS" panose="020B0603020202020204" pitchFamily="34" charset="0"/>
              </a:rPr>
              <a:t>31. prosinec, sv. Silvestr</a:t>
            </a:r>
          </a:p>
        </p:txBody>
      </p:sp>
      <p:sp>
        <p:nvSpPr>
          <p:cNvPr id="23555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1203598"/>
            <a:ext cx="5689600" cy="331236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Poslední den v roce byl zasvěcen památce papeže Silvestra I., který žil a působil na rozhraní vlády odpůrců křesťanství a nového věku.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Den jeho svátku má ale i symbolický význam. Tak jako 31. prosince končí jeden rok a s nadějí očekáváme příchod nového, tak i pontifikát Silvestra I. označuje konec éry pronásledování křesťanů a začíná zlatý věk církve.</a:t>
            </a:r>
          </a:p>
        </p:txBody>
      </p:sp>
      <p:pic>
        <p:nvPicPr>
          <p:cNvPr id="23556" name="Zástupný symbol pro obsah 1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96136" y="1203598"/>
            <a:ext cx="3030810" cy="3384376"/>
          </a:xfr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FA41E248-6E4E-6ED7-C66A-DEB7820650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529200"/>
            <a:ext cx="485843" cy="4858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1470"/>
            <a:ext cx="2952328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-1120503"/>
            <a:ext cx="2525309" cy="3668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531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2571750"/>
            <a:ext cx="8064896" cy="20162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alt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Tento den je také ve znamení bujarého zakončení roku, který je doprovázen alkoholem a ohňostrojem.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Protože se nejedná o státem uznaný svátek, probíhají tyto oslavy podle místních zvyklostí a zažitých tradic dost neformálním způsobem.</a:t>
            </a:r>
            <a:endParaRPr lang="cs-CZ" alt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8F0828BF-8D31-E18E-6F71-1544FF7932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102131"/>
            <a:ext cx="576064" cy="485843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1A0AF1FF-C39B-3728-8131-49420EF79FF4}"/>
              </a:ext>
            </a:extLst>
          </p:cNvPr>
          <p:cNvSpPr/>
          <p:nvPr/>
        </p:nvSpPr>
        <p:spPr>
          <a:xfrm>
            <a:off x="0" y="4729830"/>
            <a:ext cx="9228709" cy="377026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000" b="1" dirty="0" err="1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000" b="1" dirty="0" err="1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000" b="1" dirty="0" err="1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000" b="1" dirty="0" err="1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000" b="1" dirty="0" err="1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b="1" dirty="0" err="1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E816005E-03C0-C7C0-8456-A832F44DBA43}"/>
              </a:ext>
            </a:extLst>
          </p:cNvPr>
          <p:cNvSpPr txBox="1"/>
          <p:nvPr/>
        </p:nvSpPr>
        <p:spPr>
          <a:xfrm>
            <a:off x="1547664" y="4729830"/>
            <a:ext cx="46192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cs-CZ" dirty="0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4AF34285-25D7-51DC-4B78-DE23B696BB84}"/>
              </a:ext>
            </a:extLst>
          </p:cNvPr>
          <p:cNvSpPr txBox="1"/>
          <p:nvPr/>
        </p:nvSpPr>
        <p:spPr>
          <a:xfrm>
            <a:off x="3059832" y="4666414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www.yatata-blog.eu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Prosinec</Template>
  <TotalTime>11</TotalTime>
  <Words>1116</Words>
  <Application>Microsoft Office PowerPoint</Application>
  <PresentationFormat>Předvádění na obrazovce (16:9)</PresentationFormat>
  <Paragraphs>97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9" baseType="lpstr">
      <vt:lpstr>Arial</vt:lpstr>
      <vt:lpstr>Bookman Old Style</vt:lpstr>
      <vt:lpstr>Calibri</vt:lpstr>
      <vt:lpstr>Courier New</vt:lpstr>
      <vt:lpstr>Verdana</vt:lpstr>
      <vt:lpstr>Wingdings 2</vt:lpstr>
      <vt:lpstr>Winter</vt:lpstr>
      <vt:lpstr>Prezentace aplikace PowerPoint</vt:lpstr>
      <vt:lpstr>Prosinec</vt:lpstr>
      <vt:lpstr>Prezentace aplikace PowerPoint</vt:lpstr>
      <vt:lpstr>Prezentace aplikace PowerPoint</vt:lpstr>
      <vt:lpstr>Advent</vt:lpstr>
      <vt:lpstr>11. listopad, svatý Martin</vt:lpstr>
      <vt:lpstr>Martinské posvícení</vt:lpstr>
      <vt:lpstr>25. listopad, svatá Kateřina</vt:lpstr>
      <vt:lpstr>30. listopad, svatý Ondřej</vt:lpstr>
      <vt:lpstr>4. prosince, svatá Barbora</vt:lpstr>
      <vt:lpstr>5. prosinec </vt:lpstr>
      <vt:lpstr>6. prosinec, svatý Mikuláš</vt:lpstr>
      <vt:lpstr>Vánoční trhy</vt:lpstr>
      <vt:lpstr>13. prosinec, svatá Lucie</vt:lpstr>
      <vt:lpstr>Slunovrat</vt:lpstr>
      <vt:lpstr>24.prosinec, Adam a Eva  Štědrý den</vt:lpstr>
      <vt:lpstr>25. prosinec, Boží hod 1. svátek vánoční</vt:lpstr>
      <vt:lpstr>26. prosinec, sv. Štěpán 2. svátek vánoční</vt:lpstr>
      <vt:lpstr>České Vánoce</vt:lpstr>
      <vt:lpstr>Prezentace aplikace PowerPoint</vt:lpstr>
      <vt:lpstr>31. prosinec, sv. Silvestr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Yatata</dc:creator>
  <cp:lastModifiedBy>Yatata</cp:lastModifiedBy>
  <cp:revision>1</cp:revision>
  <dcterms:created xsi:type="dcterms:W3CDTF">2023-12-18T16:49:45Z</dcterms:created>
  <dcterms:modified xsi:type="dcterms:W3CDTF">2023-12-18T17:01:07Z</dcterms:modified>
</cp:coreProperties>
</file>