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8" r:id="rId3"/>
    <p:sldId id="275" r:id="rId4"/>
    <p:sldId id="287" r:id="rId5"/>
    <p:sldId id="286" r:id="rId6"/>
    <p:sldId id="278" r:id="rId7"/>
    <p:sldId id="276" r:id="rId8"/>
    <p:sldId id="272" r:id="rId9"/>
    <p:sldId id="273" r:id="rId10"/>
    <p:sldId id="274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79" r:id="rId27"/>
    <p:sldId id="281" r:id="rId28"/>
    <p:sldId id="282" r:id="rId29"/>
    <p:sldId id="285" r:id="rId30"/>
    <p:sldId id="283" r:id="rId31"/>
    <p:sldId id="284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zrTy66EUYMD7SN0jzZO/w==" hashData="/r45uVAdOex1Cpnu9D1V2noTXW0yMv4BBd+/rmpmLb4sWpAUDWH+QzOkczlxt8bWMp3tfY4NFRK84oXygjbP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90" autoAdjust="0"/>
    <p:restoredTop sz="94660"/>
  </p:normalViewPr>
  <p:slideViewPr>
    <p:cSldViewPr snapToGrid="0">
      <p:cViewPr varScale="1">
        <p:scale>
          <a:sx n="87" d="100"/>
          <a:sy n="87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AEE48-C634-AE9B-0652-2E29D7513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145C13C-DE9C-EF31-9B7C-677B288C9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CCE065-FF4C-DDED-2374-5EA49EEFA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49ED44-F43B-79B2-F5D6-1CAC6E05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3EE23C-A5F0-347B-A586-19C19B6F7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74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CE7AC-DB90-4C14-4EE0-087BECA56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0861A37-425A-BB6C-0CCE-D1EAA7574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B47148-C3F1-64FD-B2B1-67B8D939A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44EA56-8503-70D5-29C8-14D34B8BC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167124-A0B0-40EA-F885-46BF6949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462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E8D1F6-9A6E-B269-EE9C-06101E21F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88B5A4-D200-A12E-ED16-9EE9A436C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385E7F-8B14-8474-1D3E-1C932B196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CD9BC6-A407-301D-84ED-DF8EECCC8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F6CD8E-FB9C-86B1-FFAA-54BD94D75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875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66B05-7252-0D46-A206-5CF43D27F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FE8C62A-6A9E-F161-1536-8A51348859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2BE044-9E99-15EF-6C89-AEE7BA233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BDDA7E-2D34-85E1-C2E6-C2D9282B9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31AF8F-13E4-49FE-2140-90B32ABA1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194198-F020-191B-C0BB-680010290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160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1EBF7-BC34-3D5F-D578-C0F86583E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7AA0A9-D406-EA5A-2441-7508B4D06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24AA40-6919-B850-96D4-4DF9F11BDE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3273A13-BF57-9391-2DBE-F63EBF65D2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5FEB5A8-4415-BA00-764F-92C182F730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4EE98EA-0132-FF48-0B9A-58B1ED1B4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147B8EE-D3E3-E716-532A-08278999F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1B44A81-96F0-2163-22E2-A7DF5D162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35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2C228-8E68-38DD-8795-EDE32E210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21A1B9E-E2B6-4682-CF03-7DA84E771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BFC2582-EBB2-768B-2409-8C15AAAD1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F9F077A-756F-6EB5-9E51-37488DC9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868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941E4A-EACE-64B6-4D9C-7CB95C2BC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F1652D-22F1-552B-E5DB-D742EC76B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C94CE92-070A-48F2-9286-9C6E53F69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6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E84BD-47E8-652B-9C69-0A4122907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93B4E2-AE18-4A64-95C5-1B6725AD2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B318A8-749A-1EAC-A0CB-BBF2616B9F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C5CABD-119B-AF9F-4C70-95E3804CE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C74EFD-4BC0-E562-B2EC-8CD9860D3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B2370A-0B29-3E5C-D140-65E05AE5B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92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BEE7B-70D9-791F-94FE-29B3835F8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011CFC0-A4CD-3335-D47B-5488309C5F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DB0ACD-D26E-CCFC-8CCA-A3A41F4EB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776D87-5D63-77AB-F7A4-576F267FE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B6A928-1A1B-D201-BD3E-F6707D990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8729E7-DEF9-B6B0-9F86-5F5893655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905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29750D-C1D0-B479-8AE0-18D2560A7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0196A9-AAB5-2C76-6C67-6C54652D19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0AF49E-9E52-B79D-5AF8-5322A8E46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67463-A890-6E55-8EA4-D6A615058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76117E-2896-7BCA-CE49-7038BE87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384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CBEC3BB-D3CE-482F-5C41-FE7549FBA5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E5D50E8-A2E7-1D6F-F8EF-1C026F5D91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DFB985-75A6-8A52-8326-ED95B8090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35B10-8FCF-0FF3-356E-6685604AC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62713F-99C5-F1FE-0CE2-FB4904BED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466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31D83A-EC27-A796-C266-5F58330DD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1D31DD-093D-27EE-93B1-0D6F628CE8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FF147D-61E8-7E36-B9AE-47C91EC531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14288-64FA-4AF5-8496-624EEA1AC5E2}" type="datetimeFigureOut">
              <a:rPr lang="fr-FR" smtClean="0"/>
              <a:t>13/12/2023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0740E-C6E5-0F1E-D3DD-7A472C76F2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782373-A5CF-E878-1032-743158E176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42E9D-A281-4776-97FF-90C6F7F9D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44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9C2084BF-C59D-E363-3D01-1913F2693E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060" y="320705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7193D67A-2C58-D160-74E0-3430D3C805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607" y="1020650"/>
            <a:ext cx="6910905" cy="4816700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B57E7CF-BD39-873B-1FFB-19444601401D}"/>
              </a:ext>
            </a:extLst>
          </p:cNvPr>
          <p:cNvSpPr txBox="1"/>
          <p:nvPr/>
        </p:nvSpPr>
        <p:spPr>
          <a:xfrm>
            <a:off x="2959994" y="1822499"/>
            <a:ext cx="8538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Présente La Ville D’</a:t>
            </a:r>
            <a:r>
              <a:rPr lang="fr-FR" sz="2800" b="1" dirty="0" err="1">
                <a:solidFill>
                  <a:schemeClr val="bg1"/>
                </a:solidFill>
              </a:rPr>
              <a:t>Alfama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067F9B2-A21A-E0D4-ACEB-5A1F8C4937BC}"/>
              </a:ext>
            </a:extLst>
          </p:cNvPr>
          <p:cNvSpPr txBox="1"/>
          <p:nvPr/>
        </p:nvSpPr>
        <p:spPr>
          <a:xfrm>
            <a:off x="5258872" y="2287121"/>
            <a:ext cx="3940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(</a:t>
            </a:r>
            <a:r>
              <a:rPr lang="fr-FR" sz="2800" b="1" dirty="0">
                <a:solidFill>
                  <a:schemeClr val="bg1"/>
                </a:solidFill>
              </a:rPr>
              <a:t>Lisbonne )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374E499-88C1-A6C6-2A7D-39E61AD3252D}"/>
              </a:ext>
            </a:extLst>
          </p:cNvPr>
          <p:cNvSpPr txBox="1"/>
          <p:nvPr/>
        </p:nvSpPr>
        <p:spPr>
          <a:xfrm>
            <a:off x="10088103" y="2810341"/>
            <a:ext cx="2258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POINT DE VUE DE PORTAS DO SOL (</a:t>
            </a:r>
            <a:r>
              <a:rPr lang="fr-FR" sz="2400" b="1" dirty="0" err="1">
                <a:solidFill>
                  <a:srgbClr val="FFFF00"/>
                </a:solidFill>
              </a:rPr>
              <a:t>Alfama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7269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  <p:sndAc>
          <p:stSnd>
            <p:snd r:embed="rId2" name="Pearl Harbor Soundtrack - Tennessee (Hans Zimmer).wav"/>
          </p:stSnd>
        </p:sndAc>
      </p:transition>
    </mc:Choice>
    <mc:Fallback>
      <p:transition spd="slow" advClick="0" advTm="9000">
        <p:fade/>
        <p:sndAc>
          <p:stSnd>
            <p:snd r:embed="rId2" name="Pearl Harbor Soundtrack - Tennessee (Hans Zimm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75DDD2-2878-2E30-8C7F-ABCAC02DA7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rues escarpées d'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Alfama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l'un des quartiers les plus anciens de Lisbonne, sont bordées de cafés et de boutiques qui vendent des créations artisanales traditionnelles. La ligne de tramway historique nº 28 traverse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Alfama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jusqu'au château São Jorge, datant du XIe siècle. La terrasse du mirador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Graça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offre une vue sur la ville et le Tage. Le soir, certains restaurants anciens du quartier accueillent des chanteurs de fado, musique mélancolique traditionnelle. </a:t>
            </a:r>
          </a:p>
        </p:txBody>
      </p:sp>
    </p:spTree>
    <p:extLst>
      <p:ext uri="{BB962C8B-B14F-4D97-AF65-F5344CB8AC3E}">
        <p14:creationId xmlns:p14="http://schemas.microsoft.com/office/powerpoint/2010/main" val="3032935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17D0E6E-5B5A-479E-7A1B-6F2AA3605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000" y="180304"/>
            <a:ext cx="8172000" cy="6129000"/>
          </a:xfrm>
          <a:prstGeom prst="rect">
            <a:avLst/>
          </a:prstGeom>
        </p:spPr>
      </p:pic>
      <p:pic>
        <p:nvPicPr>
          <p:cNvPr id="7" name="Image 6" descr="Une image contenant nuage, bâtiment, ciel, plein air&#10;&#10;Description générée automatiquement">
            <a:extLst>
              <a:ext uri="{FF2B5EF4-FFF2-40B4-BE49-F238E27FC236}">
                <a16:creationId xmlns:a16="http://schemas.microsoft.com/office/drawing/2014/main" id="{1A6CAD94-4136-9CD7-BC27-F17BE8B702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048" y="875764"/>
            <a:ext cx="6915955" cy="472654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B338D6-A718-278A-E97E-59ABE92A4E10}"/>
              </a:ext>
            </a:extLst>
          </p:cNvPr>
          <p:cNvSpPr txBox="1"/>
          <p:nvPr/>
        </p:nvSpPr>
        <p:spPr>
          <a:xfrm>
            <a:off x="3232596" y="6273986"/>
            <a:ext cx="6658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POINT DE VUE DE DE SANTA LUZIA (ALFAMA)</a:t>
            </a:r>
          </a:p>
        </p:txBody>
      </p:sp>
    </p:spTree>
    <p:extLst>
      <p:ext uri="{BB962C8B-B14F-4D97-AF65-F5344CB8AC3E}">
        <p14:creationId xmlns:p14="http://schemas.microsoft.com/office/powerpoint/2010/main" val="383669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8F942CA-2864-14A6-385C-AC8A7D52E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80304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08FEF7E1-3AFC-4484-C857-91864255C8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021" y="798490"/>
            <a:ext cx="6952618" cy="4803820"/>
          </a:xfrm>
          <a:prstGeom prst="rect">
            <a:avLst/>
          </a:prstGeom>
          <a:ln w="57150">
            <a:solidFill>
              <a:schemeClr val="accent2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BD13F65-8364-0695-D68E-5F40B3436342}"/>
              </a:ext>
            </a:extLst>
          </p:cNvPr>
          <p:cNvSpPr txBox="1"/>
          <p:nvPr/>
        </p:nvSpPr>
        <p:spPr>
          <a:xfrm>
            <a:off x="3168202" y="6300303"/>
            <a:ext cx="8912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POINT DE VUE DE SANTO ESTEVÃO (ALFAMA)</a:t>
            </a:r>
          </a:p>
        </p:txBody>
      </p:sp>
    </p:spTree>
    <p:extLst>
      <p:ext uri="{BB962C8B-B14F-4D97-AF65-F5344CB8AC3E}">
        <p14:creationId xmlns:p14="http://schemas.microsoft.com/office/powerpoint/2010/main" val="153158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9C065EF5-7561-1BBC-54BB-48E37A211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0211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plein air, ciel, maison, nuage&#10;&#10;Description générée automatiquement">
            <a:extLst>
              <a:ext uri="{FF2B5EF4-FFF2-40B4-BE49-F238E27FC236}">
                <a16:creationId xmlns:a16="http://schemas.microsoft.com/office/drawing/2014/main" id="{0D2D8FA2-8129-954D-57D9-726FEF3172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388" y="909912"/>
            <a:ext cx="6908978" cy="475679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7497D6A-FFE4-B846-232C-1FDABF246031}"/>
              </a:ext>
            </a:extLst>
          </p:cNvPr>
          <p:cNvSpPr txBox="1"/>
          <p:nvPr/>
        </p:nvSpPr>
        <p:spPr>
          <a:xfrm>
            <a:off x="3554570" y="6336405"/>
            <a:ext cx="804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POINT DE VUE DE SENHORA DO MONTE</a:t>
            </a:r>
          </a:p>
        </p:txBody>
      </p:sp>
    </p:spTree>
    <p:extLst>
      <p:ext uri="{BB962C8B-B14F-4D97-AF65-F5344CB8AC3E}">
        <p14:creationId xmlns:p14="http://schemas.microsoft.com/office/powerpoint/2010/main" val="979558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4EA6766E-3455-F9E6-94A4-8391FB216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93183"/>
            <a:ext cx="8160000" cy="6120000"/>
          </a:xfrm>
          <a:prstGeom prst="rect">
            <a:avLst/>
          </a:prstGeom>
        </p:spPr>
      </p:pic>
      <p:pic>
        <p:nvPicPr>
          <p:cNvPr id="11" name="Image 10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7EFEC9B7-E94A-4C74-AA25-22065BCB90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048" y="894057"/>
            <a:ext cx="6877318" cy="4718251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4430542-1453-DEE1-6A19-8724045B1423}"/>
              </a:ext>
            </a:extLst>
          </p:cNvPr>
          <p:cNvSpPr txBox="1"/>
          <p:nvPr/>
        </p:nvSpPr>
        <p:spPr>
          <a:xfrm>
            <a:off x="4185634" y="6222470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ÉGLISE SANTA LUZIA (ALFAMA)</a:t>
            </a:r>
          </a:p>
        </p:txBody>
      </p:sp>
    </p:spTree>
    <p:extLst>
      <p:ext uri="{BB962C8B-B14F-4D97-AF65-F5344CB8AC3E}">
        <p14:creationId xmlns:p14="http://schemas.microsoft.com/office/powerpoint/2010/main" val="180958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88BDC29-D50D-46FB-E1DB-320B52F22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62938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0351C64B-CD57-C647-0CC7-8A9173EECB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180" y="801710"/>
            <a:ext cx="6949639" cy="4842455"/>
          </a:xfrm>
          <a:prstGeom prst="rect">
            <a:avLst/>
          </a:prstGeom>
          <a:ln w="60325">
            <a:solidFill>
              <a:srgbClr val="FF00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A93595D-F729-1483-B839-08CC0CE336BA}"/>
              </a:ext>
            </a:extLst>
          </p:cNvPr>
          <p:cNvSpPr txBox="1"/>
          <p:nvPr/>
        </p:nvSpPr>
        <p:spPr>
          <a:xfrm>
            <a:off x="4262906" y="6258167"/>
            <a:ext cx="7379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SANTO ESTEVÃO</a:t>
            </a:r>
          </a:p>
        </p:txBody>
      </p:sp>
    </p:spTree>
    <p:extLst>
      <p:ext uri="{BB962C8B-B14F-4D97-AF65-F5344CB8AC3E}">
        <p14:creationId xmlns:p14="http://schemas.microsoft.com/office/powerpoint/2010/main" val="308303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maison, panorama&#10;&#10;Description générée automatiquement">
            <a:extLst>
              <a:ext uri="{FF2B5EF4-FFF2-40B4-BE49-F238E27FC236}">
                <a16:creationId xmlns:a16="http://schemas.microsoft.com/office/drawing/2014/main" id="{04945344-1C81-AC07-B46D-74B49D5C8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207" y="909000"/>
            <a:ext cx="11285585" cy="504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EA58337-EBA3-B4DF-F11C-816077981A6A}"/>
              </a:ext>
            </a:extLst>
          </p:cNvPr>
          <p:cNvSpPr txBox="1"/>
          <p:nvPr/>
        </p:nvSpPr>
        <p:spPr>
          <a:xfrm>
            <a:off x="1506827" y="6129824"/>
            <a:ext cx="1038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d'</a:t>
            </a:r>
            <a:r>
              <a:rPr lang="fr-FR" sz="2400" b="1" dirty="0" err="1">
                <a:solidFill>
                  <a:schemeClr val="bg1"/>
                </a:solidFill>
              </a:rPr>
              <a:t>Alfama</a:t>
            </a:r>
            <a:r>
              <a:rPr lang="fr-FR" sz="2400" b="1" dirty="0">
                <a:solidFill>
                  <a:schemeClr val="bg1"/>
                </a:solidFill>
              </a:rPr>
              <a:t> depuis le </a:t>
            </a:r>
            <a:r>
              <a:rPr lang="fr-FR" sz="2400" b="1" dirty="0" err="1">
                <a:solidFill>
                  <a:schemeClr val="bg1"/>
                </a:solidFill>
              </a:rPr>
              <a:t>Miradouro</a:t>
            </a:r>
            <a:r>
              <a:rPr lang="fr-FR" sz="2400" b="1" dirty="0">
                <a:solidFill>
                  <a:schemeClr val="bg1"/>
                </a:solidFill>
              </a:rPr>
              <a:t> de Santa </a:t>
            </a:r>
            <a:r>
              <a:rPr lang="fr-FR" sz="2400" b="1" dirty="0" err="1">
                <a:solidFill>
                  <a:schemeClr val="bg1"/>
                </a:solidFill>
              </a:rPr>
              <a:t>Luzia</a:t>
            </a:r>
            <a:r>
              <a:rPr lang="fr-FR" sz="2400" b="1" dirty="0">
                <a:solidFill>
                  <a:schemeClr val="bg1"/>
                </a:solidFill>
              </a:rPr>
              <a:t> à Lisbonne, Portugal</a:t>
            </a:r>
          </a:p>
        </p:txBody>
      </p:sp>
    </p:spTree>
    <p:extLst>
      <p:ext uri="{BB962C8B-B14F-4D97-AF65-F5344CB8AC3E}">
        <p14:creationId xmlns:p14="http://schemas.microsoft.com/office/powerpoint/2010/main" val="2311265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bâtiment, château, ciel&#10;&#10;Description générée automatiquement">
            <a:extLst>
              <a:ext uri="{FF2B5EF4-FFF2-40B4-BE49-F238E27FC236}">
                <a16:creationId xmlns:a16="http://schemas.microsoft.com/office/drawing/2014/main" id="{7DEDA7D0-275D-187A-3A55-BF8BBC9E95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143" y="459000"/>
            <a:ext cx="1086171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C891283-A7A9-0EAE-0F4C-C188D675B77B}"/>
              </a:ext>
            </a:extLst>
          </p:cNvPr>
          <p:cNvSpPr txBox="1"/>
          <p:nvPr/>
        </p:nvSpPr>
        <p:spPr>
          <a:xfrm>
            <a:off x="7963437" y="459000"/>
            <a:ext cx="527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Château de Lisbonne</a:t>
            </a:r>
          </a:p>
        </p:txBody>
      </p:sp>
    </p:spTree>
    <p:extLst>
      <p:ext uri="{BB962C8B-B14F-4D97-AF65-F5344CB8AC3E}">
        <p14:creationId xmlns:p14="http://schemas.microsoft.com/office/powerpoint/2010/main" val="164993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55AE7493-5915-D391-AF96-C10D2582D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608" y="257578"/>
            <a:ext cx="8160000" cy="6120000"/>
          </a:xfrm>
          <a:prstGeom prst="rect">
            <a:avLst/>
          </a:prstGeom>
        </p:spPr>
      </p:pic>
      <p:pic>
        <p:nvPicPr>
          <p:cNvPr id="9" name="Image 8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AF908726-2613-7D7F-395F-9FD5A3C4EC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500" y="926206"/>
            <a:ext cx="6928835" cy="4740498"/>
          </a:xfrm>
          <a:prstGeom prst="rect">
            <a:avLst/>
          </a:prstGeom>
          <a:ln w="53975">
            <a:solidFill>
              <a:srgbClr val="FFFF00"/>
            </a:solidFill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91B99E4-E510-D7DC-9320-658F34E15F9B}"/>
              </a:ext>
            </a:extLst>
          </p:cNvPr>
          <p:cNvSpPr txBox="1"/>
          <p:nvPr/>
        </p:nvSpPr>
        <p:spPr>
          <a:xfrm>
            <a:off x="2699355" y="6335332"/>
            <a:ext cx="7959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Miradouro de Santa Luzia, Alfama, Lisbonne, Portugal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924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maison, fenêtre&#10;&#10;Description générée automatiquement">
            <a:extLst>
              <a:ext uri="{FF2B5EF4-FFF2-40B4-BE49-F238E27FC236}">
                <a16:creationId xmlns:a16="http://schemas.microsoft.com/office/drawing/2014/main" id="{8F5F67A4-1D2D-21F4-768F-17D78E4163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242" y="369000"/>
            <a:ext cx="4597184" cy="612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5BAB5C-F7E0-1878-19AC-CECADFBD0DEE}"/>
              </a:ext>
            </a:extLst>
          </p:cNvPr>
          <p:cNvSpPr txBox="1"/>
          <p:nvPr/>
        </p:nvSpPr>
        <p:spPr>
          <a:xfrm>
            <a:off x="4654615" y="5877173"/>
            <a:ext cx="36318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Ruelle de l'</a:t>
            </a:r>
            <a:r>
              <a:rPr lang="fr-FR" sz="2400" b="1" dirty="0" err="1">
                <a:solidFill>
                  <a:schemeClr val="bg1"/>
                </a:solidFill>
              </a:rPr>
              <a:t>Alfama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99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B1358A8D-2CAF-039E-43F4-AC5A06581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944" y="270457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bâtiment, plein air, Cintre, lessive&#10;&#10;Description générée automatiquement">
            <a:extLst>
              <a:ext uri="{FF2B5EF4-FFF2-40B4-BE49-F238E27FC236}">
                <a16:creationId xmlns:a16="http://schemas.microsoft.com/office/drawing/2014/main" id="{2D9EF626-F60A-6044-1B30-261957FA16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815" y="927279"/>
            <a:ext cx="6934733" cy="4803820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CCA6333-3A86-81FA-AF8C-79792C3B832C}"/>
              </a:ext>
            </a:extLst>
          </p:cNvPr>
          <p:cNvSpPr txBox="1"/>
          <p:nvPr/>
        </p:nvSpPr>
        <p:spPr>
          <a:xfrm>
            <a:off x="5241702" y="6257202"/>
            <a:ext cx="986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Ruelle étroite.</a:t>
            </a:r>
          </a:p>
        </p:txBody>
      </p:sp>
    </p:spTree>
    <p:extLst>
      <p:ext uri="{BB962C8B-B14F-4D97-AF65-F5344CB8AC3E}">
        <p14:creationId xmlns:p14="http://schemas.microsoft.com/office/powerpoint/2010/main" val="4046455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9FA656BE-7524-CD8D-C0A1-3E04012F8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93183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fenêtre, façade, rue&#10;&#10;Description générée automatiquement">
            <a:extLst>
              <a:ext uri="{FF2B5EF4-FFF2-40B4-BE49-F238E27FC236}">
                <a16:creationId xmlns:a16="http://schemas.microsoft.com/office/drawing/2014/main" id="{C7DF6A07-B157-9A34-6B2C-3FD59ACA51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169" y="864000"/>
            <a:ext cx="6903075" cy="477694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9D3A80-9974-8359-DCE2-30FEEC907340}"/>
              </a:ext>
            </a:extLst>
          </p:cNvPr>
          <p:cNvSpPr txBox="1"/>
          <p:nvPr/>
        </p:nvSpPr>
        <p:spPr>
          <a:xfrm>
            <a:off x="3193961" y="6249318"/>
            <a:ext cx="920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Chafariz de El-Rei, Alfama, Lisbonne, Portugal</a:t>
            </a:r>
          </a:p>
        </p:txBody>
      </p:sp>
    </p:spTree>
    <p:extLst>
      <p:ext uri="{BB962C8B-B14F-4D97-AF65-F5344CB8AC3E}">
        <p14:creationId xmlns:p14="http://schemas.microsoft.com/office/powerpoint/2010/main" val="289085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F056D886-378D-23EA-77BD-CBC22AC62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894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âtiment, voiture, arbre&#10;&#10;Description générée automatiquement">
            <a:extLst>
              <a:ext uri="{FF2B5EF4-FFF2-40B4-BE49-F238E27FC236}">
                <a16:creationId xmlns:a16="http://schemas.microsoft.com/office/drawing/2014/main" id="{30B98869-2D8A-98AE-6E8C-585D0AA6CB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290" y="864152"/>
            <a:ext cx="6937420" cy="4829576"/>
          </a:xfrm>
          <a:prstGeom prst="rect">
            <a:avLst/>
          </a:prstGeom>
          <a:ln w="63500">
            <a:solidFill>
              <a:srgbClr val="C0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61CCEF-10BD-CFF3-8114-AAB765721021}"/>
              </a:ext>
            </a:extLst>
          </p:cNvPr>
          <p:cNvSpPr txBox="1"/>
          <p:nvPr/>
        </p:nvSpPr>
        <p:spPr>
          <a:xfrm>
            <a:off x="4906851" y="6285877"/>
            <a:ext cx="6812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Alfama</a:t>
            </a:r>
            <a:r>
              <a:rPr lang="fr-FR" sz="2400" b="1" dirty="0"/>
              <a:t>, Lisbonne</a:t>
            </a:r>
          </a:p>
        </p:txBody>
      </p:sp>
    </p:spTree>
    <p:extLst>
      <p:ext uri="{BB962C8B-B14F-4D97-AF65-F5344CB8AC3E}">
        <p14:creationId xmlns:p14="http://schemas.microsoft.com/office/powerpoint/2010/main" val="2427697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2854892B-FACE-2B88-ED5F-4DDE0E137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70456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fenêtre, plein air, rue, façade&#10;&#10;Description générée automatiquement">
            <a:extLst>
              <a:ext uri="{FF2B5EF4-FFF2-40B4-BE49-F238E27FC236}">
                <a16:creationId xmlns:a16="http://schemas.microsoft.com/office/drawing/2014/main" id="{3049E9FA-C5D1-2BDC-708A-1CAE733A70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2236" y="945000"/>
            <a:ext cx="6988281" cy="4773220"/>
          </a:xfrm>
          <a:prstGeom prst="rect">
            <a:avLst/>
          </a:prstGeom>
          <a:ln w="60325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C6E62C-A62F-144C-12EE-6B1B1226E447}"/>
              </a:ext>
            </a:extLst>
          </p:cNvPr>
          <p:cNvSpPr txBox="1"/>
          <p:nvPr/>
        </p:nvSpPr>
        <p:spPr>
          <a:xfrm>
            <a:off x="5151549" y="6325502"/>
            <a:ext cx="7263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Immeuble typique</a:t>
            </a:r>
          </a:p>
        </p:txBody>
      </p:sp>
    </p:spTree>
    <p:extLst>
      <p:ext uri="{BB962C8B-B14F-4D97-AF65-F5344CB8AC3E}">
        <p14:creationId xmlns:p14="http://schemas.microsoft.com/office/powerpoint/2010/main" val="147645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AFEF567-EC5E-C817-E2A7-EE1001B29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06062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plante d’intérieur, plein air, pot de fleurs&#10;&#10;Description générée automatiquement">
            <a:extLst>
              <a:ext uri="{FF2B5EF4-FFF2-40B4-BE49-F238E27FC236}">
                <a16:creationId xmlns:a16="http://schemas.microsoft.com/office/drawing/2014/main" id="{44EE98F6-0E24-884A-53D5-79867CC09F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168" y="850778"/>
            <a:ext cx="6941714" cy="4764411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B57D95-AE09-C7A4-9DC1-1369C4C3BA91}"/>
              </a:ext>
            </a:extLst>
          </p:cNvPr>
          <p:cNvSpPr txBox="1"/>
          <p:nvPr/>
        </p:nvSpPr>
        <p:spPr>
          <a:xfrm>
            <a:off x="5434884" y="6253466"/>
            <a:ext cx="7585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Petite ruelle.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681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EB065C4-368D-7539-8979-3786DB0CA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182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âtiment, toit, ciel&#10;&#10;Description générée automatiquement">
            <a:extLst>
              <a:ext uri="{FF2B5EF4-FFF2-40B4-BE49-F238E27FC236}">
                <a16:creationId xmlns:a16="http://schemas.microsoft.com/office/drawing/2014/main" id="{B9D97E7C-03F7-A7E3-D20B-C4F1C07116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339" y="888642"/>
            <a:ext cx="6971299" cy="4803820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61795F-51FE-E509-459F-A77939BCACD9}"/>
              </a:ext>
            </a:extLst>
          </p:cNvPr>
          <p:cNvSpPr txBox="1"/>
          <p:nvPr/>
        </p:nvSpPr>
        <p:spPr>
          <a:xfrm>
            <a:off x="4932608" y="6260119"/>
            <a:ext cx="651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Alfama</a:t>
            </a:r>
            <a:r>
              <a:rPr lang="fr-FR" sz="2400" b="1" dirty="0">
                <a:solidFill>
                  <a:schemeClr val="bg1"/>
                </a:solidFill>
              </a:rPr>
              <a:t>, Lisbonne</a:t>
            </a:r>
          </a:p>
        </p:txBody>
      </p:sp>
    </p:spTree>
    <p:extLst>
      <p:ext uri="{BB962C8B-B14F-4D97-AF65-F5344CB8AC3E}">
        <p14:creationId xmlns:p14="http://schemas.microsoft.com/office/powerpoint/2010/main" val="2711466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70A4D66-BE58-6E38-DF83-7E41D1DD3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8941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véhicule, Véhicule terrestre, voie&#10;&#10;Description générée automatiquement">
            <a:extLst>
              <a:ext uri="{FF2B5EF4-FFF2-40B4-BE49-F238E27FC236}">
                <a16:creationId xmlns:a16="http://schemas.microsoft.com/office/drawing/2014/main" id="{A68F2803-D245-B599-F7E9-2F52E3ED41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142" y="901520"/>
            <a:ext cx="6949981" cy="4739425"/>
          </a:xfrm>
          <a:prstGeom prst="rect">
            <a:avLst/>
          </a:prstGeom>
          <a:ln w="698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51C009-7770-C9F9-BCDE-ACD5FF257416}"/>
              </a:ext>
            </a:extLst>
          </p:cNvPr>
          <p:cNvSpPr txBox="1"/>
          <p:nvPr/>
        </p:nvSpPr>
        <p:spPr>
          <a:xfrm>
            <a:off x="4108361" y="6255228"/>
            <a:ext cx="7547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Tramway à Lisbonne, Portugal</a:t>
            </a:r>
          </a:p>
        </p:txBody>
      </p:sp>
    </p:spTree>
    <p:extLst>
      <p:ext uri="{BB962C8B-B14F-4D97-AF65-F5344CB8AC3E}">
        <p14:creationId xmlns:p14="http://schemas.microsoft.com/office/powerpoint/2010/main" val="1317311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56288544-1F20-8FC5-40B8-C511756AA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6428" y="206062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âtiment, Véhicule terrestre, voiture&#10;&#10;Description générée automatiquement">
            <a:extLst>
              <a:ext uri="{FF2B5EF4-FFF2-40B4-BE49-F238E27FC236}">
                <a16:creationId xmlns:a16="http://schemas.microsoft.com/office/drawing/2014/main" id="{03F538D9-757C-94D8-80DC-4E32B20B19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806" y="832618"/>
            <a:ext cx="7018985" cy="4834085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4B086D-A389-8199-C9BE-A52C2CC50433}"/>
              </a:ext>
            </a:extLst>
          </p:cNvPr>
          <p:cNvSpPr txBox="1"/>
          <p:nvPr/>
        </p:nvSpPr>
        <p:spPr>
          <a:xfrm>
            <a:off x="5402687" y="5956730"/>
            <a:ext cx="8976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Cerca</a:t>
            </a:r>
            <a:r>
              <a:rPr lang="fr-FR" sz="2400" b="1" dirty="0">
                <a:solidFill>
                  <a:schemeClr val="bg1"/>
                </a:solidFill>
              </a:rPr>
              <a:t> Moura.</a:t>
            </a:r>
          </a:p>
        </p:txBody>
      </p:sp>
    </p:spTree>
    <p:extLst>
      <p:ext uri="{BB962C8B-B14F-4D97-AF65-F5344CB8AC3E}">
        <p14:creationId xmlns:p14="http://schemas.microsoft.com/office/powerpoint/2010/main" val="3980575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FDCDB9DF-C1B6-D79F-0F02-74E2B88A1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80304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FD8F00F-38CF-C115-0F1D-9FA0DBDBC0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532" y="862884"/>
            <a:ext cx="6967471" cy="4752305"/>
          </a:xfrm>
          <a:prstGeom prst="rect">
            <a:avLst/>
          </a:prstGeom>
          <a:ln w="60325">
            <a:solidFill>
              <a:schemeClr val="accent2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BDF159-CF61-CBF2-CAD3-1CE4ABA1131D}"/>
              </a:ext>
            </a:extLst>
          </p:cNvPr>
          <p:cNvSpPr txBox="1"/>
          <p:nvPr/>
        </p:nvSpPr>
        <p:spPr>
          <a:xfrm>
            <a:off x="3296991" y="6252693"/>
            <a:ext cx="8384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POINT DE VUE DE PORTAS DO SOL (</a:t>
            </a:r>
            <a:r>
              <a:rPr lang="fr-FR" sz="2400" b="1" dirty="0" err="1">
                <a:solidFill>
                  <a:schemeClr val="bg1"/>
                </a:solidFill>
              </a:rPr>
              <a:t>Alfama</a:t>
            </a:r>
            <a:r>
              <a:rPr lang="fr-FR" sz="2400" b="1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8236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1EFF5E8-C370-5555-29A8-EA0614781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27332"/>
            <a:ext cx="8160000" cy="612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612659-7910-3383-42D0-3EBD1CE5C86C}"/>
              </a:ext>
            </a:extLst>
          </p:cNvPr>
          <p:cNvSpPr txBox="1"/>
          <p:nvPr/>
        </p:nvSpPr>
        <p:spPr>
          <a:xfrm>
            <a:off x="3348506" y="6318074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POINT DE VUE DE SANTO ESTEVÃO (ALFAMA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  <p:pic>
        <p:nvPicPr>
          <p:cNvPr id="9" name="Image 8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E20D4FBB-BEA6-762A-3D76-FBF947F0CE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188" y="928688"/>
            <a:ext cx="6958012" cy="4743450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074405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0CE311-0912-E127-243B-F16C45051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00025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voie, scène, arbre&#10;&#10;Description générée automatiquement">
            <a:extLst>
              <a:ext uri="{FF2B5EF4-FFF2-40B4-BE49-F238E27FC236}">
                <a16:creationId xmlns:a16="http://schemas.microsoft.com/office/drawing/2014/main" id="{899269F1-3DC0-250D-8B97-E08133AC2E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0" y="828674"/>
            <a:ext cx="6943725" cy="4843463"/>
          </a:xfrm>
          <a:prstGeom prst="rect">
            <a:avLst/>
          </a:prstGeom>
          <a:ln w="63500">
            <a:solidFill>
              <a:srgbClr val="0070C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030431-83B2-BECE-D14F-91E163F099D7}"/>
              </a:ext>
            </a:extLst>
          </p:cNvPr>
          <p:cNvSpPr txBox="1"/>
          <p:nvPr/>
        </p:nvSpPr>
        <p:spPr>
          <a:xfrm>
            <a:off x="3847269" y="6291450"/>
            <a:ext cx="804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Alfama</a:t>
            </a:r>
            <a:r>
              <a:rPr lang="fr-FR" sz="2400" b="1" dirty="0"/>
              <a:t> qui inclues scènes de nuit</a:t>
            </a:r>
          </a:p>
        </p:txBody>
      </p:sp>
    </p:spTree>
    <p:extLst>
      <p:ext uri="{BB962C8B-B14F-4D97-AF65-F5344CB8AC3E}">
        <p14:creationId xmlns:p14="http://schemas.microsoft.com/office/powerpoint/2010/main" val="871852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296F2562-FD16-51A7-755F-207374BB0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4075" y="226126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habits, plein air, personne, ciel&#10;&#10;Description générée automatiquement">
            <a:extLst>
              <a:ext uri="{FF2B5EF4-FFF2-40B4-BE49-F238E27FC236}">
                <a16:creationId xmlns:a16="http://schemas.microsoft.com/office/drawing/2014/main" id="{153342EB-BE18-8AFC-05C7-25DF57D819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913" y="897636"/>
            <a:ext cx="6915150" cy="4717352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7C9FF1-AFA4-026B-2A06-8D5453C2B95F}"/>
              </a:ext>
            </a:extLst>
          </p:cNvPr>
          <p:cNvSpPr txBox="1"/>
          <p:nvPr/>
        </p:nvSpPr>
        <p:spPr>
          <a:xfrm>
            <a:off x="5779294" y="6250029"/>
            <a:ext cx="7729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Alfama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06383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9DAB9B7D-E2CB-B93E-2D78-960533BE4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382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habits, plein air, rue, bâtiment&#10;&#10;Description générée automatiquement">
            <a:extLst>
              <a:ext uri="{FF2B5EF4-FFF2-40B4-BE49-F238E27FC236}">
                <a16:creationId xmlns:a16="http://schemas.microsoft.com/office/drawing/2014/main" id="{B23EF1D9-17D8-02E1-CBD5-2AFFE26330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5951" y="1035844"/>
            <a:ext cx="6900862" cy="4786312"/>
          </a:xfrm>
          <a:prstGeom prst="rect">
            <a:avLst/>
          </a:prstGeom>
          <a:ln w="698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CB7ACF-0036-4E17-F3A4-A2AFBECAF6BD}"/>
              </a:ext>
            </a:extLst>
          </p:cNvPr>
          <p:cNvSpPr txBox="1"/>
          <p:nvPr/>
        </p:nvSpPr>
        <p:spPr>
          <a:xfrm>
            <a:off x="9146382" y="2500313"/>
            <a:ext cx="27836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Alfama</a:t>
            </a:r>
            <a:r>
              <a:rPr lang="fr-FR" sz="2400" b="1" dirty="0"/>
              <a:t> montrant scènes de rue et sortie au restaurant aussi bien que petit groupe de personnes</a:t>
            </a:r>
          </a:p>
        </p:txBody>
      </p:sp>
    </p:spTree>
    <p:extLst>
      <p:ext uri="{BB962C8B-B14F-4D97-AF65-F5344CB8AC3E}">
        <p14:creationId xmlns:p14="http://schemas.microsoft.com/office/powerpoint/2010/main" val="2365973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63357BC-E58C-47BD-C878-D779E8D42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26125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parapluie, ciel, habits&#10;&#10;Description générée automatiquement">
            <a:extLst>
              <a:ext uri="{FF2B5EF4-FFF2-40B4-BE49-F238E27FC236}">
                <a16:creationId xmlns:a16="http://schemas.microsoft.com/office/drawing/2014/main" id="{3996D38D-27CF-9D93-97BE-A4F6D66AB0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42975"/>
            <a:ext cx="6928050" cy="4743450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43823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F04E068-FD16-6FC7-3D26-7014CC00B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475" y="242887"/>
            <a:ext cx="8160000" cy="6120000"/>
          </a:xfrm>
          <a:prstGeom prst="rect">
            <a:avLst/>
          </a:prstGeom>
          <a:ln w="0">
            <a:solidFill>
              <a:srgbClr val="FFFF00"/>
            </a:solidFill>
          </a:ln>
        </p:spPr>
      </p:pic>
      <p:pic>
        <p:nvPicPr>
          <p:cNvPr id="5" name="Image 4" descr="Une image contenant plein air, ciel, bâtiment, église&#10;&#10;Description générée automatiquement">
            <a:extLst>
              <a:ext uri="{FF2B5EF4-FFF2-40B4-BE49-F238E27FC236}">
                <a16:creationId xmlns:a16="http://schemas.microsoft.com/office/drawing/2014/main" id="{C8519B8E-90A3-EC85-8A0D-3622646319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025" y="957264"/>
            <a:ext cx="6943725" cy="4714874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7063F2-93F6-6D53-674F-411EF855F610}"/>
              </a:ext>
            </a:extLst>
          </p:cNvPr>
          <p:cNvSpPr txBox="1"/>
          <p:nvPr/>
        </p:nvSpPr>
        <p:spPr>
          <a:xfrm>
            <a:off x="1190624" y="6384280"/>
            <a:ext cx="1100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de São Vicente de Fora montrant vues, ville et patrimoine historique</a:t>
            </a:r>
          </a:p>
        </p:txBody>
      </p:sp>
    </p:spTree>
    <p:extLst>
      <p:ext uri="{BB962C8B-B14F-4D97-AF65-F5344CB8AC3E}">
        <p14:creationId xmlns:p14="http://schemas.microsoft.com/office/powerpoint/2010/main" val="832492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8110285-576D-6B42-34FD-B6F0AA71D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2887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arbre, habits&#10;&#10;Description générée automatiquement">
            <a:extLst>
              <a:ext uri="{FF2B5EF4-FFF2-40B4-BE49-F238E27FC236}">
                <a16:creationId xmlns:a16="http://schemas.microsoft.com/office/drawing/2014/main" id="{646C5BD1-A498-8F45-B764-C6758947B9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475" y="914400"/>
            <a:ext cx="6943725" cy="4757738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54260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B51C5B17-A194-0B4F-5C11-56FD85BE4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547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16B5D691-9C1B-0B2F-126F-421D10A51A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613" y="928687"/>
            <a:ext cx="6958012" cy="4757737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9384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1669AD00-0F9E-828B-3D31-A7E3C42201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033" y="369000"/>
            <a:ext cx="8160000" cy="6120000"/>
          </a:xfrm>
          <a:prstGeom prst="rect">
            <a:avLst/>
          </a:prstGeom>
        </p:spPr>
      </p:pic>
      <p:pic>
        <p:nvPicPr>
          <p:cNvPr id="3" name="Image 2" descr="Une image contenant habits, personne, scène, femme&#10;&#10;Description générée automatiquement">
            <a:extLst>
              <a:ext uri="{FF2B5EF4-FFF2-40B4-BE49-F238E27FC236}">
                <a16:creationId xmlns:a16="http://schemas.microsoft.com/office/drawing/2014/main" id="{1C39D2ED-6891-5291-2A47-84BA135484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12" y="1071563"/>
            <a:ext cx="7058025" cy="4757737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70441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4672AC3-ACFC-90E7-960F-C4228FDE2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7145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Architecture classique, arcade, plein air, fenêtre&#10;&#10;Description générée automatiquement">
            <a:extLst>
              <a:ext uri="{FF2B5EF4-FFF2-40B4-BE49-F238E27FC236}">
                <a16:creationId xmlns:a16="http://schemas.microsoft.com/office/drawing/2014/main" id="{5A3A0E6B-67C1-0EA1-D713-19AC1A5F3F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613" y="842963"/>
            <a:ext cx="6929437" cy="4772025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851CC1-2211-43BA-B558-9190D7C59F9A}"/>
              </a:ext>
            </a:extLst>
          </p:cNvPr>
          <p:cNvSpPr txBox="1"/>
          <p:nvPr/>
        </p:nvSpPr>
        <p:spPr>
          <a:xfrm>
            <a:off x="1843088" y="6168015"/>
            <a:ext cx="925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Monastère de São Vicente de Fora montrant patrimoine historique</a:t>
            </a:r>
          </a:p>
        </p:txBody>
      </p:sp>
    </p:spTree>
    <p:extLst>
      <p:ext uri="{BB962C8B-B14F-4D97-AF65-F5344CB8AC3E}">
        <p14:creationId xmlns:p14="http://schemas.microsoft.com/office/powerpoint/2010/main" val="1190467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nuage, ciel&#10;&#10;Description générée automatiquement">
            <a:extLst>
              <a:ext uri="{FF2B5EF4-FFF2-40B4-BE49-F238E27FC236}">
                <a16:creationId xmlns:a16="http://schemas.microsoft.com/office/drawing/2014/main" id="{9CD8DFBE-EEFB-9407-E1E6-B5B65F68CF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80" y="765000"/>
            <a:ext cx="7999828" cy="5328000"/>
          </a:xfrm>
          <a:prstGeom prst="rect">
            <a:avLst/>
          </a:prstGeom>
          <a:ln w="889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FFBE7A-CFDD-0442-5782-F668A9AF8FA3}"/>
              </a:ext>
            </a:extLst>
          </p:cNvPr>
          <p:cNvSpPr txBox="1"/>
          <p:nvPr/>
        </p:nvSpPr>
        <p:spPr>
          <a:xfrm>
            <a:off x="816254" y="6093000"/>
            <a:ext cx="8227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</a:t>
            </a:r>
            <a:r>
              <a:rPr lang="fr-FR" sz="2400" b="1" dirty="0" err="1">
                <a:solidFill>
                  <a:srgbClr val="FFFF00"/>
                </a:solidFill>
              </a:rPr>
              <a:t>Rossio</a:t>
            </a:r>
            <a:r>
              <a:rPr lang="fr-FR" sz="2400" b="1" dirty="0">
                <a:solidFill>
                  <a:srgbClr val="FFFF00"/>
                </a:solidFill>
              </a:rPr>
              <a:t> dans le quartier de </a:t>
            </a:r>
            <a:r>
              <a:rPr lang="fr-FR" sz="2400" b="1" dirty="0" err="1">
                <a:solidFill>
                  <a:srgbClr val="FFFF00"/>
                </a:solidFill>
              </a:rPr>
              <a:t>Baixa</a:t>
            </a:r>
            <a:r>
              <a:rPr lang="fr-FR" sz="2400" b="1" dirty="0">
                <a:solidFill>
                  <a:srgbClr val="FFFF00"/>
                </a:solidFill>
              </a:rPr>
              <a:t> à Lisbonne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AEF670A-A712-74FA-8019-F38267568EB3}"/>
              </a:ext>
            </a:extLst>
          </p:cNvPr>
          <p:cNvSpPr txBox="1"/>
          <p:nvPr/>
        </p:nvSpPr>
        <p:spPr>
          <a:xfrm>
            <a:off x="330480" y="157163"/>
            <a:ext cx="10499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Ville </a:t>
            </a:r>
            <a:r>
              <a:rPr lang="fr-FR" sz="2800" b="1" dirty="0" err="1">
                <a:solidFill>
                  <a:srgbClr val="FFFF00"/>
                </a:solidFill>
              </a:rPr>
              <a:t>Alfama</a:t>
            </a:r>
            <a:r>
              <a:rPr lang="fr-FR" sz="2800" b="1" dirty="0">
                <a:solidFill>
                  <a:srgbClr val="FFFF00"/>
                </a:solidFill>
              </a:rPr>
              <a:t> ( Portugal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002BC68-732F-27DB-0BC5-A8B148630D10}"/>
              </a:ext>
            </a:extLst>
          </p:cNvPr>
          <p:cNvSpPr txBox="1"/>
          <p:nvPr/>
        </p:nvSpPr>
        <p:spPr>
          <a:xfrm>
            <a:off x="8515350" y="2300288"/>
            <a:ext cx="35290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27ADBAD-3F2C-71B7-0EFC-3A72A034A10B}"/>
              </a:ext>
            </a:extLst>
          </p:cNvPr>
          <p:cNvSpPr txBox="1"/>
          <p:nvPr/>
        </p:nvSpPr>
        <p:spPr>
          <a:xfrm>
            <a:off x="9757666" y="3452652"/>
            <a:ext cx="3000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74468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288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2023-12-11T09:33:07Z</dcterms:created>
  <dcterms:modified xsi:type="dcterms:W3CDTF">2023-12-13T07:52:55Z</dcterms:modified>
</cp:coreProperties>
</file>