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1" r:id="rId3"/>
    <p:sldId id="265" r:id="rId4"/>
    <p:sldId id="280" r:id="rId5"/>
    <p:sldId id="282" r:id="rId6"/>
    <p:sldId id="281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16.12.2023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5985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audio" Target="../media/audio6.wav"/><Relationship Id="rId3" Type="http://schemas.microsoft.com/office/2007/relationships/hdphoto" Target="../media/hdphoto1.wdp"/><Relationship Id="rId7" Type="http://schemas.openxmlformats.org/officeDocument/2006/relationships/audio" Target="../media/audio1.wav"/><Relationship Id="rId12" Type="http://schemas.openxmlformats.org/officeDocument/2006/relationships/audio" Target="../media/audio5.wav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9.gif"/><Relationship Id="rId11" Type="http://schemas.openxmlformats.org/officeDocument/2006/relationships/audio" Target="../media/audio4.wav"/><Relationship Id="rId5" Type="http://schemas.openxmlformats.org/officeDocument/2006/relationships/image" Target="../media/image8.png"/><Relationship Id="rId10" Type="http://schemas.openxmlformats.org/officeDocument/2006/relationships/audio" Target="../media/audio3.wav"/><Relationship Id="rId4" Type="http://schemas.openxmlformats.org/officeDocument/2006/relationships/image" Target="../media/image7.png"/><Relationship Id="rId9" Type="http://schemas.openxmlformats.org/officeDocument/2006/relationships/audio" Target="../media/audio2.wav"/><Relationship Id="rId14" Type="http://schemas.openxmlformats.org/officeDocument/2006/relationships/hyperlink" Target="http://www.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kočka, kočka domácí, savci, vsedě&#10;&#10;Popis se vygeneroval automaticky.">
            <a:extLst>
              <a:ext uri="{FF2B5EF4-FFF2-40B4-BE49-F238E27FC236}">
                <a16:creationId xmlns:a16="http://schemas.microsoft.com/office/drawing/2014/main" id="{1565CC6B-113A-4165-98C8-3807800E88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B1DECA28-1495-4474-AADB-2AFA19E9BF17}"/>
              </a:ext>
            </a:extLst>
          </p:cNvPr>
          <p:cNvSpPr/>
          <p:nvPr/>
        </p:nvSpPr>
        <p:spPr>
          <a:xfrm>
            <a:off x="-213360" y="30833"/>
            <a:ext cx="4117997" cy="110799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66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Chanuka</a:t>
            </a:r>
            <a:endParaRPr lang="es-ES" sz="66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6901533C-0DC7-4C28-A6D1-3369B911D74B}"/>
              </a:ext>
            </a:extLst>
          </p:cNvPr>
          <p:cNvSpPr txBox="1"/>
          <p:nvPr/>
        </p:nvSpPr>
        <p:spPr>
          <a:xfrm>
            <a:off x="188830" y="1058811"/>
            <a:ext cx="248412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rgbClr val="002060"/>
                </a:solidFill>
              </a:rPr>
              <a:t>Chanuka</a:t>
            </a:r>
            <a:r>
              <a:rPr lang="cs-CZ" dirty="0">
                <a:solidFill>
                  <a:srgbClr val="002060"/>
                </a:solidFill>
              </a:rPr>
              <a:t> (hebrejsky</a:t>
            </a:r>
            <a:r>
              <a:rPr lang="cs-CZ" b="1" dirty="0">
                <a:solidFill>
                  <a:srgbClr val="002060"/>
                </a:solidFill>
              </a:rPr>
              <a:t>: </a:t>
            </a:r>
            <a:r>
              <a:rPr lang="he-IL" b="1" dirty="0">
                <a:solidFill>
                  <a:srgbClr val="002060"/>
                </a:solidFill>
              </a:rPr>
              <a:t>חֲנֻכָּה‎‎, </a:t>
            </a:r>
            <a:r>
              <a:rPr lang="cs-CZ" dirty="0">
                <a:solidFill>
                  <a:srgbClr val="002060"/>
                </a:solidFill>
              </a:rPr>
              <a:t>doslova „zasvěcení“ nebo „dedikace“), známá také jako Svátek světel, je osmidenní židovský svátek, který se slaví od konce listopadu do konce prosince.</a:t>
            </a:r>
          </a:p>
          <a:p>
            <a:endParaRPr lang="cs-CZ" dirty="0">
              <a:solidFill>
                <a:srgbClr val="002060"/>
              </a:solidFill>
            </a:endParaRPr>
          </a:p>
          <a:p>
            <a:r>
              <a:rPr lang="he-IL" dirty="0">
                <a:solidFill>
                  <a:srgbClr val="002060"/>
                </a:solidFill>
              </a:rPr>
              <a:t>חנוכה, "מסירות" או "מסירות"), הידוע גם בשם "יום האורות", הוא חגיגה יהודית בת 8 ימים, שנחגגה מסוף נובמבר ועד סוף דצמבר.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3BC7DA6-B145-418B-82EC-5B58737042FD}"/>
              </a:ext>
            </a:extLst>
          </p:cNvPr>
          <p:cNvSpPr txBox="1"/>
          <p:nvPr/>
        </p:nvSpPr>
        <p:spPr>
          <a:xfrm>
            <a:off x="7406640" y="677829"/>
            <a:ext cx="452628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>
                <a:solidFill>
                  <a:srgbClr val="002060"/>
                </a:solidFill>
              </a:rPr>
              <a:t>Chanukah</a:t>
            </a:r>
            <a:r>
              <a:rPr lang="cs-CZ" dirty="0">
                <a:solidFill>
                  <a:srgbClr val="002060"/>
                </a:solidFill>
              </a:rPr>
              <a:t> (</a:t>
            </a:r>
            <a:r>
              <a:rPr lang="cs-CZ" dirty="0" err="1">
                <a:solidFill>
                  <a:srgbClr val="002060"/>
                </a:solidFill>
              </a:rPr>
              <a:t>Hebrew</a:t>
            </a:r>
            <a:r>
              <a:rPr lang="cs-CZ" dirty="0">
                <a:solidFill>
                  <a:srgbClr val="002060"/>
                </a:solidFill>
              </a:rPr>
              <a:t>: </a:t>
            </a:r>
            <a:r>
              <a:rPr lang="he-IL" b="1" dirty="0">
                <a:solidFill>
                  <a:srgbClr val="002060"/>
                </a:solidFill>
              </a:rPr>
              <a:t>חֲנֻכָּה, </a:t>
            </a:r>
            <a:r>
              <a:rPr lang="cs-CZ" dirty="0" err="1">
                <a:solidFill>
                  <a:srgbClr val="002060"/>
                </a:solidFill>
              </a:rPr>
              <a:t>literally</a:t>
            </a:r>
            <a:r>
              <a:rPr lang="cs-CZ" dirty="0">
                <a:solidFill>
                  <a:srgbClr val="002060"/>
                </a:solidFill>
              </a:rPr>
              <a:t> "</a:t>
            </a:r>
            <a:r>
              <a:rPr lang="cs-CZ" dirty="0" err="1">
                <a:solidFill>
                  <a:srgbClr val="002060"/>
                </a:solidFill>
              </a:rPr>
              <a:t>dedication</a:t>
            </a:r>
            <a:r>
              <a:rPr lang="cs-CZ" dirty="0">
                <a:solidFill>
                  <a:srgbClr val="002060"/>
                </a:solidFill>
              </a:rPr>
              <a:t>" </a:t>
            </a:r>
            <a:r>
              <a:rPr lang="cs-CZ" dirty="0" err="1">
                <a:solidFill>
                  <a:srgbClr val="002060"/>
                </a:solidFill>
              </a:rPr>
              <a:t>or</a:t>
            </a:r>
            <a:r>
              <a:rPr lang="cs-CZ" dirty="0">
                <a:solidFill>
                  <a:srgbClr val="002060"/>
                </a:solidFill>
              </a:rPr>
              <a:t> "</a:t>
            </a:r>
            <a:r>
              <a:rPr lang="cs-CZ" dirty="0" err="1">
                <a:solidFill>
                  <a:srgbClr val="002060"/>
                </a:solidFill>
              </a:rPr>
              <a:t>dedication</a:t>
            </a:r>
            <a:r>
              <a:rPr lang="cs-CZ" dirty="0">
                <a:solidFill>
                  <a:srgbClr val="002060"/>
                </a:solidFill>
              </a:rPr>
              <a:t>"), </a:t>
            </a:r>
            <a:r>
              <a:rPr lang="cs-CZ" dirty="0" err="1">
                <a:solidFill>
                  <a:srgbClr val="002060"/>
                </a:solidFill>
              </a:rPr>
              <a:t>also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known</a:t>
            </a:r>
            <a:r>
              <a:rPr lang="cs-CZ" dirty="0">
                <a:solidFill>
                  <a:srgbClr val="002060"/>
                </a:solidFill>
              </a:rPr>
              <a:t> as </a:t>
            </a:r>
            <a:r>
              <a:rPr lang="cs-CZ" dirty="0" err="1">
                <a:solidFill>
                  <a:srgbClr val="002060"/>
                </a:solidFill>
              </a:rPr>
              <a:t>the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Day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of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Lights</a:t>
            </a:r>
            <a:r>
              <a:rPr lang="cs-CZ" dirty="0">
                <a:solidFill>
                  <a:srgbClr val="002060"/>
                </a:solidFill>
              </a:rPr>
              <a:t>, </a:t>
            </a:r>
            <a:r>
              <a:rPr lang="cs-CZ" dirty="0" err="1">
                <a:solidFill>
                  <a:srgbClr val="002060"/>
                </a:solidFill>
              </a:rPr>
              <a:t>is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an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eight-day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Jewish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feast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that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is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celebrated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from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the</a:t>
            </a:r>
            <a:r>
              <a:rPr lang="cs-CZ" dirty="0">
                <a:solidFill>
                  <a:srgbClr val="002060"/>
                </a:solidFill>
              </a:rPr>
              <a:t> end </a:t>
            </a:r>
            <a:r>
              <a:rPr lang="cs-CZ" dirty="0" err="1">
                <a:solidFill>
                  <a:srgbClr val="002060"/>
                </a:solidFill>
              </a:rPr>
              <a:t>of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November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until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the</a:t>
            </a:r>
            <a:r>
              <a:rPr lang="cs-CZ" dirty="0">
                <a:solidFill>
                  <a:srgbClr val="002060"/>
                </a:solidFill>
              </a:rPr>
              <a:t> end </a:t>
            </a:r>
            <a:r>
              <a:rPr lang="cs-CZ" dirty="0" err="1">
                <a:solidFill>
                  <a:srgbClr val="002060"/>
                </a:solidFill>
              </a:rPr>
              <a:t>of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December</a:t>
            </a:r>
            <a:r>
              <a:rPr lang="cs-CZ" dirty="0">
                <a:solidFill>
                  <a:srgbClr val="002060"/>
                </a:solidFill>
              </a:rPr>
              <a:t>.</a:t>
            </a:r>
          </a:p>
          <a:p>
            <a:r>
              <a:rPr lang="cs-CZ" dirty="0">
                <a:solidFill>
                  <a:srgbClr val="002060"/>
                </a:solidFill>
              </a:rPr>
              <a:t>'</a:t>
            </a:r>
            <a:r>
              <a:rPr lang="cs-CZ" sz="2000" b="1" dirty="0" err="1">
                <a:solidFill>
                  <a:srgbClr val="002060"/>
                </a:solidFill>
              </a:rPr>
              <a:t>Hanoucca</a:t>
            </a:r>
            <a:r>
              <a:rPr lang="cs-CZ" sz="2000" b="1" dirty="0">
                <a:solidFill>
                  <a:srgbClr val="002060"/>
                </a:solidFill>
              </a:rPr>
              <a:t> </a:t>
            </a:r>
            <a:r>
              <a:rPr lang="cs-CZ" dirty="0">
                <a:solidFill>
                  <a:srgbClr val="002060"/>
                </a:solidFill>
              </a:rPr>
              <a:t>(en </a:t>
            </a:r>
            <a:r>
              <a:rPr lang="cs-CZ" dirty="0" err="1">
                <a:solidFill>
                  <a:srgbClr val="002060"/>
                </a:solidFill>
              </a:rPr>
              <a:t>hébreu</a:t>
            </a:r>
            <a:r>
              <a:rPr lang="cs-CZ" dirty="0">
                <a:solidFill>
                  <a:srgbClr val="002060"/>
                </a:solidFill>
              </a:rPr>
              <a:t>: </a:t>
            </a:r>
            <a:r>
              <a:rPr lang="he-IL" b="1" dirty="0">
                <a:solidFill>
                  <a:srgbClr val="002060"/>
                </a:solidFill>
              </a:rPr>
              <a:t>חֲנֻכָּה, </a:t>
            </a:r>
            <a:r>
              <a:rPr lang="cs-CZ" dirty="0" err="1">
                <a:solidFill>
                  <a:srgbClr val="002060"/>
                </a:solidFill>
              </a:rPr>
              <a:t>littéralement</a:t>
            </a:r>
            <a:r>
              <a:rPr lang="cs-CZ" dirty="0">
                <a:solidFill>
                  <a:srgbClr val="002060"/>
                </a:solidFill>
              </a:rPr>
              <a:t> "</a:t>
            </a:r>
            <a:r>
              <a:rPr lang="cs-CZ" dirty="0" err="1">
                <a:solidFill>
                  <a:srgbClr val="002060"/>
                </a:solidFill>
              </a:rPr>
              <a:t>dédicace</a:t>
            </a:r>
            <a:r>
              <a:rPr lang="cs-CZ" dirty="0">
                <a:solidFill>
                  <a:srgbClr val="002060"/>
                </a:solidFill>
              </a:rPr>
              <a:t>" ou "</a:t>
            </a:r>
            <a:r>
              <a:rPr lang="cs-CZ" dirty="0" err="1">
                <a:solidFill>
                  <a:srgbClr val="002060"/>
                </a:solidFill>
              </a:rPr>
              <a:t>dédicace</a:t>
            </a:r>
            <a:r>
              <a:rPr lang="cs-CZ" dirty="0">
                <a:solidFill>
                  <a:srgbClr val="002060"/>
                </a:solidFill>
              </a:rPr>
              <a:t>"), </a:t>
            </a:r>
            <a:r>
              <a:rPr lang="cs-CZ" dirty="0" err="1">
                <a:solidFill>
                  <a:srgbClr val="002060"/>
                </a:solidFill>
              </a:rPr>
              <a:t>également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connu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comme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le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jour</a:t>
            </a:r>
            <a:r>
              <a:rPr lang="cs-CZ" dirty="0">
                <a:solidFill>
                  <a:srgbClr val="002060"/>
                </a:solidFill>
              </a:rPr>
              <a:t> des </a:t>
            </a:r>
            <a:r>
              <a:rPr lang="cs-CZ" dirty="0" err="1">
                <a:solidFill>
                  <a:srgbClr val="002060"/>
                </a:solidFill>
              </a:rPr>
              <a:t>lumières</a:t>
            </a:r>
            <a:r>
              <a:rPr lang="cs-CZ" dirty="0">
                <a:solidFill>
                  <a:srgbClr val="002060"/>
                </a:solidFill>
              </a:rPr>
              <a:t>, </a:t>
            </a:r>
            <a:r>
              <a:rPr lang="cs-CZ" dirty="0" err="1">
                <a:solidFill>
                  <a:srgbClr val="002060"/>
                </a:solidFill>
              </a:rPr>
              <a:t>est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une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fête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juive</a:t>
            </a:r>
            <a:r>
              <a:rPr lang="cs-CZ" dirty="0">
                <a:solidFill>
                  <a:srgbClr val="002060"/>
                </a:solidFill>
              </a:rPr>
              <a:t> de </a:t>
            </a:r>
            <a:r>
              <a:rPr lang="cs-CZ" dirty="0" err="1">
                <a:solidFill>
                  <a:srgbClr val="002060"/>
                </a:solidFill>
              </a:rPr>
              <a:t>huit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jours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célébrée</a:t>
            </a:r>
            <a:r>
              <a:rPr lang="cs-CZ" dirty="0">
                <a:solidFill>
                  <a:srgbClr val="002060"/>
                </a:solidFill>
              </a:rPr>
              <a:t> de </a:t>
            </a:r>
            <a:r>
              <a:rPr lang="cs-CZ" dirty="0" err="1">
                <a:solidFill>
                  <a:srgbClr val="002060"/>
                </a:solidFill>
              </a:rPr>
              <a:t>fin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novembre</a:t>
            </a:r>
            <a:r>
              <a:rPr lang="cs-CZ" dirty="0">
                <a:solidFill>
                  <a:srgbClr val="002060"/>
                </a:solidFill>
              </a:rPr>
              <a:t> à </a:t>
            </a:r>
            <a:r>
              <a:rPr lang="cs-CZ" dirty="0" err="1">
                <a:solidFill>
                  <a:srgbClr val="002060"/>
                </a:solidFill>
              </a:rPr>
              <a:t>fin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décembre</a:t>
            </a:r>
            <a:r>
              <a:rPr lang="cs-CZ" dirty="0">
                <a:solidFill>
                  <a:srgbClr val="002060"/>
                </a:solidFill>
              </a:rPr>
              <a:t>.</a:t>
            </a:r>
          </a:p>
          <a:p>
            <a:r>
              <a:rPr lang="cs-CZ" sz="2000" b="1" dirty="0" err="1">
                <a:solidFill>
                  <a:srgbClr val="002060"/>
                </a:solidFill>
              </a:rPr>
              <a:t>Chanukah</a:t>
            </a:r>
            <a:r>
              <a:rPr lang="cs-CZ" dirty="0">
                <a:solidFill>
                  <a:srgbClr val="002060"/>
                </a:solidFill>
              </a:rPr>
              <a:t> (</a:t>
            </a:r>
            <a:r>
              <a:rPr lang="cs-CZ" dirty="0" err="1">
                <a:solidFill>
                  <a:srgbClr val="002060"/>
                </a:solidFill>
              </a:rPr>
              <a:t>Hebreeuws</a:t>
            </a:r>
            <a:r>
              <a:rPr lang="cs-CZ" dirty="0">
                <a:solidFill>
                  <a:srgbClr val="002060"/>
                </a:solidFill>
              </a:rPr>
              <a:t>: </a:t>
            </a:r>
            <a:r>
              <a:rPr lang="he-IL" b="1" dirty="0">
                <a:solidFill>
                  <a:srgbClr val="002060"/>
                </a:solidFill>
              </a:rPr>
              <a:t>חֲנֻכָּה, </a:t>
            </a:r>
            <a:r>
              <a:rPr lang="cs-CZ" dirty="0" err="1">
                <a:solidFill>
                  <a:srgbClr val="002060"/>
                </a:solidFill>
              </a:rPr>
              <a:t>letterlijk</a:t>
            </a:r>
            <a:r>
              <a:rPr lang="cs-CZ" dirty="0">
                <a:solidFill>
                  <a:srgbClr val="002060"/>
                </a:solidFill>
              </a:rPr>
              <a:t> "</a:t>
            </a:r>
            <a:r>
              <a:rPr lang="cs-CZ" dirty="0" err="1">
                <a:solidFill>
                  <a:srgbClr val="002060"/>
                </a:solidFill>
              </a:rPr>
              <a:t>toewijding</a:t>
            </a:r>
            <a:r>
              <a:rPr lang="cs-CZ" dirty="0">
                <a:solidFill>
                  <a:srgbClr val="002060"/>
                </a:solidFill>
              </a:rPr>
              <a:t>" </a:t>
            </a:r>
            <a:r>
              <a:rPr lang="cs-CZ" dirty="0" err="1">
                <a:solidFill>
                  <a:srgbClr val="002060"/>
                </a:solidFill>
              </a:rPr>
              <a:t>of</a:t>
            </a:r>
            <a:r>
              <a:rPr lang="cs-CZ" dirty="0">
                <a:solidFill>
                  <a:srgbClr val="002060"/>
                </a:solidFill>
              </a:rPr>
              <a:t> "</a:t>
            </a:r>
            <a:r>
              <a:rPr lang="cs-CZ" dirty="0" err="1">
                <a:solidFill>
                  <a:srgbClr val="002060"/>
                </a:solidFill>
              </a:rPr>
              <a:t>toewijding</a:t>
            </a:r>
            <a:r>
              <a:rPr lang="cs-CZ" dirty="0">
                <a:solidFill>
                  <a:srgbClr val="002060"/>
                </a:solidFill>
              </a:rPr>
              <a:t>"), </a:t>
            </a:r>
            <a:r>
              <a:rPr lang="cs-CZ" dirty="0" err="1">
                <a:solidFill>
                  <a:srgbClr val="002060"/>
                </a:solidFill>
              </a:rPr>
              <a:t>ook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bekend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als</a:t>
            </a:r>
            <a:r>
              <a:rPr lang="cs-CZ" dirty="0">
                <a:solidFill>
                  <a:srgbClr val="002060"/>
                </a:solidFill>
              </a:rPr>
              <a:t> de Dag van </a:t>
            </a:r>
            <a:r>
              <a:rPr lang="cs-CZ" dirty="0" err="1">
                <a:solidFill>
                  <a:srgbClr val="002060"/>
                </a:solidFill>
              </a:rPr>
              <a:t>het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Licht</a:t>
            </a:r>
            <a:r>
              <a:rPr lang="cs-CZ" dirty="0">
                <a:solidFill>
                  <a:srgbClr val="002060"/>
                </a:solidFill>
              </a:rPr>
              <a:t>, </a:t>
            </a:r>
            <a:r>
              <a:rPr lang="cs-CZ" dirty="0" err="1">
                <a:solidFill>
                  <a:srgbClr val="002060"/>
                </a:solidFill>
              </a:rPr>
              <a:t>is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een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achtdaags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Joods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feest</a:t>
            </a:r>
            <a:r>
              <a:rPr lang="cs-CZ" dirty="0">
                <a:solidFill>
                  <a:srgbClr val="002060"/>
                </a:solidFill>
              </a:rPr>
              <a:t> dat </a:t>
            </a:r>
            <a:r>
              <a:rPr lang="cs-CZ" dirty="0" err="1">
                <a:solidFill>
                  <a:srgbClr val="002060"/>
                </a:solidFill>
              </a:rPr>
              <a:t>wordt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gevierd</a:t>
            </a:r>
            <a:r>
              <a:rPr lang="cs-CZ" dirty="0">
                <a:solidFill>
                  <a:srgbClr val="002060"/>
                </a:solidFill>
              </a:rPr>
              <a:t> van </a:t>
            </a:r>
            <a:r>
              <a:rPr lang="cs-CZ" dirty="0" err="1">
                <a:solidFill>
                  <a:srgbClr val="002060"/>
                </a:solidFill>
              </a:rPr>
              <a:t>eind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november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tot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eind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december</a:t>
            </a:r>
            <a:r>
              <a:rPr lang="cs-CZ" dirty="0">
                <a:solidFill>
                  <a:srgbClr val="002060"/>
                </a:solidFill>
              </a:rPr>
              <a:t>.</a:t>
            </a:r>
          </a:p>
          <a:p>
            <a:r>
              <a:rPr lang="cs-CZ" sz="2000" b="1" dirty="0" err="1">
                <a:solidFill>
                  <a:srgbClr val="002060"/>
                </a:solidFill>
              </a:rPr>
              <a:t>Chanukka</a:t>
            </a:r>
            <a:r>
              <a:rPr lang="cs-CZ" dirty="0">
                <a:solidFill>
                  <a:srgbClr val="002060"/>
                </a:solidFill>
              </a:rPr>
              <a:t> (</a:t>
            </a:r>
            <a:r>
              <a:rPr lang="cs-CZ" dirty="0" err="1">
                <a:solidFill>
                  <a:srgbClr val="002060"/>
                </a:solidFill>
              </a:rPr>
              <a:t>hebräisch</a:t>
            </a:r>
            <a:r>
              <a:rPr lang="cs-CZ" dirty="0">
                <a:solidFill>
                  <a:srgbClr val="002060"/>
                </a:solidFill>
              </a:rPr>
              <a:t>: </a:t>
            </a:r>
            <a:r>
              <a:rPr lang="he-IL" b="1" dirty="0">
                <a:solidFill>
                  <a:srgbClr val="002060"/>
                </a:solidFill>
              </a:rPr>
              <a:t>חֲנֻכָּה, </a:t>
            </a:r>
            <a:r>
              <a:rPr lang="cs-CZ" dirty="0" err="1">
                <a:solidFill>
                  <a:srgbClr val="002060"/>
                </a:solidFill>
              </a:rPr>
              <a:t>wörtlich</a:t>
            </a:r>
            <a:r>
              <a:rPr lang="cs-CZ" dirty="0">
                <a:solidFill>
                  <a:srgbClr val="002060"/>
                </a:solidFill>
              </a:rPr>
              <a:t> "</a:t>
            </a:r>
            <a:r>
              <a:rPr lang="cs-CZ" dirty="0" err="1">
                <a:solidFill>
                  <a:srgbClr val="002060"/>
                </a:solidFill>
              </a:rPr>
              <a:t>Widmung</a:t>
            </a:r>
            <a:r>
              <a:rPr lang="cs-CZ" dirty="0">
                <a:solidFill>
                  <a:srgbClr val="002060"/>
                </a:solidFill>
              </a:rPr>
              <a:t>" oder "</a:t>
            </a:r>
            <a:r>
              <a:rPr lang="cs-CZ" dirty="0" err="1">
                <a:solidFill>
                  <a:srgbClr val="002060"/>
                </a:solidFill>
              </a:rPr>
              <a:t>Widmung</a:t>
            </a:r>
            <a:r>
              <a:rPr lang="cs-CZ" dirty="0">
                <a:solidFill>
                  <a:srgbClr val="002060"/>
                </a:solidFill>
              </a:rPr>
              <a:t>"), </a:t>
            </a:r>
            <a:r>
              <a:rPr lang="cs-CZ" dirty="0" err="1">
                <a:solidFill>
                  <a:srgbClr val="002060"/>
                </a:solidFill>
              </a:rPr>
              <a:t>auch</a:t>
            </a:r>
            <a:r>
              <a:rPr lang="cs-CZ" dirty="0">
                <a:solidFill>
                  <a:srgbClr val="002060"/>
                </a:solidFill>
              </a:rPr>
              <a:t> Tag der </a:t>
            </a:r>
            <a:r>
              <a:rPr lang="cs-CZ" dirty="0" err="1">
                <a:solidFill>
                  <a:srgbClr val="002060"/>
                </a:solidFill>
              </a:rPr>
              <a:t>Lichter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genannt</a:t>
            </a:r>
            <a:r>
              <a:rPr lang="cs-CZ" dirty="0">
                <a:solidFill>
                  <a:srgbClr val="002060"/>
                </a:solidFill>
              </a:rPr>
              <a:t>, </a:t>
            </a:r>
            <a:r>
              <a:rPr lang="cs-CZ" dirty="0" err="1">
                <a:solidFill>
                  <a:srgbClr val="002060"/>
                </a:solidFill>
              </a:rPr>
              <a:t>ist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ein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achttägiges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jüdisches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Fest</a:t>
            </a:r>
            <a:r>
              <a:rPr lang="cs-CZ" dirty="0">
                <a:solidFill>
                  <a:srgbClr val="002060"/>
                </a:solidFill>
              </a:rPr>
              <a:t>, </a:t>
            </a:r>
            <a:r>
              <a:rPr lang="cs-CZ" dirty="0" err="1">
                <a:solidFill>
                  <a:srgbClr val="002060"/>
                </a:solidFill>
              </a:rPr>
              <a:t>das</a:t>
            </a:r>
            <a:r>
              <a:rPr lang="cs-CZ" dirty="0">
                <a:solidFill>
                  <a:srgbClr val="002060"/>
                </a:solidFill>
              </a:rPr>
              <a:t> von Ende </a:t>
            </a:r>
            <a:r>
              <a:rPr lang="cs-CZ" dirty="0" err="1">
                <a:solidFill>
                  <a:srgbClr val="002060"/>
                </a:solidFill>
              </a:rPr>
              <a:t>November</a:t>
            </a:r>
            <a:r>
              <a:rPr lang="cs-CZ" dirty="0">
                <a:solidFill>
                  <a:srgbClr val="002060"/>
                </a:solidFill>
              </a:rPr>
              <a:t> bis Ende </a:t>
            </a:r>
            <a:r>
              <a:rPr lang="cs-CZ" dirty="0" err="1">
                <a:solidFill>
                  <a:srgbClr val="002060"/>
                </a:solidFill>
              </a:rPr>
              <a:t>Dezember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gefeiert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wird</a:t>
            </a:r>
            <a:r>
              <a:rPr lang="cs-CZ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D9C03CCA-5283-4EF8-81E2-D5E6A2E79E25}"/>
              </a:ext>
            </a:extLst>
          </p:cNvPr>
          <p:cNvSpPr/>
          <p:nvPr/>
        </p:nvSpPr>
        <p:spPr>
          <a:xfrm>
            <a:off x="240500" y="6291150"/>
            <a:ext cx="23807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>
                <a:solidFill>
                  <a:srgbClr val="002060"/>
                </a:solidFill>
              </a:rPr>
              <a:t>ח׳ נרות והלכה כבית הלל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E9C0F512-A166-444E-ACCA-EE12AA3740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27167"/>
          </a:xfrm>
          <a:prstGeom prst="rect">
            <a:avLst/>
          </a:prstGeom>
          <a:noFill/>
          <a:ln w="101600" cmpd="sng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4" name="Šipka: doprava 13">
            <a:extLst>
              <a:ext uri="{FF2B5EF4-FFF2-40B4-BE49-F238E27FC236}">
                <a16:creationId xmlns:a16="http://schemas.microsoft.com/office/drawing/2014/main" id="{01828F22-0A7A-484D-95E4-7732DF07645D}"/>
              </a:ext>
            </a:extLst>
          </p:cNvPr>
          <p:cNvSpPr/>
          <p:nvPr/>
        </p:nvSpPr>
        <p:spPr>
          <a:xfrm>
            <a:off x="10347960" y="6163759"/>
            <a:ext cx="1389888" cy="538984"/>
          </a:xfrm>
          <a:prstGeom prst="rightArrow">
            <a:avLst/>
          </a:prstGeom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58635993-BA45-41B2-89E3-7B9CA3531477}"/>
              </a:ext>
            </a:extLst>
          </p:cNvPr>
          <p:cNvSpPr txBox="1"/>
          <p:nvPr/>
        </p:nvSpPr>
        <p:spPr>
          <a:xfrm flipH="1">
            <a:off x="10523219" y="6230578"/>
            <a:ext cx="17983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/>
              <a:t>click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26665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Heveinu Shalom.wav"/>
          </p:stSnd>
        </p:sndAc>
      </p:transition>
    </mc:Choice>
    <mc:Fallback xmlns="">
      <p:transition spd="slow">
        <p:split orient="vert"/>
        <p:sndAc>
          <p:stSnd>
            <p:snd r:embed="rId4" name="Heveinu Shalom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strom, zvíře&#10;&#10;Popis se vygeneroval automaticky.">
            <a:extLst>
              <a:ext uri="{FF2B5EF4-FFF2-40B4-BE49-F238E27FC236}">
                <a16:creationId xmlns:a16="http://schemas.microsoft.com/office/drawing/2014/main" id="{47360428-A5D5-4460-9897-ACCDF2897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0DECB0D3-D61A-43A0-AB24-7AF677BA03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7999"/>
          </a:xfrm>
          <a:prstGeom prst="rect">
            <a:avLst/>
          </a:prstGeom>
          <a:noFill/>
          <a:ln w="101600" cmpd="sng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strom, objekt, obloha&#10;&#10;Popis se vygeneroval automaticky.">
            <a:extLst>
              <a:ext uri="{FF2B5EF4-FFF2-40B4-BE49-F238E27FC236}">
                <a16:creationId xmlns:a16="http://schemas.microsoft.com/office/drawing/2014/main" id="{BA00BC6F-2C13-4244-A32B-778EE5D03B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0E261292-F48E-4322-99D5-5F894A455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7999"/>
          </a:xfrm>
          <a:prstGeom prst="rect">
            <a:avLst/>
          </a:prstGeom>
          <a:noFill/>
          <a:ln w="101600" cmpd="sng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strom, obloha, objekt&#10;&#10;Popis se vygeneroval automaticky.">
            <a:extLst>
              <a:ext uri="{FF2B5EF4-FFF2-40B4-BE49-F238E27FC236}">
                <a16:creationId xmlns:a16="http://schemas.microsoft.com/office/drawing/2014/main" id="{C8713009-9413-48F0-A280-CAAE17019A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EC05A228-4AD5-42A5-A3F4-97CF387E74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7999"/>
          </a:xfrm>
          <a:prstGeom prst="rect">
            <a:avLst/>
          </a:prstGeom>
          <a:noFill/>
          <a:ln w="101600" cmpd="sng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402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strom, obloha, exteriér&#10;&#10;Popis se vygeneroval automaticky.">
            <a:extLst>
              <a:ext uri="{FF2B5EF4-FFF2-40B4-BE49-F238E27FC236}">
                <a16:creationId xmlns:a16="http://schemas.microsoft.com/office/drawing/2014/main" id="{A3E8A266-C905-4C4A-8E02-E63848862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173F14E6-A8CA-46FC-8136-43C94A87F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7999"/>
          </a:xfrm>
          <a:prstGeom prst="rect">
            <a:avLst/>
          </a:prstGeom>
          <a:noFill/>
          <a:ln w="101600" cmpd="sng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776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extLst>
              <a:ext uri="{FF2B5EF4-FFF2-40B4-BE49-F238E27FC236}">
                <a16:creationId xmlns:a16="http://schemas.microsoft.com/office/drawing/2014/main" id="{F423A588-5FE3-4939-9A1D-BB0B609A620F}"/>
              </a:ext>
            </a:extLst>
          </p:cNvPr>
          <p:cNvSpPr/>
          <p:nvPr/>
        </p:nvSpPr>
        <p:spPr>
          <a:xfrm>
            <a:off x="3688811" y="6325204"/>
            <a:ext cx="5089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http://www.laboutiquedelpowerpoint.net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6DEA2CB7-2564-488B-B2E5-53981B0C1319}"/>
              </a:ext>
            </a:extLst>
          </p:cNvPr>
          <p:cNvSpPr/>
          <p:nvPr/>
        </p:nvSpPr>
        <p:spPr>
          <a:xfrm>
            <a:off x="643466" y="643466"/>
            <a:ext cx="10905065" cy="557106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 descr="Obsah obrázku savci, vsedě, modrá, zeď&#10;&#10;Popis se vygeneroval automaticky.">
            <a:extLst>
              <a:ext uri="{FF2B5EF4-FFF2-40B4-BE49-F238E27FC236}">
                <a16:creationId xmlns:a16="http://schemas.microsoft.com/office/drawing/2014/main" id="{6B496DA8-9619-443A-A123-866A9351F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017"/>
            <a:ext cx="12192000" cy="685800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0F2BC564-40D6-457E-A120-F031F5BF5E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103" y="3422295"/>
            <a:ext cx="726438" cy="690239"/>
          </a:xfrm>
          <a:prstGeom prst="rect">
            <a:avLst/>
          </a:prstGeom>
        </p:spPr>
      </p:pic>
      <p:sp>
        <p:nvSpPr>
          <p:cNvPr id="14" name="Rectangle 9">
            <a:extLst>
              <a:ext uri="{FF2B5EF4-FFF2-40B4-BE49-F238E27FC236}">
                <a16:creationId xmlns:a16="http://schemas.microsoft.com/office/drawing/2014/main" id="{473DF2BF-B3D1-4073-8909-AC1058B69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27167"/>
          </a:xfrm>
          <a:prstGeom prst="rect">
            <a:avLst/>
          </a:prstGeom>
          <a:noFill/>
          <a:ln w="101600" cmpd="sng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1" name="Picture 61">
            <a:extLst>
              <a:ext uri="{FF2B5EF4-FFF2-40B4-BE49-F238E27FC236}">
                <a16:creationId xmlns:a16="http://schemas.microsoft.com/office/drawing/2014/main" id="{E4371536-C491-4AF7-8052-9C3BD27EE4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20" y="3353699"/>
            <a:ext cx="993531" cy="909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74">
            <a:extLst>
              <a:ext uri="{FF2B5EF4-FFF2-40B4-BE49-F238E27FC236}">
                <a16:creationId xmlns:a16="http://schemas.microsoft.com/office/drawing/2014/main" id="{7714CE3A-7574-4E8B-A3AB-6E9CC5A52F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03" y="5105718"/>
            <a:ext cx="360363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74">
            <a:extLst>
              <a:ext uri="{FF2B5EF4-FFF2-40B4-BE49-F238E27FC236}">
                <a16:creationId xmlns:a16="http://schemas.microsoft.com/office/drawing/2014/main" id="{36A6C590-FEBF-42CC-87C0-1685BAF3F71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23" y="4757989"/>
            <a:ext cx="360363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74">
            <a:extLst>
              <a:ext uri="{FF2B5EF4-FFF2-40B4-BE49-F238E27FC236}">
                <a16:creationId xmlns:a16="http://schemas.microsoft.com/office/drawing/2014/main" id="{4E705B0E-198D-41F2-8711-01C97774575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51" y="6299353"/>
            <a:ext cx="360363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74">
            <a:extLst>
              <a:ext uri="{FF2B5EF4-FFF2-40B4-BE49-F238E27FC236}">
                <a16:creationId xmlns:a16="http://schemas.microsoft.com/office/drawing/2014/main" id="{82547120-9CE7-4371-8D3A-18D49E0449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161" y="4472104"/>
            <a:ext cx="360363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74">
            <a:extLst>
              <a:ext uri="{FF2B5EF4-FFF2-40B4-BE49-F238E27FC236}">
                <a16:creationId xmlns:a16="http://schemas.microsoft.com/office/drawing/2014/main" id="{6623233E-8893-4E28-8335-F63AA2F2C9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1969" y="6471540"/>
            <a:ext cx="360363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74">
            <a:extLst>
              <a:ext uri="{FF2B5EF4-FFF2-40B4-BE49-F238E27FC236}">
                <a16:creationId xmlns:a16="http://schemas.microsoft.com/office/drawing/2014/main" id="{6F9F0810-29CC-4738-BD2F-AF60A14626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7260" y="6020798"/>
            <a:ext cx="360363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74">
            <a:extLst>
              <a:ext uri="{FF2B5EF4-FFF2-40B4-BE49-F238E27FC236}">
                <a16:creationId xmlns:a16="http://schemas.microsoft.com/office/drawing/2014/main" id="{54E28396-57AF-44CB-8620-97009A1906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6767" y="6458896"/>
            <a:ext cx="360363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 Box 47">
            <a:extLst>
              <a:ext uri="{FF2B5EF4-FFF2-40B4-BE49-F238E27FC236}">
                <a16:creationId xmlns:a16="http://schemas.microsoft.com/office/drawing/2014/main" id="{B3944DB0-3AC5-40EA-A96F-2CD369B7F0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1471" y="518112"/>
            <a:ext cx="11525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i="1">
                <a:solidFill>
                  <a:srgbClr val="0000CC"/>
                </a:solidFill>
              </a:rPr>
              <a:t>Chanukah, Oh Chanukah</a:t>
            </a:r>
            <a:endParaRPr lang="nl-BE" altLang="cs-CZ" sz="1400" b="1" i="1" dirty="0">
              <a:solidFill>
                <a:srgbClr val="0000CC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4661099A-F09D-4D22-8A12-14CD772D1F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4119" y="1689122"/>
            <a:ext cx="11525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i="1" dirty="0">
                <a:solidFill>
                  <a:srgbClr val="0000CC"/>
                </a:solidFill>
              </a:rPr>
              <a:t>Maoz Tzur</a:t>
            </a: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99AA01D2-09AE-4599-AB36-807620C6B6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1471" y="2657386"/>
            <a:ext cx="99353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i="1" dirty="0">
                <a:solidFill>
                  <a:srgbClr val="0000CC"/>
                </a:solidFill>
              </a:rPr>
              <a:t>Heveinu Shalom</a:t>
            </a: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8E7203B9-9F66-4F78-96B9-E06D048843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391" y="595423"/>
            <a:ext cx="14063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i="1" dirty="0">
                <a:solidFill>
                  <a:srgbClr val="0000CC"/>
                </a:solidFill>
              </a:rPr>
              <a:t>Yimei HaChanukah</a:t>
            </a: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388DBE97-6634-4A47-B47C-9987507C11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8423" y="1704262"/>
            <a:ext cx="11525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i="1">
                <a:solidFill>
                  <a:srgbClr val="0000CC"/>
                </a:solidFill>
              </a:rPr>
              <a:t>Sevivon</a:t>
            </a:r>
            <a:endParaRPr lang="nl-BE" altLang="cs-CZ" sz="1400" b="1" i="1" dirty="0">
              <a:solidFill>
                <a:srgbClr val="0000CC"/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688856BB-9D93-42AD-AA42-3111AD2861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251" y="2758840"/>
            <a:ext cx="11525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i="1" dirty="0">
                <a:solidFill>
                  <a:srgbClr val="0000CC"/>
                </a:solidFill>
              </a:rPr>
              <a:t>Menorah</a:t>
            </a:r>
          </a:p>
        </p:txBody>
      </p:sp>
      <p:pic>
        <p:nvPicPr>
          <p:cNvPr id="37" name="Picture 20">
            <a:hlinkClick r:id="" action="ppaction://noaction" highlightClick="1">
              <a:snd r:embed="rId7" name="Heveinu Shalom.wav"/>
            </a:hlinkClick>
            <a:extLst>
              <a:ext uri="{FF2B5EF4-FFF2-40B4-BE49-F238E27FC236}">
                <a16:creationId xmlns:a16="http://schemas.microsoft.com/office/drawing/2014/main" id="{B0BF7F1A-A352-4CFC-9853-0792EBF81F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647" y="2577864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 highlightClick="1">
              <a:snd r:embed="rId9" name="Yimei HaChanukah.wav"/>
            </a:hlinkClick>
            <a:extLst>
              <a:ext uri="{FF2B5EF4-FFF2-40B4-BE49-F238E27FC236}">
                <a16:creationId xmlns:a16="http://schemas.microsoft.com/office/drawing/2014/main" id="{E9008CC0-34E8-4328-BC99-4E91C73F91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146" y="537946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 highlightClick="1">
              <a:snd r:embed="rId10" name="Sevivon.wav"/>
            </a:hlinkClick>
            <a:extLst>
              <a:ext uri="{FF2B5EF4-FFF2-40B4-BE49-F238E27FC236}">
                <a16:creationId xmlns:a16="http://schemas.microsoft.com/office/drawing/2014/main" id="{1C88DD64-B9BB-45DE-83E6-23DABEAA27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145" y="1537574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 highlightClick="1">
              <a:snd r:embed="rId11" name="Menorah.wav"/>
            </a:hlinkClick>
            <a:extLst>
              <a:ext uri="{FF2B5EF4-FFF2-40B4-BE49-F238E27FC236}">
                <a16:creationId xmlns:a16="http://schemas.microsoft.com/office/drawing/2014/main" id="{1DA45FD2-419F-4ABB-B702-4EF531DE2A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165" y="2577865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 highlightClick="1">
              <a:snd r:embed="rId12" name="Chanukah, Oh Chanukah.wav"/>
            </a:hlinkClick>
            <a:extLst>
              <a:ext uri="{FF2B5EF4-FFF2-40B4-BE49-F238E27FC236}">
                <a16:creationId xmlns:a16="http://schemas.microsoft.com/office/drawing/2014/main" id="{0599AF11-6351-438F-B5B6-22A59F2D3E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646" y="537946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 highlightClick="1">
              <a:snd r:embed="rId13" name="Maoz Tzur _.wav"/>
            </a:hlinkClick>
            <a:extLst>
              <a:ext uri="{FF2B5EF4-FFF2-40B4-BE49-F238E27FC236}">
                <a16:creationId xmlns:a16="http://schemas.microsoft.com/office/drawing/2014/main" id="{D09D231B-672B-48DA-8D20-D220AD089C8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579" y="1537574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3 Rectángulo">
            <a:extLst>
              <a:ext uri="{FF2B5EF4-FFF2-40B4-BE49-F238E27FC236}">
                <a16:creationId xmlns:a16="http://schemas.microsoft.com/office/drawing/2014/main" id="{43402924-0EA5-487D-ABFA-15837A28F7C0}"/>
              </a:ext>
            </a:extLst>
          </p:cNvPr>
          <p:cNvSpPr/>
          <p:nvPr/>
        </p:nvSpPr>
        <p:spPr>
          <a:xfrm>
            <a:off x="6540" y="6147639"/>
            <a:ext cx="1218546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5" name="Picture 61">
            <a:extLst>
              <a:ext uri="{FF2B5EF4-FFF2-40B4-BE49-F238E27FC236}">
                <a16:creationId xmlns:a16="http://schemas.microsoft.com/office/drawing/2014/main" id="{EBF3C0C0-21BF-4983-BC54-FBC1C4298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786" y="3339120"/>
            <a:ext cx="993531" cy="909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61">
            <a:extLst>
              <a:ext uri="{FF2B5EF4-FFF2-40B4-BE49-F238E27FC236}">
                <a16:creationId xmlns:a16="http://schemas.microsoft.com/office/drawing/2014/main" id="{FD98002E-C513-46F7-86E7-5245385971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437" y="3306992"/>
            <a:ext cx="885062" cy="810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61">
            <a:extLst>
              <a:ext uri="{FF2B5EF4-FFF2-40B4-BE49-F238E27FC236}">
                <a16:creationId xmlns:a16="http://schemas.microsoft.com/office/drawing/2014/main" id="{C7ADD545-45AD-4941-8BBE-852DA2BAF9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965" y="3433347"/>
            <a:ext cx="746919" cy="683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61">
            <a:extLst>
              <a:ext uri="{FF2B5EF4-FFF2-40B4-BE49-F238E27FC236}">
                <a16:creationId xmlns:a16="http://schemas.microsoft.com/office/drawing/2014/main" id="{888D8685-BBAD-4C26-84F9-BD2DCEDFB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908" y="3433347"/>
            <a:ext cx="746919" cy="683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TextovéPole 48">
            <a:extLst>
              <a:ext uri="{FF2B5EF4-FFF2-40B4-BE49-F238E27FC236}">
                <a16:creationId xmlns:a16="http://schemas.microsoft.com/office/drawing/2014/main" id="{DF4E8210-5B25-48C9-9B89-7F2323E983B1}"/>
              </a:ext>
            </a:extLst>
          </p:cNvPr>
          <p:cNvSpPr txBox="1"/>
          <p:nvPr/>
        </p:nvSpPr>
        <p:spPr>
          <a:xfrm>
            <a:off x="9408368" y="125583"/>
            <a:ext cx="2861362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Ma’oz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cur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ješu’ati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lecha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na’e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lešabeach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.</a:t>
            </a:r>
            <a:br>
              <a:rPr lang="cs-CZ" sz="16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Tikon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bejt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tefilati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, ve-šam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toda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nezabeach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.</a:t>
            </a:r>
            <a:br>
              <a:rPr lang="cs-CZ" sz="16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Le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-et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tachin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matbeach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, mi-car ha-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menabeach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.</a:t>
            </a:r>
            <a:br>
              <a:rPr lang="cs-CZ" sz="16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Az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egmor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be-šir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mizmor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chanukat</a:t>
            </a:r>
            <a:r>
              <a:rPr lang="cs-CZ" sz="1600" b="1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ha-</a:t>
            </a:r>
            <a:r>
              <a:rPr lang="cs-CZ" sz="16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mizbeach</a:t>
            </a:r>
            <a:r>
              <a:rPr lang="cs-CZ" sz="1600" b="0" i="0" dirty="0">
                <a:solidFill>
                  <a:schemeClr val="accent5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.</a:t>
            </a:r>
            <a:endParaRPr lang="cs-CZ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36F277BC-320E-45D9-94AC-4765017B5E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75262" y="5899442"/>
            <a:ext cx="29585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200" b="1" i="1" dirty="0">
                <a:solidFill>
                  <a:srgbClr val="0000CC"/>
                </a:solidFill>
              </a:rPr>
              <a:t>11.12.2020</a:t>
            </a:r>
            <a:endParaRPr lang="nl-BE" altLang="cs-CZ" sz="3200" b="1" i="1" dirty="0">
              <a:solidFill>
                <a:srgbClr val="0000CC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36D24C17-25C6-48E6-9566-A586B6EF4A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7806" y="6472013"/>
            <a:ext cx="14070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>
                <a:solidFill>
                  <a:srgbClr val="0000CC"/>
                </a:solidFill>
              </a:rPr>
              <a:t>START :</a:t>
            </a:r>
            <a:endParaRPr lang="nl-BE" altLang="cs-CZ" sz="1400" b="1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50" grpId="0"/>
      <p:bldP spid="51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199</TotalTime>
  <Words>288</Words>
  <Application>Microsoft Office PowerPoint</Application>
  <PresentationFormat>Širokoúhlá obrazovka</PresentationFormat>
  <Paragraphs>21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50</cp:revision>
  <dcterms:created xsi:type="dcterms:W3CDTF">2020-02-21T13:54:42Z</dcterms:created>
  <dcterms:modified xsi:type="dcterms:W3CDTF">2023-12-16T17:21:28Z</dcterms:modified>
</cp:coreProperties>
</file>