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0v0VPEJ/4jN1AdJcs8JAA==" hashData="Smwh6meaW5wKOhrB7q4bFFswK34lu529IV9JXsFMAxYjMgnw6cbh60DFNtJMVQ1iFh08gj1ufc08xrICrtDaP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6" autoAdjust="0"/>
    <p:restoredTop sz="94660"/>
  </p:normalViewPr>
  <p:slideViewPr>
    <p:cSldViewPr snapToGrid="0">
      <p:cViewPr varScale="1">
        <p:scale>
          <a:sx n="52" d="100"/>
          <a:sy n="52" d="100"/>
        </p:scale>
        <p:origin x="114" y="6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9DD1B8D7-9AE3-44B5-8451-0517FB77DBEE}" type="datetimeFigureOut">
              <a:rPr lang="fr-FR" smtClean="0"/>
              <a:t>15/12/2023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9176041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D1B8D7-9AE3-44B5-8451-0517FB77DBEE}" type="datetimeFigureOut">
              <a:rPr lang="fr-FR" smtClean="0"/>
              <a:t>15/12/2023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90433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9DD1B8D7-9AE3-44B5-8451-0517FB77DBEE}" type="datetimeFigureOut">
              <a:rPr lang="fr-FR" smtClean="0"/>
              <a:t>15/12/2023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2844721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DD1B8D7-9AE3-44B5-8451-0517FB77DBEE}" type="datetimeFigureOut">
              <a:rPr lang="fr-FR" smtClean="0"/>
              <a:t>15/12/2023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40171125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DD1B8D7-9AE3-44B5-8451-0517FB77DBEE}" type="datetimeFigureOut">
              <a:rPr lang="fr-FR" smtClean="0"/>
              <a:t>15/12/2023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698218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D1B8D7-9AE3-44B5-8451-0517FB77DBEE}" type="datetimeFigureOut">
              <a:rPr lang="fr-FR" smtClean="0"/>
              <a:t>15/12/2023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3772595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DD1B8D7-9AE3-44B5-8451-0517FB77DBEE}" type="datetimeFigureOut">
              <a:rPr lang="fr-FR" smtClean="0"/>
              <a:t>15/12/2023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3643548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DD1B8D7-9AE3-44B5-8451-0517FB77DBEE}" type="datetimeFigureOut">
              <a:rPr lang="fr-FR" smtClean="0"/>
              <a:t>15/12/2023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3476994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DD1B8D7-9AE3-44B5-8451-0517FB77DBEE}" type="datetimeFigureOut">
              <a:rPr lang="fr-FR" smtClean="0"/>
              <a:t>15/12/2023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3137926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D1B8D7-9AE3-44B5-8451-0517FB77DBEE}" type="datetimeFigureOut">
              <a:rPr lang="fr-FR" smtClean="0"/>
              <a:t>15/12/2023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3704890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DD1B8D7-9AE3-44B5-8451-0517FB77DBEE}" type="datetimeFigureOut">
              <a:rPr lang="fr-FR" smtClean="0"/>
              <a:t>15/12/2023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D760837-4F2E-4AD0-B0C0-62828051D38A}" type="slidenum">
              <a:rPr lang="fr-FR" smtClean="0"/>
              <a:t>‹N°›</a:t>
            </a:fld>
            <a:endParaRPr lang="fr-FR"/>
          </a:p>
        </p:txBody>
      </p:sp>
    </p:spTree>
    <p:extLst>
      <p:ext uri="{BB962C8B-B14F-4D97-AF65-F5344CB8AC3E}">
        <p14:creationId xmlns:p14="http://schemas.microsoft.com/office/powerpoint/2010/main" val="2530749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D1B8D7-9AE3-44B5-8451-0517FB77DBEE}" type="datetimeFigureOut">
              <a:rPr lang="fr-FR" smtClean="0"/>
              <a:t>15/12/2023</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760837-4F2E-4AD0-B0C0-62828051D38A}" type="slidenum">
              <a:rPr lang="fr-FR" smtClean="0"/>
              <a:t>‹N°›</a:t>
            </a:fld>
            <a:endParaRPr lang="fr-FR"/>
          </a:p>
        </p:txBody>
      </p:sp>
    </p:spTree>
    <p:extLst>
      <p:ext uri="{BB962C8B-B14F-4D97-AF65-F5344CB8AC3E}">
        <p14:creationId xmlns:p14="http://schemas.microsoft.com/office/powerpoint/2010/main" val="13244047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hyperlink" Target="https://www.ethnoplants.com/fr/plantes-graines-amerique-du-nord/49-nicotiana-rustica-tabac-sacre-rustique-mapacho-graines.html" TargetMode="External"/><Relationship Id="rId4" Type="http://schemas.openxmlformats.org/officeDocument/2006/relationships/image" Target="../media/image23.jpg"/></Relationships>
</file>

<file path=ppt/slides/_rels/slide1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image" Target="../media/image31.png"/><Relationship Id="rId7" Type="http://schemas.openxmlformats.org/officeDocument/2006/relationships/image" Target="../media/image33.png"/><Relationship Id="rId2" Type="http://schemas.openxmlformats.org/officeDocument/2006/relationships/image" Target="../media/image30.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2.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
            <a:ext cx="12204000" cy="6858001"/>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90182" y="1799312"/>
            <a:ext cx="5995761" cy="325937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79920" y="3229369"/>
            <a:ext cx="2788739" cy="1837026"/>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38838" y="177279"/>
            <a:ext cx="1298448" cy="14447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ZoneTexte 5"/>
          <p:cNvSpPr txBox="1"/>
          <p:nvPr/>
        </p:nvSpPr>
        <p:spPr>
          <a:xfrm>
            <a:off x="9990818" y="5001535"/>
            <a:ext cx="1640114" cy="523220"/>
          </a:xfrm>
          <a:prstGeom prst="rect">
            <a:avLst/>
          </a:prstGeom>
          <a:noFill/>
        </p:spPr>
        <p:txBody>
          <a:bodyPr wrap="square" rtlCol="0">
            <a:spAutoFit/>
          </a:bodyPr>
          <a:lstStyle/>
          <a:p>
            <a:r>
              <a:rPr lang="fr-FR" sz="2800" b="1" dirty="0" smtClean="0">
                <a:solidFill>
                  <a:schemeClr val="bg1"/>
                </a:solidFill>
              </a:rPr>
              <a:t>MANUEL</a:t>
            </a:r>
            <a:endParaRPr lang="fr-FR" sz="2800" b="1" dirty="0">
              <a:solidFill>
                <a:schemeClr val="bg1"/>
              </a:solidFill>
            </a:endParaRPr>
          </a:p>
        </p:txBody>
      </p:sp>
      <p:pic>
        <p:nvPicPr>
          <p:cNvPr id="7" name="22 - La Vie En Ros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785382" y="1012431"/>
            <a:ext cx="609600" cy="609600"/>
          </a:xfrm>
          <a:prstGeom prst="rect">
            <a:avLst/>
          </a:prstGeom>
        </p:spPr>
      </p:pic>
    </p:spTree>
    <p:extLst>
      <p:ext uri="{BB962C8B-B14F-4D97-AF65-F5344CB8AC3E}">
        <p14:creationId xmlns:p14="http://schemas.microsoft.com/office/powerpoint/2010/main" val="3040998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6" presetClass="emph" presetSubtype="0" fill="remove" nodeType="afterEffect">
                                  <p:stCondLst>
                                    <p:cond delay="0"/>
                                  </p:stCondLst>
                                  <p:childTnLst>
                                    <p:animScale>
                                      <p:cBhvr>
                                        <p:cTn id="9" dur="3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10"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0768" y="236361"/>
            <a:ext cx="4445524" cy="4496427"/>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437" y="236361"/>
            <a:ext cx="6630325" cy="4496427"/>
          </a:xfrm>
          <a:prstGeom prst="rect">
            <a:avLst/>
          </a:prstGeom>
        </p:spPr>
      </p:pic>
      <p:sp>
        <p:nvSpPr>
          <p:cNvPr id="5" name="Rectangle 4"/>
          <p:cNvSpPr/>
          <p:nvPr/>
        </p:nvSpPr>
        <p:spPr>
          <a:xfrm>
            <a:off x="342437" y="5164409"/>
            <a:ext cx="11413855" cy="1200329"/>
          </a:xfrm>
          <a:prstGeom prst="rect">
            <a:avLst/>
          </a:prstGeom>
        </p:spPr>
        <p:txBody>
          <a:bodyPr wrap="square">
            <a:spAutoFit/>
          </a:bodyPr>
          <a:lstStyle/>
          <a:p>
            <a:r>
              <a:rPr lang="fr-FR" b="1" i="0" dirty="0" smtClean="0">
                <a:solidFill>
                  <a:srgbClr val="FF0000"/>
                </a:solidFill>
                <a:effectLst/>
                <a:latin typeface="-apple-system"/>
              </a:rPr>
              <a:t>Les roses Juliet (Rosa ‘</a:t>
            </a:r>
            <a:r>
              <a:rPr lang="fr-FR" b="1" i="0" dirty="0" err="1" smtClean="0">
                <a:solidFill>
                  <a:srgbClr val="FF0000"/>
                </a:solidFill>
                <a:effectLst/>
                <a:latin typeface="-apple-system"/>
              </a:rPr>
              <a:t>Sweet</a:t>
            </a:r>
            <a:r>
              <a:rPr lang="fr-FR" b="1" i="0" dirty="0" smtClean="0">
                <a:solidFill>
                  <a:srgbClr val="FF0000"/>
                </a:solidFill>
                <a:effectLst/>
                <a:latin typeface="-apple-system"/>
              </a:rPr>
              <a:t> Juliet</a:t>
            </a:r>
            <a:r>
              <a:rPr lang="fr-FR" b="0" i="0" dirty="0" smtClean="0">
                <a:solidFill>
                  <a:srgbClr val="282828"/>
                </a:solidFill>
                <a:effectLst/>
                <a:latin typeface="-apple-system"/>
              </a:rPr>
              <a:t>’</a:t>
            </a:r>
            <a:endParaRPr lang="fr-FR" b="1" i="0" dirty="0" smtClean="0">
              <a:solidFill>
                <a:srgbClr val="282828"/>
              </a:solidFill>
              <a:effectLst/>
              <a:latin typeface="-apple-system"/>
            </a:endParaRPr>
          </a:p>
          <a:p>
            <a:r>
              <a:rPr lang="fr-FR" b="1" i="0" dirty="0" smtClean="0">
                <a:solidFill>
                  <a:srgbClr val="282828"/>
                </a:solidFill>
                <a:effectLst/>
                <a:latin typeface="-apple-system"/>
              </a:rPr>
              <a:t>sont la variété de rose la plus rare au monde. Il a fallu 15 ans et environ 4 millions de dollars à l’obtenteur David Austin pour mettre au point cet époustouflant cultivar de rose thé. En raison des difficultés rencontrées par les obtenteurs pour les cultiver, les roses Juliet sont assez rares</a:t>
            </a:r>
            <a:r>
              <a:rPr lang="fr-FR" b="0" i="0" dirty="0" smtClean="0">
                <a:solidFill>
                  <a:srgbClr val="282828"/>
                </a:solidFill>
                <a:effectLst/>
                <a:latin typeface="-apple-system"/>
              </a:rPr>
              <a:t>.</a:t>
            </a:r>
            <a:endParaRPr lang="fr-FR" dirty="0"/>
          </a:p>
        </p:txBody>
      </p:sp>
    </p:spTree>
    <p:extLst>
      <p:ext uri="{BB962C8B-B14F-4D97-AF65-F5344CB8AC3E}">
        <p14:creationId xmlns:p14="http://schemas.microsoft.com/office/powerpoint/2010/main" val="35450527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4057" y="188155"/>
            <a:ext cx="5882828" cy="4173123"/>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4473" y="188155"/>
            <a:ext cx="5888956" cy="4173123"/>
          </a:xfrm>
          <a:prstGeom prst="rect">
            <a:avLst/>
          </a:prstGeom>
        </p:spPr>
      </p:pic>
      <p:sp>
        <p:nvSpPr>
          <p:cNvPr id="4" name="Rectangle 3"/>
          <p:cNvSpPr/>
          <p:nvPr/>
        </p:nvSpPr>
        <p:spPr>
          <a:xfrm>
            <a:off x="134473" y="4636762"/>
            <a:ext cx="11902412" cy="2031325"/>
          </a:xfrm>
          <a:prstGeom prst="rect">
            <a:avLst/>
          </a:prstGeom>
        </p:spPr>
        <p:txBody>
          <a:bodyPr wrap="square">
            <a:spAutoFit/>
          </a:bodyPr>
          <a:lstStyle/>
          <a:p>
            <a:pPr fontAlgn="base"/>
            <a:r>
              <a:rPr lang="fr-FR" b="1" i="0" dirty="0" smtClean="0">
                <a:solidFill>
                  <a:srgbClr val="FF0000"/>
                </a:solidFill>
                <a:effectLst/>
                <a:latin typeface="-apple-system"/>
              </a:rPr>
              <a:t>Le cosmos chocolat (Cosmos </a:t>
            </a:r>
            <a:r>
              <a:rPr lang="fr-FR" b="1" i="0" dirty="0" err="1" smtClean="0">
                <a:solidFill>
                  <a:srgbClr val="FF0000"/>
                </a:solidFill>
                <a:effectLst/>
                <a:latin typeface="-apple-system"/>
              </a:rPr>
              <a:t>astrosanguineus</a:t>
            </a:r>
            <a:r>
              <a:rPr lang="fr-FR" b="1" i="0" dirty="0" smtClean="0">
                <a:solidFill>
                  <a:srgbClr val="FF0000"/>
                </a:solidFill>
                <a:effectLst/>
                <a:latin typeface="-apple-system"/>
              </a:rPr>
              <a:t>)</a:t>
            </a:r>
          </a:p>
          <a:p>
            <a:pPr fontAlgn="base"/>
            <a:r>
              <a:rPr lang="fr-FR" b="1" i="0" dirty="0" smtClean="0">
                <a:solidFill>
                  <a:srgbClr val="FF0000"/>
                </a:solidFill>
                <a:effectLst/>
                <a:latin typeface="-apple-system"/>
              </a:rPr>
              <a:t> </a:t>
            </a:r>
            <a:r>
              <a:rPr lang="fr-FR" b="1" i="0" dirty="0" smtClean="0">
                <a:solidFill>
                  <a:srgbClr val="282828"/>
                </a:solidFill>
                <a:effectLst/>
                <a:latin typeface="-apple-system"/>
              </a:rPr>
              <a:t>est un membre fantastique du genre Cosmos qui a presque disparu à l’état sauvage. Il appartient à la famille des marguerites (</a:t>
            </a:r>
            <a:r>
              <a:rPr lang="fr-FR" b="1" i="0" dirty="0" err="1" smtClean="0">
                <a:solidFill>
                  <a:srgbClr val="282828"/>
                </a:solidFill>
                <a:effectLst/>
                <a:latin typeface="-apple-system"/>
              </a:rPr>
              <a:t>Asteraceae</a:t>
            </a:r>
            <a:r>
              <a:rPr lang="fr-FR" b="1" i="0" dirty="0" smtClean="0">
                <a:solidFill>
                  <a:srgbClr val="282828"/>
                </a:solidFill>
                <a:effectLst/>
                <a:latin typeface="-apple-system"/>
              </a:rPr>
              <a:t>). Le cosmos chocolat est originaire du Mexique, où il ne pousse que dans quelques États. Ces fleurs magnifiques nécessitent un habitat de forêt mixte de pins et de chênes avec des altitudes allant de 591 à 804 mètres. Le cosmos chocolat est nommé pour le parfum divin de chocolat et de vanille de ses fleurs. Les fleurs vont du rouge foncé au brun. Le parfum devient plus puissant le soir, ce qui explique la popularité de ce cosmos auprès des jardiniers.</a:t>
            </a:r>
            <a:endParaRPr lang="fr-FR" b="1" i="0" dirty="0">
              <a:solidFill>
                <a:srgbClr val="282828"/>
              </a:solidFill>
              <a:effectLst/>
              <a:latin typeface="-apple-system"/>
            </a:endParaRPr>
          </a:p>
        </p:txBody>
      </p:sp>
    </p:spTree>
    <p:extLst>
      <p:ext uri="{BB962C8B-B14F-4D97-AF65-F5344CB8AC3E}">
        <p14:creationId xmlns:p14="http://schemas.microsoft.com/office/powerpoint/2010/main" val="1529626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7143" y="185115"/>
            <a:ext cx="7302817" cy="3312828"/>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359" y="185113"/>
            <a:ext cx="4267796" cy="3312829"/>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9359" y="3739265"/>
            <a:ext cx="4267796" cy="2844727"/>
          </a:xfrm>
          <a:prstGeom prst="rect">
            <a:avLst/>
          </a:prstGeom>
        </p:spPr>
      </p:pic>
      <p:sp>
        <p:nvSpPr>
          <p:cNvPr id="6" name="Rectangle 5"/>
          <p:cNvSpPr/>
          <p:nvPr/>
        </p:nvSpPr>
        <p:spPr>
          <a:xfrm>
            <a:off x="4717143" y="3739265"/>
            <a:ext cx="7302817" cy="2554545"/>
          </a:xfrm>
          <a:prstGeom prst="rect">
            <a:avLst/>
          </a:prstGeom>
        </p:spPr>
        <p:txBody>
          <a:bodyPr wrap="square">
            <a:spAutoFit/>
          </a:bodyPr>
          <a:lstStyle/>
          <a:p>
            <a:r>
              <a:rPr lang="fr-FR" b="1" i="0" dirty="0" smtClean="0">
                <a:solidFill>
                  <a:srgbClr val="FF0000"/>
                </a:solidFill>
                <a:effectLst/>
                <a:latin typeface="-apple-system"/>
              </a:rPr>
              <a:t>La fleur cadavre (Rafflesia </a:t>
            </a:r>
            <a:r>
              <a:rPr lang="fr-FR" b="1" i="0" dirty="0" err="1" smtClean="0">
                <a:solidFill>
                  <a:srgbClr val="FF0000"/>
                </a:solidFill>
                <a:effectLst/>
                <a:latin typeface="-apple-system"/>
              </a:rPr>
              <a:t>arnoldii</a:t>
            </a:r>
            <a:r>
              <a:rPr lang="fr-FR" b="0" i="0" dirty="0" smtClean="0">
                <a:solidFill>
                  <a:srgbClr val="282828"/>
                </a:solidFill>
                <a:effectLst/>
                <a:latin typeface="-apple-system"/>
              </a:rPr>
              <a:t>)</a:t>
            </a:r>
          </a:p>
          <a:p>
            <a:r>
              <a:rPr lang="fr-FR" sz="2000" b="1" i="0" dirty="0" smtClean="0">
                <a:solidFill>
                  <a:srgbClr val="282828"/>
                </a:solidFill>
                <a:effectLst/>
              </a:rPr>
              <a:t> est probablement l’une des fleurs rares les plus célèbres de cette liste. Ces étranges fleurs sont les fleurs individuelles les plus énormes au monde, atteignant jusqu’à 1 mètre de diamètre. Ces fleurs sont originaires des forêts tropicales humides de Bornéo et de Sumatra en Indonésie.</a:t>
            </a:r>
            <a:r>
              <a:rPr lang="fr-FR" sz="2000" b="1" dirty="0"/>
              <a:t> Ce sont de grandes fleurs rouge foncé ou brunes couvertes de taches jaunâtres. Elles n’ont ni feuilles, ni racines, et n’utilisent pas de chlorophylle pour se nourrir.</a:t>
            </a:r>
          </a:p>
        </p:txBody>
      </p:sp>
    </p:spTree>
    <p:extLst>
      <p:ext uri="{BB962C8B-B14F-4D97-AF65-F5344CB8AC3E}">
        <p14:creationId xmlns:p14="http://schemas.microsoft.com/office/powerpoint/2010/main" val="40105471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48836" y="203204"/>
            <a:ext cx="4860000" cy="6478026"/>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b="20936"/>
          <a:stretch/>
        </p:blipFill>
        <p:spPr>
          <a:xfrm>
            <a:off x="128587" y="203205"/>
            <a:ext cx="6489928" cy="2961476"/>
          </a:xfrm>
          <a:prstGeom prst="rect">
            <a:avLst/>
          </a:prstGeom>
        </p:spPr>
      </p:pic>
      <p:sp>
        <p:nvSpPr>
          <p:cNvPr id="4" name="Rectangle 3"/>
          <p:cNvSpPr/>
          <p:nvPr/>
        </p:nvSpPr>
        <p:spPr>
          <a:xfrm>
            <a:off x="0" y="3164681"/>
            <a:ext cx="6506483" cy="3693319"/>
          </a:xfrm>
          <a:prstGeom prst="rect">
            <a:avLst/>
          </a:prstGeom>
        </p:spPr>
        <p:txBody>
          <a:bodyPr wrap="square">
            <a:spAutoFit/>
          </a:bodyPr>
          <a:lstStyle/>
          <a:p>
            <a:pPr algn="just" fontAlgn="base"/>
            <a:r>
              <a:rPr lang="fr-FR" b="1" i="0" dirty="0" smtClean="0">
                <a:solidFill>
                  <a:srgbClr val="FF0000"/>
                </a:solidFill>
                <a:effectLst/>
                <a:latin typeface="inherit"/>
              </a:rPr>
              <a:t>la Dracula </a:t>
            </a:r>
            <a:r>
              <a:rPr lang="fr-FR" b="1" i="0" dirty="0" err="1" smtClean="0">
                <a:solidFill>
                  <a:srgbClr val="FF0000"/>
                </a:solidFill>
                <a:effectLst/>
                <a:latin typeface="inherit"/>
              </a:rPr>
              <a:t>simia</a:t>
            </a:r>
            <a:r>
              <a:rPr lang="fr-FR" b="1" i="0" dirty="0" smtClean="0">
                <a:solidFill>
                  <a:srgbClr val="FF0000"/>
                </a:solidFill>
                <a:effectLst/>
                <a:latin typeface="IBM Plex Sans"/>
              </a:rPr>
              <a:t>, plus connue sous le </a:t>
            </a:r>
            <a:r>
              <a:rPr lang="fr-FR" b="1" i="0" dirty="0" smtClean="0">
                <a:solidFill>
                  <a:srgbClr val="FF0000"/>
                </a:solidFill>
                <a:effectLst/>
                <a:latin typeface="inherit"/>
              </a:rPr>
              <a:t>nom d’orchidée à tête de singe</a:t>
            </a:r>
            <a:r>
              <a:rPr lang="fr-FR" b="1" i="0" dirty="0" smtClean="0">
                <a:solidFill>
                  <a:srgbClr val="FF0000"/>
                </a:solidFill>
                <a:effectLst/>
                <a:latin typeface="IBM Plex Sans"/>
              </a:rPr>
              <a:t>.</a:t>
            </a:r>
          </a:p>
          <a:p>
            <a:pPr algn="just" fontAlgn="base"/>
            <a:r>
              <a:rPr lang="fr-FR" b="1" i="0" dirty="0" smtClean="0">
                <a:solidFill>
                  <a:srgbClr val="303030"/>
                </a:solidFill>
                <a:effectLst/>
                <a:latin typeface="IBM Plex Sans"/>
              </a:rPr>
              <a:t>Cette plante est l’un des cadeaux les plus surprenants que la nature nous ait offerts. Au premier coup d’œil, on peut voir comment la forme de ses pétales montre le visage curieux d’un singe. Nous faisons référence à l’une des fleurs les plus rares au monde, à tel point qu’elle ne pousse que dans les forêts humides du Pérou et du sud-est de l’Équateur. Une autre de ses grandes particularités est que pour fleurir, ce type d’orchidée doit être situé à une altitude de plus de 2000 mètres. Tout cela indique qu’il s’agit de l’une des fleurs les plus difficiles à trouver dans le monde entier !</a:t>
            </a:r>
            <a:endParaRPr lang="fr-FR" b="1" i="0" dirty="0">
              <a:solidFill>
                <a:srgbClr val="303030"/>
              </a:solidFill>
              <a:effectLst/>
              <a:latin typeface="IBM Plex Sans"/>
            </a:endParaRPr>
          </a:p>
        </p:txBody>
      </p:sp>
    </p:spTree>
    <p:extLst>
      <p:ext uri="{BB962C8B-B14F-4D97-AF65-F5344CB8AC3E}">
        <p14:creationId xmlns:p14="http://schemas.microsoft.com/office/powerpoint/2010/main" val="3762754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11196" r="28498"/>
          <a:stretch/>
        </p:blipFill>
        <p:spPr>
          <a:xfrm>
            <a:off x="6792685" y="198044"/>
            <a:ext cx="5210629" cy="5325218"/>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r="3102"/>
          <a:stretch/>
        </p:blipFill>
        <p:spPr>
          <a:xfrm>
            <a:off x="203200" y="198043"/>
            <a:ext cx="6415314" cy="5325218"/>
          </a:xfrm>
          <a:prstGeom prst="rect">
            <a:avLst/>
          </a:prstGeom>
        </p:spPr>
      </p:pic>
      <p:sp>
        <p:nvSpPr>
          <p:cNvPr id="4" name="Rectangle 3"/>
          <p:cNvSpPr/>
          <p:nvPr/>
        </p:nvSpPr>
        <p:spPr>
          <a:xfrm>
            <a:off x="203200" y="5657671"/>
            <a:ext cx="11800114" cy="1200329"/>
          </a:xfrm>
          <a:prstGeom prst="rect">
            <a:avLst/>
          </a:prstGeom>
        </p:spPr>
        <p:txBody>
          <a:bodyPr wrap="square">
            <a:spAutoFit/>
          </a:bodyPr>
          <a:lstStyle/>
          <a:p>
            <a:r>
              <a:rPr lang="fr-FR" b="0" i="0" dirty="0" smtClean="0">
                <a:solidFill>
                  <a:srgbClr val="282828"/>
                </a:solidFill>
                <a:effectLst/>
                <a:latin typeface="-apple-system"/>
              </a:rPr>
              <a:t>«</a:t>
            </a:r>
            <a:r>
              <a:rPr lang="fr-FR" b="1" i="0" dirty="0" smtClean="0">
                <a:solidFill>
                  <a:srgbClr val="FF0000"/>
                </a:solidFill>
                <a:effectLst/>
                <a:latin typeface="-apple-system"/>
              </a:rPr>
              <a:t> Lèvres chaudes » est le nom commun de la </a:t>
            </a:r>
            <a:r>
              <a:rPr lang="fr-FR" b="1" i="0" dirty="0" err="1" smtClean="0">
                <a:solidFill>
                  <a:srgbClr val="FF0000"/>
                </a:solidFill>
                <a:effectLst/>
                <a:latin typeface="-apple-system"/>
              </a:rPr>
              <a:t>Palicourea</a:t>
            </a:r>
            <a:r>
              <a:rPr lang="fr-FR" b="1" i="0" dirty="0" smtClean="0">
                <a:solidFill>
                  <a:srgbClr val="FF0000"/>
                </a:solidFill>
                <a:effectLst/>
                <a:latin typeface="-apple-system"/>
              </a:rPr>
              <a:t> </a:t>
            </a:r>
            <a:r>
              <a:rPr lang="fr-FR" b="1" i="0" dirty="0" err="1" smtClean="0">
                <a:solidFill>
                  <a:srgbClr val="FF0000"/>
                </a:solidFill>
                <a:effectLst/>
                <a:latin typeface="-apple-system"/>
              </a:rPr>
              <a:t>elata</a:t>
            </a:r>
            <a:r>
              <a:rPr lang="fr-FR" b="0" i="0" dirty="0" smtClean="0">
                <a:solidFill>
                  <a:srgbClr val="282828"/>
                </a:solidFill>
                <a:effectLst/>
                <a:latin typeface="-apple-system"/>
              </a:rPr>
              <a:t>, </a:t>
            </a:r>
            <a:r>
              <a:rPr lang="fr-FR" b="1" i="0" dirty="0" smtClean="0">
                <a:solidFill>
                  <a:srgbClr val="282828"/>
                </a:solidFill>
                <a:effectLst/>
                <a:latin typeface="-apple-system"/>
              </a:rPr>
              <a:t>également connue sous le nom de « </a:t>
            </a:r>
            <a:r>
              <a:rPr lang="fr-FR" b="1" i="0" dirty="0" err="1" smtClean="0">
                <a:solidFill>
                  <a:srgbClr val="282828"/>
                </a:solidFill>
                <a:effectLst/>
                <a:latin typeface="-apple-system"/>
              </a:rPr>
              <a:t>hooker’s</a:t>
            </a:r>
            <a:r>
              <a:rPr lang="fr-FR" b="1" i="0" dirty="0" smtClean="0">
                <a:solidFill>
                  <a:srgbClr val="282828"/>
                </a:solidFill>
                <a:effectLst/>
                <a:latin typeface="-apple-system"/>
              </a:rPr>
              <a:t> </a:t>
            </a:r>
            <a:r>
              <a:rPr lang="fr-FR" b="1" i="0" dirty="0" err="1" smtClean="0">
                <a:solidFill>
                  <a:srgbClr val="282828"/>
                </a:solidFill>
                <a:effectLst/>
                <a:latin typeface="-apple-system"/>
              </a:rPr>
              <a:t>lips</a:t>
            </a:r>
            <a:r>
              <a:rPr lang="fr-FR" b="1" i="0" dirty="0" smtClean="0">
                <a:solidFill>
                  <a:srgbClr val="282828"/>
                </a:solidFill>
                <a:effectLst/>
                <a:latin typeface="-apple-system"/>
              </a:rPr>
              <a:t> » ou « </a:t>
            </a:r>
            <a:r>
              <a:rPr lang="fr-FR" b="1" i="0" dirty="0" err="1" smtClean="0">
                <a:solidFill>
                  <a:srgbClr val="282828"/>
                </a:solidFill>
                <a:effectLst/>
                <a:latin typeface="-apple-system"/>
              </a:rPr>
              <a:t>labios</a:t>
            </a:r>
            <a:r>
              <a:rPr lang="fr-FR" b="1" i="0" dirty="0" smtClean="0">
                <a:solidFill>
                  <a:srgbClr val="282828"/>
                </a:solidFill>
                <a:effectLst/>
                <a:latin typeface="-apple-system"/>
              </a:rPr>
              <a:t> de </a:t>
            </a:r>
            <a:r>
              <a:rPr lang="fr-FR" b="1" i="0" dirty="0" err="1" smtClean="0">
                <a:solidFill>
                  <a:srgbClr val="282828"/>
                </a:solidFill>
                <a:effectLst/>
                <a:latin typeface="-apple-system"/>
              </a:rPr>
              <a:t>puta</a:t>
            </a:r>
            <a:r>
              <a:rPr lang="fr-FR" b="1" i="0" dirty="0" smtClean="0">
                <a:solidFill>
                  <a:srgbClr val="282828"/>
                </a:solidFill>
                <a:effectLst/>
                <a:latin typeface="-apple-system"/>
              </a:rPr>
              <a:t> » ou encore « Mick </a:t>
            </a:r>
            <a:r>
              <a:rPr lang="fr-FR" b="1" i="0" dirty="0" err="1" smtClean="0">
                <a:solidFill>
                  <a:srgbClr val="282828"/>
                </a:solidFill>
                <a:effectLst/>
                <a:latin typeface="-apple-system"/>
              </a:rPr>
              <a:t>Jagger’s</a:t>
            </a:r>
            <a:r>
              <a:rPr lang="fr-FR" b="1" i="0" dirty="0" smtClean="0">
                <a:solidFill>
                  <a:srgbClr val="282828"/>
                </a:solidFill>
                <a:effectLst/>
                <a:latin typeface="-apple-system"/>
              </a:rPr>
              <a:t> </a:t>
            </a:r>
            <a:r>
              <a:rPr lang="fr-FR" b="1" i="0" dirty="0" err="1" smtClean="0">
                <a:solidFill>
                  <a:srgbClr val="282828"/>
                </a:solidFill>
                <a:effectLst/>
                <a:latin typeface="-apple-system"/>
              </a:rPr>
              <a:t>lips</a:t>
            </a:r>
            <a:r>
              <a:rPr lang="fr-FR" b="1" i="0" dirty="0" smtClean="0">
                <a:solidFill>
                  <a:srgbClr val="282828"/>
                </a:solidFill>
                <a:effectLst/>
                <a:latin typeface="-apple-system"/>
              </a:rPr>
              <a:t> »</a:t>
            </a:r>
            <a:r>
              <a:rPr lang="fr-FR" b="1" i="1" dirty="0" smtClean="0">
                <a:solidFill>
                  <a:srgbClr val="282828"/>
                </a:solidFill>
                <a:effectLst/>
                <a:latin typeface="-apple-system"/>
              </a:rPr>
              <a:t> </a:t>
            </a:r>
            <a:r>
              <a:rPr lang="fr-FR" b="1" i="0" dirty="0" smtClean="0">
                <a:solidFill>
                  <a:srgbClr val="282828"/>
                </a:solidFill>
                <a:effectLst/>
                <a:latin typeface="-apple-system"/>
              </a:rPr>
              <a:t>en référence aux lèvres du chanteur. Ces fleurs tropicales éclatantes appartiennent à la famille du café (</a:t>
            </a:r>
            <a:r>
              <a:rPr lang="fr-FR" b="1" i="0" dirty="0" err="1" smtClean="0">
                <a:solidFill>
                  <a:srgbClr val="282828"/>
                </a:solidFill>
                <a:effectLst/>
                <a:latin typeface="-apple-system"/>
              </a:rPr>
              <a:t>Rubiaceae</a:t>
            </a:r>
            <a:r>
              <a:rPr lang="fr-FR" b="1" i="0" dirty="0" smtClean="0">
                <a:solidFill>
                  <a:srgbClr val="282828"/>
                </a:solidFill>
                <a:effectLst/>
                <a:latin typeface="-apple-system"/>
              </a:rPr>
              <a:t>). </a:t>
            </a:r>
            <a:r>
              <a:rPr lang="fr-FR" b="1" i="0" dirty="0" err="1" smtClean="0">
                <a:solidFill>
                  <a:srgbClr val="282828"/>
                </a:solidFill>
                <a:effectLst/>
                <a:latin typeface="-apple-system"/>
              </a:rPr>
              <a:t>Palicourea</a:t>
            </a:r>
            <a:r>
              <a:rPr lang="fr-FR" b="1" i="0" dirty="0" smtClean="0">
                <a:solidFill>
                  <a:srgbClr val="282828"/>
                </a:solidFill>
                <a:effectLst/>
                <a:latin typeface="-apple-system"/>
              </a:rPr>
              <a:t> </a:t>
            </a:r>
            <a:r>
              <a:rPr lang="fr-FR" b="1" i="0" dirty="0" err="1" smtClean="0">
                <a:solidFill>
                  <a:srgbClr val="282828"/>
                </a:solidFill>
                <a:effectLst/>
                <a:latin typeface="-apple-system"/>
              </a:rPr>
              <a:t>elata</a:t>
            </a:r>
            <a:r>
              <a:rPr lang="fr-FR" b="1" i="0" dirty="0" smtClean="0">
                <a:solidFill>
                  <a:srgbClr val="282828"/>
                </a:solidFill>
                <a:effectLst/>
                <a:latin typeface="-apple-system"/>
              </a:rPr>
              <a:t> est originaire des forêts tropicales d’Europe centrale et d’Europe du Sud.</a:t>
            </a:r>
            <a:endParaRPr lang="fr-FR" b="1" dirty="0"/>
          </a:p>
        </p:txBody>
      </p:sp>
    </p:spTree>
    <p:extLst>
      <p:ext uri="{BB962C8B-B14F-4D97-AF65-F5344CB8AC3E}">
        <p14:creationId xmlns:p14="http://schemas.microsoft.com/office/powerpoint/2010/main" val="837152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1311" y="226665"/>
            <a:ext cx="6649378" cy="4388878"/>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911" y="226665"/>
            <a:ext cx="4813518" cy="4388878"/>
          </a:xfrm>
          <a:prstGeom prst="rect">
            <a:avLst/>
          </a:prstGeom>
        </p:spPr>
      </p:pic>
      <p:sp>
        <p:nvSpPr>
          <p:cNvPr id="4" name="Rectangle 3"/>
          <p:cNvSpPr/>
          <p:nvPr/>
        </p:nvSpPr>
        <p:spPr>
          <a:xfrm>
            <a:off x="193911" y="4717143"/>
            <a:ext cx="11766778" cy="2215991"/>
          </a:xfrm>
          <a:prstGeom prst="rect">
            <a:avLst/>
          </a:prstGeom>
        </p:spPr>
        <p:txBody>
          <a:bodyPr wrap="square">
            <a:spAutoFit/>
          </a:bodyPr>
          <a:lstStyle/>
          <a:p>
            <a:pPr algn="just" fontAlgn="base"/>
            <a:r>
              <a:rPr lang="fr-FR" sz="2000" b="1" i="0" dirty="0" smtClean="0">
                <a:solidFill>
                  <a:srgbClr val="FF0000"/>
                </a:solidFill>
                <a:effectLst/>
              </a:rPr>
              <a:t>La fleur de </a:t>
            </a:r>
            <a:r>
              <a:rPr lang="fr-FR" sz="2000" b="1" i="0" dirty="0" err="1" smtClean="0">
                <a:solidFill>
                  <a:srgbClr val="FF0000"/>
                </a:solidFill>
                <a:effectLst/>
              </a:rPr>
              <a:t>kadupul</a:t>
            </a:r>
            <a:r>
              <a:rPr lang="fr-FR" sz="2000" b="1" i="0" dirty="0" smtClean="0">
                <a:solidFill>
                  <a:srgbClr val="FF0000"/>
                </a:solidFill>
                <a:effectLst/>
              </a:rPr>
              <a:t> </a:t>
            </a:r>
            <a:r>
              <a:rPr lang="fr-FR" sz="2000" b="1" i="0" dirty="0" smtClean="0">
                <a:solidFill>
                  <a:srgbClr val="303030"/>
                </a:solidFill>
                <a:effectLst/>
              </a:rPr>
              <a:t>est inestimable pour sa beauté et son existence éphémère. La première place de notre liste ne pouvait appartenir à aucune autre que la fleur de </a:t>
            </a:r>
            <a:r>
              <a:rPr lang="fr-FR" sz="2000" b="1" i="0" dirty="0" err="1" smtClean="0">
                <a:solidFill>
                  <a:srgbClr val="303030"/>
                </a:solidFill>
                <a:effectLst/>
              </a:rPr>
              <a:t>kadupul</a:t>
            </a:r>
            <a:r>
              <a:rPr lang="fr-FR" sz="2000" b="1" i="0" dirty="0" smtClean="0">
                <a:solidFill>
                  <a:srgbClr val="303030"/>
                </a:solidFill>
                <a:effectLst/>
              </a:rPr>
              <a:t>, car nous parlons non seulement de l’une des fleurs les plus rares mais aussi des plus chères au monde. Cette fleur a été évaluée jusqu’à 5 000 euros chacune. </a:t>
            </a:r>
            <a:r>
              <a:rPr lang="fr-FR" sz="2000" b="1" dirty="0" smtClean="0">
                <a:solidFill>
                  <a:srgbClr val="303030"/>
                </a:solidFill>
              </a:rPr>
              <a:t>Elle a</a:t>
            </a:r>
            <a:r>
              <a:rPr lang="fr-FR" sz="2000" b="1" i="0" dirty="0" smtClean="0">
                <a:solidFill>
                  <a:srgbClr val="303030"/>
                </a:solidFill>
                <a:effectLst/>
              </a:rPr>
              <a:t> pour nom scientifique </a:t>
            </a:r>
            <a:r>
              <a:rPr lang="fr-FR" sz="2000" b="1" i="0" dirty="0" err="1" smtClean="0">
                <a:solidFill>
                  <a:srgbClr val="FF0000"/>
                </a:solidFill>
                <a:effectLst/>
              </a:rPr>
              <a:t>Epiphyllum</a:t>
            </a:r>
            <a:r>
              <a:rPr lang="fr-FR" sz="2000" b="1" i="0" dirty="0" smtClean="0">
                <a:solidFill>
                  <a:srgbClr val="FF0000"/>
                </a:solidFill>
                <a:effectLst/>
              </a:rPr>
              <a:t> </a:t>
            </a:r>
            <a:r>
              <a:rPr lang="fr-FR" sz="2000" b="1" i="0" dirty="0" err="1" smtClean="0">
                <a:solidFill>
                  <a:srgbClr val="FF0000"/>
                </a:solidFill>
                <a:effectLst/>
              </a:rPr>
              <a:t>oxypetalum</a:t>
            </a:r>
            <a:r>
              <a:rPr lang="fr-FR" sz="2000" b="1" i="0" dirty="0" smtClean="0">
                <a:solidFill>
                  <a:srgbClr val="303030"/>
                </a:solidFill>
                <a:effectLst/>
              </a:rPr>
              <a:t> et appartient à la famille des cactacées.</a:t>
            </a:r>
            <a:r>
              <a:rPr lang="fr-FR" sz="2000" b="1" dirty="0"/>
              <a:t> Ce qui en fait une fleur si chère (et rare) est sa délicatesse. Nous parlons d’une fleur si fragile qu’elle ne peut être touchée sans dommage</a:t>
            </a:r>
            <a:r>
              <a:rPr lang="fr-FR" sz="2000" b="1" dirty="0" smtClean="0"/>
              <a:t>.</a:t>
            </a:r>
            <a:r>
              <a:rPr lang="fr-FR" b="1" dirty="0"/>
              <a:t> sa vie est si éphémère qu’elle ne peut fleurir que pendant la nuit et qu’à l’aube, elle se referme et se fane.</a:t>
            </a:r>
            <a:endParaRPr lang="fr-FR" sz="2000" b="1" i="0" dirty="0">
              <a:solidFill>
                <a:srgbClr val="303030"/>
              </a:solidFill>
              <a:effectLst/>
            </a:endParaRPr>
          </a:p>
        </p:txBody>
      </p:sp>
    </p:spTree>
    <p:extLst>
      <p:ext uri="{BB962C8B-B14F-4D97-AF65-F5344CB8AC3E}">
        <p14:creationId xmlns:p14="http://schemas.microsoft.com/office/powerpoint/2010/main" val="507268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8499" y="232229"/>
            <a:ext cx="5004000" cy="6458856"/>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98467" y="232228"/>
            <a:ext cx="2943636" cy="6458857"/>
          </a:xfrm>
          <a:prstGeom prst="rect">
            <a:avLst/>
          </a:prstGeom>
        </p:spPr>
      </p:pic>
      <p:sp>
        <p:nvSpPr>
          <p:cNvPr id="4" name="Rectangle 3"/>
          <p:cNvSpPr/>
          <p:nvPr/>
        </p:nvSpPr>
        <p:spPr>
          <a:xfrm>
            <a:off x="130629" y="232228"/>
            <a:ext cx="3767838" cy="6555641"/>
          </a:xfrm>
          <a:prstGeom prst="rect">
            <a:avLst/>
          </a:prstGeom>
        </p:spPr>
        <p:txBody>
          <a:bodyPr wrap="square">
            <a:spAutoFit/>
          </a:bodyPr>
          <a:lstStyle/>
          <a:p>
            <a:pPr fontAlgn="base"/>
            <a:r>
              <a:rPr lang="fr-FR" sz="2000" b="1" i="0" dirty="0" smtClean="0">
                <a:solidFill>
                  <a:srgbClr val="FF0000"/>
                </a:solidFill>
                <a:effectLst/>
                <a:latin typeface="Open Sans"/>
              </a:rPr>
              <a:t>L’orchidée fantôme :</a:t>
            </a:r>
          </a:p>
          <a:p>
            <a:pPr fontAlgn="base"/>
            <a:r>
              <a:rPr lang="fr-FR" sz="2000" b="1" i="0" dirty="0" smtClean="0">
                <a:solidFill>
                  <a:srgbClr val="3F3F46"/>
                </a:solidFill>
                <a:effectLst/>
                <a:latin typeface="inherit"/>
              </a:rPr>
              <a:t>est une plante exotique</a:t>
            </a:r>
            <a:r>
              <a:rPr lang="fr-FR" sz="2000" b="1" i="0" dirty="0" smtClean="0">
                <a:solidFill>
                  <a:srgbClr val="3F3F46"/>
                </a:solidFill>
                <a:effectLst/>
                <a:latin typeface="Open Sans"/>
              </a:rPr>
              <a:t> considéré aujourd’hui comme en danger d’extinction. Sa récente découverte a permis aux experts de la région d’exclure sa disparition présumée il y a 20 ans.</a:t>
            </a:r>
          </a:p>
          <a:p>
            <a:pPr fontAlgn="base"/>
            <a:r>
              <a:rPr lang="fr-FR" sz="2000" b="1" i="0" dirty="0" smtClean="0">
                <a:solidFill>
                  <a:srgbClr val="3F3F46"/>
                </a:solidFill>
                <a:effectLst/>
                <a:latin typeface="Open Sans"/>
              </a:rPr>
              <a:t>Pour cette raison, il est </a:t>
            </a:r>
            <a:r>
              <a:rPr lang="fr-FR" sz="2000" b="1" i="0" dirty="0" smtClean="0">
                <a:solidFill>
                  <a:srgbClr val="3F3F46"/>
                </a:solidFill>
                <a:effectLst/>
                <a:latin typeface="inherit"/>
              </a:rPr>
              <a:t>il est pratiquement impossible de trouver ce genre de spécimens</a:t>
            </a:r>
            <a:r>
              <a:rPr lang="fr-FR" sz="2000" b="1" i="0" dirty="0" smtClean="0">
                <a:solidFill>
                  <a:srgbClr val="3F3F46"/>
                </a:solidFill>
                <a:effectLst/>
                <a:latin typeface="Open Sans"/>
              </a:rPr>
              <a:t> dans la forêt et il semble que les endroits où vous êtes le plus susceptible de rencontrer cette plante sont </a:t>
            </a:r>
            <a:r>
              <a:rPr lang="fr-FR" sz="2000" b="1" i="0" dirty="0" smtClean="0">
                <a:solidFill>
                  <a:srgbClr val="3F3F46"/>
                </a:solidFill>
                <a:effectLst/>
                <a:latin typeface="inherit"/>
              </a:rPr>
              <a:t>Les Bahamas, Cuba et la </a:t>
            </a:r>
            <a:r>
              <a:rPr lang="fr-FR" sz="2000" b="1" i="0" dirty="0" err="1" smtClean="0">
                <a:solidFill>
                  <a:srgbClr val="3F3F46"/>
                </a:solidFill>
                <a:effectLst/>
                <a:latin typeface="inherit"/>
              </a:rPr>
              <a:t>Floride</a:t>
            </a:r>
            <a:r>
              <a:rPr lang="fr-FR" sz="2000" b="1" i="0" dirty="0" err="1" smtClean="0">
                <a:solidFill>
                  <a:srgbClr val="3F3F46"/>
                </a:solidFill>
                <a:effectLst/>
                <a:latin typeface="Open Sans"/>
              </a:rPr>
              <a:t>Les</a:t>
            </a:r>
            <a:r>
              <a:rPr lang="fr-FR" sz="2000" b="1" i="0" dirty="0" smtClean="0">
                <a:solidFill>
                  <a:srgbClr val="3F3F46"/>
                </a:solidFill>
                <a:effectLst/>
                <a:latin typeface="Open Sans"/>
              </a:rPr>
              <a:t> habitats préférés de cette plante sont </a:t>
            </a:r>
            <a:r>
              <a:rPr lang="fr-FR" sz="2000" b="1" i="0" dirty="0" smtClean="0">
                <a:solidFill>
                  <a:srgbClr val="3F3F46"/>
                </a:solidFill>
                <a:effectLst/>
                <a:latin typeface="inherit"/>
              </a:rPr>
              <a:t>forêts tropicales et zones humides</a:t>
            </a:r>
            <a:r>
              <a:rPr lang="fr-FR" sz="2000" b="1" i="0" dirty="0" smtClean="0">
                <a:solidFill>
                  <a:srgbClr val="3F3F46"/>
                </a:solidFill>
                <a:effectLst/>
                <a:latin typeface="Open Sans"/>
              </a:rPr>
              <a:t>.</a:t>
            </a:r>
            <a:endParaRPr lang="fr-FR" sz="2000" b="1" i="0" dirty="0">
              <a:solidFill>
                <a:srgbClr val="3F3F46"/>
              </a:solidFill>
              <a:effectLst/>
              <a:latin typeface="Open Sans"/>
            </a:endParaRPr>
          </a:p>
        </p:txBody>
      </p:sp>
    </p:spTree>
    <p:extLst>
      <p:ext uri="{BB962C8B-B14F-4D97-AF65-F5344CB8AC3E}">
        <p14:creationId xmlns:p14="http://schemas.microsoft.com/office/powerpoint/2010/main" val="33343034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13199" y="306247"/>
            <a:ext cx="3636000" cy="4270362"/>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9741" y="306247"/>
            <a:ext cx="3492000" cy="4270362"/>
          </a:xfrm>
          <a:prstGeom prst="rect">
            <a:avLst/>
          </a:prstGeom>
        </p:spPr>
      </p:pic>
      <p:pic>
        <p:nvPicPr>
          <p:cNvPr id="4" name="Image 3"/>
          <p:cNvPicPr>
            <a:picLocks noChangeAspect="1"/>
          </p:cNvPicPr>
          <p:nvPr/>
        </p:nvPicPr>
        <p:blipFill rotWithShape="1">
          <a:blip r:embed="rId4">
            <a:extLst>
              <a:ext uri="{28A0092B-C50C-407E-A947-70E740481C1C}">
                <a14:useLocalDpi xmlns:a14="http://schemas.microsoft.com/office/drawing/2010/main" val="0"/>
              </a:ext>
            </a:extLst>
          </a:blip>
          <a:srcRect l="23553" b="20846"/>
          <a:stretch/>
        </p:blipFill>
        <p:spPr>
          <a:xfrm>
            <a:off x="290284" y="306247"/>
            <a:ext cx="3888000" cy="4270362"/>
          </a:xfrm>
          <a:prstGeom prst="rect">
            <a:avLst/>
          </a:prstGeom>
        </p:spPr>
      </p:pic>
      <p:sp>
        <p:nvSpPr>
          <p:cNvPr id="5" name="Rectangle 4"/>
          <p:cNvSpPr/>
          <p:nvPr/>
        </p:nvSpPr>
        <p:spPr>
          <a:xfrm>
            <a:off x="47483" y="4549676"/>
            <a:ext cx="11901716" cy="2308324"/>
          </a:xfrm>
          <a:prstGeom prst="rect">
            <a:avLst/>
          </a:prstGeom>
        </p:spPr>
        <p:txBody>
          <a:bodyPr wrap="square">
            <a:spAutoFit/>
          </a:bodyPr>
          <a:lstStyle/>
          <a:p>
            <a:r>
              <a:rPr lang="fr-FR" b="1" dirty="0">
                <a:solidFill>
                  <a:srgbClr val="FF0000"/>
                </a:solidFill>
                <a:latin typeface="Arial" panose="020B0604020202020204" pitchFamily="34" charset="0"/>
              </a:rPr>
              <a:t>La </a:t>
            </a:r>
            <a:r>
              <a:rPr lang="fr-FR" b="1" dirty="0">
                <a:solidFill>
                  <a:srgbClr val="FF0000"/>
                </a:solidFill>
                <a:latin typeface="inherit"/>
              </a:rPr>
              <a:t>plante tête de mort</a:t>
            </a:r>
            <a:r>
              <a:rPr lang="fr-FR" b="1" dirty="0">
                <a:solidFill>
                  <a:srgbClr val="FF0000"/>
                </a:solidFill>
                <a:latin typeface="Arial" panose="020B0604020202020204" pitchFamily="34" charset="0"/>
              </a:rPr>
              <a:t> appelé aussi </a:t>
            </a:r>
            <a:r>
              <a:rPr lang="fr-FR" b="1" dirty="0">
                <a:solidFill>
                  <a:srgbClr val="FF0000"/>
                </a:solidFill>
                <a:latin typeface="inherit"/>
              </a:rPr>
              <a:t>muflier</a:t>
            </a:r>
            <a:r>
              <a:rPr lang="fr-FR" b="1" dirty="0">
                <a:solidFill>
                  <a:srgbClr val="FF0000"/>
                </a:solidFill>
                <a:latin typeface="Arial" panose="020B0604020202020204" pitchFamily="34" charset="0"/>
              </a:rPr>
              <a:t> ou </a:t>
            </a:r>
            <a:r>
              <a:rPr lang="fr-FR" b="1" dirty="0">
                <a:solidFill>
                  <a:srgbClr val="FF0000"/>
                </a:solidFill>
                <a:latin typeface="inherit"/>
              </a:rPr>
              <a:t>gueule de loup</a:t>
            </a:r>
            <a:r>
              <a:rPr lang="fr-FR" b="1" dirty="0">
                <a:latin typeface="Arial" panose="020B0604020202020204" pitchFamily="34" charset="0"/>
              </a:rPr>
              <a:t> fait partie de la famille des Scrofulariacées.</a:t>
            </a:r>
            <a:r>
              <a:rPr lang="fr-FR" b="1" dirty="0"/>
              <a:t/>
            </a:r>
            <a:br>
              <a:rPr lang="fr-FR" b="1" dirty="0"/>
            </a:br>
            <a:r>
              <a:rPr lang="fr-FR" b="1" dirty="0">
                <a:latin typeface="Arial" panose="020B0604020202020204" pitchFamily="34" charset="0"/>
              </a:rPr>
              <a:t>C'est plante plutôt originale qui mesure de 30 à 60 centimètres de hauteur.</a:t>
            </a:r>
            <a:r>
              <a:rPr lang="fr-FR" b="1" dirty="0"/>
              <a:t/>
            </a:r>
            <a:br>
              <a:rPr lang="fr-FR" b="1" dirty="0"/>
            </a:br>
            <a:r>
              <a:rPr lang="fr-FR" b="1" dirty="0">
                <a:solidFill>
                  <a:srgbClr val="FF0000"/>
                </a:solidFill>
                <a:latin typeface="Arial" panose="020B0604020202020204" pitchFamily="34" charset="0"/>
              </a:rPr>
              <a:t>L'</a:t>
            </a:r>
            <a:r>
              <a:rPr lang="fr-FR" b="1" dirty="0" err="1">
                <a:solidFill>
                  <a:srgbClr val="FF0000"/>
                </a:solidFill>
                <a:latin typeface="inherit"/>
              </a:rPr>
              <a:t>Antirrhinum</a:t>
            </a:r>
            <a:r>
              <a:rPr lang="fr-FR" b="1" dirty="0">
                <a:solidFill>
                  <a:srgbClr val="FF0000"/>
                </a:solidFill>
                <a:latin typeface="inherit"/>
              </a:rPr>
              <a:t> </a:t>
            </a:r>
            <a:r>
              <a:rPr lang="fr-FR" b="1" dirty="0" err="1">
                <a:solidFill>
                  <a:srgbClr val="FF0000"/>
                </a:solidFill>
                <a:latin typeface="inherit"/>
              </a:rPr>
              <a:t>majus</a:t>
            </a:r>
            <a:r>
              <a:rPr lang="fr-FR" b="1" dirty="0">
                <a:latin typeface="Arial" panose="020B0604020202020204" pitchFamily="34" charset="0"/>
              </a:rPr>
              <a:t> </a:t>
            </a:r>
            <a:r>
              <a:rPr lang="fr-FR" b="1" dirty="0" smtClean="0">
                <a:latin typeface="Arial" panose="020B0604020202020204" pitchFamily="34" charset="0"/>
              </a:rPr>
              <a:t>Ses </a:t>
            </a:r>
            <a:r>
              <a:rPr lang="fr-FR" b="1" dirty="0">
                <a:latin typeface="Arial" panose="020B0604020202020204" pitchFamily="34" charset="0"/>
              </a:rPr>
              <a:t>fleurs sont de couleur rose du début de l'été jusqu'aux premières gelées.</a:t>
            </a:r>
            <a:r>
              <a:rPr lang="fr-FR" b="1" dirty="0"/>
              <a:t/>
            </a:r>
            <a:br>
              <a:rPr lang="fr-FR" b="1" dirty="0"/>
            </a:br>
            <a:r>
              <a:rPr lang="fr-FR" b="1" dirty="0">
                <a:latin typeface="Arial" panose="020B0604020202020204" pitchFamily="34" charset="0"/>
              </a:rPr>
              <a:t>Son fruit en forme de tête de mort renferme de nombreuses </a:t>
            </a:r>
            <a:r>
              <a:rPr lang="fr-FR" b="1" dirty="0" smtClean="0">
                <a:latin typeface="Arial" panose="020B0604020202020204" pitchFamily="34" charset="0"/>
              </a:rPr>
              <a:t>graines.</a:t>
            </a:r>
            <a:r>
              <a:rPr lang="fr-FR" b="1" dirty="0" smtClean="0"/>
              <a:t> </a:t>
            </a:r>
            <a:r>
              <a:rPr lang="fr-FR" b="1" dirty="0" smtClean="0">
                <a:latin typeface="Arial" panose="020B0604020202020204" pitchFamily="34" charset="0"/>
              </a:rPr>
              <a:t>Les</a:t>
            </a:r>
            <a:r>
              <a:rPr lang="fr-FR" b="1" dirty="0">
                <a:latin typeface="Arial" panose="020B0604020202020204" pitchFamily="34" charset="0"/>
              </a:rPr>
              <a:t> </a:t>
            </a:r>
            <a:r>
              <a:rPr lang="fr-FR" b="1" dirty="0">
                <a:latin typeface="inherit"/>
              </a:rPr>
              <a:t>graines de tête de mort</a:t>
            </a:r>
            <a:r>
              <a:rPr lang="fr-FR" b="1" dirty="0">
                <a:latin typeface="Arial" panose="020B0604020202020204" pitchFamily="34" charset="0"/>
              </a:rPr>
              <a:t> sont petites et de couleur noire, elles ressemblent à celle du </a:t>
            </a:r>
            <a:r>
              <a:rPr lang="fr-FR" b="1" u="sng" dirty="0" smtClean="0">
                <a:latin typeface="inherit"/>
                <a:hlinkClick r:id="rId5"/>
              </a:rPr>
              <a:t>tabac</a:t>
            </a:r>
            <a:r>
              <a:rPr lang="fr-FR" b="1" dirty="0" smtClean="0">
                <a:latin typeface="Arial" panose="020B0604020202020204" pitchFamily="34" charset="0"/>
              </a:rPr>
              <a:t>. Son </a:t>
            </a:r>
            <a:r>
              <a:rPr lang="fr-FR" b="1" dirty="0">
                <a:latin typeface="Arial" panose="020B0604020202020204" pitchFamily="34" charset="0"/>
              </a:rPr>
              <a:t>coté insolite est la capsule qui contient les graines, elle est en forme de squelette de crâne de couleur </a:t>
            </a:r>
            <a:r>
              <a:rPr lang="fr-FR" b="1" dirty="0" smtClean="0">
                <a:latin typeface="Arial" panose="020B0604020202020204" pitchFamily="34" charset="0"/>
              </a:rPr>
              <a:t>marron.</a:t>
            </a:r>
            <a:r>
              <a:rPr lang="fr-FR" b="1" dirty="0" smtClean="0"/>
              <a:t> </a:t>
            </a:r>
            <a:r>
              <a:rPr lang="fr-FR" b="1" dirty="0" smtClean="0">
                <a:latin typeface="Arial" panose="020B0604020202020204" pitchFamily="34" charset="0"/>
              </a:rPr>
              <a:t>Plus </a:t>
            </a:r>
            <a:r>
              <a:rPr lang="fr-FR" b="1" dirty="0">
                <a:latin typeface="Arial" panose="020B0604020202020204" pitchFamily="34" charset="0"/>
              </a:rPr>
              <a:t>surprenant encore, les yeux et la bouche se referme une fois </a:t>
            </a:r>
            <a:r>
              <a:rPr lang="fr-FR" b="1" dirty="0" smtClean="0">
                <a:latin typeface="Arial" panose="020B0604020202020204" pitchFamily="34" charset="0"/>
              </a:rPr>
              <a:t>mouillé. Une </a:t>
            </a:r>
            <a:r>
              <a:rPr lang="fr-FR" b="1" dirty="0">
                <a:latin typeface="Arial" panose="020B0604020202020204" pitchFamily="34" charset="0"/>
              </a:rPr>
              <a:t>fois sec, les yeux et la bouche s'ouvre de nouveau.</a:t>
            </a:r>
            <a:r>
              <a:rPr lang="fr-FR" b="1" dirty="0"/>
              <a:t/>
            </a:r>
            <a:br>
              <a:rPr lang="fr-FR" b="1" dirty="0"/>
            </a:br>
            <a:r>
              <a:rPr lang="fr-FR" b="1" dirty="0">
                <a:latin typeface="Arial" panose="020B0604020202020204" pitchFamily="34" charset="0"/>
              </a:rPr>
              <a:t>C'est une plante vraiment étonnante à découvrir.</a:t>
            </a:r>
            <a:endParaRPr lang="fr-FR" b="1" dirty="0"/>
          </a:p>
        </p:txBody>
      </p:sp>
    </p:spTree>
    <p:extLst>
      <p:ext uri="{BB962C8B-B14F-4D97-AF65-F5344CB8AC3E}">
        <p14:creationId xmlns:p14="http://schemas.microsoft.com/office/powerpoint/2010/main" val="42434507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l="27639"/>
          <a:stretch/>
        </p:blipFill>
        <p:spPr>
          <a:xfrm>
            <a:off x="6560457" y="232145"/>
            <a:ext cx="5385942" cy="432435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0230" y="232145"/>
            <a:ext cx="5762625" cy="4324350"/>
          </a:xfrm>
          <a:prstGeom prst="rect">
            <a:avLst/>
          </a:prstGeom>
        </p:spPr>
      </p:pic>
      <p:sp>
        <p:nvSpPr>
          <p:cNvPr id="5" name="Rectangle 4"/>
          <p:cNvSpPr/>
          <p:nvPr/>
        </p:nvSpPr>
        <p:spPr>
          <a:xfrm>
            <a:off x="210230" y="4556495"/>
            <a:ext cx="11736169" cy="2523768"/>
          </a:xfrm>
          <a:prstGeom prst="rect">
            <a:avLst/>
          </a:prstGeom>
        </p:spPr>
        <p:txBody>
          <a:bodyPr wrap="square">
            <a:spAutoFit/>
          </a:bodyPr>
          <a:lstStyle/>
          <a:p>
            <a:pPr fontAlgn="base"/>
            <a:r>
              <a:rPr lang="fr-FR" sz="2000" b="1" dirty="0">
                <a:solidFill>
                  <a:srgbClr val="FF0000"/>
                </a:solidFill>
              </a:rPr>
              <a:t>Orchis </a:t>
            </a:r>
            <a:r>
              <a:rPr lang="fr-FR" sz="2000" b="1" dirty="0" err="1">
                <a:solidFill>
                  <a:srgbClr val="FF0000"/>
                </a:solidFill>
              </a:rPr>
              <a:t>italica</a:t>
            </a:r>
            <a:r>
              <a:rPr lang="fr-FR" sz="2000" b="1" dirty="0">
                <a:solidFill>
                  <a:srgbClr val="FF0000"/>
                </a:solidFill>
              </a:rPr>
              <a:t>, </a:t>
            </a:r>
            <a:endParaRPr lang="fr-FR" sz="2000" b="1" dirty="0" smtClean="0">
              <a:solidFill>
                <a:srgbClr val="FF0000"/>
              </a:solidFill>
            </a:endParaRPr>
          </a:p>
          <a:p>
            <a:pPr fontAlgn="base"/>
            <a:r>
              <a:rPr lang="fr-FR" sz="2000" b="1" dirty="0" smtClean="0">
                <a:solidFill>
                  <a:srgbClr val="303030"/>
                </a:solidFill>
              </a:rPr>
              <a:t>également </a:t>
            </a:r>
            <a:r>
              <a:rPr lang="fr-FR" sz="2000" b="1" dirty="0">
                <a:solidFill>
                  <a:srgbClr val="303030"/>
                </a:solidFill>
              </a:rPr>
              <a:t>connue sous le nom de </a:t>
            </a:r>
            <a:r>
              <a:rPr lang="fr-FR" sz="2000" b="1" dirty="0">
                <a:solidFill>
                  <a:srgbClr val="FF0000"/>
                </a:solidFill>
              </a:rPr>
              <a:t>l’orchidée de l’homme nu, </a:t>
            </a:r>
            <a:r>
              <a:rPr lang="fr-FR" sz="2000" b="1" dirty="0">
                <a:solidFill>
                  <a:srgbClr val="303030"/>
                </a:solidFill>
              </a:rPr>
              <a:t>est une plante appartenant à la famille des orchidacées. Il est distribué dans toute l’Afrique du Nord, l’Europe méditerranéenne et le Moyen-Orient</a:t>
            </a:r>
            <a:r>
              <a:rPr lang="fr-FR" sz="2000" b="1" dirty="0" smtClean="0">
                <a:solidFill>
                  <a:srgbClr val="303030"/>
                </a:solidFill>
              </a:rPr>
              <a:t>.</a:t>
            </a:r>
            <a:r>
              <a:rPr lang="fr-FR" sz="2000" b="1" dirty="0"/>
              <a:t> C’est une plante de taille moyenne qui peut atteindre 60 cm de haut. Ses fleurs peuvent être de différentes couleurs, allant du blanc aux tons violacés et </a:t>
            </a:r>
            <a:r>
              <a:rPr lang="fr-FR" sz="2000" b="1" dirty="0" err="1" smtClean="0"/>
              <a:t>rosés.La</a:t>
            </a:r>
            <a:r>
              <a:rPr lang="fr-FR" sz="2000" b="1" dirty="0" smtClean="0"/>
              <a:t> </a:t>
            </a:r>
            <a:r>
              <a:rPr lang="fr-FR" sz="2000" b="1" dirty="0"/>
              <a:t>forme curieuse de cette fleur est la principale raison pour laquelle elle figure sur notre liste des fleurs les plus rares, car grâce à la morphologie de son labelle, on peut y voir une figure qui imite la forme d’un homme nu.</a:t>
            </a:r>
          </a:p>
          <a:p>
            <a:endParaRPr lang="fr-FR" dirty="0"/>
          </a:p>
        </p:txBody>
      </p:sp>
    </p:spTree>
    <p:extLst>
      <p:ext uri="{BB962C8B-B14F-4D97-AF65-F5344CB8AC3E}">
        <p14:creationId xmlns:p14="http://schemas.microsoft.com/office/powerpoint/2010/main" val="12276387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829" y="4240911"/>
            <a:ext cx="11858171" cy="1938992"/>
          </a:xfrm>
          <a:prstGeom prst="rect">
            <a:avLst/>
          </a:prstGeom>
        </p:spPr>
        <p:txBody>
          <a:bodyPr wrap="square">
            <a:spAutoFit/>
          </a:bodyPr>
          <a:lstStyle/>
          <a:p>
            <a:r>
              <a:rPr lang="fr-FR" sz="2000" b="1" dirty="0">
                <a:solidFill>
                  <a:srgbClr val="FF0000"/>
                </a:solidFill>
                <a:latin typeface="Arial" panose="020B0604020202020204" pitchFamily="34" charset="0"/>
              </a:rPr>
              <a:t>L'orchidée colombe (</a:t>
            </a:r>
            <a:r>
              <a:rPr lang="fr-FR" sz="2000" b="1" i="1" dirty="0" err="1">
                <a:solidFill>
                  <a:srgbClr val="FF0000"/>
                </a:solidFill>
                <a:latin typeface="Arial" panose="020B0604020202020204" pitchFamily="34" charset="0"/>
              </a:rPr>
              <a:t>Habenaria</a:t>
            </a:r>
            <a:r>
              <a:rPr lang="fr-FR" sz="2000" b="1" i="1" dirty="0">
                <a:solidFill>
                  <a:srgbClr val="FF0000"/>
                </a:solidFill>
                <a:latin typeface="Arial" panose="020B0604020202020204" pitchFamily="34" charset="0"/>
              </a:rPr>
              <a:t> </a:t>
            </a:r>
            <a:r>
              <a:rPr lang="fr-FR" sz="2000" b="1" i="1" dirty="0" err="1">
                <a:solidFill>
                  <a:srgbClr val="FF0000"/>
                </a:solidFill>
                <a:latin typeface="Arial" panose="020B0604020202020204" pitchFamily="34" charset="0"/>
              </a:rPr>
              <a:t>radiata</a:t>
            </a:r>
            <a:r>
              <a:rPr lang="fr-FR" sz="2000" dirty="0" smtClean="0">
                <a:solidFill>
                  <a:srgbClr val="FF0000"/>
                </a:solidFill>
                <a:latin typeface="Arial" panose="020B0604020202020204" pitchFamily="34" charset="0"/>
              </a:rPr>
              <a:t>),</a:t>
            </a:r>
          </a:p>
          <a:p>
            <a:r>
              <a:rPr lang="fr-FR" sz="2000" dirty="0" smtClean="0">
                <a:solidFill>
                  <a:srgbClr val="FF0000"/>
                </a:solidFill>
                <a:latin typeface="Arial" panose="020B0604020202020204" pitchFamily="34" charset="0"/>
              </a:rPr>
              <a:t> </a:t>
            </a:r>
            <a:r>
              <a:rPr lang="fr-FR" sz="2000" b="1" dirty="0">
                <a:solidFill>
                  <a:srgbClr val="444444"/>
                </a:solidFill>
                <a:latin typeface="Arial" panose="020B0604020202020204" pitchFamily="34" charset="0"/>
              </a:rPr>
              <a:t>appelée aussi orchidée aigrette, est une orchidée terrestre caduque à petits tubercules et racines charnues, qui trouve son origine au Japon, dans des tourbières de petite altitude. Bien qu'il s'agisse d'une orchidée peu commune, sa beauté, son raffinement et la finesse de ses contours qui font ressembler ses fleurs à d'élégants et majestueux oiseaux immaculés, incitent à présenter cette orchidée hors du commun.</a:t>
            </a:r>
            <a:endParaRPr lang="fr-FR" sz="2000" b="1" dirty="0"/>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9771" y="373743"/>
            <a:ext cx="5082436" cy="3443514"/>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3829" y="373743"/>
            <a:ext cx="6048000" cy="3443514"/>
          </a:xfrm>
          <a:prstGeom prst="rect">
            <a:avLst/>
          </a:prstGeom>
        </p:spPr>
      </p:pic>
    </p:spTree>
    <p:extLst>
      <p:ext uri="{BB962C8B-B14F-4D97-AF65-F5344CB8AC3E}">
        <p14:creationId xmlns:p14="http://schemas.microsoft.com/office/powerpoint/2010/main" val="27168851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3278" y="3911569"/>
            <a:ext cx="11839830" cy="2554545"/>
          </a:xfrm>
          <a:prstGeom prst="rect">
            <a:avLst/>
          </a:prstGeom>
        </p:spPr>
        <p:txBody>
          <a:bodyPr wrap="square">
            <a:spAutoFit/>
          </a:bodyPr>
          <a:lstStyle/>
          <a:p>
            <a:r>
              <a:rPr lang="fr-FR" sz="2000" b="1" dirty="0">
                <a:solidFill>
                  <a:srgbClr val="FF0000"/>
                </a:solidFill>
              </a:rPr>
              <a:t>Le Tacca </a:t>
            </a:r>
            <a:r>
              <a:rPr lang="fr-FR" sz="2000" b="1" dirty="0" err="1">
                <a:solidFill>
                  <a:srgbClr val="FF0000"/>
                </a:solidFill>
              </a:rPr>
              <a:t>chantrieri</a:t>
            </a:r>
            <a:r>
              <a:rPr lang="fr-FR" sz="2000" b="1" dirty="0">
                <a:solidFill>
                  <a:srgbClr val="FF0000"/>
                </a:solidFill>
              </a:rPr>
              <a:t>, </a:t>
            </a:r>
            <a:endParaRPr lang="fr-FR" sz="2000" b="1" dirty="0" smtClean="0">
              <a:solidFill>
                <a:srgbClr val="FF0000"/>
              </a:solidFill>
            </a:endParaRPr>
          </a:p>
          <a:p>
            <a:r>
              <a:rPr lang="fr-FR" sz="2000" b="1" dirty="0" smtClean="0">
                <a:solidFill>
                  <a:srgbClr val="374151"/>
                </a:solidFill>
              </a:rPr>
              <a:t>également </a:t>
            </a:r>
            <a:r>
              <a:rPr lang="fr-FR" sz="2000" b="1" dirty="0">
                <a:solidFill>
                  <a:srgbClr val="374151"/>
                </a:solidFill>
              </a:rPr>
              <a:t>appelé Plante ou </a:t>
            </a:r>
            <a:r>
              <a:rPr lang="fr-FR" sz="2000" b="1" dirty="0">
                <a:solidFill>
                  <a:srgbClr val="FF0000"/>
                </a:solidFill>
              </a:rPr>
              <a:t>Fleur-Chauve-souris</a:t>
            </a:r>
            <a:r>
              <a:rPr lang="fr-FR" sz="2000" b="1" dirty="0">
                <a:solidFill>
                  <a:srgbClr val="374151"/>
                </a:solidFill>
              </a:rPr>
              <a:t>, est une plante fascinante mais de culture un peu délicate. Elle déploie une inflorescence pour le moins étrange, pourpre-violet très sombre, empreinte de mystère. Elle  étend ses bractées à la manière d'une chauve-souris en vol, dévoilant sous ses 'ailes' un bouquet de petites fleurs pendantes accompagnées d'un faisceau de longs filaments retombant gracieusement. Cette inflorescence pour le moins curieuse est portée par une tige émergeant d'une rosette de feuillage allongé, élégant, vert brillant. Originaire des régions tropicales d'Asie, cette plante rhizomateuse et vivace des forêts pluviales de </a:t>
            </a:r>
            <a:r>
              <a:rPr lang="fr-FR" sz="2000" b="1" dirty="0" smtClean="0">
                <a:solidFill>
                  <a:srgbClr val="374151"/>
                </a:solidFill>
              </a:rPr>
              <a:t>Malaisie</a:t>
            </a:r>
            <a:endParaRPr lang="fr-FR" sz="2000" dirty="0"/>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10835" y="300488"/>
            <a:ext cx="6792273" cy="329611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r="33095" b="2779"/>
          <a:stretch/>
        </p:blipFill>
        <p:spPr>
          <a:xfrm>
            <a:off x="163278" y="300488"/>
            <a:ext cx="4951671" cy="3296110"/>
          </a:xfrm>
          <a:prstGeom prst="rect">
            <a:avLst/>
          </a:prstGeom>
        </p:spPr>
      </p:pic>
    </p:spTree>
    <p:extLst>
      <p:ext uri="{BB962C8B-B14F-4D97-AF65-F5344CB8AC3E}">
        <p14:creationId xmlns:p14="http://schemas.microsoft.com/office/powerpoint/2010/main" val="38136751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
            <a:ext cx="12204000" cy="6858400"/>
          </a:xfrm>
          <a:prstGeom prst="rect">
            <a:avLst/>
          </a:prstGeom>
        </p:spPr>
      </p:pic>
      <p:pic>
        <p:nvPicPr>
          <p:cNvPr id="6" name="Image 5" descr="Une merveille de Coccinelle by Somebody--else on DeviantArt"/>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62428" y="1814285"/>
            <a:ext cx="2852057" cy="2852057"/>
          </a:xfrm>
          <a:prstGeom prst="rect">
            <a:avLst/>
          </a:prstGeom>
        </p:spPr>
      </p:pic>
      <p:pic>
        <p:nvPicPr>
          <p:cNvPr id="7" name="Image 6" descr="Les coccinelles sont de retour..... - Bienvenue dans mes jardins"/>
          <p:cNvPicPr>
            <a:picLocks noChangeAspect="1"/>
          </p:cNvPicPr>
          <p:nvPr/>
        </p:nvPicPr>
        <p:blipFill>
          <a:blip r:embed="rId5" cstate="print">
            <a:extLst>
              <a:ext uri="{BEBA8EAE-BF5A-486C-A8C5-ECC9F3942E4B}">
                <a14:imgProps xmlns:a14="http://schemas.microsoft.com/office/drawing/2010/main">
                  <a14:imgLayer r:embed="rId6">
                    <a14:imgEffect>
                      <a14:backgroundRemoval t="9921" b="81217" l="31100" r="74100"/>
                    </a14:imgEffect>
                  </a14:imgLayer>
                </a14:imgProps>
              </a:ext>
              <a:ext uri="{28A0092B-C50C-407E-A947-70E740481C1C}">
                <a14:useLocalDpi xmlns:a14="http://schemas.microsoft.com/office/drawing/2010/main" val="0"/>
              </a:ext>
            </a:extLst>
          </a:blip>
          <a:stretch>
            <a:fillRect/>
          </a:stretch>
        </p:blipFill>
        <p:spPr>
          <a:xfrm>
            <a:off x="6101999" y="2960914"/>
            <a:ext cx="2870218" cy="2169885"/>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10314" y="566028"/>
            <a:ext cx="2590800" cy="914400"/>
          </a:xfrm>
          <a:prstGeom prst="rect">
            <a:avLst/>
          </a:prstGeom>
        </p:spPr>
      </p:pic>
      <p:pic>
        <p:nvPicPr>
          <p:cNvPr id="10" name="Imag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452775" y="4408423"/>
            <a:ext cx="1298448" cy="14447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15813779"/>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accel="50000" decel="50000" fill="hold" nodeType="afterEffect">
                                  <p:stCondLst>
                                    <p:cond delay="0"/>
                                  </p:stCondLst>
                                  <p:childTnLst>
                                    <p:animMotion origin="layout" path="M 0 0 C 0 0.033 0.027 0.06 0.06 0.06 C 0.099 0.06 0.113 0.03 0.119 0.012 L 0.125 -0.012 C 0.131 -0.03 0.146 -0.06 0.19 -0.06 C 0.218 -0.06 0.25 -0.033 0.25 0 C 0.25 0.033 0.218 0.06 0.19 0.06 C 0.146 0.06 0.131 0.03 0.125 0.012 L 0.119 -0.012 C 0.113 -0.03 0.099 -0.06 0.06 -0.06 C 0.027 -0.06 0 -0.033 0 0 Z" pathEditMode="relative" ptsTypes="">
                                      <p:cBhvr>
                                        <p:cTn id="6" dur="2000" fill="hold"/>
                                        <p:tgtEl>
                                          <p:spTgt spid="6"/>
                                        </p:tgtEl>
                                        <p:attrNameLst>
                                          <p:attrName>ppt_x</p:attrName>
                                          <p:attrName>ppt_y</p:attrName>
                                        </p:attrNameLst>
                                      </p:cBhvr>
                                    </p:animMotion>
                                  </p:childTnLst>
                                </p:cTn>
                              </p:par>
                              <p:par>
                                <p:cTn id="7" presetID="50" presetClass="path" presetSubtype="0" accel="50000" decel="50000" fill="hold" nodeType="withEffect">
                                  <p:stCondLst>
                                    <p:cond delay="0"/>
                                  </p:stCondLst>
                                  <p:childTnLst>
                                    <p:animMotion origin="layout" path="M 0 0 L 0.125 0 C 0.181 0 0.25 0.069 0.25 0.125 L 0.25 0.25 E" pathEditMode="relative" ptsTypes="">
                                      <p:cBhvr>
                                        <p:cTn id="8" dur="2000" fill="hold"/>
                                        <p:tgtEl>
                                          <p:spTgt spid="7"/>
                                        </p:tgtEl>
                                        <p:attrNameLst>
                                          <p:attrName>ppt_x</p:attrName>
                                          <p:attrName>ppt_y</p:attrName>
                                        </p:attrNameLst>
                                      </p:cBhvr>
                                    </p:animMotion>
                                  </p:childTnLst>
                                </p:cTn>
                              </p:par>
                              <p:par>
                                <p:cTn id="9" presetID="45"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2000"/>
                                        <p:tgtEl>
                                          <p:spTgt spid="8"/>
                                        </p:tgtEl>
                                      </p:cBhvr>
                                    </p:animEffect>
                                    <p:anim calcmode="lin" valueType="num">
                                      <p:cBhvr>
                                        <p:cTn id="12" dur="2000" fill="hold"/>
                                        <p:tgtEl>
                                          <p:spTgt spid="8"/>
                                        </p:tgtEl>
                                        <p:attrNameLst>
                                          <p:attrName>ppt_w</p:attrName>
                                        </p:attrNameLst>
                                      </p:cBhvr>
                                      <p:tavLst>
                                        <p:tav tm="0" fmla="#ppt_w*sin(2.5*pi*$)">
                                          <p:val>
                                            <p:fltVal val="0"/>
                                          </p:val>
                                        </p:tav>
                                        <p:tav tm="100000">
                                          <p:val>
                                            <p:fltVal val="1"/>
                                          </p:val>
                                        </p:tav>
                                      </p:tavLst>
                                    </p:anim>
                                    <p:anim calcmode="lin" valueType="num">
                                      <p:cBhvr>
                                        <p:cTn id="1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443</Words>
  <Application>Microsoft Office PowerPoint</Application>
  <PresentationFormat>Grand écran</PresentationFormat>
  <Paragraphs>21</Paragraphs>
  <Slides>13</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13</vt:i4>
      </vt:variant>
    </vt:vector>
  </HeadingPairs>
  <TitlesOfParts>
    <vt:vector size="21" baseType="lpstr">
      <vt:lpstr>-apple-system</vt:lpstr>
      <vt:lpstr>Arial</vt:lpstr>
      <vt:lpstr>Calibri</vt:lpstr>
      <vt:lpstr>Calibri Light</vt:lpstr>
      <vt:lpstr>IBM Plex Sans</vt:lpstr>
      <vt:lpstr>inherit</vt:lpstr>
      <vt:lpstr>Open Sans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PC</dc:creator>
  <cp:lastModifiedBy>PC</cp:lastModifiedBy>
  <cp:revision>5</cp:revision>
  <dcterms:created xsi:type="dcterms:W3CDTF">2023-12-14T12:52:48Z</dcterms:created>
  <dcterms:modified xsi:type="dcterms:W3CDTF">2023-12-15T16:40:55Z</dcterms:modified>
</cp:coreProperties>
</file>