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0"/>
    <p:sldId id="257" r:id="rId41"/>
    <p:sldId id="258" r:id="rId42"/>
    <p:sldId id="259" r:id="rId43"/>
    <p:sldId id="260" r:id="rId44"/>
    <p:sldId id="261" r:id="rId45"/>
    <p:sldId id="262" r:id="rId46"/>
    <p:sldId id="263" r:id="rId47"/>
    <p:sldId id="264" r:id="rId48"/>
    <p:sldId id="265" r:id="rId49"/>
    <p:sldId id="266" r:id="rId50"/>
    <p:sldId id="267" r:id="rId51"/>
    <p:sldId id="268" r:id="rId52"/>
    <p:sldId id="269" r:id="rId53"/>
    <p:sldId id="270" r:id="rId54"/>
    <p:sldId id="271" r:id="rId55"/>
    <p:sldId id="272" r:id="rId56"/>
    <p:sldId id="273" r:id="rId57"/>
    <p:sldId id="274" r:id="rId5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Fira Sans" charset="1" panose="020B0503050000020004"/>
      <p:regular r:id="rId10"/>
    </p:embeddedFont>
    <p:embeddedFont>
      <p:font typeface="Fira Sans Bold" charset="1" panose="020B0803050000020004"/>
      <p:regular r:id="rId11"/>
    </p:embeddedFont>
    <p:embeddedFont>
      <p:font typeface="Fira Sans Italics" charset="1" panose="020B0503050000020004"/>
      <p:regular r:id="rId12"/>
    </p:embeddedFont>
    <p:embeddedFont>
      <p:font typeface="Fira Sans Bold Italics" charset="1" panose="020B0803050000020004"/>
      <p:regular r:id="rId13"/>
    </p:embeddedFont>
    <p:embeddedFont>
      <p:font typeface="Fira Sans Thin" charset="1" panose="020B0303050000020004"/>
      <p:regular r:id="rId14"/>
    </p:embeddedFont>
    <p:embeddedFont>
      <p:font typeface="Fira Sans Thin Italics" charset="1" panose="020B0303050000020004"/>
      <p:regular r:id="rId15"/>
    </p:embeddedFont>
    <p:embeddedFont>
      <p:font typeface="Fira Sans Extra-Light" charset="1" panose="020B0403050000020004"/>
      <p:regular r:id="rId16"/>
    </p:embeddedFont>
    <p:embeddedFont>
      <p:font typeface="Fira Sans Extra-Light Italics" charset="1" panose="020B0403050000020004"/>
      <p:regular r:id="rId17"/>
    </p:embeddedFont>
    <p:embeddedFont>
      <p:font typeface="Fira Sans Light" charset="1" panose="020B0403050000020004"/>
      <p:regular r:id="rId18"/>
    </p:embeddedFont>
    <p:embeddedFont>
      <p:font typeface="Fira Sans Light Italics" charset="1" panose="020B0403050000020004"/>
      <p:regular r:id="rId19"/>
    </p:embeddedFont>
    <p:embeddedFont>
      <p:font typeface="Fira Sans Medium" charset="1" panose="020B0603050000020004"/>
      <p:regular r:id="rId20"/>
    </p:embeddedFont>
    <p:embeddedFont>
      <p:font typeface="Fira Sans Medium Italics" charset="1" panose="020B0603050000020004"/>
      <p:regular r:id="rId21"/>
    </p:embeddedFont>
    <p:embeddedFont>
      <p:font typeface="Fira Sans Semi-Bold" charset="1" panose="020B0603050000020004"/>
      <p:regular r:id="rId22"/>
    </p:embeddedFont>
    <p:embeddedFont>
      <p:font typeface="Fira Sans Semi-Bold Italics" charset="1" panose="020B0703050000020004"/>
      <p:regular r:id="rId23"/>
    </p:embeddedFont>
    <p:embeddedFont>
      <p:font typeface="Fira Sans Ultra-Bold" charset="1" panose="020B0903050000020004"/>
      <p:regular r:id="rId24"/>
    </p:embeddedFont>
    <p:embeddedFont>
      <p:font typeface="Fira Sans Ultra-Bold Italics" charset="1" panose="020B0903050000020004"/>
      <p:regular r:id="rId25"/>
    </p:embeddedFont>
    <p:embeddedFont>
      <p:font typeface="Fira Sans Heavy" charset="1" panose="020B0A03050000020004"/>
      <p:regular r:id="rId26"/>
    </p:embeddedFont>
    <p:embeddedFont>
      <p:font typeface="Fira Sans Heavy Italics" charset="1" panose="020B0A03050000020004"/>
      <p:regular r:id="rId27"/>
    </p:embeddedFont>
    <p:embeddedFont>
      <p:font typeface="Open Sans" charset="1" panose="00000000000000000000"/>
      <p:regular r:id="rId28"/>
    </p:embeddedFont>
    <p:embeddedFont>
      <p:font typeface="Open Sans Bold" charset="1" panose="00000000000000000000"/>
      <p:regular r:id="rId29"/>
    </p:embeddedFont>
    <p:embeddedFont>
      <p:font typeface="Open Sans Italics" charset="1" panose="00000000000000000000"/>
      <p:regular r:id="rId30"/>
    </p:embeddedFont>
    <p:embeddedFont>
      <p:font typeface="Open Sans Bold Italics" charset="1" panose="00000000000000000000"/>
      <p:regular r:id="rId31"/>
    </p:embeddedFont>
    <p:embeddedFont>
      <p:font typeface="Open Sans Light" charset="1" panose="00000000000000000000"/>
      <p:regular r:id="rId32"/>
    </p:embeddedFont>
    <p:embeddedFont>
      <p:font typeface="Open Sans Light Italics" charset="1" panose="00000000000000000000"/>
      <p:regular r:id="rId33"/>
    </p:embeddedFont>
    <p:embeddedFont>
      <p:font typeface="Open Sans Medium" charset="1" panose="00000000000000000000"/>
      <p:regular r:id="rId34"/>
    </p:embeddedFont>
    <p:embeddedFont>
      <p:font typeface="Open Sans Medium Italics" charset="1" panose="00000000000000000000"/>
      <p:regular r:id="rId35"/>
    </p:embeddedFont>
    <p:embeddedFont>
      <p:font typeface="Open Sans Semi-Bold" charset="1" panose="00000000000000000000"/>
      <p:regular r:id="rId36"/>
    </p:embeddedFont>
    <p:embeddedFont>
      <p:font typeface="Open Sans Semi-Bold Italics" charset="1" panose="00000000000000000000"/>
      <p:regular r:id="rId37"/>
    </p:embeddedFont>
    <p:embeddedFont>
      <p:font typeface="Open Sans Ultra-Bold" charset="1" panose="00000000000000000000"/>
      <p:regular r:id="rId38"/>
    </p:embeddedFont>
    <p:embeddedFont>
      <p:font typeface="Open Sans Ultra-Bold Italics" charset="1" panose="000000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slides/slide1.xml" Type="http://schemas.openxmlformats.org/officeDocument/2006/relationships/slide"/><Relationship Id="rId41" Target="slides/slide2.xml" Type="http://schemas.openxmlformats.org/officeDocument/2006/relationships/slide"/><Relationship Id="rId42" Target="slides/slide3.xml" Type="http://schemas.openxmlformats.org/officeDocument/2006/relationships/slide"/><Relationship Id="rId43" Target="slides/slide4.xml" Type="http://schemas.openxmlformats.org/officeDocument/2006/relationships/slide"/><Relationship Id="rId44" Target="slides/slide5.xml" Type="http://schemas.openxmlformats.org/officeDocument/2006/relationships/slide"/><Relationship Id="rId45" Target="slides/slide6.xml" Type="http://schemas.openxmlformats.org/officeDocument/2006/relationships/slide"/><Relationship Id="rId46" Target="slides/slide7.xml" Type="http://schemas.openxmlformats.org/officeDocument/2006/relationships/slide"/><Relationship Id="rId47" Target="slides/slide8.xml" Type="http://schemas.openxmlformats.org/officeDocument/2006/relationships/slide"/><Relationship Id="rId48" Target="slides/slide9.xml" Type="http://schemas.openxmlformats.org/officeDocument/2006/relationships/slide"/><Relationship Id="rId49" Target="slides/slide10.xml" Type="http://schemas.openxmlformats.org/officeDocument/2006/relationships/slide"/><Relationship Id="rId5" Target="tableStyles.xml" Type="http://schemas.openxmlformats.org/officeDocument/2006/relationships/tableStyles"/><Relationship Id="rId50" Target="slides/slide11.xml" Type="http://schemas.openxmlformats.org/officeDocument/2006/relationships/slide"/><Relationship Id="rId51" Target="slides/slide12.xml" Type="http://schemas.openxmlformats.org/officeDocument/2006/relationships/slide"/><Relationship Id="rId52" Target="slides/slide13.xml" Type="http://schemas.openxmlformats.org/officeDocument/2006/relationships/slide"/><Relationship Id="rId53" Target="slides/slide14.xml" Type="http://schemas.openxmlformats.org/officeDocument/2006/relationships/slide"/><Relationship Id="rId54" Target="slides/slide15.xml" Type="http://schemas.openxmlformats.org/officeDocument/2006/relationships/slide"/><Relationship Id="rId55" Target="slides/slide16.xml" Type="http://schemas.openxmlformats.org/officeDocument/2006/relationships/slide"/><Relationship Id="rId56" Target="slides/slide17.xml" Type="http://schemas.openxmlformats.org/officeDocument/2006/relationships/slide"/><Relationship Id="rId57" Target="slides/slide18.xml" Type="http://schemas.openxmlformats.org/officeDocument/2006/relationships/slide"/><Relationship Id="rId58" Target="slides/slide19.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2.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https://entreprendre.service-public.fr/vosdroits/F31684" TargetMode="External" Type="http://schemas.openxmlformats.org/officeDocument/2006/relationships/hyperlink"/><Relationship Id="rId5" Target="../media/image13.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4.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5.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6.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https://www.arpejeh.com/visite-de-lentreprise-microsoft-a-issy-les-moulineaux/"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https://www.arpejeh.com/visite-de-lentreprise-microsoft-a-issy-les-moulineaux/" TargetMode="External" Type="http://schemas.openxmlformats.org/officeDocument/2006/relationships/hyperlink"/><Relationship Id="rId3" Target="../media/image7.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https://studios.com/fr/microsoft-campus.html" TargetMode="External" Type="http://schemas.openxmlformats.org/officeDocument/2006/relationships/hyperlink"/><Relationship Id="rId5" Target="../media/image9.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0.png" Type="http://schemas.openxmlformats.org/officeDocument/2006/relationships/image"/><Relationship Id="rId5" Target="https://studios.com/fr/microsoft-campus.html"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1.png" Type="http://schemas.openxmlformats.org/officeDocument/2006/relationships/image"/><Relationship Id="rId5" Target="https://studios.com/fr/microsoft-campus.html" TargetMode="External" Type="http://schemas.openxmlformats.org/officeDocument/2006/relationships/hyperlink"/></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9731602" y="0"/>
            <a:ext cx="12324197" cy="10672199"/>
            <a:chOff x="0" y="0"/>
            <a:chExt cx="4282440" cy="3708400"/>
          </a:xfrm>
        </p:grpSpPr>
        <p:sp>
          <p:nvSpPr>
            <p:cNvPr name="Freeform 3" id="3"/>
            <p:cNvSpPr/>
            <p:nvPr/>
          </p:nvSpPr>
          <p:spPr>
            <a:xfrm flipH="false" flipV="false" rot="0">
              <a:off x="0" y="0"/>
              <a:ext cx="4282440" cy="3708400"/>
            </a:xfrm>
            <a:custGeom>
              <a:avLst/>
              <a:gdLst/>
              <a:ahLst/>
              <a:cxnLst/>
              <a:rect r="r" b="b" t="t" l="l"/>
              <a:pathLst>
                <a:path h="3708400" w="4282440">
                  <a:moveTo>
                    <a:pt x="3211830" y="0"/>
                  </a:moveTo>
                  <a:lnTo>
                    <a:pt x="1070610" y="0"/>
                  </a:lnTo>
                  <a:lnTo>
                    <a:pt x="0" y="1854200"/>
                  </a:lnTo>
                  <a:lnTo>
                    <a:pt x="1070610" y="3708400"/>
                  </a:lnTo>
                  <a:lnTo>
                    <a:pt x="3211830" y="3708400"/>
                  </a:lnTo>
                  <a:lnTo>
                    <a:pt x="4282440" y="1854200"/>
                  </a:lnTo>
                  <a:close/>
                </a:path>
              </a:pathLst>
            </a:custGeom>
            <a:blipFill>
              <a:blip r:embed="rId2"/>
              <a:stretch>
                <a:fillRect l="-12071" t="-27755" r="-210" b="-49856"/>
              </a:stretch>
            </a:blipFill>
          </p:spPr>
        </p:sp>
      </p:grpSp>
      <p:sp>
        <p:nvSpPr>
          <p:cNvPr name="Freeform 4" id="4"/>
          <p:cNvSpPr/>
          <p:nvPr/>
        </p:nvSpPr>
        <p:spPr>
          <a:xfrm flipH="false" flipV="false" rot="0">
            <a:off x="13118696" y="8834121"/>
            <a:ext cx="4140604" cy="887092"/>
          </a:xfrm>
          <a:custGeom>
            <a:avLst/>
            <a:gdLst/>
            <a:ahLst/>
            <a:cxnLst/>
            <a:rect r="r" b="b" t="t" l="l"/>
            <a:pathLst>
              <a:path h="887092" w="4140604">
                <a:moveTo>
                  <a:pt x="0" y="0"/>
                </a:moveTo>
                <a:lnTo>
                  <a:pt x="4140604" y="0"/>
                </a:lnTo>
                <a:lnTo>
                  <a:pt x="4140604" y="887092"/>
                </a:lnTo>
                <a:lnTo>
                  <a:pt x="0" y="887092"/>
                </a:lnTo>
                <a:lnTo>
                  <a:pt x="0" y="0"/>
                </a:lnTo>
                <a:close/>
              </a:path>
            </a:pathLst>
          </a:custGeom>
          <a:blipFill>
            <a:blip r:embed="rId3"/>
            <a:stretch>
              <a:fillRect l="0" t="0" r="0" b="0"/>
            </a:stretch>
          </a:blipFill>
        </p:spPr>
      </p:sp>
      <p:sp>
        <p:nvSpPr>
          <p:cNvPr name="TextBox 5" id="5"/>
          <p:cNvSpPr txBox="true"/>
          <p:nvPr/>
        </p:nvSpPr>
        <p:spPr>
          <a:xfrm rot="0">
            <a:off x="1514475" y="9041447"/>
            <a:ext cx="9643684" cy="448309"/>
          </a:xfrm>
          <a:prstGeom prst="rect">
            <a:avLst/>
          </a:prstGeom>
        </p:spPr>
        <p:txBody>
          <a:bodyPr anchor="t" rtlCol="false" tIns="0" lIns="0" bIns="0" rIns="0">
            <a:spAutoFit/>
          </a:bodyPr>
          <a:lstStyle/>
          <a:p>
            <a:pPr marL="0" indent="0" lvl="0">
              <a:lnSpc>
                <a:spcPts val="3640"/>
              </a:lnSpc>
              <a:spcBef>
                <a:spcPct val="0"/>
              </a:spcBef>
            </a:pPr>
            <a:r>
              <a:rPr lang="en-US" sz="2600" u="none">
                <a:solidFill>
                  <a:srgbClr val="505A60"/>
                </a:solidFill>
                <a:latin typeface="Fira Sans"/>
              </a:rPr>
              <a:t>Présenté par Priscilla Billardon, Islam Kobtan et Hakim Zohri</a:t>
            </a:r>
          </a:p>
        </p:txBody>
      </p:sp>
      <p:sp>
        <p:nvSpPr>
          <p:cNvPr name="TextBox 6" id="6"/>
          <p:cNvSpPr txBox="true"/>
          <p:nvPr/>
        </p:nvSpPr>
        <p:spPr>
          <a:xfrm rot="0">
            <a:off x="1419225" y="2591433"/>
            <a:ext cx="8617177" cy="5932808"/>
          </a:xfrm>
          <a:prstGeom prst="rect">
            <a:avLst/>
          </a:prstGeom>
        </p:spPr>
        <p:txBody>
          <a:bodyPr anchor="t" rtlCol="false" tIns="0" lIns="0" bIns="0" rIns="0">
            <a:spAutoFit/>
          </a:bodyPr>
          <a:lstStyle/>
          <a:p>
            <a:pPr marL="0" indent="0" lvl="0">
              <a:lnSpc>
                <a:spcPts val="9020"/>
              </a:lnSpc>
            </a:pPr>
            <a:r>
              <a:rPr lang="en-US" sz="8200" spc="246" u="none">
                <a:solidFill>
                  <a:srgbClr val="505A60"/>
                </a:solidFill>
                <a:latin typeface="Fira Sans Bold"/>
              </a:rPr>
              <a:t>POLITIQUE </a:t>
            </a:r>
          </a:p>
          <a:p>
            <a:pPr marL="0" indent="0" lvl="0">
              <a:lnSpc>
                <a:spcPts val="8910"/>
              </a:lnSpc>
            </a:pPr>
            <a:r>
              <a:rPr lang="en-US" sz="8100" spc="243" u="none">
                <a:solidFill>
                  <a:srgbClr val="505A60"/>
                </a:solidFill>
                <a:latin typeface="Fira Sans Bold"/>
              </a:rPr>
              <a:t>DE SÉCURITÉ </a:t>
            </a:r>
          </a:p>
          <a:p>
            <a:pPr marL="0" indent="0" lvl="0">
              <a:lnSpc>
                <a:spcPts val="9020"/>
              </a:lnSpc>
            </a:pPr>
            <a:r>
              <a:rPr lang="en-US" sz="8200" spc="246" u="none">
                <a:solidFill>
                  <a:srgbClr val="505A60"/>
                </a:solidFill>
                <a:latin typeface="Fira Sans Bold"/>
              </a:rPr>
              <a:t>DES LOCAUX MICROSOFT</a:t>
            </a:r>
          </a:p>
          <a:p>
            <a:pPr marL="0" indent="0" lvl="0">
              <a:lnSpc>
                <a:spcPts val="10560"/>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Freeform 11" id="11"/>
          <p:cNvSpPr/>
          <p:nvPr/>
        </p:nvSpPr>
        <p:spPr>
          <a:xfrm flipH="false" flipV="false" rot="0">
            <a:off x="0" y="1999232"/>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4"/>
            <a:stretch>
              <a:fillRect l="-91679" t="0" r="-56729" b="0"/>
            </a:stretch>
          </a:blipFill>
        </p:spPr>
      </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Les vigiles et accès</a:t>
            </a:r>
          </a:p>
        </p:txBody>
      </p:sp>
      <p:sp>
        <p:nvSpPr>
          <p:cNvPr name="TextBox 13" id="13"/>
          <p:cNvSpPr txBox="true"/>
          <p:nvPr/>
        </p:nvSpPr>
        <p:spPr>
          <a:xfrm rot="0">
            <a:off x="8178514" y="3323268"/>
            <a:ext cx="8330654" cy="4669164"/>
          </a:xfrm>
          <a:prstGeom prst="rect">
            <a:avLst/>
          </a:prstGeom>
        </p:spPr>
        <p:txBody>
          <a:bodyPr anchor="t" rtlCol="false" tIns="0" lIns="0" bIns="0" rIns="0">
            <a:spAutoFit/>
          </a:bodyPr>
          <a:lstStyle/>
          <a:p>
            <a:pPr>
              <a:lnSpc>
                <a:spcPts val="2640"/>
              </a:lnSpc>
            </a:pPr>
            <a:r>
              <a:rPr lang="en-US" sz="2400" spc="72">
                <a:solidFill>
                  <a:srgbClr val="505A60"/>
                </a:solidFill>
                <a:latin typeface="Open Sans Bold"/>
              </a:rPr>
              <a:t>Contrôle d’accès</a:t>
            </a:r>
            <a:r>
              <a:rPr lang="en-US" sz="2400" spc="72">
                <a:solidFill>
                  <a:srgbClr val="505A60"/>
                </a:solidFill>
                <a:latin typeface="Open Sans"/>
              </a:rPr>
              <a:t> dans les locaux :</a:t>
            </a:r>
          </a:p>
          <a:p>
            <a:pPr>
              <a:lnSpc>
                <a:spcPts val="2640"/>
              </a:lnSpc>
            </a:pPr>
          </a:p>
          <a:p>
            <a:pPr>
              <a:lnSpc>
                <a:spcPts val="2640"/>
              </a:lnSpc>
            </a:pPr>
          </a:p>
          <a:p>
            <a:pPr marL="518317" indent="-259159" lvl="1">
              <a:lnSpc>
                <a:spcPts val="4201"/>
              </a:lnSpc>
              <a:buFont typeface="Arial"/>
              <a:buChar char="•"/>
            </a:pPr>
            <a:r>
              <a:rPr lang="en-US" sz="2400" spc="72">
                <a:solidFill>
                  <a:srgbClr val="505A60"/>
                </a:solidFill>
                <a:latin typeface="Open Sans"/>
              </a:rPr>
              <a:t>Barrières coulissantes avec cabine de sécurité,</a:t>
            </a:r>
          </a:p>
          <a:p>
            <a:pPr marL="518317" indent="-259159" lvl="1">
              <a:lnSpc>
                <a:spcPts val="4201"/>
              </a:lnSpc>
              <a:buFont typeface="Arial"/>
              <a:buChar char="•"/>
            </a:pPr>
            <a:r>
              <a:rPr lang="en-US" sz="2400" spc="72">
                <a:solidFill>
                  <a:srgbClr val="505A60"/>
                </a:solidFill>
                <a:latin typeface="Open Sans"/>
              </a:rPr>
              <a:t>Portes tournantes,</a:t>
            </a:r>
          </a:p>
          <a:p>
            <a:pPr marL="518317" indent="-259159" lvl="1">
              <a:lnSpc>
                <a:spcPts val="4201"/>
              </a:lnSpc>
              <a:buFont typeface="Arial"/>
              <a:buChar char="•"/>
            </a:pPr>
            <a:r>
              <a:rPr lang="en-US" sz="2400" spc="72">
                <a:solidFill>
                  <a:srgbClr val="505A60"/>
                </a:solidFill>
                <a:latin typeface="Open Sans"/>
              </a:rPr>
              <a:t>Portillons avec badges,</a:t>
            </a:r>
          </a:p>
          <a:p>
            <a:pPr marL="518317" indent="-259159" lvl="1">
              <a:lnSpc>
                <a:spcPts val="4201"/>
              </a:lnSpc>
              <a:buFont typeface="Arial"/>
              <a:buChar char="•"/>
            </a:pPr>
            <a:r>
              <a:rPr lang="en-US" sz="2400" spc="72">
                <a:solidFill>
                  <a:srgbClr val="505A60"/>
                </a:solidFill>
                <a:latin typeface="Open Sans"/>
              </a:rPr>
              <a:t>Lecteurs de badges,</a:t>
            </a:r>
          </a:p>
          <a:p>
            <a:pPr marL="518317" indent="-259159" lvl="1">
              <a:lnSpc>
                <a:spcPts val="4201"/>
              </a:lnSpc>
              <a:buFont typeface="Arial"/>
              <a:buChar char="•"/>
            </a:pPr>
            <a:r>
              <a:rPr lang="en-US" sz="2400" spc="72">
                <a:solidFill>
                  <a:srgbClr val="505A60"/>
                </a:solidFill>
                <a:latin typeface="Open Sans"/>
              </a:rPr>
              <a:t>Portes de secours.</a:t>
            </a:r>
          </a:p>
          <a:p>
            <a:pPr>
              <a:lnSpc>
                <a:spcPts val="2640"/>
              </a:lnSpc>
            </a:pPr>
          </a:p>
          <a:p>
            <a:pPr>
              <a:lnSpc>
                <a:spcPts val="2640"/>
              </a:lnSpc>
            </a:pPr>
            <a:r>
              <a:rPr lang="en-US" sz="2400" spc="72">
                <a:solidFill>
                  <a:srgbClr val="505A60"/>
                </a:solidFill>
                <a:latin typeface="Open Sans Bold"/>
              </a:rPr>
              <a:t>Accessibilité </a:t>
            </a:r>
            <a:r>
              <a:rPr lang="en-US" sz="2400" spc="72">
                <a:solidFill>
                  <a:srgbClr val="505A60"/>
                </a:solidFill>
                <a:latin typeface="Open Sans"/>
              </a:rPr>
              <a:t>pour personnes en situations d’handicap.</a:t>
            </a:r>
          </a:p>
          <a:p>
            <a:pPr>
              <a:lnSpc>
                <a:spcPts val="2640"/>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1" id="11"/>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La politique de sécurité</a:t>
            </a:r>
          </a:p>
        </p:txBody>
      </p:sp>
      <p:sp>
        <p:nvSpPr>
          <p:cNvPr name="TextBox 12" id="12"/>
          <p:cNvSpPr txBox="true"/>
          <p:nvPr/>
        </p:nvSpPr>
        <p:spPr>
          <a:xfrm rot="0">
            <a:off x="6575607" y="2809023"/>
            <a:ext cx="11216813" cy="1421093"/>
          </a:xfrm>
          <a:prstGeom prst="rect">
            <a:avLst/>
          </a:prstGeom>
        </p:spPr>
        <p:txBody>
          <a:bodyPr anchor="t" rtlCol="false" tIns="0" lIns="0" bIns="0" rIns="0">
            <a:spAutoFit/>
          </a:bodyPr>
          <a:lstStyle/>
          <a:p>
            <a:pPr>
              <a:lnSpc>
                <a:spcPts val="3841"/>
              </a:lnSpc>
            </a:pPr>
            <a:r>
              <a:rPr lang="en-US" sz="2400" spc="72">
                <a:solidFill>
                  <a:srgbClr val="505A60"/>
                </a:solidFill>
                <a:latin typeface="Open Sans"/>
              </a:rPr>
              <a:t>La politique de sécurité est </a:t>
            </a:r>
            <a:r>
              <a:rPr lang="en-US" sz="2400" spc="72">
                <a:solidFill>
                  <a:srgbClr val="505A60"/>
                </a:solidFill>
                <a:latin typeface="Open Sans Bold"/>
              </a:rPr>
              <a:t>un plan d’action</a:t>
            </a:r>
            <a:r>
              <a:rPr lang="en-US" sz="2400" spc="72">
                <a:solidFill>
                  <a:srgbClr val="505A60"/>
                </a:solidFill>
                <a:latin typeface="Open Sans"/>
              </a:rPr>
              <a:t> </a:t>
            </a:r>
            <a:r>
              <a:rPr lang="en-US" sz="2400" spc="72">
                <a:solidFill>
                  <a:srgbClr val="505A60"/>
                </a:solidFill>
                <a:latin typeface="Open Sans Bold"/>
              </a:rPr>
              <a:t>défini</a:t>
            </a:r>
            <a:r>
              <a:rPr lang="en-US" sz="2400" spc="72">
                <a:solidFill>
                  <a:srgbClr val="505A60"/>
                </a:solidFill>
                <a:latin typeface="Open Sans"/>
              </a:rPr>
              <a:t> pour préserver l’intégrité et la pérennité de l’entreprise. Elle dépend du secteur d’activité.</a:t>
            </a:r>
          </a:p>
          <a:p>
            <a:pPr>
              <a:lnSpc>
                <a:spcPts val="3841"/>
              </a:lnSpc>
            </a:pPr>
          </a:p>
        </p:txBody>
      </p:sp>
      <p:sp>
        <p:nvSpPr>
          <p:cNvPr name="TextBox 13" id="13"/>
          <p:cNvSpPr txBox="true"/>
          <p:nvPr/>
        </p:nvSpPr>
        <p:spPr>
          <a:xfrm rot="0">
            <a:off x="6575607" y="4142819"/>
            <a:ext cx="11407791" cy="3696812"/>
          </a:xfrm>
          <a:prstGeom prst="rect">
            <a:avLst/>
          </a:prstGeom>
        </p:spPr>
        <p:txBody>
          <a:bodyPr anchor="t" rtlCol="false" tIns="0" lIns="0" bIns="0" rIns="0">
            <a:spAutoFit/>
          </a:bodyPr>
          <a:lstStyle/>
          <a:p>
            <a:pPr>
              <a:lnSpc>
                <a:spcPts val="3697"/>
              </a:lnSpc>
            </a:pPr>
            <a:r>
              <a:rPr lang="en-US" sz="2400" spc="72">
                <a:solidFill>
                  <a:srgbClr val="505A60"/>
                </a:solidFill>
                <a:latin typeface="Open Sans"/>
              </a:rPr>
              <a:t>Le prestataire extérieur qui assure la sécurité physique des locaux, </a:t>
            </a:r>
          </a:p>
          <a:p>
            <a:pPr>
              <a:lnSpc>
                <a:spcPts val="3697"/>
              </a:lnSpc>
            </a:pPr>
            <a:r>
              <a:rPr lang="en-US" sz="2400" spc="72">
                <a:solidFill>
                  <a:srgbClr val="505A60"/>
                </a:solidFill>
                <a:latin typeface="Open Sans"/>
              </a:rPr>
              <a:t>doit respecter le </a:t>
            </a:r>
            <a:r>
              <a:rPr lang="en-US" sz="2400" spc="72">
                <a:solidFill>
                  <a:srgbClr val="505A60"/>
                </a:solidFill>
                <a:latin typeface="Open Sans Bold"/>
              </a:rPr>
              <a:t>cachier des charges</a:t>
            </a:r>
            <a:r>
              <a:rPr lang="en-US" sz="2400" spc="72">
                <a:solidFill>
                  <a:srgbClr val="505A60"/>
                </a:solidFill>
                <a:latin typeface="Open Sans"/>
              </a:rPr>
              <a:t> mis à sa disposition, mais aussi,</a:t>
            </a:r>
          </a:p>
          <a:p>
            <a:pPr>
              <a:lnSpc>
                <a:spcPts val="3697"/>
              </a:lnSpc>
            </a:pPr>
            <a:r>
              <a:rPr lang="en-US" sz="2400" spc="72">
                <a:solidFill>
                  <a:srgbClr val="505A60"/>
                </a:solidFill>
                <a:latin typeface="Open Sans Bold"/>
              </a:rPr>
              <a:t>la réglementation en vigueur.</a:t>
            </a:r>
          </a:p>
          <a:p>
            <a:pPr>
              <a:lnSpc>
                <a:spcPts val="3697"/>
              </a:lnSpc>
            </a:pPr>
          </a:p>
          <a:p>
            <a:pPr>
              <a:lnSpc>
                <a:spcPts val="3697"/>
              </a:lnSpc>
            </a:pPr>
            <a:r>
              <a:rPr lang="en-US" sz="2400" spc="72">
                <a:solidFill>
                  <a:srgbClr val="505A60"/>
                </a:solidFill>
                <a:latin typeface="Open Sans"/>
              </a:rPr>
              <a:t>L’immeuble est classé ERP Catégorie 1 (au-dessus de 1500 personnes)</a:t>
            </a:r>
          </a:p>
          <a:p>
            <a:pPr>
              <a:lnSpc>
                <a:spcPts val="3697"/>
              </a:lnSpc>
            </a:pPr>
          </a:p>
          <a:p>
            <a:pPr>
              <a:lnSpc>
                <a:spcPts val="3697"/>
              </a:lnSpc>
            </a:pPr>
            <a:r>
              <a:rPr lang="en-US" sz="2400" spc="72">
                <a:solidFill>
                  <a:srgbClr val="505A60"/>
                </a:solidFill>
                <a:latin typeface="Open Sans"/>
              </a:rPr>
              <a:t>Le chef de sécurité assure </a:t>
            </a:r>
            <a:r>
              <a:rPr lang="en-US" sz="2400" spc="72">
                <a:solidFill>
                  <a:srgbClr val="505A60"/>
                </a:solidFill>
                <a:latin typeface="Open Sans Bold"/>
              </a:rPr>
              <a:t>l’évaluation des risques</a:t>
            </a:r>
            <a:r>
              <a:rPr lang="en-US" sz="2400" spc="72">
                <a:solidFill>
                  <a:srgbClr val="505A60"/>
                </a:solidFill>
                <a:latin typeface="Open Sans"/>
              </a:rPr>
              <a:t> et permet </a:t>
            </a:r>
          </a:p>
          <a:p>
            <a:pPr>
              <a:lnSpc>
                <a:spcPts val="3697"/>
              </a:lnSpc>
            </a:pPr>
            <a:r>
              <a:rPr lang="en-US" sz="2400" spc="72">
                <a:solidFill>
                  <a:srgbClr val="505A60"/>
                </a:solidFill>
                <a:latin typeface="Open Sans"/>
              </a:rPr>
              <a:t>de </a:t>
            </a:r>
            <a:r>
              <a:rPr lang="en-US" sz="2400" spc="72">
                <a:solidFill>
                  <a:srgbClr val="505A60"/>
                </a:solidFill>
                <a:latin typeface="Open Sans Bold"/>
              </a:rPr>
              <a:t>s’adapter aux nouvelles menaces et vulnérabilités.</a:t>
            </a:r>
          </a:p>
        </p:txBody>
      </p:sp>
      <p:sp>
        <p:nvSpPr>
          <p:cNvPr name="TextBox 14" id="14"/>
          <p:cNvSpPr txBox="true"/>
          <p:nvPr/>
        </p:nvSpPr>
        <p:spPr>
          <a:xfrm rot="0">
            <a:off x="8639799" y="9657386"/>
            <a:ext cx="7031757" cy="292109"/>
          </a:xfrm>
          <a:prstGeom prst="rect">
            <a:avLst/>
          </a:prstGeom>
        </p:spPr>
        <p:txBody>
          <a:bodyPr anchor="t" rtlCol="false" tIns="0" lIns="0" bIns="0" rIns="0">
            <a:spAutoFit/>
          </a:bodyPr>
          <a:lstStyle/>
          <a:p>
            <a:pPr algn="ctr">
              <a:lnSpc>
                <a:spcPts val="2200"/>
              </a:lnSpc>
              <a:spcBef>
                <a:spcPct val="0"/>
              </a:spcBef>
            </a:pPr>
            <a:r>
              <a:rPr lang="en-US" sz="2000" spc="60">
                <a:solidFill>
                  <a:srgbClr val="505A60"/>
                </a:solidFill>
                <a:latin typeface="Open Sans"/>
                <a:hlinkClick r:id="rId4" tooltip="https://entreprendre.service-public.fr/vosdroits/F31684"/>
              </a:rPr>
              <a:t>https://entreprendre.service-public.fr/vosdroits/F31684 </a:t>
            </a:r>
          </a:p>
        </p:txBody>
      </p:sp>
      <p:sp>
        <p:nvSpPr>
          <p:cNvPr name="Freeform 15" id="15"/>
          <p:cNvSpPr/>
          <p:nvPr/>
        </p:nvSpPr>
        <p:spPr>
          <a:xfrm flipH="false" flipV="false" rot="0">
            <a:off x="0" y="1989707"/>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5"/>
            <a:stretch>
              <a:fillRect l="-9360" t="0" r="-72147"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Freeform 11" id="11"/>
          <p:cNvSpPr/>
          <p:nvPr/>
        </p:nvSpPr>
        <p:spPr>
          <a:xfrm flipH="false" flipV="false" rot="0">
            <a:off x="542890" y="3341786"/>
            <a:ext cx="6837850" cy="5128387"/>
          </a:xfrm>
          <a:custGeom>
            <a:avLst/>
            <a:gdLst/>
            <a:ahLst/>
            <a:cxnLst/>
            <a:rect r="r" b="b" t="t" l="l"/>
            <a:pathLst>
              <a:path h="5128387" w="6837850">
                <a:moveTo>
                  <a:pt x="0" y="0"/>
                </a:moveTo>
                <a:lnTo>
                  <a:pt x="6837849" y="0"/>
                </a:lnTo>
                <a:lnTo>
                  <a:pt x="6837849" y="5128387"/>
                </a:lnTo>
                <a:lnTo>
                  <a:pt x="0" y="5128387"/>
                </a:lnTo>
                <a:lnTo>
                  <a:pt x="0" y="0"/>
                </a:lnTo>
                <a:close/>
              </a:path>
            </a:pathLst>
          </a:custGeom>
          <a:blipFill>
            <a:blip r:embed="rId4"/>
            <a:stretch>
              <a:fillRect l="0" t="0" r="0" b="0"/>
            </a:stretch>
          </a:blipFill>
        </p:spPr>
      </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La politique de sécurité</a:t>
            </a:r>
          </a:p>
        </p:txBody>
      </p:sp>
      <p:sp>
        <p:nvSpPr>
          <p:cNvPr name="TextBox 13" id="13"/>
          <p:cNvSpPr txBox="true"/>
          <p:nvPr/>
        </p:nvSpPr>
        <p:spPr>
          <a:xfrm rot="0">
            <a:off x="8164306" y="3370361"/>
            <a:ext cx="9717866" cy="5583564"/>
          </a:xfrm>
          <a:prstGeom prst="rect">
            <a:avLst/>
          </a:prstGeom>
        </p:spPr>
        <p:txBody>
          <a:bodyPr anchor="t" rtlCol="false" tIns="0" lIns="0" bIns="0" rIns="0">
            <a:spAutoFit/>
          </a:bodyPr>
          <a:lstStyle/>
          <a:p>
            <a:pPr>
              <a:lnSpc>
                <a:spcPts val="2640"/>
              </a:lnSpc>
            </a:pPr>
            <a:r>
              <a:rPr lang="en-US" sz="2400" spc="72">
                <a:solidFill>
                  <a:srgbClr val="505A60"/>
                </a:solidFill>
                <a:latin typeface="Open Sans Bold"/>
              </a:rPr>
              <a:t>Service de sécurité incendie et alarme :</a:t>
            </a:r>
          </a:p>
          <a:p>
            <a:pPr>
              <a:lnSpc>
                <a:spcPts val="3745"/>
              </a:lnSpc>
            </a:pPr>
          </a:p>
          <a:p>
            <a:pPr>
              <a:lnSpc>
                <a:spcPts val="3745"/>
              </a:lnSpc>
            </a:pPr>
            <a:r>
              <a:rPr lang="en-US" sz="2400" spc="72">
                <a:solidFill>
                  <a:srgbClr val="505A60"/>
                </a:solidFill>
                <a:latin typeface="Open Sans"/>
              </a:rPr>
              <a:t>Il est</a:t>
            </a:r>
            <a:r>
              <a:rPr lang="en-US" sz="2400" spc="72">
                <a:solidFill>
                  <a:srgbClr val="505A60"/>
                </a:solidFill>
                <a:latin typeface="Open Sans"/>
              </a:rPr>
              <a:t> doté de </a:t>
            </a:r>
            <a:r>
              <a:rPr lang="en-US" sz="2400" spc="72">
                <a:solidFill>
                  <a:srgbClr val="505A60"/>
                </a:solidFill>
                <a:latin typeface="Open Sans Bold"/>
              </a:rPr>
              <a:t>dispositifs d'alarme et d'avertissement,</a:t>
            </a:r>
            <a:r>
              <a:rPr lang="en-US" sz="2400" spc="72">
                <a:solidFill>
                  <a:srgbClr val="505A60"/>
                </a:solidFill>
                <a:latin typeface="Open Sans"/>
              </a:rPr>
              <a:t> </a:t>
            </a:r>
          </a:p>
          <a:p>
            <a:pPr>
              <a:lnSpc>
                <a:spcPts val="3745"/>
              </a:lnSpc>
            </a:pPr>
            <a:r>
              <a:rPr lang="en-US" sz="2400" spc="72">
                <a:solidFill>
                  <a:srgbClr val="505A60"/>
                </a:solidFill>
                <a:latin typeface="Open Sans Bold"/>
              </a:rPr>
              <a:t>d'un service de surveillance</a:t>
            </a:r>
            <a:r>
              <a:rPr lang="en-US" sz="2400" spc="72">
                <a:solidFill>
                  <a:srgbClr val="505A60"/>
                </a:solidFill>
                <a:latin typeface="Open Sans"/>
              </a:rPr>
              <a:t> et de </a:t>
            </a:r>
            <a:r>
              <a:rPr lang="en-US" sz="2400" spc="72">
                <a:solidFill>
                  <a:srgbClr val="505A60"/>
                </a:solidFill>
                <a:latin typeface="Open Sans Bold"/>
              </a:rPr>
              <a:t>moyens de secours </a:t>
            </a:r>
          </a:p>
          <a:p>
            <a:pPr>
              <a:lnSpc>
                <a:spcPts val="3745"/>
              </a:lnSpc>
            </a:pPr>
            <a:r>
              <a:rPr lang="en-US" sz="2400" spc="72">
                <a:solidFill>
                  <a:srgbClr val="505A60"/>
                </a:solidFill>
                <a:latin typeface="Open Sans Bold"/>
              </a:rPr>
              <a:t>contre l'incendie</a:t>
            </a:r>
            <a:r>
              <a:rPr lang="en-US" sz="2400" spc="72">
                <a:solidFill>
                  <a:srgbClr val="505A60"/>
                </a:solidFill>
                <a:latin typeface="Open Sans"/>
              </a:rPr>
              <a:t> appropriés aux risques.</a:t>
            </a:r>
          </a:p>
          <a:p>
            <a:pPr>
              <a:lnSpc>
                <a:spcPts val="3000"/>
              </a:lnSpc>
            </a:pPr>
          </a:p>
          <a:p>
            <a:pPr>
              <a:lnSpc>
                <a:spcPts val="3000"/>
              </a:lnSpc>
            </a:pPr>
          </a:p>
          <a:p>
            <a:pPr>
              <a:lnSpc>
                <a:spcPts val="3000"/>
              </a:lnSpc>
            </a:pPr>
          </a:p>
          <a:p>
            <a:pPr>
              <a:lnSpc>
                <a:spcPts val="3000"/>
              </a:lnSpc>
            </a:pPr>
            <a:r>
              <a:rPr lang="en-US" sz="2400" spc="72">
                <a:solidFill>
                  <a:srgbClr val="505A60"/>
                </a:solidFill>
                <a:latin typeface="Open Sans Italics"/>
              </a:rPr>
              <a:t>Signalétiques, plan d’évacuation, extincteurs, détecteurs de fumée, portes coupe feu, alarmes, SSIAP personnes qualifiées, faciliter l’action des pompiers, défibrilateurs, consignes de sécurité.</a:t>
            </a:r>
          </a:p>
          <a:p>
            <a:pPr>
              <a:lnSpc>
                <a:spcPts val="3000"/>
              </a:lnSpc>
            </a:pPr>
          </a:p>
          <a:p>
            <a:pPr>
              <a:lnSpc>
                <a:spcPts val="3000"/>
              </a:lnSpc>
            </a:pPr>
          </a:p>
          <a:p>
            <a:pPr>
              <a:lnSpc>
                <a:spcPts val="2640"/>
              </a:lnSpc>
              <a:spcBef>
                <a:spcPct val="0"/>
              </a:spcBef>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Freeform 11" id="11"/>
          <p:cNvSpPr/>
          <p:nvPr/>
        </p:nvSpPr>
        <p:spPr>
          <a:xfrm flipH="false" flipV="false" rot="0">
            <a:off x="0" y="1999232"/>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4"/>
            <a:stretch>
              <a:fillRect l="-17990" t="0" r="-17990" b="0"/>
            </a:stretch>
          </a:blipFill>
        </p:spPr>
      </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La politique de sécurité</a:t>
            </a:r>
          </a:p>
        </p:txBody>
      </p:sp>
      <p:sp>
        <p:nvSpPr>
          <p:cNvPr name="TextBox 13" id="13"/>
          <p:cNvSpPr txBox="true"/>
          <p:nvPr/>
        </p:nvSpPr>
        <p:spPr>
          <a:xfrm rot="0">
            <a:off x="7245579" y="2789359"/>
            <a:ext cx="10389858" cy="2868939"/>
          </a:xfrm>
          <a:prstGeom prst="rect">
            <a:avLst/>
          </a:prstGeom>
        </p:spPr>
        <p:txBody>
          <a:bodyPr anchor="t" rtlCol="false" tIns="0" lIns="0" bIns="0" rIns="0">
            <a:spAutoFit/>
          </a:bodyPr>
          <a:lstStyle/>
          <a:p>
            <a:pPr>
              <a:lnSpc>
                <a:spcPts val="2640"/>
              </a:lnSpc>
            </a:pPr>
            <a:r>
              <a:rPr lang="en-US" sz="2400" spc="72">
                <a:solidFill>
                  <a:srgbClr val="505A60"/>
                </a:solidFill>
                <a:latin typeface="Open Sans Bold"/>
              </a:rPr>
              <a:t>Caméras intérieures et extérieures :</a:t>
            </a:r>
          </a:p>
          <a:p>
            <a:pPr>
              <a:lnSpc>
                <a:spcPts val="2640"/>
              </a:lnSpc>
            </a:pPr>
          </a:p>
          <a:p>
            <a:pPr>
              <a:lnSpc>
                <a:spcPts val="3745"/>
              </a:lnSpc>
            </a:pPr>
            <a:r>
              <a:rPr lang="en-US" sz="2400" spc="72">
                <a:solidFill>
                  <a:srgbClr val="505A60"/>
                </a:solidFill>
                <a:latin typeface="Open Sans"/>
              </a:rPr>
              <a:t>Les caméras de surveillance permettent en outre </a:t>
            </a:r>
            <a:r>
              <a:rPr lang="en-US" sz="2400" spc="72">
                <a:solidFill>
                  <a:srgbClr val="505A60"/>
                </a:solidFill>
                <a:latin typeface="Open Sans Bold"/>
              </a:rPr>
              <a:t>d’identifier </a:t>
            </a:r>
          </a:p>
          <a:p>
            <a:pPr>
              <a:lnSpc>
                <a:spcPts val="3745"/>
              </a:lnSpc>
            </a:pPr>
            <a:r>
              <a:rPr lang="en-US" sz="2400" spc="72">
                <a:solidFill>
                  <a:srgbClr val="505A60"/>
                </a:solidFill>
                <a:latin typeface="Open Sans Bold"/>
              </a:rPr>
              <a:t>un intrus </a:t>
            </a:r>
            <a:r>
              <a:rPr lang="en-US" sz="2400" spc="72">
                <a:solidFill>
                  <a:srgbClr val="505A60"/>
                </a:solidFill>
                <a:latin typeface="Open Sans"/>
              </a:rPr>
              <a:t>ou de </a:t>
            </a:r>
            <a:r>
              <a:rPr lang="en-US" sz="2400" spc="72">
                <a:solidFill>
                  <a:srgbClr val="505A60"/>
                </a:solidFill>
                <a:latin typeface="Open Sans Bold"/>
              </a:rPr>
              <a:t>repérer des comportements représentant </a:t>
            </a:r>
          </a:p>
          <a:p>
            <a:pPr>
              <a:lnSpc>
                <a:spcPts val="3745"/>
              </a:lnSpc>
            </a:pPr>
            <a:r>
              <a:rPr lang="en-US" sz="2400" spc="72">
                <a:solidFill>
                  <a:srgbClr val="505A60"/>
                </a:solidFill>
                <a:latin typeface="Open Sans Bold"/>
              </a:rPr>
              <a:t>des risques</a:t>
            </a:r>
            <a:r>
              <a:rPr lang="en-US" sz="2400" spc="72">
                <a:solidFill>
                  <a:srgbClr val="505A60"/>
                </a:solidFill>
                <a:latin typeface="Open Sans"/>
              </a:rPr>
              <a:t>. Les vidéos sont conservées pendant un mois </a:t>
            </a:r>
          </a:p>
          <a:p>
            <a:pPr>
              <a:lnSpc>
                <a:spcPts val="3745"/>
              </a:lnSpc>
            </a:pPr>
            <a:r>
              <a:rPr lang="en-US" sz="2400" spc="72">
                <a:solidFill>
                  <a:srgbClr val="505A60"/>
                </a:solidFill>
                <a:latin typeface="Open Sans"/>
              </a:rPr>
              <a:t>en cas d’incident afin d’être visionnées.</a:t>
            </a:r>
          </a:p>
          <a:p>
            <a:pPr>
              <a:lnSpc>
                <a:spcPts val="2640"/>
              </a:lnSpc>
              <a:spcBef>
                <a:spcPct val="0"/>
              </a:spcBef>
            </a:pPr>
          </a:p>
        </p:txBody>
      </p:sp>
      <p:sp>
        <p:nvSpPr>
          <p:cNvPr name="TextBox 14" id="14"/>
          <p:cNvSpPr txBox="true"/>
          <p:nvPr/>
        </p:nvSpPr>
        <p:spPr>
          <a:xfrm rot="0">
            <a:off x="7245579" y="5984440"/>
            <a:ext cx="10389858" cy="3788658"/>
          </a:xfrm>
          <a:prstGeom prst="rect">
            <a:avLst/>
          </a:prstGeom>
        </p:spPr>
        <p:txBody>
          <a:bodyPr anchor="t" rtlCol="false" tIns="0" lIns="0" bIns="0" rIns="0">
            <a:spAutoFit/>
          </a:bodyPr>
          <a:lstStyle/>
          <a:p>
            <a:pPr>
              <a:lnSpc>
                <a:spcPts val="2640"/>
              </a:lnSpc>
            </a:pPr>
            <a:r>
              <a:rPr lang="en-US" sz="2400" spc="72">
                <a:solidFill>
                  <a:srgbClr val="505A60"/>
                </a:solidFill>
                <a:latin typeface="Open Sans Bold"/>
              </a:rPr>
              <a:t>Sécurité de l’information : </a:t>
            </a:r>
          </a:p>
          <a:p>
            <a:pPr>
              <a:lnSpc>
                <a:spcPts val="3457"/>
              </a:lnSpc>
            </a:pPr>
          </a:p>
          <a:p>
            <a:pPr>
              <a:lnSpc>
                <a:spcPts val="3457"/>
              </a:lnSpc>
            </a:pPr>
            <a:r>
              <a:rPr lang="en-US" sz="2400" spc="72">
                <a:solidFill>
                  <a:srgbClr val="505A60"/>
                </a:solidFill>
                <a:latin typeface="Open Sans Bold"/>
              </a:rPr>
              <a:t>VPN</a:t>
            </a:r>
            <a:r>
              <a:rPr lang="en-US" sz="2400" spc="72">
                <a:solidFill>
                  <a:srgbClr val="505A60"/>
                </a:solidFill>
                <a:latin typeface="Open Sans"/>
              </a:rPr>
              <a:t> accès UK, changement de mot de passe wifi tous les mois.</a:t>
            </a:r>
          </a:p>
          <a:p>
            <a:pPr>
              <a:lnSpc>
                <a:spcPts val="3457"/>
              </a:lnSpc>
            </a:pPr>
          </a:p>
          <a:p>
            <a:pPr>
              <a:lnSpc>
                <a:spcPts val="3457"/>
              </a:lnSpc>
            </a:pPr>
            <a:r>
              <a:rPr lang="en-US" sz="2400" spc="72">
                <a:solidFill>
                  <a:srgbClr val="505A60"/>
                </a:solidFill>
                <a:latin typeface="Open Sans Bold"/>
              </a:rPr>
              <a:t>L’application Work Place Advisor</a:t>
            </a:r>
            <a:r>
              <a:rPr lang="en-US" sz="2400" spc="72">
                <a:solidFill>
                  <a:srgbClr val="505A60"/>
                </a:solidFill>
                <a:latin typeface="Open Sans"/>
              </a:rPr>
              <a:t> a été mise en place pour que </a:t>
            </a:r>
          </a:p>
          <a:p>
            <a:pPr>
              <a:lnSpc>
                <a:spcPts val="3457"/>
              </a:lnSpc>
            </a:pPr>
            <a:r>
              <a:rPr lang="en-US" sz="2400" spc="72">
                <a:solidFill>
                  <a:srgbClr val="505A60"/>
                </a:solidFill>
                <a:latin typeface="Open Sans"/>
              </a:rPr>
              <a:t>les salariés intéragissent entre eux. </a:t>
            </a:r>
            <a:r>
              <a:rPr lang="en-US" sz="2400" spc="72">
                <a:solidFill>
                  <a:srgbClr val="505A60"/>
                </a:solidFill>
                <a:latin typeface="Open Sans"/>
              </a:rPr>
              <a:t>En cas de malaise, un gardien est contacté en urgence afin d’accompagner l’individu à l’infirmerie.</a:t>
            </a:r>
          </a:p>
          <a:p>
            <a:pPr>
              <a:lnSpc>
                <a:spcPts val="3457"/>
              </a:lnSpc>
            </a:pPr>
          </a:p>
          <a:p>
            <a:pPr>
              <a:lnSpc>
                <a:spcPts val="3457"/>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1" id="11"/>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La politique de sécurité</a:t>
            </a:r>
          </a:p>
        </p:txBody>
      </p:sp>
      <p:sp>
        <p:nvSpPr>
          <p:cNvPr name="Freeform 12" id="12"/>
          <p:cNvSpPr/>
          <p:nvPr/>
        </p:nvSpPr>
        <p:spPr>
          <a:xfrm flipH="false" flipV="false" rot="0">
            <a:off x="0" y="1999232"/>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4"/>
            <a:stretch>
              <a:fillRect l="-2398" t="0" r="-2398" b="0"/>
            </a:stretch>
          </a:blipFill>
        </p:spPr>
      </p:sp>
      <p:sp>
        <p:nvSpPr>
          <p:cNvPr name="TextBox 13" id="13"/>
          <p:cNvSpPr txBox="true"/>
          <p:nvPr/>
        </p:nvSpPr>
        <p:spPr>
          <a:xfrm rot="0">
            <a:off x="7217004" y="2828012"/>
            <a:ext cx="10042296" cy="2000238"/>
          </a:xfrm>
          <a:prstGeom prst="rect">
            <a:avLst/>
          </a:prstGeom>
        </p:spPr>
        <p:txBody>
          <a:bodyPr anchor="t" rtlCol="false" tIns="0" lIns="0" bIns="0" rIns="0">
            <a:spAutoFit/>
          </a:bodyPr>
          <a:lstStyle/>
          <a:p>
            <a:pPr>
              <a:lnSpc>
                <a:spcPts val="2640"/>
              </a:lnSpc>
            </a:pPr>
            <a:r>
              <a:rPr lang="en-US" sz="2400" spc="72">
                <a:solidFill>
                  <a:srgbClr val="505A60"/>
                </a:solidFill>
                <a:latin typeface="Open Sans Bold"/>
              </a:rPr>
              <a:t>Changement de règles de sécurité :</a:t>
            </a:r>
          </a:p>
          <a:p>
            <a:pPr>
              <a:lnSpc>
                <a:spcPts val="2640"/>
              </a:lnSpc>
            </a:pPr>
          </a:p>
          <a:p>
            <a:pPr>
              <a:lnSpc>
                <a:spcPts val="3721"/>
              </a:lnSpc>
            </a:pPr>
            <a:r>
              <a:rPr lang="en-US" sz="2400" spc="72">
                <a:solidFill>
                  <a:srgbClr val="505A60"/>
                </a:solidFill>
                <a:latin typeface="Open Sans Italics"/>
              </a:rPr>
              <a:t>Un ADS d</a:t>
            </a:r>
            <a:r>
              <a:rPr lang="en-US" sz="2400" spc="72">
                <a:solidFill>
                  <a:srgbClr val="505A60"/>
                </a:solidFill>
                <a:latin typeface="Open Sans Italics"/>
              </a:rPr>
              <a:t>oit ouvrir la porte pour accéder à l’étage.</a:t>
            </a:r>
          </a:p>
          <a:p>
            <a:pPr>
              <a:lnSpc>
                <a:spcPts val="3721"/>
              </a:lnSpc>
            </a:pPr>
            <a:r>
              <a:rPr lang="en-US" sz="2400" spc="72">
                <a:solidFill>
                  <a:srgbClr val="505A60"/>
                </a:solidFill>
                <a:latin typeface="Open Sans"/>
              </a:rPr>
              <a:t>Finalement, attente du formateur à l’accueil pour accéder </a:t>
            </a:r>
          </a:p>
          <a:p>
            <a:pPr algn="l">
              <a:lnSpc>
                <a:spcPts val="3721"/>
              </a:lnSpc>
            </a:pPr>
            <a:r>
              <a:rPr lang="en-US" sz="2400" spc="72">
                <a:solidFill>
                  <a:srgbClr val="505A60"/>
                </a:solidFill>
                <a:latin typeface="Open Sans"/>
              </a:rPr>
              <a:t>à la salle.</a:t>
            </a:r>
          </a:p>
        </p:txBody>
      </p:sp>
      <p:sp>
        <p:nvSpPr>
          <p:cNvPr name="TextBox 14" id="14"/>
          <p:cNvSpPr txBox="true"/>
          <p:nvPr/>
        </p:nvSpPr>
        <p:spPr>
          <a:xfrm rot="0">
            <a:off x="7217004" y="5882960"/>
            <a:ext cx="9879765" cy="2802264"/>
          </a:xfrm>
          <a:prstGeom prst="rect">
            <a:avLst/>
          </a:prstGeom>
        </p:spPr>
        <p:txBody>
          <a:bodyPr anchor="t" rtlCol="false" tIns="0" lIns="0" bIns="0" rIns="0">
            <a:spAutoFit/>
          </a:bodyPr>
          <a:lstStyle/>
          <a:p>
            <a:pPr algn="ctr">
              <a:lnSpc>
                <a:spcPts val="2640"/>
              </a:lnSpc>
            </a:pPr>
          </a:p>
          <a:p>
            <a:pPr algn="ctr">
              <a:lnSpc>
                <a:spcPts val="3216"/>
              </a:lnSpc>
            </a:pPr>
          </a:p>
          <a:p>
            <a:pPr>
              <a:lnSpc>
                <a:spcPts val="3216"/>
              </a:lnSpc>
            </a:pPr>
            <a:r>
              <a:rPr lang="en-US" sz="2400" spc="72">
                <a:solidFill>
                  <a:srgbClr val="505A60"/>
                </a:solidFill>
                <a:latin typeface="Open Sans Bold"/>
              </a:rPr>
              <a:t>Accessibilité</a:t>
            </a:r>
            <a:r>
              <a:rPr lang="en-US" sz="2400" spc="72">
                <a:solidFill>
                  <a:srgbClr val="505A60"/>
                </a:solidFill>
                <a:latin typeface="Open Sans"/>
              </a:rPr>
              <a:t> :</a:t>
            </a:r>
          </a:p>
          <a:p>
            <a:pPr>
              <a:lnSpc>
                <a:spcPts val="3216"/>
              </a:lnSpc>
            </a:pPr>
          </a:p>
          <a:p>
            <a:pPr>
              <a:lnSpc>
                <a:spcPts val="3721"/>
              </a:lnSpc>
            </a:pPr>
            <a:r>
              <a:rPr lang="en-US" sz="2400" spc="72">
                <a:solidFill>
                  <a:srgbClr val="505A60"/>
                </a:solidFill>
                <a:latin typeface="Open Sans"/>
              </a:rPr>
              <a:t>pour les personnes en situation de handicap, mise à disposition d’ascenseurs, rampes et écriture en braille.</a:t>
            </a:r>
          </a:p>
          <a:p>
            <a:pPr>
              <a:lnSpc>
                <a:spcPts val="2640"/>
              </a:lnSpc>
              <a:spcBef>
                <a:spcPct val="0"/>
              </a:spcBef>
            </a:pPr>
          </a:p>
        </p:txBody>
      </p:sp>
      <p:sp>
        <p:nvSpPr>
          <p:cNvPr name="TextBox 15" id="15"/>
          <p:cNvSpPr txBox="true"/>
          <p:nvPr/>
        </p:nvSpPr>
        <p:spPr>
          <a:xfrm rot="0">
            <a:off x="7217004" y="5181600"/>
            <a:ext cx="9243991" cy="902938"/>
          </a:xfrm>
          <a:prstGeom prst="rect">
            <a:avLst/>
          </a:prstGeom>
        </p:spPr>
        <p:txBody>
          <a:bodyPr anchor="t" rtlCol="false" tIns="0" lIns="0" bIns="0" rIns="0">
            <a:spAutoFit/>
          </a:bodyPr>
          <a:lstStyle/>
          <a:p>
            <a:pPr algn="l">
              <a:lnSpc>
                <a:spcPts val="3721"/>
              </a:lnSpc>
            </a:pPr>
            <a:r>
              <a:rPr lang="en-US" sz="2400" spc="72">
                <a:solidFill>
                  <a:srgbClr val="505A60"/>
                </a:solidFill>
                <a:latin typeface="Open Sans Bold"/>
              </a:rPr>
              <a:t>En cas de perte ou de vol de badge le signaler pour qu’il soit désactivé.</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1" id="11"/>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Analyse et suppositions</a:t>
            </a:r>
          </a:p>
        </p:txBody>
      </p:sp>
      <p:sp>
        <p:nvSpPr>
          <p:cNvPr name="AutoShape 12" id="12"/>
          <p:cNvSpPr/>
          <p:nvPr/>
        </p:nvSpPr>
        <p:spPr>
          <a:xfrm rot="0">
            <a:off x="6463716" y="2371023"/>
            <a:ext cx="5360568" cy="3562765"/>
          </a:xfrm>
          <a:prstGeom prst="rect">
            <a:avLst/>
          </a:prstGeom>
          <a:solidFill>
            <a:srgbClr val="00AEEF"/>
          </a:solidFill>
          <a:ln w="38100" cap="sq">
            <a:solidFill>
              <a:srgbClr val="FFFFFF"/>
            </a:solidFill>
            <a:prstDash val="solid"/>
            <a:miter/>
          </a:ln>
        </p:spPr>
      </p:sp>
      <p:sp>
        <p:nvSpPr>
          <p:cNvPr name="TextBox 13" id="13"/>
          <p:cNvSpPr txBox="true"/>
          <p:nvPr/>
        </p:nvSpPr>
        <p:spPr>
          <a:xfrm rot="0">
            <a:off x="6720879" y="2672584"/>
            <a:ext cx="4874818" cy="3012292"/>
          </a:xfrm>
          <a:prstGeom prst="rect">
            <a:avLst/>
          </a:prstGeom>
        </p:spPr>
        <p:txBody>
          <a:bodyPr anchor="t" rtlCol="false" tIns="0" lIns="0" bIns="0" rIns="0">
            <a:spAutoFit/>
          </a:bodyPr>
          <a:lstStyle/>
          <a:p>
            <a:pPr algn="ctr">
              <a:lnSpc>
                <a:spcPts val="3433"/>
              </a:lnSpc>
            </a:pPr>
            <a:r>
              <a:rPr lang="en-US" sz="2400" spc="72">
                <a:solidFill>
                  <a:srgbClr val="FFFFFF"/>
                </a:solidFill>
                <a:latin typeface="Open Sans Bold"/>
              </a:rPr>
              <a:t> La grille extérieure</a:t>
            </a:r>
          </a:p>
          <a:p>
            <a:pPr algn="ctr">
              <a:lnSpc>
                <a:spcPts val="3433"/>
              </a:lnSpc>
            </a:pPr>
          </a:p>
          <a:p>
            <a:pPr algn="ctr">
              <a:lnSpc>
                <a:spcPts val="2861"/>
              </a:lnSpc>
            </a:pPr>
            <a:r>
              <a:rPr lang="en-US" sz="2000" spc="60">
                <a:solidFill>
                  <a:srgbClr val="FFFFFF"/>
                </a:solidFill>
                <a:latin typeface="Open Sans Bold"/>
              </a:rPr>
              <a:t> </a:t>
            </a:r>
            <a:r>
              <a:rPr lang="en-US" sz="2000" spc="60">
                <a:solidFill>
                  <a:srgbClr val="FFFFFF"/>
                </a:solidFill>
                <a:latin typeface="Open Sans Italics"/>
              </a:rPr>
              <a:t>Reste ouverte, avec la présence d’un gardien dans la cabine. </a:t>
            </a:r>
          </a:p>
          <a:p>
            <a:pPr algn="ctr">
              <a:lnSpc>
                <a:spcPts val="2861"/>
              </a:lnSpc>
            </a:pPr>
          </a:p>
          <a:p>
            <a:pPr algn="ctr">
              <a:lnSpc>
                <a:spcPts val="2861"/>
              </a:lnSpc>
            </a:pPr>
            <a:r>
              <a:rPr lang="en-US" sz="2000" spc="60">
                <a:solidFill>
                  <a:srgbClr val="FFFFFF"/>
                </a:solidFill>
                <a:latin typeface="Open Sans Italics"/>
              </a:rPr>
              <a:t>Un individu peut s’introduire avec un groupe de personnes et rentrer dans l’immeuble.</a:t>
            </a:r>
          </a:p>
        </p:txBody>
      </p:sp>
      <p:sp>
        <p:nvSpPr>
          <p:cNvPr name="AutoShape 14" id="14"/>
          <p:cNvSpPr/>
          <p:nvPr/>
        </p:nvSpPr>
        <p:spPr>
          <a:xfrm rot="0">
            <a:off x="593737" y="6291473"/>
            <a:ext cx="5331993" cy="3867095"/>
          </a:xfrm>
          <a:prstGeom prst="rect">
            <a:avLst/>
          </a:prstGeom>
          <a:solidFill>
            <a:srgbClr val="00AEEF"/>
          </a:solidFill>
          <a:ln w="38100" cap="sq">
            <a:solidFill>
              <a:srgbClr val="00AEEF"/>
            </a:solidFill>
            <a:prstDash val="solid"/>
            <a:miter/>
          </a:ln>
        </p:spPr>
      </p:sp>
      <p:sp>
        <p:nvSpPr>
          <p:cNvPr name="TextBox 15" id="15"/>
          <p:cNvSpPr txBox="true"/>
          <p:nvPr/>
        </p:nvSpPr>
        <p:spPr>
          <a:xfrm rot="0">
            <a:off x="822325" y="6571963"/>
            <a:ext cx="4874818" cy="2360142"/>
          </a:xfrm>
          <a:prstGeom prst="rect">
            <a:avLst/>
          </a:prstGeom>
        </p:spPr>
        <p:txBody>
          <a:bodyPr anchor="t" rtlCol="false" tIns="0" lIns="0" bIns="0" rIns="0">
            <a:spAutoFit/>
          </a:bodyPr>
          <a:lstStyle/>
          <a:p>
            <a:pPr algn="ctr">
              <a:lnSpc>
                <a:spcPts val="3553"/>
              </a:lnSpc>
            </a:pPr>
            <a:r>
              <a:rPr lang="en-US" sz="2400" spc="72">
                <a:solidFill>
                  <a:srgbClr val="FFFFFF"/>
                </a:solidFill>
                <a:latin typeface="Open Sans Bold"/>
              </a:rPr>
              <a:t>La présence des badges</a:t>
            </a:r>
          </a:p>
          <a:p>
            <a:pPr algn="ctr">
              <a:lnSpc>
                <a:spcPts val="3553"/>
              </a:lnSpc>
            </a:pPr>
          </a:p>
          <a:p>
            <a:pPr algn="ctr">
              <a:lnSpc>
                <a:spcPts val="2961"/>
              </a:lnSpc>
            </a:pPr>
            <a:r>
              <a:rPr lang="en-US" sz="2000" spc="60">
                <a:solidFill>
                  <a:srgbClr val="FFFFFF"/>
                </a:solidFill>
                <a:latin typeface="Open Sans Italics"/>
              </a:rPr>
              <a:t>E</a:t>
            </a:r>
            <a:r>
              <a:rPr lang="en-US" sz="2000" spc="60">
                <a:solidFill>
                  <a:srgbClr val="FFFFFF"/>
                </a:solidFill>
                <a:latin typeface="Open Sans Italics"/>
              </a:rPr>
              <a:t>vite qu’un intru puisse s'introduire dans une zone sécurisé, vole des données ou installe un logiciel malveillant.</a:t>
            </a:r>
          </a:p>
        </p:txBody>
      </p:sp>
      <p:sp>
        <p:nvSpPr>
          <p:cNvPr name="AutoShape 16" id="16"/>
          <p:cNvSpPr/>
          <p:nvPr/>
        </p:nvSpPr>
        <p:spPr>
          <a:xfrm rot="0">
            <a:off x="6492291" y="6291473"/>
            <a:ext cx="5331993" cy="3867095"/>
          </a:xfrm>
          <a:prstGeom prst="rect">
            <a:avLst/>
          </a:prstGeom>
          <a:solidFill>
            <a:srgbClr val="00AEEF"/>
          </a:solidFill>
          <a:ln w="38100" cap="sq">
            <a:solidFill>
              <a:srgbClr val="FFFFFF"/>
            </a:solidFill>
            <a:prstDash val="solid"/>
            <a:miter/>
          </a:ln>
        </p:spPr>
      </p:sp>
      <p:sp>
        <p:nvSpPr>
          <p:cNvPr name="TextBox 17" id="17"/>
          <p:cNvSpPr txBox="true"/>
          <p:nvPr/>
        </p:nvSpPr>
        <p:spPr>
          <a:xfrm rot="0">
            <a:off x="6706591" y="6609245"/>
            <a:ext cx="4874818" cy="3019402"/>
          </a:xfrm>
          <a:prstGeom prst="rect">
            <a:avLst/>
          </a:prstGeom>
        </p:spPr>
        <p:txBody>
          <a:bodyPr anchor="t" rtlCol="false" tIns="0" lIns="0" bIns="0" rIns="0">
            <a:spAutoFit/>
          </a:bodyPr>
          <a:lstStyle/>
          <a:p>
            <a:pPr algn="ctr">
              <a:lnSpc>
                <a:spcPts val="3481"/>
              </a:lnSpc>
            </a:pPr>
            <a:r>
              <a:rPr lang="en-US" sz="2400" spc="72">
                <a:solidFill>
                  <a:srgbClr val="FFFFFF"/>
                </a:solidFill>
                <a:latin typeface="Open Sans Bold"/>
              </a:rPr>
              <a:t>La restriction des zones</a:t>
            </a:r>
          </a:p>
          <a:p>
            <a:pPr algn="ctr">
              <a:lnSpc>
                <a:spcPts val="2901"/>
              </a:lnSpc>
            </a:pPr>
          </a:p>
          <a:p>
            <a:pPr algn="ctr">
              <a:lnSpc>
                <a:spcPts val="2901"/>
              </a:lnSpc>
            </a:pPr>
            <a:r>
              <a:rPr lang="en-US" sz="2000" spc="60">
                <a:solidFill>
                  <a:srgbClr val="FFFFFF"/>
                </a:solidFill>
                <a:latin typeface="Open Sans Italics"/>
              </a:rPr>
              <a:t>Permet de conserver une certaine protection en cas de perte ou de vol de badge, la personne le possédant ne pourra pas accéder aux zones très sécurisées.</a:t>
            </a:r>
          </a:p>
          <a:p>
            <a:pPr algn="ctr">
              <a:lnSpc>
                <a:spcPts val="3481"/>
              </a:lnSpc>
            </a:pPr>
          </a:p>
        </p:txBody>
      </p:sp>
      <p:sp>
        <p:nvSpPr>
          <p:cNvPr name="AutoShape 18" id="18"/>
          <p:cNvSpPr/>
          <p:nvPr/>
        </p:nvSpPr>
        <p:spPr>
          <a:xfrm rot="0">
            <a:off x="565162" y="2371023"/>
            <a:ext cx="5360568" cy="3562765"/>
          </a:xfrm>
          <a:prstGeom prst="rect">
            <a:avLst/>
          </a:prstGeom>
          <a:solidFill>
            <a:srgbClr val="00AEEF"/>
          </a:solidFill>
          <a:ln w="38100" cap="sq">
            <a:solidFill>
              <a:srgbClr val="FFFFFF"/>
            </a:solidFill>
            <a:prstDash val="solid"/>
            <a:miter/>
          </a:ln>
        </p:spPr>
      </p:sp>
      <p:sp>
        <p:nvSpPr>
          <p:cNvPr name="TextBox 19" id="19"/>
          <p:cNvSpPr txBox="true"/>
          <p:nvPr/>
        </p:nvSpPr>
        <p:spPr>
          <a:xfrm rot="0">
            <a:off x="808037" y="2723863"/>
            <a:ext cx="4874818" cy="3209925"/>
          </a:xfrm>
          <a:prstGeom prst="rect">
            <a:avLst/>
          </a:prstGeom>
        </p:spPr>
        <p:txBody>
          <a:bodyPr anchor="t" rtlCol="false" tIns="0" lIns="0" bIns="0" rIns="0">
            <a:spAutoFit/>
          </a:bodyPr>
          <a:lstStyle/>
          <a:p>
            <a:pPr algn="ctr">
              <a:lnSpc>
                <a:spcPts val="2880"/>
              </a:lnSpc>
            </a:pPr>
            <a:r>
              <a:rPr lang="en-US" sz="2400" spc="72">
                <a:solidFill>
                  <a:srgbClr val="FFFFFF"/>
                </a:solidFill>
                <a:latin typeface="Open Sans Bold"/>
              </a:rPr>
              <a:t>Les portes tournantes </a:t>
            </a:r>
          </a:p>
          <a:p>
            <a:pPr algn="ctr">
              <a:lnSpc>
                <a:spcPts val="2400"/>
              </a:lnSpc>
            </a:pPr>
          </a:p>
          <a:p>
            <a:pPr algn="ctr">
              <a:lnSpc>
                <a:spcPts val="2400"/>
              </a:lnSpc>
            </a:pPr>
            <a:r>
              <a:rPr lang="en-US" sz="2000" spc="60">
                <a:solidFill>
                  <a:srgbClr val="FFFFFF"/>
                </a:solidFill>
                <a:latin typeface="Open Sans Italics"/>
              </a:rPr>
              <a:t>Permettent de réduire le “débit” du nombre de personnes qui entrent dans l’immeuble.</a:t>
            </a:r>
          </a:p>
          <a:p>
            <a:pPr algn="ctr">
              <a:lnSpc>
                <a:spcPts val="2880"/>
              </a:lnSpc>
            </a:pPr>
          </a:p>
          <a:p>
            <a:pPr algn="ctr">
              <a:lnSpc>
                <a:spcPts val="2400"/>
              </a:lnSpc>
            </a:pPr>
            <a:r>
              <a:rPr lang="en-US" sz="2000" spc="60">
                <a:solidFill>
                  <a:srgbClr val="FFFFFF"/>
                </a:solidFill>
                <a:latin typeface="Open Sans Italics"/>
              </a:rPr>
              <a:t>C</a:t>
            </a:r>
            <a:r>
              <a:rPr lang="en-US" sz="2000" spc="60">
                <a:solidFill>
                  <a:srgbClr val="FFFFFF"/>
                </a:solidFill>
                <a:latin typeface="Open Sans Italics"/>
              </a:rPr>
              <a:t>e qui évite qu’un intrus puisse se mélanger à un groupe ou une foule, il sera plus rapidement identifié.</a:t>
            </a:r>
          </a:p>
          <a:p>
            <a:pPr algn="ctr">
              <a:lnSpc>
                <a:spcPts val="2880"/>
              </a:lnSpc>
            </a:pPr>
          </a:p>
        </p:txBody>
      </p:sp>
      <p:sp>
        <p:nvSpPr>
          <p:cNvPr name="AutoShape 20" id="20"/>
          <p:cNvSpPr/>
          <p:nvPr/>
        </p:nvSpPr>
        <p:spPr>
          <a:xfrm rot="0">
            <a:off x="12357684" y="2371023"/>
            <a:ext cx="5360568" cy="3562765"/>
          </a:xfrm>
          <a:prstGeom prst="rect">
            <a:avLst/>
          </a:prstGeom>
          <a:solidFill>
            <a:srgbClr val="00AEEF"/>
          </a:solidFill>
          <a:ln w="38100" cap="sq">
            <a:solidFill>
              <a:srgbClr val="FFFFFF"/>
            </a:solidFill>
            <a:prstDash val="solid"/>
            <a:miter/>
          </a:ln>
        </p:spPr>
      </p:sp>
      <p:sp>
        <p:nvSpPr>
          <p:cNvPr name="TextBox 21" id="21"/>
          <p:cNvSpPr txBox="true"/>
          <p:nvPr/>
        </p:nvSpPr>
        <p:spPr>
          <a:xfrm rot="0">
            <a:off x="12614859" y="2701159"/>
            <a:ext cx="4874818" cy="2934951"/>
          </a:xfrm>
          <a:prstGeom prst="rect">
            <a:avLst/>
          </a:prstGeom>
        </p:spPr>
        <p:txBody>
          <a:bodyPr anchor="t" rtlCol="false" tIns="0" lIns="0" bIns="0" rIns="0">
            <a:spAutoFit/>
          </a:bodyPr>
          <a:lstStyle/>
          <a:p>
            <a:pPr algn="ctr">
              <a:lnSpc>
                <a:spcPts val="3361"/>
              </a:lnSpc>
            </a:pPr>
            <a:r>
              <a:rPr lang="en-US" sz="2400" spc="72">
                <a:solidFill>
                  <a:srgbClr val="FFFFFF"/>
                </a:solidFill>
                <a:latin typeface="Open Sans Bold"/>
              </a:rPr>
              <a:t> Télétravail</a:t>
            </a:r>
          </a:p>
          <a:p>
            <a:pPr algn="ctr">
              <a:lnSpc>
                <a:spcPts val="3361"/>
              </a:lnSpc>
            </a:pPr>
          </a:p>
          <a:p>
            <a:pPr algn="ctr">
              <a:lnSpc>
                <a:spcPts val="2801"/>
              </a:lnSpc>
            </a:pPr>
            <a:r>
              <a:rPr lang="en-US" sz="2000" spc="60">
                <a:solidFill>
                  <a:srgbClr val="FFFFFF"/>
                </a:solidFill>
                <a:latin typeface="Open Sans Italics"/>
              </a:rPr>
              <a:t>En cas de mauvais control du matériel. </a:t>
            </a:r>
          </a:p>
          <a:p>
            <a:pPr algn="ctr">
              <a:lnSpc>
                <a:spcPts val="2801"/>
              </a:lnSpc>
            </a:pPr>
          </a:p>
          <a:p>
            <a:pPr algn="ctr">
              <a:lnSpc>
                <a:spcPts val="2801"/>
              </a:lnSpc>
            </a:pPr>
            <a:r>
              <a:rPr lang="en-US" sz="2000" spc="60">
                <a:solidFill>
                  <a:srgbClr val="FFFFFF"/>
                </a:solidFill>
                <a:latin typeface="Open Sans"/>
              </a:rPr>
              <a:t> </a:t>
            </a:r>
            <a:r>
              <a:rPr lang="en-US" sz="2000" spc="60">
                <a:solidFill>
                  <a:srgbClr val="FFFFFF"/>
                </a:solidFill>
                <a:latin typeface="Open Sans Italics"/>
              </a:rPr>
              <a:t>Cela peut impacter la sécurité de l’organisation, par ex : perte de mot de passe</a:t>
            </a:r>
          </a:p>
          <a:p>
            <a:pPr algn="ctr">
              <a:lnSpc>
                <a:spcPts val="2801"/>
              </a:lnSpc>
            </a:pPr>
          </a:p>
        </p:txBody>
      </p:sp>
      <p:sp>
        <p:nvSpPr>
          <p:cNvPr name="AutoShape 22" id="22"/>
          <p:cNvSpPr/>
          <p:nvPr/>
        </p:nvSpPr>
        <p:spPr>
          <a:xfrm rot="0">
            <a:off x="12371984" y="6305263"/>
            <a:ext cx="5346268" cy="3853304"/>
          </a:xfrm>
          <a:prstGeom prst="rect">
            <a:avLst/>
          </a:prstGeom>
          <a:solidFill>
            <a:srgbClr val="00AEEF"/>
          </a:solidFill>
          <a:ln w="38100" cap="sq">
            <a:solidFill>
              <a:srgbClr val="FFFFFF"/>
            </a:solidFill>
            <a:prstDash val="solid"/>
            <a:miter/>
          </a:ln>
        </p:spPr>
      </p:sp>
      <p:sp>
        <p:nvSpPr>
          <p:cNvPr name="TextBox 23" id="23"/>
          <p:cNvSpPr txBox="true"/>
          <p:nvPr/>
        </p:nvSpPr>
        <p:spPr>
          <a:xfrm rot="0">
            <a:off x="12628473" y="6638638"/>
            <a:ext cx="4861814" cy="1877826"/>
          </a:xfrm>
          <a:prstGeom prst="rect">
            <a:avLst/>
          </a:prstGeom>
        </p:spPr>
        <p:txBody>
          <a:bodyPr anchor="t" rtlCol="false" tIns="0" lIns="0" bIns="0" rIns="0">
            <a:spAutoFit/>
          </a:bodyPr>
          <a:lstStyle/>
          <a:p>
            <a:pPr algn="ctr">
              <a:lnSpc>
                <a:spcPts val="3352"/>
              </a:lnSpc>
            </a:pPr>
            <a:r>
              <a:rPr lang="en-US" sz="2394" spc="71">
                <a:solidFill>
                  <a:srgbClr val="FFFFFF"/>
                </a:solidFill>
                <a:latin typeface="Open Sans Bold"/>
              </a:rPr>
              <a:t>Surface vitrée de l’immeuble</a:t>
            </a:r>
          </a:p>
          <a:p>
            <a:pPr algn="ctr">
              <a:lnSpc>
                <a:spcPts val="3352"/>
              </a:lnSpc>
            </a:pPr>
          </a:p>
          <a:p>
            <a:pPr algn="ctr">
              <a:lnSpc>
                <a:spcPts val="2793"/>
              </a:lnSpc>
            </a:pPr>
            <a:r>
              <a:rPr lang="en-US" sz="1995" spc="59">
                <a:solidFill>
                  <a:srgbClr val="FFFFFF"/>
                </a:solidFill>
                <a:latin typeface="Open Sans Italics"/>
              </a:rPr>
              <a:t> Cela peut permettre de voir des infomations au travers de la vitre.</a:t>
            </a:r>
          </a:p>
          <a:p>
            <a:pPr algn="ctr">
              <a:lnSpc>
                <a:spcPts val="2793"/>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1" id="11"/>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Analyse et suppositions</a:t>
            </a:r>
          </a:p>
        </p:txBody>
      </p:sp>
      <p:sp>
        <p:nvSpPr>
          <p:cNvPr name="AutoShape 12" id="12"/>
          <p:cNvSpPr/>
          <p:nvPr/>
        </p:nvSpPr>
        <p:spPr>
          <a:xfrm rot="0">
            <a:off x="9587095" y="4331953"/>
            <a:ext cx="5360568" cy="3199997"/>
          </a:xfrm>
          <a:prstGeom prst="rect">
            <a:avLst/>
          </a:prstGeom>
          <a:solidFill>
            <a:srgbClr val="00AEEF"/>
          </a:solidFill>
          <a:ln w="38100" cap="sq">
            <a:solidFill>
              <a:srgbClr val="FFFFFF"/>
            </a:solidFill>
            <a:prstDash val="solid"/>
            <a:miter/>
          </a:ln>
        </p:spPr>
      </p:sp>
      <p:sp>
        <p:nvSpPr>
          <p:cNvPr name="AutoShape 13" id="13"/>
          <p:cNvSpPr/>
          <p:nvPr/>
        </p:nvSpPr>
        <p:spPr>
          <a:xfrm rot="0">
            <a:off x="3340337" y="4331953"/>
            <a:ext cx="5360568" cy="3199997"/>
          </a:xfrm>
          <a:prstGeom prst="rect">
            <a:avLst/>
          </a:prstGeom>
          <a:solidFill>
            <a:srgbClr val="00AEEF"/>
          </a:solidFill>
          <a:ln w="38100" cap="sq">
            <a:solidFill>
              <a:srgbClr val="FFFFFF"/>
            </a:solidFill>
            <a:prstDash val="solid"/>
            <a:miter/>
          </a:ln>
        </p:spPr>
      </p:sp>
      <p:sp>
        <p:nvSpPr>
          <p:cNvPr name="TextBox 14" id="14"/>
          <p:cNvSpPr txBox="true"/>
          <p:nvPr/>
        </p:nvSpPr>
        <p:spPr>
          <a:xfrm rot="0">
            <a:off x="3564162" y="4645910"/>
            <a:ext cx="4874818" cy="1366344"/>
          </a:xfrm>
          <a:prstGeom prst="rect">
            <a:avLst/>
          </a:prstGeom>
        </p:spPr>
        <p:txBody>
          <a:bodyPr anchor="t" rtlCol="false" tIns="0" lIns="0" bIns="0" rIns="0">
            <a:spAutoFit/>
          </a:bodyPr>
          <a:lstStyle/>
          <a:p>
            <a:pPr algn="ctr">
              <a:lnSpc>
                <a:spcPts val="4153"/>
              </a:lnSpc>
            </a:pPr>
            <a:r>
              <a:rPr lang="en-US" sz="2400" spc="72">
                <a:solidFill>
                  <a:srgbClr val="FFFFFF"/>
                </a:solidFill>
                <a:latin typeface="Open Sans Bold"/>
              </a:rPr>
              <a:t>En cas de coupure électrique</a:t>
            </a:r>
            <a:r>
              <a:rPr lang="en-US" sz="2400" spc="72">
                <a:solidFill>
                  <a:srgbClr val="FFFFFF"/>
                </a:solidFill>
                <a:latin typeface="Open Sans"/>
              </a:rPr>
              <a:t> </a:t>
            </a:r>
          </a:p>
          <a:p>
            <a:pPr algn="ctr">
              <a:lnSpc>
                <a:spcPts val="3461"/>
              </a:lnSpc>
            </a:pPr>
          </a:p>
          <a:p>
            <a:pPr algn="ctr">
              <a:lnSpc>
                <a:spcPts val="3461"/>
              </a:lnSpc>
            </a:pPr>
            <a:r>
              <a:rPr lang="en-US" sz="2000" spc="60">
                <a:solidFill>
                  <a:srgbClr val="FFFFFF"/>
                </a:solidFill>
                <a:latin typeface="Open Sans Italics"/>
              </a:rPr>
              <a:t>R</a:t>
            </a:r>
            <a:r>
              <a:rPr lang="en-US" sz="2000" spc="60">
                <a:solidFill>
                  <a:srgbClr val="FFFFFF"/>
                </a:solidFill>
                <a:latin typeface="Open Sans Italics"/>
              </a:rPr>
              <a:t>isque d’intrusion dans le bâtiment.</a:t>
            </a:r>
          </a:p>
        </p:txBody>
      </p:sp>
      <p:sp>
        <p:nvSpPr>
          <p:cNvPr name="TextBox 15" id="15"/>
          <p:cNvSpPr txBox="true"/>
          <p:nvPr/>
        </p:nvSpPr>
        <p:spPr>
          <a:xfrm rot="0">
            <a:off x="9844258" y="4674485"/>
            <a:ext cx="4874818" cy="2169623"/>
          </a:xfrm>
          <a:prstGeom prst="rect">
            <a:avLst/>
          </a:prstGeom>
        </p:spPr>
        <p:txBody>
          <a:bodyPr anchor="t" rtlCol="false" tIns="0" lIns="0" bIns="0" rIns="0">
            <a:spAutoFit/>
          </a:bodyPr>
          <a:lstStyle/>
          <a:p>
            <a:pPr algn="ctr">
              <a:lnSpc>
                <a:spcPts val="4153"/>
              </a:lnSpc>
            </a:pPr>
            <a:r>
              <a:rPr lang="en-US" sz="2400" spc="72">
                <a:solidFill>
                  <a:srgbClr val="FFFFFF"/>
                </a:solidFill>
                <a:latin typeface="Open Sans Bold"/>
              </a:rPr>
              <a:t>Porte du réfectoire ouverte</a:t>
            </a:r>
            <a:r>
              <a:rPr lang="en-US" sz="2400" spc="72">
                <a:solidFill>
                  <a:srgbClr val="FFFFFF"/>
                </a:solidFill>
                <a:latin typeface="Open Sans"/>
              </a:rPr>
              <a:t> </a:t>
            </a:r>
          </a:p>
          <a:p>
            <a:pPr algn="ctr">
              <a:lnSpc>
                <a:spcPts val="3461"/>
              </a:lnSpc>
            </a:pPr>
          </a:p>
          <a:p>
            <a:pPr algn="ctr">
              <a:lnSpc>
                <a:spcPts val="3261"/>
              </a:lnSpc>
            </a:pPr>
            <a:r>
              <a:rPr lang="en-US" sz="2000" spc="60">
                <a:solidFill>
                  <a:srgbClr val="FFFFFF"/>
                </a:solidFill>
                <a:latin typeface="Open Sans Italics"/>
              </a:rPr>
              <a:t>Pendant la pause déjeuner, cela peut entraîner une faille de sécurité car accessible depuis l'extérieur.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461640" y="3677735"/>
            <a:ext cx="13364720" cy="3747897"/>
          </a:xfrm>
          <a:prstGeom prst="rect">
            <a:avLst/>
          </a:prstGeom>
        </p:spPr>
        <p:txBody>
          <a:bodyPr anchor="t" rtlCol="false" tIns="0" lIns="0" bIns="0" rIns="0">
            <a:spAutoFit/>
          </a:bodyPr>
          <a:lstStyle/>
          <a:p>
            <a:pPr>
              <a:lnSpc>
                <a:spcPts val="4344"/>
              </a:lnSpc>
            </a:pPr>
            <a:r>
              <a:rPr lang="en-US" sz="2400" spc="72">
                <a:solidFill>
                  <a:srgbClr val="505A60"/>
                </a:solidFill>
                <a:latin typeface="Open Sans"/>
              </a:rPr>
              <a:t>La mise en œuvre d'une politique de sécurité est une composante importante de toute organisation. Il est important que les organisations comprennent les risques auxquels elles sont confrontées et qu'elles élaborent une politique de sécurité complète pour y faire face. Les organisations doivent s'assurer que leur politique de sécurité est correctement mise en œuvre et que chaque membre de l'organisation est conscient de ses responsabilités et des procédures de sécurité à suivre. </a:t>
            </a:r>
          </a:p>
          <a:p>
            <a:pPr>
              <a:lnSpc>
                <a:spcPts val="4344"/>
              </a:lnSpc>
            </a:pPr>
          </a:p>
        </p:txBody>
      </p:sp>
      <p:grpSp>
        <p:nvGrpSpPr>
          <p:cNvPr name="Group 3" id="3"/>
          <p:cNvGrpSpPr/>
          <p:nvPr/>
        </p:nvGrpSpPr>
        <p:grpSpPr>
          <a:xfrm rot="-10800000">
            <a:off x="-310195" y="-3398818"/>
            <a:ext cx="15827715" cy="5398050"/>
            <a:chOff x="0" y="0"/>
            <a:chExt cx="15751626" cy="5372100"/>
          </a:xfrm>
        </p:grpSpPr>
        <p:sp>
          <p:nvSpPr>
            <p:cNvPr name="Freeform 4" id="4"/>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5" id="5"/>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6" id="6"/>
          <p:cNvGrpSpPr/>
          <p:nvPr/>
        </p:nvGrpSpPr>
        <p:grpSpPr>
          <a:xfrm rot="0">
            <a:off x="15517520" y="583715"/>
            <a:ext cx="1579249" cy="1415517"/>
            <a:chOff x="0" y="0"/>
            <a:chExt cx="444502" cy="398417"/>
          </a:xfrm>
        </p:grpSpPr>
        <p:sp>
          <p:nvSpPr>
            <p:cNvPr name="Freeform 7" id="7"/>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8" id="8"/>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9" id="9"/>
          <p:cNvGrpSpPr/>
          <p:nvPr/>
        </p:nvGrpSpPr>
        <p:grpSpPr>
          <a:xfrm rot="0">
            <a:off x="-1543050" y="-699793"/>
            <a:ext cx="3086100" cy="2700338"/>
            <a:chOff x="0" y="0"/>
            <a:chExt cx="812800" cy="711200"/>
          </a:xfrm>
        </p:grpSpPr>
        <p:sp>
          <p:nvSpPr>
            <p:cNvPr name="Freeform 10" id="10"/>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1" id="11"/>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Conclusion</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67592" y="3571104"/>
            <a:ext cx="9442624" cy="3939475"/>
          </a:xfrm>
          <a:prstGeom prst="rect">
            <a:avLst/>
          </a:prstGeom>
        </p:spPr>
        <p:txBody>
          <a:bodyPr anchor="t" rtlCol="false" tIns="0" lIns="0" bIns="0" rIns="0">
            <a:spAutoFit/>
          </a:bodyPr>
          <a:lstStyle/>
          <a:p>
            <a:pPr marL="518317" indent="-259159" lvl="1">
              <a:lnSpc>
                <a:spcPts val="4561"/>
              </a:lnSpc>
              <a:buFont typeface="Arial"/>
              <a:buChar char="•"/>
            </a:pPr>
            <a:r>
              <a:rPr lang="en-US" sz="2400" spc="72">
                <a:solidFill>
                  <a:srgbClr val="505A60"/>
                </a:solidFill>
                <a:latin typeface="Open Sans"/>
              </a:rPr>
              <a:t>Comprendre les risques et identifier les vulnérabilités</a:t>
            </a:r>
          </a:p>
          <a:p>
            <a:pPr marL="518317" indent="-259159" lvl="1">
              <a:lnSpc>
                <a:spcPts val="4561"/>
              </a:lnSpc>
              <a:buFont typeface="Arial"/>
              <a:buChar char="•"/>
            </a:pPr>
            <a:r>
              <a:rPr lang="en-US" sz="2400" spc="72">
                <a:solidFill>
                  <a:srgbClr val="505A60"/>
                </a:solidFill>
                <a:latin typeface="Open Sans"/>
              </a:rPr>
              <a:t>Culture de sécurité</a:t>
            </a:r>
          </a:p>
          <a:p>
            <a:pPr marL="518317" indent="-259159" lvl="1">
              <a:lnSpc>
                <a:spcPts val="4561"/>
              </a:lnSpc>
              <a:buFont typeface="Arial"/>
              <a:buChar char="•"/>
            </a:pPr>
            <a:r>
              <a:rPr lang="en-US" sz="2400" spc="72">
                <a:solidFill>
                  <a:srgbClr val="505A60"/>
                </a:solidFill>
                <a:latin typeface="Open Sans"/>
              </a:rPr>
              <a:t>Assurer la sécurité des biens et des personnes</a:t>
            </a:r>
          </a:p>
          <a:p>
            <a:pPr marL="518317" indent="-259159" lvl="1">
              <a:lnSpc>
                <a:spcPts val="4561"/>
              </a:lnSpc>
              <a:buFont typeface="Arial"/>
              <a:buChar char="•"/>
            </a:pPr>
            <a:r>
              <a:rPr lang="en-US" sz="2400" spc="72">
                <a:solidFill>
                  <a:srgbClr val="505A60"/>
                </a:solidFill>
                <a:latin typeface="Open Sans"/>
              </a:rPr>
              <a:t>Élaboration d'une politique de sécurité globale</a:t>
            </a:r>
          </a:p>
          <a:p>
            <a:pPr marL="518317" indent="-259159" lvl="1">
              <a:lnSpc>
                <a:spcPts val="4561"/>
              </a:lnSpc>
              <a:buFont typeface="Arial"/>
              <a:buChar char="•"/>
            </a:pPr>
            <a:r>
              <a:rPr lang="en-US" sz="2400" spc="72">
                <a:solidFill>
                  <a:srgbClr val="505A60"/>
                </a:solidFill>
                <a:latin typeface="Open Sans"/>
              </a:rPr>
              <a:t>Étapes clés de la mise en œuvre d'une politique de sécurité</a:t>
            </a:r>
          </a:p>
          <a:p>
            <a:pPr marL="518317" indent="-259159" lvl="1">
              <a:lnSpc>
                <a:spcPts val="4561"/>
              </a:lnSpc>
              <a:buFont typeface="Arial"/>
              <a:buChar char="•"/>
            </a:pPr>
            <a:r>
              <a:rPr lang="en-US" sz="2400" spc="72">
                <a:solidFill>
                  <a:srgbClr val="505A60"/>
                </a:solidFill>
                <a:latin typeface="Open Sans"/>
              </a:rPr>
              <a:t>Audits et surveillance de la sécurité</a:t>
            </a:r>
          </a:p>
          <a:p>
            <a:pPr marL="518317" indent="-259159" lvl="1">
              <a:lnSpc>
                <a:spcPts val="4561"/>
              </a:lnSpc>
              <a:buFont typeface="Arial"/>
              <a:buChar char="•"/>
            </a:pPr>
            <a:r>
              <a:rPr lang="en-US" sz="2400" spc="72">
                <a:solidFill>
                  <a:srgbClr val="505A60"/>
                </a:solidFill>
                <a:latin typeface="Open Sans"/>
              </a:rPr>
              <a:t>Formation et sensibilisation</a:t>
            </a:r>
          </a:p>
        </p:txBody>
      </p:sp>
      <p:grpSp>
        <p:nvGrpSpPr>
          <p:cNvPr name="Group 3" id="3"/>
          <p:cNvGrpSpPr/>
          <p:nvPr/>
        </p:nvGrpSpPr>
        <p:grpSpPr>
          <a:xfrm rot="-10800000">
            <a:off x="-310195" y="-3398818"/>
            <a:ext cx="15827715" cy="5398050"/>
            <a:chOff x="0" y="0"/>
            <a:chExt cx="15751626" cy="5372100"/>
          </a:xfrm>
        </p:grpSpPr>
        <p:sp>
          <p:nvSpPr>
            <p:cNvPr name="Freeform 4" id="4"/>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5" id="5"/>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6" id="6"/>
          <p:cNvGrpSpPr/>
          <p:nvPr/>
        </p:nvGrpSpPr>
        <p:grpSpPr>
          <a:xfrm rot="0">
            <a:off x="15517520" y="583715"/>
            <a:ext cx="1579249" cy="1415517"/>
            <a:chOff x="0" y="0"/>
            <a:chExt cx="444502" cy="398417"/>
          </a:xfrm>
        </p:grpSpPr>
        <p:sp>
          <p:nvSpPr>
            <p:cNvPr name="Freeform 7" id="7"/>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8" id="8"/>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9" id="9"/>
          <p:cNvGrpSpPr/>
          <p:nvPr/>
        </p:nvGrpSpPr>
        <p:grpSpPr>
          <a:xfrm rot="0">
            <a:off x="-1543050" y="-699793"/>
            <a:ext cx="3086100" cy="2700338"/>
            <a:chOff x="0" y="0"/>
            <a:chExt cx="812800" cy="711200"/>
          </a:xfrm>
        </p:grpSpPr>
        <p:sp>
          <p:nvSpPr>
            <p:cNvPr name="Freeform 10" id="10"/>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1" id="11"/>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Conclusion</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00AEEF"/>
        </a:solidFill>
      </p:bgPr>
    </p:bg>
    <p:spTree>
      <p:nvGrpSpPr>
        <p:cNvPr id="1" name=""/>
        <p:cNvGrpSpPr/>
        <p:nvPr/>
      </p:nvGrpSpPr>
      <p:grpSpPr>
        <a:xfrm>
          <a:off x="0" y="0"/>
          <a:ext cx="0" cy="0"/>
          <a:chOff x="0" y="0"/>
          <a:chExt cx="0" cy="0"/>
        </a:xfrm>
      </p:grpSpPr>
      <p:grpSp>
        <p:nvGrpSpPr>
          <p:cNvPr name="Group 2" id="2"/>
          <p:cNvGrpSpPr/>
          <p:nvPr/>
        </p:nvGrpSpPr>
        <p:grpSpPr>
          <a:xfrm rot="0">
            <a:off x="3729073" y="4262467"/>
            <a:ext cx="10829854" cy="2697704"/>
            <a:chOff x="0" y="0"/>
            <a:chExt cx="14439805" cy="3596938"/>
          </a:xfrm>
        </p:grpSpPr>
        <p:sp>
          <p:nvSpPr>
            <p:cNvPr name="TextBox 3" id="3"/>
            <p:cNvSpPr txBox="true"/>
            <p:nvPr/>
          </p:nvSpPr>
          <p:spPr>
            <a:xfrm rot="0">
              <a:off x="0" y="90593"/>
              <a:ext cx="14439805" cy="1923830"/>
            </a:xfrm>
            <a:prstGeom prst="rect">
              <a:avLst/>
            </a:prstGeom>
          </p:spPr>
          <p:txBody>
            <a:bodyPr anchor="t" rtlCol="false" tIns="0" lIns="0" bIns="0" rIns="0">
              <a:spAutoFit/>
            </a:bodyPr>
            <a:lstStyle/>
            <a:p>
              <a:pPr algn="ctr" marL="0" indent="0" lvl="0">
                <a:lnSpc>
                  <a:spcPts val="10916"/>
                </a:lnSpc>
                <a:spcBef>
                  <a:spcPct val="0"/>
                </a:spcBef>
              </a:pPr>
              <a:r>
                <a:rPr lang="en-US" sz="9924" u="none">
                  <a:solidFill>
                    <a:srgbClr val="FFFFFF"/>
                  </a:solidFill>
                  <a:latin typeface="Fira Sans Semi-Bold"/>
                </a:rPr>
                <a:t>Merci !</a:t>
              </a:r>
            </a:p>
          </p:txBody>
        </p:sp>
        <p:sp>
          <p:nvSpPr>
            <p:cNvPr name="TextBox 4" id="4"/>
            <p:cNvSpPr txBox="true"/>
            <p:nvPr/>
          </p:nvSpPr>
          <p:spPr>
            <a:xfrm rot="0">
              <a:off x="1010170" y="2542979"/>
              <a:ext cx="12419465" cy="1041824"/>
            </a:xfrm>
            <a:prstGeom prst="rect">
              <a:avLst/>
            </a:prstGeom>
          </p:spPr>
          <p:txBody>
            <a:bodyPr anchor="t" rtlCol="false" tIns="0" lIns="0" bIns="0" rIns="0">
              <a:spAutoFit/>
            </a:bodyPr>
            <a:lstStyle/>
            <a:p>
              <a:pPr algn="ctr" marL="0" indent="0" lvl="0">
                <a:lnSpc>
                  <a:spcPts val="6304"/>
                </a:lnSpc>
                <a:spcBef>
                  <a:spcPct val="0"/>
                </a:spcBef>
              </a:pPr>
            </a:p>
          </p:txBody>
        </p:sp>
      </p:grpSp>
      <p:grpSp>
        <p:nvGrpSpPr>
          <p:cNvPr name="Group 5" id="5"/>
          <p:cNvGrpSpPr/>
          <p:nvPr/>
        </p:nvGrpSpPr>
        <p:grpSpPr>
          <a:xfrm rot="0">
            <a:off x="11620599" y="8775184"/>
            <a:ext cx="8523290" cy="4392438"/>
            <a:chOff x="0" y="0"/>
            <a:chExt cx="10424273" cy="5372100"/>
          </a:xfrm>
        </p:grpSpPr>
        <p:sp>
          <p:nvSpPr>
            <p:cNvPr name="Freeform 6" id="6"/>
            <p:cNvSpPr/>
            <p:nvPr/>
          </p:nvSpPr>
          <p:spPr>
            <a:xfrm flipH="false" flipV="false" rot="0">
              <a:off x="0" y="0"/>
              <a:ext cx="10424273" cy="5372100"/>
            </a:xfrm>
            <a:custGeom>
              <a:avLst/>
              <a:gdLst/>
              <a:ahLst/>
              <a:cxnLst/>
              <a:rect r="r" b="b" t="t" l="l"/>
              <a:pathLst>
                <a:path h="5372100" w="10424273">
                  <a:moveTo>
                    <a:pt x="8873603" y="0"/>
                  </a:moveTo>
                  <a:lnTo>
                    <a:pt x="1550670" y="0"/>
                  </a:lnTo>
                  <a:lnTo>
                    <a:pt x="0" y="2686050"/>
                  </a:lnTo>
                  <a:lnTo>
                    <a:pt x="1550670" y="5372100"/>
                  </a:lnTo>
                  <a:lnTo>
                    <a:pt x="8873603" y="5372100"/>
                  </a:lnTo>
                  <a:lnTo>
                    <a:pt x="10424273" y="2686050"/>
                  </a:lnTo>
                  <a:lnTo>
                    <a:pt x="8873603" y="0"/>
                  </a:lnTo>
                  <a:close/>
                </a:path>
              </a:pathLst>
            </a:custGeom>
            <a:solidFill>
              <a:srgbClr val="8DC63F"/>
            </a:solidFill>
          </p:spPr>
        </p:sp>
      </p:grpSp>
      <p:grpSp>
        <p:nvGrpSpPr>
          <p:cNvPr name="Group 7" id="7"/>
          <p:cNvGrpSpPr/>
          <p:nvPr/>
        </p:nvGrpSpPr>
        <p:grpSpPr>
          <a:xfrm rot="0">
            <a:off x="11341825" y="8775184"/>
            <a:ext cx="3782694" cy="4875554"/>
            <a:chOff x="0" y="0"/>
            <a:chExt cx="4167939" cy="5372100"/>
          </a:xfrm>
        </p:grpSpPr>
        <p:sp>
          <p:nvSpPr>
            <p:cNvPr name="Freeform 8" id="8"/>
            <p:cNvSpPr/>
            <p:nvPr/>
          </p:nvSpPr>
          <p:spPr>
            <a:xfrm flipH="false" flipV="false" rot="0">
              <a:off x="0" y="0"/>
              <a:ext cx="4167939" cy="5372100"/>
            </a:xfrm>
            <a:custGeom>
              <a:avLst/>
              <a:gdLst/>
              <a:ahLst/>
              <a:cxnLst/>
              <a:rect r="r" b="b" t="t" l="l"/>
              <a:pathLst>
                <a:path h="5372100" w="4167939">
                  <a:moveTo>
                    <a:pt x="2617269" y="0"/>
                  </a:moveTo>
                  <a:lnTo>
                    <a:pt x="1550670" y="0"/>
                  </a:lnTo>
                  <a:lnTo>
                    <a:pt x="0" y="2686050"/>
                  </a:lnTo>
                  <a:lnTo>
                    <a:pt x="1550670" y="5372100"/>
                  </a:lnTo>
                  <a:lnTo>
                    <a:pt x="2617269" y="5372100"/>
                  </a:lnTo>
                  <a:lnTo>
                    <a:pt x="4167939" y="2686050"/>
                  </a:lnTo>
                  <a:lnTo>
                    <a:pt x="2617269" y="0"/>
                  </a:lnTo>
                  <a:close/>
                </a:path>
              </a:pathLst>
            </a:custGeom>
            <a:solidFill>
              <a:srgbClr val="FFDE59"/>
            </a:solidFill>
          </p:spPr>
        </p:sp>
      </p:grpSp>
      <p:grpSp>
        <p:nvGrpSpPr>
          <p:cNvPr name="Group 9" id="9"/>
          <p:cNvGrpSpPr/>
          <p:nvPr/>
        </p:nvGrpSpPr>
        <p:grpSpPr>
          <a:xfrm rot="-10800000">
            <a:off x="-3602767" y="-3778684"/>
            <a:ext cx="11903735" cy="6226137"/>
            <a:chOff x="0" y="0"/>
            <a:chExt cx="10270904" cy="5372100"/>
          </a:xfrm>
        </p:grpSpPr>
        <p:sp>
          <p:nvSpPr>
            <p:cNvPr name="Freeform 10" id="10"/>
            <p:cNvSpPr/>
            <p:nvPr/>
          </p:nvSpPr>
          <p:spPr>
            <a:xfrm flipH="false" flipV="false" rot="0">
              <a:off x="0" y="0"/>
              <a:ext cx="10270904" cy="5372100"/>
            </a:xfrm>
            <a:custGeom>
              <a:avLst/>
              <a:gdLst/>
              <a:ahLst/>
              <a:cxnLst/>
              <a:rect r="r" b="b" t="t" l="l"/>
              <a:pathLst>
                <a:path h="5372100" w="10270904">
                  <a:moveTo>
                    <a:pt x="8720234" y="0"/>
                  </a:moveTo>
                  <a:lnTo>
                    <a:pt x="1550670" y="0"/>
                  </a:lnTo>
                  <a:lnTo>
                    <a:pt x="0" y="2686050"/>
                  </a:lnTo>
                  <a:lnTo>
                    <a:pt x="1550670" y="5372100"/>
                  </a:lnTo>
                  <a:lnTo>
                    <a:pt x="8720234" y="5372100"/>
                  </a:lnTo>
                  <a:lnTo>
                    <a:pt x="10270904" y="2686050"/>
                  </a:lnTo>
                  <a:lnTo>
                    <a:pt x="8720234" y="0"/>
                  </a:lnTo>
                  <a:close/>
                </a:path>
              </a:pathLst>
            </a:custGeom>
            <a:solidFill>
              <a:srgbClr val="F26522"/>
            </a:solid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48655" y="2949282"/>
            <a:ext cx="3926716" cy="4702453"/>
          </a:xfrm>
          <a:custGeom>
            <a:avLst/>
            <a:gdLst/>
            <a:ahLst/>
            <a:cxnLst/>
            <a:rect r="r" b="b" t="t" l="l"/>
            <a:pathLst>
              <a:path h="4702453" w="3926716">
                <a:moveTo>
                  <a:pt x="0" y="0"/>
                </a:moveTo>
                <a:lnTo>
                  <a:pt x="3926716" y="0"/>
                </a:lnTo>
                <a:lnTo>
                  <a:pt x="3926716" y="4702452"/>
                </a:lnTo>
                <a:lnTo>
                  <a:pt x="0" y="4702452"/>
                </a:lnTo>
                <a:lnTo>
                  <a:pt x="0" y="0"/>
                </a:lnTo>
                <a:close/>
              </a:path>
            </a:pathLst>
          </a:custGeom>
          <a:blipFill>
            <a:blip r:embed="rId2"/>
            <a:stretch>
              <a:fillRect l="-22540" t="-13329" r="-22415" b="-7714"/>
            </a:stretch>
          </a:blipFill>
        </p:spPr>
      </p:sp>
      <p:sp>
        <p:nvSpPr>
          <p:cNvPr name="TextBox 3" id="3"/>
          <p:cNvSpPr txBox="true"/>
          <p:nvPr/>
        </p:nvSpPr>
        <p:spPr>
          <a:xfrm rot="0">
            <a:off x="8007070" y="3661394"/>
            <a:ext cx="6902574" cy="4047490"/>
          </a:xfrm>
          <a:prstGeom prst="rect">
            <a:avLst/>
          </a:prstGeom>
        </p:spPr>
        <p:txBody>
          <a:bodyPr anchor="t" rtlCol="false" tIns="0" lIns="0" bIns="0" rIns="0">
            <a:spAutoFit/>
          </a:bodyPr>
          <a:lstStyle/>
          <a:p>
            <a:pPr algn="ctr">
              <a:lnSpc>
                <a:spcPts val="1650"/>
              </a:lnSpc>
            </a:pPr>
          </a:p>
          <a:p>
            <a:pPr algn="ctr">
              <a:lnSpc>
                <a:spcPts val="5099"/>
              </a:lnSpc>
            </a:pPr>
            <a:r>
              <a:rPr lang="en-US" sz="2999" spc="89">
                <a:solidFill>
                  <a:srgbClr val="505A60"/>
                </a:solidFill>
                <a:latin typeface="Open Sans Medium"/>
              </a:rPr>
              <a:t>Microsoft </a:t>
            </a:r>
            <a:r>
              <a:rPr lang="en-US" sz="2999" spc="89">
                <a:solidFill>
                  <a:srgbClr val="505A60"/>
                </a:solidFill>
                <a:latin typeface="Open Sans Medium"/>
              </a:rPr>
              <a:t>a été créée</a:t>
            </a:r>
            <a:r>
              <a:rPr lang="en-US" sz="2999" spc="89">
                <a:solidFill>
                  <a:srgbClr val="505A60"/>
                </a:solidFill>
                <a:latin typeface="Open Sans Bold"/>
              </a:rPr>
              <a:t> le 4 avril 1975</a:t>
            </a:r>
          </a:p>
          <a:p>
            <a:pPr algn="ctr">
              <a:lnSpc>
                <a:spcPts val="5099"/>
              </a:lnSpc>
            </a:pPr>
            <a:r>
              <a:rPr lang="en-US" sz="2999" spc="89">
                <a:solidFill>
                  <a:srgbClr val="505A60"/>
                </a:solidFill>
                <a:latin typeface="Open Sans Medium"/>
              </a:rPr>
              <a:t>à Albuquerque, au États-Unis.</a:t>
            </a:r>
            <a:r>
              <a:rPr lang="en-US" sz="2999" spc="89">
                <a:solidFill>
                  <a:srgbClr val="505A60"/>
                </a:solidFill>
                <a:latin typeface="Open Sans Bold"/>
              </a:rPr>
              <a:t> </a:t>
            </a:r>
          </a:p>
          <a:p>
            <a:pPr algn="ctr">
              <a:lnSpc>
                <a:spcPts val="3299"/>
              </a:lnSpc>
            </a:pPr>
          </a:p>
          <a:p>
            <a:pPr algn="ctr">
              <a:lnSpc>
                <a:spcPts val="3299"/>
              </a:lnSpc>
            </a:pPr>
          </a:p>
          <a:p>
            <a:pPr algn="ctr">
              <a:lnSpc>
                <a:spcPts val="3299"/>
              </a:lnSpc>
            </a:pPr>
            <a:r>
              <a:rPr lang="en-US" sz="2999" spc="89">
                <a:solidFill>
                  <a:srgbClr val="505A60"/>
                </a:solidFill>
                <a:latin typeface="Open Sans"/>
              </a:rPr>
              <a:t>par </a:t>
            </a:r>
            <a:r>
              <a:rPr lang="en-US" sz="2999" spc="89">
                <a:solidFill>
                  <a:srgbClr val="505A60"/>
                </a:solidFill>
                <a:latin typeface="Open Sans Bold"/>
              </a:rPr>
              <a:t>Bill Gates et Paul Allen. </a:t>
            </a:r>
          </a:p>
          <a:p>
            <a:pPr algn="ctr">
              <a:lnSpc>
                <a:spcPts val="1540"/>
              </a:lnSpc>
            </a:pPr>
          </a:p>
          <a:p>
            <a:pPr algn="ctr">
              <a:lnSpc>
                <a:spcPts val="1540"/>
              </a:lnSpc>
            </a:pPr>
          </a:p>
          <a:p>
            <a:pPr algn="ctr">
              <a:lnSpc>
                <a:spcPts val="1540"/>
              </a:lnSpc>
            </a:pPr>
          </a:p>
          <a:p>
            <a:pPr algn="ctr">
              <a:lnSpc>
                <a:spcPts val="1540"/>
              </a:lnSpc>
            </a:pPr>
          </a:p>
          <a:p>
            <a:pPr algn="ctr">
              <a:lnSpc>
                <a:spcPts val="1540"/>
              </a:lnSpc>
            </a:pPr>
          </a:p>
          <a:p>
            <a:pPr algn="ctr">
              <a:lnSpc>
                <a:spcPts val="1540"/>
              </a:lnSpc>
            </a:pPr>
          </a:p>
          <a:p>
            <a:pPr algn="ctr">
              <a:lnSpc>
                <a:spcPts val="1540"/>
              </a:lnSpc>
              <a:spcBef>
                <a:spcPct val="0"/>
              </a:spcBef>
            </a:pPr>
          </a:p>
        </p:txBody>
      </p:sp>
      <p:sp>
        <p:nvSpPr>
          <p:cNvPr name="TextBox 4" id="4"/>
          <p:cNvSpPr txBox="true"/>
          <p:nvPr/>
        </p:nvSpPr>
        <p:spPr>
          <a:xfrm rot="0">
            <a:off x="229418" y="9690897"/>
            <a:ext cx="18132528" cy="292109"/>
          </a:xfrm>
          <a:prstGeom prst="rect">
            <a:avLst/>
          </a:prstGeom>
        </p:spPr>
        <p:txBody>
          <a:bodyPr anchor="t" rtlCol="false" tIns="0" lIns="0" bIns="0" rIns="0">
            <a:spAutoFit/>
          </a:bodyPr>
          <a:lstStyle/>
          <a:p>
            <a:pPr algn="ctr">
              <a:lnSpc>
                <a:spcPts val="2200"/>
              </a:lnSpc>
              <a:spcBef>
                <a:spcPct val="0"/>
              </a:spcBef>
            </a:pPr>
            <a:r>
              <a:rPr lang="en-US" sz="2000" spc="60">
                <a:solidFill>
                  <a:srgbClr val="505A60"/>
                </a:solidFill>
                <a:latin typeface="Open Sans"/>
                <a:hlinkClick r:id="rId3" tooltip="https://www.arpejeh.com/visite-de-lentreprise-microsoft-a-issy-les-moulineaux/"/>
              </a:rPr>
              <a:t>https://www.arpejeh.com/visite-de-lentreprise-microsoft-a-issy-les-moulineaux/</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1" id="11"/>
          <p:cNvSpPr txBox="true"/>
          <p:nvPr/>
        </p:nvSpPr>
        <p:spPr>
          <a:xfrm rot="0">
            <a:off x="7179353" y="3141240"/>
            <a:ext cx="9809574" cy="6384036"/>
          </a:xfrm>
          <a:prstGeom prst="rect">
            <a:avLst/>
          </a:prstGeom>
        </p:spPr>
        <p:txBody>
          <a:bodyPr anchor="t" rtlCol="false" tIns="0" lIns="0" bIns="0" rIns="0">
            <a:spAutoFit/>
          </a:bodyPr>
          <a:lstStyle/>
          <a:p>
            <a:pPr>
              <a:lnSpc>
                <a:spcPts val="3288"/>
              </a:lnSpc>
            </a:pPr>
            <a:r>
              <a:rPr lang="en-US" sz="2400" spc="72">
                <a:solidFill>
                  <a:srgbClr val="505A60"/>
                </a:solidFill>
                <a:latin typeface="Open Sans Bold"/>
              </a:rPr>
              <a:t>Accueil</a:t>
            </a:r>
            <a:r>
              <a:rPr lang="en-US" sz="2400" spc="72">
                <a:solidFill>
                  <a:srgbClr val="505A60"/>
                </a:solidFill>
                <a:latin typeface="Open Sans"/>
              </a:rPr>
              <a:t> par Monsieur Hugo Paravigna, Coordinateur Philanthropie de Microsoft.</a:t>
            </a:r>
          </a:p>
          <a:p>
            <a:pPr algn="ctr">
              <a:lnSpc>
                <a:spcPts val="2640"/>
              </a:lnSpc>
              <a:spcBef>
                <a:spcPct val="0"/>
              </a:spcBef>
            </a:pPr>
          </a:p>
          <a:p>
            <a:pPr algn="ctr">
              <a:lnSpc>
                <a:spcPts val="2640"/>
              </a:lnSpc>
              <a:spcBef>
                <a:spcPct val="0"/>
              </a:spcBef>
            </a:pPr>
          </a:p>
          <a:p>
            <a:pPr>
              <a:lnSpc>
                <a:spcPts val="2640"/>
              </a:lnSpc>
              <a:spcBef>
                <a:spcPct val="0"/>
              </a:spcBef>
            </a:pPr>
            <a:r>
              <a:rPr lang="en-US" sz="2400" spc="72">
                <a:solidFill>
                  <a:srgbClr val="505A60"/>
                </a:solidFill>
                <a:latin typeface="Open Sans Bold"/>
              </a:rPr>
              <a:t>Visite des locaux</a:t>
            </a:r>
            <a:r>
              <a:rPr lang="en-US" sz="2400" spc="72">
                <a:solidFill>
                  <a:srgbClr val="505A60"/>
                </a:solidFill>
                <a:latin typeface="Open Sans"/>
              </a:rPr>
              <a:t> de Microsoft situés à Issy les Moulineaux :</a:t>
            </a:r>
          </a:p>
          <a:p>
            <a:pPr algn="ctr">
              <a:lnSpc>
                <a:spcPts val="2640"/>
              </a:lnSpc>
              <a:spcBef>
                <a:spcPct val="0"/>
              </a:spcBef>
            </a:pPr>
          </a:p>
          <a:p>
            <a:pPr marL="518162" indent="-259081" lvl="1">
              <a:lnSpc>
                <a:spcPts val="4320"/>
              </a:lnSpc>
              <a:buFont typeface="Arial"/>
              <a:buChar char="•"/>
            </a:pPr>
            <a:r>
              <a:rPr lang="en-US" sz="2400" spc="72">
                <a:solidFill>
                  <a:srgbClr val="505A60"/>
                </a:solidFill>
                <a:latin typeface="Open Sans"/>
              </a:rPr>
              <a:t>L’ accueil, espace de démo,</a:t>
            </a:r>
          </a:p>
          <a:p>
            <a:pPr marL="518162" indent="-259081" lvl="1">
              <a:lnSpc>
                <a:spcPts val="4320"/>
              </a:lnSpc>
              <a:buFont typeface="Arial"/>
              <a:buChar char="•"/>
            </a:pPr>
            <a:r>
              <a:rPr lang="en-US" sz="2400" spc="72">
                <a:solidFill>
                  <a:srgbClr val="505A60"/>
                </a:solidFill>
                <a:latin typeface="Open Sans"/>
              </a:rPr>
              <a:t>Les 3 restaurants d’entreprise,</a:t>
            </a:r>
          </a:p>
          <a:p>
            <a:pPr marL="518162" indent="-259081" lvl="1">
              <a:lnSpc>
                <a:spcPts val="4320"/>
              </a:lnSpc>
              <a:buFont typeface="Arial"/>
              <a:buChar char="•"/>
            </a:pPr>
            <a:r>
              <a:rPr lang="en-US" sz="2400" spc="72">
                <a:solidFill>
                  <a:srgbClr val="505A60"/>
                </a:solidFill>
                <a:latin typeface="Open Sans"/>
              </a:rPr>
              <a:t>La salle intéractive pour les enfants,</a:t>
            </a:r>
          </a:p>
          <a:p>
            <a:pPr marL="518162" indent="-259081" lvl="1">
              <a:lnSpc>
                <a:spcPts val="4320"/>
              </a:lnSpc>
              <a:buFont typeface="Arial"/>
              <a:buChar char="•"/>
            </a:pPr>
            <a:r>
              <a:rPr lang="en-US" sz="2400" spc="72">
                <a:solidFill>
                  <a:srgbClr val="505A60"/>
                </a:solidFill>
                <a:latin typeface="Open Sans"/>
              </a:rPr>
              <a:t>Le Village et Canopée,</a:t>
            </a:r>
          </a:p>
          <a:p>
            <a:pPr marL="518162" indent="-259081" lvl="1">
              <a:lnSpc>
                <a:spcPts val="4320"/>
              </a:lnSpc>
              <a:buFont typeface="Arial"/>
              <a:buChar char="•"/>
            </a:pPr>
            <a:r>
              <a:rPr lang="en-US" sz="2400" spc="72">
                <a:solidFill>
                  <a:srgbClr val="505A60"/>
                </a:solidFill>
                <a:latin typeface="Open Sans"/>
              </a:rPr>
              <a:t>Les bureaux coworking et salle de réunion,</a:t>
            </a:r>
          </a:p>
          <a:p>
            <a:pPr marL="518162" indent="-259081" lvl="1">
              <a:lnSpc>
                <a:spcPts val="4320"/>
              </a:lnSpc>
              <a:buFont typeface="Arial"/>
              <a:buChar char="•"/>
            </a:pPr>
            <a:r>
              <a:rPr lang="en-US" sz="2400" spc="72">
                <a:solidFill>
                  <a:srgbClr val="505A60"/>
                </a:solidFill>
                <a:latin typeface="Open Sans"/>
              </a:rPr>
              <a:t>Les salles auditoriums et une grande salle de conférence </a:t>
            </a:r>
          </a:p>
          <a:p>
            <a:pPr>
              <a:lnSpc>
                <a:spcPts val="4320"/>
              </a:lnSpc>
            </a:pPr>
            <a:r>
              <a:rPr lang="en-US" sz="2400" spc="72">
                <a:solidFill>
                  <a:srgbClr val="505A60"/>
                </a:solidFill>
                <a:latin typeface="Open Sans"/>
              </a:rPr>
              <a:t>      </a:t>
            </a:r>
            <a:r>
              <a:rPr lang="en-US" sz="2400" spc="72">
                <a:solidFill>
                  <a:srgbClr val="505A60"/>
                </a:solidFill>
                <a:latin typeface="Open Sans"/>
              </a:rPr>
              <a:t>au RDC.</a:t>
            </a:r>
          </a:p>
          <a:p>
            <a:pPr algn="ctr">
              <a:lnSpc>
                <a:spcPts val="3936"/>
              </a:lnSpc>
            </a:pPr>
          </a:p>
        </p:txBody>
      </p:sp>
      <p:sp>
        <p:nvSpPr>
          <p:cNvPr name="Freeform 12" id="12"/>
          <p:cNvSpPr/>
          <p:nvPr/>
        </p:nvSpPr>
        <p:spPr>
          <a:xfrm flipH="false" flipV="false" rot="0">
            <a:off x="0" y="2002848"/>
            <a:ext cx="5931275" cy="8284152"/>
          </a:xfrm>
          <a:custGeom>
            <a:avLst/>
            <a:gdLst/>
            <a:ahLst/>
            <a:cxnLst/>
            <a:rect r="r" b="b" t="t" l="l"/>
            <a:pathLst>
              <a:path h="8284152" w="5931275">
                <a:moveTo>
                  <a:pt x="0" y="0"/>
                </a:moveTo>
                <a:lnTo>
                  <a:pt x="5931275" y="0"/>
                </a:lnTo>
                <a:lnTo>
                  <a:pt x="5931275" y="8284152"/>
                </a:lnTo>
                <a:lnTo>
                  <a:pt x="0" y="8284152"/>
                </a:lnTo>
                <a:lnTo>
                  <a:pt x="0" y="0"/>
                </a:lnTo>
                <a:close/>
              </a:path>
            </a:pathLst>
          </a:custGeom>
          <a:blipFill>
            <a:blip r:embed="rId4"/>
            <a:stretch>
              <a:fillRect l="-5248" t="-16217" r="-5248" b="0"/>
            </a:stretch>
          </a:blipFill>
        </p:spPr>
      </p:sp>
      <p:sp>
        <p:nvSpPr>
          <p:cNvPr name="TextBox 13" id="13"/>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Description de la 1ère journée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193726" y="3139693"/>
            <a:ext cx="9813122" cy="5978270"/>
          </a:xfrm>
          <a:prstGeom prst="rect">
            <a:avLst/>
          </a:prstGeom>
        </p:spPr>
        <p:txBody>
          <a:bodyPr anchor="t" rtlCol="false" tIns="0" lIns="0" bIns="0" rIns="0">
            <a:spAutoFit/>
          </a:bodyPr>
          <a:lstStyle/>
          <a:p>
            <a:pPr>
              <a:lnSpc>
                <a:spcPts val="3432"/>
              </a:lnSpc>
            </a:pPr>
            <a:r>
              <a:rPr lang="en-US" sz="2400" spc="72">
                <a:solidFill>
                  <a:srgbClr val="505A60"/>
                </a:solidFill>
                <a:latin typeface="Open Sans Bold"/>
              </a:rPr>
              <a:t>Environ 2000 personnes</a:t>
            </a:r>
            <a:r>
              <a:rPr lang="en-US" sz="2400" spc="72">
                <a:solidFill>
                  <a:srgbClr val="505A60"/>
                </a:solidFill>
                <a:latin typeface="Open Sans"/>
              </a:rPr>
              <a:t> y sont employées </a:t>
            </a:r>
          </a:p>
          <a:p>
            <a:pPr>
              <a:lnSpc>
                <a:spcPts val="3432"/>
              </a:lnSpc>
            </a:pPr>
          </a:p>
          <a:p>
            <a:pPr>
              <a:lnSpc>
                <a:spcPts val="3432"/>
              </a:lnSpc>
            </a:pPr>
            <a:r>
              <a:rPr lang="en-US" sz="2400" spc="72">
                <a:solidFill>
                  <a:srgbClr val="505A60"/>
                </a:solidFill>
                <a:latin typeface="Open Sans"/>
              </a:rPr>
              <a:t>Depuis le covid, leur travail est hybride. </a:t>
            </a:r>
          </a:p>
          <a:p>
            <a:pPr>
              <a:lnSpc>
                <a:spcPts val="3432"/>
              </a:lnSpc>
            </a:pPr>
          </a:p>
          <a:p>
            <a:pPr>
              <a:lnSpc>
                <a:spcPts val="3432"/>
              </a:lnSpc>
            </a:pPr>
            <a:r>
              <a:rPr lang="en-US" sz="2400" spc="72">
                <a:solidFill>
                  <a:srgbClr val="505A60"/>
                </a:solidFill>
                <a:latin typeface="Open Sans"/>
              </a:rPr>
              <a:t>Ils pratiquent en grande partie </a:t>
            </a:r>
            <a:r>
              <a:rPr lang="en-US" sz="2400" spc="72">
                <a:solidFill>
                  <a:srgbClr val="505A60"/>
                </a:solidFill>
                <a:latin typeface="Open Sans Bold"/>
              </a:rPr>
              <a:t>le télétravail. </a:t>
            </a:r>
          </a:p>
          <a:p>
            <a:pPr>
              <a:lnSpc>
                <a:spcPts val="3432"/>
              </a:lnSpc>
            </a:pPr>
          </a:p>
          <a:p>
            <a:pPr>
              <a:lnSpc>
                <a:spcPts val="3432"/>
              </a:lnSpc>
            </a:pPr>
            <a:r>
              <a:rPr lang="en-US" sz="2400" spc="72">
                <a:solidFill>
                  <a:srgbClr val="505A60"/>
                </a:solidFill>
                <a:latin typeface="Open Sans Bold"/>
              </a:rPr>
              <a:t>80% d’entre eux sont des commerciaux. </a:t>
            </a:r>
          </a:p>
          <a:p>
            <a:pPr>
              <a:lnSpc>
                <a:spcPts val="3432"/>
              </a:lnSpc>
            </a:pPr>
            <a:r>
              <a:rPr lang="en-US" sz="2400" spc="72">
                <a:solidFill>
                  <a:srgbClr val="505A60"/>
                </a:solidFill>
                <a:latin typeface="Open Sans Bold"/>
              </a:rPr>
              <a:t>On trouve aussi des ingénieurs. </a:t>
            </a:r>
          </a:p>
          <a:p>
            <a:pPr>
              <a:lnSpc>
                <a:spcPts val="3432"/>
              </a:lnSpc>
            </a:pPr>
          </a:p>
          <a:p>
            <a:pPr>
              <a:lnSpc>
                <a:spcPts val="3432"/>
              </a:lnSpc>
            </a:pPr>
            <a:r>
              <a:rPr lang="en-US" sz="2400" spc="72">
                <a:solidFill>
                  <a:srgbClr val="505A60"/>
                </a:solidFill>
                <a:latin typeface="Open Sans"/>
              </a:rPr>
              <a:t>La programmation se situe davantage aux Etats-Unis et en Inde. </a:t>
            </a:r>
          </a:p>
          <a:p>
            <a:pPr>
              <a:lnSpc>
                <a:spcPts val="3432"/>
              </a:lnSpc>
            </a:pPr>
          </a:p>
          <a:p>
            <a:pPr>
              <a:lnSpc>
                <a:spcPts val="3432"/>
              </a:lnSpc>
            </a:pPr>
            <a:r>
              <a:rPr lang="en-US" sz="2400" spc="72">
                <a:solidFill>
                  <a:srgbClr val="505A60"/>
                </a:solidFill>
                <a:latin typeface="Open Sans Bold"/>
              </a:rPr>
              <a:t>Leurs clients</a:t>
            </a:r>
            <a:r>
              <a:rPr lang="en-US" sz="2400" spc="72">
                <a:solidFill>
                  <a:srgbClr val="505A60"/>
                </a:solidFill>
                <a:latin typeface="Open Sans"/>
              </a:rPr>
              <a:t> sont surtout des grands groupes issus du </a:t>
            </a:r>
            <a:r>
              <a:rPr lang="en-US" sz="2400" spc="72">
                <a:solidFill>
                  <a:srgbClr val="505A60"/>
                </a:solidFill>
                <a:latin typeface="Open Sans Bold"/>
              </a:rPr>
              <a:t>CAC40, et plusieurs PME.</a:t>
            </a:r>
          </a:p>
          <a:p>
            <a:pPr>
              <a:lnSpc>
                <a:spcPts val="3432"/>
              </a:lnSpc>
            </a:pPr>
          </a:p>
        </p:txBody>
      </p:sp>
      <p:sp>
        <p:nvSpPr>
          <p:cNvPr name="TextBox 3" id="3"/>
          <p:cNvSpPr txBox="true"/>
          <p:nvPr/>
        </p:nvSpPr>
        <p:spPr>
          <a:xfrm rot="0">
            <a:off x="7072761" y="9757371"/>
            <a:ext cx="10055051" cy="292100"/>
          </a:xfrm>
          <a:prstGeom prst="rect">
            <a:avLst/>
          </a:prstGeom>
        </p:spPr>
        <p:txBody>
          <a:bodyPr anchor="t" rtlCol="false" tIns="0" lIns="0" bIns="0" rIns="0">
            <a:spAutoFit/>
          </a:bodyPr>
          <a:lstStyle/>
          <a:p>
            <a:pPr algn="ctr">
              <a:lnSpc>
                <a:spcPts val="2200"/>
              </a:lnSpc>
              <a:spcBef>
                <a:spcPct val="0"/>
              </a:spcBef>
            </a:pPr>
            <a:r>
              <a:rPr lang="en-US" sz="2000" spc="60">
                <a:solidFill>
                  <a:srgbClr val="505A60"/>
                </a:solidFill>
                <a:latin typeface="Open Sans"/>
                <a:hlinkClick r:id="rId2" tooltip="https://www.arpejeh.com/visite-de-lentreprise-microsoft-a-issy-les-moulineaux/"/>
              </a:rPr>
              <a:t>https://www.arpejeh.com/visite-de-lentreprise-microsoft-a-issy-les-moulineaux/ </a:t>
            </a:r>
          </a:p>
        </p:txBody>
      </p:sp>
      <p:sp>
        <p:nvSpPr>
          <p:cNvPr name="Freeform 4" id="4"/>
          <p:cNvSpPr/>
          <p:nvPr/>
        </p:nvSpPr>
        <p:spPr>
          <a:xfrm flipH="false" flipV="false" rot="0">
            <a:off x="0" y="1999232"/>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3"/>
            <a:stretch>
              <a:fillRect l="-33309" t="-312" r="-688" b="-2914"/>
            </a:stretch>
          </a:blipFill>
        </p:spPr>
      </p:sp>
      <p:grpSp>
        <p:nvGrpSpPr>
          <p:cNvPr name="Group 5" id="5"/>
          <p:cNvGrpSpPr/>
          <p:nvPr/>
        </p:nvGrpSpPr>
        <p:grpSpPr>
          <a:xfrm rot="-10800000">
            <a:off x="-310195" y="-3398818"/>
            <a:ext cx="15827715" cy="5398050"/>
            <a:chOff x="0" y="0"/>
            <a:chExt cx="15751626" cy="5372100"/>
          </a:xfrm>
        </p:grpSpPr>
        <p:sp>
          <p:nvSpPr>
            <p:cNvPr name="Freeform 6" id="6"/>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7" id="7"/>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4">
              <a:extLst>
                <a:ext uri="{96DAC541-7B7A-43D3-8B79-37D633B846F1}">
                  <asvg:svgBlip xmlns:asvg="http://schemas.microsoft.com/office/drawing/2016/SVG/main" r:embed="rId5"/>
                </a:ext>
              </a:extLst>
            </a:blip>
            <a:stretch>
              <a:fillRect l="0" t="-51576" r="0" b="0"/>
            </a:stretch>
          </a:blipFill>
        </p:spPr>
      </p:sp>
      <p:grpSp>
        <p:nvGrpSpPr>
          <p:cNvPr name="Group 8" id="8"/>
          <p:cNvGrpSpPr/>
          <p:nvPr/>
        </p:nvGrpSpPr>
        <p:grpSpPr>
          <a:xfrm rot="0">
            <a:off x="15517520" y="583715"/>
            <a:ext cx="1579249" cy="1415517"/>
            <a:chOff x="0" y="0"/>
            <a:chExt cx="444502" cy="398417"/>
          </a:xfrm>
        </p:grpSpPr>
        <p:sp>
          <p:nvSpPr>
            <p:cNvPr name="Freeform 9" id="9"/>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10" id="10"/>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11" id="11"/>
          <p:cNvGrpSpPr/>
          <p:nvPr/>
        </p:nvGrpSpPr>
        <p:grpSpPr>
          <a:xfrm rot="0">
            <a:off x="-1543050" y="-699793"/>
            <a:ext cx="3086100" cy="2700338"/>
            <a:chOff x="0" y="0"/>
            <a:chExt cx="812800" cy="711200"/>
          </a:xfrm>
        </p:grpSpPr>
        <p:sp>
          <p:nvSpPr>
            <p:cNvPr name="Freeform 12" id="12"/>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3" id="13"/>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4" id="14"/>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Description de la 1ère journée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99232"/>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2"/>
            <a:stretch>
              <a:fillRect l="-59634" t="0" r="-73755" b="0"/>
            </a:stretch>
          </a:blipFill>
        </p:spPr>
      </p:sp>
      <p:sp>
        <p:nvSpPr>
          <p:cNvPr name="TextBox 3" id="3"/>
          <p:cNvSpPr txBox="true"/>
          <p:nvPr/>
        </p:nvSpPr>
        <p:spPr>
          <a:xfrm rot="0">
            <a:off x="7052387" y="2019553"/>
            <a:ext cx="10771866" cy="9028176"/>
          </a:xfrm>
          <a:prstGeom prst="rect">
            <a:avLst/>
          </a:prstGeom>
        </p:spPr>
        <p:txBody>
          <a:bodyPr anchor="t" rtlCol="false" tIns="0" lIns="0" bIns="0" rIns="0">
            <a:spAutoFit/>
          </a:bodyPr>
          <a:lstStyle/>
          <a:p>
            <a:pPr>
              <a:lnSpc>
                <a:spcPts val="3144"/>
              </a:lnSpc>
            </a:pPr>
          </a:p>
          <a:p>
            <a:pPr>
              <a:lnSpc>
                <a:spcPts val="2784"/>
              </a:lnSpc>
            </a:pPr>
          </a:p>
          <a:p>
            <a:pPr marL="518165" indent="-259082" lvl="1">
              <a:lnSpc>
                <a:spcPts val="3216"/>
              </a:lnSpc>
              <a:buFont typeface="Arial"/>
              <a:buChar char="•"/>
            </a:pPr>
            <a:r>
              <a:rPr lang="en-US" sz="2400" spc="72">
                <a:solidFill>
                  <a:srgbClr val="505A60"/>
                </a:solidFill>
                <a:latin typeface="Open Sans"/>
              </a:rPr>
              <a:t>Un </a:t>
            </a:r>
            <a:r>
              <a:rPr lang="en-US" sz="2400" spc="72">
                <a:solidFill>
                  <a:srgbClr val="505A60"/>
                </a:solidFill>
                <a:latin typeface="Open Sans Bold"/>
              </a:rPr>
              <a:t>ADS </a:t>
            </a:r>
            <a:r>
              <a:rPr lang="en-US" sz="2400" spc="72">
                <a:solidFill>
                  <a:srgbClr val="505A60"/>
                </a:solidFill>
                <a:latin typeface="Open Sans"/>
              </a:rPr>
              <a:t>doit nous </a:t>
            </a:r>
            <a:r>
              <a:rPr lang="en-US" sz="2400" spc="72">
                <a:solidFill>
                  <a:srgbClr val="505A60"/>
                </a:solidFill>
                <a:latin typeface="Open Sans Bold"/>
              </a:rPr>
              <a:t>ouvrir la porte </a:t>
            </a:r>
            <a:r>
              <a:rPr lang="en-US" sz="2400" spc="72">
                <a:solidFill>
                  <a:srgbClr val="505A60"/>
                </a:solidFill>
                <a:latin typeface="Open Sans"/>
              </a:rPr>
              <a:t>pour accéder à l’étage.</a:t>
            </a:r>
          </a:p>
          <a:p>
            <a:pPr>
              <a:lnSpc>
                <a:spcPts val="3216"/>
              </a:lnSpc>
            </a:pPr>
          </a:p>
          <a:p>
            <a:pPr marL="518165" indent="-259082" lvl="1">
              <a:lnSpc>
                <a:spcPts val="3216"/>
              </a:lnSpc>
              <a:buFont typeface="Arial"/>
              <a:buChar char="•"/>
            </a:pPr>
            <a:r>
              <a:rPr lang="en-US" sz="2400" spc="72">
                <a:solidFill>
                  <a:srgbClr val="505A60"/>
                </a:solidFill>
                <a:latin typeface="Open Sans"/>
              </a:rPr>
              <a:t>Chaque matin, à l’accueil, </a:t>
            </a:r>
            <a:r>
              <a:rPr lang="en-US" sz="2400" spc="72">
                <a:solidFill>
                  <a:srgbClr val="505A60"/>
                </a:solidFill>
                <a:latin typeface="Open Sans Bold"/>
              </a:rPr>
              <a:t>création d’un badge invité</a:t>
            </a:r>
            <a:r>
              <a:rPr lang="en-US" sz="2400" spc="72">
                <a:solidFill>
                  <a:srgbClr val="505A60"/>
                </a:solidFill>
                <a:latin typeface="Open Sans"/>
              </a:rPr>
              <a:t> </a:t>
            </a:r>
          </a:p>
          <a:p>
            <a:pPr>
              <a:lnSpc>
                <a:spcPts val="3216"/>
              </a:lnSpc>
            </a:pPr>
            <a:r>
              <a:rPr lang="en-US" sz="2400" spc="72">
                <a:solidFill>
                  <a:srgbClr val="505A60"/>
                </a:solidFill>
                <a:latin typeface="Open Sans"/>
              </a:rPr>
              <a:t>      </a:t>
            </a:r>
            <a:r>
              <a:rPr lang="en-US" sz="2400" spc="72">
                <a:solidFill>
                  <a:srgbClr val="505A60"/>
                </a:solidFill>
                <a:latin typeface="Open Sans"/>
              </a:rPr>
              <a:t>pour chacun des élèves,</a:t>
            </a:r>
          </a:p>
          <a:p>
            <a:pPr>
              <a:lnSpc>
                <a:spcPts val="3216"/>
              </a:lnSpc>
            </a:pPr>
          </a:p>
          <a:p>
            <a:pPr marL="518165" indent="-259082" lvl="1">
              <a:lnSpc>
                <a:spcPts val="3216"/>
              </a:lnSpc>
              <a:buFont typeface="Arial"/>
              <a:buChar char="•"/>
            </a:pPr>
            <a:r>
              <a:rPr lang="en-US" sz="2400" spc="72">
                <a:solidFill>
                  <a:srgbClr val="505A60"/>
                </a:solidFill>
                <a:latin typeface="Open Sans"/>
              </a:rPr>
              <a:t>Le soir, </a:t>
            </a:r>
            <a:r>
              <a:rPr lang="en-US" sz="2400" spc="72">
                <a:solidFill>
                  <a:srgbClr val="505A60"/>
                </a:solidFill>
                <a:latin typeface="Open Sans Bold"/>
              </a:rPr>
              <a:t>dépôts de notre badge,</a:t>
            </a:r>
          </a:p>
          <a:p>
            <a:pPr>
              <a:lnSpc>
                <a:spcPts val="3216"/>
              </a:lnSpc>
            </a:pPr>
          </a:p>
          <a:p>
            <a:pPr marL="518165" indent="-259082" lvl="1">
              <a:lnSpc>
                <a:spcPts val="3216"/>
              </a:lnSpc>
              <a:buFont typeface="Arial"/>
              <a:buChar char="•"/>
            </a:pPr>
            <a:r>
              <a:rPr lang="en-US" sz="2400" spc="72">
                <a:solidFill>
                  <a:srgbClr val="505A60"/>
                </a:solidFill>
                <a:latin typeface="Open Sans Bold"/>
              </a:rPr>
              <a:t>Formateur </a:t>
            </a:r>
            <a:r>
              <a:rPr lang="en-US" sz="2400" spc="72">
                <a:solidFill>
                  <a:srgbClr val="505A60"/>
                </a:solidFill>
                <a:latin typeface="Open Sans"/>
              </a:rPr>
              <a:t>en possession d’un</a:t>
            </a:r>
            <a:r>
              <a:rPr lang="en-US" sz="2400" spc="72">
                <a:solidFill>
                  <a:srgbClr val="505A60"/>
                </a:solidFill>
                <a:latin typeface="Open Sans Bold"/>
              </a:rPr>
              <a:t> badge temporaire </a:t>
            </a:r>
          </a:p>
          <a:p>
            <a:pPr>
              <a:lnSpc>
                <a:spcPts val="3216"/>
              </a:lnSpc>
            </a:pPr>
            <a:r>
              <a:rPr lang="en-US" sz="2400" spc="72">
                <a:solidFill>
                  <a:srgbClr val="505A60"/>
                </a:solidFill>
                <a:latin typeface="Open Sans Bold"/>
              </a:rPr>
              <a:t>      </a:t>
            </a:r>
            <a:r>
              <a:rPr lang="en-US" sz="2400" spc="72">
                <a:solidFill>
                  <a:srgbClr val="505A60"/>
                </a:solidFill>
                <a:latin typeface="Open Sans Bold"/>
              </a:rPr>
              <a:t>avec restrictions d’accès,</a:t>
            </a:r>
          </a:p>
          <a:p>
            <a:pPr>
              <a:lnSpc>
                <a:spcPts val="3216"/>
              </a:lnSpc>
            </a:pPr>
          </a:p>
          <a:p>
            <a:pPr marL="518165" indent="-259082" lvl="1">
              <a:lnSpc>
                <a:spcPts val="3216"/>
              </a:lnSpc>
              <a:buFont typeface="Arial"/>
              <a:buChar char="•"/>
            </a:pPr>
            <a:r>
              <a:rPr lang="en-US" sz="2400" spc="72">
                <a:solidFill>
                  <a:srgbClr val="505A60"/>
                </a:solidFill>
                <a:latin typeface="Open Sans Bold"/>
              </a:rPr>
              <a:t>Où se restaurer</a:t>
            </a:r>
            <a:r>
              <a:rPr lang="en-US" sz="2400" spc="72">
                <a:solidFill>
                  <a:srgbClr val="505A60"/>
                </a:solidFill>
                <a:latin typeface="Open Sans"/>
              </a:rPr>
              <a:t> (Pop-up, finalement cantine du RDC),</a:t>
            </a:r>
          </a:p>
          <a:p>
            <a:pPr>
              <a:lnSpc>
                <a:spcPts val="3216"/>
              </a:lnSpc>
            </a:pPr>
          </a:p>
          <a:p>
            <a:pPr marL="518165" indent="-259082" lvl="1">
              <a:lnSpc>
                <a:spcPts val="3216"/>
              </a:lnSpc>
              <a:buFont typeface="Arial"/>
              <a:buChar char="•"/>
            </a:pPr>
            <a:r>
              <a:rPr lang="en-US" sz="2400" spc="72">
                <a:solidFill>
                  <a:srgbClr val="505A60"/>
                </a:solidFill>
                <a:latin typeface="Open Sans Bold"/>
              </a:rPr>
              <a:t>Où fumer</a:t>
            </a:r>
            <a:r>
              <a:rPr lang="en-US" sz="2400" spc="72">
                <a:solidFill>
                  <a:srgbClr val="505A60"/>
                </a:solidFill>
                <a:latin typeface="Open Sans"/>
              </a:rPr>
              <a:t> (interdiction à l’entrée principale, autorisation </a:t>
            </a:r>
          </a:p>
          <a:p>
            <a:pPr>
              <a:lnSpc>
                <a:spcPts val="3216"/>
              </a:lnSpc>
            </a:pPr>
            <a:r>
              <a:rPr lang="en-US" sz="2400" spc="72">
                <a:solidFill>
                  <a:srgbClr val="505A60"/>
                </a:solidFill>
                <a:latin typeface="Open Sans"/>
              </a:rPr>
              <a:t>      </a:t>
            </a:r>
            <a:r>
              <a:rPr lang="en-US" sz="2400" spc="72">
                <a:solidFill>
                  <a:srgbClr val="505A60"/>
                </a:solidFill>
                <a:latin typeface="Open Sans"/>
              </a:rPr>
              <a:t>entrée derrière),</a:t>
            </a:r>
          </a:p>
          <a:p>
            <a:pPr>
              <a:lnSpc>
                <a:spcPts val="3216"/>
              </a:lnSpc>
            </a:pPr>
          </a:p>
          <a:p>
            <a:pPr marL="518165" indent="-259082" lvl="1">
              <a:lnSpc>
                <a:spcPts val="3216"/>
              </a:lnSpc>
              <a:buFont typeface="Arial"/>
              <a:buChar char="•"/>
            </a:pPr>
            <a:r>
              <a:rPr lang="en-US" sz="2400" spc="72">
                <a:solidFill>
                  <a:srgbClr val="505A60"/>
                </a:solidFill>
                <a:latin typeface="Open Sans Bold"/>
              </a:rPr>
              <a:t>La pause</a:t>
            </a:r>
            <a:r>
              <a:rPr lang="en-US" sz="2400" spc="72">
                <a:solidFill>
                  <a:srgbClr val="505A60"/>
                </a:solidFill>
                <a:latin typeface="Open Sans"/>
              </a:rPr>
              <a:t> ( à notre étage mis à dispo d’une machine </a:t>
            </a:r>
          </a:p>
          <a:p>
            <a:pPr>
              <a:lnSpc>
                <a:spcPts val="3216"/>
              </a:lnSpc>
            </a:pPr>
            <a:r>
              <a:rPr lang="en-US" sz="2400" spc="72">
                <a:solidFill>
                  <a:srgbClr val="505A60"/>
                </a:solidFill>
                <a:latin typeface="Open Sans"/>
              </a:rPr>
              <a:t>      </a:t>
            </a:r>
            <a:r>
              <a:rPr lang="en-US" sz="2400" spc="72">
                <a:solidFill>
                  <a:srgbClr val="505A60"/>
                </a:solidFill>
                <a:latin typeface="Open Sans"/>
              </a:rPr>
              <a:t>à café et eau),</a:t>
            </a:r>
          </a:p>
          <a:p>
            <a:pPr>
              <a:lnSpc>
                <a:spcPts val="3216"/>
              </a:lnSpc>
            </a:pPr>
          </a:p>
          <a:p>
            <a:pPr>
              <a:lnSpc>
                <a:spcPts val="3216"/>
              </a:lnSpc>
            </a:pPr>
          </a:p>
          <a:p>
            <a:pPr>
              <a:lnSpc>
                <a:spcPts val="2640"/>
              </a:lnSpc>
            </a:pPr>
          </a:p>
          <a:p>
            <a:pPr>
              <a:lnSpc>
                <a:spcPts val="2640"/>
              </a:lnSpc>
              <a:spcBef>
                <a:spcPct val="0"/>
              </a:spcBef>
            </a:pPr>
          </a:p>
        </p:txBody>
      </p:sp>
      <p:grpSp>
        <p:nvGrpSpPr>
          <p:cNvPr name="Group 4" id="4"/>
          <p:cNvGrpSpPr/>
          <p:nvPr/>
        </p:nvGrpSpPr>
        <p:grpSpPr>
          <a:xfrm rot="-10800000">
            <a:off x="-310195" y="-3398818"/>
            <a:ext cx="15827715" cy="5398050"/>
            <a:chOff x="0" y="0"/>
            <a:chExt cx="15751626" cy="5372100"/>
          </a:xfrm>
        </p:grpSpPr>
        <p:sp>
          <p:nvSpPr>
            <p:cNvPr name="Freeform 5" id="5"/>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6" id="6"/>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3">
              <a:extLst>
                <a:ext uri="{96DAC541-7B7A-43D3-8B79-37D633B846F1}">
                  <asvg:svgBlip xmlns:asvg="http://schemas.microsoft.com/office/drawing/2016/SVG/main" r:embed="rId4"/>
                </a:ext>
              </a:extLst>
            </a:blip>
            <a:stretch>
              <a:fillRect l="0" t="-51576" r="0" b="0"/>
            </a:stretch>
          </a:blipFill>
        </p:spPr>
      </p:sp>
      <p:grpSp>
        <p:nvGrpSpPr>
          <p:cNvPr name="Group 7" id="7"/>
          <p:cNvGrpSpPr/>
          <p:nvPr/>
        </p:nvGrpSpPr>
        <p:grpSpPr>
          <a:xfrm rot="0">
            <a:off x="15517520" y="583715"/>
            <a:ext cx="1579249" cy="1415517"/>
            <a:chOff x="0" y="0"/>
            <a:chExt cx="444502" cy="398417"/>
          </a:xfrm>
        </p:grpSpPr>
        <p:sp>
          <p:nvSpPr>
            <p:cNvPr name="Freeform 8" id="8"/>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9" id="9"/>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10" id="10"/>
          <p:cNvGrpSpPr/>
          <p:nvPr/>
        </p:nvGrpSpPr>
        <p:grpSpPr>
          <a:xfrm rot="0">
            <a:off x="-1543050" y="-699793"/>
            <a:ext cx="3086100" cy="2700338"/>
            <a:chOff x="0" y="0"/>
            <a:chExt cx="812800" cy="711200"/>
          </a:xfrm>
        </p:grpSpPr>
        <p:sp>
          <p:nvSpPr>
            <p:cNvPr name="Freeform 11" id="11"/>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2" id="12"/>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3" id="13"/>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Description de la 1ère journée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TextBox 11" id="11"/>
          <p:cNvSpPr txBox="true"/>
          <p:nvPr/>
        </p:nvSpPr>
        <p:spPr>
          <a:xfrm rot="0">
            <a:off x="9407010" y="9762318"/>
            <a:ext cx="5767611" cy="292109"/>
          </a:xfrm>
          <a:prstGeom prst="rect">
            <a:avLst/>
          </a:prstGeom>
        </p:spPr>
        <p:txBody>
          <a:bodyPr anchor="t" rtlCol="false" tIns="0" lIns="0" bIns="0" rIns="0">
            <a:spAutoFit/>
          </a:bodyPr>
          <a:lstStyle/>
          <a:p>
            <a:pPr algn="ctr">
              <a:lnSpc>
                <a:spcPts val="2200"/>
              </a:lnSpc>
              <a:spcBef>
                <a:spcPct val="0"/>
              </a:spcBef>
            </a:pPr>
            <a:r>
              <a:rPr lang="en-US" sz="2000" spc="60">
                <a:solidFill>
                  <a:srgbClr val="505A60"/>
                </a:solidFill>
                <a:latin typeface="Open Sans"/>
                <a:hlinkClick r:id="rId4" tooltip="https://studios.com/fr/microsoft-campus.html"/>
              </a:rPr>
              <a:t>https://studios.com/fr/microsoft-campus.html</a:t>
            </a:r>
          </a:p>
        </p:txBody>
      </p:sp>
      <p:sp>
        <p:nvSpPr>
          <p:cNvPr name="Freeform 12" id="12"/>
          <p:cNvSpPr/>
          <p:nvPr/>
        </p:nvSpPr>
        <p:spPr>
          <a:xfrm flipH="false" flipV="false" rot="0">
            <a:off x="0" y="1999232"/>
            <a:ext cx="5931275" cy="8287768"/>
          </a:xfrm>
          <a:custGeom>
            <a:avLst/>
            <a:gdLst/>
            <a:ahLst/>
            <a:cxnLst/>
            <a:rect r="r" b="b" t="t" l="l"/>
            <a:pathLst>
              <a:path h="8287768" w="5931275">
                <a:moveTo>
                  <a:pt x="0" y="0"/>
                </a:moveTo>
                <a:lnTo>
                  <a:pt x="5931275" y="0"/>
                </a:lnTo>
                <a:lnTo>
                  <a:pt x="5931275" y="8287768"/>
                </a:lnTo>
                <a:lnTo>
                  <a:pt x="0" y="8287768"/>
                </a:lnTo>
                <a:lnTo>
                  <a:pt x="0" y="0"/>
                </a:lnTo>
                <a:close/>
              </a:path>
            </a:pathLst>
          </a:custGeom>
          <a:blipFill>
            <a:blip r:embed="rId5"/>
            <a:stretch>
              <a:fillRect l="-58048" t="0" r="-44559" b="0"/>
            </a:stretch>
          </a:blipFill>
        </p:spPr>
      </p:sp>
      <p:sp>
        <p:nvSpPr>
          <p:cNvPr name="TextBox 13" id="13"/>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Les lieux</a:t>
            </a:r>
          </a:p>
        </p:txBody>
      </p:sp>
      <p:sp>
        <p:nvSpPr>
          <p:cNvPr name="TextBox 14" id="14"/>
          <p:cNvSpPr txBox="true"/>
          <p:nvPr/>
        </p:nvSpPr>
        <p:spPr>
          <a:xfrm rot="0">
            <a:off x="7107108" y="2522101"/>
            <a:ext cx="10996552" cy="9344214"/>
          </a:xfrm>
          <a:prstGeom prst="rect">
            <a:avLst/>
          </a:prstGeom>
        </p:spPr>
        <p:txBody>
          <a:bodyPr anchor="t" rtlCol="false" tIns="0" lIns="0" bIns="0" rIns="0">
            <a:spAutoFit/>
          </a:bodyPr>
          <a:lstStyle/>
          <a:p>
            <a:pPr>
              <a:lnSpc>
                <a:spcPts val="3649"/>
              </a:lnSpc>
            </a:pPr>
            <a:r>
              <a:rPr lang="en-US" sz="2482" spc="74">
                <a:solidFill>
                  <a:srgbClr val="505A60"/>
                </a:solidFill>
                <a:latin typeface="Open Sans"/>
              </a:rPr>
              <a:t>L'immeuble a été </a:t>
            </a:r>
            <a:r>
              <a:rPr lang="en-US" sz="2482" spc="74">
                <a:solidFill>
                  <a:srgbClr val="505A60"/>
                </a:solidFill>
                <a:latin typeface="Open Sans Bold"/>
              </a:rPr>
              <a:t>inauguré le 28 avril 2009</a:t>
            </a:r>
          </a:p>
          <a:p>
            <a:pPr>
              <a:lnSpc>
                <a:spcPts val="3649"/>
              </a:lnSpc>
            </a:pPr>
          </a:p>
          <a:p>
            <a:pPr>
              <a:lnSpc>
                <a:spcPts val="3649"/>
              </a:lnSpc>
            </a:pPr>
            <a:r>
              <a:rPr lang="en-US" sz="2482" spc="74">
                <a:solidFill>
                  <a:srgbClr val="505A60"/>
                </a:solidFill>
                <a:latin typeface="Open Sans Bold"/>
              </a:rPr>
              <a:t>Superficie : 34 500 m2 </a:t>
            </a:r>
            <a:r>
              <a:rPr lang="en-US" sz="2482" spc="74">
                <a:solidFill>
                  <a:srgbClr val="505A60"/>
                </a:solidFill>
                <a:latin typeface="Open Sans"/>
              </a:rPr>
              <a:t>sur les 43 000 m2 </a:t>
            </a:r>
          </a:p>
          <a:p>
            <a:pPr algn="ctr">
              <a:lnSpc>
                <a:spcPts val="3649"/>
              </a:lnSpc>
            </a:pPr>
          </a:p>
          <a:p>
            <a:pPr>
              <a:lnSpc>
                <a:spcPts val="3649"/>
              </a:lnSpc>
            </a:pPr>
            <a:r>
              <a:rPr lang="en-US" sz="2482" spc="74">
                <a:solidFill>
                  <a:srgbClr val="505A60"/>
                </a:solidFill>
                <a:latin typeface="Open Sans"/>
              </a:rPr>
              <a:t>Répartie en </a:t>
            </a:r>
            <a:r>
              <a:rPr lang="en-US" sz="2482" spc="74">
                <a:solidFill>
                  <a:srgbClr val="505A60"/>
                </a:solidFill>
                <a:latin typeface="Open Sans Bold"/>
              </a:rPr>
              <a:t>trois corps de bâtiment en forme de coques </a:t>
            </a:r>
          </a:p>
          <a:p>
            <a:pPr>
              <a:lnSpc>
                <a:spcPts val="3649"/>
              </a:lnSpc>
            </a:pPr>
            <a:r>
              <a:rPr lang="en-US" sz="2482" spc="74">
                <a:solidFill>
                  <a:srgbClr val="505A60"/>
                </a:solidFill>
                <a:latin typeface="Open Sans Bold"/>
              </a:rPr>
              <a:t>de bateaux.</a:t>
            </a:r>
          </a:p>
          <a:p>
            <a:pPr>
              <a:lnSpc>
                <a:spcPts val="3649"/>
              </a:lnSpc>
            </a:pPr>
          </a:p>
          <a:p>
            <a:pPr>
              <a:lnSpc>
                <a:spcPts val="3649"/>
              </a:lnSpc>
            </a:pPr>
            <a:r>
              <a:rPr lang="en-US" sz="2482" spc="74">
                <a:solidFill>
                  <a:srgbClr val="505A60"/>
                </a:solidFill>
                <a:latin typeface="Open Sans"/>
              </a:rPr>
              <a:t>La hauteur du bâtiment : 28 m réglementaires</a:t>
            </a:r>
          </a:p>
          <a:p>
            <a:pPr>
              <a:lnSpc>
                <a:spcPts val="3649"/>
              </a:lnSpc>
            </a:pPr>
          </a:p>
          <a:p>
            <a:pPr>
              <a:lnSpc>
                <a:spcPts val="3649"/>
              </a:lnSpc>
            </a:pPr>
            <a:r>
              <a:rPr lang="en-US" sz="2482" spc="74">
                <a:solidFill>
                  <a:srgbClr val="505A60"/>
                </a:solidFill>
                <a:latin typeface="Open Sans"/>
              </a:rPr>
              <a:t>le bâtiment central : 8 étages culmine à 43m de haut de l’acrotère</a:t>
            </a:r>
          </a:p>
          <a:p>
            <a:pPr>
              <a:lnSpc>
                <a:spcPts val="3649"/>
              </a:lnSpc>
            </a:pPr>
          </a:p>
          <a:p>
            <a:pPr>
              <a:lnSpc>
                <a:spcPts val="3649"/>
              </a:lnSpc>
            </a:pPr>
            <a:r>
              <a:rPr lang="en-US" sz="2482" spc="74">
                <a:solidFill>
                  <a:srgbClr val="505A60"/>
                </a:solidFill>
                <a:latin typeface="Open Sans"/>
              </a:rPr>
              <a:t>pour une surface totale de 42 656 m² regroupant :</a:t>
            </a:r>
          </a:p>
          <a:p>
            <a:pPr>
              <a:lnSpc>
                <a:spcPts val="3649"/>
              </a:lnSpc>
            </a:pPr>
          </a:p>
          <a:p>
            <a:pPr>
              <a:lnSpc>
                <a:spcPts val="3649"/>
              </a:lnSpc>
            </a:pPr>
            <a:r>
              <a:rPr lang="en-US" sz="2482" spc="74">
                <a:solidFill>
                  <a:srgbClr val="505A60"/>
                </a:solidFill>
                <a:latin typeface="Open Sans"/>
              </a:rPr>
              <a:t>bureaux, restaurant inter-entreprises, un auditorium, cafétéria </a:t>
            </a:r>
          </a:p>
          <a:p>
            <a:pPr>
              <a:lnSpc>
                <a:spcPts val="3649"/>
              </a:lnSpc>
            </a:pPr>
            <a:r>
              <a:rPr lang="en-US" sz="2482" spc="74">
                <a:solidFill>
                  <a:srgbClr val="505A60"/>
                </a:solidFill>
                <a:latin typeface="Open Sans"/>
              </a:rPr>
              <a:t>et halls.</a:t>
            </a:r>
          </a:p>
          <a:p>
            <a:pPr>
              <a:lnSpc>
                <a:spcPts val="3649"/>
              </a:lnSpc>
            </a:pPr>
          </a:p>
          <a:p>
            <a:pPr>
              <a:lnSpc>
                <a:spcPts val="3649"/>
              </a:lnSpc>
            </a:pPr>
          </a:p>
          <a:p>
            <a:pPr>
              <a:lnSpc>
                <a:spcPts val="3649"/>
              </a:lnSpc>
            </a:pPr>
          </a:p>
          <a:p>
            <a:pPr>
              <a:lnSpc>
                <a:spcPts val="3649"/>
              </a:lnSpc>
            </a:pPr>
          </a:p>
          <a:p>
            <a:pPr algn="ctr">
              <a:lnSpc>
                <a:spcPts val="2730"/>
              </a:lnSpc>
            </a:pPr>
          </a:p>
          <a:p>
            <a:pPr algn="ctr">
              <a:lnSpc>
                <a:spcPts val="2730"/>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Freeform 11" id="11"/>
          <p:cNvSpPr/>
          <p:nvPr/>
        </p:nvSpPr>
        <p:spPr>
          <a:xfrm flipH="false" flipV="false" rot="0">
            <a:off x="-690025" y="2538536"/>
            <a:ext cx="10112393" cy="6719764"/>
          </a:xfrm>
          <a:custGeom>
            <a:avLst/>
            <a:gdLst/>
            <a:ahLst/>
            <a:cxnLst/>
            <a:rect r="r" b="b" t="t" l="l"/>
            <a:pathLst>
              <a:path h="6719764" w="10112393">
                <a:moveTo>
                  <a:pt x="0" y="0"/>
                </a:moveTo>
                <a:lnTo>
                  <a:pt x="10112393" y="0"/>
                </a:lnTo>
                <a:lnTo>
                  <a:pt x="10112393" y="6719764"/>
                </a:lnTo>
                <a:lnTo>
                  <a:pt x="0" y="6719764"/>
                </a:lnTo>
                <a:lnTo>
                  <a:pt x="0" y="0"/>
                </a:lnTo>
                <a:close/>
              </a:path>
            </a:pathLst>
          </a:custGeom>
          <a:blipFill>
            <a:blip r:embed="rId4"/>
            <a:stretch>
              <a:fillRect l="0" t="0" r="0" b="0"/>
            </a:stretch>
          </a:blipFill>
        </p:spPr>
      </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Les lieux</a:t>
            </a:r>
          </a:p>
        </p:txBody>
      </p:sp>
      <p:sp>
        <p:nvSpPr>
          <p:cNvPr name="TextBox 13" id="13"/>
          <p:cNvSpPr txBox="true"/>
          <p:nvPr/>
        </p:nvSpPr>
        <p:spPr>
          <a:xfrm rot="0">
            <a:off x="1501416" y="9741494"/>
            <a:ext cx="5767611" cy="292109"/>
          </a:xfrm>
          <a:prstGeom prst="rect">
            <a:avLst/>
          </a:prstGeom>
        </p:spPr>
        <p:txBody>
          <a:bodyPr anchor="t" rtlCol="false" tIns="0" lIns="0" bIns="0" rIns="0">
            <a:spAutoFit/>
          </a:bodyPr>
          <a:lstStyle/>
          <a:p>
            <a:pPr algn="ctr">
              <a:lnSpc>
                <a:spcPts val="2200"/>
              </a:lnSpc>
              <a:spcBef>
                <a:spcPct val="0"/>
              </a:spcBef>
            </a:pPr>
            <a:r>
              <a:rPr lang="en-US" sz="2000" spc="60">
                <a:solidFill>
                  <a:srgbClr val="505A60"/>
                </a:solidFill>
                <a:latin typeface="Open Sans"/>
                <a:hlinkClick r:id="rId5" tooltip="https://studios.com/fr/microsoft-campus.html"/>
              </a:rPr>
              <a:t>https://studios.com/fr/microsoft-campus.html</a:t>
            </a:r>
          </a:p>
        </p:txBody>
      </p:sp>
      <p:sp>
        <p:nvSpPr>
          <p:cNvPr name="TextBox 14" id="14"/>
          <p:cNvSpPr txBox="true"/>
          <p:nvPr/>
        </p:nvSpPr>
        <p:spPr>
          <a:xfrm rot="0">
            <a:off x="9144000" y="2523837"/>
            <a:ext cx="8499450" cy="7493883"/>
          </a:xfrm>
          <a:prstGeom prst="rect">
            <a:avLst/>
          </a:prstGeom>
        </p:spPr>
        <p:txBody>
          <a:bodyPr anchor="t" rtlCol="false" tIns="0" lIns="0" bIns="0" rIns="0">
            <a:spAutoFit/>
          </a:bodyPr>
          <a:lstStyle/>
          <a:p>
            <a:pPr>
              <a:lnSpc>
                <a:spcPts val="3529"/>
              </a:lnSpc>
            </a:pPr>
            <a:r>
              <a:rPr lang="en-US" sz="2400" spc="72">
                <a:solidFill>
                  <a:srgbClr val="505A60"/>
                </a:solidFill>
                <a:latin typeface="Open Sans"/>
              </a:rPr>
              <a:t>Pour </a:t>
            </a:r>
            <a:r>
              <a:rPr lang="en-US" sz="2400" spc="72">
                <a:solidFill>
                  <a:srgbClr val="505A60"/>
                </a:solidFill>
                <a:latin typeface="Open Sans Bold"/>
              </a:rPr>
              <a:t>favoriser le bien-être</a:t>
            </a:r>
            <a:r>
              <a:rPr lang="en-US" sz="2400" spc="72">
                <a:solidFill>
                  <a:srgbClr val="505A60"/>
                </a:solidFill>
                <a:latin typeface="Open Sans"/>
              </a:rPr>
              <a:t>, et donc </a:t>
            </a:r>
            <a:r>
              <a:rPr lang="en-US" sz="2400" spc="72">
                <a:solidFill>
                  <a:srgbClr val="505A60"/>
                </a:solidFill>
                <a:latin typeface="Open Sans Bold"/>
              </a:rPr>
              <a:t>la productivité </a:t>
            </a:r>
          </a:p>
          <a:p>
            <a:pPr>
              <a:lnSpc>
                <a:spcPts val="3529"/>
              </a:lnSpc>
            </a:pPr>
            <a:r>
              <a:rPr lang="en-US" sz="2400" spc="72">
                <a:solidFill>
                  <a:srgbClr val="505A60"/>
                </a:solidFill>
                <a:latin typeface="Open Sans"/>
              </a:rPr>
              <a:t>des salariés : </a:t>
            </a:r>
          </a:p>
          <a:p>
            <a:pPr>
              <a:lnSpc>
                <a:spcPts val="3529"/>
              </a:lnSpc>
            </a:pPr>
          </a:p>
          <a:p>
            <a:pPr marL="518317" indent="-259159" lvl="1">
              <a:lnSpc>
                <a:spcPts val="2760"/>
              </a:lnSpc>
              <a:buFont typeface="Arial"/>
              <a:buChar char="•"/>
            </a:pPr>
            <a:r>
              <a:rPr lang="en-US" sz="2400" spc="72">
                <a:solidFill>
                  <a:srgbClr val="505A60"/>
                </a:solidFill>
                <a:latin typeface="Open Sans"/>
              </a:rPr>
              <a:t>C</a:t>
            </a:r>
            <a:r>
              <a:rPr lang="en-US" sz="2400" spc="72">
                <a:solidFill>
                  <a:srgbClr val="505A60"/>
                </a:solidFill>
                <a:latin typeface="Open Sans"/>
              </a:rPr>
              <a:t>afétéria à chaque étage, salle de gym et service </a:t>
            </a:r>
          </a:p>
          <a:p>
            <a:pPr>
              <a:lnSpc>
                <a:spcPts val="2760"/>
              </a:lnSpc>
            </a:pPr>
            <a:r>
              <a:rPr lang="en-US" sz="2400" spc="72">
                <a:solidFill>
                  <a:srgbClr val="505A60"/>
                </a:solidFill>
                <a:latin typeface="Open Sans"/>
              </a:rPr>
              <a:t>      de conciergerie et crèche,</a:t>
            </a:r>
          </a:p>
          <a:p>
            <a:pPr>
              <a:lnSpc>
                <a:spcPts val="2760"/>
              </a:lnSpc>
            </a:pPr>
          </a:p>
          <a:p>
            <a:pPr marL="518317" indent="-259159" lvl="1">
              <a:lnSpc>
                <a:spcPts val="2760"/>
              </a:lnSpc>
              <a:buFont typeface="Arial"/>
              <a:buChar char="•"/>
            </a:pPr>
            <a:r>
              <a:rPr lang="en-US" sz="2400" spc="72">
                <a:solidFill>
                  <a:srgbClr val="505A60"/>
                </a:solidFill>
                <a:latin typeface="Open Sans"/>
              </a:rPr>
              <a:t>C</a:t>
            </a:r>
            <a:r>
              <a:rPr lang="en-US" sz="2400" spc="72">
                <a:solidFill>
                  <a:srgbClr val="505A60"/>
                </a:solidFill>
                <a:latin typeface="Open Sans"/>
              </a:rPr>
              <a:t>haque étage est appelé quartier,</a:t>
            </a:r>
          </a:p>
          <a:p>
            <a:pPr>
              <a:lnSpc>
                <a:spcPts val="2760"/>
              </a:lnSpc>
            </a:pPr>
          </a:p>
          <a:p>
            <a:pPr marL="518317" indent="-259159" lvl="1">
              <a:lnSpc>
                <a:spcPts val="2760"/>
              </a:lnSpc>
              <a:buFont typeface="Arial"/>
              <a:buChar char="•"/>
            </a:pPr>
            <a:r>
              <a:rPr lang="en-US" sz="2400" spc="72">
                <a:solidFill>
                  <a:srgbClr val="505A60"/>
                </a:solidFill>
                <a:latin typeface="Open Sans"/>
              </a:rPr>
              <a:t>L</a:t>
            </a:r>
            <a:r>
              <a:rPr lang="en-US" sz="2400" spc="72">
                <a:solidFill>
                  <a:srgbClr val="505A60"/>
                </a:solidFill>
                <a:latin typeface="Open Sans"/>
              </a:rPr>
              <a:t>a grande salle de réunion est suréquipée </a:t>
            </a:r>
          </a:p>
          <a:p>
            <a:pPr>
              <a:lnSpc>
                <a:spcPts val="2760"/>
              </a:lnSpc>
            </a:pPr>
            <a:r>
              <a:rPr lang="en-US" sz="2400" spc="72">
                <a:solidFill>
                  <a:srgbClr val="505A60"/>
                </a:solidFill>
                <a:latin typeface="Open Sans"/>
              </a:rPr>
              <a:t>      </a:t>
            </a:r>
            <a:r>
              <a:rPr lang="en-US" sz="2400" spc="72">
                <a:solidFill>
                  <a:srgbClr val="505A60"/>
                </a:solidFill>
                <a:latin typeface="Open Sans"/>
              </a:rPr>
              <a:t>en matériel de visioconférence,</a:t>
            </a:r>
          </a:p>
          <a:p>
            <a:pPr>
              <a:lnSpc>
                <a:spcPts val="2760"/>
              </a:lnSpc>
            </a:pPr>
          </a:p>
          <a:p>
            <a:pPr marL="518317" indent="-259159" lvl="1">
              <a:lnSpc>
                <a:spcPts val="2760"/>
              </a:lnSpc>
              <a:buFont typeface="Arial"/>
              <a:buChar char="•"/>
            </a:pPr>
            <a:r>
              <a:rPr lang="en-US" sz="2400" spc="72">
                <a:solidFill>
                  <a:srgbClr val="505A60"/>
                </a:solidFill>
                <a:latin typeface="Open Sans"/>
              </a:rPr>
              <a:t> Salles de travail modulables : les salles d'équipes,</a:t>
            </a:r>
          </a:p>
          <a:p>
            <a:pPr>
              <a:lnSpc>
                <a:spcPts val="2760"/>
              </a:lnSpc>
            </a:pPr>
          </a:p>
          <a:p>
            <a:pPr marL="518317" indent="-259159" lvl="1">
              <a:lnSpc>
                <a:spcPts val="2760"/>
              </a:lnSpc>
              <a:buFont typeface="Arial"/>
              <a:buChar char="•"/>
            </a:pPr>
            <a:r>
              <a:rPr lang="en-US" sz="2400" spc="72">
                <a:solidFill>
                  <a:srgbClr val="505A60"/>
                </a:solidFill>
                <a:latin typeface="Open Sans"/>
              </a:rPr>
              <a:t> Les box, eux, sont des salles de travail de trois </a:t>
            </a:r>
          </a:p>
          <a:p>
            <a:pPr>
              <a:lnSpc>
                <a:spcPts val="2760"/>
              </a:lnSpc>
            </a:pPr>
            <a:r>
              <a:rPr lang="en-US" sz="2400" spc="72">
                <a:solidFill>
                  <a:srgbClr val="505A60"/>
                </a:solidFill>
                <a:latin typeface="Open Sans"/>
              </a:rPr>
              <a:t>       </a:t>
            </a:r>
            <a:r>
              <a:rPr lang="en-US" sz="2400" spc="72">
                <a:solidFill>
                  <a:srgbClr val="505A60"/>
                </a:solidFill>
                <a:latin typeface="Open Sans"/>
              </a:rPr>
              <a:t>ou quatre personnes,</a:t>
            </a:r>
          </a:p>
          <a:p>
            <a:pPr>
              <a:lnSpc>
                <a:spcPts val="2760"/>
              </a:lnSpc>
            </a:pPr>
          </a:p>
          <a:p>
            <a:pPr marL="518317" indent="-259159" lvl="1">
              <a:lnSpc>
                <a:spcPts val="2760"/>
              </a:lnSpc>
              <a:buFont typeface="Arial"/>
              <a:buChar char="•"/>
            </a:pPr>
            <a:r>
              <a:rPr lang="en-US" sz="2400" spc="72">
                <a:solidFill>
                  <a:srgbClr val="505A60"/>
                </a:solidFill>
                <a:latin typeface="Open Sans"/>
              </a:rPr>
              <a:t>On trouve aussi des cabines téléphoniques où l'on peut s'asseoir et brancher son PC, </a:t>
            </a:r>
          </a:p>
          <a:p>
            <a:pPr>
              <a:lnSpc>
                <a:spcPts val="2568"/>
              </a:lnSpc>
            </a:pPr>
          </a:p>
          <a:p>
            <a:pPr marL="518317" indent="-259159" lvl="1">
              <a:lnSpc>
                <a:spcPts val="2568"/>
              </a:lnSpc>
              <a:buFont typeface="Arial"/>
              <a:buChar char="•"/>
            </a:pPr>
            <a:r>
              <a:rPr lang="en-US" sz="2400" spc="72">
                <a:solidFill>
                  <a:srgbClr val="505A60"/>
                </a:solidFill>
                <a:latin typeface="Open Sans"/>
              </a:rPr>
              <a:t> L'open space.</a:t>
            </a:r>
          </a:p>
          <a:p>
            <a:pPr>
              <a:lnSpc>
                <a:spcPts val="2568"/>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sp>
        <p:nvSpPr>
          <p:cNvPr name="Freeform 11" id="11"/>
          <p:cNvSpPr/>
          <p:nvPr/>
        </p:nvSpPr>
        <p:spPr>
          <a:xfrm flipH="false" flipV="false" rot="0">
            <a:off x="778265" y="2975944"/>
            <a:ext cx="8699110" cy="5780626"/>
          </a:xfrm>
          <a:custGeom>
            <a:avLst/>
            <a:gdLst/>
            <a:ahLst/>
            <a:cxnLst/>
            <a:rect r="r" b="b" t="t" l="l"/>
            <a:pathLst>
              <a:path h="5780626" w="8699110">
                <a:moveTo>
                  <a:pt x="0" y="0"/>
                </a:moveTo>
                <a:lnTo>
                  <a:pt x="8699110" y="0"/>
                </a:lnTo>
                <a:lnTo>
                  <a:pt x="8699110" y="5780626"/>
                </a:lnTo>
                <a:lnTo>
                  <a:pt x="0" y="5780626"/>
                </a:lnTo>
                <a:lnTo>
                  <a:pt x="0" y="0"/>
                </a:lnTo>
                <a:close/>
              </a:path>
            </a:pathLst>
          </a:custGeom>
          <a:blipFill>
            <a:blip r:embed="rId4"/>
            <a:stretch>
              <a:fillRect l="0" t="-3862" r="0" b="-3862"/>
            </a:stretch>
          </a:blipFill>
        </p:spPr>
      </p:sp>
      <p:sp>
        <p:nvSpPr>
          <p:cNvPr name="TextBox 12" id="12"/>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Les lieux</a:t>
            </a:r>
          </a:p>
        </p:txBody>
      </p:sp>
      <p:sp>
        <p:nvSpPr>
          <p:cNvPr name="TextBox 13" id="13"/>
          <p:cNvSpPr txBox="true"/>
          <p:nvPr/>
        </p:nvSpPr>
        <p:spPr>
          <a:xfrm rot="0">
            <a:off x="2244015" y="9747170"/>
            <a:ext cx="5767611" cy="292109"/>
          </a:xfrm>
          <a:prstGeom prst="rect">
            <a:avLst/>
          </a:prstGeom>
        </p:spPr>
        <p:txBody>
          <a:bodyPr anchor="t" rtlCol="false" tIns="0" lIns="0" bIns="0" rIns="0">
            <a:spAutoFit/>
          </a:bodyPr>
          <a:lstStyle/>
          <a:p>
            <a:pPr algn="ctr">
              <a:lnSpc>
                <a:spcPts val="2200"/>
              </a:lnSpc>
              <a:spcBef>
                <a:spcPct val="0"/>
              </a:spcBef>
            </a:pPr>
            <a:r>
              <a:rPr lang="en-US" sz="2000" spc="60">
                <a:solidFill>
                  <a:srgbClr val="505A60"/>
                </a:solidFill>
                <a:latin typeface="Open Sans"/>
                <a:hlinkClick r:id="rId5" tooltip="https://studios.com/fr/microsoft-campus.html"/>
              </a:rPr>
              <a:t>https://studios.com/fr/microsoft-campus.html</a:t>
            </a:r>
          </a:p>
        </p:txBody>
      </p:sp>
      <p:sp>
        <p:nvSpPr>
          <p:cNvPr name="TextBox 14" id="14"/>
          <p:cNvSpPr txBox="true"/>
          <p:nvPr/>
        </p:nvSpPr>
        <p:spPr>
          <a:xfrm rot="0">
            <a:off x="10484445" y="3405575"/>
            <a:ext cx="6208361" cy="4845165"/>
          </a:xfrm>
          <a:prstGeom prst="rect">
            <a:avLst/>
          </a:prstGeom>
        </p:spPr>
        <p:txBody>
          <a:bodyPr anchor="t" rtlCol="false" tIns="0" lIns="0" bIns="0" rIns="0">
            <a:spAutoFit/>
          </a:bodyPr>
          <a:lstStyle/>
          <a:p>
            <a:pPr>
              <a:lnSpc>
                <a:spcPts val="3769"/>
              </a:lnSpc>
            </a:pPr>
            <a:r>
              <a:rPr lang="en-US" sz="2400" spc="72">
                <a:solidFill>
                  <a:srgbClr val="505A60"/>
                </a:solidFill>
                <a:latin typeface="Open Sans"/>
              </a:rPr>
              <a:t>L</a:t>
            </a:r>
            <a:r>
              <a:rPr lang="en-US" sz="2400" spc="72">
                <a:solidFill>
                  <a:srgbClr val="505A60"/>
                </a:solidFill>
                <a:latin typeface="Open Sans"/>
              </a:rPr>
              <a:t>e campus de Microsoft ouvre ses portes chaque année à </a:t>
            </a:r>
            <a:r>
              <a:rPr lang="en-US" sz="2400" spc="72">
                <a:solidFill>
                  <a:srgbClr val="505A60"/>
                </a:solidFill>
                <a:latin typeface="Open Sans Bold"/>
              </a:rPr>
              <a:t>100 000 visiteurs</a:t>
            </a:r>
            <a:r>
              <a:rPr lang="en-US" sz="2400" spc="72">
                <a:solidFill>
                  <a:srgbClr val="505A60"/>
                </a:solidFill>
                <a:latin typeface="Open Sans"/>
              </a:rPr>
              <a:t> </a:t>
            </a:r>
          </a:p>
          <a:p>
            <a:pPr>
              <a:lnSpc>
                <a:spcPts val="3769"/>
              </a:lnSpc>
            </a:pPr>
            <a:r>
              <a:rPr lang="en-US" sz="2400" spc="72">
                <a:solidFill>
                  <a:srgbClr val="505A60"/>
                </a:solidFill>
                <a:latin typeface="Open Sans"/>
              </a:rPr>
              <a:t>et acteurs du numériques et dispose de :</a:t>
            </a:r>
          </a:p>
          <a:p>
            <a:pPr algn="ctr">
              <a:lnSpc>
                <a:spcPts val="3769"/>
              </a:lnSpc>
            </a:pPr>
          </a:p>
          <a:p>
            <a:pPr marL="518317" indent="-259159" lvl="1">
              <a:lnSpc>
                <a:spcPts val="3769"/>
              </a:lnSpc>
              <a:buFont typeface="Arial"/>
              <a:buChar char="•"/>
            </a:pPr>
            <a:r>
              <a:rPr lang="en-US" sz="2400" spc="72">
                <a:solidFill>
                  <a:srgbClr val="505A60"/>
                </a:solidFill>
                <a:latin typeface="Open Sans"/>
              </a:rPr>
              <a:t>Hall et accueil,</a:t>
            </a:r>
          </a:p>
          <a:p>
            <a:pPr marL="518317" indent="-259159" lvl="1">
              <a:lnSpc>
                <a:spcPts val="3769"/>
              </a:lnSpc>
              <a:buFont typeface="Arial"/>
              <a:buChar char="•"/>
            </a:pPr>
            <a:r>
              <a:rPr lang="en-US" sz="2400" spc="72">
                <a:solidFill>
                  <a:srgbClr val="505A60"/>
                </a:solidFill>
                <a:latin typeface="Open Sans"/>
              </a:rPr>
              <a:t>Espace d’attente et repos,</a:t>
            </a:r>
          </a:p>
          <a:p>
            <a:pPr marL="518317" indent="-259159" lvl="1">
              <a:lnSpc>
                <a:spcPts val="3769"/>
              </a:lnSpc>
              <a:buFont typeface="Arial"/>
              <a:buChar char="•"/>
            </a:pPr>
            <a:r>
              <a:rPr lang="en-US" sz="2400" spc="72">
                <a:solidFill>
                  <a:srgbClr val="505A60"/>
                </a:solidFill>
                <a:latin typeface="Open Sans"/>
              </a:rPr>
              <a:t>Cafétéria,</a:t>
            </a:r>
          </a:p>
          <a:p>
            <a:pPr marL="518317" indent="-259159" lvl="1">
              <a:lnSpc>
                <a:spcPts val="3769"/>
              </a:lnSpc>
              <a:buFont typeface="Arial"/>
              <a:buChar char="•"/>
            </a:pPr>
            <a:r>
              <a:rPr lang="en-US" sz="2400" spc="72">
                <a:solidFill>
                  <a:srgbClr val="505A60"/>
                </a:solidFill>
                <a:latin typeface="Open Sans"/>
              </a:rPr>
              <a:t>Espace de démo.</a:t>
            </a:r>
          </a:p>
          <a:p>
            <a:pPr algn="ctr">
              <a:lnSpc>
                <a:spcPts val="2640"/>
              </a:lnSpc>
              <a:spcBef>
                <a:spcPct val="0"/>
              </a:spcBef>
            </a:pPr>
          </a:p>
          <a:p>
            <a:pPr algn="ctr">
              <a:lnSpc>
                <a:spcPts val="2640"/>
              </a:lnSpc>
              <a:spcBef>
                <a:spcPct val="0"/>
              </a:spcBef>
            </a:pPr>
          </a:p>
          <a:p>
            <a:pPr algn="ctr">
              <a:lnSpc>
                <a:spcPts val="2640"/>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310195" y="-3398818"/>
            <a:ext cx="15827715" cy="5398050"/>
            <a:chOff x="0" y="0"/>
            <a:chExt cx="15751626" cy="5372100"/>
          </a:xfrm>
        </p:grpSpPr>
        <p:sp>
          <p:nvSpPr>
            <p:cNvPr name="Freeform 3" id="3"/>
            <p:cNvSpPr/>
            <p:nvPr/>
          </p:nvSpPr>
          <p:spPr>
            <a:xfrm flipH="false" flipV="false" rot="0">
              <a:off x="0" y="0"/>
              <a:ext cx="15751626" cy="5372100"/>
            </a:xfrm>
            <a:custGeom>
              <a:avLst/>
              <a:gdLst/>
              <a:ahLst/>
              <a:cxnLst/>
              <a:rect r="r" b="b" t="t" l="l"/>
              <a:pathLst>
                <a:path h="5372100" w="15751626">
                  <a:moveTo>
                    <a:pt x="14200956" y="0"/>
                  </a:moveTo>
                  <a:lnTo>
                    <a:pt x="1550670" y="0"/>
                  </a:lnTo>
                  <a:lnTo>
                    <a:pt x="0" y="2686050"/>
                  </a:lnTo>
                  <a:lnTo>
                    <a:pt x="1550670" y="5372100"/>
                  </a:lnTo>
                  <a:lnTo>
                    <a:pt x="14200956" y="5372100"/>
                  </a:lnTo>
                  <a:lnTo>
                    <a:pt x="15751626" y="2686050"/>
                  </a:lnTo>
                  <a:lnTo>
                    <a:pt x="14200956" y="0"/>
                  </a:lnTo>
                  <a:close/>
                </a:path>
              </a:pathLst>
            </a:custGeom>
            <a:solidFill>
              <a:srgbClr val="00AEEF"/>
            </a:solidFill>
          </p:spPr>
        </p:sp>
      </p:grpSp>
      <p:sp>
        <p:nvSpPr>
          <p:cNvPr name="Freeform 4" id="4"/>
          <p:cNvSpPr/>
          <p:nvPr/>
        </p:nvSpPr>
        <p:spPr>
          <a:xfrm flipH="false" flipV="true" rot="0">
            <a:off x="11529124" y="-3398818"/>
            <a:ext cx="9454222" cy="5398050"/>
          </a:xfrm>
          <a:custGeom>
            <a:avLst/>
            <a:gdLst/>
            <a:ahLst/>
            <a:cxnLst/>
            <a:rect r="r" b="b" t="t" l="l"/>
            <a:pathLst>
              <a:path h="5398050" w="9454222">
                <a:moveTo>
                  <a:pt x="0" y="5398050"/>
                </a:moveTo>
                <a:lnTo>
                  <a:pt x="9454221" y="5398050"/>
                </a:lnTo>
                <a:lnTo>
                  <a:pt x="9454221" y="0"/>
                </a:lnTo>
                <a:lnTo>
                  <a:pt x="0" y="0"/>
                </a:lnTo>
                <a:lnTo>
                  <a:pt x="0" y="5398050"/>
                </a:lnTo>
                <a:close/>
              </a:path>
            </a:pathLst>
          </a:custGeom>
          <a:blipFill>
            <a:blip r:embed="rId2">
              <a:extLst>
                <a:ext uri="{96DAC541-7B7A-43D3-8B79-37D633B846F1}">
                  <asvg:svgBlip xmlns:asvg="http://schemas.microsoft.com/office/drawing/2016/SVG/main" r:embed="rId3"/>
                </a:ext>
              </a:extLst>
            </a:blip>
            <a:stretch>
              <a:fillRect l="0" t="-51576" r="0" b="0"/>
            </a:stretch>
          </a:blipFill>
        </p:spPr>
      </p:sp>
      <p:grpSp>
        <p:nvGrpSpPr>
          <p:cNvPr name="Group 5" id="5"/>
          <p:cNvGrpSpPr/>
          <p:nvPr/>
        </p:nvGrpSpPr>
        <p:grpSpPr>
          <a:xfrm rot="0">
            <a:off x="15517520" y="583715"/>
            <a:ext cx="1579249" cy="1415517"/>
            <a:chOff x="0" y="0"/>
            <a:chExt cx="444502" cy="398417"/>
          </a:xfrm>
        </p:grpSpPr>
        <p:sp>
          <p:nvSpPr>
            <p:cNvPr name="Freeform 6" id="6"/>
            <p:cNvSpPr/>
            <p:nvPr/>
          </p:nvSpPr>
          <p:spPr>
            <a:xfrm flipH="false" flipV="false" rot="0">
              <a:off x="0" y="0"/>
              <a:ext cx="444502" cy="398417"/>
            </a:xfrm>
            <a:custGeom>
              <a:avLst/>
              <a:gdLst/>
              <a:ahLst/>
              <a:cxnLst/>
              <a:rect r="r" b="b" t="t" l="l"/>
              <a:pathLst>
                <a:path h="398417" w="444502">
                  <a:moveTo>
                    <a:pt x="222251" y="0"/>
                  </a:moveTo>
                  <a:lnTo>
                    <a:pt x="444502" y="398417"/>
                  </a:lnTo>
                  <a:lnTo>
                    <a:pt x="0" y="398417"/>
                  </a:lnTo>
                  <a:lnTo>
                    <a:pt x="222251" y="0"/>
                  </a:lnTo>
                  <a:close/>
                </a:path>
              </a:pathLst>
            </a:custGeom>
            <a:solidFill>
              <a:srgbClr val="FFDE59"/>
            </a:solidFill>
          </p:spPr>
        </p:sp>
        <p:sp>
          <p:nvSpPr>
            <p:cNvPr name="TextBox 7" id="7"/>
            <p:cNvSpPr txBox="true"/>
            <p:nvPr/>
          </p:nvSpPr>
          <p:spPr>
            <a:xfrm>
              <a:off x="69453" y="194504"/>
              <a:ext cx="305595" cy="175454"/>
            </a:xfrm>
            <a:prstGeom prst="rect">
              <a:avLst/>
            </a:prstGeom>
          </p:spPr>
          <p:txBody>
            <a:bodyPr anchor="ctr" rtlCol="false" tIns="50800" lIns="50800" bIns="50800" rIns="50800"/>
            <a:lstStyle/>
            <a:p>
              <a:pPr algn="ctr">
                <a:lnSpc>
                  <a:spcPts val="2200"/>
                </a:lnSpc>
              </a:pPr>
            </a:p>
          </p:txBody>
        </p:sp>
      </p:grpSp>
      <p:grpSp>
        <p:nvGrpSpPr>
          <p:cNvPr name="Group 8" id="8"/>
          <p:cNvGrpSpPr/>
          <p:nvPr/>
        </p:nvGrpSpPr>
        <p:grpSpPr>
          <a:xfrm rot="0">
            <a:off x="-1543050" y="-699793"/>
            <a:ext cx="3086100" cy="2700338"/>
            <a:chOff x="0" y="0"/>
            <a:chExt cx="812800" cy="711200"/>
          </a:xfrm>
        </p:grpSpPr>
        <p:sp>
          <p:nvSpPr>
            <p:cNvPr name="Freeform 9" id="9"/>
            <p:cNvSpPr/>
            <p:nvPr/>
          </p:nvSpPr>
          <p:spPr>
            <a:xfrm flipH="false" flipV="false" rot="0">
              <a:off x="0" y="0"/>
              <a:ext cx="812800" cy="711200"/>
            </a:xfrm>
            <a:custGeom>
              <a:avLst/>
              <a:gdLst/>
              <a:ahLst/>
              <a:cxnLst/>
              <a:rect r="r" b="b" t="t" l="l"/>
              <a:pathLst>
                <a:path h="711200" w="812800">
                  <a:moveTo>
                    <a:pt x="406400" y="0"/>
                  </a:moveTo>
                  <a:lnTo>
                    <a:pt x="812800" y="711200"/>
                  </a:lnTo>
                  <a:lnTo>
                    <a:pt x="0" y="711200"/>
                  </a:lnTo>
                  <a:lnTo>
                    <a:pt x="406400" y="0"/>
                  </a:lnTo>
                  <a:close/>
                </a:path>
              </a:pathLst>
            </a:custGeom>
            <a:solidFill>
              <a:srgbClr val="00AEEF"/>
            </a:solidFill>
          </p:spPr>
        </p:sp>
        <p:sp>
          <p:nvSpPr>
            <p:cNvPr name="TextBox 10" id="10"/>
            <p:cNvSpPr txBox="true"/>
            <p:nvPr/>
          </p:nvSpPr>
          <p:spPr>
            <a:xfrm>
              <a:off x="127000" y="339725"/>
              <a:ext cx="558800" cy="320675"/>
            </a:xfrm>
            <a:prstGeom prst="rect">
              <a:avLst/>
            </a:prstGeom>
          </p:spPr>
          <p:txBody>
            <a:bodyPr anchor="ctr" rtlCol="false" tIns="50800" lIns="50800" bIns="50800" rIns="50800"/>
            <a:lstStyle/>
            <a:p>
              <a:pPr algn="ctr">
                <a:lnSpc>
                  <a:spcPts val="2200"/>
                </a:lnSpc>
              </a:pPr>
            </a:p>
          </p:txBody>
        </p:sp>
      </p:grpSp>
      <p:grpSp>
        <p:nvGrpSpPr>
          <p:cNvPr name="Group 11" id="11"/>
          <p:cNvGrpSpPr/>
          <p:nvPr/>
        </p:nvGrpSpPr>
        <p:grpSpPr>
          <a:xfrm rot="0">
            <a:off x="1028700" y="5005990"/>
            <a:ext cx="5210884" cy="4432420"/>
            <a:chOff x="0" y="0"/>
            <a:chExt cx="1372414" cy="1167386"/>
          </a:xfrm>
        </p:grpSpPr>
        <p:sp>
          <p:nvSpPr>
            <p:cNvPr name="Freeform 12" id="12"/>
            <p:cNvSpPr/>
            <p:nvPr/>
          </p:nvSpPr>
          <p:spPr>
            <a:xfrm flipH="false" flipV="false" rot="0">
              <a:off x="0" y="0"/>
              <a:ext cx="1372414" cy="1167386"/>
            </a:xfrm>
            <a:custGeom>
              <a:avLst/>
              <a:gdLst/>
              <a:ahLst/>
              <a:cxnLst/>
              <a:rect r="r" b="b" t="t" l="l"/>
              <a:pathLst>
                <a:path h="1167386" w="1372414">
                  <a:moveTo>
                    <a:pt x="0" y="0"/>
                  </a:moveTo>
                  <a:lnTo>
                    <a:pt x="1372414" y="0"/>
                  </a:lnTo>
                  <a:lnTo>
                    <a:pt x="1372414" y="1167386"/>
                  </a:lnTo>
                  <a:lnTo>
                    <a:pt x="0" y="1167386"/>
                  </a:lnTo>
                  <a:close/>
                </a:path>
              </a:pathLst>
            </a:custGeom>
            <a:solidFill>
              <a:srgbClr val="00AEEF"/>
            </a:solidFill>
          </p:spPr>
        </p:sp>
        <p:sp>
          <p:nvSpPr>
            <p:cNvPr name="TextBox 13" id="13"/>
            <p:cNvSpPr txBox="true"/>
            <p:nvPr/>
          </p:nvSpPr>
          <p:spPr>
            <a:xfrm>
              <a:off x="0" y="28575"/>
              <a:ext cx="1372414" cy="1138811"/>
            </a:xfrm>
            <a:prstGeom prst="rect">
              <a:avLst/>
            </a:prstGeom>
          </p:spPr>
          <p:txBody>
            <a:bodyPr anchor="ctr" rtlCol="false" tIns="50800" lIns="50800" bIns="50800" rIns="50800"/>
            <a:lstStyle/>
            <a:p>
              <a:pPr algn="ctr">
                <a:lnSpc>
                  <a:spcPts val="2640"/>
                </a:lnSpc>
              </a:pPr>
            </a:p>
            <a:p>
              <a:pPr algn="ctr">
                <a:lnSpc>
                  <a:spcPts val="2640"/>
                </a:lnSpc>
              </a:pPr>
              <a:r>
                <a:rPr lang="en-US" sz="2400" spc="72">
                  <a:solidFill>
                    <a:srgbClr val="FFFFFF"/>
                  </a:solidFill>
                  <a:latin typeface="Open Sans Bold"/>
                </a:rPr>
                <a:t>Agents de sécurité incendie </a:t>
              </a:r>
            </a:p>
            <a:p>
              <a:pPr algn="ctr">
                <a:lnSpc>
                  <a:spcPts val="2640"/>
                </a:lnSpc>
              </a:pPr>
            </a:p>
            <a:p>
              <a:pPr algn="ctr">
                <a:lnSpc>
                  <a:spcPts val="2200"/>
                </a:lnSpc>
              </a:pPr>
              <a:r>
                <a:rPr lang="en-US" sz="2000" spc="-58">
                  <a:solidFill>
                    <a:srgbClr val="FFFFFF"/>
                  </a:solidFill>
                  <a:latin typeface="Open Sans Bold"/>
                </a:rPr>
                <a:t> </a:t>
              </a:r>
              <a:r>
                <a:rPr lang="en-US" sz="2000" spc="-58">
                  <a:solidFill>
                    <a:srgbClr val="FFFFFF"/>
                  </a:solidFill>
                  <a:latin typeface="Open Sans Italics"/>
                </a:rPr>
                <a:t>Détecte les risques d’incendie, rondes, veille au bon fonctionnement du matériel et des équipements.</a:t>
              </a:r>
            </a:p>
            <a:p>
              <a:pPr algn="ctr">
                <a:lnSpc>
                  <a:spcPts val="2640"/>
                </a:lnSpc>
              </a:pPr>
            </a:p>
            <a:p>
              <a:pPr algn="ctr">
                <a:lnSpc>
                  <a:spcPts val="2640"/>
                </a:lnSpc>
              </a:pPr>
              <a:r>
                <a:rPr lang="en-US" sz="2400" spc="72">
                  <a:solidFill>
                    <a:srgbClr val="FFFFFF"/>
                  </a:solidFill>
                  <a:latin typeface="Open Sans Bold"/>
                </a:rPr>
                <a:t>Opérateurs de vidéo-surveillance </a:t>
              </a:r>
            </a:p>
            <a:p>
              <a:pPr algn="ctr">
                <a:lnSpc>
                  <a:spcPts val="2640"/>
                </a:lnSpc>
              </a:pPr>
            </a:p>
            <a:p>
              <a:pPr algn="ctr">
                <a:lnSpc>
                  <a:spcPts val="2200"/>
                </a:lnSpc>
              </a:pPr>
              <a:r>
                <a:rPr lang="en-US" sz="2000">
                  <a:solidFill>
                    <a:srgbClr val="FFFFFF"/>
                  </a:solidFill>
                  <a:latin typeface="Open Sans Italics"/>
                </a:rPr>
                <a:t>A</a:t>
              </a:r>
              <a:r>
                <a:rPr lang="en-US" sz="2000">
                  <a:solidFill>
                    <a:srgbClr val="FFFFFF"/>
                  </a:solidFill>
                  <a:latin typeface="Open Sans Italics"/>
                </a:rPr>
                <a:t>ssure la sécurité préventive des lieux, espaces et bâtiments équipés de matériel </a:t>
              </a:r>
            </a:p>
            <a:p>
              <a:pPr algn="ctr">
                <a:lnSpc>
                  <a:spcPts val="2200"/>
                </a:lnSpc>
              </a:pPr>
              <a:r>
                <a:rPr lang="en-US" sz="2000">
                  <a:solidFill>
                    <a:srgbClr val="FFFFFF"/>
                  </a:solidFill>
                  <a:latin typeface="Open Sans Italics"/>
                </a:rPr>
                <a:t>de vidéosurveillance.</a:t>
              </a:r>
            </a:p>
          </p:txBody>
        </p:sp>
      </p:grpSp>
      <p:grpSp>
        <p:nvGrpSpPr>
          <p:cNvPr name="Group 14" id="14"/>
          <p:cNvGrpSpPr/>
          <p:nvPr/>
        </p:nvGrpSpPr>
        <p:grpSpPr>
          <a:xfrm rot="0">
            <a:off x="11987567" y="5005990"/>
            <a:ext cx="5210884" cy="4432420"/>
            <a:chOff x="0" y="0"/>
            <a:chExt cx="1372414" cy="1167386"/>
          </a:xfrm>
        </p:grpSpPr>
        <p:sp>
          <p:nvSpPr>
            <p:cNvPr name="Freeform 15" id="15"/>
            <p:cNvSpPr/>
            <p:nvPr/>
          </p:nvSpPr>
          <p:spPr>
            <a:xfrm flipH="false" flipV="false" rot="0">
              <a:off x="0" y="0"/>
              <a:ext cx="1372414" cy="1167386"/>
            </a:xfrm>
            <a:custGeom>
              <a:avLst/>
              <a:gdLst/>
              <a:ahLst/>
              <a:cxnLst/>
              <a:rect r="r" b="b" t="t" l="l"/>
              <a:pathLst>
                <a:path h="1167386" w="1372414">
                  <a:moveTo>
                    <a:pt x="0" y="0"/>
                  </a:moveTo>
                  <a:lnTo>
                    <a:pt x="1372414" y="0"/>
                  </a:lnTo>
                  <a:lnTo>
                    <a:pt x="1372414" y="1167386"/>
                  </a:lnTo>
                  <a:lnTo>
                    <a:pt x="0" y="1167386"/>
                  </a:lnTo>
                  <a:close/>
                </a:path>
              </a:pathLst>
            </a:custGeom>
            <a:solidFill>
              <a:srgbClr val="00AEEF"/>
            </a:solidFill>
          </p:spPr>
        </p:sp>
        <p:sp>
          <p:nvSpPr>
            <p:cNvPr name="TextBox 16" id="16"/>
            <p:cNvSpPr txBox="true"/>
            <p:nvPr/>
          </p:nvSpPr>
          <p:spPr>
            <a:xfrm>
              <a:off x="0" y="28575"/>
              <a:ext cx="1372414" cy="1138811"/>
            </a:xfrm>
            <a:prstGeom prst="rect">
              <a:avLst/>
            </a:prstGeom>
          </p:spPr>
          <p:txBody>
            <a:bodyPr anchor="t" rtlCol="false" tIns="215900" lIns="215900" bIns="215900" rIns="215900"/>
            <a:lstStyle/>
            <a:p>
              <a:pPr algn="ctr">
                <a:lnSpc>
                  <a:spcPts val="2640"/>
                </a:lnSpc>
              </a:pPr>
            </a:p>
            <a:p>
              <a:pPr algn="ctr">
                <a:lnSpc>
                  <a:spcPts val="2640"/>
                </a:lnSpc>
              </a:pPr>
              <a:r>
                <a:rPr lang="en-US" sz="2400" spc="96">
                  <a:solidFill>
                    <a:srgbClr val="FFFFFF"/>
                  </a:solidFill>
                  <a:latin typeface="Open Sans Bold"/>
                </a:rPr>
                <a:t>Gardiens extérieurs </a:t>
              </a:r>
            </a:p>
            <a:p>
              <a:pPr algn="ctr">
                <a:lnSpc>
                  <a:spcPts val="2640"/>
                </a:lnSpc>
              </a:pPr>
            </a:p>
            <a:p>
              <a:pPr algn="ctr">
                <a:lnSpc>
                  <a:spcPts val="2200"/>
                </a:lnSpc>
              </a:pPr>
              <a:r>
                <a:rPr lang="en-US" sz="2000" spc="80">
                  <a:solidFill>
                    <a:srgbClr val="FFFFFF"/>
                  </a:solidFill>
                  <a:latin typeface="Open Sans Italics"/>
                </a:rPr>
                <a:t>Surveille les</a:t>
              </a:r>
              <a:r>
                <a:rPr lang="en-US" sz="2000" spc="80">
                  <a:solidFill>
                    <a:srgbClr val="FFFFFF"/>
                  </a:solidFill>
                  <a:latin typeface="Open Sans Italics"/>
                </a:rPr>
                <a:t> entrées extérieures</a:t>
              </a:r>
            </a:p>
            <a:p>
              <a:pPr algn="ctr">
                <a:lnSpc>
                  <a:spcPts val="2200"/>
                </a:lnSpc>
              </a:pPr>
              <a:r>
                <a:rPr lang="en-US" sz="2000" spc="80">
                  <a:solidFill>
                    <a:srgbClr val="FFFFFF"/>
                  </a:solidFill>
                  <a:latin typeface="Open Sans Italics"/>
                </a:rPr>
                <a:t> et celles du parking.</a:t>
              </a:r>
            </a:p>
            <a:p>
              <a:pPr algn="ctr">
                <a:lnSpc>
                  <a:spcPts val="2200"/>
                </a:lnSpc>
              </a:pPr>
            </a:p>
          </p:txBody>
        </p:sp>
      </p:grpSp>
      <p:sp>
        <p:nvSpPr>
          <p:cNvPr name="TextBox 17" id="17"/>
          <p:cNvSpPr txBox="true"/>
          <p:nvPr/>
        </p:nvSpPr>
        <p:spPr>
          <a:xfrm rot="0">
            <a:off x="1057275" y="585397"/>
            <a:ext cx="8700971" cy="696551"/>
          </a:xfrm>
          <a:prstGeom prst="rect">
            <a:avLst/>
          </a:prstGeom>
        </p:spPr>
        <p:txBody>
          <a:bodyPr anchor="t" rtlCol="false" tIns="0" lIns="0" bIns="0" rIns="0">
            <a:spAutoFit/>
          </a:bodyPr>
          <a:lstStyle/>
          <a:p>
            <a:pPr marL="0" indent="0" lvl="0">
              <a:lnSpc>
                <a:spcPts val="5633"/>
              </a:lnSpc>
              <a:spcBef>
                <a:spcPct val="0"/>
              </a:spcBef>
            </a:pPr>
            <a:r>
              <a:rPr lang="en-US" sz="4023">
                <a:solidFill>
                  <a:srgbClr val="FFFFFF"/>
                </a:solidFill>
                <a:latin typeface="Fira Sans Medium"/>
              </a:rPr>
              <a:t>Les vigiles et accès</a:t>
            </a:r>
          </a:p>
        </p:txBody>
      </p:sp>
      <p:sp>
        <p:nvSpPr>
          <p:cNvPr name="TextBox 18" id="18"/>
          <p:cNvSpPr txBox="true"/>
          <p:nvPr/>
        </p:nvSpPr>
        <p:spPr>
          <a:xfrm rot="0">
            <a:off x="-1865464" y="2584726"/>
            <a:ext cx="13795881" cy="1002039"/>
          </a:xfrm>
          <a:prstGeom prst="rect">
            <a:avLst/>
          </a:prstGeom>
        </p:spPr>
        <p:txBody>
          <a:bodyPr anchor="t" rtlCol="false" tIns="0" lIns="0" bIns="0" rIns="0">
            <a:spAutoFit/>
          </a:bodyPr>
          <a:lstStyle/>
          <a:p>
            <a:pPr algn="ctr">
              <a:lnSpc>
                <a:spcPts val="2640"/>
              </a:lnSpc>
            </a:pPr>
            <a:r>
              <a:rPr lang="en-US" sz="2400" spc="72">
                <a:solidFill>
                  <a:srgbClr val="505A60"/>
                </a:solidFill>
                <a:latin typeface="Open Sans Bold"/>
              </a:rPr>
              <a:t>Composition des équipes de sécurité et leur rôle :</a:t>
            </a:r>
          </a:p>
          <a:p>
            <a:pPr algn="ctr">
              <a:lnSpc>
                <a:spcPts val="2640"/>
              </a:lnSpc>
            </a:pPr>
          </a:p>
          <a:p>
            <a:pPr algn="ctr">
              <a:lnSpc>
                <a:spcPts val="2640"/>
              </a:lnSpc>
              <a:spcBef>
                <a:spcPct val="0"/>
              </a:spcBef>
            </a:pPr>
          </a:p>
        </p:txBody>
      </p:sp>
      <p:grpSp>
        <p:nvGrpSpPr>
          <p:cNvPr name="Group 19" id="19"/>
          <p:cNvGrpSpPr/>
          <p:nvPr/>
        </p:nvGrpSpPr>
        <p:grpSpPr>
          <a:xfrm rot="0">
            <a:off x="1028700" y="3529615"/>
            <a:ext cx="5210884" cy="1178457"/>
            <a:chOff x="0" y="0"/>
            <a:chExt cx="1372414" cy="310375"/>
          </a:xfrm>
        </p:grpSpPr>
        <p:sp>
          <p:nvSpPr>
            <p:cNvPr name="Freeform 20" id="20"/>
            <p:cNvSpPr/>
            <p:nvPr/>
          </p:nvSpPr>
          <p:spPr>
            <a:xfrm flipH="false" flipV="false" rot="0">
              <a:off x="0" y="0"/>
              <a:ext cx="1372414" cy="310375"/>
            </a:xfrm>
            <a:custGeom>
              <a:avLst/>
              <a:gdLst/>
              <a:ahLst/>
              <a:cxnLst/>
              <a:rect r="r" b="b" t="t" l="l"/>
              <a:pathLst>
                <a:path h="310375" w="1372414">
                  <a:moveTo>
                    <a:pt x="0" y="0"/>
                  </a:moveTo>
                  <a:lnTo>
                    <a:pt x="1372414" y="0"/>
                  </a:lnTo>
                  <a:lnTo>
                    <a:pt x="1372414" y="310375"/>
                  </a:lnTo>
                  <a:lnTo>
                    <a:pt x="0" y="310375"/>
                  </a:lnTo>
                  <a:close/>
                </a:path>
              </a:pathLst>
            </a:custGeom>
            <a:solidFill>
              <a:srgbClr val="00AEEF"/>
            </a:solidFill>
          </p:spPr>
        </p:sp>
        <p:sp>
          <p:nvSpPr>
            <p:cNvPr name="TextBox 21" id="21"/>
            <p:cNvSpPr txBox="true"/>
            <p:nvPr/>
          </p:nvSpPr>
          <p:spPr>
            <a:xfrm>
              <a:off x="0" y="28575"/>
              <a:ext cx="1372414" cy="281800"/>
            </a:xfrm>
            <a:prstGeom prst="rect">
              <a:avLst/>
            </a:prstGeom>
          </p:spPr>
          <p:txBody>
            <a:bodyPr anchor="ctr" rtlCol="false" tIns="50800" lIns="50800" bIns="50800" rIns="50800"/>
            <a:lstStyle/>
            <a:p>
              <a:pPr algn="ctr">
                <a:lnSpc>
                  <a:spcPts val="2640"/>
                </a:lnSpc>
              </a:pPr>
              <a:r>
                <a:rPr lang="en-US" sz="2400" spc="72">
                  <a:solidFill>
                    <a:srgbClr val="FFFFFF"/>
                  </a:solidFill>
                  <a:latin typeface="Open Sans Bold"/>
                </a:rPr>
                <a:t>PCS</a:t>
              </a:r>
            </a:p>
          </p:txBody>
        </p:sp>
      </p:grpSp>
      <p:grpSp>
        <p:nvGrpSpPr>
          <p:cNvPr name="Group 22" id="22"/>
          <p:cNvGrpSpPr/>
          <p:nvPr/>
        </p:nvGrpSpPr>
        <p:grpSpPr>
          <a:xfrm rot="0">
            <a:off x="11987567" y="3529615"/>
            <a:ext cx="5210884" cy="1178457"/>
            <a:chOff x="0" y="0"/>
            <a:chExt cx="1372414" cy="310375"/>
          </a:xfrm>
        </p:grpSpPr>
        <p:sp>
          <p:nvSpPr>
            <p:cNvPr name="Freeform 23" id="23"/>
            <p:cNvSpPr/>
            <p:nvPr/>
          </p:nvSpPr>
          <p:spPr>
            <a:xfrm flipH="false" flipV="false" rot="0">
              <a:off x="0" y="0"/>
              <a:ext cx="1372414" cy="310375"/>
            </a:xfrm>
            <a:custGeom>
              <a:avLst/>
              <a:gdLst/>
              <a:ahLst/>
              <a:cxnLst/>
              <a:rect r="r" b="b" t="t" l="l"/>
              <a:pathLst>
                <a:path h="310375" w="1372414">
                  <a:moveTo>
                    <a:pt x="0" y="0"/>
                  </a:moveTo>
                  <a:lnTo>
                    <a:pt x="1372414" y="0"/>
                  </a:lnTo>
                  <a:lnTo>
                    <a:pt x="1372414" y="310375"/>
                  </a:lnTo>
                  <a:lnTo>
                    <a:pt x="0" y="310375"/>
                  </a:lnTo>
                  <a:close/>
                </a:path>
              </a:pathLst>
            </a:custGeom>
            <a:solidFill>
              <a:srgbClr val="00AEEF"/>
            </a:solidFill>
          </p:spPr>
        </p:sp>
        <p:sp>
          <p:nvSpPr>
            <p:cNvPr name="TextBox 24" id="24"/>
            <p:cNvSpPr txBox="true"/>
            <p:nvPr/>
          </p:nvSpPr>
          <p:spPr>
            <a:xfrm>
              <a:off x="0" y="28575"/>
              <a:ext cx="1372414" cy="281800"/>
            </a:xfrm>
            <a:prstGeom prst="rect">
              <a:avLst/>
            </a:prstGeom>
          </p:spPr>
          <p:txBody>
            <a:bodyPr anchor="ctr" rtlCol="false" tIns="50800" lIns="50800" bIns="50800" rIns="50800"/>
            <a:lstStyle/>
            <a:p>
              <a:pPr algn="ctr">
                <a:lnSpc>
                  <a:spcPts val="2640"/>
                </a:lnSpc>
              </a:pPr>
              <a:r>
                <a:rPr lang="en-US" sz="2400" spc="72">
                  <a:solidFill>
                    <a:srgbClr val="FFFFFF"/>
                  </a:solidFill>
                  <a:latin typeface="Open Sans Bold"/>
                </a:rPr>
                <a:t>EXTERIEUR</a:t>
              </a:r>
            </a:p>
          </p:txBody>
        </p:sp>
      </p:grpSp>
      <p:grpSp>
        <p:nvGrpSpPr>
          <p:cNvPr name="Group 25" id="25"/>
          <p:cNvGrpSpPr/>
          <p:nvPr/>
        </p:nvGrpSpPr>
        <p:grpSpPr>
          <a:xfrm rot="0">
            <a:off x="6538558" y="5005990"/>
            <a:ext cx="5210884" cy="4432420"/>
            <a:chOff x="0" y="0"/>
            <a:chExt cx="1372414" cy="1167386"/>
          </a:xfrm>
        </p:grpSpPr>
        <p:sp>
          <p:nvSpPr>
            <p:cNvPr name="Freeform 26" id="26"/>
            <p:cNvSpPr/>
            <p:nvPr/>
          </p:nvSpPr>
          <p:spPr>
            <a:xfrm flipH="false" flipV="false" rot="0">
              <a:off x="0" y="0"/>
              <a:ext cx="1372414" cy="1167386"/>
            </a:xfrm>
            <a:custGeom>
              <a:avLst/>
              <a:gdLst/>
              <a:ahLst/>
              <a:cxnLst/>
              <a:rect r="r" b="b" t="t" l="l"/>
              <a:pathLst>
                <a:path h="1167386" w="1372414">
                  <a:moveTo>
                    <a:pt x="0" y="0"/>
                  </a:moveTo>
                  <a:lnTo>
                    <a:pt x="1372414" y="0"/>
                  </a:lnTo>
                  <a:lnTo>
                    <a:pt x="1372414" y="1167386"/>
                  </a:lnTo>
                  <a:lnTo>
                    <a:pt x="0" y="1167386"/>
                  </a:lnTo>
                  <a:close/>
                </a:path>
              </a:pathLst>
            </a:custGeom>
            <a:solidFill>
              <a:srgbClr val="00AEEF"/>
            </a:solidFill>
          </p:spPr>
        </p:sp>
        <p:sp>
          <p:nvSpPr>
            <p:cNvPr name="TextBox 27" id="27"/>
            <p:cNvSpPr txBox="true"/>
            <p:nvPr/>
          </p:nvSpPr>
          <p:spPr>
            <a:xfrm>
              <a:off x="0" y="28575"/>
              <a:ext cx="1372414" cy="1138811"/>
            </a:xfrm>
            <a:prstGeom prst="rect">
              <a:avLst/>
            </a:prstGeom>
          </p:spPr>
          <p:txBody>
            <a:bodyPr anchor="ctr" rtlCol="false" tIns="50800" lIns="50800" bIns="50800" rIns="50800"/>
            <a:lstStyle/>
            <a:p>
              <a:pPr algn="ctr">
                <a:lnSpc>
                  <a:spcPts val="2640"/>
                </a:lnSpc>
              </a:pPr>
              <a:r>
                <a:rPr lang="en-US" sz="2400" spc="72">
                  <a:solidFill>
                    <a:srgbClr val="FFFFFF"/>
                  </a:solidFill>
                  <a:latin typeface="Open Sans Bold"/>
                </a:rPr>
                <a:t>Hôtes et hôtesses d’accueil </a:t>
              </a:r>
            </a:p>
            <a:p>
              <a:pPr algn="ctr">
                <a:lnSpc>
                  <a:spcPts val="2640"/>
                </a:lnSpc>
              </a:pPr>
            </a:p>
            <a:p>
              <a:pPr algn="ctr">
                <a:lnSpc>
                  <a:spcPts val="2200"/>
                </a:lnSpc>
              </a:pPr>
              <a:r>
                <a:rPr lang="en-US" sz="2000">
                  <a:solidFill>
                    <a:srgbClr val="FFFFFF"/>
                  </a:solidFill>
                  <a:latin typeface="Open Sans Italics"/>
                </a:rPr>
                <a:t> Accueil, création de badges.</a:t>
              </a:r>
            </a:p>
            <a:p>
              <a:pPr algn="ctr">
                <a:lnSpc>
                  <a:spcPts val="2200"/>
                </a:lnSpc>
              </a:pPr>
              <a:r>
                <a:rPr lang="en-US" sz="2000">
                  <a:solidFill>
                    <a:srgbClr val="FFFFFF"/>
                  </a:solidFill>
                  <a:latin typeface="Open Sans Italics"/>
                </a:rPr>
                <a:t>(Tablettes tactiles avec imprimantes pour création de badges, Lecteurs de badges)</a:t>
              </a:r>
            </a:p>
            <a:p>
              <a:pPr algn="ctr">
                <a:lnSpc>
                  <a:spcPts val="2640"/>
                </a:lnSpc>
              </a:pPr>
            </a:p>
            <a:p>
              <a:pPr algn="ctr">
                <a:lnSpc>
                  <a:spcPts val="2640"/>
                </a:lnSpc>
              </a:pPr>
              <a:r>
                <a:rPr lang="en-US" sz="2400" spc="72">
                  <a:solidFill>
                    <a:srgbClr val="FFFFFF"/>
                  </a:solidFill>
                  <a:latin typeface="Open Sans Bold"/>
                </a:rPr>
                <a:t>Agents de sécurité </a:t>
              </a:r>
            </a:p>
            <a:p>
              <a:pPr algn="ctr">
                <a:lnSpc>
                  <a:spcPts val="2640"/>
                </a:lnSpc>
              </a:pPr>
            </a:p>
            <a:p>
              <a:pPr algn="ctr">
                <a:lnSpc>
                  <a:spcPts val="2200"/>
                </a:lnSpc>
              </a:pPr>
              <a:r>
                <a:rPr lang="en-US" sz="2000">
                  <a:solidFill>
                    <a:srgbClr val="FFFFFF"/>
                  </a:solidFill>
                  <a:latin typeface="Open Sans Italics"/>
                </a:rPr>
                <a:t>A</a:t>
              </a:r>
              <a:r>
                <a:rPr lang="en-US" sz="2000">
                  <a:solidFill>
                    <a:srgbClr val="FFFFFF"/>
                  </a:solidFill>
                  <a:latin typeface="Open Sans Italics"/>
                </a:rPr>
                <a:t>ccueil, surveille entrée et sortie et rondes.</a:t>
              </a:r>
            </a:p>
            <a:p>
              <a:pPr algn="ctr">
                <a:lnSpc>
                  <a:spcPts val="2640"/>
                </a:lnSpc>
              </a:pPr>
            </a:p>
          </p:txBody>
        </p:sp>
      </p:grpSp>
      <p:grpSp>
        <p:nvGrpSpPr>
          <p:cNvPr name="Group 28" id="28"/>
          <p:cNvGrpSpPr/>
          <p:nvPr/>
        </p:nvGrpSpPr>
        <p:grpSpPr>
          <a:xfrm rot="0">
            <a:off x="6538558" y="3529615"/>
            <a:ext cx="5210884" cy="1178457"/>
            <a:chOff x="0" y="0"/>
            <a:chExt cx="1372414" cy="310375"/>
          </a:xfrm>
        </p:grpSpPr>
        <p:sp>
          <p:nvSpPr>
            <p:cNvPr name="Freeform 29" id="29"/>
            <p:cNvSpPr/>
            <p:nvPr/>
          </p:nvSpPr>
          <p:spPr>
            <a:xfrm flipH="false" flipV="false" rot="0">
              <a:off x="0" y="0"/>
              <a:ext cx="1372414" cy="310375"/>
            </a:xfrm>
            <a:custGeom>
              <a:avLst/>
              <a:gdLst/>
              <a:ahLst/>
              <a:cxnLst/>
              <a:rect r="r" b="b" t="t" l="l"/>
              <a:pathLst>
                <a:path h="310375" w="1372414">
                  <a:moveTo>
                    <a:pt x="0" y="0"/>
                  </a:moveTo>
                  <a:lnTo>
                    <a:pt x="1372414" y="0"/>
                  </a:lnTo>
                  <a:lnTo>
                    <a:pt x="1372414" y="310375"/>
                  </a:lnTo>
                  <a:lnTo>
                    <a:pt x="0" y="310375"/>
                  </a:lnTo>
                  <a:close/>
                </a:path>
              </a:pathLst>
            </a:custGeom>
            <a:solidFill>
              <a:srgbClr val="00AEEF"/>
            </a:solidFill>
          </p:spPr>
        </p:sp>
        <p:sp>
          <p:nvSpPr>
            <p:cNvPr name="TextBox 30" id="30"/>
            <p:cNvSpPr txBox="true"/>
            <p:nvPr/>
          </p:nvSpPr>
          <p:spPr>
            <a:xfrm>
              <a:off x="0" y="28575"/>
              <a:ext cx="1372414" cy="281800"/>
            </a:xfrm>
            <a:prstGeom prst="rect">
              <a:avLst/>
            </a:prstGeom>
          </p:spPr>
          <p:txBody>
            <a:bodyPr anchor="ctr" rtlCol="false" tIns="50800" lIns="50800" bIns="50800" rIns="50800"/>
            <a:lstStyle/>
            <a:p>
              <a:pPr algn="ctr">
                <a:lnSpc>
                  <a:spcPts val="2640"/>
                </a:lnSpc>
              </a:pPr>
              <a:r>
                <a:rPr lang="en-US" sz="2400" spc="72">
                  <a:solidFill>
                    <a:srgbClr val="FFFFFF"/>
                  </a:solidFill>
                  <a:latin typeface="Open Sans Bold"/>
                </a:rPr>
                <a:t>ACCUEIL</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DAFzmaAv3NU</dc:identifier>
  <dcterms:modified xsi:type="dcterms:W3CDTF">2011-08-01T06:04:30Z</dcterms:modified>
  <cp:revision>1</cp:revision>
  <dc:title>Politique de sécurité</dc:title>
</cp:coreProperties>
</file>