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58" r:id="rId4"/>
    <p:sldMasterId id="2147483656" r:id="rId5"/>
  </p:sldMasterIdLst>
  <p:notesMasterIdLst>
    <p:notesMasterId r:id="rId82"/>
  </p:notesMasterIdLst>
  <p:handoutMasterIdLst>
    <p:handoutMasterId r:id="rId83"/>
  </p:handoutMasterIdLst>
  <p:sldIdLst>
    <p:sldId id="427" r:id="rId6"/>
    <p:sldId id="440" r:id="rId7"/>
    <p:sldId id="457" r:id="rId8"/>
    <p:sldId id="458" r:id="rId9"/>
    <p:sldId id="459" r:id="rId10"/>
    <p:sldId id="460" r:id="rId11"/>
    <p:sldId id="456" r:id="rId12"/>
    <p:sldId id="441" r:id="rId13"/>
    <p:sldId id="439" r:id="rId14"/>
    <p:sldId id="316" r:id="rId15"/>
    <p:sldId id="443" r:id="rId16"/>
    <p:sldId id="442" r:id="rId17"/>
    <p:sldId id="444" r:id="rId18"/>
    <p:sldId id="428" r:id="rId19"/>
    <p:sldId id="321" r:id="rId20"/>
    <p:sldId id="322" r:id="rId21"/>
    <p:sldId id="324" r:id="rId22"/>
    <p:sldId id="323" r:id="rId23"/>
    <p:sldId id="325" r:id="rId24"/>
    <p:sldId id="326" r:id="rId25"/>
    <p:sldId id="327" r:id="rId26"/>
    <p:sldId id="328" r:id="rId27"/>
    <p:sldId id="329" r:id="rId28"/>
    <p:sldId id="330" r:id="rId29"/>
    <p:sldId id="420" r:id="rId30"/>
    <p:sldId id="331" r:id="rId31"/>
    <p:sldId id="435" r:id="rId32"/>
    <p:sldId id="332" r:id="rId33"/>
    <p:sldId id="333" r:id="rId34"/>
    <p:sldId id="337" r:id="rId35"/>
    <p:sldId id="422" r:id="rId36"/>
    <p:sldId id="334" r:id="rId37"/>
    <p:sldId id="335" r:id="rId38"/>
    <p:sldId id="342" r:id="rId39"/>
    <p:sldId id="343" r:id="rId40"/>
    <p:sldId id="344" r:id="rId41"/>
    <p:sldId id="345" r:id="rId42"/>
    <p:sldId id="346" r:id="rId43"/>
    <p:sldId id="347" r:id="rId44"/>
    <p:sldId id="437" r:id="rId45"/>
    <p:sldId id="438" r:id="rId46"/>
    <p:sldId id="348" r:id="rId47"/>
    <p:sldId id="350" r:id="rId48"/>
    <p:sldId id="338" r:id="rId49"/>
    <p:sldId id="339" r:id="rId50"/>
    <p:sldId id="423" r:id="rId51"/>
    <p:sldId id="424" r:id="rId52"/>
    <p:sldId id="341" r:id="rId53"/>
    <p:sldId id="351" r:id="rId54"/>
    <p:sldId id="352" r:id="rId55"/>
    <p:sldId id="433" r:id="rId56"/>
    <p:sldId id="434" r:id="rId57"/>
    <p:sldId id="426" r:id="rId58"/>
    <p:sldId id="425" r:id="rId59"/>
    <p:sldId id="469" r:id="rId60"/>
    <p:sldId id="446" r:id="rId61"/>
    <p:sldId id="430" r:id="rId62"/>
    <p:sldId id="436" r:id="rId63"/>
    <p:sldId id="455" r:id="rId64"/>
    <p:sldId id="461" r:id="rId65"/>
    <p:sldId id="462" r:id="rId66"/>
    <p:sldId id="463" r:id="rId67"/>
    <p:sldId id="431" r:id="rId68"/>
    <p:sldId id="449" r:id="rId69"/>
    <p:sldId id="468" r:id="rId70"/>
    <p:sldId id="470" r:id="rId71"/>
    <p:sldId id="464" r:id="rId72"/>
    <p:sldId id="465" r:id="rId73"/>
    <p:sldId id="466" r:id="rId74"/>
    <p:sldId id="467" r:id="rId75"/>
    <p:sldId id="445" r:id="rId76"/>
    <p:sldId id="450" r:id="rId77"/>
    <p:sldId id="451" r:id="rId78"/>
    <p:sldId id="394" r:id="rId79"/>
    <p:sldId id="453" r:id="rId80"/>
    <p:sldId id="452" r:id="rId81"/>
  </p:sldIdLst>
  <p:sldSz cx="9144000" cy="6858000" type="screen4x3"/>
  <p:notesSz cx="9926638"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61D"/>
    <a:srgbClr val="E0E0E0"/>
    <a:srgbClr val="83A51D"/>
    <a:srgbClr val="F8ECC4"/>
    <a:srgbClr val="F1D8D7"/>
    <a:srgbClr val="EBC8C7"/>
    <a:srgbClr val="DEA3A2"/>
    <a:srgbClr val="D3E9F5"/>
    <a:srgbClr val="2474A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E05B3C-2835-FEA0-1FB7-6D8D52812F4A}" v="34" dt="2023-12-07T09:52:13.871"/>
    <p1510:client id="{73B601C5-9D7F-4A46-B6C3-E08A99E3B1A1}" v="1200" dt="2023-12-05T13:25:06.780"/>
    <p1510:client id="{D4C27B61-F9D7-DDF3-D1F5-39D006FE0451}" v="1" dt="2023-12-12T15:55:59.73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449" autoAdjust="0"/>
  </p:normalViewPr>
  <p:slideViewPr>
    <p:cSldViewPr snapToGrid="0">
      <p:cViewPr varScale="1">
        <p:scale>
          <a:sx n="99" d="100"/>
          <a:sy n="99" d="100"/>
        </p:scale>
        <p:origin x="1944" y="84"/>
      </p:cViewPr>
      <p:guideLst>
        <p:guide orient="horz" pos="2160"/>
        <p:guide pos="2880"/>
      </p:guideLst>
    </p:cSldViewPr>
  </p:slideViewPr>
  <p:notesTextViewPr>
    <p:cViewPr>
      <p:scale>
        <a:sx n="3" d="2"/>
        <a:sy n="3" d="2"/>
      </p:scale>
      <p:origin x="0" y="0"/>
    </p:cViewPr>
  </p:notesTextViewPr>
  <p:notesViewPr>
    <p:cSldViewPr snapToGrid="0">
      <p:cViewPr>
        <p:scale>
          <a:sx n="1" d="2"/>
          <a:sy n="1" d="2"/>
        </p:scale>
        <p:origin x="0" y="0"/>
      </p:cViewPr>
      <p:guideLst>
        <p:guide orient="horz" pos="2141"/>
        <p:guide pos="312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3.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622799" y="0"/>
            <a:ext cx="4301543" cy="339884"/>
          </a:xfrm>
          <a:prstGeom prst="rect">
            <a:avLst/>
          </a:prstGeom>
        </p:spPr>
        <p:txBody>
          <a:bodyPr vert="horz" lIns="91440" tIns="45720" rIns="91440" bIns="45720" rtlCol="0"/>
          <a:lstStyle>
            <a:lvl1pPr algn="r">
              <a:defRPr sz="1200"/>
            </a:lvl1pPr>
          </a:lstStyle>
          <a:p>
            <a:fld id="{141C45BE-3EF9-4E25-88F0-06AD57A1F50D}" type="datetimeFigureOut">
              <a:rPr lang="fr-FR" smtClean="0"/>
              <a:t>14/12/2023</a:t>
            </a:fld>
            <a:endParaRPr lang="fr-FR"/>
          </a:p>
        </p:txBody>
      </p:sp>
      <p:sp>
        <p:nvSpPr>
          <p:cNvPr id="4" name="Espace réservé du pied de page 3"/>
          <p:cNvSpPr>
            <a:spLocks noGrp="1"/>
          </p:cNvSpPr>
          <p:nvPr>
            <p:ph type="ftr" sz="quarter" idx="2"/>
          </p:nvPr>
        </p:nvSpPr>
        <p:spPr>
          <a:xfrm>
            <a:off x="1" y="6456611"/>
            <a:ext cx="4301543" cy="33988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622799" y="6456611"/>
            <a:ext cx="4301543" cy="339884"/>
          </a:xfrm>
          <a:prstGeom prst="rect">
            <a:avLst/>
          </a:prstGeom>
        </p:spPr>
        <p:txBody>
          <a:bodyPr vert="horz" lIns="91440" tIns="45720" rIns="91440" bIns="45720" rtlCol="0" anchor="b"/>
          <a:lstStyle>
            <a:lvl1pPr algn="r">
              <a:defRPr sz="1200"/>
            </a:lvl1pPr>
          </a:lstStyle>
          <a:p>
            <a:fld id="{9359AB0C-A874-43F5-B12F-63529AD8DA46}" type="slidenum">
              <a:rPr lang="fr-FR" smtClean="0"/>
              <a:t>‹N°›</a:t>
            </a:fld>
            <a:endParaRPr lang="fr-FR"/>
          </a:p>
        </p:txBody>
      </p:sp>
    </p:spTree>
    <p:extLst>
      <p:ext uri="{BB962C8B-B14F-4D97-AF65-F5344CB8AC3E}">
        <p14:creationId xmlns:p14="http://schemas.microsoft.com/office/powerpoint/2010/main" val="1591200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DA8FB3B0-E5F9-419E-A2F1-37C03DC837ED}" type="datetimeFigureOut">
              <a:rPr lang="fr-FR" smtClean="0"/>
              <a:t>14/12/2023</a:t>
            </a:fld>
            <a:endParaRPr lang="fr-FR"/>
          </a:p>
        </p:txBody>
      </p:sp>
      <p:sp>
        <p:nvSpPr>
          <p:cNvPr id="4" name="Espace réservé de l'image des diapositives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3CB3A3F1-1099-48C3-86B9-7FC9415BD4E5}" type="slidenum">
              <a:rPr lang="fr-FR" smtClean="0"/>
              <a:t>‹N°›</a:t>
            </a:fld>
            <a:endParaRPr lang="fr-FR"/>
          </a:p>
        </p:txBody>
      </p:sp>
    </p:spTree>
    <p:extLst>
      <p:ext uri="{BB962C8B-B14F-4D97-AF65-F5344CB8AC3E}">
        <p14:creationId xmlns:p14="http://schemas.microsoft.com/office/powerpoint/2010/main" val="29090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a:t>
            </a:fld>
            <a:endParaRPr lang="fr-FR"/>
          </a:p>
        </p:txBody>
      </p:sp>
    </p:spTree>
    <p:extLst>
      <p:ext uri="{BB962C8B-B14F-4D97-AF65-F5344CB8AC3E}">
        <p14:creationId xmlns:p14="http://schemas.microsoft.com/office/powerpoint/2010/main" val="44534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15</a:t>
            </a:fld>
            <a:endParaRPr lang="fr-FR"/>
          </a:p>
        </p:txBody>
      </p:sp>
    </p:spTree>
    <p:extLst>
      <p:ext uri="{BB962C8B-B14F-4D97-AF65-F5344CB8AC3E}">
        <p14:creationId xmlns:p14="http://schemas.microsoft.com/office/powerpoint/2010/main" val="3759350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21</a:t>
            </a:fld>
            <a:endParaRPr lang="fr-FR"/>
          </a:p>
        </p:txBody>
      </p:sp>
    </p:spTree>
    <p:extLst>
      <p:ext uri="{BB962C8B-B14F-4D97-AF65-F5344CB8AC3E}">
        <p14:creationId xmlns:p14="http://schemas.microsoft.com/office/powerpoint/2010/main" val="3484408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28</a:t>
            </a:fld>
            <a:endParaRPr lang="fr-FR"/>
          </a:p>
        </p:txBody>
      </p:sp>
    </p:spTree>
    <p:extLst>
      <p:ext uri="{BB962C8B-B14F-4D97-AF65-F5344CB8AC3E}">
        <p14:creationId xmlns:p14="http://schemas.microsoft.com/office/powerpoint/2010/main" val="832867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29</a:t>
            </a:fld>
            <a:endParaRPr lang="fr-FR"/>
          </a:p>
        </p:txBody>
      </p:sp>
    </p:spTree>
    <p:extLst>
      <p:ext uri="{BB962C8B-B14F-4D97-AF65-F5344CB8AC3E}">
        <p14:creationId xmlns:p14="http://schemas.microsoft.com/office/powerpoint/2010/main" val="3850088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30</a:t>
            </a:fld>
            <a:endParaRPr lang="fr-FR"/>
          </a:p>
        </p:txBody>
      </p:sp>
    </p:spTree>
    <p:extLst>
      <p:ext uri="{BB962C8B-B14F-4D97-AF65-F5344CB8AC3E}">
        <p14:creationId xmlns:p14="http://schemas.microsoft.com/office/powerpoint/2010/main" val="3192257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31</a:t>
            </a:fld>
            <a:endParaRPr lang="fr-FR"/>
          </a:p>
        </p:txBody>
      </p:sp>
    </p:spTree>
    <p:extLst>
      <p:ext uri="{BB962C8B-B14F-4D97-AF65-F5344CB8AC3E}">
        <p14:creationId xmlns:p14="http://schemas.microsoft.com/office/powerpoint/2010/main" val="2433539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32</a:t>
            </a:fld>
            <a:endParaRPr lang="fr-FR"/>
          </a:p>
        </p:txBody>
      </p:sp>
    </p:spTree>
    <p:extLst>
      <p:ext uri="{BB962C8B-B14F-4D97-AF65-F5344CB8AC3E}">
        <p14:creationId xmlns:p14="http://schemas.microsoft.com/office/powerpoint/2010/main" val="3588593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33</a:t>
            </a:fld>
            <a:endParaRPr lang="fr-FR"/>
          </a:p>
        </p:txBody>
      </p:sp>
    </p:spTree>
    <p:extLst>
      <p:ext uri="{BB962C8B-B14F-4D97-AF65-F5344CB8AC3E}">
        <p14:creationId xmlns:p14="http://schemas.microsoft.com/office/powerpoint/2010/main" val="2673692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34</a:t>
            </a:fld>
            <a:endParaRPr lang="fr-FR"/>
          </a:p>
        </p:txBody>
      </p:sp>
    </p:spTree>
    <p:extLst>
      <p:ext uri="{BB962C8B-B14F-4D97-AF65-F5344CB8AC3E}">
        <p14:creationId xmlns:p14="http://schemas.microsoft.com/office/powerpoint/2010/main" val="2070688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35</a:t>
            </a:fld>
            <a:endParaRPr lang="fr-FR"/>
          </a:p>
        </p:txBody>
      </p:sp>
    </p:spTree>
    <p:extLst>
      <p:ext uri="{BB962C8B-B14F-4D97-AF65-F5344CB8AC3E}">
        <p14:creationId xmlns:p14="http://schemas.microsoft.com/office/powerpoint/2010/main" val="448125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7</a:t>
            </a:fld>
            <a:endParaRPr lang="fr-FR"/>
          </a:p>
        </p:txBody>
      </p:sp>
    </p:spTree>
    <p:extLst>
      <p:ext uri="{BB962C8B-B14F-4D97-AF65-F5344CB8AC3E}">
        <p14:creationId xmlns:p14="http://schemas.microsoft.com/office/powerpoint/2010/main" val="3794941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br>
              <a:rPr lang="en-US" dirty="0">
                <a:cs typeface="Calibri"/>
              </a:rPr>
            </a:br>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36</a:t>
            </a:fld>
            <a:endParaRPr lang="fr-FR"/>
          </a:p>
        </p:txBody>
      </p:sp>
    </p:spTree>
    <p:extLst>
      <p:ext uri="{BB962C8B-B14F-4D97-AF65-F5344CB8AC3E}">
        <p14:creationId xmlns:p14="http://schemas.microsoft.com/office/powerpoint/2010/main" val="3342885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37</a:t>
            </a:fld>
            <a:endParaRPr lang="fr-FR"/>
          </a:p>
        </p:txBody>
      </p:sp>
    </p:spTree>
    <p:extLst>
      <p:ext uri="{BB962C8B-B14F-4D97-AF65-F5344CB8AC3E}">
        <p14:creationId xmlns:p14="http://schemas.microsoft.com/office/powerpoint/2010/main" val="2012818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38</a:t>
            </a:fld>
            <a:endParaRPr lang="fr-FR"/>
          </a:p>
        </p:txBody>
      </p:sp>
    </p:spTree>
    <p:extLst>
      <p:ext uri="{BB962C8B-B14F-4D97-AF65-F5344CB8AC3E}">
        <p14:creationId xmlns:p14="http://schemas.microsoft.com/office/powerpoint/2010/main" val="188532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39</a:t>
            </a:fld>
            <a:endParaRPr lang="fr-FR"/>
          </a:p>
        </p:txBody>
      </p:sp>
    </p:spTree>
    <p:extLst>
      <p:ext uri="{BB962C8B-B14F-4D97-AF65-F5344CB8AC3E}">
        <p14:creationId xmlns:p14="http://schemas.microsoft.com/office/powerpoint/2010/main" val="12282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40</a:t>
            </a:fld>
            <a:endParaRPr lang="fr-FR"/>
          </a:p>
        </p:txBody>
      </p:sp>
    </p:spTree>
    <p:extLst>
      <p:ext uri="{BB962C8B-B14F-4D97-AF65-F5344CB8AC3E}">
        <p14:creationId xmlns:p14="http://schemas.microsoft.com/office/powerpoint/2010/main" val="2462259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41</a:t>
            </a:fld>
            <a:endParaRPr lang="fr-FR"/>
          </a:p>
        </p:txBody>
      </p:sp>
    </p:spTree>
    <p:extLst>
      <p:ext uri="{BB962C8B-B14F-4D97-AF65-F5344CB8AC3E}">
        <p14:creationId xmlns:p14="http://schemas.microsoft.com/office/powerpoint/2010/main" val="1686856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42</a:t>
            </a:fld>
            <a:endParaRPr lang="fr-FR"/>
          </a:p>
        </p:txBody>
      </p:sp>
    </p:spTree>
    <p:extLst>
      <p:ext uri="{BB962C8B-B14F-4D97-AF65-F5344CB8AC3E}">
        <p14:creationId xmlns:p14="http://schemas.microsoft.com/office/powerpoint/2010/main" val="1828999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43</a:t>
            </a:fld>
            <a:endParaRPr lang="fr-FR"/>
          </a:p>
        </p:txBody>
      </p:sp>
    </p:spTree>
    <p:extLst>
      <p:ext uri="{BB962C8B-B14F-4D97-AF65-F5344CB8AC3E}">
        <p14:creationId xmlns:p14="http://schemas.microsoft.com/office/powerpoint/2010/main" val="730939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56</a:t>
            </a:fld>
            <a:endParaRPr lang="fr-FR"/>
          </a:p>
        </p:txBody>
      </p:sp>
    </p:spTree>
    <p:extLst>
      <p:ext uri="{BB962C8B-B14F-4D97-AF65-F5344CB8AC3E}">
        <p14:creationId xmlns:p14="http://schemas.microsoft.com/office/powerpoint/2010/main" val="3371359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57</a:t>
            </a:fld>
            <a:endParaRPr lang="fr-FR"/>
          </a:p>
        </p:txBody>
      </p:sp>
    </p:spTree>
    <p:extLst>
      <p:ext uri="{BB962C8B-B14F-4D97-AF65-F5344CB8AC3E}">
        <p14:creationId xmlns:p14="http://schemas.microsoft.com/office/powerpoint/2010/main" val="3600629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8</a:t>
            </a:fld>
            <a:endParaRPr lang="fr-FR"/>
          </a:p>
        </p:txBody>
      </p:sp>
    </p:spTree>
    <p:extLst>
      <p:ext uri="{BB962C8B-B14F-4D97-AF65-F5344CB8AC3E}">
        <p14:creationId xmlns:p14="http://schemas.microsoft.com/office/powerpoint/2010/main" val="1556688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58</a:t>
            </a:fld>
            <a:endParaRPr lang="fr-FR"/>
          </a:p>
        </p:txBody>
      </p:sp>
    </p:spTree>
    <p:extLst>
      <p:ext uri="{BB962C8B-B14F-4D97-AF65-F5344CB8AC3E}">
        <p14:creationId xmlns:p14="http://schemas.microsoft.com/office/powerpoint/2010/main" val="80329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MR-Favoriser :</a:t>
            </a:r>
            <a:endParaRPr lang="en-US" dirty="0"/>
          </a:p>
          <a:p>
            <a:pPr marL="285750" indent="-285750">
              <a:buFont typeface="Arial,Sans-Serif"/>
              <a:buChar char="•"/>
            </a:pPr>
            <a:r>
              <a:rPr lang="fr-FR" dirty="0"/>
              <a:t>Le paillage </a:t>
            </a:r>
            <a:endParaRPr lang="en-US"/>
          </a:p>
          <a:p>
            <a:pPr marL="285750" indent="-285750">
              <a:buFont typeface="Arial,Sans-Serif"/>
              <a:buChar char="•"/>
            </a:pPr>
            <a:r>
              <a:rPr lang="fr-FR" dirty="0"/>
              <a:t>Les plantes couvre-sol</a:t>
            </a:r>
            <a:endParaRPr lang="en-US" dirty="0"/>
          </a:p>
          <a:p>
            <a:pPr marL="285750" indent="-285750">
              <a:buFont typeface="Arial,Sans-Serif"/>
              <a:buChar char="•"/>
            </a:pPr>
            <a:r>
              <a:rPr lang="fr-FR" dirty="0"/>
              <a:t>Le réemploi de matière issus du jardin (feuille mortes, broyage...)</a:t>
            </a:r>
            <a:endParaRPr lang="en-US" dirty="0"/>
          </a:p>
          <a:p>
            <a:r>
              <a:rPr lang="fr-FR" b="1" dirty="0"/>
              <a:t>Pour conserver l'humidité et nourrir le sol</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59</a:t>
            </a:fld>
            <a:endParaRPr lang="fr-FR"/>
          </a:p>
        </p:txBody>
      </p:sp>
    </p:spTree>
    <p:extLst>
      <p:ext uri="{BB962C8B-B14F-4D97-AF65-F5344CB8AC3E}">
        <p14:creationId xmlns:p14="http://schemas.microsoft.com/office/powerpoint/2010/main" val="207899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MR</a:t>
            </a:r>
          </a:p>
          <a:p>
            <a:r>
              <a:rPr lang="en-US" dirty="0" err="1"/>
              <a:t>Votre</a:t>
            </a:r>
            <a:r>
              <a:rPr lang="en-US" dirty="0"/>
              <a:t> sol a plus de chances </a:t>
            </a:r>
            <a:r>
              <a:rPr lang="en-US" dirty="0" err="1"/>
              <a:t>d'absorber</a:t>
            </a:r>
            <a:r>
              <a:rPr lang="en-US" dirty="0"/>
              <a:t> plus </a:t>
            </a:r>
            <a:r>
              <a:rPr lang="en-US" dirty="0" err="1"/>
              <a:t>rapidement</a:t>
            </a:r>
            <a:r>
              <a:rPr lang="en-US" dirty="0"/>
              <a:t> les fortes </a:t>
            </a:r>
            <a:r>
              <a:rPr lang="en-US" dirty="0" err="1"/>
              <a:t>précipitations</a:t>
            </a:r>
            <a:r>
              <a:rPr lang="en-US" dirty="0"/>
              <a:t> et d'être plus frais </a:t>
            </a:r>
            <a:r>
              <a:rPr lang="en-US" dirty="0" err="1"/>
              <a:t>en</a:t>
            </a:r>
            <a:r>
              <a:rPr lang="en-US" dirty="0"/>
              <a:t> </a:t>
            </a:r>
            <a:r>
              <a:rPr lang="en-US" dirty="0" err="1"/>
              <a:t>été</a:t>
            </a:r>
            <a:r>
              <a:rPr lang="en-US" dirty="0"/>
              <a:t>. Un sol non </a:t>
            </a:r>
            <a:r>
              <a:rPr lang="en-US" dirty="0" err="1"/>
              <a:t>minéral</a:t>
            </a:r>
            <a:r>
              <a:rPr lang="en-US" dirty="0"/>
              <a:t>, </a:t>
            </a:r>
            <a:r>
              <a:rPr lang="en-US" dirty="0" err="1"/>
              <a:t>c'est</a:t>
            </a:r>
            <a:r>
              <a:rPr lang="en-US" dirty="0"/>
              <a:t> un sol qui respire et qui </a:t>
            </a:r>
            <a:r>
              <a:rPr lang="en-US" dirty="0" err="1"/>
              <a:t>est</a:t>
            </a:r>
            <a:r>
              <a:rPr lang="en-US" dirty="0"/>
              <a:t> vivant </a:t>
            </a:r>
            <a:r>
              <a:rPr lang="en-US" dirty="0" err="1"/>
              <a:t>en</a:t>
            </a:r>
            <a:r>
              <a:rPr lang="en-US" dirty="0"/>
              <a:t> </a:t>
            </a:r>
            <a:r>
              <a:rPr lang="en-US" dirty="0" err="1"/>
              <a:t>profondeur</a:t>
            </a:r>
            <a:r>
              <a:rPr lang="en-US" dirty="0"/>
              <a:t> </a:t>
            </a:r>
            <a:r>
              <a:rPr lang="en-US" dirty="0" err="1"/>
              <a:t>comme</a:t>
            </a:r>
            <a:r>
              <a:rPr lang="en-US" dirty="0"/>
              <a:t> à la surface. </a:t>
            </a:r>
            <a:r>
              <a:rPr lang="en-US" dirty="0" err="1"/>
              <a:t>Alternez</a:t>
            </a:r>
            <a:r>
              <a:rPr lang="en-US" dirty="0"/>
              <a:t> </a:t>
            </a:r>
            <a:r>
              <a:rPr lang="en-US" dirty="0" err="1"/>
              <a:t>pierres</a:t>
            </a:r>
            <a:r>
              <a:rPr lang="en-US" dirty="0"/>
              <a:t> et </a:t>
            </a:r>
            <a:r>
              <a:rPr lang="en-US" dirty="0" err="1"/>
              <a:t>végétal</a:t>
            </a:r>
            <a:r>
              <a:rPr lang="en-US" dirty="0"/>
              <a:t> (</a:t>
            </a:r>
            <a:r>
              <a:rPr lang="en-US" dirty="0" err="1"/>
              <a:t>comme</a:t>
            </a:r>
            <a:r>
              <a:rPr lang="en-US" dirty="0"/>
              <a:t> des pas </a:t>
            </a:r>
            <a:r>
              <a:rPr lang="en-US" dirty="0" err="1"/>
              <a:t>japonais</a:t>
            </a:r>
            <a:r>
              <a:rPr lang="en-US" dirty="0"/>
              <a:t> dans </a:t>
            </a:r>
            <a:r>
              <a:rPr lang="en-US" dirty="0" err="1"/>
              <a:t>une</a:t>
            </a:r>
            <a:r>
              <a:rPr lang="en-US" dirty="0"/>
              <a:t> allée).</a:t>
            </a:r>
            <a:endParaRPr lang="en-US">
              <a:cs typeface="Calibri"/>
            </a:endParaRP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60</a:t>
            </a:fld>
            <a:endParaRPr lang="fr-FR"/>
          </a:p>
        </p:txBody>
      </p:sp>
    </p:spTree>
    <p:extLst>
      <p:ext uri="{BB962C8B-B14F-4D97-AF65-F5344CB8AC3E}">
        <p14:creationId xmlns:p14="http://schemas.microsoft.com/office/powerpoint/2010/main" val="4062287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MR</a:t>
            </a:r>
            <a:endParaRPr lang="fr-FR" dirty="0"/>
          </a:p>
          <a:p>
            <a:r>
              <a:rPr lang="en-US" dirty="0" err="1"/>
              <a:t>Protéger</a:t>
            </a:r>
            <a:r>
              <a:rPr lang="en-US" dirty="0"/>
              <a:t> du vent et </a:t>
            </a:r>
            <a:r>
              <a:rPr lang="en-US" dirty="0" err="1"/>
              <a:t>d'apporter</a:t>
            </a:r>
            <a:r>
              <a:rPr lang="en-US" dirty="0"/>
              <a:t> de la </a:t>
            </a:r>
            <a:r>
              <a:rPr lang="en-US" dirty="0" err="1"/>
              <a:t>fraîcheur</a:t>
            </a:r>
            <a:r>
              <a:rPr lang="en-US" dirty="0"/>
              <a:t>, un maximum </a:t>
            </a:r>
            <a:r>
              <a:rPr lang="en-US" dirty="0" err="1"/>
              <a:t>d'ombre</a:t>
            </a:r>
            <a:r>
              <a:rPr lang="en-US" dirty="0"/>
              <a:t>, </a:t>
            </a:r>
            <a:r>
              <a:rPr lang="en-US" dirty="0" err="1"/>
              <a:t>une</a:t>
            </a:r>
            <a:r>
              <a:rPr lang="en-US" dirty="0"/>
              <a:t> </a:t>
            </a:r>
            <a:r>
              <a:rPr lang="en-US" dirty="0" err="1"/>
              <a:t>diversité</a:t>
            </a:r>
            <a:r>
              <a:rPr lang="en-US" dirty="0"/>
              <a:t> </a:t>
            </a:r>
            <a:r>
              <a:rPr lang="en-US" dirty="0" err="1"/>
              <a:t>d'habitat</a:t>
            </a:r>
            <a:r>
              <a:rPr lang="en-US" dirty="0"/>
              <a:t> pour la </a:t>
            </a:r>
            <a:r>
              <a:rPr lang="en-US" dirty="0" err="1"/>
              <a:t>faune</a:t>
            </a:r>
            <a:r>
              <a:rPr lang="en-US" dirty="0"/>
              <a:t> et </a:t>
            </a:r>
            <a:r>
              <a:rPr lang="en-US" dirty="0" err="1"/>
              <a:t>une</a:t>
            </a:r>
            <a:r>
              <a:rPr lang="en-US" dirty="0"/>
              <a:t> plus </a:t>
            </a:r>
            <a:r>
              <a:rPr lang="en-US" dirty="0" err="1"/>
              <a:t>grande</a:t>
            </a:r>
            <a:r>
              <a:rPr lang="en-US" dirty="0"/>
              <a:t> </a:t>
            </a:r>
            <a:r>
              <a:rPr lang="en-US" dirty="0" err="1"/>
              <a:t>résistance</a:t>
            </a:r>
            <a:r>
              <a:rPr lang="en-US" dirty="0"/>
              <a:t> de </a:t>
            </a:r>
            <a:r>
              <a:rPr lang="en-US" dirty="0" err="1"/>
              <a:t>votre</a:t>
            </a:r>
            <a:r>
              <a:rPr lang="en-US" dirty="0"/>
              <a:t> </a:t>
            </a:r>
            <a:r>
              <a:rPr lang="en-US" dirty="0" err="1"/>
              <a:t>jardin</a:t>
            </a:r>
            <a:r>
              <a:rPr lang="en-US" dirty="0"/>
              <a:t> aux maladies </a:t>
            </a:r>
            <a:r>
              <a:rPr lang="en-US" dirty="0" err="1"/>
              <a:t>ou</a:t>
            </a:r>
            <a:r>
              <a:rPr lang="en-US" dirty="0"/>
              <a:t> aux </a:t>
            </a:r>
            <a:r>
              <a:rPr lang="en-US" dirty="0" err="1"/>
              <a:t>épisodes</a:t>
            </a:r>
            <a:r>
              <a:rPr lang="en-US" dirty="0"/>
              <a:t> de </a:t>
            </a:r>
            <a:r>
              <a:rPr lang="en-US" dirty="0" err="1"/>
              <a:t>sècheresse</a:t>
            </a:r>
            <a:r>
              <a:rPr lang="en-US" dirty="0"/>
              <a:t>. Elles </a:t>
            </a:r>
            <a:r>
              <a:rPr lang="en-US" dirty="0" err="1"/>
              <a:t>facilitent</a:t>
            </a:r>
            <a:r>
              <a:rPr lang="en-US" dirty="0"/>
              <a:t> </a:t>
            </a:r>
            <a:r>
              <a:rPr lang="en-US" dirty="0" err="1"/>
              <a:t>l'infiltration</a:t>
            </a:r>
            <a:r>
              <a:rPr lang="en-US" dirty="0"/>
              <a:t> de </a:t>
            </a:r>
            <a:r>
              <a:rPr lang="en-US" dirty="0" err="1"/>
              <a:t>l'eau</a:t>
            </a:r>
            <a:r>
              <a:rPr lang="en-US" dirty="0"/>
              <a:t>.</a:t>
            </a:r>
            <a:endParaRPr lang="fr-FR">
              <a:cs typeface="Calibri"/>
            </a:endParaRP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61</a:t>
            </a:fld>
            <a:endParaRPr lang="fr-FR"/>
          </a:p>
        </p:txBody>
      </p:sp>
    </p:spTree>
    <p:extLst>
      <p:ext uri="{BB962C8B-B14F-4D97-AF65-F5344CB8AC3E}">
        <p14:creationId xmlns:p14="http://schemas.microsoft.com/office/powerpoint/2010/main" val="115694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endParaRPr lang="en-US" dirty="0"/>
          </a:p>
          <a:p>
            <a:r>
              <a:rPr lang="en-US" dirty="0"/>
              <a:t>Les essences locales </a:t>
            </a:r>
            <a:r>
              <a:rPr lang="en-US" dirty="0" err="1"/>
              <a:t>sont</a:t>
            </a:r>
            <a:r>
              <a:rPr lang="en-US" dirty="0"/>
              <a:t> </a:t>
            </a:r>
            <a:r>
              <a:rPr lang="en-US" dirty="0" err="1"/>
              <a:t>adaptées</a:t>
            </a:r>
            <a:r>
              <a:rPr lang="en-US" dirty="0"/>
              <a:t> au type de sol et aux </a:t>
            </a:r>
            <a:r>
              <a:rPr lang="en-US" dirty="0" err="1"/>
              <a:t>contraintes</a:t>
            </a:r>
            <a:r>
              <a:rPr lang="en-US" dirty="0"/>
              <a:t> du milieu.</a:t>
            </a:r>
            <a:br>
              <a:rPr lang="en-US" dirty="0">
                <a:cs typeface="+mn-lt"/>
              </a:rPr>
            </a:br>
            <a:r>
              <a:rPr lang="en-US" dirty="0"/>
              <a:t>Elles </a:t>
            </a:r>
            <a:r>
              <a:rPr lang="en-US" dirty="0" err="1"/>
              <a:t>seront</a:t>
            </a:r>
            <a:r>
              <a:rPr lang="en-US" dirty="0"/>
              <a:t> plus </a:t>
            </a:r>
            <a:r>
              <a:rPr lang="en-US" dirty="0" err="1"/>
              <a:t>résistantes</a:t>
            </a:r>
            <a:r>
              <a:rPr lang="en-US" dirty="0"/>
              <a:t> aux </a:t>
            </a:r>
            <a:r>
              <a:rPr lang="en-US" dirty="0" err="1"/>
              <a:t>dérèglements</a:t>
            </a:r>
            <a:r>
              <a:rPr lang="en-US" dirty="0"/>
              <a:t> </a:t>
            </a:r>
            <a:r>
              <a:rPr lang="en-US" dirty="0" err="1"/>
              <a:t>climatiques</a:t>
            </a:r>
            <a:r>
              <a:rPr lang="en-US" dirty="0"/>
              <a:t> que </a:t>
            </a:r>
            <a:r>
              <a:rPr lang="en-US" dirty="0" err="1"/>
              <a:t>certaines</a:t>
            </a:r>
            <a:r>
              <a:rPr lang="en-US" dirty="0"/>
              <a:t> </a:t>
            </a:r>
            <a:r>
              <a:rPr lang="en-US" dirty="0" err="1"/>
              <a:t>espèces</a:t>
            </a:r>
            <a:r>
              <a:rPr lang="en-US" dirty="0"/>
              <a:t> non </a:t>
            </a:r>
            <a:r>
              <a:rPr lang="en-US" dirty="0" err="1"/>
              <a:t>indigènes</a:t>
            </a:r>
            <a:r>
              <a:rPr lang="en-US" dirty="0"/>
              <a:t> </a:t>
            </a:r>
            <a:r>
              <a:rPr lang="en-US" dirty="0" err="1"/>
              <a:t>introduites</a:t>
            </a:r>
            <a:r>
              <a:rPr lang="en-US" dirty="0"/>
              <a:t> dans </a:t>
            </a:r>
            <a:r>
              <a:rPr lang="en-US" dirty="0" err="1"/>
              <a:t>nos</a:t>
            </a:r>
            <a:r>
              <a:rPr lang="en-US" dirty="0"/>
              <a:t> </a:t>
            </a:r>
            <a:r>
              <a:rPr lang="en-US" dirty="0" err="1"/>
              <a:t>jardins</a:t>
            </a:r>
            <a:r>
              <a:rPr lang="en-US" dirty="0"/>
              <a:t> </a:t>
            </a:r>
            <a:r>
              <a:rPr lang="en-US" dirty="0" err="1"/>
              <a:t>depuis</a:t>
            </a:r>
            <a:r>
              <a:rPr lang="en-US" dirty="0"/>
              <a:t> </a:t>
            </a:r>
            <a:r>
              <a:rPr lang="en-US" dirty="0" err="1"/>
              <a:t>longtemps</a:t>
            </a:r>
            <a:r>
              <a:rPr lang="en-US" dirty="0"/>
              <a:t>. </a:t>
            </a:r>
            <a:r>
              <a:rPr lang="en-US" dirty="0" err="1"/>
              <a:t>Cependant</a:t>
            </a:r>
            <a:r>
              <a:rPr lang="en-US" dirty="0"/>
              <a:t>, </a:t>
            </a:r>
            <a:r>
              <a:rPr lang="en-US" dirty="0" err="1"/>
              <a:t>elles</a:t>
            </a:r>
            <a:r>
              <a:rPr lang="en-US" dirty="0"/>
              <a:t> ne </a:t>
            </a:r>
            <a:r>
              <a:rPr lang="en-US" dirty="0" err="1"/>
              <a:t>sont</a:t>
            </a:r>
            <a:r>
              <a:rPr lang="en-US" dirty="0"/>
              <a:t> pas à </a:t>
            </a:r>
            <a:r>
              <a:rPr lang="en-US" dirty="0" err="1"/>
              <a:t>l'abri</a:t>
            </a:r>
            <a:r>
              <a:rPr lang="en-US" dirty="0"/>
              <a:t> d'être </a:t>
            </a:r>
            <a:r>
              <a:rPr lang="en-US" dirty="0" err="1"/>
              <a:t>victimes</a:t>
            </a:r>
            <a:r>
              <a:rPr lang="en-US" dirty="0"/>
              <a:t> des </a:t>
            </a:r>
            <a:r>
              <a:rPr lang="en-US" dirty="0" err="1"/>
              <a:t>épisodes</a:t>
            </a:r>
            <a:r>
              <a:rPr lang="en-US" dirty="0"/>
              <a:t> de </a:t>
            </a:r>
            <a:r>
              <a:rPr lang="en-US" dirty="0" err="1"/>
              <a:t>sécheresse</a:t>
            </a:r>
            <a:r>
              <a:rPr lang="en-US" dirty="0"/>
              <a:t> </a:t>
            </a:r>
            <a:r>
              <a:rPr lang="en-US" dirty="0" err="1"/>
              <a:t>ou</a:t>
            </a:r>
            <a:r>
              <a:rPr lang="en-US" dirty="0"/>
              <a:t> de gel à </a:t>
            </a:r>
            <a:r>
              <a:rPr lang="en-US" dirty="0" err="1"/>
              <a:t>venir</a:t>
            </a:r>
            <a:r>
              <a:rPr lang="en-US" dirty="0"/>
              <a:t>.</a:t>
            </a:r>
            <a:br>
              <a:rPr lang="en-US" dirty="0">
                <a:cs typeface="+mn-lt"/>
              </a:rPr>
            </a:br>
            <a:r>
              <a:rPr lang="en-US" dirty="0"/>
              <a:t>En </a:t>
            </a:r>
            <a:r>
              <a:rPr lang="en-US" dirty="0" err="1"/>
              <a:t>agissant</a:t>
            </a:r>
            <a:r>
              <a:rPr lang="en-US" dirty="0"/>
              <a:t> </a:t>
            </a:r>
            <a:r>
              <a:rPr lang="en-US" dirty="0" err="1"/>
              <a:t>ainsi</a:t>
            </a:r>
            <a:r>
              <a:rPr lang="en-US" dirty="0"/>
              <a:t>, on assure le </a:t>
            </a:r>
            <a:r>
              <a:rPr lang="en-US" dirty="0" err="1"/>
              <a:t>gîte</a:t>
            </a:r>
            <a:r>
              <a:rPr lang="en-US" dirty="0"/>
              <a:t> et le </a:t>
            </a:r>
            <a:r>
              <a:rPr lang="en-US" dirty="0" err="1"/>
              <a:t>couvert</a:t>
            </a:r>
            <a:r>
              <a:rPr lang="en-US" dirty="0"/>
              <a:t> à la </a:t>
            </a:r>
            <a:r>
              <a:rPr lang="en-US" dirty="0" err="1"/>
              <a:t>faune</a:t>
            </a:r>
            <a:r>
              <a:rPr lang="en-US" dirty="0"/>
              <a:t> locale.</a:t>
            </a:r>
            <a:endParaRPr lang="fr-FR">
              <a:cs typeface="Calibri"/>
            </a:endParaRP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62</a:t>
            </a:fld>
            <a:endParaRPr lang="fr-FR"/>
          </a:p>
        </p:txBody>
      </p:sp>
    </p:spTree>
    <p:extLst>
      <p:ext uri="{BB962C8B-B14F-4D97-AF65-F5344CB8AC3E}">
        <p14:creationId xmlns:p14="http://schemas.microsoft.com/office/powerpoint/2010/main" val="3786752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63</a:t>
            </a:fld>
            <a:endParaRPr lang="fr-FR"/>
          </a:p>
        </p:txBody>
      </p:sp>
    </p:spTree>
    <p:extLst>
      <p:ext uri="{BB962C8B-B14F-4D97-AF65-F5344CB8AC3E}">
        <p14:creationId xmlns:p14="http://schemas.microsoft.com/office/powerpoint/2010/main" val="214464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64</a:t>
            </a:fld>
            <a:endParaRPr lang="fr-FR"/>
          </a:p>
        </p:txBody>
      </p:sp>
    </p:spTree>
    <p:extLst>
      <p:ext uri="{BB962C8B-B14F-4D97-AF65-F5344CB8AC3E}">
        <p14:creationId xmlns:p14="http://schemas.microsoft.com/office/powerpoint/2010/main" val="2219436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Les essences locales </a:t>
            </a:r>
            <a:r>
              <a:rPr lang="en-US" dirty="0" err="1"/>
              <a:t>sont</a:t>
            </a:r>
            <a:r>
              <a:rPr lang="en-US" dirty="0"/>
              <a:t> </a:t>
            </a:r>
            <a:r>
              <a:rPr lang="en-US" dirty="0" err="1"/>
              <a:t>adaptées</a:t>
            </a:r>
            <a:r>
              <a:rPr lang="en-US" dirty="0"/>
              <a:t> au type de sol et aux </a:t>
            </a:r>
            <a:r>
              <a:rPr lang="en-US" dirty="0" err="1"/>
              <a:t>contraintes</a:t>
            </a:r>
            <a:r>
              <a:rPr lang="en-US" dirty="0"/>
              <a:t> du milieu.</a:t>
            </a:r>
            <a:br>
              <a:rPr lang="en-US" dirty="0"/>
            </a:br>
            <a:r>
              <a:rPr lang="en-US" dirty="0"/>
              <a:t>Elles </a:t>
            </a:r>
            <a:r>
              <a:rPr lang="en-US" dirty="0" err="1"/>
              <a:t>seront</a:t>
            </a:r>
            <a:r>
              <a:rPr lang="en-US" dirty="0"/>
              <a:t> plus </a:t>
            </a:r>
            <a:r>
              <a:rPr lang="en-US" dirty="0" err="1"/>
              <a:t>résistantes</a:t>
            </a:r>
            <a:r>
              <a:rPr lang="en-US" dirty="0"/>
              <a:t> aux </a:t>
            </a:r>
            <a:r>
              <a:rPr lang="en-US" dirty="0" err="1"/>
              <a:t>dérèglements</a:t>
            </a:r>
            <a:r>
              <a:rPr lang="en-US" dirty="0"/>
              <a:t> </a:t>
            </a:r>
            <a:r>
              <a:rPr lang="en-US" dirty="0" err="1"/>
              <a:t>climatiques</a:t>
            </a:r>
            <a:r>
              <a:rPr lang="en-US" dirty="0"/>
              <a:t> que </a:t>
            </a:r>
            <a:r>
              <a:rPr lang="en-US" dirty="0" err="1"/>
              <a:t>certaines</a:t>
            </a:r>
            <a:r>
              <a:rPr lang="en-US" dirty="0"/>
              <a:t> </a:t>
            </a:r>
            <a:r>
              <a:rPr lang="en-US" dirty="0" err="1"/>
              <a:t>espèces</a:t>
            </a:r>
            <a:r>
              <a:rPr lang="en-US" dirty="0"/>
              <a:t> non </a:t>
            </a:r>
            <a:r>
              <a:rPr lang="en-US" dirty="0" err="1"/>
              <a:t>indigènes</a:t>
            </a:r>
            <a:r>
              <a:rPr lang="en-US" dirty="0"/>
              <a:t> </a:t>
            </a:r>
            <a:r>
              <a:rPr lang="en-US" dirty="0" err="1"/>
              <a:t>introduites</a:t>
            </a:r>
            <a:r>
              <a:rPr lang="en-US" dirty="0"/>
              <a:t> dans </a:t>
            </a:r>
            <a:r>
              <a:rPr lang="en-US" dirty="0" err="1"/>
              <a:t>nos</a:t>
            </a:r>
            <a:r>
              <a:rPr lang="en-US" dirty="0"/>
              <a:t> </a:t>
            </a:r>
            <a:r>
              <a:rPr lang="en-US" dirty="0" err="1"/>
              <a:t>jardins</a:t>
            </a:r>
            <a:r>
              <a:rPr lang="en-US" dirty="0"/>
              <a:t> </a:t>
            </a:r>
            <a:r>
              <a:rPr lang="en-US" dirty="0" err="1"/>
              <a:t>depuis</a:t>
            </a:r>
            <a:r>
              <a:rPr lang="en-US" dirty="0"/>
              <a:t> </a:t>
            </a:r>
            <a:r>
              <a:rPr lang="en-US" dirty="0" err="1"/>
              <a:t>longtemps</a:t>
            </a:r>
            <a:r>
              <a:rPr lang="en-US" dirty="0"/>
              <a:t>. </a:t>
            </a:r>
            <a:r>
              <a:rPr lang="en-US" dirty="0" err="1"/>
              <a:t>Cependant</a:t>
            </a:r>
            <a:r>
              <a:rPr lang="en-US" dirty="0"/>
              <a:t>, </a:t>
            </a:r>
            <a:r>
              <a:rPr lang="en-US" dirty="0" err="1"/>
              <a:t>elles</a:t>
            </a:r>
            <a:r>
              <a:rPr lang="en-US" dirty="0"/>
              <a:t> ne </a:t>
            </a:r>
            <a:r>
              <a:rPr lang="en-US" dirty="0" err="1"/>
              <a:t>sont</a:t>
            </a:r>
            <a:r>
              <a:rPr lang="en-US" dirty="0"/>
              <a:t> pas à </a:t>
            </a:r>
            <a:r>
              <a:rPr lang="en-US" dirty="0" err="1"/>
              <a:t>l'abri</a:t>
            </a:r>
            <a:r>
              <a:rPr lang="en-US" dirty="0"/>
              <a:t> d'être </a:t>
            </a:r>
            <a:r>
              <a:rPr lang="en-US" dirty="0" err="1"/>
              <a:t>victimes</a:t>
            </a:r>
            <a:r>
              <a:rPr lang="en-US" dirty="0"/>
              <a:t> des </a:t>
            </a:r>
            <a:r>
              <a:rPr lang="en-US" dirty="0" err="1"/>
              <a:t>épisodes</a:t>
            </a:r>
            <a:r>
              <a:rPr lang="en-US" dirty="0"/>
              <a:t> de </a:t>
            </a:r>
            <a:r>
              <a:rPr lang="en-US" dirty="0" err="1"/>
              <a:t>sécheresse</a:t>
            </a:r>
            <a:r>
              <a:rPr lang="en-US" dirty="0"/>
              <a:t> </a:t>
            </a:r>
            <a:r>
              <a:rPr lang="en-US" dirty="0" err="1"/>
              <a:t>ou</a:t>
            </a:r>
            <a:r>
              <a:rPr lang="en-US" dirty="0"/>
              <a:t> de gel à </a:t>
            </a:r>
            <a:r>
              <a:rPr lang="en-US" dirty="0" err="1"/>
              <a:t>venir</a:t>
            </a:r>
            <a:r>
              <a:rPr lang="en-US" dirty="0"/>
              <a:t>.</a:t>
            </a:r>
            <a:br>
              <a:rPr lang="en-US" dirty="0"/>
            </a:br>
            <a:r>
              <a:rPr lang="en-US" dirty="0"/>
              <a:t>En </a:t>
            </a:r>
            <a:r>
              <a:rPr lang="en-US" dirty="0" err="1"/>
              <a:t>agissant</a:t>
            </a:r>
            <a:r>
              <a:rPr lang="en-US" dirty="0"/>
              <a:t> </a:t>
            </a:r>
            <a:r>
              <a:rPr lang="en-US" dirty="0" err="1"/>
              <a:t>ainsi</a:t>
            </a:r>
            <a:r>
              <a:rPr lang="en-US" dirty="0"/>
              <a:t>, on assure le </a:t>
            </a:r>
            <a:r>
              <a:rPr lang="en-US" dirty="0" err="1"/>
              <a:t>gîte</a:t>
            </a:r>
            <a:r>
              <a:rPr lang="en-US" dirty="0"/>
              <a:t> et le </a:t>
            </a:r>
            <a:r>
              <a:rPr lang="en-US" dirty="0" err="1"/>
              <a:t>couvert</a:t>
            </a:r>
            <a:r>
              <a:rPr lang="en-US" dirty="0"/>
              <a:t> à la </a:t>
            </a:r>
            <a:r>
              <a:rPr lang="en-US" dirty="0" err="1"/>
              <a:t>faune</a:t>
            </a:r>
            <a:r>
              <a:rPr lang="en-US" dirty="0"/>
              <a:t> locale.</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65</a:t>
            </a:fld>
            <a:endParaRPr lang="fr-FR"/>
          </a:p>
        </p:txBody>
      </p:sp>
    </p:spTree>
    <p:extLst>
      <p:ext uri="{BB962C8B-B14F-4D97-AF65-F5344CB8AC3E}">
        <p14:creationId xmlns:p14="http://schemas.microsoft.com/office/powerpoint/2010/main" val="4216922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Les essences locales </a:t>
            </a:r>
            <a:r>
              <a:rPr lang="en-US" dirty="0" err="1"/>
              <a:t>sont</a:t>
            </a:r>
            <a:r>
              <a:rPr lang="en-US" dirty="0"/>
              <a:t> </a:t>
            </a:r>
            <a:r>
              <a:rPr lang="en-US" dirty="0" err="1"/>
              <a:t>adaptées</a:t>
            </a:r>
            <a:r>
              <a:rPr lang="en-US" dirty="0"/>
              <a:t> au type de sol et aux </a:t>
            </a:r>
            <a:r>
              <a:rPr lang="en-US" dirty="0" err="1"/>
              <a:t>contraintes</a:t>
            </a:r>
            <a:r>
              <a:rPr lang="en-US" dirty="0"/>
              <a:t> du milieu.</a:t>
            </a:r>
            <a:br>
              <a:rPr lang="en-US" dirty="0"/>
            </a:br>
            <a:r>
              <a:rPr lang="en-US" dirty="0"/>
              <a:t>Elles </a:t>
            </a:r>
            <a:r>
              <a:rPr lang="en-US" dirty="0" err="1"/>
              <a:t>seront</a:t>
            </a:r>
            <a:r>
              <a:rPr lang="en-US" dirty="0"/>
              <a:t> plus </a:t>
            </a:r>
            <a:r>
              <a:rPr lang="en-US" dirty="0" err="1"/>
              <a:t>résistantes</a:t>
            </a:r>
            <a:r>
              <a:rPr lang="en-US" dirty="0"/>
              <a:t> aux </a:t>
            </a:r>
            <a:r>
              <a:rPr lang="en-US" dirty="0" err="1"/>
              <a:t>dérèglements</a:t>
            </a:r>
            <a:r>
              <a:rPr lang="en-US" dirty="0"/>
              <a:t> </a:t>
            </a:r>
            <a:r>
              <a:rPr lang="en-US" dirty="0" err="1"/>
              <a:t>climatiques</a:t>
            </a:r>
            <a:r>
              <a:rPr lang="en-US" dirty="0"/>
              <a:t> que </a:t>
            </a:r>
            <a:r>
              <a:rPr lang="en-US" dirty="0" err="1"/>
              <a:t>certaines</a:t>
            </a:r>
            <a:r>
              <a:rPr lang="en-US" dirty="0"/>
              <a:t> </a:t>
            </a:r>
            <a:r>
              <a:rPr lang="en-US" dirty="0" err="1"/>
              <a:t>espèces</a:t>
            </a:r>
            <a:r>
              <a:rPr lang="en-US" dirty="0"/>
              <a:t> non </a:t>
            </a:r>
            <a:r>
              <a:rPr lang="en-US" dirty="0" err="1"/>
              <a:t>indigènes</a:t>
            </a:r>
            <a:r>
              <a:rPr lang="en-US" dirty="0"/>
              <a:t> </a:t>
            </a:r>
            <a:r>
              <a:rPr lang="en-US" dirty="0" err="1"/>
              <a:t>introduites</a:t>
            </a:r>
            <a:r>
              <a:rPr lang="en-US" dirty="0"/>
              <a:t> dans </a:t>
            </a:r>
            <a:r>
              <a:rPr lang="en-US" dirty="0" err="1"/>
              <a:t>nos</a:t>
            </a:r>
            <a:r>
              <a:rPr lang="en-US" dirty="0"/>
              <a:t> </a:t>
            </a:r>
            <a:r>
              <a:rPr lang="en-US" dirty="0" err="1"/>
              <a:t>jardins</a:t>
            </a:r>
            <a:r>
              <a:rPr lang="en-US" dirty="0"/>
              <a:t> </a:t>
            </a:r>
            <a:r>
              <a:rPr lang="en-US" dirty="0" err="1"/>
              <a:t>depuis</a:t>
            </a:r>
            <a:r>
              <a:rPr lang="en-US" dirty="0"/>
              <a:t> </a:t>
            </a:r>
            <a:r>
              <a:rPr lang="en-US" dirty="0" err="1"/>
              <a:t>longtemps</a:t>
            </a:r>
            <a:r>
              <a:rPr lang="en-US" dirty="0"/>
              <a:t>. </a:t>
            </a:r>
            <a:r>
              <a:rPr lang="en-US" dirty="0" err="1"/>
              <a:t>Cependant</a:t>
            </a:r>
            <a:r>
              <a:rPr lang="en-US" dirty="0"/>
              <a:t>, </a:t>
            </a:r>
            <a:r>
              <a:rPr lang="en-US" dirty="0" err="1"/>
              <a:t>elles</a:t>
            </a:r>
            <a:r>
              <a:rPr lang="en-US" dirty="0"/>
              <a:t> ne </a:t>
            </a:r>
            <a:r>
              <a:rPr lang="en-US" dirty="0" err="1"/>
              <a:t>sont</a:t>
            </a:r>
            <a:r>
              <a:rPr lang="en-US" dirty="0"/>
              <a:t> pas à </a:t>
            </a:r>
            <a:r>
              <a:rPr lang="en-US" dirty="0" err="1"/>
              <a:t>l'abri</a:t>
            </a:r>
            <a:r>
              <a:rPr lang="en-US" dirty="0"/>
              <a:t> d'être </a:t>
            </a:r>
            <a:r>
              <a:rPr lang="en-US" dirty="0" err="1"/>
              <a:t>victimes</a:t>
            </a:r>
            <a:r>
              <a:rPr lang="en-US" dirty="0"/>
              <a:t> des </a:t>
            </a:r>
            <a:r>
              <a:rPr lang="en-US" dirty="0" err="1"/>
              <a:t>épisodes</a:t>
            </a:r>
            <a:r>
              <a:rPr lang="en-US" dirty="0"/>
              <a:t> de </a:t>
            </a:r>
            <a:r>
              <a:rPr lang="en-US" dirty="0" err="1"/>
              <a:t>sécheresse</a:t>
            </a:r>
            <a:r>
              <a:rPr lang="en-US" dirty="0"/>
              <a:t> </a:t>
            </a:r>
            <a:r>
              <a:rPr lang="en-US" dirty="0" err="1"/>
              <a:t>ou</a:t>
            </a:r>
            <a:r>
              <a:rPr lang="en-US" dirty="0"/>
              <a:t> de gel à </a:t>
            </a:r>
            <a:r>
              <a:rPr lang="en-US" dirty="0" err="1"/>
              <a:t>venir</a:t>
            </a:r>
            <a:r>
              <a:rPr lang="en-US" dirty="0"/>
              <a:t>.</a:t>
            </a:r>
            <a:br>
              <a:rPr lang="en-US" dirty="0"/>
            </a:br>
            <a:r>
              <a:rPr lang="en-US" dirty="0"/>
              <a:t>En </a:t>
            </a:r>
            <a:r>
              <a:rPr lang="en-US" dirty="0" err="1"/>
              <a:t>agissant</a:t>
            </a:r>
            <a:r>
              <a:rPr lang="en-US" dirty="0"/>
              <a:t> </a:t>
            </a:r>
            <a:r>
              <a:rPr lang="en-US" dirty="0" err="1"/>
              <a:t>ainsi</a:t>
            </a:r>
            <a:r>
              <a:rPr lang="en-US" dirty="0"/>
              <a:t>, on assure le </a:t>
            </a:r>
            <a:r>
              <a:rPr lang="en-US" dirty="0" err="1"/>
              <a:t>gîte</a:t>
            </a:r>
            <a:r>
              <a:rPr lang="en-US" dirty="0"/>
              <a:t> et le </a:t>
            </a:r>
            <a:r>
              <a:rPr lang="en-US" dirty="0" err="1"/>
              <a:t>couvert</a:t>
            </a:r>
            <a:r>
              <a:rPr lang="en-US" dirty="0"/>
              <a:t> à la </a:t>
            </a:r>
            <a:r>
              <a:rPr lang="en-US" dirty="0" err="1"/>
              <a:t>faune</a:t>
            </a:r>
            <a:r>
              <a:rPr lang="en-US" dirty="0"/>
              <a:t> locale.</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66</a:t>
            </a:fld>
            <a:endParaRPr lang="fr-FR"/>
          </a:p>
        </p:txBody>
      </p:sp>
    </p:spTree>
    <p:extLst>
      <p:ext uri="{BB962C8B-B14F-4D97-AF65-F5344CB8AC3E}">
        <p14:creationId xmlns:p14="http://schemas.microsoft.com/office/powerpoint/2010/main" val="1831102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Quelles </a:t>
            </a:r>
            <a:r>
              <a:rPr lang="en-US" dirty="0" err="1"/>
              <a:t>sont</a:t>
            </a:r>
            <a:r>
              <a:rPr lang="en-US" dirty="0"/>
              <a:t> les bonnes pratiques ? Arroser le soir pour éviter l'évapotranspiration, arroser les plantes qui en ont le plus besoin, favoriser le paillage qui garde l'humidité et les plantes couvre-sols, ombrager les semis fragiles, utiliser des systèmes d'arrosage différents (tuyaux poreux, oyas en terre cuite...), et choisir des plantes peu </a:t>
            </a:r>
            <a:r>
              <a:rPr lang="en-US" dirty="0" err="1"/>
              <a:t>gourmandes</a:t>
            </a:r>
            <a:r>
              <a:rPr lang="en-US" dirty="0"/>
              <a:t> </a:t>
            </a:r>
            <a:r>
              <a:rPr lang="en-US" dirty="0" err="1"/>
              <a:t>en</a:t>
            </a:r>
            <a:r>
              <a:rPr lang="en-US" dirty="0"/>
              <a:t> </a:t>
            </a:r>
            <a:r>
              <a:rPr lang="en-US" dirty="0" err="1"/>
              <a:t>eau</a:t>
            </a:r>
            <a:r>
              <a:rPr lang="en-US" dirty="0"/>
              <a:t>...</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67</a:t>
            </a:fld>
            <a:endParaRPr lang="fr-FR"/>
          </a:p>
        </p:txBody>
      </p:sp>
    </p:spTree>
    <p:extLst>
      <p:ext uri="{BB962C8B-B14F-4D97-AF65-F5344CB8AC3E}">
        <p14:creationId xmlns:p14="http://schemas.microsoft.com/office/powerpoint/2010/main" val="67831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9</a:t>
            </a:fld>
            <a:endParaRPr lang="fr-FR"/>
          </a:p>
        </p:txBody>
      </p:sp>
    </p:spTree>
    <p:extLst>
      <p:ext uri="{BB962C8B-B14F-4D97-AF65-F5344CB8AC3E}">
        <p14:creationId xmlns:p14="http://schemas.microsoft.com/office/powerpoint/2010/main" val="3965992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Les </a:t>
            </a:r>
            <a:r>
              <a:rPr lang="en-US" dirty="0" err="1"/>
              <a:t>jardins</a:t>
            </a:r>
            <a:r>
              <a:rPr lang="en-US" dirty="0"/>
              <a:t> </a:t>
            </a:r>
            <a:r>
              <a:rPr lang="en-US" dirty="0" err="1"/>
              <a:t>privés</a:t>
            </a:r>
            <a:r>
              <a:rPr lang="en-US" dirty="0"/>
              <a:t> </a:t>
            </a:r>
            <a:r>
              <a:rPr lang="en-US" dirty="0" err="1"/>
              <a:t>français</a:t>
            </a:r>
            <a:r>
              <a:rPr lang="en-US" dirty="0"/>
              <a:t> </a:t>
            </a:r>
            <a:r>
              <a:rPr lang="en-US" dirty="0" err="1"/>
              <a:t>couvrent</a:t>
            </a:r>
            <a:r>
              <a:rPr lang="en-US" dirty="0"/>
              <a:t> plus d'un million </a:t>
            </a:r>
            <a:r>
              <a:rPr lang="en-US" dirty="0" err="1"/>
              <a:t>d'hectares</a:t>
            </a:r>
            <a:r>
              <a:rPr lang="en-US" dirty="0"/>
              <a:t> ! Il </a:t>
            </a:r>
            <a:r>
              <a:rPr lang="en-US" dirty="0" err="1"/>
              <a:t>est</a:t>
            </a:r>
            <a:r>
              <a:rPr lang="en-US" dirty="0"/>
              <a:t> </a:t>
            </a:r>
            <a:r>
              <a:rPr lang="en-US" dirty="0" err="1"/>
              <a:t>donc</a:t>
            </a:r>
            <a:r>
              <a:rPr lang="en-US" dirty="0"/>
              <a:t> </a:t>
            </a:r>
            <a:r>
              <a:rPr lang="en-US" dirty="0" err="1"/>
              <a:t>essentiel</a:t>
            </a:r>
            <a:r>
              <a:rPr lang="en-US" dirty="0"/>
              <a:t> que </a:t>
            </a:r>
            <a:r>
              <a:rPr lang="en-US" dirty="0" err="1"/>
              <a:t>notre</a:t>
            </a:r>
            <a:r>
              <a:rPr lang="en-US" dirty="0"/>
              <a:t> </a:t>
            </a:r>
            <a:r>
              <a:rPr lang="en-US" dirty="0" err="1"/>
              <a:t>jardin</a:t>
            </a:r>
            <a:r>
              <a:rPr lang="en-US" dirty="0"/>
              <a:t> ne </a:t>
            </a:r>
            <a:r>
              <a:rPr lang="en-US" dirty="0" err="1"/>
              <a:t>soit</a:t>
            </a:r>
            <a:r>
              <a:rPr lang="en-US" dirty="0"/>
              <a:t> pas </a:t>
            </a:r>
            <a:r>
              <a:rPr lang="en-US" dirty="0" err="1"/>
              <a:t>une</a:t>
            </a:r>
            <a:r>
              <a:rPr lang="en-US" dirty="0"/>
              <a:t> </a:t>
            </a:r>
            <a:r>
              <a:rPr lang="en-US" dirty="0" err="1"/>
              <a:t>entité</a:t>
            </a:r>
            <a:r>
              <a:rPr lang="en-US" dirty="0"/>
              <a:t> </a:t>
            </a:r>
            <a:r>
              <a:rPr lang="en-US" dirty="0" err="1"/>
              <a:t>isolée</a:t>
            </a:r>
            <a:r>
              <a:rPr lang="en-US" dirty="0"/>
              <a:t>. Il </a:t>
            </a:r>
            <a:r>
              <a:rPr lang="en-US" dirty="0" err="1"/>
              <a:t>peut</a:t>
            </a:r>
            <a:r>
              <a:rPr lang="en-US" dirty="0"/>
              <a:t> </a:t>
            </a:r>
            <a:r>
              <a:rPr lang="en-US" dirty="0" err="1"/>
              <a:t>participer</a:t>
            </a:r>
            <a:r>
              <a:rPr lang="en-US" dirty="0"/>
              <a:t> à la </a:t>
            </a:r>
            <a:r>
              <a:rPr lang="en-US" dirty="0" err="1"/>
              <a:t>biodiversité</a:t>
            </a:r>
            <a:r>
              <a:rPr lang="en-US" dirty="0"/>
              <a:t> de </a:t>
            </a:r>
            <a:r>
              <a:rPr lang="en-US" dirty="0" err="1"/>
              <a:t>l'îlot</a:t>
            </a:r>
            <a:r>
              <a:rPr lang="en-US" dirty="0"/>
              <a:t>, du quartier, du village </a:t>
            </a:r>
            <a:r>
              <a:rPr lang="en-US" dirty="0" err="1"/>
              <a:t>ou</a:t>
            </a:r>
            <a:r>
              <a:rPr lang="en-US" dirty="0"/>
              <a:t> de la </a:t>
            </a:r>
            <a:r>
              <a:rPr lang="en-US" dirty="0" err="1"/>
              <a:t>ville</a:t>
            </a:r>
            <a:r>
              <a:rPr lang="en-US" dirty="0"/>
              <a:t>, du grand </a:t>
            </a:r>
            <a:r>
              <a:rPr lang="en-US" dirty="0" err="1"/>
              <a:t>paysage</a:t>
            </a:r>
            <a:r>
              <a:rPr lang="en-US" dirty="0"/>
              <a:t>, à condition de </a:t>
            </a:r>
            <a:r>
              <a:rPr lang="en-US" dirty="0" err="1"/>
              <a:t>favoriser</a:t>
            </a:r>
            <a:r>
              <a:rPr lang="en-US" dirty="0"/>
              <a:t> les </a:t>
            </a:r>
            <a:r>
              <a:rPr lang="en-US" dirty="0" err="1"/>
              <a:t>porosités</a:t>
            </a:r>
            <a:r>
              <a:rPr lang="en-US" dirty="0"/>
              <a:t> pour la </a:t>
            </a:r>
            <a:r>
              <a:rPr lang="en-US" dirty="0" err="1"/>
              <a:t>faune</a:t>
            </a:r>
            <a:r>
              <a:rPr lang="en-US" dirty="0"/>
              <a:t>, la </a:t>
            </a:r>
            <a:r>
              <a:rPr lang="en-US" dirty="0" err="1"/>
              <a:t>flore</a:t>
            </a:r>
            <a:r>
              <a:rPr lang="en-US" dirty="0"/>
              <a:t>, </a:t>
            </a:r>
            <a:r>
              <a:rPr lang="en-US" dirty="0" err="1"/>
              <a:t>l'eau</a:t>
            </a:r>
            <a:r>
              <a:rPr lang="en-US" dirty="0"/>
              <a:t>... Les </a:t>
            </a:r>
            <a:r>
              <a:rPr lang="en-US" dirty="0" err="1"/>
              <a:t>clôtures</a:t>
            </a:r>
            <a:r>
              <a:rPr lang="en-US" dirty="0"/>
              <a:t> </a:t>
            </a:r>
            <a:r>
              <a:rPr lang="en-US" dirty="0" err="1"/>
              <a:t>posent</a:t>
            </a:r>
            <a:r>
              <a:rPr lang="en-US" dirty="0"/>
              <a:t> </a:t>
            </a:r>
            <a:r>
              <a:rPr lang="en-US" dirty="0" err="1"/>
              <a:t>souvent</a:t>
            </a:r>
            <a:r>
              <a:rPr lang="en-US" dirty="0"/>
              <a:t> question car </a:t>
            </a:r>
            <a:r>
              <a:rPr lang="en-US" dirty="0" err="1"/>
              <a:t>elles</a:t>
            </a:r>
            <a:r>
              <a:rPr lang="en-US" dirty="0"/>
              <a:t> </a:t>
            </a:r>
            <a:r>
              <a:rPr lang="en-US" dirty="0" err="1"/>
              <a:t>cloisonnent</a:t>
            </a:r>
            <a:r>
              <a:rPr lang="en-US" dirty="0"/>
              <a:t> les </a:t>
            </a:r>
            <a:r>
              <a:rPr lang="en-US" dirty="0" err="1"/>
              <a:t>espaces</a:t>
            </a:r>
            <a:r>
              <a:rPr lang="en-US" dirty="0"/>
              <a:t> et </a:t>
            </a:r>
            <a:r>
              <a:rPr lang="en-US" dirty="0" err="1"/>
              <a:t>fragmentent</a:t>
            </a:r>
            <a:r>
              <a:rPr lang="en-US" dirty="0"/>
              <a:t> les habitats. </a:t>
            </a:r>
            <a:r>
              <a:rPr lang="en-US" dirty="0" err="1"/>
              <a:t>C'est</a:t>
            </a:r>
            <a:r>
              <a:rPr lang="en-US" dirty="0"/>
              <a:t> </a:t>
            </a:r>
            <a:r>
              <a:rPr lang="en-US" dirty="0" err="1"/>
              <a:t>pourquoi</a:t>
            </a:r>
            <a:r>
              <a:rPr lang="en-US" dirty="0"/>
              <a:t> </a:t>
            </a:r>
            <a:r>
              <a:rPr lang="en-US" dirty="0" err="1"/>
              <a:t>leur</a:t>
            </a:r>
            <a:r>
              <a:rPr lang="en-US" dirty="0"/>
              <a:t> </a:t>
            </a:r>
            <a:r>
              <a:rPr lang="en-US" dirty="0" err="1"/>
              <a:t>édification</a:t>
            </a:r>
            <a:r>
              <a:rPr lang="en-US" dirty="0"/>
              <a:t> </a:t>
            </a:r>
            <a:r>
              <a:rPr lang="en-US" dirty="0" err="1"/>
              <a:t>peut</a:t>
            </a:r>
            <a:r>
              <a:rPr lang="en-US" dirty="0"/>
              <a:t> </a:t>
            </a:r>
            <a:r>
              <a:rPr lang="en-US" dirty="0" err="1"/>
              <a:t>être</a:t>
            </a:r>
            <a:r>
              <a:rPr lang="en-US" dirty="0"/>
              <a:t> </a:t>
            </a:r>
            <a:r>
              <a:rPr lang="en-US" dirty="0" err="1"/>
              <a:t>réglementée</a:t>
            </a:r>
            <a:r>
              <a:rPr lang="en-US" dirty="0"/>
              <a:t> dans les documents </a:t>
            </a:r>
            <a:r>
              <a:rPr lang="en-US" dirty="0" err="1"/>
              <a:t>d'urbanisme</a:t>
            </a:r>
            <a:r>
              <a:rPr lang="en-US" dirty="0"/>
              <a:t> </a:t>
            </a:r>
            <a:r>
              <a:rPr lang="en-US" dirty="0" err="1"/>
              <a:t>afin</a:t>
            </a:r>
            <a:r>
              <a:rPr lang="en-US" dirty="0"/>
              <a:t> </a:t>
            </a:r>
            <a:r>
              <a:rPr lang="en-US" dirty="0" err="1"/>
              <a:t>d'assurer</a:t>
            </a:r>
            <a:r>
              <a:rPr lang="en-US" dirty="0"/>
              <a:t> </a:t>
            </a:r>
            <a:r>
              <a:rPr lang="en-US" dirty="0" err="1"/>
              <a:t>une</a:t>
            </a:r>
            <a:r>
              <a:rPr lang="en-US" dirty="0"/>
              <a:t> </a:t>
            </a:r>
            <a:r>
              <a:rPr lang="en-US" dirty="0" err="1"/>
              <a:t>certaine</a:t>
            </a:r>
            <a:r>
              <a:rPr lang="en-US" dirty="0"/>
              <a:t> </a:t>
            </a:r>
            <a:r>
              <a:rPr lang="en-US" dirty="0" err="1"/>
              <a:t>perméabilité</a:t>
            </a:r>
            <a:r>
              <a:rPr lang="en-US" dirty="0"/>
              <a:t> pour la </a:t>
            </a:r>
            <a:r>
              <a:rPr lang="en-US" dirty="0" err="1"/>
              <a:t>faune</a:t>
            </a:r>
            <a:r>
              <a:rPr lang="en-US" dirty="0"/>
              <a:t> </a:t>
            </a:r>
            <a:r>
              <a:rPr lang="en-US" dirty="0" err="1"/>
              <a:t>ou</a:t>
            </a:r>
            <a:r>
              <a:rPr lang="en-US" dirty="0"/>
              <a:t> </a:t>
            </a:r>
            <a:r>
              <a:rPr lang="en-US" dirty="0" err="1"/>
              <a:t>d'utiliser</a:t>
            </a:r>
            <a:r>
              <a:rPr lang="en-US" dirty="0"/>
              <a:t> des </a:t>
            </a:r>
            <a:r>
              <a:rPr lang="en-US" dirty="0" err="1"/>
              <a:t>végétaux</a:t>
            </a:r>
            <a:r>
              <a:rPr lang="en-US" dirty="0"/>
              <a:t> </a:t>
            </a:r>
            <a:r>
              <a:rPr lang="en-US" dirty="0" err="1"/>
              <a:t>d'origine</a:t>
            </a:r>
            <a:r>
              <a:rPr lang="en-US" dirty="0"/>
              <a:t> locale pour </a:t>
            </a:r>
            <a:r>
              <a:rPr lang="en-US" dirty="0" err="1"/>
              <a:t>améliorer</a:t>
            </a:r>
            <a:r>
              <a:rPr lang="en-US" dirty="0"/>
              <a:t> la </a:t>
            </a:r>
            <a:r>
              <a:rPr lang="en-US" dirty="0" err="1"/>
              <a:t>biodiversité</a:t>
            </a:r>
            <a:r>
              <a:rPr lang="en-US" dirty="0"/>
              <a:t>.</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68</a:t>
            </a:fld>
            <a:endParaRPr lang="fr-FR"/>
          </a:p>
        </p:txBody>
      </p:sp>
    </p:spTree>
    <p:extLst>
      <p:ext uri="{BB962C8B-B14F-4D97-AF65-F5344CB8AC3E}">
        <p14:creationId xmlns:p14="http://schemas.microsoft.com/office/powerpoint/2010/main" val="3041119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71</a:t>
            </a:fld>
            <a:endParaRPr lang="fr-FR"/>
          </a:p>
        </p:txBody>
      </p:sp>
    </p:spTree>
    <p:extLst>
      <p:ext uri="{BB962C8B-B14F-4D97-AF65-F5344CB8AC3E}">
        <p14:creationId xmlns:p14="http://schemas.microsoft.com/office/powerpoint/2010/main" val="902828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cs typeface="Calibri"/>
              </a:rPr>
              <a:t>MR</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72</a:t>
            </a:fld>
            <a:endParaRPr lang="fr-FR"/>
          </a:p>
        </p:txBody>
      </p:sp>
    </p:spTree>
    <p:extLst>
      <p:ext uri="{BB962C8B-B14F-4D97-AF65-F5344CB8AC3E}">
        <p14:creationId xmlns:p14="http://schemas.microsoft.com/office/powerpoint/2010/main" val="1274024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73</a:t>
            </a:fld>
            <a:endParaRPr lang="fr-FR"/>
          </a:p>
        </p:txBody>
      </p:sp>
    </p:spTree>
    <p:extLst>
      <p:ext uri="{BB962C8B-B14F-4D97-AF65-F5344CB8AC3E}">
        <p14:creationId xmlns:p14="http://schemas.microsoft.com/office/powerpoint/2010/main" val="830091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cs typeface="Calibri"/>
              </a:rPr>
              <a:t>MR</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10</a:t>
            </a:fld>
            <a:endParaRPr lang="fr-FR"/>
          </a:p>
        </p:txBody>
      </p:sp>
    </p:spTree>
    <p:extLst>
      <p:ext uri="{BB962C8B-B14F-4D97-AF65-F5344CB8AC3E}">
        <p14:creationId xmlns:p14="http://schemas.microsoft.com/office/powerpoint/2010/main" val="83092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11</a:t>
            </a:fld>
            <a:endParaRPr lang="fr-FR"/>
          </a:p>
        </p:txBody>
      </p:sp>
    </p:spTree>
    <p:extLst>
      <p:ext uri="{BB962C8B-B14F-4D97-AF65-F5344CB8AC3E}">
        <p14:creationId xmlns:p14="http://schemas.microsoft.com/office/powerpoint/2010/main" val="26289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12</a:t>
            </a:fld>
            <a:endParaRPr lang="fr-FR"/>
          </a:p>
        </p:txBody>
      </p:sp>
    </p:spTree>
    <p:extLst>
      <p:ext uri="{BB962C8B-B14F-4D97-AF65-F5344CB8AC3E}">
        <p14:creationId xmlns:p14="http://schemas.microsoft.com/office/powerpoint/2010/main" val="3630185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13</a:t>
            </a:fld>
            <a:endParaRPr lang="fr-FR"/>
          </a:p>
        </p:txBody>
      </p:sp>
    </p:spTree>
    <p:extLst>
      <p:ext uri="{BB962C8B-B14F-4D97-AF65-F5344CB8AC3E}">
        <p14:creationId xmlns:p14="http://schemas.microsoft.com/office/powerpoint/2010/main" val="139125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14</a:t>
            </a:fld>
            <a:endParaRPr lang="fr-FR"/>
          </a:p>
        </p:txBody>
      </p:sp>
    </p:spTree>
    <p:extLst>
      <p:ext uri="{BB962C8B-B14F-4D97-AF65-F5344CB8AC3E}">
        <p14:creationId xmlns:p14="http://schemas.microsoft.com/office/powerpoint/2010/main" val="1274283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334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362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2882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1039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0C6B92-D7EE-29C3-C9AA-5968DEDED940}"/>
              </a:ext>
            </a:extLst>
          </p:cNvPr>
          <p:cNvSpPr/>
          <p:nvPr userDrawn="1"/>
        </p:nvSpPr>
        <p:spPr>
          <a:xfrm>
            <a:off x="-2598" y="0"/>
            <a:ext cx="9146598" cy="887792"/>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6" name="Bouton d'action : Personnalisé 21">
            <a:hlinkClick r:id="" action="ppaction://noaction" highlightClick="1"/>
            <a:extLst>
              <a:ext uri="{FF2B5EF4-FFF2-40B4-BE49-F238E27FC236}">
                <a16:creationId xmlns:a16="http://schemas.microsoft.com/office/drawing/2014/main" id="{34206468-CA2B-9C04-596D-60CAE4813E3B}"/>
              </a:ext>
            </a:extLst>
          </p:cNvPr>
          <p:cNvSpPr/>
          <p:nvPr userDrawn="1"/>
        </p:nvSpPr>
        <p:spPr>
          <a:xfrm>
            <a:off x="4287394" y="79954"/>
            <a:ext cx="2774030" cy="309703"/>
          </a:xfrm>
          <a:prstGeom prst="actionButtonBlank">
            <a:avLst/>
          </a:prstGeom>
          <a:solidFill>
            <a:srgbClr val="E0E0E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tx1"/>
                </a:solidFill>
                <a:ea typeface="Calibri"/>
                <a:cs typeface="Calibri"/>
              </a:rPr>
              <a:t>Au préalable, une réflexion globale</a:t>
            </a:r>
            <a:endParaRPr lang="fr-FR" altLang="fr-FR" sz="1400" b="0" dirty="0">
              <a:solidFill>
                <a:schemeClr val="tx1"/>
              </a:solidFill>
              <a:ea typeface="Calibri"/>
              <a:cs typeface="Calibri"/>
            </a:endParaRPr>
          </a:p>
        </p:txBody>
      </p:sp>
      <p:sp>
        <p:nvSpPr>
          <p:cNvPr id="17" name="Bouton d'action : Personnalisé 21">
            <a:hlinkClick r:id="" action="ppaction://noaction" highlightClick="1"/>
            <a:extLst>
              <a:ext uri="{FF2B5EF4-FFF2-40B4-BE49-F238E27FC236}">
                <a16:creationId xmlns:a16="http://schemas.microsoft.com/office/drawing/2014/main" id="{8897ECBC-C152-8D3D-675D-40C5ADFB4D8C}"/>
              </a:ext>
            </a:extLst>
          </p:cNvPr>
          <p:cNvSpPr/>
          <p:nvPr userDrawn="1"/>
        </p:nvSpPr>
        <p:spPr>
          <a:xfrm>
            <a:off x="2106033" y="470618"/>
            <a:ext cx="3324461" cy="309703"/>
          </a:xfrm>
          <a:prstGeom prst="actionButtonBlank">
            <a:avLst/>
          </a:prstGeom>
          <a:solidFill>
            <a:srgbClr val="E0E0E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b="0" dirty="0">
                <a:solidFill>
                  <a:schemeClr val="tx1"/>
                </a:solidFill>
              </a:rPr>
              <a:t>Des espaces-clés pour l’accueil des visiteurs</a:t>
            </a:r>
          </a:p>
        </p:txBody>
      </p:sp>
      <p:sp>
        <p:nvSpPr>
          <p:cNvPr id="18" name="Bouton d'action : Personnalisé 21">
            <a:hlinkClick r:id="" action="ppaction://noaction" highlightClick="1"/>
            <a:extLst>
              <a:ext uri="{FF2B5EF4-FFF2-40B4-BE49-F238E27FC236}">
                <a16:creationId xmlns:a16="http://schemas.microsoft.com/office/drawing/2014/main" id="{0CDD525D-207F-464C-C657-9298574A52E4}"/>
              </a:ext>
            </a:extLst>
          </p:cNvPr>
          <p:cNvSpPr/>
          <p:nvPr userDrawn="1"/>
        </p:nvSpPr>
        <p:spPr>
          <a:xfrm>
            <a:off x="5746840" y="470619"/>
            <a:ext cx="2831745" cy="309703"/>
          </a:xfrm>
          <a:prstGeom prst="actionButtonBlank">
            <a:avLst/>
          </a:prstGeom>
          <a:solidFill>
            <a:srgbClr val="E0E0E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b="0" dirty="0">
                <a:solidFill>
                  <a:schemeClr val="tx1"/>
                </a:solidFill>
              </a:rPr>
              <a:t>Le climat change, votre jardin aussi !</a:t>
            </a:r>
          </a:p>
        </p:txBody>
      </p:sp>
      <p:sp>
        <p:nvSpPr>
          <p:cNvPr id="19" name="Bouton d'action : Personnalisé 21">
            <a:hlinkClick r:id="" action="ppaction://noaction" highlightClick="1"/>
            <a:extLst>
              <a:ext uri="{FF2B5EF4-FFF2-40B4-BE49-F238E27FC236}">
                <a16:creationId xmlns:a16="http://schemas.microsoft.com/office/drawing/2014/main" id="{05E536C8-D3B1-D729-A167-314BD87219E5}"/>
              </a:ext>
            </a:extLst>
          </p:cNvPr>
          <p:cNvSpPr/>
          <p:nvPr userDrawn="1"/>
        </p:nvSpPr>
        <p:spPr>
          <a:xfrm>
            <a:off x="1704108" y="81619"/>
            <a:ext cx="1791652" cy="309703"/>
          </a:xfrm>
          <a:prstGeom prst="actionButtonBlank">
            <a:avLst/>
          </a:prstGeom>
          <a:solidFill>
            <a:srgbClr val="E0E0E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tx1"/>
                </a:solidFill>
              </a:rPr>
              <a:t>Les missions du CAUE</a:t>
            </a:r>
            <a:endParaRPr lang="fr-FR" altLang="fr-FR" sz="1400" b="0" dirty="0">
              <a:solidFill>
                <a:schemeClr val="tx1"/>
              </a:solidFill>
            </a:endParaRPr>
          </a:p>
        </p:txBody>
      </p:sp>
      <p:sp>
        <p:nvSpPr>
          <p:cNvPr id="20" name="Rectangle 19">
            <a:extLst>
              <a:ext uri="{FF2B5EF4-FFF2-40B4-BE49-F238E27FC236}">
                <a16:creationId xmlns:a16="http://schemas.microsoft.com/office/drawing/2014/main" id="{E44594D4-2CE9-EA69-4EF6-12DFD9C7B5D2}"/>
              </a:ext>
            </a:extLst>
          </p:cNvPr>
          <p:cNvSpPr/>
          <p:nvPr userDrawn="1"/>
        </p:nvSpPr>
        <p:spPr>
          <a:xfrm>
            <a:off x="-2598" y="6646586"/>
            <a:ext cx="9146598" cy="2185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5" name="Text Box 39">
            <a:extLst>
              <a:ext uri="{FF2B5EF4-FFF2-40B4-BE49-F238E27FC236}">
                <a16:creationId xmlns:a16="http://schemas.microsoft.com/office/drawing/2014/main" id="{8F9D42D3-C570-00EC-0216-A660AF584938}"/>
              </a:ext>
            </a:extLst>
          </p:cNvPr>
          <p:cNvSpPr txBox="1">
            <a:spLocks noChangeArrowheads="1"/>
          </p:cNvSpPr>
          <p:nvPr userDrawn="1"/>
        </p:nvSpPr>
        <p:spPr bwMode="auto">
          <a:xfrm>
            <a:off x="470780" y="6630649"/>
            <a:ext cx="86732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fr-FR" altLang="fr-FR" sz="1100" b="0" dirty="0">
                <a:solidFill>
                  <a:schemeClr val="bg1"/>
                </a:solidFill>
                <a:latin typeface="+mn-lt"/>
              </a:rPr>
              <a:t>Office de tourisme du Val de Sully | </a:t>
            </a:r>
            <a:r>
              <a:rPr lang="fr-FR" altLang="fr-FR" sz="1100" b="1" dirty="0">
                <a:solidFill>
                  <a:schemeClr val="bg1"/>
                </a:solidFill>
                <a:latin typeface="+mn-lt"/>
              </a:rPr>
              <a:t>AMÉNAGER LES ESPACES EXTÉRIEURS DE SON HÉBERGEMENT TOURISTIQUE </a:t>
            </a:r>
            <a:r>
              <a:rPr lang="fr-FR" altLang="fr-FR" sz="1100" b="0" dirty="0">
                <a:solidFill>
                  <a:schemeClr val="bg1"/>
                </a:solidFill>
                <a:latin typeface="+mn-lt"/>
              </a:rPr>
              <a:t>| 13 décembre 2023 </a:t>
            </a:r>
            <a:r>
              <a:rPr lang="fr-FR" altLang="fr-FR" sz="1100" b="0" i="0" dirty="0">
                <a:solidFill>
                  <a:schemeClr val="bg1"/>
                </a:solidFill>
                <a:latin typeface="+mn-lt"/>
              </a:rPr>
              <a:t>|</a:t>
            </a:r>
            <a:r>
              <a:rPr lang="fr-FR" sz="800" i="1" dirty="0">
                <a:solidFill>
                  <a:schemeClr val="bg1"/>
                </a:solidFill>
              </a:rPr>
              <a:t> </a:t>
            </a:r>
            <a:fld id="{C228FA5D-36C4-43C9-99E1-53CE60C7C25C}" type="slidenum">
              <a:rPr lang="fr-FR" sz="800" i="1" smtClean="0">
                <a:solidFill>
                  <a:schemeClr val="bg1"/>
                </a:solidFill>
              </a:rPr>
              <a:pPr/>
              <a:t>‹N°›</a:t>
            </a:fld>
            <a:endParaRPr lang="fr-FR" altLang="fr-FR" sz="1100" b="0" i="1" dirty="0">
              <a:solidFill>
                <a:schemeClr val="bg1"/>
              </a:solidFill>
              <a:latin typeface="+mn-lt"/>
            </a:endParaRPr>
          </a:p>
        </p:txBody>
      </p:sp>
      <p:pic>
        <p:nvPicPr>
          <p:cNvPr id="3" name="Image 2" descr="Une image contenant capture d’écran, Caractère coloré, carré, conception&#10;&#10;Description générée automatiquement">
            <a:extLst>
              <a:ext uri="{FF2B5EF4-FFF2-40B4-BE49-F238E27FC236}">
                <a16:creationId xmlns:a16="http://schemas.microsoft.com/office/drawing/2014/main" id="{FC7E3E54-FEB9-51C8-3E64-F20DAB09C5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304" y="211413"/>
            <a:ext cx="875172" cy="468096"/>
          </a:xfrm>
          <a:prstGeom prst="rect">
            <a:avLst/>
          </a:prstGeom>
        </p:spPr>
      </p:pic>
    </p:spTree>
    <p:extLst>
      <p:ext uri="{BB962C8B-B14F-4D97-AF65-F5344CB8AC3E}">
        <p14:creationId xmlns:p14="http://schemas.microsoft.com/office/powerpoint/2010/main" val="3983938857"/>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C2C12C-A1F1-29E4-9835-ADC000C289A1}"/>
              </a:ext>
            </a:extLst>
          </p:cNvPr>
          <p:cNvSpPr/>
          <p:nvPr userDrawn="1"/>
        </p:nvSpPr>
        <p:spPr>
          <a:xfrm>
            <a:off x="-2598" y="0"/>
            <a:ext cx="9146598" cy="88779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Rectangle 8">
            <a:extLst>
              <a:ext uri="{FF2B5EF4-FFF2-40B4-BE49-F238E27FC236}">
                <a16:creationId xmlns:a16="http://schemas.microsoft.com/office/drawing/2014/main" id="{652B02B0-0307-9604-5B51-F2ACFDFF7650}"/>
              </a:ext>
            </a:extLst>
          </p:cNvPr>
          <p:cNvSpPr/>
          <p:nvPr userDrawn="1"/>
        </p:nvSpPr>
        <p:spPr>
          <a:xfrm>
            <a:off x="-2598" y="6646586"/>
            <a:ext cx="9146598" cy="2185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Text Box 39">
            <a:extLst>
              <a:ext uri="{FF2B5EF4-FFF2-40B4-BE49-F238E27FC236}">
                <a16:creationId xmlns:a16="http://schemas.microsoft.com/office/drawing/2014/main" id="{5A6D103D-BCEF-4C07-4163-5BA519005F9C}"/>
              </a:ext>
            </a:extLst>
          </p:cNvPr>
          <p:cNvSpPr txBox="1">
            <a:spLocks noChangeArrowheads="1"/>
          </p:cNvSpPr>
          <p:nvPr userDrawn="1"/>
        </p:nvSpPr>
        <p:spPr bwMode="auto">
          <a:xfrm>
            <a:off x="470780" y="6630649"/>
            <a:ext cx="86732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fr-FR" altLang="fr-FR" sz="1100" b="0" dirty="0">
                <a:solidFill>
                  <a:schemeClr val="bg1"/>
                </a:solidFill>
                <a:latin typeface="+mn-lt"/>
              </a:rPr>
              <a:t>Office de tourisme du Val de Sully | </a:t>
            </a:r>
            <a:r>
              <a:rPr lang="fr-FR" altLang="fr-FR" sz="1100" b="1" dirty="0">
                <a:solidFill>
                  <a:schemeClr val="bg1"/>
                </a:solidFill>
                <a:latin typeface="+mn-lt"/>
              </a:rPr>
              <a:t>AMÉNAGER LES ESPACES EXTÉRIEURS DE SON HÉBERGEMENT TOURISTIQUE </a:t>
            </a:r>
            <a:r>
              <a:rPr lang="fr-FR" altLang="fr-FR" sz="1100" b="0" dirty="0">
                <a:solidFill>
                  <a:schemeClr val="bg1"/>
                </a:solidFill>
                <a:latin typeface="+mn-lt"/>
              </a:rPr>
              <a:t>| 13 décembre 2023 </a:t>
            </a:r>
            <a:r>
              <a:rPr lang="fr-FR" altLang="fr-FR" sz="1100" b="0" i="0" dirty="0">
                <a:solidFill>
                  <a:schemeClr val="bg1"/>
                </a:solidFill>
                <a:latin typeface="+mn-lt"/>
              </a:rPr>
              <a:t>|</a:t>
            </a:r>
            <a:r>
              <a:rPr lang="fr-FR" sz="800" i="1" dirty="0">
                <a:solidFill>
                  <a:schemeClr val="bg1"/>
                </a:solidFill>
              </a:rPr>
              <a:t> </a:t>
            </a:r>
            <a:fld id="{C228FA5D-36C4-43C9-99E1-53CE60C7C25C}" type="slidenum">
              <a:rPr lang="fr-FR" sz="800" i="1" smtClean="0">
                <a:solidFill>
                  <a:schemeClr val="bg1"/>
                </a:solidFill>
              </a:rPr>
              <a:pPr/>
              <a:t>‹N°›</a:t>
            </a:fld>
            <a:endParaRPr lang="fr-FR" altLang="fr-FR" sz="1100" b="0" i="1" dirty="0">
              <a:solidFill>
                <a:schemeClr val="bg1"/>
              </a:solidFill>
              <a:latin typeface="+mn-lt"/>
            </a:endParaRPr>
          </a:p>
        </p:txBody>
      </p:sp>
    </p:spTree>
    <p:extLst>
      <p:ext uri="{BB962C8B-B14F-4D97-AF65-F5344CB8AC3E}">
        <p14:creationId xmlns:p14="http://schemas.microsoft.com/office/powerpoint/2010/main" val="157691384"/>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428CC4-2178-C51A-F9A8-5C45380BCE82}"/>
              </a:ext>
            </a:extLst>
          </p:cNvPr>
          <p:cNvSpPr/>
          <p:nvPr userDrawn="1"/>
        </p:nvSpPr>
        <p:spPr>
          <a:xfrm>
            <a:off x="0" y="0"/>
            <a:ext cx="9144000" cy="68580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804908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7" Type="http://schemas.microsoft.com/office/2007/relationships/hdphoto" Target="../media/hdphoto1.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63.xml.rels><?xml version="1.0" encoding="UTF-8" standalone="yes"?>
<Relationships xmlns="http://schemas.openxmlformats.org/package/2006/relationships"><Relationship Id="rId3" Type="http://schemas.openxmlformats.org/officeDocument/2006/relationships/hyperlink" Target="https://www.biodiversite-centrevaldeloire.fr/ressources/idees-actions/planter-local#:~:text=Planter%20local%20c'est%20planter,couvert%20%C3%A0%20la%20faune%20local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jpeg"/></Relationships>
</file>

<file path=ppt/slides/_rels/slide73.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36.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8.png"/><Relationship Id="rId4" Type="http://schemas.openxmlformats.org/officeDocument/2006/relationships/image" Target="../media/image134.jpeg"/></Relationships>
</file>

<file path=ppt/slides/_rels/slide74.xml.rels><?xml version="1.0" encoding="UTF-8" standalone="yes"?>
<Relationships xmlns="http://schemas.openxmlformats.org/package/2006/relationships"><Relationship Id="rId8" Type="http://schemas.openxmlformats.org/officeDocument/2006/relationships/hyperlink" Target="https://www.caue45.fr/_pdf/fiches_conseils/organiser_sa_parcelle/Organiser_sa_parcelle.pdf" TargetMode="External"/><Relationship Id="rId3" Type="http://schemas.openxmlformats.org/officeDocument/2006/relationships/image" Target="../media/image140.png"/><Relationship Id="rId7" Type="http://schemas.openxmlformats.org/officeDocument/2006/relationships/hyperlink" Target="https://www.caue45.fr/_pdf/fiches_conseils/fleurissement_prive_et_espace_public/Fleurissement_prive_et_espace_public.pdf" TargetMode="External"/><Relationship Id="rId2" Type="http://schemas.openxmlformats.org/officeDocument/2006/relationships/image" Target="../media/image139.jpeg"/><Relationship Id="rId1" Type="http://schemas.openxmlformats.org/officeDocument/2006/relationships/slideLayout" Target="../slideLayouts/slideLayout3.xml"/><Relationship Id="rId6" Type="http://schemas.openxmlformats.org/officeDocument/2006/relationships/hyperlink" Target="https://www.caue45.fr/_pdf/fiches_conseils/planter_sa_haie/Planter_sa_haie.pdf" TargetMode="External"/><Relationship Id="rId5" Type="http://schemas.openxmlformats.org/officeDocument/2006/relationships/hyperlink" Target="https://www.caue45.fr/_pdf/fiches_conseils/le_climat_change_votre_jardin_aussi_/Le_climat_change_votre_jardin_aussi_(1).pdf" TargetMode="External"/><Relationship Id="rId10"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hyperlink" Target="https://www.caue45.fr/_pdf/fiches_conseils/valoriser_les_abords_de_sa_maison/Valoriser_les_abords_de_sa_maison.pdf"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hyperlink" Target="https://caue45.fr/" TargetMode="External"/><Relationship Id="rId7" Type="http://schemas.openxmlformats.org/officeDocument/2006/relationships/image" Target="../media/image147.png"/><Relationship Id="rId2" Type="http://schemas.openxmlformats.org/officeDocument/2006/relationships/image" Target="../media/image143.png"/><Relationship Id="rId1" Type="http://schemas.openxmlformats.org/officeDocument/2006/relationships/slideLayout" Target="../slideLayouts/slideLayout3.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7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8777FD70-00EA-7780-C62D-1C0450309760}"/>
              </a:ext>
            </a:extLst>
          </p:cNvPr>
          <p:cNvSpPr txBox="1"/>
          <p:nvPr/>
        </p:nvSpPr>
        <p:spPr>
          <a:xfrm>
            <a:off x="1629700" y="612193"/>
            <a:ext cx="7249094" cy="1985159"/>
          </a:xfrm>
          <a:prstGeom prst="rect">
            <a:avLst/>
          </a:prstGeom>
          <a:noFill/>
        </p:spPr>
        <p:txBody>
          <a:bodyPr wrap="square" rtlCol="0">
            <a:spAutoFit/>
          </a:bodyPr>
          <a:lstStyle/>
          <a:p>
            <a:pPr algn="r"/>
            <a:r>
              <a:rPr lang="fr-FR" altLang="fr-FR" sz="4100" b="1" dirty="0">
                <a:solidFill>
                  <a:schemeClr val="accent6"/>
                </a:solidFill>
                <a:ea typeface="ＭＳ Ｐゴシック"/>
                <a:cs typeface="Arial"/>
              </a:rPr>
              <a:t>AMÉNAGER LES </a:t>
            </a:r>
          </a:p>
          <a:p>
            <a:pPr algn="r"/>
            <a:r>
              <a:rPr lang="fr-FR" altLang="fr-FR" sz="4100" b="1" dirty="0">
                <a:solidFill>
                  <a:schemeClr val="accent6"/>
                </a:solidFill>
                <a:ea typeface="ＭＳ Ｐゴシック"/>
                <a:cs typeface="Arial"/>
              </a:rPr>
              <a:t>ESPACES EXTÉRIEURS DE </a:t>
            </a:r>
          </a:p>
          <a:p>
            <a:pPr algn="r"/>
            <a:r>
              <a:rPr lang="fr-FR" altLang="fr-FR" sz="4100" b="1" dirty="0">
                <a:solidFill>
                  <a:schemeClr val="accent6"/>
                </a:solidFill>
                <a:ea typeface="ＭＳ Ｐゴシック"/>
                <a:cs typeface="Arial"/>
              </a:rPr>
              <a:t>SON SITE TOURISTIQUE</a:t>
            </a:r>
          </a:p>
        </p:txBody>
      </p:sp>
      <p:sp>
        <p:nvSpPr>
          <p:cNvPr id="27" name="ZoneTexte 4">
            <a:extLst>
              <a:ext uri="{FF2B5EF4-FFF2-40B4-BE49-F238E27FC236}">
                <a16:creationId xmlns:a16="http://schemas.microsoft.com/office/drawing/2014/main" id="{FB5F9569-375B-AA7D-4C01-5BD66492617A}"/>
              </a:ext>
            </a:extLst>
          </p:cNvPr>
          <p:cNvSpPr txBox="1">
            <a:spLocks noChangeArrowheads="1"/>
          </p:cNvSpPr>
          <p:nvPr/>
        </p:nvSpPr>
        <p:spPr bwMode="auto">
          <a:xfrm>
            <a:off x="-144628" y="2488687"/>
            <a:ext cx="2715346"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fr-FR" altLang="fr-FR" sz="1500" b="1" dirty="0">
                <a:solidFill>
                  <a:schemeClr val="accent6"/>
                </a:solidFill>
                <a:ea typeface="ＭＳ Ｐゴシック"/>
                <a:cs typeface="Arial"/>
              </a:rPr>
              <a:t>Mercredi 13 décembre</a:t>
            </a:r>
            <a:r>
              <a:rPr lang="fr-FR" altLang="fr-FR" sz="1500" b="1" dirty="0">
                <a:solidFill>
                  <a:schemeClr val="accent6"/>
                </a:solidFill>
                <a:latin typeface="+mn-lt"/>
                <a:ea typeface="ＭＳ Ｐゴシック"/>
                <a:cs typeface="Arial"/>
              </a:rPr>
              <a:t> 2023</a:t>
            </a:r>
          </a:p>
          <a:p>
            <a:pPr algn="ctr">
              <a:spcBef>
                <a:spcPct val="0"/>
              </a:spcBef>
              <a:buNone/>
            </a:pPr>
            <a:endParaRPr lang="fr-FR" altLang="fr-FR" sz="400" b="1" dirty="0">
              <a:solidFill>
                <a:schemeClr val="accent6"/>
              </a:solidFill>
              <a:latin typeface="+mn-lt"/>
              <a:ea typeface="ＭＳ Ｐゴシック"/>
              <a:cs typeface="Arial"/>
            </a:endParaRPr>
          </a:p>
          <a:p>
            <a:pPr algn="ctr">
              <a:spcBef>
                <a:spcPct val="0"/>
              </a:spcBef>
              <a:buNone/>
            </a:pPr>
            <a:r>
              <a:rPr lang="fr-FR" altLang="fr-FR" sz="1500" b="1" dirty="0">
                <a:solidFill>
                  <a:schemeClr val="accent6"/>
                </a:solidFill>
                <a:latin typeface="+mn-lt"/>
                <a:ea typeface="ＭＳ Ｐゴシック"/>
                <a:cs typeface="Arial"/>
              </a:rPr>
              <a:t>Laure Fauconnier et </a:t>
            </a:r>
          </a:p>
          <a:p>
            <a:pPr algn="ctr">
              <a:spcBef>
                <a:spcPct val="0"/>
              </a:spcBef>
              <a:buNone/>
            </a:pPr>
            <a:r>
              <a:rPr lang="fr-FR" altLang="fr-FR" sz="1500" b="1" dirty="0">
                <a:solidFill>
                  <a:schemeClr val="accent6"/>
                </a:solidFill>
                <a:latin typeface="+mn-lt"/>
                <a:ea typeface="ＭＳ Ｐゴシック"/>
                <a:cs typeface="Arial"/>
              </a:rPr>
              <a:t>Marie Rougeot, </a:t>
            </a:r>
          </a:p>
          <a:p>
            <a:pPr algn="ctr">
              <a:spcBef>
                <a:spcPct val="0"/>
              </a:spcBef>
              <a:buNone/>
            </a:pPr>
            <a:r>
              <a:rPr lang="fr-FR" altLang="fr-FR" sz="1500" b="1" dirty="0">
                <a:solidFill>
                  <a:schemeClr val="accent6"/>
                </a:solidFill>
                <a:latin typeface="+mn-lt"/>
                <a:ea typeface="ＭＳ Ｐゴシック"/>
                <a:cs typeface="Arial"/>
              </a:rPr>
              <a:t>conseillères en paysage</a:t>
            </a:r>
          </a:p>
          <a:p>
            <a:pPr algn="ctr">
              <a:spcBef>
                <a:spcPct val="0"/>
              </a:spcBef>
              <a:buNone/>
            </a:pPr>
            <a:r>
              <a:rPr lang="fr-FR" sz="1500" b="1" dirty="0">
                <a:solidFill>
                  <a:schemeClr val="accent6"/>
                </a:solidFill>
                <a:ea typeface="ＭＳ Ｐゴシック"/>
                <a:cs typeface="Arial"/>
              </a:rPr>
              <a:t>au CAUE du Loiret </a:t>
            </a:r>
            <a:endParaRPr lang="fr-FR" sz="1500" b="1" dirty="0">
              <a:solidFill>
                <a:schemeClr val="accent6"/>
              </a:solidFill>
              <a:latin typeface="+mn-lt"/>
              <a:cs typeface="Arial"/>
            </a:endParaRPr>
          </a:p>
        </p:txBody>
      </p:sp>
      <p:cxnSp>
        <p:nvCxnSpPr>
          <p:cNvPr id="28" name="Connecteur droit 27">
            <a:extLst>
              <a:ext uri="{FF2B5EF4-FFF2-40B4-BE49-F238E27FC236}">
                <a16:creationId xmlns:a16="http://schemas.microsoft.com/office/drawing/2014/main" id="{C1F578A5-1E68-6205-3CA0-0BBB97B41449}"/>
              </a:ext>
            </a:extLst>
          </p:cNvPr>
          <p:cNvCxnSpPr>
            <a:cxnSpLocks/>
          </p:cNvCxnSpPr>
          <p:nvPr/>
        </p:nvCxnSpPr>
        <p:spPr>
          <a:xfrm>
            <a:off x="0" y="2767873"/>
            <a:ext cx="242401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Image 10" descr="Une image contenant texte, arbre, herbe, ciel&#10;&#10;Description générée automatiquement">
            <a:extLst>
              <a:ext uri="{FF2B5EF4-FFF2-40B4-BE49-F238E27FC236}">
                <a16:creationId xmlns:a16="http://schemas.microsoft.com/office/drawing/2014/main" id="{B0803BD4-2E14-D6EE-4094-1BA00D1787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14187" y="4420573"/>
            <a:ext cx="1671970" cy="2437427"/>
          </a:xfrm>
          <a:prstGeom prst="rect">
            <a:avLst/>
          </a:prstGeom>
        </p:spPr>
      </p:pic>
      <p:pic>
        <p:nvPicPr>
          <p:cNvPr id="4" name="Image 3" descr="Une image contenant extérieur, herbe, bâtiment, arbre&#10;&#10;Description générée automatiquement">
            <a:extLst>
              <a:ext uri="{FF2B5EF4-FFF2-40B4-BE49-F238E27FC236}">
                <a16:creationId xmlns:a16="http://schemas.microsoft.com/office/drawing/2014/main" id="{3EF058E6-B045-E0F1-25FD-1AD43F43153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46092" y="4416693"/>
            <a:ext cx="2126535" cy="2437426"/>
          </a:xfrm>
          <a:prstGeom prst="rect">
            <a:avLst/>
          </a:prstGeom>
        </p:spPr>
      </p:pic>
      <p:pic>
        <p:nvPicPr>
          <p:cNvPr id="5" name="Picture 2" descr="\\NAS_PARTAGE\photo\CONSULTATION PHOTOS classees\HABITAT\ACCES\133-3338_IMG.JPG">
            <a:extLst>
              <a:ext uri="{FF2B5EF4-FFF2-40B4-BE49-F238E27FC236}">
                <a16:creationId xmlns:a16="http://schemas.microsoft.com/office/drawing/2014/main" id="{96608A04-71B3-99B6-9BE7-0DBCD35819C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790248" y="4420573"/>
            <a:ext cx="2006341" cy="24374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9295F0F-C6D1-13B1-D508-B15C5870A47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728" y="4420574"/>
            <a:ext cx="1629700" cy="24374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92.168.1.156\photo\CONSULTATION PHOTOS classees\HABITAT\GITE RURAL\Gites LOIRET\La Chavannerie - LA FERTE ST AUBIN\Gite_LaFerte (23).JPG">
            <a:extLst>
              <a:ext uri="{FF2B5EF4-FFF2-40B4-BE49-F238E27FC236}">
                <a16:creationId xmlns:a16="http://schemas.microsoft.com/office/drawing/2014/main" id="{B5059C1F-46AA-0037-115F-8FB72279861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512770" y="4416693"/>
            <a:ext cx="1649584" cy="2441307"/>
          </a:xfrm>
          <a:prstGeom prst="rect">
            <a:avLst/>
          </a:prstGeom>
          <a:noFill/>
          <a:extLst>
            <a:ext uri="{909E8E84-426E-40DD-AFC4-6F175D3DCCD1}">
              <a14:hiddenFill xmlns:a14="http://schemas.microsoft.com/office/drawing/2010/main">
                <a:solidFill>
                  <a:srgbClr val="FFFFFF"/>
                </a:solidFill>
              </a14:hiddenFill>
            </a:ext>
          </a:extLst>
        </p:spPr>
      </p:pic>
      <p:sp>
        <p:nvSpPr>
          <p:cNvPr id="13" name="Bouton d'action : Personnalisé 21">
            <a:hlinkClick r:id="" action="ppaction://noaction" highlightClick="1"/>
            <a:extLst>
              <a:ext uri="{FF2B5EF4-FFF2-40B4-BE49-F238E27FC236}">
                <a16:creationId xmlns:a16="http://schemas.microsoft.com/office/drawing/2014/main" id="{6BD926ED-94CE-1965-0AE2-9362321AA183}"/>
              </a:ext>
            </a:extLst>
          </p:cNvPr>
          <p:cNvSpPr/>
          <p:nvPr/>
        </p:nvSpPr>
        <p:spPr>
          <a:xfrm>
            <a:off x="3793538" y="4014877"/>
            <a:ext cx="3701672" cy="381155"/>
          </a:xfrm>
          <a:prstGeom prst="actionButtonBlank">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0" dirty="0">
                <a:solidFill>
                  <a:schemeClr val="bg1"/>
                </a:solidFill>
              </a:rPr>
              <a:t>Le climat change, votre jardin aussi !</a:t>
            </a:r>
          </a:p>
        </p:txBody>
      </p:sp>
      <p:sp>
        <p:nvSpPr>
          <p:cNvPr id="14" name="Bouton d'action : Personnalisé 21">
            <a:hlinkClick r:id="" action="ppaction://noaction" highlightClick="1"/>
            <a:extLst>
              <a:ext uri="{FF2B5EF4-FFF2-40B4-BE49-F238E27FC236}">
                <a16:creationId xmlns:a16="http://schemas.microsoft.com/office/drawing/2014/main" id="{30BA5F4C-83A1-64FD-C7FA-6833D6FC11A6}"/>
              </a:ext>
            </a:extLst>
          </p:cNvPr>
          <p:cNvSpPr/>
          <p:nvPr/>
        </p:nvSpPr>
        <p:spPr>
          <a:xfrm>
            <a:off x="3792744" y="3612284"/>
            <a:ext cx="4273381" cy="381155"/>
          </a:xfrm>
          <a:prstGeom prst="actionButtonBlank">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0">
                <a:solidFill>
                  <a:schemeClr val="bg1"/>
                </a:solidFill>
              </a:rPr>
              <a:t>Des espaces-clés pour l’accueil des visiteurs</a:t>
            </a:r>
          </a:p>
        </p:txBody>
      </p:sp>
      <p:sp>
        <p:nvSpPr>
          <p:cNvPr id="15" name="Bouton d'action : Personnalisé 21">
            <a:hlinkClick r:id="" action="ppaction://noaction" highlightClick="1"/>
            <a:extLst>
              <a:ext uri="{FF2B5EF4-FFF2-40B4-BE49-F238E27FC236}">
                <a16:creationId xmlns:a16="http://schemas.microsoft.com/office/drawing/2014/main" id="{0E0B115C-6B5E-351C-6EA0-0E7D35E67056}"/>
              </a:ext>
            </a:extLst>
          </p:cNvPr>
          <p:cNvSpPr/>
          <p:nvPr/>
        </p:nvSpPr>
        <p:spPr>
          <a:xfrm>
            <a:off x="3792746" y="3199801"/>
            <a:ext cx="3478918" cy="389748"/>
          </a:xfrm>
          <a:prstGeom prst="actionButtonBlank">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a:solidFill>
                  <a:schemeClr val="bg1"/>
                </a:solidFill>
                <a:ea typeface="Calibri"/>
                <a:cs typeface="Calibri"/>
              </a:rPr>
              <a:t>Au préalable, une réflexion globale</a:t>
            </a:r>
            <a:endParaRPr lang="fr-FR" altLang="fr-FR" b="0">
              <a:solidFill>
                <a:schemeClr val="bg1"/>
              </a:solidFill>
              <a:ea typeface="Calibri"/>
              <a:cs typeface="Calibri"/>
            </a:endParaRPr>
          </a:p>
        </p:txBody>
      </p:sp>
      <p:sp>
        <p:nvSpPr>
          <p:cNvPr id="12" name="Bouton d'action : Personnalisé 21">
            <a:hlinkClick r:id="" action="ppaction://noaction" highlightClick="1"/>
            <a:extLst>
              <a:ext uri="{FF2B5EF4-FFF2-40B4-BE49-F238E27FC236}">
                <a16:creationId xmlns:a16="http://schemas.microsoft.com/office/drawing/2014/main" id="{8CBA6EC4-073C-7CB3-AEA0-73FBC000D9E0}"/>
              </a:ext>
            </a:extLst>
          </p:cNvPr>
          <p:cNvSpPr/>
          <p:nvPr/>
        </p:nvSpPr>
        <p:spPr>
          <a:xfrm>
            <a:off x="3792744" y="2796471"/>
            <a:ext cx="2299357" cy="381155"/>
          </a:xfrm>
          <a:prstGeom prst="actionButtonBlank">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a:solidFill>
                  <a:schemeClr val="bg1"/>
                </a:solidFill>
              </a:rPr>
              <a:t>Les missions du CAUE</a:t>
            </a:r>
            <a:endParaRPr lang="fr-FR" altLang="fr-FR" b="0">
              <a:solidFill>
                <a:schemeClr val="bg1"/>
              </a:solidFill>
            </a:endParaRPr>
          </a:p>
        </p:txBody>
      </p:sp>
      <p:cxnSp>
        <p:nvCxnSpPr>
          <p:cNvPr id="21" name="Connecteur droit 20">
            <a:extLst>
              <a:ext uri="{FF2B5EF4-FFF2-40B4-BE49-F238E27FC236}">
                <a16:creationId xmlns:a16="http://schemas.microsoft.com/office/drawing/2014/main" id="{89BD6999-8D2C-599C-FC2C-3F14382E955A}"/>
              </a:ext>
            </a:extLst>
          </p:cNvPr>
          <p:cNvCxnSpPr>
            <a:cxnSpLocks/>
          </p:cNvCxnSpPr>
          <p:nvPr/>
        </p:nvCxnSpPr>
        <p:spPr>
          <a:xfrm>
            <a:off x="2424016" y="2649110"/>
            <a:ext cx="0" cy="23952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Image 7" descr="Une image contenant texte, Police, capture d’écran, logo&#10;&#10;Description générée automatiquement">
            <a:extLst>
              <a:ext uri="{FF2B5EF4-FFF2-40B4-BE49-F238E27FC236}">
                <a16:creationId xmlns:a16="http://schemas.microsoft.com/office/drawing/2014/main" id="{A654E490-8E90-2E65-13E0-8903E5DECB53}"/>
              </a:ext>
            </a:extLst>
          </p:cNvPr>
          <p:cNvPicPr>
            <a:picLocks noChangeAspect="1"/>
          </p:cNvPicPr>
          <p:nvPr/>
        </p:nvPicPr>
        <p:blipFill>
          <a:blip r:embed="rId8"/>
          <a:stretch>
            <a:fillRect/>
          </a:stretch>
        </p:blipFill>
        <p:spPr>
          <a:xfrm>
            <a:off x="82591" y="108682"/>
            <a:ext cx="2341425" cy="1180620"/>
          </a:xfrm>
          <a:prstGeom prst="rect">
            <a:avLst/>
          </a:prstGeom>
        </p:spPr>
      </p:pic>
    </p:spTree>
    <p:extLst>
      <p:ext uri="{BB962C8B-B14F-4D97-AF65-F5344CB8AC3E}">
        <p14:creationId xmlns:p14="http://schemas.microsoft.com/office/powerpoint/2010/main" val="2263045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7E82E04-A185-38C8-D1FA-333448F9F9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63983" y="1266904"/>
            <a:ext cx="6046763" cy="5333155"/>
          </a:xfrm>
          <a:prstGeom prst="rect">
            <a:avLst/>
          </a:prstGeom>
        </p:spPr>
      </p:pic>
      <p:cxnSp>
        <p:nvCxnSpPr>
          <p:cNvPr id="10" name="Connecteur droit 9">
            <a:extLst>
              <a:ext uri="{FF2B5EF4-FFF2-40B4-BE49-F238E27FC236}">
                <a16:creationId xmlns:a16="http://schemas.microsoft.com/office/drawing/2014/main" id="{3D14D820-1051-37E0-0249-159672FE69ED}"/>
              </a:ext>
            </a:extLst>
          </p:cNvPr>
          <p:cNvCxnSpPr/>
          <p:nvPr/>
        </p:nvCxnSpPr>
        <p:spPr>
          <a:xfrm>
            <a:off x="0" y="2337755"/>
            <a:ext cx="29071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Bouton d'action : Personnalisé 21">
            <a:hlinkClick r:id="" action="ppaction://noaction" highlightClick="1"/>
            <a:extLst>
              <a:ext uri="{FF2B5EF4-FFF2-40B4-BE49-F238E27FC236}">
                <a16:creationId xmlns:a16="http://schemas.microsoft.com/office/drawing/2014/main" id="{F9CA568A-AD98-CAFC-4F14-7C6992046B12}"/>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Comprendre son site et dresser un état des lieux</a:t>
            </a:r>
          </a:p>
        </p:txBody>
      </p:sp>
      <p:sp>
        <p:nvSpPr>
          <p:cNvPr id="12" name="Bouton d'action : Personnalisé 86">
            <a:hlinkClick r:id="" action="ppaction://noaction" highlightClick="1"/>
            <a:extLst>
              <a:ext uri="{FF2B5EF4-FFF2-40B4-BE49-F238E27FC236}">
                <a16:creationId xmlns:a16="http://schemas.microsoft.com/office/drawing/2014/main" id="{F4A81B3D-857E-8D94-F84B-5C248817AAD5}"/>
              </a:ext>
            </a:extLst>
          </p:cNvPr>
          <p:cNvSpPr/>
          <p:nvPr/>
        </p:nvSpPr>
        <p:spPr>
          <a:xfrm>
            <a:off x="0" y="1794031"/>
            <a:ext cx="2907102" cy="2674453"/>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3" name="ZoneTexte 12">
            <a:extLst>
              <a:ext uri="{FF2B5EF4-FFF2-40B4-BE49-F238E27FC236}">
                <a16:creationId xmlns:a16="http://schemas.microsoft.com/office/drawing/2014/main" id="{D24C7048-C812-590E-352F-36757B65720D}"/>
              </a:ext>
            </a:extLst>
          </p:cNvPr>
          <p:cNvSpPr txBox="1"/>
          <p:nvPr/>
        </p:nvSpPr>
        <p:spPr>
          <a:xfrm>
            <a:off x="97654" y="1854413"/>
            <a:ext cx="2611040" cy="2554545"/>
          </a:xfrm>
          <a:prstGeom prst="rect">
            <a:avLst/>
          </a:prstGeom>
          <a:noFill/>
        </p:spPr>
        <p:txBody>
          <a:bodyPr wrap="square">
            <a:spAutoFit/>
          </a:bodyPr>
          <a:lstStyle/>
          <a:p>
            <a:r>
              <a:rPr lang="fr-FR" altLang="fr-FR" sz="1600"/>
              <a:t>• Points forts du site à mettre en valeur / potentiels</a:t>
            </a:r>
          </a:p>
          <a:p>
            <a:endParaRPr lang="fr-FR" altLang="fr-FR" sz="1600"/>
          </a:p>
          <a:p>
            <a:pPr>
              <a:buClrTx/>
            </a:pPr>
            <a:r>
              <a:rPr lang="fr-FR" altLang="fr-FR" sz="1600"/>
              <a:t>• Points faibles à travailler</a:t>
            </a:r>
          </a:p>
          <a:p>
            <a:pPr>
              <a:buClrTx/>
            </a:pPr>
            <a:endParaRPr lang="fr-FR" altLang="fr-FR" sz="1600"/>
          </a:p>
          <a:p>
            <a:pPr>
              <a:buClrTx/>
            </a:pPr>
            <a:r>
              <a:rPr lang="fr-FR" altLang="fr-FR" sz="1600"/>
              <a:t>• Composantes du paysage et éléments naturels (course du soleil, orientation, vents dominants, pente naturelle du terrain…)</a:t>
            </a:r>
          </a:p>
        </p:txBody>
      </p:sp>
      <p:pic>
        <p:nvPicPr>
          <p:cNvPr id="15" name="Image 14">
            <a:extLst>
              <a:ext uri="{FF2B5EF4-FFF2-40B4-BE49-F238E27FC236}">
                <a16:creationId xmlns:a16="http://schemas.microsoft.com/office/drawing/2014/main" id="{2057FB39-ABD6-AB06-67CC-6DBEC9A3D81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9FC2CC0B-9A8C-7CD6-BCE2-9EF1DA2355C7}"/>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3797936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arbre, ciel, extérieur, bâtiment&#10;&#10;Description générée automatiquement">
            <a:extLst>
              <a:ext uri="{FF2B5EF4-FFF2-40B4-BE49-F238E27FC236}">
                <a16:creationId xmlns:a16="http://schemas.microsoft.com/office/drawing/2014/main" id="{DF8C46E6-F9BE-B7F2-162C-1BFF191DA6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96293"/>
            <a:ext cx="4034778" cy="5417458"/>
          </a:xfrm>
          <a:prstGeom prst="rect">
            <a:avLst/>
          </a:prstGeom>
        </p:spPr>
      </p:pic>
      <p:pic>
        <p:nvPicPr>
          <p:cNvPr id="10" name="Image 9" descr="Une image contenant extérieur, herbe, bâtiment, arbre&#10;&#10;Description générée automatiquement">
            <a:extLst>
              <a:ext uri="{FF2B5EF4-FFF2-40B4-BE49-F238E27FC236}">
                <a16:creationId xmlns:a16="http://schemas.microsoft.com/office/drawing/2014/main" id="{1D98295D-C72F-EE5E-4699-C1DF7C0A26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92"/>
          <a:stretch/>
        </p:blipFill>
        <p:spPr>
          <a:xfrm>
            <a:off x="4744940" y="1064092"/>
            <a:ext cx="4186639" cy="2955820"/>
          </a:xfrm>
          <a:prstGeom prst="rect">
            <a:avLst/>
          </a:prstGeom>
        </p:spPr>
      </p:pic>
      <p:pic>
        <p:nvPicPr>
          <p:cNvPr id="15" name="Image 14" descr="Une image contenant herbe, extérieur, bâtiment, vieux&#10;&#10;Description générée automatiquement">
            <a:extLst>
              <a:ext uri="{FF2B5EF4-FFF2-40B4-BE49-F238E27FC236}">
                <a16:creationId xmlns:a16="http://schemas.microsoft.com/office/drawing/2014/main" id="{E076AA2E-8CE8-5FB0-4DD1-7835808051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45639" y="4045789"/>
            <a:ext cx="4186639" cy="2567962"/>
          </a:xfrm>
          <a:prstGeom prst="rect">
            <a:avLst/>
          </a:prstGeom>
        </p:spPr>
      </p:pic>
      <p:sp>
        <p:nvSpPr>
          <p:cNvPr id="11" name="Bouton d'action : Personnalisé 21">
            <a:hlinkClick r:id="" action="ppaction://noaction" highlightClick="1"/>
            <a:extLst>
              <a:ext uri="{FF2B5EF4-FFF2-40B4-BE49-F238E27FC236}">
                <a16:creationId xmlns:a16="http://schemas.microsoft.com/office/drawing/2014/main" id="{FEAF8E3B-E77D-BE32-C2DB-3C5087C1AD6F}"/>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Comprendre son site et dresser un état des lieux | VALORISER LES ATOUTS DU SITE</a:t>
            </a:r>
          </a:p>
        </p:txBody>
      </p:sp>
      <p:sp>
        <p:nvSpPr>
          <p:cNvPr id="12" name="Bouton d'action : Personnalisé 86">
            <a:hlinkClick r:id="" action="ppaction://noaction" highlightClick="1"/>
            <a:extLst>
              <a:ext uri="{FF2B5EF4-FFF2-40B4-BE49-F238E27FC236}">
                <a16:creationId xmlns:a16="http://schemas.microsoft.com/office/drawing/2014/main" id="{F9605761-A5F6-6722-3211-85FCB2B94E4C}"/>
              </a:ext>
            </a:extLst>
          </p:cNvPr>
          <p:cNvSpPr/>
          <p:nvPr/>
        </p:nvSpPr>
        <p:spPr>
          <a:xfrm>
            <a:off x="897146" y="5987569"/>
            <a:ext cx="3191774" cy="309703"/>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5" name="ZoneTexte 4">
            <a:extLst>
              <a:ext uri="{FF2B5EF4-FFF2-40B4-BE49-F238E27FC236}">
                <a16:creationId xmlns:a16="http://schemas.microsoft.com/office/drawing/2014/main" id="{9BFF4EE2-EFC4-656C-C603-1C96BF124A9A}"/>
              </a:ext>
            </a:extLst>
          </p:cNvPr>
          <p:cNvSpPr txBox="1"/>
          <p:nvPr/>
        </p:nvSpPr>
        <p:spPr>
          <a:xfrm>
            <a:off x="931653" y="5989495"/>
            <a:ext cx="3103125" cy="307777"/>
          </a:xfrm>
          <a:prstGeom prst="rect">
            <a:avLst/>
          </a:prstGeom>
          <a:noFill/>
        </p:spPr>
        <p:txBody>
          <a:bodyPr wrap="square" rtlCol="0">
            <a:spAutoFit/>
          </a:bodyPr>
          <a:lstStyle/>
          <a:p>
            <a:r>
              <a:rPr lang="fr-FR" sz="1400" dirty="0"/>
              <a:t>Une vue à préserver et mettre en valeur</a:t>
            </a:r>
          </a:p>
        </p:txBody>
      </p:sp>
      <p:sp>
        <p:nvSpPr>
          <p:cNvPr id="17" name="Bouton d'action : Personnalisé 86">
            <a:hlinkClick r:id="" action="ppaction://noaction" highlightClick="1"/>
            <a:extLst>
              <a:ext uri="{FF2B5EF4-FFF2-40B4-BE49-F238E27FC236}">
                <a16:creationId xmlns:a16="http://schemas.microsoft.com/office/drawing/2014/main" id="{2022B8ED-C2B9-EC67-CCE4-2F5886F7DFD0}"/>
              </a:ext>
            </a:extLst>
          </p:cNvPr>
          <p:cNvSpPr/>
          <p:nvPr/>
        </p:nvSpPr>
        <p:spPr>
          <a:xfrm>
            <a:off x="4677148" y="3540114"/>
            <a:ext cx="4466851" cy="309703"/>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8" name="ZoneTexte 17">
            <a:extLst>
              <a:ext uri="{FF2B5EF4-FFF2-40B4-BE49-F238E27FC236}">
                <a16:creationId xmlns:a16="http://schemas.microsoft.com/office/drawing/2014/main" id="{B6B14368-D897-6860-0F49-6A7393B90B89}"/>
              </a:ext>
            </a:extLst>
          </p:cNvPr>
          <p:cNvSpPr txBox="1"/>
          <p:nvPr/>
        </p:nvSpPr>
        <p:spPr>
          <a:xfrm>
            <a:off x="4703030" y="3542040"/>
            <a:ext cx="4332328" cy="307777"/>
          </a:xfrm>
          <a:prstGeom prst="rect">
            <a:avLst/>
          </a:prstGeom>
          <a:noFill/>
        </p:spPr>
        <p:txBody>
          <a:bodyPr wrap="square" rtlCol="0">
            <a:spAutoFit/>
          </a:bodyPr>
          <a:lstStyle/>
          <a:p>
            <a:r>
              <a:rPr lang="fr-FR" sz="1400" dirty="0"/>
              <a:t>Une cour à mettre en valeur, des pieds de murs à planter</a:t>
            </a:r>
          </a:p>
        </p:txBody>
      </p:sp>
      <p:sp>
        <p:nvSpPr>
          <p:cNvPr id="19" name="Bouton d'action : Personnalisé 86">
            <a:hlinkClick r:id="" action="ppaction://noaction" highlightClick="1"/>
            <a:extLst>
              <a:ext uri="{FF2B5EF4-FFF2-40B4-BE49-F238E27FC236}">
                <a16:creationId xmlns:a16="http://schemas.microsoft.com/office/drawing/2014/main" id="{E964C2A6-6960-57E2-9F8D-DB53CC734812}"/>
              </a:ext>
            </a:extLst>
          </p:cNvPr>
          <p:cNvSpPr/>
          <p:nvPr/>
        </p:nvSpPr>
        <p:spPr>
          <a:xfrm>
            <a:off x="4697234" y="5993323"/>
            <a:ext cx="2840974" cy="309703"/>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20" name="ZoneTexte 19">
            <a:extLst>
              <a:ext uri="{FF2B5EF4-FFF2-40B4-BE49-F238E27FC236}">
                <a16:creationId xmlns:a16="http://schemas.microsoft.com/office/drawing/2014/main" id="{432E8A92-7AC5-E20B-7022-F6E765C6CEFE}"/>
              </a:ext>
            </a:extLst>
          </p:cNvPr>
          <p:cNvSpPr txBox="1"/>
          <p:nvPr/>
        </p:nvSpPr>
        <p:spPr>
          <a:xfrm>
            <a:off x="4707143" y="5995249"/>
            <a:ext cx="2858223" cy="307777"/>
          </a:xfrm>
          <a:prstGeom prst="rect">
            <a:avLst/>
          </a:prstGeom>
          <a:noFill/>
        </p:spPr>
        <p:txBody>
          <a:bodyPr wrap="square" rtlCol="0">
            <a:spAutoFit/>
          </a:bodyPr>
          <a:lstStyle/>
          <a:p>
            <a:r>
              <a:rPr lang="fr-FR" sz="1400" dirty="0"/>
              <a:t>Une entrée au futur gîte à aménager</a:t>
            </a:r>
          </a:p>
        </p:txBody>
      </p:sp>
      <p:sp>
        <p:nvSpPr>
          <p:cNvPr id="2" name="Bouton d'action : Personnalisé 21">
            <a:hlinkClick r:id="" action="ppaction://noaction" highlightClick="1"/>
            <a:extLst>
              <a:ext uri="{FF2B5EF4-FFF2-40B4-BE49-F238E27FC236}">
                <a16:creationId xmlns:a16="http://schemas.microsoft.com/office/drawing/2014/main" id="{E1DD7481-4B93-A356-CEC6-231E161F8370}"/>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1533689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herbe, extérieur, ciel, bâtiment&#10;&#10;Description générée automatiquement">
            <a:extLst>
              <a:ext uri="{FF2B5EF4-FFF2-40B4-BE49-F238E27FC236}">
                <a16:creationId xmlns:a16="http://schemas.microsoft.com/office/drawing/2014/main" id="{3F4EB26F-C164-8061-BD9D-FB75FF998C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94178" y="968641"/>
            <a:ext cx="4649822" cy="2986646"/>
          </a:xfrm>
          <a:prstGeom prst="rect">
            <a:avLst/>
          </a:prstGeom>
        </p:spPr>
      </p:pic>
      <p:pic>
        <p:nvPicPr>
          <p:cNvPr id="5" name="Image 4" descr="Une image contenant herbe, ciel, extérieur, champ&#10;&#10;Description générée automatiquement">
            <a:extLst>
              <a:ext uri="{FF2B5EF4-FFF2-40B4-BE49-F238E27FC236}">
                <a16:creationId xmlns:a16="http://schemas.microsoft.com/office/drawing/2014/main" id="{0669B8F7-AC8B-266C-40AB-8B3843FB64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94177" y="3985421"/>
            <a:ext cx="4649822" cy="2639318"/>
          </a:xfrm>
          <a:prstGeom prst="rect">
            <a:avLst/>
          </a:prstGeom>
        </p:spPr>
      </p:pic>
      <p:pic>
        <p:nvPicPr>
          <p:cNvPr id="10" name="Image 9" descr="Une image contenant arbre, extérieur, herbe, terrain&#10;&#10;Description générée automatiquement">
            <a:extLst>
              <a:ext uri="{FF2B5EF4-FFF2-40B4-BE49-F238E27FC236}">
                <a16:creationId xmlns:a16="http://schemas.microsoft.com/office/drawing/2014/main" id="{F58A12F3-02E5-F9EC-498A-7784FADADD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095165"/>
            <a:ext cx="4468298" cy="5530422"/>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681E77FB-16C2-4954-A89A-79922D3A6743}"/>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Comprendre son site et dresser un état des lieux | ATTÉNUER LES POINTS NOIRS</a:t>
            </a:r>
          </a:p>
        </p:txBody>
      </p:sp>
      <p:sp>
        <p:nvSpPr>
          <p:cNvPr id="7" name="Bouton d'action : Personnalisé 21">
            <a:hlinkClick r:id="" action="ppaction://noaction" highlightClick="1"/>
            <a:extLst>
              <a:ext uri="{FF2B5EF4-FFF2-40B4-BE49-F238E27FC236}">
                <a16:creationId xmlns:a16="http://schemas.microsoft.com/office/drawing/2014/main" id="{00BA5412-E0DA-C797-8B4B-6F21102417C3}"/>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1578165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A3A99DE1-5837-AC49-5B4F-D91ECEEEBB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5196" y="1256216"/>
            <a:ext cx="5871150" cy="5330759"/>
          </a:xfrm>
          <a:prstGeom prst="rect">
            <a:avLst/>
          </a:prstGeom>
        </p:spPr>
      </p:pic>
      <p:sp>
        <p:nvSpPr>
          <p:cNvPr id="10" name="Bouton d'action : Personnalisé 86">
            <a:hlinkClick r:id="" action="ppaction://noaction" highlightClick="1"/>
            <a:extLst>
              <a:ext uri="{FF2B5EF4-FFF2-40B4-BE49-F238E27FC236}">
                <a16:creationId xmlns:a16="http://schemas.microsoft.com/office/drawing/2014/main" id="{5AF100EB-4EBD-F70D-16B0-027AAB7C5002}"/>
              </a:ext>
            </a:extLst>
          </p:cNvPr>
          <p:cNvSpPr/>
          <p:nvPr/>
        </p:nvSpPr>
        <p:spPr>
          <a:xfrm>
            <a:off x="0" y="1828534"/>
            <a:ext cx="2915728" cy="3706503"/>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1" name="ZoneTexte 10">
            <a:extLst>
              <a:ext uri="{FF2B5EF4-FFF2-40B4-BE49-F238E27FC236}">
                <a16:creationId xmlns:a16="http://schemas.microsoft.com/office/drawing/2014/main" id="{F8F75EC0-A94D-614A-265F-712FD71636F6}"/>
              </a:ext>
            </a:extLst>
          </p:cNvPr>
          <p:cNvSpPr txBox="1"/>
          <p:nvPr/>
        </p:nvSpPr>
        <p:spPr>
          <a:xfrm>
            <a:off x="97654" y="1888917"/>
            <a:ext cx="2818074" cy="3539430"/>
          </a:xfrm>
          <a:prstGeom prst="rect">
            <a:avLst/>
          </a:prstGeom>
          <a:noFill/>
        </p:spPr>
        <p:txBody>
          <a:bodyPr wrap="square">
            <a:spAutoFit/>
          </a:bodyPr>
          <a:lstStyle/>
          <a:p>
            <a:pPr>
              <a:buClrTx/>
              <a:buFontTx/>
              <a:buNone/>
            </a:pPr>
            <a:r>
              <a:rPr lang="fr-FR" altLang="fr-FR" sz="1600">
                <a:latin typeface="+mj-lt"/>
              </a:rPr>
              <a:t>Quel projet touristique ? </a:t>
            </a:r>
          </a:p>
          <a:p>
            <a:pPr>
              <a:buClrTx/>
              <a:buFontTx/>
              <a:buNone/>
            </a:pPr>
            <a:r>
              <a:rPr lang="fr-FR" altLang="fr-FR" sz="1600">
                <a:latin typeface="+mj-lt"/>
              </a:rPr>
              <a:t>Quels (nouveaux) usages à prendre en compte ? </a:t>
            </a:r>
          </a:p>
          <a:p>
            <a:pPr>
              <a:buClrTx/>
              <a:buFontTx/>
              <a:buNone/>
            </a:pPr>
            <a:r>
              <a:rPr lang="fr-FR" altLang="fr-FR" sz="1600">
                <a:latin typeface="+mj-lt"/>
              </a:rPr>
              <a:t>Quelle est la première image que l’on souhaite donner ? Partage ou mise en commun de l'espace ?</a:t>
            </a:r>
          </a:p>
          <a:p>
            <a:pPr>
              <a:buClrTx/>
              <a:buFontTx/>
              <a:buNone/>
            </a:pPr>
            <a:endParaRPr lang="fr-FR" altLang="fr-FR" sz="1600">
              <a:latin typeface="+mj-lt"/>
            </a:endParaRPr>
          </a:p>
          <a:p>
            <a:r>
              <a:rPr lang="fr-FR" sz="1600">
                <a:latin typeface="+mj-lt"/>
              </a:rPr>
              <a:t>Superposition des usages attendus, des contraintes et atouts du site &gt; </a:t>
            </a:r>
            <a:r>
              <a:rPr lang="fr-FR" sz="1600" b="1">
                <a:latin typeface="+mj-lt"/>
              </a:rPr>
              <a:t>plan de fonctionnement</a:t>
            </a:r>
            <a:r>
              <a:rPr lang="fr-FR" sz="1600">
                <a:latin typeface="+mj-lt"/>
              </a:rPr>
              <a:t>, base de travail pour concevoir son projet paysager.</a:t>
            </a:r>
          </a:p>
        </p:txBody>
      </p:sp>
      <p:sp>
        <p:nvSpPr>
          <p:cNvPr id="3" name="Bouton d'action : Personnalisé 21">
            <a:hlinkClick r:id="" action="ppaction://noaction" highlightClick="1"/>
            <a:extLst>
              <a:ext uri="{FF2B5EF4-FFF2-40B4-BE49-F238E27FC236}">
                <a16:creationId xmlns:a16="http://schemas.microsoft.com/office/drawing/2014/main" id="{B5B8E05F-0513-3588-5335-C9655667E93F}"/>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Exprimer ses besoins, définir des intentions</a:t>
            </a:r>
          </a:p>
        </p:txBody>
      </p:sp>
      <p:pic>
        <p:nvPicPr>
          <p:cNvPr id="12" name="Image 11">
            <a:extLst>
              <a:ext uri="{FF2B5EF4-FFF2-40B4-BE49-F238E27FC236}">
                <a16:creationId xmlns:a16="http://schemas.microsoft.com/office/drawing/2014/main" id="{7913B564-E9AD-B52E-D35A-4DD94F857D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4B4624-21DF-AE91-21C7-17877639B186}"/>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2713515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2742A7-391A-257A-6F13-6E53BDC219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66004" y="1215923"/>
            <a:ext cx="5877996" cy="5369518"/>
          </a:xfrm>
          <a:prstGeom prst="rect">
            <a:avLst/>
          </a:prstGeom>
        </p:spPr>
      </p:pic>
      <p:sp>
        <p:nvSpPr>
          <p:cNvPr id="10" name="Rectangle 7">
            <a:extLst>
              <a:ext uri="{FF2B5EF4-FFF2-40B4-BE49-F238E27FC236}">
                <a16:creationId xmlns:a16="http://schemas.microsoft.com/office/drawing/2014/main" id="{26A75C27-896B-1030-BE42-D6091127DCCC}"/>
              </a:ext>
            </a:extLst>
          </p:cNvPr>
          <p:cNvSpPr>
            <a:spLocks noChangeArrowheads="1"/>
          </p:cNvSpPr>
          <p:nvPr/>
        </p:nvSpPr>
        <p:spPr bwMode="auto">
          <a:xfrm>
            <a:off x="97654" y="4495614"/>
            <a:ext cx="28180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b="1">
                <a:solidFill>
                  <a:schemeClr val="accent3">
                    <a:lumMod val="50000"/>
                  </a:schemeClr>
                </a:solidFill>
                <a:latin typeface="+mn-lt"/>
                <a:sym typeface="Wingdings" pitchFamily="2" charset="2"/>
              </a:rPr>
              <a:t></a:t>
            </a:r>
            <a:r>
              <a:rPr lang="fr-FR" altLang="fr-FR" b="1">
                <a:solidFill>
                  <a:schemeClr val="accent3">
                    <a:lumMod val="50000"/>
                  </a:schemeClr>
                </a:solidFill>
                <a:latin typeface="+mn-lt"/>
              </a:rPr>
              <a:t> Synthèse sur un plan masse de l’état des lieux, qui oriente vers le projet d’aménagement. </a:t>
            </a:r>
          </a:p>
        </p:txBody>
      </p:sp>
      <p:pic>
        <p:nvPicPr>
          <p:cNvPr id="2" name="Image 1">
            <a:extLst>
              <a:ext uri="{FF2B5EF4-FFF2-40B4-BE49-F238E27FC236}">
                <a16:creationId xmlns:a16="http://schemas.microsoft.com/office/drawing/2014/main" id="{67E69CA3-30FF-531D-D66C-F9FA4FF239F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8" name="Bouton d'action : Personnalisé 21">
            <a:hlinkClick r:id="" action="ppaction://noaction" highlightClick="1"/>
            <a:extLst>
              <a:ext uri="{FF2B5EF4-FFF2-40B4-BE49-F238E27FC236}">
                <a16:creationId xmlns:a16="http://schemas.microsoft.com/office/drawing/2014/main" id="{307D3876-A5C1-41EF-6DB9-B7F9B5D38C75}"/>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Composer l’espace avec le végétal</a:t>
            </a:r>
          </a:p>
        </p:txBody>
      </p:sp>
      <p:sp>
        <p:nvSpPr>
          <p:cNvPr id="9" name="Bouton d'action : Personnalisé 86">
            <a:hlinkClick r:id="" action="ppaction://noaction" highlightClick="1"/>
            <a:extLst>
              <a:ext uri="{FF2B5EF4-FFF2-40B4-BE49-F238E27FC236}">
                <a16:creationId xmlns:a16="http://schemas.microsoft.com/office/drawing/2014/main" id="{FD028330-FC64-54DF-E744-B77446939A7E}"/>
              </a:ext>
            </a:extLst>
          </p:cNvPr>
          <p:cNvSpPr/>
          <p:nvPr/>
        </p:nvSpPr>
        <p:spPr>
          <a:xfrm>
            <a:off x="0" y="1819910"/>
            <a:ext cx="2915728" cy="2432914"/>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1" name="ZoneTexte 10">
            <a:extLst>
              <a:ext uri="{FF2B5EF4-FFF2-40B4-BE49-F238E27FC236}">
                <a16:creationId xmlns:a16="http://schemas.microsoft.com/office/drawing/2014/main" id="{E9EDC4E9-7297-04C2-142D-9F3113DC624B}"/>
              </a:ext>
            </a:extLst>
          </p:cNvPr>
          <p:cNvSpPr txBox="1"/>
          <p:nvPr/>
        </p:nvSpPr>
        <p:spPr>
          <a:xfrm>
            <a:off x="97654" y="1880291"/>
            <a:ext cx="2688678" cy="2308324"/>
          </a:xfrm>
          <a:prstGeom prst="rect">
            <a:avLst/>
          </a:prstGeom>
          <a:noFill/>
        </p:spPr>
        <p:txBody>
          <a:bodyPr wrap="square">
            <a:spAutoFit/>
          </a:bodyPr>
          <a:lstStyle/>
          <a:p>
            <a:pPr>
              <a:buClrTx/>
            </a:pPr>
            <a:r>
              <a:rPr lang="fr-FR" altLang="fr-FR" sz="1600">
                <a:latin typeface="+mj-lt"/>
              </a:rPr>
              <a:t>• Accompagner l’entrée</a:t>
            </a:r>
          </a:p>
          <a:p>
            <a:pPr>
              <a:buClrTx/>
            </a:pPr>
            <a:r>
              <a:rPr lang="fr-FR" altLang="fr-FR" sz="1600">
                <a:latin typeface="+mj-lt"/>
              </a:rPr>
              <a:t>• Cadrer des vues</a:t>
            </a:r>
          </a:p>
          <a:p>
            <a:pPr>
              <a:buClrTx/>
            </a:pPr>
            <a:r>
              <a:rPr lang="fr-FR" altLang="fr-FR" sz="1600">
                <a:latin typeface="+mj-lt"/>
              </a:rPr>
              <a:t>• Offrir de l’ombre et de la fraîcheur</a:t>
            </a:r>
          </a:p>
          <a:p>
            <a:r>
              <a:rPr lang="fr-FR" altLang="fr-FR" sz="1600">
                <a:latin typeface="+mj-lt"/>
              </a:rPr>
              <a:t>• Se protéger des vents dominants</a:t>
            </a:r>
          </a:p>
          <a:p>
            <a:pPr>
              <a:buClrTx/>
            </a:pPr>
            <a:r>
              <a:rPr lang="fr-FR" altLang="fr-FR" sz="1600">
                <a:latin typeface="+mj-lt"/>
              </a:rPr>
              <a:t>• Assurer l’intimité de chacun</a:t>
            </a:r>
          </a:p>
          <a:p>
            <a:pPr>
              <a:buClrTx/>
            </a:pPr>
            <a:r>
              <a:rPr lang="fr-FR" altLang="fr-FR" sz="1600">
                <a:latin typeface="+mj-lt"/>
              </a:rPr>
              <a:t>• Offrir différentes ambiances</a:t>
            </a:r>
          </a:p>
          <a:p>
            <a:pPr>
              <a:buClrTx/>
            </a:pPr>
            <a:r>
              <a:rPr lang="fr-FR" altLang="fr-FR" sz="1600">
                <a:latin typeface="+mj-lt"/>
              </a:rPr>
              <a:t>…</a:t>
            </a:r>
          </a:p>
        </p:txBody>
      </p:sp>
      <p:sp>
        <p:nvSpPr>
          <p:cNvPr id="6" name="Bouton d'action : Personnalisé 21">
            <a:hlinkClick r:id="" action="ppaction://noaction" highlightClick="1"/>
            <a:extLst>
              <a:ext uri="{FF2B5EF4-FFF2-40B4-BE49-F238E27FC236}">
                <a16:creationId xmlns:a16="http://schemas.microsoft.com/office/drawing/2014/main" id="{D84385B1-8B9A-89C0-4FC1-822BD5B2ED22}"/>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823693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7253" y="1196293"/>
            <a:ext cx="8330872" cy="5384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Bouton d'action : Personnalisé 21">
            <a:hlinkClick r:id="" action="ppaction://noaction" highlightClick="1"/>
            <a:extLst>
              <a:ext uri="{FF2B5EF4-FFF2-40B4-BE49-F238E27FC236}">
                <a16:creationId xmlns:a16="http://schemas.microsoft.com/office/drawing/2014/main" id="{D168F394-D7F7-C5EF-E365-5CB7CBD7580E}"/>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Composer l’espace avec le végétal | Exemple de composition avec le végétal</a:t>
            </a:r>
          </a:p>
        </p:txBody>
      </p:sp>
      <p:sp>
        <p:nvSpPr>
          <p:cNvPr id="6" name="ZoneTexte 5">
            <a:extLst>
              <a:ext uri="{FF2B5EF4-FFF2-40B4-BE49-F238E27FC236}">
                <a16:creationId xmlns:a16="http://schemas.microsoft.com/office/drawing/2014/main" id="{0B3790DD-77CD-482D-BF55-3BB0C3B592B1}"/>
              </a:ext>
            </a:extLst>
          </p:cNvPr>
          <p:cNvSpPr txBox="1"/>
          <p:nvPr/>
        </p:nvSpPr>
        <p:spPr>
          <a:xfrm>
            <a:off x="5495027" y="6242533"/>
            <a:ext cx="1034048" cy="261610"/>
          </a:xfrm>
          <a:prstGeom prst="rect">
            <a:avLst/>
          </a:prstGeom>
          <a:noFill/>
        </p:spPr>
        <p:txBody>
          <a:bodyPr wrap="square" rtlCol="0">
            <a:spAutoFit/>
          </a:bodyPr>
          <a:lstStyle/>
          <a:p>
            <a:pPr algn="r"/>
            <a:r>
              <a:rPr lang="fr-FR" sz="1100" i="1">
                <a:sym typeface="Symbol"/>
              </a:rPr>
              <a:t> </a:t>
            </a:r>
            <a:r>
              <a:rPr lang="fr-FR" sz="1100" i="1" err="1">
                <a:sym typeface="Symbol"/>
              </a:rPr>
              <a:t>T</a:t>
            </a:r>
            <a:r>
              <a:rPr lang="fr-FR" sz="1100" i="1" err="1"/>
              <a:t>endreVert</a:t>
            </a:r>
            <a:endParaRPr lang="fr-FR" sz="1100" i="1"/>
          </a:p>
        </p:txBody>
      </p:sp>
      <p:sp>
        <p:nvSpPr>
          <p:cNvPr id="3" name="Bouton d'action : Personnalisé 21">
            <a:hlinkClick r:id="" action="ppaction://noaction" highlightClick="1"/>
            <a:extLst>
              <a:ext uri="{FF2B5EF4-FFF2-40B4-BE49-F238E27FC236}">
                <a16:creationId xmlns:a16="http://schemas.microsoft.com/office/drawing/2014/main" id="{8D9545BF-7F88-8EAD-E20E-74F3291515F2}"/>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1195822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107B49-F692-1B31-60A0-2CB3EBD8A443}"/>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pic>
        <p:nvPicPr>
          <p:cNvPr id="12291" name="Picture 3" descr="E:\Mes documents\HEBERGEMENTS TOURISTIQUES\DE BAUDUS - LignyLeRibault 2012\Photos 11_12_12\P1190220.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023659" y="1765103"/>
            <a:ext cx="6120341" cy="484985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192.168.1.156\photo\CONSULTATION PHOTOS classees\AGRICULTURE\BATIMENT AGRICOLE\P1090315.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023660" y="1089493"/>
            <a:ext cx="6120340" cy="2092115"/>
          </a:xfrm>
          <a:prstGeom prst="rect">
            <a:avLst/>
          </a:prstGeom>
          <a:noFill/>
          <a:extLst>
            <a:ext uri="{909E8E84-426E-40DD-AFC4-6F175D3DCCD1}">
              <a14:hiddenFill xmlns:a14="http://schemas.microsoft.com/office/drawing/2010/main">
                <a:solidFill>
                  <a:srgbClr val="FFFFFF"/>
                </a:solidFill>
              </a14:hiddenFill>
            </a:ext>
          </a:extLst>
        </p:spPr>
      </p:pic>
      <p:sp>
        <p:nvSpPr>
          <p:cNvPr id="2" name="Bouton d'action : Personnalisé 86">
            <a:hlinkClick r:id="" action="ppaction://noaction" highlightClick="1"/>
            <a:extLst>
              <a:ext uri="{FF2B5EF4-FFF2-40B4-BE49-F238E27FC236}">
                <a16:creationId xmlns:a16="http://schemas.microsoft.com/office/drawing/2014/main" id="{3667F983-4C1C-1E15-AE03-268A480D598E}"/>
              </a:ext>
            </a:extLst>
          </p:cNvPr>
          <p:cNvSpPr/>
          <p:nvPr/>
        </p:nvSpPr>
        <p:spPr>
          <a:xfrm>
            <a:off x="0" y="1196293"/>
            <a:ext cx="2993252" cy="5409610"/>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7" name="Bouton d'action : Personnalisé 21">
            <a:hlinkClick r:id="" action="ppaction://noaction" highlightClick="1"/>
            <a:extLst>
              <a:ext uri="{FF2B5EF4-FFF2-40B4-BE49-F238E27FC236}">
                <a16:creationId xmlns:a16="http://schemas.microsoft.com/office/drawing/2014/main" id="{5F059822-7BDA-D44D-4D66-340E4A9B36AC}"/>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ENTRÉES SUR LE SITE</a:t>
            </a:r>
          </a:p>
        </p:txBody>
      </p:sp>
      <p:cxnSp>
        <p:nvCxnSpPr>
          <p:cNvPr id="9" name="Connecteur droit 8"/>
          <p:cNvCxnSpPr>
            <a:cxnSpLocks/>
          </p:cNvCxnSpPr>
          <p:nvPr/>
        </p:nvCxnSpPr>
        <p:spPr>
          <a:xfrm flipH="1">
            <a:off x="3023659" y="3181608"/>
            <a:ext cx="61203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outon d'action : Personnalisé 21">
            <a:hlinkClick r:id="" action="ppaction://noaction" highlightClick="1"/>
            <a:extLst>
              <a:ext uri="{FF2B5EF4-FFF2-40B4-BE49-F238E27FC236}">
                <a16:creationId xmlns:a16="http://schemas.microsoft.com/office/drawing/2014/main" id="{B172514E-0456-51C4-26DF-8A70E495413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
        <p:nvSpPr>
          <p:cNvPr id="8" name="ZoneTexte 7">
            <a:extLst>
              <a:ext uri="{FF2B5EF4-FFF2-40B4-BE49-F238E27FC236}">
                <a16:creationId xmlns:a16="http://schemas.microsoft.com/office/drawing/2014/main" id="{295273BD-8ED5-6C0C-ED16-D8DC8BAC3DD9}"/>
              </a:ext>
            </a:extLst>
          </p:cNvPr>
          <p:cNvSpPr txBox="1"/>
          <p:nvPr/>
        </p:nvSpPr>
        <p:spPr>
          <a:xfrm>
            <a:off x="97654" y="1379969"/>
            <a:ext cx="2680052" cy="4770537"/>
          </a:xfrm>
          <a:prstGeom prst="rect">
            <a:avLst/>
          </a:prstGeom>
          <a:noFill/>
        </p:spPr>
        <p:txBody>
          <a:bodyPr wrap="square" lIns="91440" tIns="45720" rIns="91440" bIns="45720" anchor="t">
            <a:spAutoFit/>
          </a:bodyPr>
          <a:lstStyle/>
          <a:p>
            <a:pPr>
              <a:buClrTx/>
              <a:buFontTx/>
              <a:buNone/>
            </a:pPr>
            <a:r>
              <a:rPr lang="fr-FR" altLang="fr-FR" sz="1600" b="1">
                <a:latin typeface="+mj-lt"/>
              </a:rPr>
              <a:t>&gt; Depuis le lointain</a:t>
            </a:r>
          </a:p>
          <a:p>
            <a:pPr>
              <a:buClrTx/>
              <a:buFontTx/>
              <a:buNone/>
            </a:pPr>
            <a:r>
              <a:rPr lang="fr-FR" altLang="fr-FR" sz="1600">
                <a:latin typeface="+mj-lt"/>
              </a:rPr>
              <a:t>Bien se repérer.</a:t>
            </a:r>
            <a:endParaRPr lang="fr-FR" altLang="fr-FR" sz="1600">
              <a:latin typeface="+mj-lt"/>
              <a:cs typeface="Calibri"/>
            </a:endParaRPr>
          </a:p>
          <a:p>
            <a:pPr>
              <a:buClrTx/>
              <a:buFontTx/>
              <a:buNone/>
            </a:pPr>
            <a:r>
              <a:rPr lang="fr-FR" altLang="fr-FR" sz="1600">
                <a:latin typeface="+mj-lt"/>
              </a:rPr>
              <a:t>Une transition avec le paysage / le contexte urbain ou rural. En fonction du paysage local.</a:t>
            </a:r>
            <a:endParaRPr lang="fr-FR" altLang="fr-FR" sz="1600">
              <a:latin typeface="+mj-lt"/>
              <a:cs typeface="Calibri"/>
            </a:endParaRPr>
          </a:p>
          <a:p>
            <a:pPr>
              <a:buClrTx/>
              <a:buFontTx/>
              <a:buNone/>
            </a:pPr>
            <a:r>
              <a:rPr lang="fr-FR" altLang="fr-FR" sz="1600">
                <a:latin typeface="+mj-lt"/>
              </a:rPr>
              <a:t>Une première image positive du site.</a:t>
            </a:r>
            <a:endParaRPr lang="fr-FR" altLang="fr-FR" sz="1600">
              <a:latin typeface="+mj-lt"/>
              <a:cs typeface="Calibri"/>
            </a:endParaRPr>
          </a:p>
          <a:p>
            <a:pPr>
              <a:buClrTx/>
              <a:buFontTx/>
              <a:buNone/>
            </a:pPr>
            <a:endParaRPr lang="fr-FR" altLang="fr-FR" sz="1600">
              <a:solidFill>
                <a:schemeClr val="tx1"/>
              </a:solidFill>
              <a:latin typeface="+mj-lt"/>
            </a:endParaRPr>
          </a:p>
          <a:p>
            <a:pPr>
              <a:buClrTx/>
              <a:buFontTx/>
              <a:buNone/>
            </a:pPr>
            <a:r>
              <a:rPr lang="fr-FR" altLang="fr-FR" sz="1600" b="1">
                <a:latin typeface="+mj-lt"/>
              </a:rPr>
              <a:t>&gt; Aux abords du site,</a:t>
            </a:r>
            <a:endParaRPr lang="fr-FR" altLang="fr-FR" sz="1600" b="1">
              <a:latin typeface="+mj-lt"/>
              <a:cs typeface="Calibri"/>
            </a:endParaRPr>
          </a:p>
          <a:p>
            <a:pPr>
              <a:buClrTx/>
              <a:buFontTx/>
              <a:buNone/>
            </a:pPr>
            <a:r>
              <a:rPr lang="fr-FR" altLang="fr-FR" sz="1600" b="1">
                <a:latin typeface="+mj-lt"/>
              </a:rPr>
              <a:t>comment aménager ?</a:t>
            </a:r>
            <a:endParaRPr lang="fr-FR" altLang="fr-FR" sz="1600" b="1">
              <a:latin typeface="+mj-lt"/>
              <a:cs typeface="Calibri"/>
            </a:endParaRPr>
          </a:p>
          <a:p>
            <a:pPr>
              <a:buClrTx/>
              <a:buFontTx/>
              <a:buNone/>
            </a:pPr>
            <a:r>
              <a:rPr lang="fr-FR" altLang="fr-FR" sz="1600">
                <a:latin typeface="+mj-lt"/>
              </a:rPr>
              <a:t>Création d’un point repère.</a:t>
            </a:r>
            <a:endParaRPr lang="fr-FR" altLang="fr-FR" sz="1600">
              <a:latin typeface="+mj-lt"/>
              <a:cs typeface="Calibri"/>
            </a:endParaRPr>
          </a:p>
          <a:p>
            <a:pPr>
              <a:buClrTx/>
              <a:buFontTx/>
              <a:buNone/>
            </a:pPr>
            <a:r>
              <a:rPr lang="fr-FR" altLang="fr-FR" sz="1600">
                <a:latin typeface="+mj-lt"/>
              </a:rPr>
              <a:t>Seuil marqué par une porte végétale.</a:t>
            </a:r>
            <a:endParaRPr lang="fr-FR" altLang="fr-FR" sz="1600">
              <a:latin typeface="+mj-lt"/>
              <a:cs typeface="Calibri"/>
            </a:endParaRPr>
          </a:p>
          <a:p>
            <a:pPr>
              <a:buClrTx/>
              <a:buFontTx/>
              <a:buNone/>
            </a:pPr>
            <a:endParaRPr lang="fr-FR" altLang="fr-FR" sz="1600">
              <a:solidFill>
                <a:schemeClr val="tx1"/>
              </a:solidFill>
              <a:latin typeface="+mj-lt"/>
            </a:endParaRPr>
          </a:p>
          <a:p>
            <a:pPr>
              <a:buClrTx/>
              <a:buFontTx/>
              <a:buNone/>
            </a:pPr>
            <a:r>
              <a:rPr lang="fr-FR" altLang="fr-FR" sz="1600">
                <a:latin typeface="+mj-lt"/>
              </a:rPr>
              <a:t>Accompagnement visuel d'un accès : un alignement d’arbres simple ou double, clôture ou muret, haie taillée.</a:t>
            </a:r>
            <a:endParaRPr lang="fr-FR" altLang="fr-FR" sz="1600">
              <a:latin typeface="+mj-lt"/>
              <a:cs typeface="Calibri"/>
            </a:endParaRPr>
          </a:p>
        </p:txBody>
      </p:sp>
    </p:spTree>
    <p:extLst>
      <p:ext uri="{BB962C8B-B14F-4D97-AF65-F5344CB8AC3E}">
        <p14:creationId xmlns:p14="http://schemas.microsoft.com/office/powerpoint/2010/main" val="493029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outon d'action : Personnalisé 86">
            <a:hlinkClick r:id="" action="ppaction://noaction" highlightClick="1"/>
            <a:extLst>
              <a:ext uri="{FF2B5EF4-FFF2-40B4-BE49-F238E27FC236}">
                <a16:creationId xmlns:a16="http://schemas.microsoft.com/office/drawing/2014/main" id="{287E4AE3-2E71-042F-ECE2-859A1F241297}"/>
              </a:ext>
            </a:extLst>
          </p:cNvPr>
          <p:cNvSpPr/>
          <p:nvPr/>
        </p:nvSpPr>
        <p:spPr>
          <a:xfrm>
            <a:off x="0" y="1196293"/>
            <a:ext cx="2993252" cy="5409610"/>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pic>
        <p:nvPicPr>
          <p:cNvPr id="14" name="Image 13">
            <a:extLst>
              <a:ext uri="{FF2B5EF4-FFF2-40B4-BE49-F238E27FC236}">
                <a16:creationId xmlns:a16="http://schemas.microsoft.com/office/drawing/2014/main" id="{1BC27DB0-2032-64EB-A621-84CAD20926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65887" y="1361770"/>
            <a:ext cx="5978113" cy="5211554"/>
          </a:xfrm>
          <a:prstGeom prst="rect">
            <a:avLst/>
          </a:prstGeom>
        </p:spPr>
      </p:pic>
      <p:pic>
        <p:nvPicPr>
          <p:cNvPr id="6" name="Image 5">
            <a:extLst>
              <a:ext uri="{FF2B5EF4-FFF2-40B4-BE49-F238E27FC236}">
                <a16:creationId xmlns:a16="http://schemas.microsoft.com/office/drawing/2014/main" id="{685CB41C-F8E0-98A7-D301-825A93016D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4" name="Bouton d'action : Personnalisé 21">
            <a:hlinkClick r:id="" action="ppaction://noaction" highlightClick="1"/>
            <a:extLst>
              <a:ext uri="{FF2B5EF4-FFF2-40B4-BE49-F238E27FC236}">
                <a16:creationId xmlns:a16="http://schemas.microsoft.com/office/drawing/2014/main" id="{0299DF0C-B98F-37D6-6B53-6DC8BAB7E307}"/>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ENTRÉES SUR LE SITE</a:t>
            </a:r>
          </a:p>
        </p:txBody>
      </p:sp>
      <p:sp>
        <p:nvSpPr>
          <p:cNvPr id="13" name="Text Box 5"/>
          <p:cNvSpPr txBox="1">
            <a:spLocks noChangeArrowheads="1"/>
          </p:cNvSpPr>
          <p:nvPr/>
        </p:nvSpPr>
        <p:spPr bwMode="auto">
          <a:xfrm>
            <a:off x="0" y="1583098"/>
            <a:ext cx="2951466"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b="1">
                <a:solidFill>
                  <a:schemeClr val="tx1"/>
                </a:solidFill>
                <a:latin typeface="+mj-lt"/>
              </a:rPr>
              <a:t>Aménagement de(s) entrée(s) sur le site :</a:t>
            </a:r>
          </a:p>
          <a:p>
            <a:pPr>
              <a:buClrTx/>
              <a:buFontTx/>
              <a:buNone/>
            </a:pPr>
            <a:r>
              <a:rPr lang="fr-FR" altLang="fr-FR" sz="1600">
                <a:solidFill>
                  <a:schemeClr val="tx1"/>
                </a:solidFill>
                <a:latin typeface="+mj-lt"/>
              </a:rPr>
              <a:t>Les entrées sont-elles communes ou différentes (privé / hôtes et suivant les activités professionnelles) ? Quelles circulations sur le site ? Piétons, véhicules, engins agricoles...</a:t>
            </a:r>
          </a:p>
          <a:p>
            <a:pPr>
              <a:buClrTx/>
              <a:buFontTx/>
              <a:buNone/>
            </a:pPr>
            <a:endParaRPr lang="fr-FR" altLang="fr-FR" sz="1600">
              <a:solidFill>
                <a:schemeClr val="tx1"/>
              </a:solidFill>
              <a:latin typeface="+mj-lt"/>
            </a:endParaRPr>
          </a:p>
          <a:p>
            <a:pPr>
              <a:buClrTx/>
              <a:buFontTx/>
              <a:buNone/>
            </a:pPr>
            <a:r>
              <a:rPr lang="fr-FR" altLang="fr-FR" sz="1600" b="1" i="1">
                <a:solidFill>
                  <a:schemeClr val="tx1"/>
                </a:solidFill>
                <a:latin typeface="+mj-lt"/>
              </a:rPr>
              <a:t>Comment aménager ?</a:t>
            </a:r>
          </a:p>
          <a:p>
            <a:pPr>
              <a:buClrTx/>
            </a:pPr>
            <a:r>
              <a:rPr lang="fr-FR" altLang="fr-FR" sz="1600">
                <a:solidFill>
                  <a:schemeClr val="tx1"/>
                </a:solidFill>
                <a:latin typeface="+mj-lt"/>
              </a:rPr>
              <a:t>- Hiérarchisation de l’espace d’accueil (accès, stationnement, avant-cour, cour).</a:t>
            </a:r>
          </a:p>
          <a:p>
            <a:pPr>
              <a:buClrTx/>
              <a:buFontTx/>
              <a:buNone/>
            </a:pPr>
            <a:r>
              <a:rPr lang="fr-FR" altLang="fr-FR" sz="1600">
                <a:solidFill>
                  <a:schemeClr val="tx1"/>
                </a:solidFill>
                <a:latin typeface="+mj-lt"/>
              </a:rPr>
              <a:t>- Guider l'hôte par une signalétique.</a:t>
            </a:r>
          </a:p>
          <a:p>
            <a:pPr>
              <a:buClrTx/>
            </a:pPr>
            <a:r>
              <a:rPr lang="fr-FR" altLang="fr-FR" sz="1600">
                <a:solidFill>
                  <a:schemeClr val="tx1"/>
                </a:solidFill>
                <a:latin typeface="+mj-lt"/>
              </a:rPr>
              <a:t>- Valoriser l'accueil sur le site par des transitions douces (plans successifs, masses végétales).</a:t>
            </a:r>
          </a:p>
        </p:txBody>
      </p:sp>
      <p:sp>
        <p:nvSpPr>
          <p:cNvPr id="15" name="ZoneTexte 14">
            <a:extLst>
              <a:ext uri="{FF2B5EF4-FFF2-40B4-BE49-F238E27FC236}">
                <a16:creationId xmlns:a16="http://schemas.microsoft.com/office/drawing/2014/main" id="{20607BFA-AC4B-CC4B-5C38-05C0B7815790}"/>
              </a:ext>
            </a:extLst>
          </p:cNvPr>
          <p:cNvSpPr txBox="1"/>
          <p:nvPr/>
        </p:nvSpPr>
        <p:spPr>
          <a:xfrm>
            <a:off x="6116866" y="1133112"/>
            <a:ext cx="1226382" cy="400110"/>
          </a:xfrm>
          <a:custGeom>
            <a:avLst/>
            <a:gdLst>
              <a:gd name="connsiteX0" fmla="*/ 0 w 1226382"/>
              <a:gd name="connsiteY0" fmla="*/ 0 h 400110"/>
              <a:gd name="connsiteX1" fmla="*/ 1226382 w 1226382"/>
              <a:gd name="connsiteY1" fmla="*/ 0 h 400110"/>
              <a:gd name="connsiteX2" fmla="*/ 1226382 w 1226382"/>
              <a:gd name="connsiteY2" fmla="*/ 400110 h 400110"/>
              <a:gd name="connsiteX3" fmla="*/ 0 w 1226382"/>
              <a:gd name="connsiteY3" fmla="*/ 400110 h 400110"/>
              <a:gd name="connsiteX4" fmla="*/ 0 w 1226382"/>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82" h="400110" fill="none" extrusionOk="0">
                <a:moveTo>
                  <a:pt x="0" y="0"/>
                </a:moveTo>
                <a:cubicBezTo>
                  <a:pt x="275224" y="95319"/>
                  <a:pt x="679575" y="-18472"/>
                  <a:pt x="1226382" y="0"/>
                </a:cubicBezTo>
                <a:cubicBezTo>
                  <a:pt x="1225100" y="140539"/>
                  <a:pt x="1218203" y="339891"/>
                  <a:pt x="1226382" y="400110"/>
                </a:cubicBezTo>
                <a:cubicBezTo>
                  <a:pt x="1074958" y="414630"/>
                  <a:pt x="184549" y="502103"/>
                  <a:pt x="0" y="400110"/>
                </a:cubicBezTo>
                <a:cubicBezTo>
                  <a:pt x="-3100" y="316908"/>
                  <a:pt x="-9620" y="188456"/>
                  <a:pt x="0" y="0"/>
                </a:cubicBezTo>
                <a:close/>
              </a:path>
              <a:path w="1226382" h="400110" stroke="0" extrusionOk="0">
                <a:moveTo>
                  <a:pt x="0" y="0"/>
                </a:moveTo>
                <a:cubicBezTo>
                  <a:pt x="442138" y="33381"/>
                  <a:pt x="762199" y="-4614"/>
                  <a:pt x="1226382" y="0"/>
                </a:cubicBezTo>
                <a:cubicBezTo>
                  <a:pt x="1190808" y="133488"/>
                  <a:pt x="1196481" y="290440"/>
                  <a:pt x="1226382" y="400110"/>
                </a:cubicBezTo>
                <a:cubicBezTo>
                  <a:pt x="935296" y="413274"/>
                  <a:pt x="348574" y="453293"/>
                  <a:pt x="0" y="400110"/>
                </a:cubicBezTo>
                <a:cubicBezTo>
                  <a:pt x="31279" y="347423"/>
                  <a:pt x="29754" y="94898"/>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Accompagner l’accès au site</a:t>
            </a:r>
          </a:p>
        </p:txBody>
      </p:sp>
      <p:sp>
        <p:nvSpPr>
          <p:cNvPr id="20" name="ZoneTexte 19">
            <a:extLst>
              <a:ext uri="{FF2B5EF4-FFF2-40B4-BE49-F238E27FC236}">
                <a16:creationId xmlns:a16="http://schemas.microsoft.com/office/drawing/2014/main" id="{5ED4497E-E80B-F056-7E4E-537540527544}"/>
              </a:ext>
            </a:extLst>
          </p:cNvPr>
          <p:cNvSpPr txBox="1"/>
          <p:nvPr/>
        </p:nvSpPr>
        <p:spPr>
          <a:xfrm>
            <a:off x="7343248" y="5370944"/>
            <a:ext cx="1699374" cy="400110"/>
          </a:xfrm>
          <a:custGeom>
            <a:avLst/>
            <a:gdLst>
              <a:gd name="connsiteX0" fmla="*/ 0 w 1699374"/>
              <a:gd name="connsiteY0" fmla="*/ 0 h 400110"/>
              <a:gd name="connsiteX1" fmla="*/ 1699374 w 1699374"/>
              <a:gd name="connsiteY1" fmla="*/ 0 h 400110"/>
              <a:gd name="connsiteX2" fmla="*/ 1699374 w 1699374"/>
              <a:gd name="connsiteY2" fmla="*/ 400110 h 400110"/>
              <a:gd name="connsiteX3" fmla="*/ 0 w 1699374"/>
              <a:gd name="connsiteY3" fmla="*/ 400110 h 400110"/>
              <a:gd name="connsiteX4" fmla="*/ 0 w 1699374"/>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374" h="400110" fill="none" extrusionOk="0">
                <a:moveTo>
                  <a:pt x="0" y="0"/>
                </a:moveTo>
                <a:cubicBezTo>
                  <a:pt x="554156" y="80168"/>
                  <a:pt x="1508275" y="-82271"/>
                  <a:pt x="1699374" y="0"/>
                </a:cubicBezTo>
                <a:cubicBezTo>
                  <a:pt x="1698092" y="140539"/>
                  <a:pt x="1691195" y="339891"/>
                  <a:pt x="1699374" y="400110"/>
                </a:cubicBezTo>
                <a:cubicBezTo>
                  <a:pt x="880558" y="280588"/>
                  <a:pt x="311430" y="426286"/>
                  <a:pt x="0" y="400110"/>
                </a:cubicBezTo>
                <a:cubicBezTo>
                  <a:pt x="-3100" y="316908"/>
                  <a:pt x="-9620" y="188456"/>
                  <a:pt x="0" y="0"/>
                </a:cubicBezTo>
                <a:close/>
              </a:path>
              <a:path w="1699374" h="400110" stroke="0" extrusionOk="0">
                <a:moveTo>
                  <a:pt x="0" y="0"/>
                </a:moveTo>
                <a:cubicBezTo>
                  <a:pt x="742633" y="71467"/>
                  <a:pt x="1390205" y="-124469"/>
                  <a:pt x="1699374" y="0"/>
                </a:cubicBezTo>
                <a:cubicBezTo>
                  <a:pt x="1663800" y="133488"/>
                  <a:pt x="1669473" y="290440"/>
                  <a:pt x="1699374" y="400110"/>
                </a:cubicBezTo>
                <a:cubicBezTo>
                  <a:pt x="1143458" y="447898"/>
                  <a:pt x="502246" y="351895"/>
                  <a:pt x="0" y="400110"/>
                </a:cubicBezTo>
                <a:cubicBezTo>
                  <a:pt x="31279" y="347423"/>
                  <a:pt x="29754" y="94898"/>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Organiser la cour, accompagner par le végétal…</a:t>
            </a:r>
          </a:p>
        </p:txBody>
      </p:sp>
      <p:sp>
        <p:nvSpPr>
          <p:cNvPr id="22" name="ZoneTexte 21">
            <a:extLst>
              <a:ext uri="{FF2B5EF4-FFF2-40B4-BE49-F238E27FC236}">
                <a16:creationId xmlns:a16="http://schemas.microsoft.com/office/drawing/2014/main" id="{12C7DDD7-F4DB-685B-2FB2-400C40198C60}"/>
              </a:ext>
            </a:extLst>
          </p:cNvPr>
          <p:cNvSpPr txBox="1"/>
          <p:nvPr/>
        </p:nvSpPr>
        <p:spPr>
          <a:xfrm>
            <a:off x="7570927" y="1287001"/>
            <a:ext cx="1270145" cy="246221"/>
          </a:xfrm>
          <a:custGeom>
            <a:avLst/>
            <a:gdLst>
              <a:gd name="connsiteX0" fmla="*/ 0 w 1270145"/>
              <a:gd name="connsiteY0" fmla="*/ 0 h 246221"/>
              <a:gd name="connsiteX1" fmla="*/ 1270145 w 1270145"/>
              <a:gd name="connsiteY1" fmla="*/ 0 h 246221"/>
              <a:gd name="connsiteX2" fmla="*/ 1270145 w 1270145"/>
              <a:gd name="connsiteY2" fmla="*/ 246221 h 246221"/>
              <a:gd name="connsiteX3" fmla="*/ 0 w 1270145"/>
              <a:gd name="connsiteY3" fmla="*/ 246221 h 246221"/>
              <a:gd name="connsiteX4" fmla="*/ 0 w 1270145"/>
              <a:gd name="connsiteY4" fmla="*/ 0 h 24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45" h="246221" fill="none" extrusionOk="0">
                <a:moveTo>
                  <a:pt x="0" y="0"/>
                </a:moveTo>
                <a:cubicBezTo>
                  <a:pt x="421483" y="46983"/>
                  <a:pt x="906832" y="48921"/>
                  <a:pt x="1270145" y="0"/>
                </a:cubicBezTo>
                <a:cubicBezTo>
                  <a:pt x="1268608" y="75278"/>
                  <a:pt x="1264866" y="168786"/>
                  <a:pt x="1270145" y="246221"/>
                </a:cubicBezTo>
                <a:cubicBezTo>
                  <a:pt x="650258" y="321154"/>
                  <a:pt x="290569" y="133672"/>
                  <a:pt x="0" y="246221"/>
                </a:cubicBezTo>
                <a:cubicBezTo>
                  <a:pt x="-656" y="207604"/>
                  <a:pt x="2888" y="38752"/>
                  <a:pt x="0" y="0"/>
                </a:cubicBezTo>
                <a:close/>
              </a:path>
              <a:path w="1270145" h="246221" stroke="0" extrusionOk="0">
                <a:moveTo>
                  <a:pt x="0" y="0"/>
                </a:moveTo>
                <a:cubicBezTo>
                  <a:pt x="289778" y="50607"/>
                  <a:pt x="795742" y="69449"/>
                  <a:pt x="1270145" y="0"/>
                </a:cubicBezTo>
                <a:cubicBezTo>
                  <a:pt x="1263760" y="42672"/>
                  <a:pt x="1263426" y="197523"/>
                  <a:pt x="1270145" y="246221"/>
                </a:cubicBezTo>
                <a:cubicBezTo>
                  <a:pt x="1024261" y="248004"/>
                  <a:pt x="597047" y="330912"/>
                  <a:pt x="0" y="246221"/>
                </a:cubicBezTo>
                <a:cubicBezTo>
                  <a:pt x="-11206" y="128966"/>
                  <a:pt x="6961" y="34069"/>
                  <a:pt x="0" y="0"/>
                </a:cubicBezTo>
                <a:close/>
              </a:path>
            </a:pathLst>
          </a:custGeom>
          <a:solidFill>
            <a:schemeClr val="accent3">
              <a:lumMod val="40000"/>
              <a:lumOff val="60000"/>
            </a:schemeClr>
          </a:solidFill>
          <a:ln>
            <a:solidFill>
              <a:schemeClr val="tx1"/>
            </a:solidFill>
            <a:extLst>
              <a:ext uri="{C807C97D-BFC1-408E-A445-0C87EB9F89A2}">
                <ask:lineSketchStyleProps xmlns:ask="http://schemas.microsoft.com/office/drawing/2018/sketchyshapes" sd="3793491659">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Replanter un verger</a:t>
            </a:r>
          </a:p>
        </p:txBody>
      </p:sp>
      <p:sp>
        <p:nvSpPr>
          <p:cNvPr id="5" name="Rectangle 4">
            <a:extLst>
              <a:ext uri="{FF2B5EF4-FFF2-40B4-BE49-F238E27FC236}">
                <a16:creationId xmlns:a16="http://schemas.microsoft.com/office/drawing/2014/main" id="{404A3CD1-4AE7-3BCA-B11D-890BBC6DCFB0}"/>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E1287A42-79A3-B4F4-CED5-A9807BEE2D0A}"/>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4035277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192326"/>
            <a:ext cx="4509414" cy="4544065"/>
          </a:xfrm>
          <a:prstGeom prst="rect">
            <a:avLst/>
          </a:prstGeom>
          <a:noFill/>
          <a:ln>
            <a:noFill/>
          </a:ln>
          <a:effectLst/>
          <a:extLst>
            <a:ext uri="{909E8E84-426E-40DD-AFC4-6F175D3DCCD1}">
              <a14:hiddenFill xmlns:a14="http://schemas.microsoft.com/office/drawing/2010/main">
                <a:blipFill dpi="0" rotWithShape="0">
                  <a:blip/>
                  <a:srcRect l="3055" r="15891"/>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7"/>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52925" y="1192326"/>
            <a:ext cx="4791076" cy="4549216"/>
          </a:xfrm>
          <a:prstGeom prst="rect">
            <a:avLst/>
          </a:prstGeom>
          <a:noFill/>
          <a:ln>
            <a:noFill/>
          </a:ln>
          <a:effectLst/>
          <a:extLst>
            <a:ext uri="{909E8E84-426E-40DD-AFC4-6F175D3DCCD1}">
              <a14:hiddenFill xmlns:a14="http://schemas.microsoft.com/office/drawing/2010/main">
                <a:blipFill dpi="0" rotWithShape="0">
                  <a:blip/>
                  <a:srcRect l="8186" r="3064"/>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4" name="Connecteur droit 3"/>
          <p:cNvCxnSpPr>
            <a:cxnSpLocks/>
          </p:cNvCxnSpPr>
          <p:nvPr/>
        </p:nvCxnSpPr>
        <p:spPr>
          <a:xfrm>
            <a:off x="4352925" y="1139910"/>
            <a:ext cx="0" cy="46055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Bouton d'action : Personnalisé 21">
            <a:hlinkClick r:id="" action="ppaction://noaction" highlightClick="1"/>
            <a:extLst>
              <a:ext uri="{FF2B5EF4-FFF2-40B4-BE49-F238E27FC236}">
                <a16:creationId xmlns:a16="http://schemas.microsoft.com/office/drawing/2014/main" id="{CBC28809-FC84-7260-A9D2-98DAACC707B1}"/>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ENTRÉES SUR LE SITE</a:t>
            </a:r>
          </a:p>
        </p:txBody>
      </p:sp>
      <p:sp>
        <p:nvSpPr>
          <p:cNvPr id="7" name="Bouton d'action : Personnalisé 86">
            <a:hlinkClick r:id="" action="ppaction://noaction" highlightClick="1"/>
            <a:extLst>
              <a:ext uri="{FF2B5EF4-FFF2-40B4-BE49-F238E27FC236}">
                <a16:creationId xmlns:a16="http://schemas.microsoft.com/office/drawing/2014/main" id="{53287366-6A74-E5F2-8328-415C05EDC13C}"/>
              </a:ext>
            </a:extLst>
          </p:cNvPr>
          <p:cNvSpPr/>
          <p:nvPr/>
        </p:nvSpPr>
        <p:spPr>
          <a:xfrm>
            <a:off x="0" y="5762794"/>
            <a:ext cx="9144000" cy="842167"/>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9" name="Rectangle 8">
            <a:extLst>
              <a:ext uri="{FF2B5EF4-FFF2-40B4-BE49-F238E27FC236}">
                <a16:creationId xmlns:a16="http://schemas.microsoft.com/office/drawing/2014/main" id="{7014F815-CEA0-5873-BBF4-46EFE66B4C7F}"/>
              </a:ext>
            </a:extLst>
          </p:cNvPr>
          <p:cNvSpPr>
            <a:spLocks noChangeArrowheads="1"/>
          </p:cNvSpPr>
          <p:nvPr/>
        </p:nvSpPr>
        <p:spPr bwMode="auto">
          <a:xfrm>
            <a:off x="0" y="5733294"/>
            <a:ext cx="390776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pPr>
            <a:r>
              <a:rPr lang="fr-FR" altLang="fr-FR" sz="1600">
                <a:solidFill>
                  <a:schemeClr val="tx1"/>
                </a:solidFill>
                <a:latin typeface="+mj-lt"/>
                <a:ea typeface="Microsoft YaHei"/>
              </a:rPr>
              <a:t>Porte végétale, chemin d’accès guidé par la végétation (haie basse taillée et boisement) et des bandes de roulement. </a:t>
            </a:r>
            <a:endParaRPr lang="fr-FR" altLang="fr-FR" sz="1600">
              <a:solidFill>
                <a:schemeClr val="tx1"/>
              </a:solidFill>
              <a:latin typeface="+mj-lt"/>
            </a:endParaRPr>
          </a:p>
        </p:txBody>
      </p:sp>
      <p:sp>
        <p:nvSpPr>
          <p:cNvPr id="10" name="ZoneTexte 9">
            <a:extLst>
              <a:ext uri="{FF2B5EF4-FFF2-40B4-BE49-F238E27FC236}">
                <a16:creationId xmlns:a16="http://schemas.microsoft.com/office/drawing/2014/main" id="{9AE1270B-297F-D9C1-5D88-8A3ADE80CAD5}"/>
              </a:ext>
            </a:extLst>
          </p:cNvPr>
          <p:cNvSpPr txBox="1"/>
          <p:nvPr/>
        </p:nvSpPr>
        <p:spPr>
          <a:xfrm>
            <a:off x="4328890" y="5736725"/>
            <a:ext cx="4812139" cy="338554"/>
          </a:xfrm>
          <a:prstGeom prst="rect">
            <a:avLst/>
          </a:prstGeom>
          <a:noFill/>
        </p:spPr>
        <p:txBody>
          <a:bodyPr wrap="square" rtlCol="0">
            <a:spAutoFit/>
          </a:bodyPr>
          <a:lstStyle/>
          <a:p>
            <a:pPr>
              <a:buClrTx/>
              <a:buFontTx/>
              <a:buNone/>
            </a:pPr>
            <a:r>
              <a:rPr lang="fr-FR" altLang="fr-FR" sz="1600">
                <a:solidFill>
                  <a:schemeClr val="tx1"/>
                </a:solidFill>
                <a:latin typeface="+mj-lt"/>
                <a:ea typeface="Microsoft YaHei"/>
              </a:rPr>
              <a:t>Accès souligné par deux alignements de tilleuls.</a:t>
            </a:r>
            <a:endParaRPr lang="fr-FR" altLang="fr-FR" sz="1600">
              <a:solidFill>
                <a:schemeClr val="tx1"/>
              </a:solidFill>
              <a:latin typeface="+mj-lt"/>
              <a:ea typeface="Microsoft YaHei"/>
              <a:cs typeface="Calibri"/>
            </a:endParaRPr>
          </a:p>
        </p:txBody>
      </p:sp>
      <p:sp>
        <p:nvSpPr>
          <p:cNvPr id="6" name="Rectangle 5">
            <a:extLst>
              <a:ext uri="{FF2B5EF4-FFF2-40B4-BE49-F238E27FC236}">
                <a16:creationId xmlns:a16="http://schemas.microsoft.com/office/drawing/2014/main" id="{44DAD814-BEA5-6CCA-ED45-0537106168DD}"/>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3" name="Bouton d'action : Personnalisé 21">
            <a:hlinkClick r:id="" action="ppaction://noaction" highlightClick="1"/>
            <a:extLst>
              <a:ext uri="{FF2B5EF4-FFF2-40B4-BE49-F238E27FC236}">
                <a16:creationId xmlns:a16="http://schemas.microsoft.com/office/drawing/2014/main" id="{C706347D-A2AC-FB27-4576-82D6AFFD1ADA}"/>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727647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7938"/>
          <a:stretch/>
        </p:blipFill>
        <p:spPr bwMode="auto">
          <a:xfrm>
            <a:off x="-1" y="1810694"/>
            <a:ext cx="5219525" cy="44210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NAS_PARTAGE\photo\CONSULTATION PHOTOS classees\HABITAT\ACCES\133-3338_IMG.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6301" r="8717"/>
          <a:stretch/>
        </p:blipFill>
        <p:spPr bwMode="auto">
          <a:xfrm>
            <a:off x="4328890" y="1810694"/>
            <a:ext cx="4815110" cy="442106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droit 9"/>
          <p:cNvCxnSpPr>
            <a:cxnSpLocks/>
          </p:cNvCxnSpPr>
          <p:nvPr/>
        </p:nvCxnSpPr>
        <p:spPr>
          <a:xfrm>
            <a:off x="4328890" y="1810694"/>
            <a:ext cx="1" cy="44509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outon d'action : Personnalisé 21">
            <a:hlinkClick r:id="" action="ppaction://noaction" highlightClick="1"/>
            <a:extLst>
              <a:ext uri="{FF2B5EF4-FFF2-40B4-BE49-F238E27FC236}">
                <a16:creationId xmlns:a16="http://schemas.microsoft.com/office/drawing/2014/main" id="{A718C3D5-F071-45AD-7E6A-B54523913B3E}"/>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ENTRÉES SUR LE SITE</a:t>
            </a:r>
          </a:p>
        </p:txBody>
      </p:sp>
      <p:sp>
        <p:nvSpPr>
          <p:cNvPr id="5" name="Bouton d'action : Personnalisé 86">
            <a:hlinkClick r:id="" action="ppaction://noaction" highlightClick="1"/>
            <a:extLst>
              <a:ext uri="{FF2B5EF4-FFF2-40B4-BE49-F238E27FC236}">
                <a16:creationId xmlns:a16="http://schemas.microsoft.com/office/drawing/2014/main" id="{E8509653-9E6E-3DC0-2CF9-006DA7E409EF}"/>
              </a:ext>
            </a:extLst>
          </p:cNvPr>
          <p:cNvSpPr/>
          <p:nvPr/>
        </p:nvSpPr>
        <p:spPr>
          <a:xfrm>
            <a:off x="0" y="6253475"/>
            <a:ext cx="9144000" cy="35170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C2078E65-6E4B-7C4C-5807-5F82699CD4F2}"/>
              </a:ext>
            </a:extLst>
          </p:cNvPr>
          <p:cNvSpPr>
            <a:spLocks noChangeArrowheads="1"/>
          </p:cNvSpPr>
          <p:nvPr/>
        </p:nvSpPr>
        <p:spPr bwMode="auto">
          <a:xfrm>
            <a:off x="0" y="6264443"/>
            <a:ext cx="3562709"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Un arbre repère pour marquer l’entrée.</a:t>
            </a:r>
          </a:p>
        </p:txBody>
      </p:sp>
      <p:sp>
        <p:nvSpPr>
          <p:cNvPr id="14" name="ZoneTexte 13">
            <a:extLst>
              <a:ext uri="{FF2B5EF4-FFF2-40B4-BE49-F238E27FC236}">
                <a16:creationId xmlns:a16="http://schemas.microsoft.com/office/drawing/2014/main" id="{AF93C9EC-2E7B-3141-C124-44A9FB541823}"/>
              </a:ext>
            </a:extLst>
          </p:cNvPr>
          <p:cNvSpPr txBox="1"/>
          <p:nvPr/>
        </p:nvSpPr>
        <p:spPr>
          <a:xfrm>
            <a:off x="4328890" y="6254564"/>
            <a:ext cx="4812139" cy="338554"/>
          </a:xfrm>
          <a:prstGeom prst="rect">
            <a:avLst/>
          </a:prstGeom>
          <a:noFill/>
        </p:spPr>
        <p:txBody>
          <a:bodyPr wrap="square" rtlCol="0">
            <a:spAutoFit/>
          </a:bodyPr>
          <a:lstStyle/>
          <a:p>
            <a:r>
              <a:rPr lang="fr-FR" altLang="fr-FR" sz="1600">
                <a:solidFill>
                  <a:schemeClr val="tx1"/>
                </a:solidFill>
                <a:latin typeface="+mj-lt"/>
              </a:rPr>
              <a:t>Une haie basse taillée pour accompagner l’accès au gîte.</a:t>
            </a:r>
            <a:endParaRPr lang="fr-FR" sz="1600"/>
          </a:p>
        </p:txBody>
      </p:sp>
      <p:sp>
        <p:nvSpPr>
          <p:cNvPr id="7" name="Rectangle 6">
            <a:extLst>
              <a:ext uri="{FF2B5EF4-FFF2-40B4-BE49-F238E27FC236}">
                <a16:creationId xmlns:a16="http://schemas.microsoft.com/office/drawing/2014/main" id="{29EA469F-A7CE-3138-8189-6E4A818ED309}"/>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1" name="Bouton d'action : Personnalisé 21">
            <a:hlinkClick r:id="" action="ppaction://noaction" highlightClick="1"/>
            <a:extLst>
              <a:ext uri="{FF2B5EF4-FFF2-40B4-BE49-F238E27FC236}">
                <a16:creationId xmlns:a16="http://schemas.microsoft.com/office/drawing/2014/main" id="{4F9F8A20-D58C-6078-0C71-E16163FBF4E5}"/>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895385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21">
            <a:hlinkClick r:id="" action="ppaction://noaction" highlightClick="1"/>
            <a:extLst>
              <a:ext uri="{FF2B5EF4-FFF2-40B4-BE49-F238E27FC236}">
                <a16:creationId xmlns:a16="http://schemas.microsoft.com/office/drawing/2014/main" id="{2AC58B3D-52C3-990C-9A26-273FEF485F02}"/>
              </a:ext>
            </a:extLst>
          </p:cNvPr>
          <p:cNvSpPr/>
          <p:nvPr/>
        </p:nvSpPr>
        <p:spPr>
          <a:xfrm>
            <a:off x="1" y="886590"/>
            <a:ext cx="9144000"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Le CAUE du Loiret et ses missions</a:t>
            </a:r>
          </a:p>
        </p:txBody>
      </p:sp>
      <p:sp>
        <p:nvSpPr>
          <p:cNvPr id="2" name="Bouton d'action : Personnalisé 21">
            <a:hlinkClick r:id="" action="ppaction://noaction" highlightClick="1"/>
            <a:extLst>
              <a:ext uri="{FF2B5EF4-FFF2-40B4-BE49-F238E27FC236}">
                <a16:creationId xmlns:a16="http://schemas.microsoft.com/office/drawing/2014/main" id="{50B1033A-61B5-5B50-ABAF-52CFCFF62C5D}"/>
              </a:ext>
            </a:extLst>
          </p:cNvPr>
          <p:cNvSpPr/>
          <p:nvPr/>
        </p:nvSpPr>
        <p:spPr>
          <a:xfrm>
            <a:off x="1604528" y="108892"/>
            <a:ext cx="2315719"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Les missions du CAUE</a:t>
            </a:r>
          </a:p>
        </p:txBody>
      </p:sp>
      <p:sp>
        <p:nvSpPr>
          <p:cNvPr id="3" name="ZoneTexte 2">
            <a:extLst>
              <a:ext uri="{FF2B5EF4-FFF2-40B4-BE49-F238E27FC236}">
                <a16:creationId xmlns:a16="http://schemas.microsoft.com/office/drawing/2014/main" id="{4845B176-E0E8-7121-3C01-D1262581B87C}"/>
              </a:ext>
            </a:extLst>
          </p:cNvPr>
          <p:cNvSpPr txBox="1">
            <a:spLocks noChangeArrowheads="1"/>
          </p:cNvSpPr>
          <p:nvPr/>
        </p:nvSpPr>
        <p:spPr bwMode="auto">
          <a:xfrm>
            <a:off x="243281" y="1517411"/>
            <a:ext cx="8900719" cy="4801314"/>
          </a:xfrm>
          <a:prstGeom prst="rect">
            <a:avLst/>
          </a:prstGeom>
          <a:noFill/>
          <a:ln>
            <a:noFill/>
          </a:ln>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fr-FR" altLang="fr-FR" dirty="0">
                <a:cs typeface="Arial"/>
              </a:rPr>
              <a:t>Le conseil d’architecture, d’urbanisme et de l’environnement (CAUE) du Loiret </a:t>
            </a:r>
            <a:r>
              <a:rPr lang="fr-FR" b="1" dirty="0">
                <a:cs typeface="Arial"/>
              </a:rPr>
              <a:t>a été créé en 1980. </a:t>
            </a:r>
            <a:r>
              <a:rPr lang="fr-FR" altLang="fr-FR" dirty="0">
                <a:cs typeface="Arial"/>
              </a:rPr>
              <a:t> Il a pour objectif la </a:t>
            </a:r>
            <a:r>
              <a:rPr lang="fr-FR" altLang="fr-FR" b="1" dirty="0">
                <a:cs typeface="Arial"/>
              </a:rPr>
              <a:t>promotion de la qualité du cadre de vie.</a:t>
            </a:r>
            <a:endParaRPr lang="fr-FR" altLang="fr-FR" b="1" dirty="0">
              <a:cs typeface="Arial" panose="020B0604020202020204" pitchFamily="34" charset="0"/>
            </a:endParaRPr>
          </a:p>
          <a:p>
            <a:pPr>
              <a:spcBef>
                <a:spcPct val="0"/>
              </a:spcBef>
            </a:pPr>
            <a:endParaRPr lang="fr-FR" altLang="fr-FR" b="1" dirty="0">
              <a:cs typeface="Arial"/>
            </a:endParaRPr>
          </a:p>
          <a:p>
            <a:pPr>
              <a:spcBef>
                <a:spcPct val="0"/>
              </a:spcBef>
            </a:pPr>
            <a:r>
              <a:rPr lang="fr-FR" altLang="fr-FR" dirty="0">
                <a:cs typeface="Arial"/>
              </a:rPr>
              <a:t>Définies par la Loi sur l’Architecture de 1977, </a:t>
            </a:r>
            <a:r>
              <a:rPr lang="fr-FR" altLang="fr-FR" b="1" dirty="0">
                <a:cs typeface="Arial"/>
              </a:rPr>
              <a:t>s</a:t>
            </a:r>
            <a:r>
              <a:rPr lang="fr-FR" b="1" dirty="0">
                <a:cs typeface="Arial"/>
              </a:rPr>
              <a:t>es actions </a:t>
            </a:r>
            <a:r>
              <a:rPr lang="fr-FR" altLang="fr-FR" b="1" dirty="0">
                <a:cs typeface="Arial"/>
              </a:rPr>
              <a:t>sont le conseil, la </a:t>
            </a:r>
            <a:r>
              <a:rPr lang="fr-FR" b="1" dirty="0">
                <a:ea typeface="+mn-lt"/>
                <a:cs typeface="+mn-lt"/>
              </a:rPr>
              <a:t>formation,</a:t>
            </a:r>
            <a:r>
              <a:rPr lang="fr-FR" altLang="fr-FR" b="1" dirty="0">
                <a:cs typeface="Arial"/>
              </a:rPr>
              <a:t>  </a:t>
            </a:r>
            <a:r>
              <a:rPr lang="fr-FR" b="1" dirty="0">
                <a:cs typeface="Arial"/>
              </a:rPr>
              <a:t>l’information et la sensibilisation</a:t>
            </a:r>
            <a:r>
              <a:rPr lang="fr-FR" altLang="fr-FR" b="1" dirty="0">
                <a:cs typeface="Arial"/>
              </a:rPr>
              <a:t> de tous les publics</a:t>
            </a:r>
            <a:r>
              <a:rPr lang="fr-FR" altLang="fr-FR" dirty="0">
                <a:cs typeface="Arial"/>
              </a:rPr>
              <a:t> (collectivités, professionnels du cadre de vie et particuliers, jeunes et adultes…)</a:t>
            </a:r>
            <a:r>
              <a:rPr lang="fr-FR" altLang="fr-FR" b="1" dirty="0">
                <a:cs typeface="Arial"/>
              </a:rPr>
              <a:t> en matière d’architecture, d’urbanisme, de paysage, et d’environnement.</a:t>
            </a:r>
            <a:br>
              <a:rPr lang="fr-FR" altLang="fr-FR" b="1" dirty="0">
                <a:cs typeface="Arial" panose="020B0604020202020204" pitchFamily="34" charset="0"/>
              </a:rPr>
            </a:br>
            <a:br>
              <a:rPr lang="fr-FR" altLang="fr-FR" b="1" dirty="0">
                <a:cs typeface="Arial" panose="020B0604020202020204" pitchFamily="34" charset="0"/>
              </a:rPr>
            </a:br>
            <a:r>
              <a:rPr lang="fr-FR" altLang="fr-FR" b="1" dirty="0">
                <a:cs typeface="Arial"/>
              </a:rPr>
              <a:t>Il est financé par la taxe d’aménagement perçue sur les permis de construire, </a:t>
            </a:r>
            <a:r>
              <a:rPr lang="fr-FR" altLang="fr-FR" dirty="0">
                <a:cs typeface="Arial"/>
              </a:rPr>
              <a:t>complétée par </a:t>
            </a:r>
            <a:r>
              <a:rPr lang="fr-FR" altLang="fr-FR" b="1" dirty="0">
                <a:cs typeface="Arial"/>
              </a:rPr>
              <a:t>des subventions spécifiques et les cotisations de ses adhérents.</a:t>
            </a:r>
            <a:endParaRPr lang="fr-FR" dirty="0">
              <a:cs typeface="Arial"/>
            </a:endParaRPr>
          </a:p>
          <a:p>
            <a:pPr>
              <a:spcBef>
                <a:spcPct val="0"/>
              </a:spcBef>
            </a:pPr>
            <a:endParaRPr lang="fr-FR" altLang="fr-FR" b="1" dirty="0">
              <a:cs typeface="Arial" panose="020B0604020202020204" pitchFamily="34" charset="0"/>
            </a:endParaRPr>
          </a:p>
          <a:p>
            <a:pPr>
              <a:spcBef>
                <a:spcPct val="0"/>
              </a:spcBef>
            </a:pPr>
            <a:r>
              <a:rPr lang="fr-FR" altLang="fr-FR" b="1" dirty="0">
                <a:cs typeface="Arial"/>
              </a:rPr>
              <a:t>Son équipe technique est composée de dix salariés :</a:t>
            </a:r>
            <a:r>
              <a:rPr lang="fr-FR" altLang="fr-FR" dirty="0">
                <a:cs typeface="Arial"/>
              </a:rPr>
              <a:t> conseillers en architecture, urbanisme, paysage, chargée de communication, chargée de conception visuelle, responsable informatique, responsable administrative.</a:t>
            </a:r>
            <a:br>
              <a:rPr lang="fr-FR" altLang="fr-FR" dirty="0">
                <a:cs typeface="Arial" panose="020B0604020202020204" pitchFamily="34" charset="0"/>
              </a:rPr>
            </a:br>
            <a:br>
              <a:rPr lang="fr-FR" altLang="fr-FR" b="1" dirty="0">
                <a:cs typeface="Arial" panose="020B0604020202020204" pitchFamily="34" charset="0"/>
              </a:rPr>
            </a:br>
            <a:r>
              <a:rPr lang="fr-FR" altLang="fr-FR" b="1" dirty="0">
                <a:cs typeface="Arial"/>
              </a:rPr>
              <a:t>Il conseille gratuitement les porteurs de projets touristiques </a:t>
            </a:r>
            <a:r>
              <a:rPr lang="fr-FR" altLang="fr-FR" dirty="0">
                <a:cs typeface="Arial"/>
              </a:rPr>
              <a:t>dans le cadre de sa mission de conseil aux particuliers.</a:t>
            </a:r>
            <a:endParaRPr lang="fr-FR" altLang="fr-FR" dirty="0">
              <a:cs typeface="Arial" panose="020B0604020202020204" pitchFamily="34" charset="0"/>
            </a:endParaRPr>
          </a:p>
        </p:txBody>
      </p:sp>
      <p:sp>
        <p:nvSpPr>
          <p:cNvPr id="4" name="Rectangle 3">
            <a:extLst>
              <a:ext uri="{FF2B5EF4-FFF2-40B4-BE49-F238E27FC236}">
                <a16:creationId xmlns:a16="http://schemas.microsoft.com/office/drawing/2014/main" id="{052B8D04-0501-FFC3-4A05-45D6685A60BA}"/>
              </a:ext>
            </a:extLst>
          </p:cNvPr>
          <p:cNvSpPr/>
          <p:nvPr/>
        </p:nvSpPr>
        <p:spPr>
          <a:xfrm>
            <a:off x="0" y="1618865"/>
            <a:ext cx="117446" cy="2097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223D946B-F944-1F0F-7903-5504469914DA}"/>
              </a:ext>
            </a:extLst>
          </p:cNvPr>
          <p:cNvSpPr/>
          <p:nvPr/>
        </p:nvSpPr>
        <p:spPr>
          <a:xfrm>
            <a:off x="1398" y="2453314"/>
            <a:ext cx="117446" cy="2097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4532B0C1-4AD0-C10E-3127-91C985BFB392}"/>
              </a:ext>
            </a:extLst>
          </p:cNvPr>
          <p:cNvSpPr/>
          <p:nvPr/>
        </p:nvSpPr>
        <p:spPr>
          <a:xfrm>
            <a:off x="1398" y="3814425"/>
            <a:ext cx="117446" cy="2097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E3588294-92FE-AD90-9CC0-80EAA7E79F5C}"/>
              </a:ext>
            </a:extLst>
          </p:cNvPr>
          <p:cNvSpPr/>
          <p:nvPr/>
        </p:nvSpPr>
        <p:spPr>
          <a:xfrm>
            <a:off x="2796" y="4646346"/>
            <a:ext cx="117446" cy="2097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CDF9FD4-A3D8-0B4E-0446-5B3EF4116509}"/>
              </a:ext>
            </a:extLst>
          </p:cNvPr>
          <p:cNvSpPr/>
          <p:nvPr/>
        </p:nvSpPr>
        <p:spPr>
          <a:xfrm>
            <a:off x="-4195" y="5729462"/>
            <a:ext cx="117446" cy="2097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33512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975874" y="2175986"/>
            <a:ext cx="5168125" cy="40496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6"/>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9571"/>
          <a:stretch/>
        </p:blipFill>
        <p:spPr bwMode="auto">
          <a:xfrm>
            <a:off x="0" y="2175986"/>
            <a:ext cx="4537260" cy="40558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0" name="Connecteur droit 9"/>
          <p:cNvCxnSpPr>
            <a:cxnSpLocks/>
          </p:cNvCxnSpPr>
          <p:nvPr/>
        </p:nvCxnSpPr>
        <p:spPr>
          <a:xfrm>
            <a:off x="4537259" y="2175986"/>
            <a:ext cx="0" cy="407066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outon d'action : Personnalisé 21">
            <a:hlinkClick r:id="" action="ppaction://noaction" highlightClick="1"/>
            <a:extLst>
              <a:ext uri="{FF2B5EF4-FFF2-40B4-BE49-F238E27FC236}">
                <a16:creationId xmlns:a16="http://schemas.microsoft.com/office/drawing/2014/main" id="{A328FBDF-8C43-399D-98D2-7C01BB3A273E}"/>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ENTRÉES SUR LE SITE</a:t>
            </a:r>
          </a:p>
        </p:txBody>
      </p:sp>
      <p:sp>
        <p:nvSpPr>
          <p:cNvPr id="5" name="Bouton d'action : Personnalisé 86">
            <a:hlinkClick r:id="" action="ppaction://noaction" highlightClick="1"/>
            <a:extLst>
              <a:ext uri="{FF2B5EF4-FFF2-40B4-BE49-F238E27FC236}">
                <a16:creationId xmlns:a16="http://schemas.microsoft.com/office/drawing/2014/main" id="{9A08E933-6482-D6E4-95E4-09BB03814A34}"/>
              </a:ext>
            </a:extLst>
          </p:cNvPr>
          <p:cNvSpPr/>
          <p:nvPr/>
        </p:nvSpPr>
        <p:spPr>
          <a:xfrm>
            <a:off x="-1" y="6258189"/>
            <a:ext cx="9143999" cy="351707"/>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7745FFEE-1D1F-3031-707F-E6FCD280AE98}"/>
              </a:ext>
            </a:extLst>
          </p:cNvPr>
          <p:cNvSpPr>
            <a:spLocks noChangeArrowheads="1"/>
          </p:cNvSpPr>
          <p:nvPr/>
        </p:nvSpPr>
        <p:spPr bwMode="auto">
          <a:xfrm>
            <a:off x="1" y="6269161"/>
            <a:ext cx="904500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Accès direct depuis la rue, par une porte entourée de grimpantes (rosier, chèvrefeuille). Chambre d'hôte.</a:t>
            </a:r>
            <a:endParaRPr lang="fr-FR" altLang="fr-FR" sz="1600">
              <a:solidFill>
                <a:srgbClr val="FF0000"/>
              </a:solidFill>
              <a:latin typeface="+mj-lt"/>
            </a:endParaRPr>
          </a:p>
        </p:txBody>
      </p:sp>
      <p:sp>
        <p:nvSpPr>
          <p:cNvPr id="7" name="Rectangle 6">
            <a:extLst>
              <a:ext uri="{FF2B5EF4-FFF2-40B4-BE49-F238E27FC236}">
                <a16:creationId xmlns:a16="http://schemas.microsoft.com/office/drawing/2014/main" id="{6D3D55AB-C96D-4D45-A723-1711E4A6900E}"/>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778B420C-5541-8ECF-F5E0-E8463DBAC4A3}"/>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096118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49760F9-9E9E-A260-CD67-0073BF6FAD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33905" y="1101543"/>
            <a:ext cx="3851920" cy="513589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329C3CAA-1BE0-1F9D-7EB7-C5762ACF09B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2426" y="1129084"/>
            <a:ext cx="4086682" cy="5108353"/>
          </a:xfrm>
          <a:prstGeom prst="rect">
            <a:avLst/>
          </a:prstGeom>
          <a:noFill/>
          <a:extLst>
            <a:ext uri="{909E8E84-426E-40DD-AFC4-6F175D3DCCD1}">
              <a14:hiddenFill xmlns:a14="http://schemas.microsoft.com/office/drawing/2010/main">
                <a:solidFill>
                  <a:srgbClr val="FFFFFF"/>
                </a:solidFill>
              </a14:hiddenFill>
            </a:ext>
          </a:extLst>
        </p:spPr>
      </p:pic>
      <p:sp>
        <p:nvSpPr>
          <p:cNvPr id="5" name="Bouton d'action : Personnalisé 86">
            <a:hlinkClick r:id="" action="ppaction://noaction" highlightClick="1"/>
            <a:extLst>
              <a:ext uri="{FF2B5EF4-FFF2-40B4-BE49-F238E27FC236}">
                <a16:creationId xmlns:a16="http://schemas.microsoft.com/office/drawing/2014/main" id="{A65C97BA-5F64-CE26-79E5-583EDA17ABBC}"/>
              </a:ext>
            </a:extLst>
          </p:cNvPr>
          <p:cNvSpPr/>
          <p:nvPr/>
        </p:nvSpPr>
        <p:spPr>
          <a:xfrm>
            <a:off x="2001339" y="6265466"/>
            <a:ext cx="4761769" cy="34073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55B3B589-E8C9-1159-A736-37878C1B86BD}"/>
              </a:ext>
            </a:extLst>
          </p:cNvPr>
          <p:cNvSpPr>
            <a:spLocks noChangeArrowheads="1"/>
          </p:cNvSpPr>
          <p:nvPr/>
        </p:nvSpPr>
        <p:spPr bwMode="auto">
          <a:xfrm>
            <a:off x="2070338" y="6265466"/>
            <a:ext cx="4823929"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Entrée accompagnée de plantations en pieds de murs</a:t>
            </a:r>
          </a:p>
        </p:txBody>
      </p:sp>
      <p:sp>
        <p:nvSpPr>
          <p:cNvPr id="3" name="Bouton d'action : Personnalisé 21">
            <a:hlinkClick r:id="" action="ppaction://noaction" highlightClick="1"/>
            <a:extLst>
              <a:ext uri="{FF2B5EF4-FFF2-40B4-BE49-F238E27FC236}">
                <a16:creationId xmlns:a16="http://schemas.microsoft.com/office/drawing/2014/main" id="{B9D31870-060C-4F85-E8B4-FCB6D1B72AB2}"/>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ENTRÉES SUR LE SITE</a:t>
            </a:r>
          </a:p>
        </p:txBody>
      </p:sp>
      <p:sp>
        <p:nvSpPr>
          <p:cNvPr id="7" name="Rectangle 6">
            <a:extLst>
              <a:ext uri="{FF2B5EF4-FFF2-40B4-BE49-F238E27FC236}">
                <a16:creationId xmlns:a16="http://schemas.microsoft.com/office/drawing/2014/main" id="{67FE2295-14D2-C907-A274-869DA3446A61}"/>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6547C8DF-6CC1-F88D-873E-CEF8D79BBE5D}"/>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165818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uton d'action : Personnalisé 86">
            <a:hlinkClick r:id="" action="ppaction://noaction" highlightClick="1"/>
            <a:extLst>
              <a:ext uri="{FF2B5EF4-FFF2-40B4-BE49-F238E27FC236}">
                <a16:creationId xmlns:a16="http://schemas.microsoft.com/office/drawing/2014/main" id="{F573C395-661A-8228-2F8F-C4F5C36294ED}"/>
              </a:ext>
            </a:extLst>
          </p:cNvPr>
          <p:cNvSpPr/>
          <p:nvPr/>
        </p:nvSpPr>
        <p:spPr>
          <a:xfrm>
            <a:off x="0" y="1567979"/>
            <a:ext cx="2993252" cy="4568630"/>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3" name="Text Box 5"/>
          <p:cNvSpPr txBox="1">
            <a:spLocks noChangeArrowheads="1"/>
          </p:cNvSpPr>
          <p:nvPr/>
        </p:nvSpPr>
        <p:spPr bwMode="auto">
          <a:xfrm>
            <a:off x="36332" y="1610112"/>
            <a:ext cx="2950041"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Espace d’accueil des hôtes et stationnement séparé avec le privé ?</a:t>
            </a:r>
          </a:p>
          <a:p>
            <a:pPr>
              <a:buClrTx/>
              <a:buFontTx/>
              <a:buNone/>
            </a:pPr>
            <a:r>
              <a:rPr lang="fr-FR" altLang="fr-FR" sz="1600">
                <a:solidFill>
                  <a:schemeClr val="tx1"/>
                </a:solidFill>
                <a:latin typeface="+mj-lt"/>
              </a:rPr>
              <a:t>Quels parcours des différents utilisateurs de l'espace ?</a:t>
            </a:r>
          </a:p>
          <a:p>
            <a:pPr>
              <a:buClrTx/>
              <a:buFontTx/>
              <a:buNone/>
            </a:pPr>
            <a:endParaRPr lang="fr-FR" altLang="fr-FR" sz="1600">
              <a:solidFill>
                <a:schemeClr val="tx1"/>
              </a:solidFill>
              <a:latin typeface="+mj-lt"/>
            </a:endParaRPr>
          </a:p>
          <a:p>
            <a:pPr>
              <a:buClrTx/>
              <a:buFontTx/>
              <a:buNone/>
            </a:pPr>
            <a:r>
              <a:rPr lang="fr-FR" altLang="fr-FR" sz="1600" b="1">
                <a:solidFill>
                  <a:schemeClr val="tx1"/>
                </a:solidFill>
                <a:latin typeface="+mj-lt"/>
              </a:rPr>
              <a:t>Comment aménager ?</a:t>
            </a:r>
          </a:p>
          <a:p>
            <a:pPr>
              <a:buClrTx/>
              <a:buFontTx/>
              <a:buNone/>
            </a:pPr>
            <a:r>
              <a:rPr lang="fr-FR" altLang="fr-FR" sz="1600">
                <a:solidFill>
                  <a:schemeClr val="tx1"/>
                </a:solidFill>
                <a:latin typeface="+mj-lt"/>
              </a:rPr>
              <a:t>- Minimiser l'impact visuel de l'aire de stationnement (plantation de haies, d'arbres...).</a:t>
            </a:r>
          </a:p>
          <a:p>
            <a:pPr>
              <a:buClrTx/>
              <a:buFontTx/>
              <a:buNone/>
            </a:pPr>
            <a:r>
              <a:rPr lang="fr-FR" altLang="fr-FR" sz="1600">
                <a:solidFill>
                  <a:schemeClr val="tx1"/>
                </a:solidFill>
                <a:latin typeface="+mj-lt"/>
              </a:rPr>
              <a:t>- Placer l'aire de stationnement à proximité des bâtiments pour faciliter les circulations et l'accès des hôtes (dont les personnes à mobilité réduite).</a:t>
            </a:r>
          </a:p>
          <a:p>
            <a:pPr>
              <a:buClrTx/>
              <a:buFontTx/>
              <a:buNone/>
            </a:pPr>
            <a:r>
              <a:rPr lang="fr-FR" altLang="fr-FR" sz="1600">
                <a:solidFill>
                  <a:schemeClr val="tx1"/>
                </a:solidFill>
                <a:latin typeface="+mj-lt"/>
              </a:rPr>
              <a:t>- Adapter le revêtement de sol au type de circulation (carrossable, piétonne…) et leur fréquence.</a:t>
            </a:r>
          </a:p>
        </p:txBody>
      </p:sp>
      <p:pic>
        <p:nvPicPr>
          <p:cNvPr id="6" name="Image 5">
            <a:extLst>
              <a:ext uri="{FF2B5EF4-FFF2-40B4-BE49-F238E27FC236}">
                <a16:creationId xmlns:a16="http://schemas.microsoft.com/office/drawing/2014/main" id="{C6958B8E-670E-AE30-71FA-47DE8591E00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65887" y="1361770"/>
            <a:ext cx="5978113" cy="5211554"/>
          </a:xfrm>
          <a:prstGeom prst="rect">
            <a:avLst/>
          </a:prstGeom>
        </p:spPr>
      </p:pic>
      <p:sp>
        <p:nvSpPr>
          <p:cNvPr id="4" name="Bouton d'action : Personnalisé 21">
            <a:hlinkClick r:id="" action="ppaction://noaction" highlightClick="1"/>
            <a:extLst>
              <a:ext uri="{FF2B5EF4-FFF2-40B4-BE49-F238E27FC236}">
                <a16:creationId xmlns:a16="http://schemas.microsoft.com/office/drawing/2014/main" id="{58A563D8-826D-537B-EE5D-F5117B115F3B}"/>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AIRE DE STATIONNEMENT ET CIRCULATIONS</a:t>
            </a:r>
          </a:p>
        </p:txBody>
      </p:sp>
      <p:sp>
        <p:nvSpPr>
          <p:cNvPr id="15" name="ZoneTexte 14">
            <a:extLst>
              <a:ext uri="{FF2B5EF4-FFF2-40B4-BE49-F238E27FC236}">
                <a16:creationId xmlns:a16="http://schemas.microsoft.com/office/drawing/2014/main" id="{452DF260-1DAD-0594-3316-FAFE9A47E3CF}"/>
              </a:ext>
            </a:extLst>
          </p:cNvPr>
          <p:cNvSpPr txBox="1"/>
          <p:nvPr/>
        </p:nvSpPr>
        <p:spPr>
          <a:xfrm>
            <a:off x="5253487" y="1030499"/>
            <a:ext cx="1901541" cy="400110"/>
          </a:xfrm>
          <a:custGeom>
            <a:avLst/>
            <a:gdLst>
              <a:gd name="connsiteX0" fmla="*/ 0 w 1901541"/>
              <a:gd name="connsiteY0" fmla="*/ 0 h 400110"/>
              <a:gd name="connsiteX1" fmla="*/ 1901541 w 1901541"/>
              <a:gd name="connsiteY1" fmla="*/ 0 h 400110"/>
              <a:gd name="connsiteX2" fmla="*/ 1901541 w 1901541"/>
              <a:gd name="connsiteY2" fmla="*/ 400110 h 400110"/>
              <a:gd name="connsiteX3" fmla="*/ 0 w 1901541"/>
              <a:gd name="connsiteY3" fmla="*/ 400110 h 400110"/>
              <a:gd name="connsiteX4" fmla="*/ 0 w 1901541"/>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541" h="400110" fill="none" extrusionOk="0">
                <a:moveTo>
                  <a:pt x="0" y="0"/>
                </a:moveTo>
                <a:cubicBezTo>
                  <a:pt x="386141" y="-14931"/>
                  <a:pt x="1102118" y="31643"/>
                  <a:pt x="1901541" y="0"/>
                </a:cubicBezTo>
                <a:cubicBezTo>
                  <a:pt x="1900259" y="140539"/>
                  <a:pt x="1893362" y="339891"/>
                  <a:pt x="1901541" y="400110"/>
                </a:cubicBezTo>
                <a:cubicBezTo>
                  <a:pt x="1678927" y="338056"/>
                  <a:pt x="204839" y="346407"/>
                  <a:pt x="0" y="400110"/>
                </a:cubicBezTo>
                <a:cubicBezTo>
                  <a:pt x="-3100" y="316908"/>
                  <a:pt x="-9620" y="188456"/>
                  <a:pt x="0" y="0"/>
                </a:cubicBezTo>
                <a:close/>
              </a:path>
              <a:path w="1901541" h="400110" stroke="0" extrusionOk="0">
                <a:moveTo>
                  <a:pt x="0" y="0"/>
                </a:moveTo>
                <a:cubicBezTo>
                  <a:pt x="451166" y="-5264"/>
                  <a:pt x="1197330" y="84467"/>
                  <a:pt x="1901541" y="0"/>
                </a:cubicBezTo>
                <a:cubicBezTo>
                  <a:pt x="1865967" y="133488"/>
                  <a:pt x="1871640" y="290440"/>
                  <a:pt x="1901541" y="400110"/>
                </a:cubicBezTo>
                <a:cubicBezTo>
                  <a:pt x="1178909" y="506430"/>
                  <a:pt x="292608" y="392461"/>
                  <a:pt x="0" y="400110"/>
                </a:cubicBezTo>
                <a:cubicBezTo>
                  <a:pt x="31279" y="347423"/>
                  <a:pt x="29754" y="94898"/>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Minimiser l’impact du stationnement par une charmille</a:t>
            </a:r>
          </a:p>
        </p:txBody>
      </p:sp>
      <p:sp>
        <p:nvSpPr>
          <p:cNvPr id="16" name="ZoneTexte 15">
            <a:extLst>
              <a:ext uri="{FF2B5EF4-FFF2-40B4-BE49-F238E27FC236}">
                <a16:creationId xmlns:a16="http://schemas.microsoft.com/office/drawing/2014/main" id="{1AFC8D12-243D-0AAE-0B76-8090804AE681}"/>
              </a:ext>
            </a:extLst>
          </p:cNvPr>
          <p:cNvSpPr txBox="1"/>
          <p:nvPr/>
        </p:nvSpPr>
        <p:spPr>
          <a:xfrm>
            <a:off x="7438360" y="1173208"/>
            <a:ext cx="1526128" cy="400110"/>
          </a:xfrm>
          <a:custGeom>
            <a:avLst/>
            <a:gdLst>
              <a:gd name="connsiteX0" fmla="*/ 0 w 1526128"/>
              <a:gd name="connsiteY0" fmla="*/ 0 h 400110"/>
              <a:gd name="connsiteX1" fmla="*/ 1526128 w 1526128"/>
              <a:gd name="connsiteY1" fmla="*/ 0 h 400110"/>
              <a:gd name="connsiteX2" fmla="*/ 1526128 w 1526128"/>
              <a:gd name="connsiteY2" fmla="*/ 400110 h 400110"/>
              <a:gd name="connsiteX3" fmla="*/ 0 w 1526128"/>
              <a:gd name="connsiteY3" fmla="*/ 400110 h 400110"/>
              <a:gd name="connsiteX4" fmla="*/ 0 w 1526128"/>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28" h="400110" fill="none" extrusionOk="0">
                <a:moveTo>
                  <a:pt x="0" y="0"/>
                </a:moveTo>
                <a:cubicBezTo>
                  <a:pt x="201171" y="-135244"/>
                  <a:pt x="935362" y="55649"/>
                  <a:pt x="1526128" y="0"/>
                </a:cubicBezTo>
                <a:cubicBezTo>
                  <a:pt x="1524846" y="140539"/>
                  <a:pt x="1517949" y="339891"/>
                  <a:pt x="1526128" y="400110"/>
                </a:cubicBezTo>
                <a:cubicBezTo>
                  <a:pt x="1171033" y="514817"/>
                  <a:pt x="423801" y="433118"/>
                  <a:pt x="0" y="400110"/>
                </a:cubicBezTo>
                <a:cubicBezTo>
                  <a:pt x="-3100" y="316908"/>
                  <a:pt x="-9620" y="188456"/>
                  <a:pt x="0" y="0"/>
                </a:cubicBezTo>
                <a:close/>
              </a:path>
              <a:path w="1526128" h="400110" stroke="0" extrusionOk="0">
                <a:moveTo>
                  <a:pt x="0" y="0"/>
                </a:moveTo>
                <a:cubicBezTo>
                  <a:pt x="606615" y="-54717"/>
                  <a:pt x="1307936" y="60828"/>
                  <a:pt x="1526128" y="0"/>
                </a:cubicBezTo>
                <a:cubicBezTo>
                  <a:pt x="1490554" y="133488"/>
                  <a:pt x="1496227" y="290440"/>
                  <a:pt x="1526128" y="400110"/>
                </a:cubicBezTo>
                <a:cubicBezTo>
                  <a:pt x="1030368" y="483799"/>
                  <a:pt x="378239" y="319111"/>
                  <a:pt x="0" y="400110"/>
                </a:cubicBezTo>
                <a:cubicBezTo>
                  <a:pt x="31279" y="347423"/>
                  <a:pt x="29754" y="94898"/>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Distinguer stationnement privé et des hôtes</a:t>
            </a:r>
          </a:p>
        </p:txBody>
      </p:sp>
      <p:pic>
        <p:nvPicPr>
          <p:cNvPr id="7" name="Image 6">
            <a:extLst>
              <a:ext uri="{FF2B5EF4-FFF2-40B4-BE49-F238E27FC236}">
                <a16:creationId xmlns:a16="http://schemas.microsoft.com/office/drawing/2014/main" id="{61F35509-3ED0-5DD4-4189-B980C76408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5" name="Rectangle 4">
            <a:extLst>
              <a:ext uri="{FF2B5EF4-FFF2-40B4-BE49-F238E27FC236}">
                <a16:creationId xmlns:a16="http://schemas.microsoft.com/office/drawing/2014/main" id="{7AADFF03-45CD-78E2-7808-56B094A1493D}"/>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35BD2D4D-F973-7EDF-867A-45B022E500FC}"/>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527550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rotWithShape="1">
          <a:blip r:embed="rId2">
            <a:extLst>
              <a:ext uri="{28A0092B-C50C-407E-A947-70E740481C1C}">
                <a14:useLocalDpi xmlns:a14="http://schemas.microsoft.com/office/drawing/2010/main"/>
              </a:ext>
            </a:extLst>
          </a:blip>
          <a:srcRect l="16713"/>
          <a:stretch/>
        </p:blipFill>
        <p:spPr bwMode="auto">
          <a:xfrm>
            <a:off x="0" y="1851506"/>
            <a:ext cx="4601936" cy="4145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E:\Mes documents\GITES DE FRANCE\Gites 2012\RUDIOBUS - NeuvyEnSullias\Photos\P1080926.JPG">
            <a:extLst>
              <a:ext uri="{FF2B5EF4-FFF2-40B4-BE49-F238E27FC236}">
                <a16:creationId xmlns:a16="http://schemas.microsoft.com/office/drawing/2014/main" id="{C0C0AF25-210F-990C-9249-3AD8B0C5E30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22420" y="1853053"/>
            <a:ext cx="4530114" cy="414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outon d'action : Personnalisé 21">
            <a:hlinkClick r:id="" action="ppaction://noaction" highlightClick="1"/>
            <a:extLst>
              <a:ext uri="{FF2B5EF4-FFF2-40B4-BE49-F238E27FC236}">
                <a16:creationId xmlns:a16="http://schemas.microsoft.com/office/drawing/2014/main" id="{FF8EB9CC-B259-FCBE-472D-5F0343DC1169}"/>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AIRE DE STATIONNEMENT</a:t>
            </a:r>
          </a:p>
        </p:txBody>
      </p:sp>
      <p:sp>
        <p:nvSpPr>
          <p:cNvPr id="7" name="Bouton d'action : Personnalisé 86">
            <a:hlinkClick r:id="" action="ppaction://noaction" highlightClick="1"/>
            <a:extLst>
              <a:ext uri="{FF2B5EF4-FFF2-40B4-BE49-F238E27FC236}">
                <a16:creationId xmlns:a16="http://schemas.microsoft.com/office/drawing/2014/main" id="{8E57C676-5CD2-BD22-F83E-81A52BB4D122}"/>
              </a:ext>
            </a:extLst>
          </p:cNvPr>
          <p:cNvSpPr/>
          <p:nvPr/>
        </p:nvSpPr>
        <p:spPr>
          <a:xfrm>
            <a:off x="0" y="6021588"/>
            <a:ext cx="9144000" cy="58477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Rectangle 7">
            <a:extLst>
              <a:ext uri="{FF2B5EF4-FFF2-40B4-BE49-F238E27FC236}">
                <a16:creationId xmlns:a16="http://schemas.microsoft.com/office/drawing/2014/main" id="{1EB91AE2-F44C-67F3-38DA-5402D0D76863}"/>
              </a:ext>
            </a:extLst>
          </p:cNvPr>
          <p:cNvSpPr>
            <a:spLocks noChangeArrowheads="1"/>
          </p:cNvSpPr>
          <p:nvPr/>
        </p:nvSpPr>
        <p:spPr bwMode="auto">
          <a:xfrm>
            <a:off x="0" y="6015300"/>
            <a:ext cx="4425351"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ea typeface="Microsoft YaHei"/>
                <a:cs typeface="Arial"/>
              </a:rPr>
              <a:t>Charmille délimitant l’espace de stationnement.</a:t>
            </a:r>
            <a:endParaRPr lang="fr-FR" altLang="fr-FR" sz="1600">
              <a:solidFill>
                <a:schemeClr val="tx1"/>
              </a:solidFill>
              <a:latin typeface="+mj-lt"/>
              <a:cs typeface="Arial" charset="0"/>
            </a:endParaRPr>
          </a:p>
        </p:txBody>
      </p:sp>
      <p:sp>
        <p:nvSpPr>
          <p:cNvPr id="12" name="ZoneTexte 11">
            <a:extLst>
              <a:ext uri="{FF2B5EF4-FFF2-40B4-BE49-F238E27FC236}">
                <a16:creationId xmlns:a16="http://schemas.microsoft.com/office/drawing/2014/main" id="{8CF07902-E465-4544-FEF6-DA7B2C4F21EA}"/>
              </a:ext>
            </a:extLst>
          </p:cNvPr>
          <p:cNvSpPr txBox="1"/>
          <p:nvPr/>
        </p:nvSpPr>
        <p:spPr>
          <a:xfrm>
            <a:off x="4622420" y="6022677"/>
            <a:ext cx="4518609" cy="584775"/>
          </a:xfrm>
          <a:prstGeom prst="rect">
            <a:avLst/>
          </a:prstGeom>
          <a:noFill/>
        </p:spPr>
        <p:txBody>
          <a:bodyPr wrap="square" rtlCol="0">
            <a:spAutoFit/>
          </a:bodyPr>
          <a:lstStyle/>
          <a:p>
            <a:pPr>
              <a:buClrTx/>
            </a:pPr>
            <a:r>
              <a:rPr lang="fr-FR" altLang="fr-FR" sz="1600">
                <a:solidFill>
                  <a:schemeClr val="tx1"/>
                </a:solidFill>
                <a:latin typeface="+mj-lt"/>
                <a:ea typeface="Microsoft YaHei"/>
                <a:cs typeface="Arial"/>
              </a:rPr>
              <a:t>Stationnement sur revêtement calcaire, appuyé sur un massif arbustif.</a:t>
            </a:r>
            <a:endParaRPr lang="fr-FR" altLang="fr-FR" sz="1600">
              <a:solidFill>
                <a:schemeClr val="tx1"/>
              </a:solidFill>
              <a:latin typeface="+mj-lt"/>
              <a:cs typeface="Arial" charset="0"/>
            </a:endParaRPr>
          </a:p>
        </p:txBody>
      </p:sp>
      <p:sp>
        <p:nvSpPr>
          <p:cNvPr id="5" name="Rectangle 4">
            <a:extLst>
              <a:ext uri="{FF2B5EF4-FFF2-40B4-BE49-F238E27FC236}">
                <a16:creationId xmlns:a16="http://schemas.microsoft.com/office/drawing/2014/main" id="{FFCE5F04-399F-8672-AE03-BAFC7049D2AC}"/>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63D7FFA9-940B-92DC-0CF1-AD0646731EA5}"/>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23404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2.168.1.156\photo\CONSULTATION PHOTOS classees\ESPACE PUBLIC\STATIONNEMENT\IMG_6934.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3230"/>
          <a:stretch/>
        </p:blipFill>
        <p:spPr bwMode="auto">
          <a:xfrm>
            <a:off x="3084388" y="1183992"/>
            <a:ext cx="6056641" cy="4797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704"/>
          <a:stretch/>
        </p:blipFill>
        <p:spPr bwMode="auto">
          <a:xfrm>
            <a:off x="0" y="1195104"/>
            <a:ext cx="3059832" cy="4797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Bouton d'action : Personnalisé 21">
            <a:hlinkClick r:id="" action="ppaction://noaction" highlightClick="1"/>
            <a:extLst>
              <a:ext uri="{FF2B5EF4-FFF2-40B4-BE49-F238E27FC236}">
                <a16:creationId xmlns:a16="http://schemas.microsoft.com/office/drawing/2014/main" id="{49DDB6AD-F6BB-94AB-F858-FDD447DC1AD6}"/>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AIRE DE STATIONNEMENT</a:t>
            </a:r>
          </a:p>
        </p:txBody>
      </p:sp>
      <p:sp>
        <p:nvSpPr>
          <p:cNvPr id="7" name="Bouton d'action : Personnalisé 86">
            <a:hlinkClick r:id="" action="ppaction://noaction" highlightClick="1"/>
            <a:extLst>
              <a:ext uri="{FF2B5EF4-FFF2-40B4-BE49-F238E27FC236}">
                <a16:creationId xmlns:a16="http://schemas.microsoft.com/office/drawing/2014/main" id="{ACFBE706-BE46-F947-6F8A-9EDCF301CEE1}"/>
              </a:ext>
            </a:extLst>
          </p:cNvPr>
          <p:cNvSpPr/>
          <p:nvPr/>
        </p:nvSpPr>
        <p:spPr>
          <a:xfrm>
            <a:off x="0" y="6022353"/>
            <a:ext cx="9144000" cy="58477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Rectangle 7">
            <a:extLst>
              <a:ext uri="{FF2B5EF4-FFF2-40B4-BE49-F238E27FC236}">
                <a16:creationId xmlns:a16="http://schemas.microsoft.com/office/drawing/2014/main" id="{7424D670-DF35-89B7-80B2-31C8389CE1B1}"/>
              </a:ext>
            </a:extLst>
          </p:cNvPr>
          <p:cNvSpPr>
            <a:spLocks noChangeArrowheads="1"/>
          </p:cNvSpPr>
          <p:nvPr/>
        </p:nvSpPr>
        <p:spPr bwMode="auto">
          <a:xfrm>
            <a:off x="1" y="6016065"/>
            <a:ext cx="2820837" cy="582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ea typeface="Microsoft YaHei"/>
                <a:cs typeface="Arial"/>
              </a:rPr>
              <a:t>Revêtement avec des pavés joints engazonnés.</a:t>
            </a:r>
            <a:endParaRPr lang="fr-FR" altLang="fr-FR" sz="1600">
              <a:solidFill>
                <a:schemeClr val="tx1"/>
              </a:solidFill>
              <a:latin typeface="+mj-lt"/>
              <a:cs typeface="Arial" charset="0"/>
            </a:endParaRPr>
          </a:p>
        </p:txBody>
      </p:sp>
      <p:sp>
        <p:nvSpPr>
          <p:cNvPr id="10" name="ZoneTexte 9">
            <a:extLst>
              <a:ext uri="{FF2B5EF4-FFF2-40B4-BE49-F238E27FC236}">
                <a16:creationId xmlns:a16="http://schemas.microsoft.com/office/drawing/2014/main" id="{BECFCA35-1ABC-1710-4632-51874E5C1FB4}"/>
              </a:ext>
            </a:extLst>
          </p:cNvPr>
          <p:cNvSpPr txBox="1"/>
          <p:nvPr/>
        </p:nvSpPr>
        <p:spPr>
          <a:xfrm>
            <a:off x="3093014" y="6032068"/>
            <a:ext cx="6048015" cy="338554"/>
          </a:xfrm>
          <a:prstGeom prst="rect">
            <a:avLst/>
          </a:prstGeom>
          <a:noFill/>
        </p:spPr>
        <p:txBody>
          <a:bodyPr wrap="square" rtlCol="0">
            <a:spAutoFit/>
          </a:bodyPr>
          <a:lstStyle/>
          <a:p>
            <a:pPr>
              <a:buClrTx/>
            </a:pPr>
            <a:r>
              <a:rPr lang="fr-FR" altLang="fr-FR" sz="1600">
                <a:solidFill>
                  <a:schemeClr val="tx1"/>
                </a:solidFill>
                <a:latin typeface="+mj-lt"/>
                <a:ea typeface="Microsoft YaHei"/>
                <a:cs typeface="Arial"/>
              </a:rPr>
              <a:t>Stationnement devant jardin d’agrément plantés de fruitiers.</a:t>
            </a:r>
            <a:endParaRPr lang="fr-FR" altLang="fr-FR" sz="1600">
              <a:solidFill>
                <a:schemeClr val="tx1"/>
              </a:solidFill>
              <a:latin typeface="+mj-lt"/>
              <a:cs typeface="Arial" charset="0"/>
            </a:endParaRPr>
          </a:p>
        </p:txBody>
      </p:sp>
      <p:sp>
        <p:nvSpPr>
          <p:cNvPr id="5" name="Rectangle 4">
            <a:extLst>
              <a:ext uri="{FF2B5EF4-FFF2-40B4-BE49-F238E27FC236}">
                <a16:creationId xmlns:a16="http://schemas.microsoft.com/office/drawing/2014/main" id="{228CDE77-2532-F010-DFF4-E81A9FFEE915}"/>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ABA6C1D1-4286-8EE9-39AD-7908F6A989A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594165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2.168.1.156\photo\CONSULTATION PHOTOS classees\ESPACE PUBLIC\STATIONNEMENT\Stationnement_StMalo (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151193" y="1088538"/>
            <a:ext cx="5992807" cy="4903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92.168.1.156\photo\CONSULTATION PHOTOS classees\ESPACE PUBLIC\STATIONNEMENT\prairiefleurie_Boigny_s_Bionne (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088965"/>
            <a:ext cx="3125315" cy="4904262"/>
          </a:xfrm>
          <a:prstGeom prst="rect">
            <a:avLst/>
          </a:prstGeom>
          <a:noFill/>
          <a:extLst>
            <a:ext uri="{909E8E84-426E-40DD-AFC4-6F175D3DCCD1}">
              <a14:hiddenFill xmlns:a14="http://schemas.microsoft.com/office/drawing/2010/main">
                <a:solidFill>
                  <a:srgbClr val="FFFFFF"/>
                </a:solidFill>
              </a14:hiddenFill>
            </a:ext>
          </a:extLst>
        </p:spPr>
      </p:pic>
      <p:sp>
        <p:nvSpPr>
          <p:cNvPr id="4" name="Bouton d'action : Personnalisé 21">
            <a:hlinkClick r:id="" action="ppaction://noaction" highlightClick="1"/>
            <a:extLst>
              <a:ext uri="{FF2B5EF4-FFF2-40B4-BE49-F238E27FC236}">
                <a16:creationId xmlns:a16="http://schemas.microsoft.com/office/drawing/2014/main" id="{393637B7-13A0-B576-A9FC-660F4FC1BE07}"/>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AIRE DE STATIONNEMENT</a:t>
            </a:r>
          </a:p>
        </p:txBody>
      </p:sp>
      <p:sp>
        <p:nvSpPr>
          <p:cNvPr id="7" name="Bouton d'action : Personnalisé 86">
            <a:hlinkClick r:id="" action="ppaction://noaction" highlightClick="1"/>
            <a:extLst>
              <a:ext uri="{FF2B5EF4-FFF2-40B4-BE49-F238E27FC236}">
                <a16:creationId xmlns:a16="http://schemas.microsoft.com/office/drawing/2014/main" id="{E4BB8B01-4F1C-BD7B-CEC5-341B8C240F3B}"/>
              </a:ext>
            </a:extLst>
          </p:cNvPr>
          <p:cNvSpPr/>
          <p:nvPr/>
        </p:nvSpPr>
        <p:spPr>
          <a:xfrm>
            <a:off x="0" y="6021588"/>
            <a:ext cx="9144000" cy="586958"/>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Rectangle 7">
            <a:extLst>
              <a:ext uri="{FF2B5EF4-FFF2-40B4-BE49-F238E27FC236}">
                <a16:creationId xmlns:a16="http://schemas.microsoft.com/office/drawing/2014/main" id="{150FD0A8-8178-520F-13D9-B06D3B80531B}"/>
              </a:ext>
            </a:extLst>
          </p:cNvPr>
          <p:cNvSpPr>
            <a:spLocks noChangeArrowheads="1"/>
          </p:cNvSpPr>
          <p:nvPr/>
        </p:nvSpPr>
        <p:spPr bwMode="auto">
          <a:xfrm>
            <a:off x="0" y="6012962"/>
            <a:ext cx="3864634"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ea typeface="Microsoft YaHei"/>
                <a:cs typeface="Arial"/>
              </a:rPr>
              <a:t>Stationnement dans un pré avec une partie stabilisée avec un revêtement terre/pierre.</a:t>
            </a:r>
            <a:endParaRPr lang="fr-FR" altLang="fr-FR" sz="1600">
              <a:solidFill>
                <a:schemeClr val="tx1"/>
              </a:solidFill>
              <a:latin typeface="+mj-lt"/>
            </a:endParaRPr>
          </a:p>
        </p:txBody>
      </p:sp>
      <p:sp>
        <p:nvSpPr>
          <p:cNvPr id="9" name="ZoneTexte 8">
            <a:extLst>
              <a:ext uri="{FF2B5EF4-FFF2-40B4-BE49-F238E27FC236}">
                <a16:creationId xmlns:a16="http://schemas.microsoft.com/office/drawing/2014/main" id="{A10DB554-A568-532D-A131-0FF0DB986C9A}"/>
              </a:ext>
            </a:extLst>
          </p:cNvPr>
          <p:cNvSpPr txBox="1"/>
          <p:nvPr/>
        </p:nvSpPr>
        <p:spPr>
          <a:xfrm>
            <a:off x="4328890" y="6031303"/>
            <a:ext cx="4812139" cy="338554"/>
          </a:xfrm>
          <a:prstGeom prst="rect">
            <a:avLst/>
          </a:prstGeom>
          <a:noFill/>
        </p:spPr>
        <p:txBody>
          <a:bodyPr wrap="square" rtlCol="0">
            <a:spAutoFit/>
          </a:bodyPr>
          <a:lstStyle/>
          <a:p>
            <a:r>
              <a:rPr lang="fr-FR" altLang="fr-FR" sz="1600">
                <a:solidFill>
                  <a:schemeClr val="tx1"/>
                </a:solidFill>
                <a:latin typeface="+mn-lt"/>
                <a:ea typeface="Microsoft YaHei"/>
                <a:cs typeface="Arial"/>
              </a:rPr>
              <a:t>Stationnement sur dalles alvéolées engazonnées.</a:t>
            </a:r>
            <a:endParaRPr lang="fr-FR" sz="1600"/>
          </a:p>
        </p:txBody>
      </p:sp>
      <p:sp>
        <p:nvSpPr>
          <p:cNvPr id="5" name="Rectangle 4">
            <a:extLst>
              <a:ext uri="{FF2B5EF4-FFF2-40B4-BE49-F238E27FC236}">
                <a16:creationId xmlns:a16="http://schemas.microsoft.com/office/drawing/2014/main" id="{E9E8A950-2073-485A-114D-C850FC175DF6}"/>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D41EE548-0139-B334-F653-1BDAE2B5C0EA}"/>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218324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p:cNvCxnSpPr/>
          <p:nvPr/>
        </p:nvCxnSpPr>
        <p:spPr>
          <a:xfrm>
            <a:off x="4313561" y="1196752"/>
            <a:ext cx="0" cy="35714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3" descr="\\192.168.1.156\photo\CONSULTATION PHOTOS classees\ESPACE PUBLIC\STATIONNEMENT\Nargis.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1188533"/>
            <a:ext cx="5544107" cy="480412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Mes documents\FORMATIONS\2013\Abords de ferme - ChambAgri - avril2013\JOURNEE 26 mars\photos260313\P119099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572196" y="2452934"/>
            <a:ext cx="3571803" cy="3539720"/>
          </a:xfrm>
          <a:prstGeom prst="rect">
            <a:avLst/>
          </a:prstGeom>
          <a:noFill/>
          <a:extLst>
            <a:ext uri="{909E8E84-426E-40DD-AFC4-6F175D3DCCD1}">
              <a14:hiddenFill xmlns:a14="http://schemas.microsoft.com/office/drawing/2010/main">
                <a:solidFill>
                  <a:srgbClr val="FFFFFF"/>
                </a:solidFill>
              </a14:hiddenFill>
            </a:ext>
          </a:extLst>
        </p:spPr>
      </p:pic>
      <p:sp>
        <p:nvSpPr>
          <p:cNvPr id="5" name="Bouton d'action : Personnalisé 21">
            <a:hlinkClick r:id="" action="ppaction://noaction" highlightClick="1"/>
            <a:extLst>
              <a:ext uri="{FF2B5EF4-FFF2-40B4-BE49-F238E27FC236}">
                <a16:creationId xmlns:a16="http://schemas.microsoft.com/office/drawing/2014/main" id="{DB3C96EC-9FC9-5901-DA2A-BFB293492DFC}"/>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AIRE DE STATIONNEMENT</a:t>
            </a:r>
          </a:p>
        </p:txBody>
      </p:sp>
      <p:sp>
        <p:nvSpPr>
          <p:cNvPr id="8" name="Bouton d'action : Personnalisé 86">
            <a:hlinkClick r:id="" action="ppaction://noaction" highlightClick="1"/>
            <a:extLst>
              <a:ext uri="{FF2B5EF4-FFF2-40B4-BE49-F238E27FC236}">
                <a16:creationId xmlns:a16="http://schemas.microsoft.com/office/drawing/2014/main" id="{7A82E2C7-ECA7-E5F2-04BC-3527B28F5367}"/>
              </a:ext>
            </a:extLst>
          </p:cNvPr>
          <p:cNvSpPr/>
          <p:nvPr/>
        </p:nvSpPr>
        <p:spPr>
          <a:xfrm>
            <a:off x="0" y="6021585"/>
            <a:ext cx="9144000" cy="586958"/>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1" name="Rectangle 10">
            <a:extLst>
              <a:ext uri="{FF2B5EF4-FFF2-40B4-BE49-F238E27FC236}">
                <a16:creationId xmlns:a16="http://schemas.microsoft.com/office/drawing/2014/main" id="{F24ADBA3-698F-50FF-F1CF-A504B9436434}"/>
              </a:ext>
            </a:extLst>
          </p:cNvPr>
          <p:cNvSpPr>
            <a:spLocks noChangeArrowheads="1"/>
          </p:cNvSpPr>
          <p:nvPr/>
        </p:nvSpPr>
        <p:spPr bwMode="auto">
          <a:xfrm>
            <a:off x="-1" y="6023929"/>
            <a:ext cx="5451893"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pPr>
            <a:r>
              <a:rPr lang="fr-FR" altLang="fr-FR" sz="1600">
                <a:solidFill>
                  <a:schemeClr val="tx1"/>
                </a:solidFill>
                <a:latin typeface="+mj-lt"/>
                <a:cs typeface="Arial" charset="0"/>
              </a:rPr>
              <a:t>Stationnement dans une alcôve / signalétique simple et lisible.</a:t>
            </a:r>
          </a:p>
        </p:txBody>
      </p:sp>
      <p:sp>
        <p:nvSpPr>
          <p:cNvPr id="12" name="ZoneTexte 11">
            <a:extLst>
              <a:ext uri="{FF2B5EF4-FFF2-40B4-BE49-F238E27FC236}">
                <a16:creationId xmlns:a16="http://schemas.microsoft.com/office/drawing/2014/main" id="{8C7E59AE-89C9-20F5-39C5-5BC4F69F93D6}"/>
              </a:ext>
            </a:extLst>
          </p:cNvPr>
          <p:cNvSpPr txBox="1"/>
          <p:nvPr/>
        </p:nvSpPr>
        <p:spPr>
          <a:xfrm>
            <a:off x="5580822" y="6031300"/>
            <a:ext cx="3560207" cy="584775"/>
          </a:xfrm>
          <a:prstGeom prst="rect">
            <a:avLst/>
          </a:prstGeom>
          <a:noFill/>
        </p:spPr>
        <p:txBody>
          <a:bodyPr wrap="square" rtlCol="0">
            <a:spAutoFit/>
          </a:bodyPr>
          <a:lstStyle/>
          <a:p>
            <a:pPr>
              <a:buClrTx/>
            </a:pPr>
            <a:r>
              <a:rPr lang="fr-FR" altLang="fr-FR" sz="1600">
                <a:solidFill>
                  <a:schemeClr val="tx1"/>
                </a:solidFill>
                <a:latin typeface="+mj-lt"/>
                <a:cs typeface="Arial" charset="0"/>
              </a:rPr>
              <a:t>Simple clôture piquets bois / grillage à moutons.</a:t>
            </a:r>
            <a:endParaRPr lang="fr-FR" altLang="fr-FR" sz="1600" b="1">
              <a:solidFill>
                <a:schemeClr val="tx1"/>
              </a:solidFill>
              <a:latin typeface="+mj-lt"/>
              <a:cs typeface="Arial" charset="0"/>
            </a:endParaRPr>
          </a:p>
        </p:txBody>
      </p:sp>
      <p:sp>
        <p:nvSpPr>
          <p:cNvPr id="6" name="Rectangle 5">
            <a:extLst>
              <a:ext uri="{FF2B5EF4-FFF2-40B4-BE49-F238E27FC236}">
                <a16:creationId xmlns:a16="http://schemas.microsoft.com/office/drawing/2014/main" id="{0D2AB907-96F8-E0D9-75B8-29383D7B0578}"/>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DA3CBC61-8E8B-D0C5-A7E6-321E745DECA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4024006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p:cNvCxnSpPr/>
          <p:nvPr/>
        </p:nvCxnSpPr>
        <p:spPr>
          <a:xfrm>
            <a:off x="4304935" y="1196752"/>
            <a:ext cx="0" cy="35714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a:extLst>
              <a:ext uri="{FF2B5EF4-FFF2-40B4-BE49-F238E27FC236}">
                <a16:creationId xmlns:a16="http://schemas.microsoft.com/office/drawing/2014/main" id="{42C845E8-BA31-6A1F-485A-70D5D4E9494D}"/>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1000246"/>
            <a:ext cx="4788024" cy="282393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3CA4A7F3-2736-801D-AA08-530F70C55B8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19605" y="1195103"/>
            <a:ext cx="3230655" cy="214604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CF8D8DFD-B8F5-9A39-E77D-E5A70C125D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331"/>
          <a:stretch/>
        </p:blipFill>
        <p:spPr>
          <a:xfrm>
            <a:off x="4829179" y="3373781"/>
            <a:ext cx="3221082" cy="3243533"/>
          </a:xfrm>
          <a:prstGeom prst="rect">
            <a:avLst/>
          </a:prstGeom>
        </p:spPr>
      </p:pic>
      <p:pic>
        <p:nvPicPr>
          <p:cNvPr id="17" name="Picture 4" descr="E:\Mes documents\FORMATIONS\2013\Abords de ferme - ChambAgri - avril2013\JOURNEE 26 mars\photos260313\P1190992.JPG">
            <a:extLst>
              <a:ext uri="{FF2B5EF4-FFF2-40B4-BE49-F238E27FC236}">
                <a16:creationId xmlns:a16="http://schemas.microsoft.com/office/drawing/2014/main" id="{1EFF74A8-EA05-BB81-DA67-547C734D7DA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691499" y="3859254"/>
            <a:ext cx="3105150" cy="180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outon d'action : Personnalisé 21">
            <a:hlinkClick r:id="" action="ppaction://noaction" highlightClick="1"/>
            <a:extLst>
              <a:ext uri="{FF2B5EF4-FFF2-40B4-BE49-F238E27FC236}">
                <a16:creationId xmlns:a16="http://schemas.microsoft.com/office/drawing/2014/main" id="{0CB1FFDA-F2C7-20B6-7D2E-2BBFFCA41A44}"/>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AIRE DE STATIONNEMENT</a:t>
            </a:r>
          </a:p>
        </p:txBody>
      </p:sp>
      <p:sp>
        <p:nvSpPr>
          <p:cNvPr id="7" name="Bouton d'action : Personnalisé 86">
            <a:hlinkClick r:id="" action="ppaction://noaction" highlightClick="1"/>
            <a:extLst>
              <a:ext uri="{FF2B5EF4-FFF2-40B4-BE49-F238E27FC236}">
                <a16:creationId xmlns:a16="http://schemas.microsoft.com/office/drawing/2014/main" id="{2B58B13E-633B-F8CF-1F6C-F1222A9A76B2}"/>
              </a:ext>
            </a:extLst>
          </p:cNvPr>
          <p:cNvSpPr/>
          <p:nvPr/>
        </p:nvSpPr>
        <p:spPr>
          <a:xfrm>
            <a:off x="1691499" y="5693993"/>
            <a:ext cx="3096524" cy="34073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Rectangle 7">
            <a:extLst>
              <a:ext uri="{FF2B5EF4-FFF2-40B4-BE49-F238E27FC236}">
                <a16:creationId xmlns:a16="http://schemas.microsoft.com/office/drawing/2014/main" id="{938DB326-4A1C-F331-786C-B4D908C50260}"/>
              </a:ext>
            </a:extLst>
          </p:cNvPr>
          <p:cNvSpPr>
            <a:spLocks noChangeArrowheads="1"/>
          </p:cNvSpPr>
          <p:nvPr/>
        </p:nvSpPr>
        <p:spPr bwMode="auto">
          <a:xfrm>
            <a:off x="1691500" y="5693993"/>
            <a:ext cx="308260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pPr>
            <a:r>
              <a:rPr lang="fr-FR" altLang="fr-FR" sz="1600">
                <a:solidFill>
                  <a:schemeClr val="tx1"/>
                </a:solidFill>
                <a:latin typeface="+mj-lt"/>
                <a:cs typeface="Arial" charset="0"/>
              </a:rPr>
              <a:t>Signalétique simple et lisible.</a:t>
            </a:r>
            <a:endParaRPr lang="fr-FR" altLang="fr-FR" sz="1600">
              <a:solidFill>
                <a:schemeClr val="tx1"/>
              </a:solidFill>
              <a:latin typeface="+mn-lt"/>
              <a:cs typeface="Arial" charset="0"/>
            </a:endParaRPr>
          </a:p>
        </p:txBody>
      </p:sp>
      <p:sp>
        <p:nvSpPr>
          <p:cNvPr id="9" name="Rectangle 8">
            <a:extLst>
              <a:ext uri="{FF2B5EF4-FFF2-40B4-BE49-F238E27FC236}">
                <a16:creationId xmlns:a16="http://schemas.microsoft.com/office/drawing/2014/main" id="{3319730E-A738-B7CB-E645-59B42F31CFB3}"/>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1" name="Bouton d'action : Personnalisé 21">
            <a:hlinkClick r:id="" action="ppaction://noaction" highlightClick="1"/>
            <a:extLst>
              <a:ext uri="{FF2B5EF4-FFF2-40B4-BE49-F238E27FC236}">
                <a16:creationId xmlns:a16="http://schemas.microsoft.com/office/drawing/2014/main" id="{94F7051A-B254-9903-EA36-082B91E310C9}"/>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638346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outon d'action : Personnalisé 86">
            <a:hlinkClick r:id="" action="ppaction://noaction" highlightClick="1"/>
            <a:extLst>
              <a:ext uri="{FF2B5EF4-FFF2-40B4-BE49-F238E27FC236}">
                <a16:creationId xmlns:a16="http://schemas.microsoft.com/office/drawing/2014/main" id="{619C25DF-F374-F501-9BD2-1A8B26A812B7}"/>
              </a:ext>
            </a:extLst>
          </p:cNvPr>
          <p:cNvSpPr/>
          <p:nvPr/>
        </p:nvSpPr>
        <p:spPr>
          <a:xfrm>
            <a:off x="0" y="1196293"/>
            <a:ext cx="2993252" cy="5409610"/>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pic>
        <p:nvPicPr>
          <p:cNvPr id="1026" name="Picture 2" descr="\\NAS_PARTAGE\photo\CONSULTATION PHOTOS classees\HABITAT\COUR DE FERME\FermeFrancorville (4).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029088" y="976419"/>
            <a:ext cx="6114911" cy="5641322"/>
          </a:xfrm>
          <a:prstGeom prst="rect">
            <a:avLst/>
          </a:prstGeom>
          <a:noFill/>
          <a:extLst>
            <a:ext uri="{909E8E84-426E-40DD-AFC4-6F175D3DCCD1}">
              <a14:hiddenFill xmlns:a14="http://schemas.microsoft.com/office/drawing/2010/main">
                <a:solidFill>
                  <a:srgbClr val="FFFFFF"/>
                </a:solidFill>
              </a14:hiddenFill>
            </a:ext>
          </a:extLst>
        </p:spPr>
      </p:pic>
      <p:sp>
        <p:nvSpPr>
          <p:cNvPr id="4" name="Bouton d'action : Personnalisé 21">
            <a:hlinkClick r:id="" action="ppaction://noaction" highlightClick="1"/>
            <a:extLst>
              <a:ext uri="{FF2B5EF4-FFF2-40B4-BE49-F238E27FC236}">
                <a16:creationId xmlns:a16="http://schemas.microsoft.com/office/drawing/2014/main" id="{748184AA-4283-02BB-C677-D4DD8A7ED878}"/>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COUR ET ESPACE D’ACCUEIL</a:t>
            </a:r>
          </a:p>
        </p:txBody>
      </p:sp>
      <p:sp>
        <p:nvSpPr>
          <p:cNvPr id="6" name="Text Box 5">
            <a:extLst>
              <a:ext uri="{FF2B5EF4-FFF2-40B4-BE49-F238E27FC236}">
                <a16:creationId xmlns:a16="http://schemas.microsoft.com/office/drawing/2014/main" id="{C8A9A255-C573-4420-1D1F-43BE357C6992}"/>
              </a:ext>
            </a:extLst>
          </p:cNvPr>
          <p:cNvSpPr txBox="1">
            <a:spLocks noChangeArrowheads="1"/>
          </p:cNvSpPr>
          <p:nvPr/>
        </p:nvSpPr>
        <p:spPr bwMode="auto">
          <a:xfrm>
            <a:off x="0" y="1462331"/>
            <a:ext cx="2951466" cy="5018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b="1" dirty="0">
                <a:solidFill>
                  <a:schemeClr val="tx1"/>
                </a:solidFill>
                <a:latin typeface="+mj-lt"/>
              </a:rPr>
              <a:t>Cour de ferme : </a:t>
            </a:r>
            <a:r>
              <a:rPr lang="fr-FR" altLang="fr-FR" sz="1600" dirty="0">
                <a:solidFill>
                  <a:schemeClr val="tx1"/>
                </a:solidFill>
                <a:latin typeface="+mj-lt"/>
              </a:rPr>
              <a:t>de vastes espaces conçus à l’origine pour un usage agricole. Concilier les différents usages.</a:t>
            </a:r>
          </a:p>
          <a:p>
            <a:pPr>
              <a:buClrTx/>
              <a:buFontTx/>
              <a:buNone/>
            </a:pPr>
            <a:r>
              <a:rPr lang="fr-FR" altLang="fr-FR" sz="1600" dirty="0">
                <a:solidFill>
                  <a:schemeClr val="tx1"/>
                </a:solidFill>
                <a:latin typeface="+mj-lt"/>
              </a:rPr>
              <a:t>Mettre en valeur l’habitation et les bâtiments traditionnels et organiser la cour tout en conservant le volume de base.</a:t>
            </a:r>
          </a:p>
          <a:p>
            <a:pPr>
              <a:buClrTx/>
              <a:buFontTx/>
              <a:buNone/>
            </a:pPr>
            <a:endParaRPr lang="fr-FR" altLang="fr-FR" sz="1600" dirty="0">
              <a:solidFill>
                <a:schemeClr val="tx1"/>
              </a:solidFill>
              <a:latin typeface="+mj-lt"/>
            </a:endParaRPr>
          </a:p>
          <a:p>
            <a:pPr>
              <a:buClrTx/>
              <a:buFontTx/>
              <a:buNone/>
            </a:pPr>
            <a:r>
              <a:rPr lang="fr-FR" altLang="fr-FR" sz="1600" b="1" dirty="0">
                <a:solidFill>
                  <a:schemeClr val="tx1"/>
                </a:solidFill>
                <a:latin typeface="+mj-lt"/>
              </a:rPr>
              <a:t>Comment aménager ?</a:t>
            </a:r>
          </a:p>
          <a:p>
            <a:pPr>
              <a:buClrTx/>
              <a:buFontTx/>
              <a:buNone/>
            </a:pPr>
            <a:r>
              <a:rPr lang="fr-FR" altLang="fr-FR" sz="1600" dirty="0">
                <a:solidFill>
                  <a:schemeClr val="tx1"/>
                </a:solidFill>
                <a:latin typeface="+mj-lt"/>
              </a:rPr>
              <a:t>- Marquer les seuils d’accueil (professionnel ou privé) par d’autres revêtements de sols et/ou de la végétation.</a:t>
            </a:r>
          </a:p>
          <a:p>
            <a:pPr>
              <a:buClrTx/>
              <a:buFontTx/>
              <a:buNone/>
            </a:pPr>
            <a:r>
              <a:rPr lang="fr-FR" altLang="fr-FR" sz="1600" dirty="0">
                <a:solidFill>
                  <a:schemeClr val="tx1"/>
                </a:solidFill>
                <a:latin typeface="+mj-lt"/>
              </a:rPr>
              <a:t>- Donner de l'épaisseur aux façades ou pieds de murs par des vivaces, arbustes, grimpantes.</a:t>
            </a:r>
          </a:p>
          <a:p>
            <a:pPr>
              <a:buClrTx/>
              <a:buFontTx/>
              <a:buNone/>
            </a:pPr>
            <a:r>
              <a:rPr lang="fr-FR" altLang="fr-FR" sz="1600" dirty="0">
                <a:solidFill>
                  <a:schemeClr val="tx1"/>
                </a:solidFill>
                <a:latin typeface="+mj-lt"/>
              </a:rPr>
              <a:t>- Planter un arbre unique pour l'ombre et l'équilibre des volumes bâtis.</a:t>
            </a:r>
          </a:p>
        </p:txBody>
      </p:sp>
      <p:sp>
        <p:nvSpPr>
          <p:cNvPr id="7" name="Rectangle 6">
            <a:extLst>
              <a:ext uri="{FF2B5EF4-FFF2-40B4-BE49-F238E27FC236}">
                <a16:creationId xmlns:a16="http://schemas.microsoft.com/office/drawing/2014/main" id="{895A9794-3A16-71D8-6913-FEEF681A54C1}"/>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5C023D2D-5A98-BCD8-2A93-2B1A435F4937}"/>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4015129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196293"/>
            <a:ext cx="3295310" cy="45055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192.168.1.156\photo\CONSULTATION PHOTOS classees\HABITAT\GITE RURAL\Gites INDRE\chabottes 36\octobre 2005 054.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321733" y="1205014"/>
            <a:ext cx="5822268" cy="4498028"/>
          </a:xfrm>
          <a:prstGeom prst="rect">
            <a:avLst/>
          </a:prstGeom>
          <a:noFill/>
          <a:extLst>
            <a:ext uri="{909E8E84-426E-40DD-AFC4-6F175D3DCCD1}">
              <a14:hiddenFill xmlns:a14="http://schemas.microsoft.com/office/drawing/2010/main">
                <a:solidFill>
                  <a:srgbClr val="FFFFFF"/>
                </a:solidFill>
              </a14:hiddenFill>
            </a:ext>
          </a:extLst>
        </p:spPr>
      </p:pic>
      <p:sp>
        <p:nvSpPr>
          <p:cNvPr id="4" name="Bouton d'action : Personnalisé 21">
            <a:hlinkClick r:id="" action="ppaction://noaction" highlightClick="1"/>
            <a:extLst>
              <a:ext uri="{FF2B5EF4-FFF2-40B4-BE49-F238E27FC236}">
                <a16:creationId xmlns:a16="http://schemas.microsoft.com/office/drawing/2014/main" id="{145974FB-410B-89A0-F512-1BACA3624098}"/>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COUR ET ESPACE D’ACCUEIL</a:t>
            </a:r>
          </a:p>
        </p:txBody>
      </p:sp>
      <p:sp>
        <p:nvSpPr>
          <p:cNvPr id="5" name="Bouton d'action : Personnalisé 86">
            <a:hlinkClick r:id="" action="ppaction://noaction" highlightClick="1"/>
            <a:extLst>
              <a:ext uri="{FF2B5EF4-FFF2-40B4-BE49-F238E27FC236}">
                <a16:creationId xmlns:a16="http://schemas.microsoft.com/office/drawing/2014/main" id="{F179EF97-39F4-92DD-1E5F-4E49E68F4D9F}"/>
              </a:ext>
            </a:extLst>
          </p:cNvPr>
          <p:cNvSpPr/>
          <p:nvPr/>
        </p:nvSpPr>
        <p:spPr>
          <a:xfrm>
            <a:off x="0" y="5733181"/>
            <a:ext cx="9144000" cy="87770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50DBDA6B-AC2E-D3D7-C330-B71C81AE4AC7}"/>
              </a:ext>
            </a:extLst>
          </p:cNvPr>
          <p:cNvSpPr>
            <a:spLocks noChangeArrowheads="1"/>
          </p:cNvSpPr>
          <p:nvPr/>
        </p:nvSpPr>
        <p:spPr bwMode="auto">
          <a:xfrm>
            <a:off x="-1" y="5725952"/>
            <a:ext cx="904500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Porte d’accueil marquée par des plantations en pots et en pieds de murs. Un arbre planté sur un espace engazonné atténue le caractère minéral de la cour.</a:t>
            </a:r>
          </a:p>
          <a:p>
            <a:pPr>
              <a:buClrTx/>
              <a:buFontTx/>
              <a:buNone/>
            </a:pPr>
            <a:r>
              <a:rPr lang="fr-FR" altLang="fr-FR" sz="1600">
                <a:solidFill>
                  <a:schemeClr val="tx1"/>
                </a:solidFill>
                <a:latin typeface="+mj-lt"/>
              </a:rPr>
              <a:t>Façades végétalisées / plantations en pieds de murs, et engazonnement. </a:t>
            </a:r>
          </a:p>
        </p:txBody>
      </p:sp>
      <p:sp>
        <p:nvSpPr>
          <p:cNvPr id="7" name="Rectangle 6">
            <a:extLst>
              <a:ext uri="{FF2B5EF4-FFF2-40B4-BE49-F238E27FC236}">
                <a16:creationId xmlns:a16="http://schemas.microsoft.com/office/drawing/2014/main" id="{F0A61A8B-CDA0-3531-F47F-A8B8E433AECD}"/>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036D9315-D1CD-B124-75F2-CE9A91A156B1}"/>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979238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21">
            <a:hlinkClick r:id="" action="ppaction://noaction" highlightClick="1"/>
            <a:extLst>
              <a:ext uri="{FF2B5EF4-FFF2-40B4-BE49-F238E27FC236}">
                <a16:creationId xmlns:a16="http://schemas.microsoft.com/office/drawing/2014/main" id="{2AC58B3D-52C3-990C-9A26-273FEF485F02}"/>
              </a:ext>
            </a:extLst>
          </p:cNvPr>
          <p:cNvSpPr/>
          <p:nvPr/>
        </p:nvSpPr>
        <p:spPr>
          <a:xfrm>
            <a:off x="1" y="886590"/>
            <a:ext cx="9144000"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Le CAUE du Loiret et ses missions</a:t>
            </a:r>
          </a:p>
        </p:txBody>
      </p:sp>
      <p:sp>
        <p:nvSpPr>
          <p:cNvPr id="2" name="Bouton d'action : Personnalisé 21">
            <a:hlinkClick r:id="" action="ppaction://noaction" highlightClick="1"/>
            <a:extLst>
              <a:ext uri="{FF2B5EF4-FFF2-40B4-BE49-F238E27FC236}">
                <a16:creationId xmlns:a16="http://schemas.microsoft.com/office/drawing/2014/main" id="{50B1033A-61B5-5B50-ABAF-52CFCFF62C5D}"/>
              </a:ext>
            </a:extLst>
          </p:cNvPr>
          <p:cNvSpPr/>
          <p:nvPr/>
        </p:nvSpPr>
        <p:spPr>
          <a:xfrm>
            <a:off x="1604528" y="108892"/>
            <a:ext cx="2315719"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Les missions du CAUE</a:t>
            </a:r>
          </a:p>
        </p:txBody>
      </p:sp>
      <p:sp>
        <p:nvSpPr>
          <p:cNvPr id="11" name="ZoneTexte 10">
            <a:extLst>
              <a:ext uri="{FF2B5EF4-FFF2-40B4-BE49-F238E27FC236}">
                <a16:creationId xmlns:a16="http://schemas.microsoft.com/office/drawing/2014/main" id="{277E6171-DEC2-F803-865B-787ED81D15AD}"/>
              </a:ext>
            </a:extLst>
          </p:cNvPr>
          <p:cNvSpPr txBox="1"/>
          <p:nvPr/>
        </p:nvSpPr>
        <p:spPr>
          <a:xfrm>
            <a:off x="3907967" y="5476391"/>
            <a:ext cx="4648803" cy="954107"/>
          </a:xfrm>
          <a:prstGeom prst="rect">
            <a:avLst/>
          </a:prstGeom>
          <a:noFill/>
        </p:spPr>
        <p:txBody>
          <a:bodyPr wrap="square" rtlCol="0">
            <a:spAutoFit/>
          </a:bodyPr>
          <a:lstStyle/>
          <a:p>
            <a:pPr algn="l" rtl="0" fontAlgn="base"/>
            <a:r>
              <a:rPr lang="fr-FR" sz="1400" b="0" i="0">
                <a:effectLst/>
                <a:cs typeface="Arial" panose="020B0604020202020204" pitchFamily="34" charset="0"/>
              </a:rPr>
              <a:t>​• Les professionnels du cadre bâti, les élus locaux, les personnels des collectivités, les associations en tenant compte de l’évolution des contextes et des métiers. </a:t>
            </a:r>
            <a:br>
              <a:rPr lang="fr-FR" sz="1400" b="0" i="0">
                <a:effectLst/>
                <a:cs typeface="Arial" panose="020B0604020202020204" pitchFamily="34" charset="0"/>
              </a:rPr>
            </a:br>
            <a:r>
              <a:rPr lang="fr-FR" sz="1400">
                <a:cs typeface="Arial" panose="020B0604020202020204" pitchFamily="34" charset="0"/>
              </a:rPr>
              <a:t>• L</a:t>
            </a:r>
            <a:r>
              <a:rPr lang="fr-FR" sz="1400" b="0" i="0">
                <a:effectLst/>
                <a:cs typeface="Arial" panose="020B0604020202020204" pitchFamily="34" charset="0"/>
              </a:rPr>
              <a:t>es enseignants et les scolaires. </a:t>
            </a:r>
          </a:p>
        </p:txBody>
      </p:sp>
      <p:sp>
        <p:nvSpPr>
          <p:cNvPr id="12" name="Bouton d'action : Personnalisé 77">
            <a:hlinkClick r:id="" action="ppaction://noaction" highlightClick="1"/>
            <a:extLst>
              <a:ext uri="{FF2B5EF4-FFF2-40B4-BE49-F238E27FC236}">
                <a16:creationId xmlns:a16="http://schemas.microsoft.com/office/drawing/2014/main" id="{03320237-5E35-10C1-3281-408D198D63CF}"/>
              </a:ext>
            </a:extLst>
          </p:cNvPr>
          <p:cNvSpPr/>
          <p:nvPr/>
        </p:nvSpPr>
        <p:spPr>
          <a:xfrm>
            <a:off x="3114426" y="1468471"/>
            <a:ext cx="1662168" cy="276306"/>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600" b="1">
                <a:solidFill>
                  <a:schemeClr val="bg1"/>
                </a:solidFill>
                <a:latin typeface="+mj-lt"/>
              </a:rPr>
              <a:t>CONSEILLER</a:t>
            </a:r>
          </a:p>
        </p:txBody>
      </p:sp>
      <p:sp>
        <p:nvSpPr>
          <p:cNvPr id="13" name="Bouton d'action : Personnalisé 77">
            <a:hlinkClick r:id="" action="ppaction://noaction" highlightClick="1"/>
            <a:extLst>
              <a:ext uri="{FF2B5EF4-FFF2-40B4-BE49-F238E27FC236}">
                <a16:creationId xmlns:a16="http://schemas.microsoft.com/office/drawing/2014/main" id="{E6784B53-2259-F061-8FB1-E297E65C598A}"/>
              </a:ext>
            </a:extLst>
          </p:cNvPr>
          <p:cNvSpPr/>
          <p:nvPr/>
        </p:nvSpPr>
        <p:spPr>
          <a:xfrm>
            <a:off x="4779235" y="3292572"/>
            <a:ext cx="1662167" cy="276306"/>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600" b="1">
                <a:solidFill>
                  <a:schemeClr val="bg1"/>
                </a:solidFill>
                <a:latin typeface="+mj-lt"/>
              </a:rPr>
              <a:t>INFORMER</a:t>
            </a:r>
          </a:p>
        </p:txBody>
      </p:sp>
      <p:sp>
        <p:nvSpPr>
          <p:cNvPr id="14" name="Bouton d'action : Personnalisé 77">
            <a:hlinkClick r:id="" action="ppaction://noaction" highlightClick="1"/>
            <a:extLst>
              <a:ext uri="{FF2B5EF4-FFF2-40B4-BE49-F238E27FC236}">
                <a16:creationId xmlns:a16="http://schemas.microsoft.com/office/drawing/2014/main" id="{7338591A-A4AC-BD6D-F08C-10882CE690B8}"/>
              </a:ext>
            </a:extLst>
          </p:cNvPr>
          <p:cNvSpPr/>
          <p:nvPr/>
        </p:nvSpPr>
        <p:spPr>
          <a:xfrm>
            <a:off x="3922345" y="5188994"/>
            <a:ext cx="1659264" cy="276306"/>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600" b="1">
                <a:solidFill>
                  <a:schemeClr val="bg1"/>
                </a:solidFill>
                <a:latin typeface="+mj-lt"/>
              </a:rPr>
              <a:t>FORMER</a:t>
            </a:r>
          </a:p>
        </p:txBody>
      </p:sp>
      <p:sp>
        <p:nvSpPr>
          <p:cNvPr id="15" name="Bouton d'action : Personnalisé 77">
            <a:hlinkClick r:id="" action="ppaction://noaction" highlightClick="1"/>
            <a:extLst>
              <a:ext uri="{FF2B5EF4-FFF2-40B4-BE49-F238E27FC236}">
                <a16:creationId xmlns:a16="http://schemas.microsoft.com/office/drawing/2014/main" id="{71B5A6C0-1A06-962D-304E-F57D5F11AC58}"/>
              </a:ext>
            </a:extLst>
          </p:cNvPr>
          <p:cNvSpPr/>
          <p:nvPr/>
        </p:nvSpPr>
        <p:spPr>
          <a:xfrm>
            <a:off x="594472" y="4156020"/>
            <a:ext cx="1662167" cy="276306"/>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600" b="1">
                <a:solidFill>
                  <a:schemeClr val="bg1"/>
                </a:solidFill>
                <a:latin typeface="+mj-lt"/>
              </a:rPr>
              <a:t>SENSIBILISER</a:t>
            </a:r>
          </a:p>
        </p:txBody>
      </p:sp>
      <p:sp>
        <p:nvSpPr>
          <p:cNvPr id="16" name="ZoneTexte 15">
            <a:extLst>
              <a:ext uri="{FF2B5EF4-FFF2-40B4-BE49-F238E27FC236}">
                <a16:creationId xmlns:a16="http://schemas.microsoft.com/office/drawing/2014/main" id="{280DC689-1FB5-DCB6-14F5-BA96A4A2F2F1}"/>
              </a:ext>
            </a:extLst>
          </p:cNvPr>
          <p:cNvSpPr txBox="1"/>
          <p:nvPr/>
        </p:nvSpPr>
        <p:spPr>
          <a:xfrm>
            <a:off x="4074777" y="1790903"/>
            <a:ext cx="4563037" cy="954107"/>
          </a:xfrm>
          <a:prstGeom prst="rect">
            <a:avLst/>
          </a:prstGeom>
          <a:noFill/>
        </p:spPr>
        <p:txBody>
          <a:bodyPr wrap="square" rtlCol="0">
            <a:spAutoFit/>
          </a:bodyPr>
          <a:lstStyle/>
          <a:p>
            <a:pPr algn="l" rtl="0" fontAlgn="base"/>
            <a:r>
              <a:rPr lang="fr-FR" sz="1400" b="1" i="0">
                <a:effectLst/>
                <a:cs typeface="Arial" panose="020B0604020202020204" pitchFamily="34" charset="0"/>
              </a:rPr>
              <a:t>les</a:t>
            </a:r>
            <a:r>
              <a:rPr lang="fr-FR" sz="1400" b="0" i="0">
                <a:effectLst/>
                <a:cs typeface="Arial" panose="020B0604020202020204" pitchFamily="34" charset="0"/>
              </a:rPr>
              <a:t> </a:t>
            </a:r>
            <a:r>
              <a:rPr lang="fr-FR" sz="1400" b="1" i="0">
                <a:effectLst/>
                <a:cs typeface="Arial" panose="020B0604020202020204" pitchFamily="34" charset="0"/>
              </a:rPr>
              <a:t>PARTICULIERS </a:t>
            </a:r>
            <a:r>
              <a:rPr lang="fr-FR" sz="1400" b="0" i="0">
                <a:effectLst/>
                <a:cs typeface="Arial" panose="020B0604020202020204" pitchFamily="34" charset="0"/>
              </a:rPr>
              <a:t> </a:t>
            </a:r>
          </a:p>
          <a:p>
            <a:pPr fontAlgn="base"/>
            <a:r>
              <a:rPr lang="fr-FR" sz="1400">
                <a:cs typeface="Arial" panose="020B0604020202020204" pitchFamily="34" charset="0"/>
              </a:rPr>
              <a:t>• S</a:t>
            </a:r>
            <a:r>
              <a:rPr lang="fr-FR" sz="1400" b="0" i="0">
                <a:effectLst/>
                <a:cs typeface="Arial" panose="020B0604020202020204" pitchFamily="34" charset="0"/>
              </a:rPr>
              <a:t>ur le choix d’un terrain et/ou l’inscription d’un projet dans le site environnant.  </a:t>
            </a:r>
            <a:br>
              <a:rPr lang="fr-FR" sz="1400" b="0" i="0">
                <a:effectLst/>
                <a:cs typeface="Arial" panose="020B0604020202020204" pitchFamily="34" charset="0"/>
              </a:rPr>
            </a:br>
            <a:r>
              <a:rPr lang="fr-FR" sz="1400">
                <a:cs typeface="Arial" panose="020B0604020202020204" pitchFamily="34" charset="0"/>
              </a:rPr>
              <a:t>• P</a:t>
            </a:r>
            <a:r>
              <a:rPr lang="fr-FR" sz="1400" b="0" i="0">
                <a:effectLst/>
                <a:cs typeface="Arial" panose="020B0604020202020204" pitchFamily="34" charset="0"/>
              </a:rPr>
              <a:t>our construire, réhabiliter ou améliorer leur habitat.​ </a:t>
            </a:r>
          </a:p>
        </p:txBody>
      </p:sp>
      <p:sp>
        <p:nvSpPr>
          <p:cNvPr id="17" name="ZoneTexte 16">
            <a:extLst>
              <a:ext uri="{FF2B5EF4-FFF2-40B4-BE49-F238E27FC236}">
                <a16:creationId xmlns:a16="http://schemas.microsoft.com/office/drawing/2014/main" id="{400C180B-3DD0-0BF8-34A7-FA7F489B6596}"/>
              </a:ext>
            </a:extLst>
          </p:cNvPr>
          <p:cNvSpPr txBox="1"/>
          <p:nvPr/>
        </p:nvSpPr>
        <p:spPr>
          <a:xfrm>
            <a:off x="318407" y="1785206"/>
            <a:ext cx="3589559" cy="1600438"/>
          </a:xfrm>
          <a:prstGeom prst="rect">
            <a:avLst/>
          </a:prstGeom>
          <a:noFill/>
        </p:spPr>
        <p:txBody>
          <a:bodyPr wrap="square" lIns="91440" tIns="45720" rIns="91440" bIns="45720" rtlCol="0" anchor="t">
            <a:spAutoFit/>
          </a:bodyPr>
          <a:lstStyle/>
          <a:p>
            <a:pPr algn="r" rtl="0" fontAlgn="base"/>
            <a:r>
              <a:rPr lang="fr-FR" sz="1400" b="1" i="0" dirty="0">
                <a:effectLst/>
                <a:cs typeface="Arial"/>
              </a:rPr>
              <a:t>les COLLECTIVITÉS locales</a:t>
            </a:r>
            <a:r>
              <a:rPr lang="fr-FR" sz="1400" b="0" i="0" dirty="0">
                <a:effectLst/>
                <a:cs typeface="Arial"/>
              </a:rPr>
              <a:t> </a:t>
            </a:r>
          </a:p>
          <a:p>
            <a:pPr algn="r" rtl="0" fontAlgn="base"/>
            <a:r>
              <a:rPr lang="fr-FR" sz="1400" b="0" i="0" dirty="0">
                <a:effectLst/>
                <a:cs typeface="Arial"/>
              </a:rPr>
              <a:t>• </a:t>
            </a:r>
            <a:r>
              <a:rPr lang="fr-FR" sz="1400" dirty="0">
                <a:cs typeface="Arial"/>
              </a:rPr>
              <a:t>Sur</a:t>
            </a:r>
            <a:r>
              <a:rPr lang="fr-FR" sz="1400" b="0" i="0" dirty="0">
                <a:effectLst/>
                <a:cs typeface="Arial"/>
              </a:rPr>
              <a:t> tout projet d’urbanisme, </a:t>
            </a:r>
          </a:p>
          <a:p>
            <a:pPr algn="r" rtl="0" fontAlgn="base"/>
            <a:r>
              <a:rPr lang="fr-FR" sz="1400" b="0" i="0" dirty="0">
                <a:effectLst/>
                <a:cs typeface="Arial"/>
              </a:rPr>
              <a:t>d’aménagement communal ou intercommunal, </a:t>
            </a:r>
          </a:p>
          <a:p>
            <a:pPr algn="r" rtl="0" fontAlgn="base"/>
            <a:r>
              <a:rPr lang="fr-FR" sz="1400" b="0" i="0" dirty="0">
                <a:effectLst/>
                <a:cs typeface="Arial"/>
              </a:rPr>
              <a:t>de construction ou de paysage. </a:t>
            </a:r>
          </a:p>
          <a:p>
            <a:pPr algn="r" rtl="0" fontAlgn="base"/>
            <a:r>
              <a:rPr lang="fr-FR" sz="1400" dirty="0">
                <a:cs typeface="Arial"/>
              </a:rPr>
              <a:t>•</a:t>
            </a:r>
            <a:r>
              <a:rPr lang="fr-FR" sz="1400" b="0" i="0" dirty="0">
                <a:effectLst/>
                <a:cs typeface="Arial"/>
              </a:rPr>
              <a:t> </a:t>
            </a:r>
            <a:r>
              <a:rPr lang="fr-FR" sz="1400" dirty="0">
                <a:cs typeface="Arial"/>
              </a:rPr>
              <a:t>P</a:t>
            </a:r>
            <a:r>
              <a:rPr lang="fr-FR" sz="1400" b="0" i="0" dirty="0">
                <a:effectLst/>
                <a:cs typeface="Arial"/>
              </a:rPr>
              <a:t>our mener des actions cohérentes et créer un cadre de vie adapté aux besoins locaux.</a:t>
            </a:r>
          </a:p>
          <a:p>
            <a:pPr algn="r" fontAlgn="base"/>
            <a:r>
              <a:rPr lang="fr-FR" sz="1400" dirty="0">
                <a:cs typeface="Arial"/>
              </a:rPr>
              <a:t>• P</a:t>
            </a:r>
            <a:r>
              <a:rPr lang="fr-FR" sz="1400" b="0" i="0" dirty="0">
                <a:effectLst/>
                <a:cs typeface="Arial"/>
              </a:rPr>
              <a:t>our </a:t>
            </a:r>
            <a:r>
              <a:rPr lang="fr-FR" sz="1400" dirty="0">
                <a:cs typeface="Arial"/>
              </a:rPr>
              <a:t>favoriser la </a:t>
            </a:r>
            <a:r>
              <a:rPr lang="fr-FR" sz="1400" b="0" i="0" dirty="0">
                <a:effectLst/>
                <a:cs typeface="Arial"/>
              </a:rPr>
              <a:t>participation des usagers </a:t>
            </a:r>
            <a:endParaRPr lang="fr-FR" sz="1400" dirty="0">
              <a:cs typeface="Arial"/>
            </a:endParaRPr>
          </a:p>
        </p:txBody>
      </p:sp>
      <p:sp>
        <p:nvSpPr>
          <p:cNvPr id="18" name="ZoneTexte 17">
            <a:extLst>
              <a:ext uri="{FF2B5EF4-FFF2-40B4-BE49-F238E27FC236}">
                <a16:creationId xmlns:a16="http://schemas.microsoft.com/office/drawing/2014/main" id="{04F4E5A8-9F92-11CF-06C1-6531E9C2130E}"/>
              </a:ext>
            </a:extLst>
          </p:cNvPr>
          <p:cNvSpPr txBox="1"/>
          <p:nvPr/>
        </p:nvSpPr>
        <p:spPr>
          <a:xfrm>
            <a:off x="4848836" y="3607537"/>
            <a:ext cx="4187659" cy="954107"/>
          </a:xfrm>
          <a:prstGeom prst="rect">
            <a:avLst/>
          </a:prstGeom>
          <a:noFill/>
        </p:spPr>
        <p:txBody>
          <a:bodyPr wrap="square" lIns="91440" tIns="45720" rIns="91440" bIns="45720" rtlCol="0" anchor="t">
            <a:spAutoFit/>
          </a:bodyPr>
          <a:lstStyle/>
          <a:p>
            <a:r>
              <a:rPr lang="fr-FR" sz="1400" b="0" i="0">
                <a:effectLst/>
                <a:cs typeface="Arial"/>
              </a:rPr>
              <a:t>• Sur l’architecture contemporaine, l’urbanisme à échelle humaine, le respect du patrimoine et la qualité des paysages. ​ </a:t>
            </a:r>
            <a:br>
              <a:rPr lang="fr-FR" sz="1400" b="0" i="0">
                <a:effectLst/>
                <a:cs typeface="Arial" panose="020B0604020202020204" pitchFamily="34" charset="0"/>
              </a:rPr>
            </a:br>
            <a:r>
              <a:rPr lang="fr-FR" sz="1400">
                <a:cs typeface="Arial"/>
              </a:rPr>
              <a:t>• S</a:t>
            </a:r>
            <a:r>
              <a:rPr lang="fr-FR" sz="1400" b="0" i="0">
                <a:effectLst/>
                <a:cs typeface="Arial"/>
              </a:rPr>
              <a:t>ur les démarches et les </a:t>
            </a:r>
            <a:r>
              <a:rPr lang="fr-FR" sz="1400">
                <a:cs typeface="Arial"/>
              </a:rPr>
              <a:t>acteurs</a:t>
            </a:r>
            <a:r>
              <a:rPr lang="fr-FR" sz="1400" b="0" i="0">
                <a:effectLst/>
                <a:cs typeface="Arial"/>
              </a:rPr>
              <a:t>. </a:t>
            </a:r>
          </a:p>
        </p:txBody>
      </p:sp>
      <p:sp>
        <p:nvSpPr>
          <p:cNvPr id="19" name="ZoneTexte 18">
            <a:extLst>
              <a:ext uri="{FF2B5EF4-FFF2-40B4-BE49-F238E27FC236}">
                <a16:creationId xmlns:a16="http://schemas.microsoft.com/office/drawing/2014/main" id="{DB80E604-75EC-C61C-4CEF-6916F05CCDF1}"/>
              </a:ext>
            </a:extLst>
          </p:cNvPr>
          <p:cNvSpPr txBox="1"/>
          <p:nvPr/>
        </p:nvSpPr>
        <p:spPr>
          <a:xfrm>
            <a:off x="559961" y="4469162"/>
            <a:ext cx="2416152" cy="1600438"/>
          </a:xfrm>
          <a:prstGeom prst="rect">
            <a:avLst/>
          </a:prstGeom>
          <a:noFill/>
        </p:spPr>
        <p:txBody>
          <a:bodyPr wrap="square" lIns="91440" tIns="45720" rIns="91440" bIns="45720" rtlCol="0" anchor="t">
            <a:spAutoFit/>
          </a:bodyPr>
          <a:lstStyle/>
          <a:p>
            <a:r>
              <a:rPr lang="fr-FR" sz="1400" dirty="0">
                <a:cs typeface="Arial"/>
              </a:rPr>
              <a:t>• À</a:t>
            </a:r>
            <a:r>
              <a:rPr lang="fr-FR" sz="1400" b="0" i="0" dirty="0">
                <a:effectLst/>
                <a:cs typeface="Arial"/>
              </a:rPr>
              <a:t> la qualité architecturale, urbaine, paysagère et </a:t>
            </a:r>
            <a:r>
              <a:rPr lang="fr-FR" sz="1400" dirty="0">
                <a:cs typeface="Arial"/>
              </a:rPr>
              <a:t>environnementale.</a:t>
            </a:r>
            <a:r>
              <a:rPr lang="fr-FR" sz="1400" b="0" i="0" dirty="0">
                <a:effectLst/>
                <a:cs typeface="Arial"/>
              </a:rPr>
              <a:t> </a:t>
            </a:r>
            <a:br>
              <a:rPr lang="fr-FR" sz="1400" b="0" i="0" dirty="0">
                <a:effectLst/>
                <a:cs typeface="Arial" panose="020B0604020202020204" pitchFamily="34" charset="0"/>
              </a:rPr>
            </a:br>
            <a:r>
              <a:rPr lang="fr-FR" sz="1400" dirty="0">
                <a:cs typeface="Arial"/>
              </a:rPr>
              <a:t>• G</a:t>
            </a:r>
            <a:r>
              <a:rPr lang="fr-FR" sz="1400" b="0" i="0" dirty="0">
                <a:effectLst/>
                <a:cs typeface="Arial"/>
              </a:rPr>
              <a:t>râce à des débats, expositions, visites sur la connaissance de l’espace bâti et naturel​. </a:t>
            </a:r>
          </a:p>
        </p:txBody>
      </p:sp>
    </p:spTree>
    <p:extLst>
      <p:ext uri="{BB962C8B-B14F-4D97-AF65-F5344CB8AC3E}">
        <p14:creationId xmlns:p14="http://schemas.microsoft.com/office/powerpoint/2010/main" val="3736929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934"/>
          <a:stretch/>
        </p:blipFill>
        <p:spPr bwMode="auto">
          <a:xfrm>
            <a:off x="-217" y="1892174"/>
            <a:ext cx="4563376" cy="43506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descr="\\192.168.1.156\photo\CONSULTATION PHOTOS classees\HABITAT\GITE RURAL\Gites LOIRET\La Chavannerie - LA FERTE ST AUBIN\Gite_LaFerte (23).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6036" r="2093"/>
          <a:stretch/>
        </p:blipFill>
        <p:spPr bwMode="auto">
          <a:xfrm>
            <a:off x="4590109" y="1892174"/>
            <a:ext cx="4553891" cy="4350689"/>
          </a:xfrm>
          <a:prstGeom prst="rect">
            <a:avLst/>
          </a:prstGeom>
          <a:noFill/>
          <a:extLst>
            <a:ext uri="{909E8E84-426E-40DD-AFC4-6F175D3DCCD1}">
              <a14:hiddenFill xmlns:a14="http://schemas.microsoft.com/office/drawing/2010/main">
                <a:solidFill>
                  <a:srgbClr val="FFFFFF"/>
                </a:solidFill>
              </a14:hiddenFill>
            </a:ext>
          </a:extLst>
        </p:spPr>
      </p:pic>
      <p:sp>
        <p:nvSpPr>
          <p:cNvPr id="5" name="Bouton d'action : Personnalisé 21">
            <a:hlinkClick r:id="" action="ppaction://noaction" highlightClick="1"/>
            <a:extLst>
              <a:ext uri="{FF2B5EF4-FFF2-40B4-BE49-F238E27FC236}">
                <a16:creationId xmlns:a16="http://schemas.microsoft.com/office/drawing/2014/main" id="{820972D4-5AA7-4B60-A3E2-93EA13C92DC4}"/>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COUR ET ESPACE D’ACCUEIL</a:t>
            </a:r>
          </a:p>
        </p:txBody>
      </p:sp>
      <p:sp>
        <p:nvSpPr>
          <p:cNvPr id="6" name="Bouton d'action : Personnalisé 86">
            <a:hlinkClick r:id="" action="ppaction://noaction" highlightClick="1"/>
            <a:extLst>
              <a:ext uri="{FF2B5EF4-FFF2-40B4-BE49-F238E27FC236}">
                <a16:creationId xmlns:a16="http://schemas.microsoft.com/office/drawing/2014/main" id="{D74EC095-09FB-50D0-1CB2-77B49035665F}"/>
              </a:ext>
            </a:extLst>
          </p:cNvPr>
          <p:cNvSpPr/>
          <p:nvPr/>
        </p:nvSpPr>
        <p:spPr>
          <a:xfrm>
            <a:off x="1449250" y="6270160"/>
            <a:ext cx="6331775" cy="34073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7" name="Rectangle 6">
            <a:extLst>
              <a:ext uri="{FF2B5EF4-FFF2-40B4-BE49-F238E27FC236}">
                <a16:creationId xmlns:a16="http://schemas.microsoft.com/office/drawing/2014/main" id="{5F09A540-3575-8B0A-8FC6-13DB37270193}"/>
              </a:ext>
            </a:extLst>
          </p:cNvPr>
          <p:cNvSpPr>
            <a:spLocks noChangeArrowheads="1"/>
          </p:cNvSpPr>
          <p:nvPr/>
        </p:nvSpPr>
        <p:spPr bwMode="auto">
          <a:xfrm>
            <a:off x="1518250" y="6270160"/>
            <a:ext cx="626277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ea typeface="Microsoft YaHei"/>
              </a:rPr>
              <a:t>Espace d’accueil marqué par des plantations de vivaces en pieds de murs.</a:t>
            </a:r>
            <a:endParaRPr lang="fr-FR" altLang="fr-FR" sz="1600">
              <a:solidFill>
                <a:srgbClr val="FF0000"/>
              </a:solidFill>
              <a:latin typeface="+mj-lt"/>
            </a:endParaRPr>
          </a:p>
        </p:txBody>
      </p:sp>
      <p:sp>
        <p:nvSpPr>
          <p:cNvPr id="4" name="Rectangle 3">
            <a:extLst>
              <a:ext uri="{FF2B5EF4-FFF2-40B4-BE49-F238E27FC236}">
                <a16:creationId xmlns:a16="http://schemas.microsoft.com/office/drawing/2014/main" id="{0F579929-A4B4-5350-2025-ADC9F1E8FE1A}"/>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E417757B-F7C3-CDEA-B8EF-215294F013D6}"/>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6351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Mes documents\FORMATIONS\COUR FERME\Cours remarquables\La Heliere LAILLY 45_Chenault\P119094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36830" y="1598502"/>
            <a:ext cx="5607169" cy="438526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Mes documents\FORMATIONS\COUR FERME\Cours remarquables\La Heliere LAILLY 45_Chenault\P1190951.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 y="2656762"/>
            <a:ext cx="3520536" cy="3327008"/>
          </a:xfrm>
          <a:prstGeom prst="rect">
            <a:avLst/>
          </a:prstGeom>
          <a:noFill/>
          <a:extLst>
            <a:ext uri="{909E8E84-426E-40DD-AFC4-6F175D3DCCD1}">
              <a14:hiddenFill xmlns:a14="http://schemas.microsoft.com/office/drawing/2010/main">
                <a:solidFill>
                  <a:srgbClr val="FFFFFF"/>
                </a:solidFill>
              </a14:hiddenFill>
            </a:ext>
          </a:extLst>
        </p:spPr>
      </p:pic>
      <p:sp>
        <p:nvSpPr>
          <p:cNvPr id="4" name="Bouton d'action : Personnalisé 21">
            <a:hlinkClick r:id="" action="ppaction://noaction" highlightClick="1"/>
            <a:extLst>
              <a:ext uri="{FF2B5EF4-FFF2-40B4-BE49-F238E27FC236}">
                <a16:creationId xmlns:a16="http://schemas.microsoft.com/office/drawing/2014/main" id="{6DB1E122-A5B9-ADDF-A509-EF01229CC964}"/>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COUR ET ESPACE D’ACCUEIL</a:t>
            </a:r>
          </a:p>
        </p:txBody>
      </p:sp>
      <p:sp>
        <p:nvSpPr>
          <p:cNvPr id="5" name="Bouton d'action : Personnalisé 86">
            <a:hlinkClick r:id="" action="ppaction://noaction" highlightClick="1"/>
            <a:extLst>
              <a:ext uri="{FF2B5EF4-FFF2-40B4-BE49-F238E27FC236}">
                <a16:creationId xmlns:a16="http://schemas.microsoft.com/office/drawing/2014/main" id="{7861982B-7D84-B44C-94EC-3FB95A7744BF}"/>
              </a:ext>
            </a:extLst>
          </p:cNvPr>
          <p:cNvSpPr/>
          <p:nvPr/>
        </p:nvSpPr>
        <p:spPr>
          <a:xfrm>
            <a:off x="1449251" y="6013859"/>
            <a:ext cx="6176500" cy="593239"/>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A72A3E36-C40A-A378-E353-EFA1123C7DF5}"/>
              </a:ext>
            </a:extLst>
          </p:cNvPr>
          <p:cNvSpPr>
            <a:spLocks noChangeArrowheads="1"/>
          </p:cNvSpPr>
          <p:nvPr/>
        </p:nvSpPr>
        <p:spPr bwMode="auto">
          <a:xfrm>
            <a:off x="1518250" y="6020141"/>
            <a:ext cx="626277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Façades végétalisées / plantations en pieds de murs, et engazonnement. </a:t>
            </a:r>
          </a:p>
          <a:p>
            <a:pPr>
              <a:buClrTx/>
              <a:buFontTx/>
              <a:buNone/>
            </a:pPr>
            <a:r>
              <a:rPr lang="fr-FR" altLang="fr-FR" sz="1600">
                <a:solidFill>
                  <a:schemeClr val="tx1"/>
                </a:solidFill>
                <a:latin typeface="+mj-lt"/>
              </a:rPr>
              <a:t>Les circulations sont délimitées par la pelouse.</a:t>
            </a:r>
          </a:p>
        </p:txBody>
      </p:sp>
      <p:sp>
        <p:nvSpPr>
          <p:cNvPr id="7" name="Rectangle 6">
            <a:extLst>
              <a:ext uri="{FF2B5EF4-FFF2-40B4-BE49-F238E27FC236}">
                <a16:creationId xmlns:a16="http://schemas.microsoft.com/office/drawing/2014/main" id="{DCB9EC3F-9472-712E-62D0-E0436944EE51}"/>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1D516E74-745D-C2F5-A63F-1EAC0DD4C5BE}"/>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551698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192.168.1.156\photo\CONSULTATION PHOTOS classees\JARDIN PRIVE\MEUNG (45) JardinsRoquelin\Roquelin (11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689"/>
          <a:stretch/>
        </p:blipFill>
        <p:spPr bwMode="auto">
          <a:xfrm>
            <a:off x="0" y="1195123"/>
            <a:ext cx="9143999" cy="5430979"/>
          </a:xfrm>
          <a:prstGeom prst="rect">
            <a:avLst/>
          </a:prstGeom>
          <a:noFill/>
          <a:extLst>
            <a:ext uri="{909E8E84-426E-40DD-AFC4-6F175D3DCCD1}">
              <a14:hiddenFill xmlns:a14="http://schemas.microsoft.com/office/drawing/2010/main">
                <a:solidFill>
                  <a:srgbClr val="FFFFFF"/>
                </a:solidFill>
              </a14:hiddenFill>
            </a:ext>
          </a:extLst>
        </p:spPr>
      </p:pic>
      <p:sp>
        <p:nvSpPr>
          <p:cNvPr id="5" name="Bouton d'action : Personnalisé 86">
            <a:hlinkClick r:id="" action="ppaction://noaction" highlightClick="1"/>
            <a:extLst>
              <a:ext uri="{FF2B5EF4-FFF2-40B4-BE49-F238E27FC236}">
                <a16:creationId xmlns:a16="http://schemas.microsoft.com/office/drawing/2014/main" id="{903493D7-2F73-80C8-FDB6-6A8113905A19}"/>
              </a:ext>
            </a:extLst>
          </p:cNvPr>
          <p:cNvSpPr/>
          <p:nvPr/>
        </p:nvSpPr>
        <p:spPr>
          <a:xfrm>
            <a:off x="-2" y="1196293"/>
            <a:ext cx="1699405" cy="2556727"/>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931CCE69-2F86-5FBF-2F63-8A39EA6A1BCF}"/>
              </a:ext>
            </a:extLst>
          </p:cNvPr>
          <p:cNvSpPr>
            <a:spLocks noChangeArrowheads="1"/>
          </p:cNvSpPr>
          <p:nvPr/>
        </p:nvSpPr>
        <p:spPr bwMode="auto">
          <a:xfrm>
            <a:off x="0" y="1212805"/>
            <a:ext cx="1690777" cy="2556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dirty="0">
                <a:solidFill>
                  <a:schemeClr val="tx1"/>
                </a:solidFill>
                <a:latin typeface="+mj-lt"/>
              </a:rPr>
              <a:t>La cour de cette ferme est enherbée. Plantations de vivaces / grimpantes en pieds de murs.</a:t>
            </a:r>
          </a:p>
          <a:p>
            <a:pPr>
              <a:buClrTx/>
              <a:buFontTx/>
              <a:buNone/>
            </a:pPr>
            <a:r>
              <a:rPr lang="fr-FR" altLang="fr-FR" sz="1600" dirty="0">
                <a:solidFill>
                  <a:schemeClr val="tx1"/>
                </a:solidFill>
                <a:latin typeface="+mj-lt"/>
              </a:rPr>
              <a:t>Avant-cour pour le stationnement et l’accueil.</a:t>
            </a:r>
          </a:p>
        </p:txBody>
      </p:sp>
      <p:sp>
        <p:nvSpPr>
          <p:cNvPr id="4" name="Bouton d'action : Personnalisé 21">
            <a:hlinkClick r:id="" action="ppaction://noaction" highlightClick="1"/>
            <a:extLst>
              <a:ext uri="{FF2B5EF4-FFF2-40B4-BE49-F238E27FC236}">
                <a16:creationId xmlns:a16="http://schemas.microsoft.com/office/drawing/2014/main" id="{BD2FE487-89D3-B9B5-30A7-D11ABB4A887C}"/>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COUR ET ESPACE D’ACCUEIL</a:t>
            </a:r>
          </a:p>
        </p:txBody>
      </p:sp>
      <p:sp>
        <p:nvSpPr>
          <p:cNvPr id="7" name="Rectangle 6">
            <a:extLst>
              <a:ext uri="{FF2B5EF4-FFF2-40B4-BE49-F238E27FC236}">
                <a16:creationId xmlns:a16="http://schemas.microsoft.com/office/drawing/2014/main" id="{7705FC27-22CE-2F5B-FF8E-1F5F3CE082F6}"/>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C98FADB1-5EA8-DAE5-1770-3C21CCBC2A44}"/>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790742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D5C2302-CE5E-B143-06AD-842F1432E1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035"/>
          <a:stretch/>
        </p:blipFill>
        <p:spPr>
          <a:xfrm>
            <a:off x="0" y="993744"/>
            <a:ext cx="9144000" cy="5635104"/>
          </a:xfrm>
          <a:prstGeom prst="rect">
            <a:avLst/>
          </a:prstGeom>
        </p:spPr>
      </p:pic>
      <p:sp>
        <p:nvSpPr>
          <p:cNvPr id="10" name="ZoneTexte 9">
            <a:extLst>
              <a:ext uri="{FF2B5EF4-FFF2-40B4-BE49-F238E27FC236}">
                <a16:creationId xmlns:a16="http://schemas.microsoft.com/office/drawing/2014/main" id="{DD0A0032-CC09-4C9A-ABD3-7A4DF0D9B710}"/>
              </a:ext>
            </a:extLst>
          </p:cNvPr>
          <p:cNvSpPr txBox="1"/>
          <p:nvPr/>
        </p:nvSpPr>
        <p:spPr>
          <a:xfrm>
            <a:off x="-1" y="6356904"/>
            <a:ext cx="3959526" cy="261610"/>
          </a:xfrm>
          <a:prstGeom prst="rect">
            <a:avLst/>
          </a:prstGeom>
          <a:noFill/>
        </p:spPr>
        <p:txBody>
          <a:bodyPr wrap="square" rtlCol="0">
            <a:spAutoFit/>
          </a:bodyPr>
          <a:lstStyle/>
          <a:p>
            <a:r>
              <a:rPr lang="fr-FR" sz="1100">
                <a:solidFill>
                  <a:schemeClr val="bg1"/>
                </a:solidFill>
                <a:sym typeface="Symbol"/>
              </a:rPr>
              <a:t> </a:t>
            </a:r>
            <a:r>
              <a:rPr lang="fr-FR" altLang="fr-FR" sz="1000" i="1">
                <a:solidFill>
                  <a:schemeClr val="bg1"/>
                </a:solidFill>
                <a:latin typeface="+mj-lt"/>
              </a:rPr>
              <a:t>Cour de la Maison d'hôtes La Borde (89). </a:t>
            </a:r>
            <a:r>
              <a:rPr lang="fr-FR" sz="1000" i="1">
                <a:solidFill>
                  <a:schemeClr val="bg1"/>
                </a:solidFill>
              </a:rPr>
              <a:t>CAUE de l’Yonne</a:t>
            </a:r>
          </a:p>
        </p:txBody>
      </p:sp>
      <p:sp>
        <p:nvSpPr>
          <p:cNvPr id="6" name="Bouton d'action : Personnalisé 86">
            <a:hlinkClick r:id="" action="ppaction://noaction" highlightClick="1"/>
            <a:extLst>
              <a:ext uri="{FF2B5EF4-FFF2-40B4-BE49-F238E27FC236}">
                <a16:creationId xmlns:a16="http://schemas.microsoft.com/office/drawing/2014/main" id="{B1C14829-0BB0-D8BE-040F-C57F43EC37BB}"/>
              </a:ext>
            </a:extLst>
          </p:cNvPr>
          <p:cNvSpPr/>
          <p:nvPr/>
        </p:nvSpPr>
        <p:spPr>
          <a:xfrm>
            <a:off x="-1" y="1196293"/>
            <a:ext cx="1768415" cy="3092159"/>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4" name="Rectangle 13"/>
          <p:cNvSpPr>
            <a:spLocks noChangeArrowheads="1"/>
          </p:cNvSpPr>
          <p:nvPr/>
        </p:nvSpPr>
        <p:spPr bwMode="auto">
          <a:xfrm>
            <a:off x="0" y="1239283"/>
            <a:ext cx="1768415"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pPr>
            <a:r>
              <a:rPr lang="fr-FR" altLang="fr-FR" sz="1600">
                <a:solidFill>
                  <a:schemeClr val="tx1"/>
                </a:solidFill>
                <a:latin typeface="+mj-lt"/>
              </a:rPr>
              <a:t>Cour d’un corps de ferme avec un espace enherbé central tondu, planté d'un arbre qui équilibre parfaitement le volume des bâtiments. Les pieds de murs sont plantés d’arbustes et de vivaces.</a:t>
            </a:r>
          </a:p>
        </p:txBody>
      </p:sp>
      <p:sp>
        <p:nvSpPr>
          <p:cNvPr id="4" name="Bouton d'action : Personnalisé 21">
            <a:hlinkClick r:id="" action="ppaction://noaction" highlightClick="1"/>
            <a:extLst>
              <a:ext uri="{FF2B5EF4-FFF2-40B4-BE49-F238E27FC236}">
                <a16:creationId xmlns:a16="http://schemas.microsoft.com/office/drawing/2014/main" id="{B9E0C9F2-AC32-B4FA-6F35-A36E823ADADC}"/>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COUR ET ESPACE D’ACCUEIL</a:t>
            </a:r>
          </a:p>
        </p:txBody>
      </p:sp>
      <p:sp>
        <p:nvSpPr>
          <p:cNvPr id="7" name="Rectangle 6">
            <a:extLst>
              <a:ext uri="{FF2B5EF4-FFF2-40B4-BE49-F238E27FC236}">
                <a16:creationId xmlns:a16="http://schemas.microsoft.com/office/drawing/2014/main" id="{3F55F2E6-D079-94BB-D1C8-41461323C738}"/>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6D302B63-27D5-E4FF-E6E9-26A0504005A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545374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5116404A-CA87-A15A-60EB-203E8EE1F5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65887" y="1361770"/>
            <a:ext cx="5978113" cy="5211554"/>
          </a:xfrm>
          <a:prstGeom prst="rect">
            <a:avLst/>
          </a:prstGeom>
        </p:spPr>
      </p:pic>
      <p:sp>
        <p:nvSpPr>
          <p:cNvPr id="5" name="Bouton d'action : Personnalisé 21">
            <a:hlinkClick r:id="" action="ppaction://noaction" highlightClick="1"/>
            <a:extLst>
              <a:ext uri="{FF2B5EF4-FFF2-40B4-BE49-F238E27FC236}">
                <a16:creationId xmlns:a16="http://schemas.microsoft.com/office/drawing/2014/main" id="{FD66F8BF-486C-05BE-C7DE-6F146922E1B3}"/>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Différents usages possibles</a:t>
            </a:r>
          </a:p>
        </p:txBody>
      </p:sp>
      <p:sp>
        <p:nvSpPr>
          <p:cNvPr id="6" name="Bouton d'action : Personnalisé 86">
            <a:hlinkClick r:id="" action="ppaction://noaction" highlightClick="1"/>
            <a:extLst>
              <a:ext uri="{FF2B5EF4-FFF2-40B4-BE49-F238E27FC236}">
                <a16:creationId xmlns:a16="http://schemas.microsoft.com/office/drawing/2014/main" id="{51BBB6AC-6159-62DB-E549-36C437C96CF6}"/>
              </a:ext>
            </a:extLst>
          </p:cNvPr>
          <p:cNvSpPr/>
          <p:nvPr/>
        </p:nvSpPr>
        <p:spPr>
          <a:xfrm>
            <a:off x="0" y="1390188"/>
            <a:ext cx="2993252" cy="507496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7" name="Text Box 5">
            <a:extLst>
              <a:ext uri="{FF2B5EF4-FFF2-40B4-BE49-F238E27FC236}">
                <a16:creationId xmlns:a16="http://schemas.microsoft.com/office/drawing/2014/main" id="{BB3E13E3-D464-9D2A-DB75-01E075420BD9}"/>
              </a:ext>
            </a:extLst>
          </p:cNvPr>
          <p:cNvSpPr txBox="1">
            <a:spLocks noChangeArrowheads="1"/>
          </p:cNvSpPr>
          <p:nvPr/>
        </p:nvSpPr>
        <p:spPr bwMode="auto">
          <a:xfrm>
            <a:off x="36332" y="1446213"/>
            <a:ext cx="2950041" cy="5018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 Coin repas à l'extérieur</a:t>
            </a:r>
          </a:p>
          <a:p>
            <a:pPr>
              <a:buClrTx/>
              <a:buFontTx/>
              <a:buNone/>
            </a:pPr>
            <a:r>
              <a:rPr lang="fr-FR" altLang="fr-FR" sz="1600">
                <a:solidFill>
                  <a:schemeClr val="tx1"/>
                </a:solidFill>
                <a:latin typeface="+mj-lt"/>
              </a:rPr>
              <a:t>• Jardin d’agrément</a:t>
            </a:r>
          </a:p>
          <a:p>
            <a:pPr>
              <a:buClrTx/>
              <a:buFontTx/>
              <a:buNone/>
            </a:pPr>
            <a:r>
              <a:rPr lang="fr-FR" altLang="fr-FR" sz="1600">
                <a:solidFill>
                  <a:schemeClr val="tx1"/>
                </a:solidFill>
                <a:latin typeface="+mj-lt"/>
              </a:rPr>
              <a:t>• Lieu de repos et de détente</a:t>
            </a:r>
          </a:p>
          <a:p>
            <a:pPr>
              <a:buClrTx/>
              <a:buFontTx/>
              <a:buNone/>
            </a:pPr>
            <a:r>
              <a:rPr lang="fr-FR" altLang="fr-FR" sz="1600">
                <a:solidFill>
                  <a:schemeClr val="tx1"/>
                </a:solidFill>
                <a:latin typeface="+mj-lt"/>
              </a:rPr>
              <a:t>• Espace de jeu (ballon, balançoire)…</a:t>
            </a:r>
          </a:p>
          <a:p>
            <a:pPr>
              <a:buClrTx/>
              <a:buFontTx/>
              <a:buNone/>
            </a:pPr>
            <a:endParaRPr lang="fr-FR" altLang="fr-FR" sz="1400">
              <a:solidFill>
                <a:schemeClr val="tx1"/>
              </a:solidFill>
              <a:latin typeface="+mj-lt"/>
            </a:endParaRPr>
          </a:p>
          <a:p>
            <a:pPr>
              <a:buClrTx/>
              <a:buFontTx/>
              <a:buNone/>
            </a:pPr>
            <a:r>
              <a:rPr lang="fr-FR" altLang="fr-FR" sz="1600" b="1">
                <a:solidFill>
                  <a:schemeClr val="tx1"/>
                </a:solidFill>
                <a:latin typeface="+mj-lt"/>
              </a:rPr>
              <a:t>Comment aménager ?</a:t>
            </a:r>
          </a:p>
          <a:p>
            <a:pPr>
              <a:buClrTx/>
              <a:buFontTx/>
              <a:buNone/>
            </a:pPr>
            <a:r>
              <a:rPr lang="fr-FR" altLang="fr-FR" sz="1600">
                <a:solidFill>
                  <a:schemeClr val="tx1"/>
                </a:solidFill>
                <a:latin typeface="+mj-lt"/>
              </a:rPr>
              <a:t>• Orientation ensoleillée (sud/ouest) pour les terrasses.</a:t>
            </a:r>
          </a:p>
          <a:p>
            <a:pPr>
              <a:buClrTx/>
              <a:buFontTx/>
              <a:buNone/>
            </a:pPr>
            <a:r>
              <a:rPr lang="fr-FR" altLang="fr-FR" sz="1600">
                <a:solidFill>
                  <a:schemeClr val="tx1"/>
                </a:solidFill>
                <a:latin typeface="+mj-lt"/>
              </a:rPr>
              <a:t>• Délimitation des espaces.</a:t>
            </a:r>
          </a:p>
          <a:p>
            <a:pPr>
              <a:buClrTx/>
              <a:buFontTx/>
              <a:buNone/>
            </a:pPr>
            <a:r>
              <a:rPr lang="fr-FR" altLang="fr-FR" sz="1600">
                <a:solidFill>
                  <a:schemeClr val="tx1"/>
                </a:solidFill>
                <a:latin typeface="+mj-lt"/>
              </a:rPr>
              <a:t>• Ombre apportée par le végétal (feuilles caduques pour laisser passer la lumière en hiver).</a:t>
            </a:r>
          </a:p>
          <a:p>
            <a:pPr>
              <a:buClrTx/>
              <a:buFontTx/>
              <a:buNone/>
            </a:pPr>
            <a:r>
              <a:rPr lang="fr-FR" altLang="fr-FR" sz="1600">
                <a:solidFill>
                  <a:schemeClr val="tx1"/>
                </a:solidFill>
                <a:latin typeface="+mj-lt"/>
              </a:rPr>
              <a:t>• Vis-à-vis entre hôtes à gérer.</a:t>
            </a:r>
          </a:p>
          <a:p>
            <a:pPr>
              <a:buClrTx/>
              <a:buFontTx/>
              <a:buNone/>
            </a:pPr>
            <a:r>
              <a:rPr lang="fr-FR" altLang="fr-FR" sz="1600">
                <a:solidFill>
                  <a:schemeClr val="tx1"/>
                </a:solidFill>
                <a:latin typeface="+mj-lt"/>
              </a:rPr>
              <a:t>• Privatisation ou mutualisation du jardin entre hôtes (et le propriétaire ?).</a:t>
            </a:r>
          </a:p>
          <a:p>
            <a:pPr>
              <a:buClrTx/>
              <a:buFontTx/>
              <a:buNone/>
            </a:pPr>
            <a:r>
              <a:rPr lang="fr-FR" altLang="fr-FR" sz="1600">
                <a:solidFill>
                  <a:schemeClr val="tx1"/>
                </a:solidFill>
                <a:latin typeface="+mj-lt"/>
              </a:rPr>
              <a:t>• Impact des aires techniques à minimiser (séchage des draps, espace poubelles, stockage…).</a:t>
            </a:r>
          </a:p>
        </p:txBody>
      </p:sp>
      <p:pic>
        <p:nvPicPr>
          <p:cNvPr id="11" name="Image 10">
            <a:extLst>
              <a:ext uri="{FF2B5EF4-FFF2-40B4-BE49-F238E27FC236}">
                <a16:creationId xmlns:a16="http://schemas.microsoft.com/office/drawing/2014/main" id="{955251BE-3596-3ADF-8874-90270659B7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4" name="Rectangle 3">
            <a:extLst>
              <a:ext uri="{FF2B5EF4-FFF2-40B4-BE49-F238E27FC236}">
                <a16:creationId xmlns:a16="http://schemas.microsoft.com/office/drawing/2014/main" id="{D8060C3B-A122-5A74-9FDA-5081DD5E052F}"/>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8" name="Bouton d'action : Personnalisé 21">
            <a:hlinkClick r:id="" action="ppaction://noaction" highlightClick="1"/>
            <a:extLst>
              <a:ext uri="{FF2B5EF4-FFF2-40B4-BE49-F238E27FC236}">
                <a16:creationId xmlns:a16="http://schemas.microsoft.com/office/drawing/2014/main" id="{3EBB2F49-AA42-0170-1987-823E7816E057}"/>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674246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86">
            <a:hlinkClick r:id="" action="ppaction://noaction" highlightClick="1"/>
            <a:extLst>
              <a:ext uri="{FF2B5EF4-FFF2-40B4-BE49-F238E27FC236}">
                <a16:creationId xmlns:a16="http://schemas.microsoft.com/office/drawing/2014/main" id="{72C9D9D3-EBC7-B06D-1B0F-A2D63B758D07}"/>
              </a:ext>
            </a:extLst>
          </p:cNvPr>
          <p:cNvSpPr/>
          <p:nvPr/>
        </p:nvSpPr>
        <p:spPr>
          <a:xfrm>
            <a:off x="0" y="1192929"/>
            <a:ext cx="2045541" cy="2219431"/>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pic>
        <p:nvPicPr>
          <p:cNvPr id="6146" name="Picture 2">
            <a:extLst>
              <a:ext uri="{FF2B5EF4-FFF2-40B4-BE49-F238E27FC236}">
                <a16:creationId xmlns:a16="http://schemas.microsoft.com/office/drawing/2014/main" id="{FBC13D32-8D31-01BE-DACA-C07249A7BBB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3478150"/>
            <a:ext cx="2054167" cy="31507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p:nvPicPr>
        <p:blipFill rotWithShape="1">
          <a:blip r:embed="rId4">
            <a:extLst>
              <a:ext uri="{28A0092B-C50C-407E-A947-70E740481C1C}">
                <a14:useLocalDpi xmlns:a14="http://schemas.microsoft.com/office/drawing/2010/main"/>
              </a:ext>
            </a:extLst>
          </a:blip>
          <a:srcRect r="719"/>
          <a:stretch/>
        </p:blipFill>
        <p:spPr bwMode="auto">
          <a:xfrm>
            <a:off x="2070340" y="1192929"/>
            <a:ext cx="7073660" cy="5432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Bouton d'action : Personnalisé 21">
            <a:hlinkClick r:id="" action="ppaction://noaction" highlightClick="1"/>
            <a:extLst>
              <a:ext uri="{FF2B5EF4-FFF2-40B4-BE49-F238E27FC236}">
                <a16:creationId xmlns:a16="http://schemas.microsoft.com/office/drawing/2014/main" id="{9D92C4FA-98A2-231C-5F95-4DD6729576A8}"/>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Terrasses et vues</a:t>
            </a:r>
          </a:p>
        </p:txBody>
      </p:sp>
      <p:sp>
        <p:nvSpPr>
          <p:cNvPr id="7" name="Rectangle 6">
            <a:extLst>
              <a:ext uri="{FF2B5EF4-FFF2-40B4-BE49-F238E27FC236}">
                <a16:creationId xmlns:a16="http://schemas.microsoft.com/office/drawing/2014/main" id="{115F10D0-4E74-F024-ED0D-83D43D0A5F30}"/>
              </a:ext>
            </a:extLst>
          </p:cNvPr>
          <p:cNvSpPr>
            <a:spLocks noChangeArrowheads="1"/>
          </p:cNvSpPr>
          <p:nvPr/>
        </p:nvSpPr>
        <p:spPr bwMode="auto">
          <a:xfrm>
            <a:off x="34505" y="1300444"/>
            <a:ext cx="1906437" cy="20642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ea typeface="Microsoft YaHei"/>
              </a:rPr>
              <a:t>Terrasses des chambres d’hôtes connectées avec les espaces de vie intérieurs / vue sur le jardin / ombrage apporté par la végétation.</a:t>
            </a:r>
            <a:endParaRPr lang="fr-FR" altLang="fr-FR" sz="1600">
              <a:solidFill>
                <a:schemeClr val="tx1"/>
              </a:solidFill>
              <a:latin typeface="+mj-lt"/>
            </a:endParaRPr>
          </a:p>
        </p:txBody>
      </p:sp>
      <p:sp>
        <p:nvSpPr>
          <p:cNvPr id="4" name="Rectangle 3">
            <a:extLst>
              <a:ext uri="{FF2B5EF4-FFF2-40B4-BE49-F238E27FC236}">
                <a16:creationId xmlns:a16="http://schemas.microsoft.com/office/drawing/2014/main" id="{0480E88C-051D-6982-25B4-350E59F404A9}"/>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6E757F39-6E35-A4C0-9C52-23612373B764}"/>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503321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Mes documents\FORMATIONS\2010\FORMATION Gites 2010\Adhérents\Mme GOUJON\Gîte rural\P110049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797" r="3459"/>
          <a:stretch/>
        </p:blipFill>
        <p:spPr bwMode="auto">
          <a:xfrm>
            <a:off x="0" y="1185290"/>
            <a:ext cx="5557790" cy="544467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192.168.1.156\photo\CONSULTATION PHOTOS classees\HABITAT\TERRASSE\132-3293_IMG.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7090"/>
          <a:stretch/>
        </p:blipFill>
        <p:spPr bwMode="auto">
          <a:xfrm>
            <a:off x="5584950" y="1189150"/>
            <a:ext cx="3559050" cy="5436132"/>
          </a:xfrm>
          <a:prstGeom prst="rect">
            <a:avLst/>
          </a:prstGeom>
          <a:noFill/>
          <a:extLst>
            <a:ext uri="{909E8E84-426E-40DD-AFC4-6F175D3DCCD1}">
              <a14:hiddenFill xmlns:a14="http://schemas.microsoft.com/office/drawing/2010/main">
                <a:solidFill>
                  <a:srgbClr val="FFFFFF"/>
                </a:solidFill>
              </a14:hiddenFill>
            </a:ext>
          </a:extLst>
        </p:spPr>
      </p:pic>
      <p:sp>
        <p:nvSpPr>
          <p:cNvPr id="12" name="Bouton d'action : Personnalisé 86">
            <a:hlinkClick r:id="" action="ppaction://noaction" highlightClick="1"/>
            <a:extLst>
              <a:ext uri="{FF2B5EF4-FFF2-40B4-BE49-F238E27FC236}">
                <a16:creationId xmlns:a16="http://schemas.microsoft.com/office/drawing/2014/main" id="{FAAB76E9-B737-AC6C-8CED-1CC990735D59}"/>
              </a:ext>
            </a:extLst>
          </p:cNvPr>
          <p:cNvSpPr/>
          <p:nvPr/>
        </p:nvSpPr>
        <p:spPr>
          <a:xfrm>
            <a:off x="914400" y="1196293"/>
            <a:ext cx="7469109"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pPr>
            <a:r>
              <a:rPr lang="fr-FR" altLang="fr-FR" sz="1600" dirty="0">
                <a:solidFill>
                  <a:schemeClr val="tx1"/>
                </a:solidFill>
                <a:latin typeface="+mj-lt"/>
                <a:cs typeface="Arial" charset="0"/>
              </a:rPr>
              <a:t>Ombrage par des pergolas avec canisses, agrémentées de plantes grimpantes annuelles.</a:t>
            </a:r>
          </a:p>
        </p:txBody>
      </p:sp>
      <p:sp>
        <p:nvSpPr>
          <p:cNvPr id="4" name="Bouton d'action : Personnalisé 21">
            <a:hlinkClick r:id="" action="ppaction://noaction" highlightClick="1"/>
            <a:extLst>
              <a:ext uri="{FF2B5EF4-FFF2-40B4-BE49-F238E27FC236}">
                <a16:creationId xmlns:a16="http://schemas.microsoft.com/office/drawing/2014/main" id="{72F916DA-1BA9-D802-C155-F690966D8822}"/>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Terrasses et pergolas</a:t>
            </a:r>
          </a:p>
        </p:txBody>
      </p:sp>
      <p:sp>
        <p:nvSpPr>
          <p:cNvPr id="7" name="Rectangle 6">
            <a:extLst>
              <a:ext uri="{FF2B5EF4-FFF2-40B4-BE49-F238E27FC236}">
                <a16:creationId xmlns:a16="http://schemas.microsoft.com/office/drawing/2014/main" id="{6969369C-6CB1-2AD1-25FF-6EF3B50F38C7}"/>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76B099F0-B3D5-9C0E-CDA1-307E1E50F7EA}"/>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359051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erbe, extérieur, zone, maison&#10;&#10;Description générée automatiquement">
            <a:extLst>
              <a:ext uri="{FF2B5EF4-FFF2-40B4-BE49-F238E27FC236}">
                <a16:creationId xmlns:a16="http://schemas.microsoft.com/office/drawing/2014/main" id="{F4339A9B-56F0-4C12-CC33-C22FB7ACD9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383" t="25" r="4760" b="-25"/>
          <a:stretch/>
        </p:blipFill>
        <p:spPr>
          <a:xfrm>
            <a:off x="-1" y="1197146"/>
            <a:ext cx="4689173" cy="5421684"/>
          </a:xfrm>
          <a:prstGeom prst="rect">
            <a:avLst/>
          </a:prstGeom>
        </p:spPr>
      </p:pic>
      <p:pic>
        <p:nvPicPr>
          <p:cNvPr id="13" name="Picture 6"/>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2982"/>
          <a:stretch/>
        </p:blipFill>
        <p:spPr bwMode="auto">
          <a:xfrm>
            <a:off x="4717548" y="1026382"/>
            <a:ext cx="4426452" cy="5593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Bouton d'action : Personnalisé 86">
            <a:hlinkClick r:id="" action="ppaction://noaction" highlightClick="1"/>
            <a:extLst>
              <a:ext uri="{FF2B5EF4-FFF2-40B4-BE49-F238E27FC236}">
                <a16:creationId xmlns:a16="http://schemas.microsoft.com/office/drawing/2014/main" id="{C00B331A-50D4-F3DE-E54A-3569C53F2FED}"/>
              </a:ext>
            </a:extLst>
          </p:cNvPr>
          <p:cNvSpPr/>
          <p:nvPr/>
        </p:nvSpPr>
        <p:spPr>
          <a:xfrm>
            <a:off x="1398760" y="1196293"/>
            <a:ext cx="6346479"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ts val="350"/>
              </a:spcBef>
              <a:buClrTx/>
              <a:buFontTx/>
              <a:buNone/>
            </a:pPr>
            <a:r>
              <a:rPr lang="fr-FR" altLang="fr-FR" sz="1600" dirty="0">
                <a:solidFill>
                  <a:schemeClr val="tx1"/>
                </a:solidFill>
                <a:latin typeface="+mj-lt"/>
              </a:rPr>
              <a:t>Terrasses aménagées dans un écrin végétal (massif arbustif ou de vivaces).</a:t>
            </a:r>
          </a:p>
        </p:txBody>
      </p:sp>
      <p:sp>
        <p:nvSpPr>
          <p:cNvPr id="4" name="Bouton d'action : Personnalisé 21">
            <a:hlinkClick r:id="" action="ppaction://noaction" highlightClick="1"/>
            <a:extLst>
              <a:ext uri="{FF2B5EF4-FFF2-40B4-BE49-F238E27FC236}">
                <a16:creationId xmlns:a16="http://schemas.microsoft.com/office/drawing/2014/main" id="{9B327149-7531-1E03-A0B8-B788FE76060A}"/>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Terrasses</a:t>
            </a:r>
          </a:p>
        </p:txBody>
      </p:sp>
      <p:sp>
        <p:nvSpPr>
          <p:cNvPr id="8" name="Rectangle 7">
            <a:extLst>
              <a:ext uri="{FF2B5EF4-FFF2-40B4-BE49-F238E27FC236}">
                <a16:creationId xmlns:a16="http://schemas.microsoft.com/office/drawing/2014/main" id="{1189604C-D246-1E6D-81A7-E2D9017E520C}"/>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A16045D6-04F9-B8AB-A5EF-6661A7F7F08F}"/>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282273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outon d'action : Personnalisé 86">
            <a:hlinkClick r:id="" action="ppaction://noaction" highlightClick="1"/>
            <a:extLst>
              <a:ext uri="{FF2B5EF4-FFF2-40B4-BE49-F238E27FC236}">
                <a16:creationId xmlns:a16="http://schemas.microsoft.com/office/drawing/2014/main" id="{8D151DC6-F960-D0DE-4159-101E4F1AB825}"/>
              </a:ext>
            </a:extLst>
          </p:cNvPr>
          <p:cNvSpPr/>
          <p:nvPr/>
        </p:nvSpPr>
        <p:spPr>
          <a:xfrm>
            <a:off x="741195" y="1193529"/>
            <a:ext cx="7604915"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pPr>
            <a:r>
              <a:rPr lang="fr-FR" altLang="fr-FR" sz="1600" dirty="0">
                <a:solidFill>
                  <a:schemeClr val="tx1"/>
                </a:solidFill>
                <a:latin typeface="+mj-lt"/>
                <a:cs typeface="Arial" charset="0"/>
              </a:rPr>
              <a:t>Des mobiliers et matériaux de qualité à privilégier, à accorder avec l'ambiance du lieu.</a:t>
            </a:r>
          </a:p>
        </p:txBody>
      </p:sp>
      <p:pic>
        <p:nvPicPr>
          <p:cNvPr id="12" name="Picture 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2109444"/>
            <a:ext cx="4098066" cy="4131152"/>
          </a:xfrm>
          <a:prstGeom prst="rect">
            <a:avLst/>
          </a:prstGeom>
          <a:noFill/>
          <a:ln>
            <a:noFill/>
          </a:ln>
          <a:effectLst/>
          <a:extLst>
            <a:ext uri="{909E8E84-426E-40DD-AFC4-6F175D3DCCD1}">
              <a14:hiddenFill xmlns:a14="http://schemas.microsoft.com/office/drawing/2010/main">
                <a:blipFill dpi="0" rotWithShape="0">
                  <a:blip/>
                  <a:srcRect l="7748" r="697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 name="Picture 2">
            <a:extLst>
              <a:ext uri="{FF2B5EF4-FFF2-40B4-BE49-F238E27FC236}">
                <a16:creationId xmlns:a16="http://schemas.microsoft.com/office/drawing/2014/main" id="{9937B9C6-9B0E-0887-F298-37D89C3B8F1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115319" y="2109444"/>
            <a:ext cx="5028682" cy="41290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799B0D0-4F2B-D838-B79E-CAD38D2C698D}"/>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D59FF18F-275B-85DB-E8B0-38B2457399C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
        <p:nvSpPr>
          <p:cNvPr id="10" name="Bouton d'action : Personnalisé 21">
            <a:hlinkClick r:id="" action="ppaction://noaction" highlightClick="1"/>
            <a:extLst>
              <a:ext uri="{FF2B5EF4-FFF2-40B4-BE49-F238E27FC236}">
                <a16:creationId xmlns:a16="http://schemas.microsoft.com/office/drawing/2014/main" id="{0812AA3E-204B-4BBF-76C1-BEDFEA4513DF}"/>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ESPACES D’AGRÉMENT | Terrasses et mobilier</a:t>
            </a:r>
          </a:p>
        </p:txBody>
      </p:sp>
    </p:spTree>
    <p:extLst>
      <p:ext uri="{BB962C8B-B14F-4D97-AF65-F5344CB8AC3E}">
        <p14:creationId xmlns:p14="http://schemas.microsoft.com/office/powerpoint/2010/main" val="3179437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2477476A-36B9-0329-4E09-DB2F2ED6F48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8363"/>
          <a:stretch/>
        </p:blipFill>
        <p:spPr bwMode="auto">
          <a:xfrm>
            <a:off x="-23604" y="1158834"/>
            <a:ext cx="4299236" cy="485987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arbre, herbe, extérieur, plante&#10;&#10;Description générée automatiquement">
            <a:extLst>
              <a:ext uri="{FF2B5EF4-FFF2-40B4-BE49-F238E27FC236}">
                <a16:creationId xmlns:a16="http://schemas.microsoft.com/office/drawing/2014/main" id="{6CBEA748-4C30-7DD3-B2E4-13ACBE4A10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8240"/>
          <a:stretch/>
        </p:blipFill>
        <p:spPr>
          <a:xfrm>
            <a:off x="4293583" y="1184299"/>
            <a:ext cx="4850415" cy="4833256"/>
          </a:xfrm>
          <a:prstGeom prst="rect">
            <a:avLst/>
          </a:prstGeom>
        </p:spPr>
      </p:pic>
      <p:sp>
        <p:nvSpPr>
          <p:cNvPr id="9" name="Bouton d'action : Personnalisé 86">
            <a:hlinkClick r:id="" action="ppaction://noaction" highlightClick="1"/>
            <a:extLst>
              <a:ext uri="{FF2B5EF4-FFF2-40B4-BE49-F238E27FC236}">
                <a16:creationId xmlns:a16="http://schemas.microsoft.com/office/drawing/2014/main" id="{0DE11772-F133-994A-8572-E481502A7D96}"/>
              </a:ext>
            </a:extLst>
          </p:cNvPr>
          <p:cNvSpPr/>
          <p:nvPr/>
        </p:nvSpPr>
        <p:spPr>
          <a:xfrm>
            <a:off x="-2" y="6043994"/>
            <a:ext cx="9144001" cy="560518"/>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0" name="Rectangle 9">
            <a:extLst>
              <a:ext uri="{FF2B5EF4-FFF2-40B4-BE49-F238E27FC236}">
                <a16:creationId xmlns:a16="http://schemas.microsoft.com/office/drawing/2014/main" id="{521EFFBB-8535-6917-99B4-5F0A1083FBC0}"/>
              </a:ext>
            </a:extLst>
          </p:cNvPr>
          <p:cNvSpPr>
            <a:spLocks noChangeArrowheads="1"/>
          </p:cNvSpPr>
          <p:nvPr/>
        </p:nvSpPr>
        <p:spPr bwMode="auto">
          <a:xfrm>
            <a:off x="-23604" y="6017554"/>
            <a:ext cx="417733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lgn="r">
              <a:buClrTx/>
            </a:pPr>
            <a:r>
              <a:rPr lang="fr-FR" altLang="fr-FR" sz="1600">
                <a:solidFill>
                  <a:schemeClr val="tx1"/>
                </a:solidFill>
                <a:latin typeface="+mj-lt"/>
              </a:rPr>
              <a:t>Jardin de cour en carrés, aux plantations élaborées, demande une gestion soutenue. </a:t>
            </a:r>
          </a:p>
        </p:txBody>
      </p:sp>
      <p:sp>
        <p:nvSpPr>
          <p:cNvPr id="7" name="ZoneTexte 6"/>
          <p:cNvSpPr txBox="1"/>
          <p:nvPr/>
        </p:nvSpPr>
        <p:spPr>
          <a:xfrm>
            <a:off x="4390846" y="6032970"/>
            <a:ext cx="4654158" cy="584775"/>
          </a:xfrm>
          <a:prstGeom prst="rect">
            <a:avLst/>
          </a:prstGeom>
          <a:noFill/>
        </p:spPr>
        <p:txBody>
          <a:bodyPr wrap="square" rtlCol="0">
            <a:spAutoFit/>
          </a:bodyPr>
          <a:lstStyle/>
          <a:p>
            <a:r>
              <a:rPr lang="fr-FR" altLang="fr-FR" sz="1600"/>
              <a:t>Jardin à l’anglaise avec vivaces et arbustes. </a:t>
            </a:r>
          </a:p>
          <a:p>
            <a:r>
              <a:rPr lang="fr-FR" altLang="fr-FR" sz="1600"/>
              <a:t>Parterre de pelouse tondu régulièrement.</a:t>
            </a:r>
          </a:p>
        </p:txBody>
      </p:sp>
      <p:sp>
        <p:nvSpPr>
          <p:cNvPr id="8" name="Bouton d'action : Personnalisé 21">
            <a:hlinkClick r:id="" action="ppaction://noaction" highlightClick="1"/>
            <a:extLst>
              <a:ext uri="{FF2B5EF4-FFF2-40B4-BE49-F238E27FC236}">
                <a16:creationId xmlns:a16="http://schemas.microsoft.com/office/drawing/2014/main" id="{DA14BF50-8EB8-2729-1F97-CC7ED61BD900}"/>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Ambiances</a:t>
            </a:r>
          </a:p>
        </p:txBody>
      </p:sp>
      <p:sp>
        <p:nvSpPr>
          <p:cNvPr id="6" name="Rectangle 5">
            <a:extLst>
              <a:ext uri="{FF2B5EF4-FFF2-40B4-BE49-F238E27FC236}">
                <a16:creationId xmlns:a16="http://schemas.microsoft.com/office/drawing/2014/main" id="{1FEB3837-F862-067E-028C-D0BDC7BEA462}"/>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2" name="Bouton d'action : Personnalisé 21">
            <a:hlinkClick r:id="" action="ppaction://noaction" highlightClick="1"/>
            <a:extLst>
              <a:ext uri="{FF2B5EF4-FFF2-40B4-BE49-F238E27FC236}">
                <a16:creationId xmlns:a16="http://schemas.microsoft.com/office/drawing/2014/main" id="{D6267A3B-50A4-0679-0DD9-9EEB3DA3D0A9}"/>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
        <p:nvSpPr>
          <p:cNvPr id="17" name="Bouton d'action : Personnalisé 86">
            <a:hlinkClick r:id="" action="ppaction://noaction" highlightClick="1"/>
            <a:extLst>
              <a:ext uri="{FF2B5EF4-FFF2-40B4-BE49-F238E27FC236}">
                <a16:creationId xmlns:a16="http://schemas.microsoft.com/office/drawing/2014/main" id="{831CAF9E-EDBF-729D-DBA3-B45D08551C8F}"/>
              </a:ext>
            </a:extLst>
          </p:cNvPr>
          <p:cNvSpPr/>
          <p:nvPr/>
        </p:nvSpPr>
        <p:spPr>
          <a:xfrm>
            <a:off x="6382694" y="886591"/>
            <a:ext cx="2761304" cy="869782"/>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fr-FR" altLang="fr-FR" sz="1600" dirty="0">
                <a:solidFill>
                  <a:schemeClr val="tx1"/>
                </a:solidFill>
              </a:rPr>
              <a:t>Jardin à penser en fonction des qualités spatiales du lieu, mais aussi en termes de gestion.</a:t>
            </a:r>
          </a:p>
        </p:txBody>
      </p:sp>
    </p:spTree>
    <p:extLst>
      <p:ext uri="{BB962C8B-B14F-4D97-AF65-F5344CB8AC3E}">
        <p14:creationId xmlns:p14="http://schemas.microsoft.com/office/powerpoint/2010/main" val="3076418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21">
            <a:hlinkClick r:id="" action="ppaction://noaction" highlightClick="1"/>
            <a:extLst>
              <a:ext uri="{FF2B5EF4-FFF2-40B4-BE49-F238E27FC236}">
                <a16:creationId xmlns:a16="http://schemas.microsoft.com/office/drawing/2014/main" id="{2AC58B3D-52C3-990C-9A26-273FEF485F02}"/>
              </a:ext>
            </a:extLst>
          </p:cNvPr>
          <p:cNvSpPr/>
          <p:nvPr/>
        </p:nvSpPr>
        <p:spPr>
          <a:xfrm>
            <a:off x="1" y="886590"/>
            <a:ext cx="9144000"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Les conseils auprès des porteurs de projet</a:t>
            </a:r>
          </a:p>
        </p:txBody>
      </p:sp>
      <p:sp>
        <p:nvSpPr>
          <p:cNvPr id="2" name="Bouton d'action : Personnalisé 21">
            <a:hlinkClick r:id="" action="ppaction://noaction" highlightClick="1"/>
            <a:extLst>
              <a:ext uri="{FF2B5EF4-FFF2-40B4-BE49-F238E27FC236}">
                <a16:creationId xmlns:a16="http://schemas.microsoft.com/office/drawing/2014/main" id="{50B1033A-61B5-5B50-ABAF-52CFCFF62C5D}"/>
              </a:ext>
            </a:extLst>
          </p:cNvPr>
          <p:cNvSpPr/>
          <p:nvPr/>
        </p:nvSpPr>
        <p:spPr>
          <a:xfrm>
            <a:off x="1604528" y="108892"/>
            <a:ext cx="2315719"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Les missions du CAUE</a:t>
            </a:r>
          </a:p>
        </p:txBody>
      </p:sp>
      <p:pic>
        <p:nvPicPr>
          <p:cNvPr id="5" name="Image 4" descr="Une image contenant légume, maison, capture d’écran, texte&#10;&#10;Description générée automatiquement">
            <a:extLst>
              <a:ext uri="{FF2B5EF4-FFF2-40B4-BE49-F238E27FC236}">
                <a16:creationId xmlns:a16="http://schemas.microsoft.com/office/drawing/2014/main" id="{42FC0429-7F5C-049C-35B4-5A9977E8E5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735" y="1796230"/>
            <a:ext cx="9046530" cy="4097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9561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arbre, herbe, extérieur, ciel&#10;&#10;Description générée automatiquement">
            <a:extLst>
              <a:ext uri="{FF2B5EF4-FFF2-40B4-BE49-F238E27FC236}">
                <a16:creationId xmlns:a16="http://schemas.microsoft.com/office/drawing/2014/main" id="{453F5BD1-74A8-1A07-C1CE-1CBE6E3719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r="513" b="4565"/>
          <a:stretch/>
        </p:blipFill>
        <p:spPr>
          <a:xfrm>
            <a:off x="0" y="1196293"/>
            <a:ext cx="9144000" cy="5054383"/>
          </a:xfrm>
          <a:prstGeom prst="rect">
            <a:avLst/>
          </a:prstGeom>
        </p:spPr>
      </p:pic>
      <p:sp>
        <p:nvSpPr>
          <p:cNvPr id="8" name="Bouton d'action : Personnalisé 86">
            <a:hlinkClick r:id="" action="ppaction://noaction" highlightClick="1"/>
            <a:extLst>
              <a:ext uri="{FF2B5EF4-FFF2-40B4-BE49-F238E27FC236}">
                <a16:creationId xmlns:a16="http://schemas.microsoft.com/office/drawing/2014/main" id="{E175A751-5CA9-91DD-556E-E29643B732DE}"/>
              </a:ext>
            </a:extLst>
          </p:cNvPr>
          <p:cNvSpPr/>
          <p:nvPr/>
        </p:nvSpPr>
        <p:spPr>
          <a:xfrm>
            <a:off x="-2" y="6272724"/>
            <a:ext cx="9144001" cy="33855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1" name="ZoneTexte 10">
            <a:extLst>
              <a:ext uri="{FF2B5EF4-FFF2-40B4-BE49-F238E27FC236}">
                <a16:creationId xmlns:a16="http://schemas.microsoft.com/office/drawing/2014/main" id="{D7C1E367-135C-C302-107A-1A3235F50F72}"/>
              </a:ext>
            </a:extLst>
          </p:cNvPr>
          <p:cNvSpPr txBox="1"/>
          <p:nvPr/>
        </p:nvSpPr>
        <p:spPr>
          <a:xfrm>
            <a:off x="398351" y="6261700"/>
            <a:ext cx="8646653" cy="338554"/>
          </a:xfrm>
          <a:prstGeom prst="rect">
            <a:avLst/>
          </a:prstGeom>
          <a:noFill/>
        </p:spPr>
        <p:txBody>
          <a:bodyPr wrap="square" rtlCol="0">
            <a:spAutoFit/>
          </a:bodyPr>
          <a:lstStyle/>
          <a:p>
            <a:r>
              <a:rPr lang="fr-FR" altLang="fr-FR" sz="1600" dirty="0"/>
              <a:t>Jardin plus naturel avec une gestion extensive en fond de jardin (fauchage 1/2 fois par an et tontes).</a:t>
            </a:r>
          </a:p>
        </p:txBody>
      </p:sp>
      <p:sp>
        <p:nvSpPr>
          <p:cNvPr id="5" name="Bouton d'action : Personnalisé 21">
            <a:hlinkClick r:id="" action="ppaction://noaction" highlightClick="1"/>
            <a:extLst>
              <a:ext uri="{FF2B5EF4-FFF2-40B4-BE49-F238E27FC236}">
                <a16:creationId xmlns:a16="http://schemas.microsoft.com/office/drawing/2014/main" id="{9F013652-BEC5-36A4-A4B6-C07C2F2E1756}"/>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ESPACES D’AGRÉMENT | Ambiances</a:t>
            </a:r>
          </a:p>
        </p:txBody>
      </p:sp>
      <p:sp>
        <p:nvSpPr>
          <p:cNvPr id="4" name="Rectangle 3">
            <a:extLst>
              <a:ext uri="{FF2B5EF4-FFF2-40B4-BE49-F238E27FC236}">
                <a16:creationId xmlns:a16="http://schemas.microsoft.com/office/drawing/2014/main" id="{D20A0758-D6B2-9339-AAAE-FE721D6D2C73}"/>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7" name="Bouton d'action : Personnalisé 21">
            <a:hlinkClick r:id="" action="ppaction://noaction" highlightClick="1"/>
            <a:extLst>
              <a:ext uri="{FF2B5EF4-FFF2-40B4-BE49-F238E27FC236}">
                <a16:creationId xmlns:a16="http://schemas.microsoft.com/office/drawing/2014/main" id="{C6F158EA-7D19-29B1-DB16-0894BAAEF457}"/>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
        <p:nvSpPr>
          <p:cNvPr id="20" name="Bouton d'action : Personnalisé 86">
            <a:hlinkClick r:id="" action="ppaction://noaction" highlightClick="1"/>
            <a:extLst>
              <a:ext uri="{FF2B5EF4-FFF2-40B4-BE49-F238E27FC236}">
                <a16:creationId xmlns:a16="http://schemas.microsoft.com/office/drawing/2014/main" id="{4A34E338-BED2-792B-1FB9-81130368B956}"/>
              </a:ext>
            </a:extLst>
          </p:cNvPr>
          <p:cNvSpPr/>
          <p:nvPr/>
        </p:nvSpPr>
        <p:spPr>
          <a:xfrm>
            <a:off x="6382694" y="886591"/>
            <a:ext cx="2761304" cy="869782"/>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fr-FR" altLang="fr-FR" sz="1600" dirty="0">
                <a:solidFill>
                  <a:schemeClr val="tx1"/>
                </a:solidFill>
              </a:rPr>
              <a:t>Jardin à penser en fonction des qualités spatiales du lieu, mais aussi en termes de gestion.</a:t>
            </a:r>
          </a:p>
        </p:txBody>
      </p:sp>
    </p:spTree>
    <p:extLst>
      <p:ext uri="{BB962C8B-B14F-4D97-AF65-F5344CB8AC3E}">
        <p14:creationId xmlns:p14="http://schemas.microsoft.com/office/powerpoint/2010/main" val="1680704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ein air, herbe, plante, ciel&#10;&#10;Description générée automatiquement">
            <a:extLst>
              <a:ext uri="{FF2B5EF4-FFF2-40B4-BE49-F238E27FC236}">
                <a16:creationId xmlns:a16="http://schemas.microsoft.com/office/drawing/2014/main" id="{B2E64B11-BBDA-A3F8-0877-B2E6A9162A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5487" b="3161"/>
          <a:stretch/>
        </p:blipFill>
        <p:spPr>
          <a:xfrm>
            <a:off x="-1" y="1059254"/>
            <a:ext cx="9143999" cy="5200475"/>
          </a:xfrm>
          <a:prstGeom prst="rect">
            <a:avLst/>
          </a:prstGeom>
        </p:spPr>
      </p:pic>
      <p:sp>
        <p:nvSpPr>
          <p:cNvPr id="6" name="AutoShape 2">
            <a:extLst>
              <a:ext uri="{FF2B5EF4-FFF2-40B4-BE49-F238E27FC236}">
                <a16:creationId xmlns:a16="http://schemas.microsoft.com/office/drawing/2014/main" id="{00B2191A-6C63-2244-FF15-52F97E2F2AF8}"/>
              </a:ext>
            </a:extLst>
          </p:cNvPr>
          <p:cNvSpPr>
            <a:spLocks noChangeAspect="1" noChangeArrowheads="1"/>
          </p:cNvSpPr>
          <p:nvPr/>
        </p:nvSpPr>
        <p:spPr bwMode="auto">
          <a:xfrm>
            <a:off x="4482971"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Bouton d'action : Personnalisé 86">
            <a:hlinkClick r:id="" action="ppaction://noaction" highlightClick="1"/>
            <a:extLst>
              <a:ext uri="{FF2B5EF4-FFF2-40B4-BE49-F238E27FC236}">
                <a16:creationId xmlns:a16="http://schemas.microsoft.com/office/drawing/2014/main" id="{2CE0E87A-F504-EFF2-D6D9-1C5121C2E566}"/>
              </a:ext>
            </a:extLst>
          </p:cNvPr>
          <p:cNvSpPr/>
          <p:nvPr/>
        </p:nvSpPr>
        <p:spPr>
          <a:xfrm>
            <a:off x="-2" y="6281777"/>
            <a:ext cx="9144001" cy="33855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1E1B399E-9AD8-0139-164A-61443F59DC1F}"/>
              </a:ext>
            </a:extLst>
          </p:cNvPr>
          <p:cNvSpPr txBox="1"/>
          <p:nvPr/>
        </p:nvSpPr>
        <p:spPr>
          <a:xfrm>
            <a:off x="741195" y="6270753"/>
            <a:ext cx="8303810" cy="338554"/>
          </a:xfrm>
          <a:prstGeom prst="rect">
            <a:avLst/>
          </a:prstGeom>
          <a:noFill/>
        </p:spPr>
        <p:txBody>
          <a:bodyPr wrap="square" rtlCol="0">
            <a:spAutoFit/>
          </a:bodyPr>
          <a:lstStyle/>
          <a:p>
            <a:r>
              <a:rPr lang="fr-FR" altLang="fr-FR" sz="1600" dirty="0"/>
              <a:t>Jardin structuré avec des graminées et vivaces.</a:t>
            </a:r>
          </a:p>
        </p:txBody>
      </p:sp>
      <p:sp>
        <p:nvSpPr>
          <p:cNvPr id="8" name="Bouton d'action : Personnalisé 21">
            <a:hlinkClick r:id="" action="ppaction://noaction" highlightClick="1"/>
            <a:extLst>
              <a:ext uri="{FF2B5EF4-FFF2-40B4-BE49-F238E27FC236}">
                <a16:creationId xmlns:a16="http://schemas.microsoft.com/office/drawing/2014/main" id="{E2752D09-3D79-41DE-267A-79546119A541}"/>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Ambiances</a:t>
            </a:r>
          </a:p>
        </p:txBody>
      </p:sp>
      <p:sp>
        <p:nvSpPr>
          <p:cNvPr id="2" name="Rectangle 1">
            <a:extLst>
              <a:ext uri="{FF2B5EF4-FFF2-40B4-BE49-F238E27FC236}">
                <a16:creationId xmlns:a16="http://schemas.microsoft.com/office/drawing/2014/main" id="{8E6BBF00-F121-DB29-7E04-0E9540EA7D12}"/>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5" name="Bouton d'action : Personnalisé 21">
            <a:hlinkClick r:id="" action="ppaction://noaction" highlightClick="1"/>
            <a:extLst>
              <a:ext uri="{FF2B5EF4-FFF2-40B4-BE49-F238E27FC236}">
                <a16:creationId xmlns:a16="http://schemas.microsoft.com/office/drawing/2014/main" id="{371ABC51-6F38-75C2-125A-F0F4A13520E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
        <p:nvSpPr>
          <p:cNvPr id="11" name="Bouton d'action : Personnalisé 86">
            <a:hlinkClick r:id="" action="ppaction://noaction" highlightClick="1"/>
            <a:extLst>
              <a:ext uri="{FF2B5EF4-FFF2-40B4-BE49-F238E27FC236}">
                <a16:creationId xmlns:a16="http://schemas.microsoft.com/office/drawing/2014/main" id="{7D774527-8617-51B7-F16A-3044D669477D}"/>
              </a:ext>
            </a:extLst>
          </p:cNvPr>
          <p:cNvSpPr/>
          <p:nvPr/>
        </p:nvSpPr>
        <p:spPr>
          <a:xfrm>
            <a:off x="6382694" y="886591"/>
            <a:ext cx="2761304" cy="869782"/>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fr-FR" altLang="fr-FR" sz="1600" dirty="0">
                <a:solidFill>
                  <a:schemeClr val="tx1"/>
                </a:solidFill>
              </a:rPr>
              <a:t>Jardin à penser en fonction des qualités spatiales du lieu, mais aussi en termes de gestion.</a:t>
            </a:r>
          </a:p>
        </p:txBody>
      </p:sp>
    </p:spTree>
    <p:extLst>
      <p:ext uri="{BB962C8B-B14F-4D97-AF65-F5344CB8AC3E}">
        <p14:creationId xmlns:p14="http://schemas.microsoft.com/office/powerpoint/2010/main" val="710341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E5F0A54-DBFD-F1F5-A76D-1E1D290189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55568" y="1078925"/>
            <a:ext cx="3688432" cy="490583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01E84DC-C214-79C3-D8F2-E43E16FEB09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1065878"/>
            <a:ext cx="5436096" cy="4918879"/>
          </a:xfrm>
          <a:prstGeom prst="rect">
            <a:avLst/>
          </a:prstGeom>
          <a:noFill/>
          <a:extLst>
            <a:ext uri="{909E8E84-426E-40DD-AFC4-6F175D3DCCD1}">
              <a14:hiddenFill xmlns:a14="http://schemas.microsoft.com/office/drawing/2010/main">
                <a:solidFill>
                  <a:srgbClr val="FFFFFF"/>
                </a:solidFill>
              </a14:hiddenFill>
            </a:ext>
          </a:extLst>
        </p:spPr>
      </p:pic>
      <p:sp>
        <p:nvSpPr>
          <p:cNvPr id="6" name="Bouton d'action : Personnalisé 21">
            <a:hlinkClick r:id="" action="ppaction://noaction" highlightClick="1"/>
            <a:extLst>
              <a:ext uri="{FF2B5EF4-FFF2-40B4-BE49-F238E27FC236}">
                <a16:creationId xmlns:a16="http://schemas.microsoft.com/office/drawing/2014/main" id="{ED97094B-8263-BDD1-EB25-434A2DFD2140}"/>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Potagers</a:t>
            </a:r>
          </a:p>
        </p:txBody>
      </p:sp>
      <p:sp>
        <p:nvSpPr>
          <p:cNvPr id="7" name="Bouton d'action : Personnalisé 86">
            <a:hlinkClick r:id="" action="ppaction://noaction" highlightClick="1"/>
            <a:extLst>
              <a:ext uri="{FF2B5EF4-FFF2-40B4-BE49-F238E27FC236}">
                <a16:creationId xmlns:a16="http://schemas.microsoft.com/office/drawing/2014/main" id="{25341C23-F6C1-441D-6AF5-010F0A387D1D}"/>
              </a:ext>
            </a:extLst>
          </p:cNvPr>
          <p:cNvSpPr/>
          <p:nvPr/>
        </p:nvSpPr>
        <p:spPr>
          <a:xfrm>
            <a:off x="-2" y="6007622"/>
            <a:ext cx="9144001" cy="612709"/>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ZoneTexte 7">
            <a:extLst>
              <a:ext uri="{FF2B5EF4-FFF2-40B4-BE49-F238E27FC236}">
                <a16:creationId xmlns:a16="http://schemas.microsoft.com/office/drawing/2014/main" id="{2FF51596-8F4B-065D-43DE-79177000E99C}"/>
              </a:ext>
            </a:extLst>
          </p:cNvPr>
          <p:cNvSpPr txBox="1"/>
          <p:nvPr/>
        </p:nvSpPr>
        <p:spPr>
          <a:xfrm>
            <a:off x="163906" y="6029211"/>
            <a:ext cx="5762441" cy="584775"/>
          </a:xfrm>
          <a:prstGeom prst="rect">
            <a:avLst/>
          </a:prstGeom>
          <a:noFill/>
        </p:spPr>
        <p:txBody>
          <a:bodyPr wrap="square" rtlCol="0">
            <a:spAutoFit/>
          </a:bodyPr>
          <a:lstStyle/>
          <a:p>
            <a:pPr>
              <a:buClrTx/>
              <a:buFontTx/>
              <a:buNone/>
            </a:pPr>
            <a:r>
              <a:rPr lang="fr-FR" altLang="fr-FR" sz="1600" dirty="0">
                <a:solidFill>
                  <a:schemeClr val="tx1"/>
                </a:solidFill>
                <a:latin typeface="+mj-lt"/>
              </a:rPr>
              <a:t>Le potager a une fonction nourricière mais également d’agrément. </a:t>
            </a:r>
          </a:p>
          <a:p>
            <a:pPr>
              <a:buClrTx/>
              <a:buFontTx/>
              <a:buNone/>
            </a:pPr>
            <a:r>
              <a:rPr lang="fr-FR" altLang="fr-FR" sz="1600" dirty="0">
                <a:solidFill>
                  <a:schemeClr val="tx1"/>
                </a:solidFill>
                <a:latin typeface="+mj-lt"/>
              </a:rPr>
              <a:t>Un potager fleuri peut mettre en valeur les bâtiments.</a:t>
            </a:r>
          </a:p>
        </p:txBody>
      </p:sp>
      <p:sp>
        <p:nvSpPr>
          <p:cNvPr id="5" name="Rectangle 4">
            <a:extLst>
              <a:ext uri="{FF2B5EF4-FFF2-40B4-BE49-F238E27FC236}">
                <a16:creationId xmlns:a16="http://schemas.microsoft.com/office/drawing/2014/main" id="{380F1213-9AF4-63F0-4AF5-A3B578AF4A96}"/>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64E2CAFF-B40D-F5AB-BFEE-741F85B919CE}"/>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4148912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4544346" y="908720"/>
            <a:ext cx="0" cy="38164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8BD2D6A0-7BAC-4861-CFD4-F5CB177D085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 y="1182560"/>
            <a:ext cx="5943606" cy="47934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F265405-5203-1483-4640-89ED72941E0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943600" y="1223453"/>
            <a:ext cx="3200400" cy="4755812"/>
          </a:xfrm>
          <a:prstGeom prst="rect">
            <a:avLst/>
          </a:prstGeom>
          <a:noFill/>
          <a:extLst>
            <a:ext uri="{909E8E84-426E-40DD-AFC4-6F175D3DCCD1}">
              <a14:hiddenFill xmlns:a14="http://schemas.microsoft.com/office/drawing/2010/main">
                <a:solidFill>
                  <a:srgbClr val="FFFFFF"/>
                </a:solidFill>
              </a14:hiddenFill>
            </a:ext>
          </a:extLst>
        </p:spPr>
      </p:pic>
      <p:sp>
        <p:nvSpPr>
          <p:cNvPr id="7" name="Bouton d'action : Personnalisé 86">
            <a:hlinkClick r:id="" action="ppaction://noaction" highlightClick="1"/>
            <a:extLst>
              <a:ext uri="{FF2B5EF4-FFF2-40B4-BE49-F238E27FC236}">
                <a16:creationId xmlns:a16="http://schemas.microsoft.com/office/drawing/2014/main" id="{231B26CE-C853-9A84-8617-923C2EBB6E9A}"/>
              </a:ext>
            </a:extLst>
          </p:cNvPr>
          <p:cNvSpPr/>
          <p:nvPr/>
        </p:nvSpPr>
        <p:spPr>
          <a:xfrm>
            <a:off x="-2" y="5998569"/>
            <a:ext cx="9144001" cy="612709"/>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ZoneTexte 7">
            <a:extLst>
              <a:ext uri="{FF2B5EF4-FFF2-40B4-BE49-F238E27FC236}">
                <a16:creationId xmlns:a16="http://schemas.microsoft.com/office/drawing/2014/main" id="{799DD184-A9F7-99B1-BB2A-1AB2E8A657C6}"/>
              </a:ext>
            </a:extLst>
          </p:cNvPr>
          <p:cNvSpPr txBox="1"/>
          <p:nvPr/>
        </p:nvSpPr>
        <p:spPr>
          <a:xfrm>
            <a:off x="163906" y="6020158"/>
            <a:ext cx="8980093" cy="584775"/>
          </a:xfrm>
          <a:prstGeom prst="rect">
            <a:avLst/>
          </a:prstGeom>
          <a:noFill/>
        </p:spPr>
        <p:txBody>
          <a:bodyPr wrap="square" rtlCol="0">
            <a:spAutoFit/>
          </a:bodyPr>
          <a:lstStyle/>
          <a:p>
            <a:pPr>
              <a:buClrTx/>
              <a:buFontTx/>
              <a:buNone/>
            </a:pPr>
            <a:r>
              <a:rPr lang="fr-FR" altLang="fr-FR" sz="1600">
                <a:solidFill>
                  <a:schemeClr val="tx1"/>
                </a:solidFill>
                <a:latin typeface="+mj-lt"/>
              </a:rPr>
              <a:t>Verger assurant une bonne transition avec le paysage environnant. Gestion de l’herbe par fauches partielles (ici, tontes plus régulières pour la circulation).</a:t>
            </a:r>
          </a:p>
        </p:txBody>
      </p:sp>
      <p:cxnSp>
        <p:nvCxnSpPr>
          <p:cNvPr id="10" name="Connecteur droit 9">
            <a:extLst>
              <a:ext uri="{FF2B5EF4-FFF2-40B4-BE49-F238E27FC236}">
                <a16:creationId xmlns:a16="http://schemas.microsoft.com/office/drawing/2014/main" id="{8BFBCF89-8C78-576A-942E-9A920F9FDD72}"/>
              </a:ext>
            </a:extLst>
          </p:cNvPr>
          <p:cNvCxnSpPr/>
          <p:nvPr/>
        </p:nvCxnSpPr>
        <p:spPr>
          <a:xfrm>
            <a:off x="5943598" y="1198575"/>
            <a:ext cx="0" cy="47588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Bouton d'action : Personnalisé 21">
            <a:hlinkClick r:id="" action="ppaction://noaction" highlightClick="1"/>
            <a:extLst>
              <a:ext uri="{FF2B5EF4-FFF2-40B4-BE49-F238E27FC236}">
                <a16:creationId xmlns:a16="http://schemas.microsoft.com/office/drawing/2014/main" id="{88DD38AC-1B77-016A-4AA3-F760D3663D86}"/>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Vergers</a:t>
            </a:r>
          </a:p>
        </p:txBody>
      </p:sp>
      <p:sp>
        <p:nvSpPr>
          <p:cNvPr id="5" name="Rectangle 4">
            <a:extLst>
              <a:ext uri="{FF2B5EF4-FFF2-40B4-BE49-F238E27FC236}">
                <a16:creationId xmlns:a16="http://schemas.microsoft.com/office/drawing/2014/main" id="{7E8E31F8-BBCC-AF9F-D6F7-8CB1B5985188}"/>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1" name="Bouton d'action : Personnalisé 21">
            <a:hlinkClick r:id="" action="ppaction://noaction" highlightClick="1"/>
            <a:extLst>
              <a:ext uri="{FF2B5EF4-FFF2-40B4-BE49-F238E27FC236}">
                <a16:creationId xmlns:a16="http://schemas.microsoft.com/office/drawing/2014/main" id="{0960C5BD-D8C9-236E-60E2-847F0380CDD6}"/>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703842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outon d'action : Personnalisé 86">
            <a:hlinkClick r:id="" action="ppaction://noaction" highlightClick="1"/>
            <a:extLst>
              <a:ext uri="{FF2B5EF4-FFF2-40B4-BE49-F238E27FC236}">
                <a16:creationId xmlns:a16="http://schemas.microsoft.com/office/drawing/2014/main" id="{0A26E7DE-E7BD-2347-0530-B9BF56BDEF6F}"/>
              </a:ext>
            </a:extLst>
          </p:cNvPr>
          <p:cNvSpPr/>
          <p:nvPr/>
        </p:nvSpPr>
        <p:spPr>
          <a:xfrm>
            <a:off x="-2" y="1873891"/>
            <a:ext cx="4951564" cy="369210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pic>
        <p:nvPicPr>
          <p:cNvPr id="1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97382" y="1131766"/>
            <a:ext cx="4146618" cy="54931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5"/>
          <p:cNvSpPr txBox="1">
            <a:spLocks noChangeArrowheads="1"/>
          </p:cNvSpPr>
          <p:nvPr/>
        </p:nvSpPr>
        <p:spPr bwMode="auto">
          <a:xfrm>
            <a:off x="17250" y="1931644"/>
            <a:ext cx="4951563" cy="354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t">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ea typeface="Microsoft YaHei"/>
              </a:rPr>
              <a:t>Attention aux espaces à dominante minérale, surfaces imperméables.</a:t>
            </a:r>
          </a:p>
          <a:p>
            <a:pPr>
              <a:buClrTx/>
              <a:buFontTx/>
              <a:buNone/>
            </a:pPr>
            <a:r>
              <a:rPr lang="fr-FR" altLang="fr-FR" sz="1600">
                <a:solidFill>
                  <a:schemeClr val="tx1"/>
                </a:solidFill>
                <a:latin typeface="+mj-lt"/>
                <a:ea typeface="Microsoft YaHei"/>
              </a:rPr>
              <a:t>&gt; gestion des eaux pluviales.</a:t>
            </a:r>
            <a:endParaRPr lang="fr-FR" altLang="fr-FR" sz="1600">
              <a:solidFill>
                <a:schemeClr val="tx1"/>
              </a:solidFill>
              <a:latin typeface="+mj-lt"/>
            </a:endParaRPr>
          </a:p>
          <a:p>
            <a:pPr>
              <a:buClrTx/>
              <a:buFontTx/>
              <a:buNone/>
            </a:pPr>
            <a:endParaRPr lang="fr-FR" altLang="fr-FR" sz="1600">
              <a:solidFill>
                <a:schemeClr val="tx1"/>
              </a:solidFill>
              <a:latin typeface="+mj-lt"/>
            </a:endParaRPr>
          </a:p>
          <a:p>
            <a:pPr>
              <a:buClrTx/>
              <a:buFontTx/>
              <a:buNone/>
            </a:pPr>
            <a:r>
              <a:rPr lang="fr-FR" altLang="fr-FR" sz="1600">
                <a:solidFill>
                  <a:schemeClr val="tx1"/>
                </a:solidFill>
                <a:latin typeface="+mj-lt"/>
              </a:rPr>
              <a:t>Réflexion globale à mener sur le site. Exploiter le parcours de l’eau dans l’aménagement. </a:t>
            </a:r>
          </a:p>
          <a:p>
            <a:pPr>
              <a:buClrTx/>
              <a:buFontTx/>
              <a:buNone/>
            </a:pPr>
            <a:endParaRPr lang="fr-FR" altLang="fr-FR" sz="1600">
              <a:solidFill>
                <a:schemeClr val="tx1"/>
              </a:solidFill>
              <a:latin typeface="+mj-lt"/>
            </a:endParaRPr>
          </a:p>
          <a:p>
            <a:pPr>
              <a:buClrTx/>
              <a:buFontTx/>
              <a:buNone/>
            </a:pPr>
            <a:r>
              <a:rPr lang="fr-FR" altLang="fr-FR" sz="1600" b="1">
                <a:solidFill>
                  <a:schemeClr val="tx1"/>
                </a:solidFill>
                <a:latin typeface="+mj-lt"/>
              </a:rPr>
              <a:t>Comment aménager ?</a:t>
            </a:r>
          </a:p>
          <a:p>
            <a:pPr>
              <a:buClrTx/>
            </a:pPr>
            <a:r>
              <a:rPr lang="fr-FR" altLang="fr-FR" sz="1600">
                <a:solidFill>
                  <a:schemeClr val="tx1"/>
                </a:solidFill>
                <a:latin typeface="+mj-lt"/>
                <a:ea typeface="Microsoft YaHei"/>
              </a:rPr>
              <a:t>• Utiliser l’ensemble des espaces extérieurs pour infiltrer et stocker l’eau.</a:t>
            </a:r>
          </a:p>
          <a:p>
            <a:pPr>
              <a:buClrTx/>
            </a:pPr>
            <a:r>
              <a:rPr lang="fr-FR" altLang="fr-FR" sz="1600">
                <a:solidFill>
                  <a:schemeClr val="tx1"/>
                </a:solidFill>
                <a:latin typeface="+mj-lt"/>
                <a:ea typeface="Microsoft YaHei"/>
              </a:rPr>
              <a:t>&gt; noues, fossés, bassins, surfaces perméables...</a:t>
            </a:r>
            <a:endParaRPr lang="fr-FR" altLang="fr-FR" sz="1600">
              <a:solidFill>
                <a:schemeClr val="tx1"/>
              </a:solidFill>
              <a:latin typeface="+mj-lt"/>
              <a:ea typeface="Microsoft YaHei"/>
              <a:cs typeface="Calibri"/>
            </a:endParaRPr>
          </a:p>
          <a:p>
            <a:pPr>
              <a:buClrTx/>
              <a:buFontTx/>
              <a:buNone/>
            </a:pPr>
            <a:r>
              <a:rPr lang="fr-FR" altLang="fr-FR" sz="1600">
                <a:solidFill>
                  <a:schemeClr val="tx1"/>
                </a:solidFill>
                <a:latin typeface="+mj-lt"/>
              </a:rPr>
              <a:t>• Révéler et mettre en scène l'eau et son chemin.</a:t>
            </a:r>
          </a:p>
          <a:p>
            <a:pPr>
              <a:buClrTx/>
              <a:buFontTx/>
              <a:buNone/>
            </a:pPr>
            <a:r>
              <a:rPr lang="fr-FR" altLang="fr-FR" sz="1600">
                <a:solidFill>
                  <a:schemeClr val="tx1"/>
                </a:solidFill>
                <a:latin typeface="+mj-lt"/>
                <a:ea typeface="Microsoft YaHei"/>
              </a:rPr>
              <a:t>• Épurer les eaux par le végétal, à intégrer dans un espace jardiné (bassin de phyto épuration).</a:t>
            </a:r>
            <a:endParaRPr lang="fr-FR" altLang="fr-FR" sz="1600">
              <a:solidFill>
                <a:schemeClr val="tx1"/>
              </a:solidFill>
              <a:latin typeface="+mj-lt"/>
              <a:cs typeface="Calibri"/>
            </a:endParaRPr>
          </a:p>
        </p:txBody>
      </p:sp>
      <p:sp>
        <p:nvSpPr>
          <p:cNvPr id="5" name="Bouton d'action : Personnalisé 21">
            <a:hlinkClick r:id="" action="ppaction://noaction" highlightClick="1"/>
            <a:extLst>
              <a:ext uri="{FF2B5EF4-FFF2-40B4-BE49-F238E27FC236}">
                <a16:creationId xmlns:a16="http://schemas.microsoft.com/office/drawing/2014/main" id="{950B5331-F018-F257-DACE-33B387C575B3}"/>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GESTION DE L’EAU</a:t>
            </a:r>
          </a:p>
        </p:txBody>
      </p:sp>
      <p:sp>
        <p:nvSpPr>
          <p:cNvPr id="4" name="Rectangle 3">
            <a:extLst>
              <a:ext uri="{FF2B5EF4-FFF2-40B4-BE49-F238E27FC236}">
                <a16:creationId xmlns:a16="http://schemas.microsoft.com/office/drawing/2014/main" id="{887BFDEA-4734-762D-6A68-EAADD9B13CB2}"/>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8" name="Bouton d'action : Personnalisé 21">
            <a:hlinkClick r:id="" action="ppaction://noaction" highlightClick="1"/>
            <a:extLst>
              <a:ext uri="{FF2B5EF4-FFF2-40B4-BE49-F238E27FC236}">
                <a16:creationId xmlns:a16="http://schemas.microsoft.com/office/drawing/2014/main" id="{9746D0FE-5035-36B2-B866-40F1EC4AD885}"/>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237277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157064"/>
            <a:ext cx="4902514" cy="5065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Image 5" descr="Une image contenant arbre, terrain, extérieur, saleté&#10;&#10;Description générée automatiquement">
            <a:extLst>
              <a:ext uri="{FF2B5EF4-FFF2-40B4-BE49-F238E27FC236}">
                <a16:creationId xmlns:a16="http://schemas.microsoft.com/office/drawing/2014/main" id="{B4A079C1-AEFB-59E5-0ABB-D677D508DD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28396" y="1107679"/>
            <a:ext cx="4215601" cy="5114887"/>
          </a:xfrm>
          <a:prstGeom prst="rect">
            <a:avLst/>
          </a:prstGeom>
        </p:spPr>
      </p:pic>
      <p:sp>
        <p:nvSpPr>
          <p:cNvPr id="8" name="Bouton d'action : Personnalisé 86">
            <a:hlinkClick r:id="" action="ppaction://noaction" highlightClick="1"/>
            <a:extLst>
              <a:ext uri="{FF2B5EF4-FFF2-40B4-BE49-F238E27FC236}">
                <a16:creationId xmlns:a16="http://schemas.microsoft.com/office/drawing/2014/main" id="{7CA5AAFB-94E2-28FE-BADB-36E1B0A97561}"/>
              </a:ext>
            </a:extLst>
          </p:cNvPr>
          <p:cNvSpPr/>
          <p:nvPr/>
        </p:nvSpPr>
        <p:spPr>
          <a:xfrm>
            <a:off x="-2" y="6248729"/>
            <a:ext cx="9144001" cy="360143"/>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D3192E91-73C2-33AA-5CF6-2883468DD2AB}"/>
              </a:ext>
            </a:extLst>
          </p:cNvPr>
          <p:cNvSpPr txBox="1"/>
          <p:nvPr/>
        </p:nvSpPr>
        <p:spPr>
          <a:xfrm>
            <a:off x="163906" y="6270318"/>
            <a:ext cx="8980093" cy="338554"/>
          </a:xfrm>
          <a:prstGeom prst="rect">
            <a:avLst/>
          </a:prstGeom>
          <a:noFill/>
        </p:spPr>
        <p:txBody>
          <a:bodyPr wrap="square" rtlCol="0">
            <a:spAutoFit/>
          </a:bodyPr>
          <a:lstStyle/>
          <a:p>
            <a:pPr>
              <a:buClrTx/>
              <a:buFontTx/>
              <a:buNone/>
            </a:pPr>
            <a:r>
              <a:rPr lang="fr-FR" altLang="fr-FR" sz="1600">
                <a:solidFill>
                  <a:schemeClr val="tx1"/>
                </a:solidFill>
                <a:latin typeface="+mj-lt"/>
              </a:rPr>
              <a:t>La gestion des eaux pluviales peut participer à l’aménagement des espaces extérieurs. </a:t>
            </a:r>
          </a:p>
        </p:txBody>
      </p:sp>
      <p:sp>
        <p:nvSpPr>
          <p:cNvPr id="7" name="Bouton d'action : Personnalisé 21">
            <a:hlinkClick r:id="" action="ppaction://noaction" highlightClick="1"/>
            <a:extLst>
              <a:ext uri="{FF2B5EF4-FFF2-40B4-BE49-F238E27FC236}">
                <a16:creationId xmlns:a16="http://schemas.microsoft.com/office/drawing/2014/main" id="{0C0D2364-0866-1629-1420-E2393032BD92}"/>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GESTION DE L’EAU</a:t>
            </a:r>
          </a:p>
        </p:txBody>
      </p:sp>
      <p:sp>
        <p:nvSpPr>
          <p:cNvPr id="5" name="Rectangle 4">
            <a:extLst>
              <a:ext uri="{FF2B5EF4-FFF2-40B4-BE49-F238E27FC236}">
                <a16:creationId xmlns:a16="http://schemas.microsoft.com/office/drawing/2014/main" id="{D4083EBA-1D52-112C-30D4-55C5B83D177C}"/>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1" name="Bouton d'action : Personnalisé 21">
            <a:hlinkClick r:id="" action="ppaction://noaction" highlightClick="1"/>
            <a:extLst>
              <a:ext uri="{FF2B5EF4-FFF2-40B4-BE49-F238E27FC236}">
                <a16:creationId xmlns:a16="http://schemas.microsoft.com/office/drawing/2014/main" id="{1F306084-338C-8AF0-FBBC-E52831DB20A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4108683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2987476" y="692696"/>
            <a:ext cx="0" cy="41764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122" name="Picture 2" descr="\\192.168.1.156\photo\CONSULTATION PHOTOS classees\HABITAT\GITE RURAL\Gites LOIRET\La Chavannerie - LA FERTE ST AUBIN\Gite_LaFerte (16).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 y="1196293"/>
            <a:ext cx="4661260" cy="502204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1.156\photo\CONSULTATION PHOTOS classees\HABITAT\GITE RURAL\Gites LOIRET\La Chavannerie - LA FERTE ST AUBIN\Gite_LaFerte (2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84146" y="2167615"/>
            <a:ext cx="4457841" cy="3603457"/>
          </a:xfrm>
          <a:prstGeom prst="rect">
            <a:avLst/>
          </a:prstGeom>
          <a:noFill/>
          <a:extLst>
            <a:ext uri="{909E8E84-426E-40DD-AFC4-6F175D3DCCD1}">
              <a14:hiddenFill xmlns:a14="http://schemas.microsoft.com/office/drawing/2010/main">
                <a:solidFill>
                  <a:srgbClr val="FFFFFF"/>
                </a:solidFill>
              </a14:hiddenFill>
            </a:ext>
          </a:extLst>
        </p:spPr>
      </p:pic>
      <p:sp>
        <p:nvSpPr>
          <p:cNvPr id="6" name="Bouton d'action : Personnalisé 21">
            <a:hlinkClick r:id="" action="ppaction://noaction" highlightClick="1"/>
            <a:extLst>
              <a:ext uri="{FF2B5EF4-FFF2-40B4-BE49-F238E27FC236}">
                <a16:creationId xmlns:a16="http://schemas.microsoft.com/office/drawing/2014/main" id="{35B6ECE8-1A64-97BB-1661-1591A7B04F1B}"/>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GESTION DE L’EAU</a:t>
            </a:r>
          </a:p>
        </p:txBody>
      </p:sp>
      <p:sp>
        <p:nvSpPr>
          <p:cNvPr id="7" name="Bouton d'action : Personnalisé 86">
            <a:hlinkClick r:id="" action="ppaction://noaction" highlightClick="1"/>
            <a:extLst>
              <a:ext uri="{FF2B5EF4-FFF2-40B4-BE49-F238E27FC236}">
                <a16:creationId xmlns:a16="http://schemas.microsoft.com/office/drawing/2014/main" id="{A3C87B75-7AC9-47FC-DBD8-9611D071959D}"/>
              </a:ext>
            </a:extLst>
          </p:cNvPr>
          <p:cNvSpPr/>
          <p:nvPr/>
        </p:nvSpPr>
        <p:spPr>
          <a:xfrm>
            <a:off x="-2" y="6248729"/>
            <a:ext cx="9144001" cy="360143"/>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ZoneTexte 7">
            <a:extLst>
              <a:ext uri="{FF2B5EF4-FFF2-40B4-BE49-F238E27FC236}">
                <a16:creationId xmlns:a16="http://schemas.microsoft.com/office/drawing/2014/main" id="{34E8D6A6-6FB9-8E9E-A701-2F304BADE015}"/>
              </a:ext>
            </a:extLst>
          </p:cNvPr>
          <p:cNvSpPr txBox="1"/>
          <p:nvPr/>
        </p:nvSpPr>
        <p:spPr>
          <a:xfrm>
            <a:off x="163906" y="6270318"/>
            <a:ext cx="8980093" cy="338554"/>
          </a:xfrm>
          <a:prstGeom prst="rect">
            <a:avLst/>
          </a:prstGeom>
          <a:noFill/>
        </p:spPr>
        <p:txBody>
          <a:bodyPr wrap="square" rtlCol="0">
            <a:spAutoFit/>
          </a:bodyPr>
          <a:lstStyle/>
          <a:p>
            <a:pPr>
              <a:buClrTx/>
              <a:buFontTx/>
              <a:buNone/>
            </a:pPr>
            <a:r>
              <a:rPr lang="fr-FR" altLang="fr-FR" sz="1600">
                <a:solidFill>
                  <a:schemeClr val="tx1"/>
                </a:solidFill>
                <a:latin typeface="+mj-lt"/>
              </a:rPr>
              <a:t>La gestion des eaux pluviales peut participer à l’aménagement des espaces extérieurs. </a:t>
            </a:r>
          </a:p>
        </p:txBody>
      </p:sp>
      <p:sp>
        <p:nvSpPr>
          <p:cNvPr id="5" name="Rectangle 4">
            <a:extLst>
              <a:ext uri="{FF2B5EF4-FFF2-40B4-BE49-F238E27FC236}">
                <a16:creationId xmlns:a16="http://schemas.microsoft.com/office/drawing/2014/main" id="{0199EACA-7AEB-2A6B-47DC-4E7715AF9E7D}"/>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55A0E58D-16B1-792D-5585-B755B2E01FD9}"/>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336596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Mes documents\HEBERGEMENTS TOURISTIQUES\VEKEMANS - LaFerteStAubin 2018\PHOTOS\DSC_0079.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rot="5400000">
            <a:off x="3682913" y="1789440"/>
            <a:ext cx="5239224" cy="364629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CDF5A1FC-B407-5E19-21A9-C2DC80525B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0820" y="960168"/>
            <a:ext cx="3507051" cy="5264232"/>
          </a:xfrm>
          <a:prstGeom prst="rect">
            <a:avLst/>
          </a:prstGeom>
          <a:noFill/>
          <a:extLst>
            <a:ext uri="{909E8E84-426E-40DD-AFC4-6F175D3DCCD1}">
              <a14:hiddenFill xmlns:a14="http://schemas.microsoft.com/office/drawing/2010/main">
                <a:solidFill>
                  <a:srgbClr val="FFFFFF"/>
                </a:solidFill>
              </a14:hiddenFill>
            </a:ext>
          </a:extLst>
        </p:spPr>
      </p:pic>
      <p:sp>
        <p:nvSpPr>
          <p:cNvPr id="6" name="Bouton d'action : Personnalisé 21">
            <a:hlinkClick r:id="" action="ppaction://noaction" highlightClick="1"/>
            <a:extLst>
              <a:ext uri="{FF2B5EF4-FFF2-40B4-BE49-F238E27FC236}">
                <a16:creationId xmlns:a16="http://schemas.microsoft.com/office/drawing/2014/main" id="{124119C5-F99D-CE25-793E-0B775ED13954}"/>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GESTION DE L’EAU</a:t>
            </a:r>
          </a:p>
        </p:txBody>
      </p:sp>
      <p:sp>
        <p:nvSpPr>
          <p:cNvPr id="7" name="Bouton d'action : Personnalisé 86">
            <a:hlinkClick r:id="" action="ppaction://noaction" highlightClick="1"/>
            <a:extLst>
              <a:ext uri="{FF2B5EF4-FFF2-40B4-BE49-F238E27FC236}">
                <a16:creationId xmlns:a16="http://schemas.microsoft.com/office/drawing/2014/main" id="{4F794C21-E1C2-13BC-AAEE-0B5602E76374}"/>
              </a:ext>
            </a:extLst>
          </p:cNvPr>
          <p:cNvSpPr/>
          <p:nvPr/>
        </p:nvSpPr>
        <p:spPr>
          <a:xfrm>
            <a:off x="-2" y="6257782"/>
            <a:ext cx="9144001" cy="360143"/>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ZoneTexte 7">
            <a:extLst>
              <a:ext uri="{FF2B5EF4-FFF2-40B4-BE49-F238E27FC236}">
                <a16:creationId xmlns:a16="http://schemas.microsoft.com/office/drawing/2014/main" id="{DE3150E8-DDCA-8453-9AF7-7C2022DF8AF0}"/>
              </a:ext>
            </a:extLst>
          </p:cNvPr>
          <p:cNvSpPr txBox="1"/>
          <p:nvPr/>
        </p:nvSpPr>
        <p:spPr>
          <a:xfrm>
            <a:off x="163906" y="6279371"/>
            <a:ext cx="8980093" cy="338554"/>
          </a:xfrm>
          <a:prstGeom prst="rect">
            <a:avLst/>
          </a:prstGeom>
          <a:noFill/>
        </p:spPr>
        <p:txBody>
          <a:bodyPr wrap="square" rtlCol="0">
            <a:spAutoFit/>
          </a:bodyPr>
          <a:lstStyle/>
          <a:p>
            <a:pPr>
              <a:buClrTx/>
              <a:buFontTx/>
              <a:buNone/>
            </a:pPr>
            <a:r>
              <a:rPr lang="fr-FR" altLang="fr-FR" sz="1600">
                <a:solidFill>
                  <a:schemeClr val="tx1"/>
                </a:solidFill>
                <a:latin typeface="+mj-lt"/>
              </a:rPr>
              <a:t>La gestion des eaux pluviales peut participer à l’aménagement des espaces extérieurs. </a:t>
            </a:r>
          </a:p>
        </p:txBody>
      </p:sp>
      <p:sp>
        <p:nvSpPr>
          <p:cNvPr id="5" name="Rectangle 4">
            <a:extLst>
              <a:ext uri="{FF2B5EF4-FFF2-40B4-BE49-F238E27FC236}">
                <a16:creationId xmlns:a16="http://schemas.microsoft.com/office/drawing/2014/main" id="{9F35D71F-528C-D092-440F-E091089B4A6B}"/>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C0025EFE-1B74-C2F7-9274-39AC0B682A6A}"/>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419893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382514" y="1196293"/>
            <a:ext cx="5761486" cy="47940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descr="Une image contenant herbe, extérieur, arbre, clôture&#10;&#10;Description générée automatiquement">
            <a:extLst>
              <a:ext uri="{FF2B5EF4-FFF2-40B4-BE49-F238E27FC236}">
                <a16:creationId xmlns:a16="http://schemas.microsoft.com/office/drawing/2014/main" id="{25316C36-A11E-E681-4A0C-CCC54DCADFA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671082"/>
            <a:ext cx="3351739" cy="4321572"/>
          </a:xfrm>
          <a:prstGeom prst="rect">
            <a:avLst/>
          </a:prstGeom>
        </p:spPr>
      </p:pic>
      <p:sp>
        <p:nvSpPr>
          <p:cNvPr id="7" name="Bouton d'action : Personnalisé 21">
            <a:hlinkClick r:id="" action="ppaction://noaction" highlightClick="1"/>
            <a:extLst>
              <a:ext uri="{FF2B5EF4-FFF2-40B4-BE49-F238E27FC236}">
                <a16:creationId xmlns:a16="http://schemas.microsoft.com/office/drawing/2014/main" id="{0D71200F-69EC-A5E0-CD1F-6CC21DB73C52}"/>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GESTION DE L’EAU</a:t>
            </a:r>
          </a:p>
        </p:txBody>
      </p:sp>
      <p:sp>
        <p:nvSpPr>
          <p:cNvPr id="8" name="Bouton d'action : Personnalisé 86">
            <a:hlinkClick r:id="" action="ppaction://noaction" highlightClick="1"/>
            <a:extLst>
              <a:ext uri="{FF2B5EF4-FFF2-40B4-BE49-F238E27FC236}">
                <a16:creationId xmlns:a16="http://schemas.microsoft.com/office/drawing/2014/main" id="{E5E3E456-5E1D-C1A4-09CF-8955E4790B41}"/>
              </a:ext>
            </a:extLst>
          </p:cNvPr>
          <p:cNvSpPr/>
          <p:nvPr/>
        </p:nvSpPr>
        <p:spPr>
          <a:xfrm>
            <a:off x="-2" y="6016240"/>
            <a:ext cx="9144001" cy="60636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9" name="ZoneTexte 8">
            <a:extLst>
              <a:ext uri="{FF2B5EF4-FFF2-40B4-BE49-F238E27FC236}">
                <a16:creationId xmlns:a16="http://schemas.microsoft.com/office/drawing/2014/main" id="{5B32A0EC-292A-CD5F-E3D1-F1A65DE00930}"/>
              </a:ext>
            </a:extLst>
          </p:cNvPr>
          <p:cNvSpPr txBox="1"/>
          <p:nvPr/>
        </p:nvSpPr>
        <p:spPr>
          <a:xfrm>
            <a:off x="0" y="6037829"/>
            <a:ext cx="9143999" cy="584775"/>
          </a:xfrm>
          <a:prstGeom prst="rect">
            <a:avLst/>
          </a:prstGeom>
          <a:noFill/>
        </p:spPr>
        <p:txBody>
          <a:bodyPr wrap="square" rtlCol="0">
            <a:spAutoFit/>
          </a:bodyPr>
          <a:lstStyle/>
          <a:p>
            <a:pPr>
              <a:buClrTx/>
              <a:buFontTx/>
              <a:buNone/>
            </a:pPr>
            <a:r>
              <a:rPr lang="fr-FR" altLang="fr-FR" sz="1600">
                <a:solidFill>
                  <a:schemeClr val="tx1"/>
                </a:solidFill>
                <a:latin typeface="+mj-lt"/>
              </a:rPr>
              <a:t>Techniques d’épuration par les plantes (</a:t>
            </a:r>
            <a:r>
              <a:rPr lang="fr-FR" altLang="fr-FR" sz="1600" err="1">
                <a:solidFill>
                  <a:schemeClr val="tx1"/>
                </a:solidFill>
                <a:latin typeface="+mj-lt"/>
              </a:rPr>
              <a:t>phytoépuration</a:t>
            </a:r>
            <a:r>
              <a:rPr lang="fr-FR" altLang="fr-FR" sz="1600">
                <a:solidFill>
                  <a:schemeClr val="tx1"/>
                </a:solidFill>
                <a:latin typeface="+mj-lt"/>
              </a:rPr>
              <a:t>) pour l’assainissement non collectif, mais aussi traiter des effluents agricoles. Ces installations s’intègrent aisément dans un jardin privé ou une cour. </a:t>
            </a:r>
          </a:p>
        </p:txBody>
      </p:sp>
      <p:sp>
        <p:nvSpPr>
          <p:cNvPr id="6" name="Rectangle 5">
            <a:extLst>
              <a:ext uri="{FF2B5EF4-FFF2-40B4-BE49-F238E27FC236}">
                <a16:creationId xmlns:a16="http://schemas.microsoft.com/office/drawing/2014/main" id="{7E2E2003-5831-ABB4-2B59-425965A9C838}"/>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56A34E65-1FEC-23E7-9387-9B4C74C5B5DC}"/>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887297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outon d'action : Personnalisé 21">
            <a:hlinkClick r:id="" action="ppaction://noaction" highlightClick="1"/>
            <a:extLst>
              <a:ext uri="{FF2B5EF4-FFF2-40B4-BE49-F238E27FC236}">
                <a16:creationId xmlns:a16="http://schemas.microsoft.com/office/drawing/2014/main" id="{E8D79662-9839-E0F6-7A52-22C624FF9AA3}"/>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LIMITES</a:t>
            </a:r>
          </a:p>
        </p:txBody>
      </p:sp>
      <p:pic>
        <p:nvPicPr>
          <p:cNvPr id="5" name="Image 4">
            <a:extLst>
              <a:ext uri="{FF2B5EF4-FFF2-40B4-BE49-F238E27FC236}">
                <a16:creationId xmlns:a16="http://schemas.microsoft.com/office/drawing/2014/main" id="{746E6978-A95B-C1E5-A421-B4F53A69E25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65887" y="1361770"/>
            <a:ext cx="5978113" cy="5211554"/>
          </a:xfrm>
          <a:prstGeom prst="rect">
            <a:avLst/>
          </a:prstGeom>
        </p:spPr>
      </p:pic>
      <p:sp>
        <p:nvSpPr>
          <p:cNvPr id="20" name="ZoneTexte 19"/>
          <p:cNvSpPr txBox="1"/>
          <p:nvPr/>
        </p:nvSpPr>
        <p:spPr>
          <a:xfrm>
            <a:off x="2603146" y="6025481"/>
            <a:ext cx="1074205" cy="461665"/>
          </a:xfrm>
          <a:prstGeom prst="rect">
            <a:avLst/>
          </a:prstGeom>
          <a:noFill/>
        </p:spPr>
        <p:txBody>
          <a:bodyPr wrap="none" rtlCol="0">
            <a:spAutoFit/>
          </a:bodyPr>
          <a:lstStyle/>
          <a:p>
            <a:r>
              <a:rPr lang="fr-FR" altLang="fr-FR" sz="2400">
                <a:solidFill>
                  <a:schemeClr val="bg1"/>
                </a:solidFill>
              </a:rPr>
              <a:t>Limites</a:t>
            </a:r>
          </a:p>
        </p:txBody>
      </p:sp>
      <p:sp>
        <p:nvSpPr>
          <p:cNvPr id="9" name="ZoneTexte 8">
            <a:extLst>
              <a:ext uri="{FF2B5EF4-FFF2-40B4-BE49-F238E27FC236}">
                <a16:creationId xmlns:a16="http://schemas.microsoft.com/office/drawing/2014/main" id="{EB0EBABC-2215-47DB-C4F2-00BBF5A3DEF1}"/>
              </a:ext>
            </a:extLst>
          </p:cNvPr>
          <p:cNvSpPr txBox="1"/>
          <p:nvPr/>
        </p:nvSpPr>
        <p:spPr>
          <a:xfrm>
            <a:off x="7395994" y="5224009"/>
            <a:ext cx="1656716" cy="553998"/>
          </a:xfrm>
          <a:custGeom>
            <a:avLst/>
            <a:gdLst>
              <a:gd name="connsiteX0" fmla="*/ 0 w 1656716"/>
              <a:gd name="connsiteY0" fmla="*/ 0 h 553998"/>
              <a:gd name="connsiteX1" fmla="*/ 1656716 w 1656716"/>
              <a:gd name="connsiteY1" fmla="*/ 0 h 553998"/>
              <a:gd name="connsiteX2" fmla="*/ 1656716 w 1656716"/>
              <a:gd name="connsiteY2" fmla="*/ 553998 h 553998"/>
              <a:gd name="connsiteX3" fmla="*/ 0 w 1656716"/>
              <a:gd name="connsiteY3" fmla="*/ 553998 h 553998"/>
              <a:gd name="connsiteX4" fmla="*/ 0 w 165671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716" h="553998" fill="none" extrusionOk="0">
                <a:moveTo>
                  <a:pt x="0" y="0"/>
                </a:moveTo>
                <a:cubicBezTo>
                  <a:pt x="283174" y="-57033"/>
                  <a:pt x="1200019" y="105045"/>
                  <a:pt x="1656716" y="0"/>
                </a:cubicBezTo>
                <a:cubicBezTo>
                  <a:pt x="1616459" y="189340"/>
                  <a:pt x="1650520" y="349411"/>
                  <a:pt x="1656716" y="553998"/>
                </a:cubicBezTo>
                <a:cubicBezTo>
                  <a:pt x="883043" y="520010"/>
                  <a:pt x="267112" y="643431"/>
                  <a:pt x="0" y="553998"/>
                </a:cubicBezTo>
                <a:cubicBezTo>
                  <a:pt x="28322" y="288924"/>
                  <a:pt x="-42754" y="134453"/>
                  <a:pt x="0" y="0"/>
                </a:cubicBezTo>
                <a:close/>
              </a:path>
              <a:path w="1656716" h="553998" stroke="0" extrusionOk="0">
                <a:moveTo>
                  <a:pt x="0" y="0"/>
                </a:moveTo>
                <a:cubicBezTo>
                  <a:pt x="648678" y="82709"/>
                  <a:pt x="1181950" y="-13296"/>
                  <a:pt x="1656716" y="0"/>
                </a:cubicBezTo>
                <a:cubicBezTo>
                  <a:pt x="1661338" y="60392"/>
                  <a:pt x="1616363" y="357194"/>
                  <a:pt x="1656716" y="553998"/>
                </a:cubicBezTo>
                <a:cubicBezTo>
                  <a:pt x="1477679" y="409357"/>
                  <a:pt x="660693" y="550248"/>
                  <a:pt x="0" y="553998"/>
                </a:cubicBezTo>
                <a:cubicBezTo>
                  <a:pt x="1788" y="487736"/>
                  <a:pt x="11616" y="141990"/>
                  <a:pt x="0" y="0"/>
                </a:cubicBezTo>
                <a:close/>
              </a:path>
            </a:pathLst>
          </a:custGeom>
          <a:solidFill>
            <a:schemeClr val="accent3">
              <a:lumMod val="40000"/>
              <a:lumOff val="60000"/>
            </a:schemeClr>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Traiter les limites de manière plus « naturelle » / fauchage tardif</a:t>
            </a:r>
          </a:p>
        </p:txBody>
      </p:sp>
      <p:sp>
        <p:nvSpPr>
          <p:cNvPr id="10" name="ZoneTexte 9">
            <a:extLst>
              <a:ext uri="{FF2B5EF4-FFF2-40B4-BE49-F238E27FC236}">
                <a16:creationId xmlns:a16="http://schemas.microsoft.com/office/drawing/2014/main" id="{B4933AF1-12CB-A888-CD83-159E0384B76A}"/>
              </a:ext>
            </a:extLst>
          </p:cNvPr>
          <p:cNvSpPr txBox="1"/>
          <p:nvPr/>
        </p:nvSpPr>
        <p:spPr>
          <a:xfrm>
            <a:off x="3677350" y="5471257"/>
            <a:ext cx="1364541" cy="246221"/>
          </a:xfrm>
          <a:custGeom>
            <a:avLst/>
            <a:gdLst>
              <a:gd name="connsiteX0" fmla="*/ 0 w 1364541"/>
              <a:gd name="connsiteY0" fmla="*/ 0 h 246221"/>
              <a:gd name="connsiteX1" fmla="*/ 1364541 w 1364541"/>
              <a:gd name="connsiteY1" fmla="*/ 0 h 246221"/>
              <a:gd name="connsiteX2" fmla="*/ 1364541 w 1364541"/>
              <a:gd name="connsiteY2" fmla="*/ 246221 h 246221"/>
              <a:gd name="connsiteX3" fmla="*/ 0 w 1364541"/>
              <a:gd name="connsiteY3" fmla="*/ 246221 h 246221"/>
              <a:gd name="connsiteX4" fmla="*/ 0 w 1364541"/>
              <a:gd name="connsiteY4" fmla="*/ 0 h 24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541" h="246221" fill="none" extrusionOk="0">
                <a:moveTo>
                  <a:pt x="0" y="0"/>
                </a:moveTo>
                <a:cubicBezTo>
                  <a:pt x="526640" y="-45653"/>
                  <a:pt x="684260" y="65827"/>
                  <a:pt x="1364541" y="0"/>
                </a:cubicBezTo>
                <a:cubicBezTo>
                  <a:pt x="1347166" y="70026"/>
                  <a:pt x="1351526" y="160147"/>
                  <a:pt x="1364541" y="246221"/>
                </a:cubicBezTo>
                <a:cubicBezTo>
                  <a:pt x="1184620" y="211996"/>
                  <a:pt x="262045" y="287993"/>
                  <a:pt x="0" y="246221"/>
                </a:cubicBezTo>
                <a:cubicBezTo>
                  <a:pt x="2171" y="170403"/>
                  <a:pt x="-10382" y="67508"/>
                  <a:pt x="0" y="0"/>
                </a:cubicBezTo>
                <a:close/>
              </a:path>
              <a:path w="1364541" h="246221" stroke="0" extrusionOk="0">
                <a:moveTo>
                  <a:pt x="0" y="0"/>
                </a:moveTo>
                <a:cubicBezTo>
                  <a:pt x="653638" y="-66673"/>
                  <a:pt x="963908" y="2972"/>
                  <a:pt x="1364541" y="0"/>
                </a:cubicBezTo>
                <a:cubicBezTo>
                  <a:pt x="1361424" y="86785"/>
                  <a:pt x="1359486" y="150521"/>
                  <a:pt x="1364541" y="246221"/>
                </a:cubicBezTo>
                <a:cubicBezTo>
                  <a:pt x="748513" y="349571"/>
                  <a:pt x="351009" y="235951"/>
                  <a:pt x="0" y="246221"/>
                </a:cubicBezTo>
                <a:cubicBezTo>
                  <a:pt x="-13243" y="179011"/>
                  <a:pt x="-14048" y="95319"/>
                  <a:pt x="0" y="0"/>
                </a:cubicBezTo>
                <a:close/>
              </a:path>
            </a:pathLst>
          </a:custGeom>
          <a:solidFill>
            <a:schemeClr val="accent5">
              <a:lumMod val="40000"/>
              <a:lumOff val="60000"/>
            </a:schemeClr>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Se protéger des vents</a:t>
            </a:r>
          </a:p>
        </p:txBody>
      </p:sp>
      <p:sp>
        <p:nvSpPr>
          <p:cNvPr id="11" name="ZoneTexte 10">
            <a:extLst>
              <a:ext uri="{FF2B5EF4-FFF2-40B4-BE49-F238E27FC236}">
                <a16:creationId xmlns:a16="http://schemas.microsoft.com/office/drawing/2014/main" id="{1B673878-0F2C-0C41-52FD-3339AAA37390}"/>
              </a:ext>
            </a:extLst>
          </p:cNvPr>
          <p:cNvSpPr txBox="1"/>
          <p:nvPr/>
        </p:nvSpPr>
        <p:spPr>
          <a:xfrm>
            <a:off x="5873572" y="1055094"/>
            <a:ext cx="1226382" cy="400110"/>
          </a:xfrm>
          <a:custGeom>
            <a:avLst/>
            <a:gdLst>
              <a:gd name="connsiteX0" fmla="*/ 0 w 1226382"/>
              <a:gd name="connsiteY0" fmla="*/ 0 h 400110"/>
              <a:gd name="connsiteX1" fmla="*/ 1226382 w 1226382"/>
              <a:gd name="connsiteY1" fmla="*/ 0 h 400110"/>
              <a:gd name="connsiteX2" fmla="*/ 1226382 w 1226382"/>
              <a:gd name="connsiteY2" fmla="*/ 400110 h 400110"/>
              <a:gd name="connsiteX3" fmla="*/ 0 w 1226382"/>
              <a:gd name="connsiteY3" fmla="*/ 400110 h 400110"/>
              <a:gd name="connsiteX4" fmla="*/ 0 w 1226382"/>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82" h="400110" fill="none" extrusionOk="0">
                <a:moveTo>
                  <a:pt x="0" y="0"/>
                </a:moveTo>
                <a:cubicBezTo>
                  <a:pt x="275224" y="95319"/>
                  <a:pt x="679575" y="-18472"/>
                  <a:pt x="1226382" y="0"/>
                </a:cubicBezTo>
                <a:cubicBezTo>
                  <a:pt x="1225100" y="140539"/>
                  <a:pt x="1218203" y="339891"/>
                  <a:pt x="1226382" y="400110"/>
                </a:cubicBezTo>
                <a:cubicBezTo>
                  <a:pt x="1074958" y="414630"/>
                  <a:pt x="184549" y="502103"/>
                  <a:pt x="0" y="400110"/>
                </a:cubicBezTo>
                <a:cubicBezTo>
                  <a:pt x="-3100" y="316908"/>
                  <a:pt x="-9620" y="188456"/>
                  <a:pt x="0" y="0"/>
                </a:cubicBezTo>
                <a:close/>
              </a:path>
              <a:path w="1226382" h="400110" stroke="0" extrusionOk="0">
                <a:moveTo>
                  <a:pt x="0" y="0"/>
                </a:moveTo>
                <a:cubicBezTo>
                  <a:pt x="442138" y="33381"/>
                  <a:pt x="762199" y="-4614"/>
                  <a:pt x="1226382" y="0"/>
                </a:cubicBezTo>
                <a:cubicBezTo>
                  <a:pt x="1190808" y="133488"/>
                  <a:pt x="1196481" y="290440"/>
                  <a:pt x="1226382" y="400110"/>
                </a:cubicBezTo>
                <a:cubicBezTo>
                  <a:pt x="935296" y="413274"/>
                  <a:pt x="348574" y="453293"/>
                  <a:pt x="0" y="400110"/>
                </a:cubicBezTo>
                <a:cubicBezTo>
                  <a:pt x="31279" y="347423"/>
                  <a:pt x="29754" y="94898"/>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Minimiser l’impact visuel de la rue</a:t>
            </a:r>
          </a:p>
        </p:txBody>
      </p:sp>
      <p:pic>
        <p:nvPicPr>
          <p:cNvPr id="6" name="Image 5">
            <a:extLst>
              <a:ext uri="{FF2B5EF4-FFF2-40B4-BE49-F238E27FC236}">
                <a16:creationId xmlns:a16="http://schemas.microsoft.com/office/drawing/2014/main" id="{1EEE62EE-5B67-6360-34F6-B544BD4B3E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7" name="Bouton d'action : Personnalisé 86">
            <a:hlinkClick r:id="" action="ppaction://noaction" highlightClick="1"/>
            <a:extLst>
              <a:ext uri="{FF2B5EF4-FFF2-40B4-BE49-F238E27FC236}">
                <a16:creationId xmlns:a16="http://schemas.microsoft.com/office/drawing/2014/main" id="{26DA1820-EA62-6D7A-EE0A-E73FAADC8B0D}"/>
              </a:ext>
            </a:extLst>
          </p:cNvPr>
          <p:cNvSpPr/>
          <p:nvPr/>
        </p:nvSpPr>
        <p:spPr>
          <a:xfrm>
            <a:off x="-2" y="1466490"/>
            <a:ext cx="3234908" cy="4607562"/>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3" name="Text Box 5"/>
          <p:cNvSpPr txBox="1">
            <a:spLocks noChangeArrowheads="1"/>
          </p:cNvSpPr>
          <p:nvPr/>
        </p:nvSpPr>
        <p:spPr bwMode="auto">
          <a:xfrm>
            <a:off x="15218" y="1547555"/>
            <a:ext cx="3073039"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 Recherche d'intimité.</a:t>
            </a:r>
          </a:p>
          <a:p>
            <a:pPr>
              <a:buClrTx/>
              <a:buFontTx/>
              <a:buNone/>
            </a:pPr>
            <a:r>
              <a:rPr lang="fr-FR" altLang="fr-FR" sz="1600">
                <a:solidFill>
                  <a:schemeClr val="tx1"/>
                </a:solidFill>
                <a:latin typeface="+mj-lt"/>
              </a:rPr>
              <a:t>• Ménager les vues, s'abriter des regards.</a:t>
            </a:r>
          </a:p>
          <a:p>
            <a:pPr>
              <a:buClrTx/>
              <a:buFontTx/>
              <a:buNone/>
            </a:pPr>
            <a:r>
              <a:rPr lang="fr-FR" altLang="fr-FR" sz="1600">
                <a:solidFill>
                  <a:schemeClr val="tx1"/>
                </a:solidFill>
                <a:latin typeface="+mj-lt"/>
              </a:rPr>
              <a:t>• Mettre en valeur, cadrer des points de vue.</a:t>
            </a:r>
          </a:p>
          <a:p>
            <a:pPr>
              <a:buClrTx/>
              <a:buFontTx/>
              <a:buNone/>
            </a:pPr>
            <a:r>
              <a:rPr lang="fr-FR" altLang="fr-FR" sz="1600">
                <a:solidFill>
                  <a:schemeClr val="tx1"/>
                </a:solidFill>
                <a:latin typeface="+mj-lt"/>
              </a:rPr>
              <a:t>• Cacher un hangar, un espace technique.</a:t>
            </a:r>
          </a:p>
          <a:p>
            <a:pPr>
              <a:buClrTx/>
              <a:buFontTx/>
              <a:buNone/>
            </a:pPr>
            <a:r>
              <a:rPr lang="fr-FR" altLang="fr-FR" sz="1600">
                <a:solidFill>
                  <a:schemeClr val="tx1"/>
                </a:solidFill>
                <a:latin typeface="+mj-lt"/>
              </a:rPr>
              <a:t>• Protection contre les vents.</a:t>
            </a:r>
          </a:p>
          <a:p>
            <a:pPr>
              <a:buClrTx/>
              <a:buFontTx/>
              <a:buNone/>
            </a:pPr>
            <a:r>
              <a:rPr lang="fr-FR" altLang="fr-FR" sz="1600">
                <a:solidFill>
                  <a:schemeClr val="tx1"/>
                </a:solidFill>
                <a:latin typeface="+mj-lt"/>
              </a:rPr>
              <a:t>Marquer une transition.</a:t>
            </a:r>
          </a:p>
          <a:p>
            <a:pPr>
              <a:buClrTx/>
              <a:buFontTx/>
              <a:buNone/>
            </a:pPr>
            <a:endParaRPr lang="fr-FR" altLang="fr-FR" sz="1600">
              <a:solidFill>
                <a:schemeClr val="tx1"/>
              </a:solidFill>
              <a:latin typeface="+mj-lt"/>
            </a:endParaRPr>
          </a:p>
          <a:p>
            <a:pPr>
              <a:buClrTx/>
              <a:buFontTx/>
              <a:buNone/>
            </a:pPr>
            <a:r>
              <a:rPr lang="fr-FR" altLang="fr-FR" sz="1600" b="1">
                <a:solidFill>
                  <a:schemeClr val="tx1"/>
                </a:solidFill>
                <a:latin typeface="+mj-lt"/>
              </a:rPr>
              <a:t>Comment aménager ?</a:t>
            </a:r>
          </a:p>
          <a:p>
            <a:pPr>
              <a:buClrTx/>
              <a:buFontTx/>
              <a:buNone/>
            </a:pPr>
            <a:r>
              <a:rPr lang="fr-FR" altLang="fr-FR" sz="1600">
                <a:solidFill>
                  <a:schemeClr val="tx1"/>
                </a:solidFill>
                <a:latin typeface="+mj-lt"/>
              </a:rPr>
              <a:t>• Répertorier les points de vue à préserver ou les vues à masquer.</a:t>
            </a:r>
          </a:p>
          <a:p>
            <a:pPr>
              <a:buClrTx/>
              <a:buFontTx/>
              <a:buNone/>
            </a:pPr>
            <a:r>
              <a:rPr lang="fr-FR" altLang="fr-FR" sz="1600">
                <a:solidFill>
                  <a:schemeClr val="tx1"/>
                </a:solidFill>
                <a:latin typeface="+mj-lt"/>
              </a:rPr>
              <a:t>• Intégrer les limites dans leur environnement : s'inspirer de l'existant (clôture en bois, murs, limites agricoles…), plantations (haies, grimpantes).</a:t>
            </a:r>
          </a:p>
        </p:txBody>
      </p:sp>
      <p:sp>
        <p:nvSpPr>
          <p:cNvPr id="8" name="Rectangle 7">
            <a:extLst>
              <a:ext uri="{FF2B5EF4-FFF2-40B4-BE49-F238E27FC236}">
                <a16:creationId xmlns:a16="http://schemas.microsoft.com/office/drawing/2014/main" id="{786A8CE9-AB7B-68E5-4100-E11A6B46443C}"/>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Bouton d'action : Personnalisé 21">
            <a:hlinkClick r:id="" action="ppaction://noaction" highlightClick="1"/>
            <a:extLst>
              <a:ext uri="{FF2B5EF4-FFF2-40B4-BE49-F238E27FC236}">
                <a16:creationId xmlns:a16="http://schemas.microsoft.com/office/drawing/2014/main" id="{B518FF57-3D95-6B05-2A9F-23601D0DD028}"/>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617834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21">
            <a:hlinkClick r:id="" action="ppaction://noaction" highlightClick="1"/>
            <a:extLst>
              <a:ext uri="{FF2B5EF4-FFF2-40B4-BE49-F238E27FC236}">
                <a16:creationId xmlns:a16="http://schemas.microsoft.com/office/drawing/2014/main" id="{2AC58B3D-52C3-990C-9A26-273FEF485F02}"/>
              </a:ext>
            </a:extLst>
          </p:cNvPr>
          <p:cNvSpPr/>
          <p:nvPr/>
        </p:nvSpPr>
        <p:spPr>
          <a:xfrm>
            <a:off x="1" y="886590"/>
            <a:ext cx="9144000"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Les conseils auprès des porteurs de projet</a:t>
            </a:r>
          </a:p>
        </p:txBody>
      </p:sp>
      <p:sp>
        <p:nvSpPr>
          <p:cNvPr id="2" name="Bouton d'action : Personnalisé 21">
            <a:hlinkClick r:id="" action="ppaction://noaction" highlightClick="1"/>
            <a:extLst>
              <a:ext uri="{FF2B5EF4-FFF2-40B4-BE49-F238E27FC236}">
                <a16:creationId xmlns:a16="http://schemas.microsoft.com/office/drawing/2014/main" id="{50B1033A-61B5-5B50-ABAF-52CFCFF62C5D}"/>
              </a:ext>
            </a:extLst>
          </p:cNvPr>
          <p:cNvSpPr/>
          <p:nvPr/>
        </p:nvSpPr>
        <p:spPr>
          <a:xfrm>
            <a:off x="1604528" y="108892"/>
            <a:ext cx="2315719"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Les missions du CAUE</a:t>
            </a:r>
          </a:p>
        </p:txBody>
      </p:sp>
      <p:pic>
        <p:nvPicPr>
          <p:cNvPr id="4" name="Image 3" descr="Une image contenant texte&#10;&#10;Description générée automatiquement">
            <a:extLst>
              <a:ext uri="{FF2B5EF4-FFF2-40B4-BE49-F238E27FC236}">
                <a16:creationId xmlns:a16="http://schemas.microsoft.com/office/drawing/2014/main" id="{C564A8D2-4BA3-98E4-6DB4-1A36A6EECEA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91016" y="1294844"/>
            <a:ext cx="5243362" cy="52058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1042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515238-BFA3-0B3C-EBF6-A8B633EE5A8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21246" y="1126368"/>
            <a:ext cx="5522753" cy="4139735"/>
          </a:xfrm>
          <a:prstGeom prst="rect">
            <a:avLst/>
          </a:prstGeom>
          <a:noFill/>
          <a:extLst>
            <a:ext uri="{909E8E84-426E-40DD-AFC4-6F175D3DCCD1}">
              <a14:hiddenFill xmlns:a14="http://schemas.microsoft.com/office/drawing/2010/main">
                <a:solidFill>
                  <a:srgbClr val="FFFFFF"/>
                </a:solidFill>
              </a14:hiddenFill>
            </a:ext>
          </a:extLst>
        </p:spPr>
      </p:pic>
      <p:sp>
        <p:nvSpPr>
          <p:cNvPr id="12" name="Bouton d'action : Personnalisé 86">
            <a:hlinkClick r:id="" action="ppaction://noaction" highlightClick="1"/>
            <a:extLst>
              <a:ext uri="{FF2B5EF4-FFF2-40B4-BE49-F238E27FC236}">
                <a16:creationId xmlns:a16="http://schemas.microsoft.com/office/drawing/2014/main" id="{507D79D7-C665-5289-4E7C-3EE85F3E9B53}"/>
              </a:ext>
            </a:extLst>
          </p:cNvPr>
          <p:cNvSpPr/>
          <p:nvPr/>
        </p:nvSpPr>
        <p:spPr>
          <a:xfrm>
            <a:off x="729578" y="1195804"/>
            <a:ext cx="2857355"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3" name="ZoneTexte 12">
            <a:extLst>
              <a:ext uri="{FF2B5EF4-FFF2-40B4-BE49-F238E27FC236}">
                <a16:creationId xmlns:a16="http://schemas.microsoft.com/office/drawing/2014/main" id="{B7CBB22E-6B14-BFAF-738E-844BDD5A85B9}"/>
              </a:ext>
            </a:extLst>
          </p:cNvPr>
          <p:cNvSpPr txBox="1"/>
          <p:nvPr/>
        </p:nvSpPr>
        <p:spPr>
          <a:xfrm>
            <a:off x="720529" y="1213910"/>
            <a:ext cx="2921843" cy="338554"/>
          </a:xfrm>
          <a:prstGeom prst="rect">
            <a:avLst/>
          </a:prstGeom>
          <a:noFill/>
        </p:spPr>
        <p:txBody>
          <a:bodyPr wrap="square" rtlCol="0">
            <a:spAutoFit/>
          </a:bodyPr>
          <a:lstStyle/>
          <a:p>
            <a:r>
              <a:rPr lang="fr-FR" altLang="fr-FR" sz="1600" b="1" dirty="0"/>
              <a:t>Différentes typologies de limites</a:t>
            </a:r>
          </a:p>
        </p:txBody>
      </p:sp>
      <p:pic>
        <p:nvPicPr>
          <p:cNvPr id="16" name="Picture 6"/>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2623851"/>
            <a:ext cx="3597531" cy="3384376"/>
          </a:xfrm>
          <a:prstGeom prst="rect">
            <a:avLst/>
          </a:prstGeom>
          <a:noFill/>
          <a:ln w="9360" cap="sq">
            <a:no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Bouton d'action : Personnalisé 86">
            <a:hlinkClick r:id="" action="ppaction://noaction" highlightClick="1"/>
            <a:extLst>
              <a:ext uri="{FF2B5EF4-FFF2-40B4-BE49-F238E27FC236}">
                <a16:creationId xmlns:a16="http://schemas.microsoft.com/office/drawing/2014/main" id="{A04A5757-001B-20AB-BB7E-88D32BC0A913}"/>
              </a:ext>
            </a:extLst>
          </p:cNvPr>
          <p:cNvSpPr/>
          <p:nvPr/>
        </p:nvSpPr>
        <p:spPr>
          <a:xfrm>
            <a:off x="3629873" y="5290286"/>
            <a:ext cx="5514127" cy="70931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Rectangle 7">
            <a:extLst>
              <a:ext uri="{FF2B5EF4-FFF2-40B4-BE49-F238E27FC236}">
                <a16:creationId xmlns:a16="http://schemas.microsoft.com/office/drawing/2014/main" id="{3B232132-3285-B13E-3BCD-121C6D88F24E}"/>
              </a:ext>
            </a:extLst>
          </p:cNvPr>
          <p:cNvSpPr>
            <a:spLocks noChangeArrowheads="1"/>
          </p:cNvSpPr>
          <p:nvPr/>
        </p:nvSpPr>
        <p:spPr bwMode="auto">
          <a:xfrm>
            <a:off x="3660051" y="5325405"/>
            <a:ext cx="539357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eaLnBrk="0" hangingPunct="0">
              <a:spcBef>
                <a:spcPts val="300"/>
              </a:spcBef>
              <a:buClrTx/>
            </a:pPr>
            <a:r>
              <a:rPr lang="fr-FR" altLang="fr-FR" sz="1600">
                <a:solidFill>
                  <a:schemeClr val="tx1"/>
                </a:solidFill>
                <a:latin typeface="+mj-lt"/>
              </a:rPr>
              <a:t>Clôture bois visuellement perméable. Haie libre, limite haute et obstruant le regard.</a:t>
            </a:r>
          </a:p>
        </p:txBody>
      </p:sp>
      <p:sp>
        <p:nvSpPr>
          <p:cNvPr id="5" name="Bouton d'action : Personnalisé 21">
            <a:hlinkClick r:id="" action="ppaction://noaction" highlightClick="1"/>
            <a:extLst>
              <a:ext uri="{FF2B5EF4-FFF2-40B4-BE49-F238E27FC236}">
                <a16:creationId xmlns:a16="http://schemas.microsoft.com/office/drawing/2014/main" id="{CFC219D5-D321-D552-CF9B-25147C010A23}"/>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LIMITES</a:t>
            </a:r>
          </a:p>
        </p:txBody>
      </p:sp>
      <p:sp>
        <p:nvSpPr>
          <p:cNvPr id="4" name="Rectangle 3">
            <a:extLst>
              <a:ext uri="{FF2B5EF4-FFF2-40B4-BE49-F238E27FC236}">
                <a16:creationId xmlns:a16="http://schemas.microsoft.com/office/drawing/2014/main" id="{745A124C-6355-F22C-4C15-693FB784C2B1}"/>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1" name="Bouton d'action : Personnalisé 21">
            <a:hlinkClick r:id="" action="ppaction://noaction" highlightClick="1"/>
            <a:extLst>
              <a:ext uri="{FF2B5EF4-FFF2-40B4-BE49-F238E27FC236}">
                <a16:creationId xmlns:a16="http://schemas.microsoft.com/office/drawing/2014/main" id="{AAE1A245-B88B-4BA5-A21F-572A650F8809}"/>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680647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uton d'action : Personnalisé 86">
            <a:hlinkClick r:id="" action="ppaction://noaction" highlightClick="1"/>
            <a:extLst>
              <a:ext uri="{FF2B5EF4-FFF2-40B4-BE49-F238E27FC236}">
                <a16:creationId xmlns:a16="http://schemas.microsoft.com/office/drawing/2014/main" id="{C5909D46-78FE-D372-AE01-3A625553458C}"/>
              </a:ext>
            </a:extLst>
          </p:cNvPr>
          <p:cNvSpPr/>
          <p:nvPr/>
        </p:nvSpPr>
        <p:spPr>
          <a:xfrm>
            <a:off x="729578" y="1195804"/>
            <a:ext cx="2857355"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EBD44D74-269C-B1B8-0A88-15D76B49AD94}"/>
              </a:ext>
            </a:extLst>
          </p:cNvPr>
          <p:cNvSpPr txBox="1"/>
          <p:nvPr/>
        </p:nvSpPr>
        <p:spPr>
          <a:xfrm>
            <a:off x="720529" y="1213910"/>
            <a:ext cx="2921843" cy="338554"/>
          </a:xfrm>
          <a:prstGeom prst="rect">
            <a:avLst/>
          </a:prstGeom>
          <a:noFill/>
        </p:spPr>
        <p:txBody>
          <a:bodyPr wrap="square" rtlCol="0">
            <a:spAutoFit/>
          </a:bodyPr>
          <a:lstStyle/>
          <a:p>
            <a:r>
              <a:rPr lang="fr-FR" altLang="fr-FR" sz="1600" b="1" dirty="0"/>
              <a:t>Différentes typologies de limites</a:t>
            </a:r>
          </a:p>
        </p:txBody>
      </p:sp>
      <p:pic>
        <p:nvPicPr>
          <p:cNvPr id="2054" name="Picture 6">
            <a:extLst>
              <a:ext uri="{FF2B5EF4-FFF2-40B4-BE49-F238E27FC236}">
                <a16:creationId xmlns:a16="http://schemas.microsoft.com/office/drawing/2014/main" id="{FE47A24B-DFED-C9ED-C57A-AA309605649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621246" y="1169925"/>
            <a:ext cx="5522755" cy="4088761"/>
          </a:xfrm>
          <a:prstGeom prst="rect">
            <a:avLst/>
          </a:prstGeom>
          <a:noFill/>
          <a:extLst>
            <a:ext uri="{909E8E84-426E-40DD-AFC4-6F175D3DCCD1}">
              <a14:hiddenFill xmlns:a14="http://schemas.microsoft.com/office/drawing/2010/main">
                <a:solidFill>
                  <a:srgbClr val="FFFFFF"/>
                </a:solidFill>
              </a14:hiddenFill>
            </a:ext>
          </a:extLst>
        </p:spPr>
      </p:pic>
      <p:sp>
        <p:nvSpPr>
          <p:cNvPr id="7" name="Bouton d'action : Personnalisé 86">
            <a:hlinkClick r:id="" action="ppaction://noaction" highlightClick="1"/>
            <a:extLst>
              <a:ext uri="{FF2B5EF4-FFF2-40B4-BE49-F238E27FC236}">
                <a16:creationId xmlns:a16="http://schemas.microsoft.com/office/drawing/2014/main" id="{B795D56F-D327-6DE3-6A39-54947B81DFFF}"/>
              </a:ext>
            </a:extLst>
          </p:cNvPr>
          <p:cNvSpPr/>
          <p:nvPr/>
        </p:nvSpPr>
        <p:spPr>
          <a:xfrm>
            <a:off x="3629873" y="5290286"/>
            <a:ext cx="5514127" cy="70931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7" name="Rectangle 16">
            <a:extLst>
              <a:ext uri="{FF2B5EF4-FFF2-40B4-BE49-F238E27FC236}">
                <a16:creationId xmlns:a16="http://schemas.microsoft.com/office/drawing/2014/main" id="{F2660192-88C8-947B-520C-9E6194DD993A}"/>
              </a:ext>
            </a:extLst>
          </p:cNvPr>
          <p:cNvSpPr>
            <a:spLocks noChangeArrowheads="1"/>
          </p:cNvSpPr>
          <p:nvPr/>
        </p:nvSpPr>
        <p:spPr bwMode="auto">
          <a:xfrm>
            <a:off x="3660051" y="5325405"/>
            <a:ext cx="539357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eaLnBrk="0" hangingPunct="0">
              <a:spcBef>
                <a:spcPts val="300"/>
              </a:spcBef>
              <a:buClrTx/>
              <a:buFontTx/>
              <a:buNone/>
            </a:pPr>
            <a:r>
              <a:rPr lang="fr-FR" altLang="fr-FR" sz="1600">
                <a:solidFill>
                  <a:schemeClr val="tx1"/>
                </a:solidFill>
                <a:latin typeface="+mj-lt"/>
              </a:rPr>
              <a:t>Ganivelles </a:t>
            </a:r>
            <a:r>
              <a:rPr lang="fr-FR" altLang="fr-FR" sz="1600">
                <a:solidFill>
                  <a:schemeClr val="tx1"/>
                </a:solidFill>
                <a:latin typeface="+mn-lt"/>
              </a:rPr>
              <a:t>(lattes de bois assemblées par fils de fer galvanisé), clôture </a:t>
            </a:r>
            <a:r>
              <a:rPr lang="fr-FR" altLang="fr-FR" sz="1600">
                <a:solidFill>
                  <a:schemeClr val="tx1"/>
                </a:solidFill>
                <a:latin typeface="+mj-lt"/>
              </a:rPr>
              <a:t>visuellement perméable.</a:t>
            </a:r>
          </a:p>
        </p:txBody>
      </p:sp>
      <p:pic>
        <p:nvPicPr>
          <p:cNvPr id="2052" name="Picture 4">
            <a:extLst>
              <a:ext uri="{FF2B5EF4-FFF2-40B4-BE49-F238E27FC236}">
                <a16:creationId xmlns:a16="http://schemas.microsoft.com/office/drawing/2014/main" id="{916C076A-12C7-D9F4-AC96-DC45C7629BB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2449903"/>
            <a:ext cx="3599668" cy="3551515"/>
          </a:xfrm>
          <a:prstGeom prst="rect">
            <a:avLst/>
          </a:prstGeom>
          <a:noFill/>
          <a:extLst>
            <a:ext uri="{909E8E84-426E-40DD-AFC4-6F175D3DCCD1}">
              <a14:hiddenFill xmlns:a14="http://schemas.microsoft.com/office/drawing/2010/main">
                <a:solidFill>
                  <a:srgbClr val="FFFFFF"/>
                </a:solidFill>
              </a14:hiddenFill>
            </a:ext>
          </a:extLst>
        </p:spPr>
      </p:pic>
      <p:sp>
        <p:nvSpPr>
          <p:cNvPr id="4" name="Bouton d'action : Personnalisé 21">
            <a:hlinkClick r:id="" action="ppaction://noaction" highlightClick="1"/>
            <a:extLst>
              <a:ext uri="{FF2B5EF4-FFF2-40B4-BE49-F238E27FC236}">
                <a16:creationId xmlns:a16="http://schemas.microsoft.com/office/drawing/2014/main" id="{3A6721B4-8E4A-EC15-EE5E-3942309AA7D6}"/>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LIMITES</a:t>
            </a:r>
          </a:p>
        </p:txBody>
      </p:sp>
      <p:sp>
        <p:nvSpPr>
          <p:cNvPr id="8" name="Rectangle 7">
            <a:extLst>
              <a:ext uri="{FF2B5EF4-FFF2-40B4-BE49-F238E27FC236}">
                <a16:creationId xmlns:a16="http://schemas.microsoft.com/office/drawing/2014/main" id="{6A024608-D5DB-A21A-DA46-885EC6BB8C5D}"/>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3D87C26C-A8BE-5F2E-2B12-E34480C1012E}"/>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274612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outon d'action : Personnalisé 86">
            <a:hlinkClick r:id="" action="ppaction://noaction" highlightClick="1"/>
            <a:extLst>
              <a:ext uri="{FF2B5EF4-FFF2-40B4-BE49-F238E27FC236}">
                <a16:creationId xmlns:a16="http://schemas.microsoft.com/office/drawing/2014/main" id="{D99639E5-5F04-444E-20EB-3E1E9F6AADD2}"/>
              </a:ext>
            </a:extLst>
          </p:cNvPr>
          <p:cNvSpPr/>
          <p:nvPr/>
        </p:nvSpPr>
        <p:spPr>
          <a:xfrm>
            <a:off x="729578" y="1195804"/>
            <a:ext cx="2857355"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6" name="ZoneTexte 15">
            <a:extLst>
              <a:ext uri="{FF2B5EF4-FFF2-40B4-BE49-F238E27FC236}">
                <a16:creationId xmlns:a16="http://schemas.microsoft.com/office/drawing/2014/main" id="{898D129C-3265-F4DB-F0BC-99F5EEE7E5C9}"/>
              </a:ext>
            </a:extLst>
          </p:cNvPr>
          <p:cNvSpPr txBox="1"/>
          <p:nvPr/>
        </p:nvSpPr>
        <p:spPr>
          <a:xfrm>
            <a:off x="720529" y="1213910"/>
            <a:ext cx="2921843" cy="338554"/>
          </a:xfrm>
          <a:prstGeom prst="rect">
            <a:avLst/>
          </a:prstGeom>
          <a:noFill/>
        </p:spPr>
        <p:txBody>
          <a:bodyPr wrap="square" rtlCol="0">
            <a:spAutoFit/>
          </a:bodyPr>
          <a:lstStyle/>
          <a:p>
            <a:r>
              <a:rPr lang="fr-FR" altLang="fr-FR" sz="1600" b="1" dirty="0"/>
              <a:t>Différentes typologies de limites</a:t>
            </a:r>
          </a:p>
        </p:txBody>
      </p:sp>
      <p:sp>
        <p:nvSpPr>
          <p:cNvPr id="12" name="ZoneTexte 11"/>
          <p:cNvSpPr txBox="1"/>
          <p:nvPr/>
        </p:nvSpPr>
        <p:spPr>
          <a:xfrm>
            <a:off x="1259632" y="867630"/>
            <a:ext cx="2682209" cy="307777"/>
          </a:xfrm>
          <a:prstGeom prst="rect">
            <a:avLst/>
          </a:prstGeom>
          <a:noFill/>
        </p:spPr>
        <p:txBody>
          <a:bodyPr wrap="none" rtlCol="0">
            <a:spAutoFit/>
          </a:bodyPr>
          <a:lstStyle/>
          <a:p>
            <a:r>
              <a:rPr lang="fr-FR" altLang="fr-FR" sz="1400" b="1"/>
              <a:t>Différentes typologies de limites :</a:t>
            </a:r>
          </a:p>
        </p:txBody>
      </p:sp>
      <p:pic>
        <p:nvPicPr>
          <p:cNvPr id="2050" name="Picture 2">
            <a:extLst>
              <a:ext uri="{FF2B5EF4-FFF2-40B4-BE49-F238E27FC236}">
                <a16:creationId xmlns:a16="http://schemas.microsoft.com/office/drawing/2014/main" id="{6C0BEE2C-BFE7-1A8D-3F66-3FC92400A59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633822" y="945989"/>
            <a:ext cx="5510177" cy="50407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D9FD3607-9523-C9F2-AF0C-1D02FF24F6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253" y="2214503"/>
            <a:ext cx="3619565" cy="4146798"/>
          </a:xfrm>
          <a:prstGeom prst="rect">
            <a:avLst/>
          </a:prstGeom>
        </p:spPr>
      </p:pic>
      <p:sp>
        <p:nvSpPr>
          <p:cNvPr id="6" name="Bouton d'action : Personnalisé 86">
            <a:hlinkClick r:id="" action="ppaction://noaction" highlightClick="1"/>
            <a:extLst>
              <a:ext uri="{FF2B5EF4-FFF2-40B4-BE49-F238E27FC236}">
                <a16:creationId xmlns:a16="http://schemas.microsoft.com/office/drawing/2014/main" id="{4A0B3C52-2B07-7D55-E038-08CBA18CEFE9}"/>
              </a:ext>
            </a:extLst>
          </p:cNvPr>
          <p:cNvSpPr/>
          <p:nvPr/>
        </p:nvSpPr>
        <p:spPr>
          <a:xfrm>
            <a:off x="3629873" y="6009228"/>
            <a:ext cx="5514127" cy="34073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7" name="Rectangle 6">
            <a:extLst>
              <a:ext uri="{FF2B5EF4-FFF2-40B4-BE49-F238E27FC236}">
                <a16:creationId xmlns:a16="http://schemas.microsoft.com/office/drawing/2014/main" id="{E693E731-2837-45C8-5D4B-4C534FF08842}"/>
              </a:ext>
            </a:extLst>
          </p:cNvPr>
          <p:cNvSpPr>
            <a:spLocks noChangeArrowheads="1"/>
          </p:cNvSpPr>
          <p:nvPr/>
        </p:nvSpPr>
        <p:spPr bwMode="auto">
          <a:xfrm>
            <a:off x="3660051" y="6009228"/>
            <a:ext cx="539357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eaLnBrk="0" hangingPunct="0">
              <a:spcBef>
                <a:spcPts val="300"/>
              </a:spcBef>
            </a:pPr>
            <a:r>
              <a:rPr lang="fr-FR" altLang="fr-FR" sz="1600">
                <a:solidFill>
                  <a:schemeClr val="tx1"/>
                </a:solidFill>
                <a:latin typeface="+mj-lt"/>
              </a:rPr>
              <a:t>Clôture bois délimitant un verger, le pré des chevaux... </a:t>
            </a:r>
          </a:p>
        </p:txBody>
      </p:sp>
      <p:sp>
        <p:nvSpPr>
          <p:cNvPr id="5" name="Bouton d'action : Personnalisé 21">
            <a:hlinkClick r:id="" action="ppaction://noaction" highlightClick="1"/>
            <a:extLst>
              <a:ext uri="{FF2B5EF4-FFF2-40B4-BE49-F238E27FC236}">
                <a16:creationId xmlns:a16="http://schemas.microsoft.com/office/drawing/2014/main" id="{30FFD07E-1804-D500-9719-93E2EC3EE794}"/>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LIMITES</a:t>
            </a:r>
          </a:p>
        </p:txBody>
      </p:sp>
      <p:sp>
        <p:nvSpPr>
          <p:cNvPr id="10" name="Rectangle 9">
            <a:extLst>
              <a:ext uri="{FF2B5EF4-FFF2-40B4-BE49-F238E27FC236}">
                <a16:creationId xmlns:a16="http://schemas.microsoft.com/office/drawing/2014/main" id="{DF7C0C92-B1B9-344C-9EEC-C103B7A5DF31}"/>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3" name="Bouton d'action : Personnalisé 21">
            <a:hlinkClick r:id="" action="ppaction://noaction" highlightClick="1"/>
            <a:extLst>
              <a:ext uri="{FF2B5EF4-FFF2-40B4-BE49-F238E27FC236}">
                <a16:creationId xmlns:a16="http://schemas.microsoft.com/office/drawing/2014/main" id="{14727A37-5971-5F80-2899-EC92495DA589}"/>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427961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Personnalisé 86">
            <a:hlinkClick r:id="" action="ppaction://noaction" highlightClick="1"/>
            <a:extLst>
              <a:ext uri="{FF2B5EF4-FFF2-40B4-BE49-F238E27FC236}">
                <a16:creationId xmlns:a16="http://schemas.microsoft.com/office/drawing/2014/main" id="{79109A3D-47C0-9018-4728-967C8DDD247E}"/>
              </a:ext>
            </a:extLst>
          </p:cNvPr>
          <p:cNvSpPr/>
          <p:nvPr/>
        </p:nvSpPr>
        <p:spPr>
          <a:xfrm>
            <a:off x="729578" y="1195804"/>
            <a:ext cx="2857355"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3" name="ZoneTexte 12">
            <a:extLst>
              <a:ext uri="{FF2B5EF4-FFF2-40B4-BE49-F238E27FC236}">
                <a16:creationId xmlns:a16="http://schemas.microsoft.com/office/drawing/2014/main" id="{AEB0986F-04E3-1844-DAE9-D6507CD58E2B}"/>
              </a:ext>
            </a:extLst>
          </p:cNvPr>
          <p:cNvSpPr txBox="1"/>
          <p:nvPr/>
        </p:nvSpPr>
        <p:spPr>
          <a:xfrm>
            <a:off x="720529" y="1213910"/>
            <a:ext cx="2921843" cy="338554"/>
          </a:xfrm>
          <a:prstGeom prst="rect">
            <a:avLst/>
          </a:prstGeom>
          <a:noFill/>
        </p:spPr>
        <p:txBody>
          <a:bodyPr wrap="square" rtlCol="0">
            <a:spAutoFit/>
          </a:bodyPr>
          <a:lstStyle/>
          <a:p>
            <a:r>
              <a:rPr lang="fr-FR" altLang="fr-FR" sz="1600" b="1" dirty="0"/>
              <a:t>Différentes typologies de limites</a:t>
            </a:r>
          </a:p>
        </p:txBody>
      </p:sp>
      <p:pic>
        <p:nvPicPr>
          <p:cNvPr id="13315" name="Picture 3" descr="\\192.168.1.156\photo\CONSULTATION PHOTOS classees\HABITAT\CLOTURE\IMG_7005.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625547" y="1178551"/>
            <a:ext cx="5518453" cy="426423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192.168.1.156\photo\CONSULTATION PHOTOS classees\HABITAT\CLOTURE\P117087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2389820"/>
            <a:ext cx="3586933"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Bouton d'action : Personnalisé 86">
            <a:hlinkClick r:id="" action="ppaction://noaction" highlightClick="1"/>
            <a:extLst>
              <a:ext uri="{FF2B5EF4-FFF2-40B4-BE49-F238E27FC236}">
                <a16:creationId xmlns:a16="http://schemas.microsoft.com/office/drawing/2014/main" id="{3C74F11A-72F5-7865-EC77-5E274B7A1FCC}"/>
              </a:ext>
            </a:extLst>
          </p:cNvPr>
          <p:cNvSpPr/>
          <p:nvPr/>
        </p:nvSpPr>
        <p:spPr>
          <a:xfrm>
            <a:off x="3629873" y="5465763"/>
            <a:ext cx="5514127" cy="34073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7" name="Rectangle 6">
            <a:extLst>
              <a:ext uri="{FF2B5EF4-FFF2-40B4-BE49-F238E27FC236}">
                <a16:creationId xmlns:a16="http://schemas.microsoft.com/office/drawing/2014/main" id="{6746B13D-5A5A-2F74-449E-C177A206F94D}"/>
              </a:ext>
            </a:extLst>
          </p:cNvPr>
          <p:cNvSpPr>
            <a:spLocks noChangeArrowheads="1"/>
          </p:cNvSpPr>
          <p:nvPr/>
        </p:nvSpPr>
        <p:spPr bwMode="auto">
          <a:xfrm>
            <a:off x="3660051" y="5465763"/>
            <a:ext cx="4098769"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eaLnBrk="0" hangingPunct="0">
              <a:spcBef>
                <a:spcPts val="300"/>
              </a:spcBef>
            </a:pPr>
            <a:r>
              <a:rPr lang="fr-FR" altLang="fr-FR" sz="1600" dirty="0">
                <a:solidFill>
                  <a:schemeClr val="tx1"/>
                </a:solidFill>
                <a:latin typeface="+mj-lt"/>
              </a:rPr>
              <a:t>Haies plessées</a:t>
            </a:r>
          </a:p>
        </p:txBody>
      </p:sp>
      <p:sp>
        <p:nvSpPr>
          <p:cNvPr id="5" name="Bouton d'action : Personnalisé 21">
            <a:hlinkClick r:id="" action="ppaction://noaction" highlightClick="1"/>
            <a:extLst>
              <a:ext uri="{FF2B5EF4-FFF2-40B4-BE49-F238E27FC236}">
                <a16:creationId xmlns:a16="http://schemas.microsoft.com/office/drawing/2014/main" id="{5FC80507-A5DE-3B6E-E687-2FAB9202D06A}"/>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LIMITES</a:t>
            </a:r>
          </a:p>
        </p:txBody>
      </p:sp>
      <p:sp>
        <p:nvSpPr>
          <p:cNvPr id="4" name="Rectangle 3">
            <a:extLst>
              <a:ext uri="{FF2B5EF4-FFF2-40B4-BE49-F238E27FC236}">
                <a16:creationId xmlns:a16="http://schemas.microsoft.com/office/drawing/2014/main" id="{93BB87AD-F23E-F7AA-C507-4729C6B562A2}"/>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1" name="Bouton d'action : Personnalisé 21">
            <a:hlinkClick r:id="" action="ppaction://noaction" highlightClick="1"/>
            <a:extLst>
              <a:ext uri="{FF2B5EF4-FFF2-40B4-BE49-F238E27FC236}">
                <a16:creationId xmlns:a16="http://schemas.microsoft.com/office/drawing/2014/main" id="{AAE30DDB-8A58-2F3F-CD69-3C7F352D92D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912682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205EEC2-0C73-E7EB-2CDB-3C7FB24C4E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28330" y="1653704"/>
            <a:ext cx="4720038" cy="4114798"/>
          </a:xfrm>
          <a:prstGeom prst="rect">
            <a:avLst/>
          </a:prstGeom>
        </p:spPr>
      </p:pic>
      <p:sp>
        <p:nvSpPr>
          <p:cNvPr id="5" name="Bouton d'action : Personnalisé 21">
            <a:hlinkClick r:id="" action="ppaction://noaction" highlightClick="1"/>
            <a:extLst>
              <a:ext uri="{FF2B5EF4-FFF2-40B4-BE49-F238E27FC236}">
                <a16:creationId xmlns:a16="http://schemas.microsoft.com/office/drawing/2014/main" id="{9E6AADBD-B7CF-C501-14B4-504FEC70E677}"/>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ENJEUX D’AMÉNAGEMENT DES ESPACES EXTÉRIEURS</a:t>
            </a:r>
          </a:p>
        </p:txBody>
      </p:sp>
      <p:pic>
        <p:nvPicPr>
          <p:cNvPr id="8" name="Image 7">
            <a:extLst>
              <a:ext uri="{FF2B5EF4-FFF2-40B4-BE49-F238E27FC236}">
                <a16:creationId xmlns:a16="http://schemas.microsoft.com/office/drawing/2014/main" id="{12DCDCAC-33EA-0358-B97E-9856B7BCAD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86"/>
          <a:stretch/>
        </p:blipFill>
        <p:spPr>
          <a:xfrm>
            <a:off x="0" y="1614791"/>
            <a:ext cx="4572000" cy="4248339"/>
          </a:xfrm>
          <a:prstGeom prst="rect">
            <a:avLst/>
          </a:prstGeom>
        </p:spPr>
      </p:pic>
      <p:sp>
        <p:nvSpPr>
          <p:cNvPr id="2" name="Rectangle 1">
            <a:extLst>
              <a:ext uri="{FF2B5EF4-FFF2-40B4-BE49-F238E27FC236}">
                <a16:creationId xmlns:a16="http://schemas.microsoft.com/office/drawing/2014/main" id="{FCACF348-6CBC-9D02-9B56-4AA32F8363A5}"/>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6" name="Bouton d'action : Personnalisé 21">
            <a:hlinkClick r:id="" action="ppaction://noaction" highlightClick="1"/>
            <a:extLst>
              <a:ext uri="{FF2B5EF4-FFF2-40B4-BE49-F238E27FC236}">
                <a16:creationId xmlns:a16="http://schemas.microsoft.com/office/drawing/2014/main" id="{BE05941B-704A-6726-1248-0DFAA218B3B0}"/>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906150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BC0ED10-BAD7-15A4-252A-9BC7B69B14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98435" y="1418052"/>
            <a:ext cx="5978113" cy="5211554"/>
          </a:xfrm>
          <a:prstGeom prst="rect">
            <a:avLst/>
          </a:prstGeom>
        </p:spPr>
      </p:pic>
      <p:pic>
        <p:nvPicPr>
          <p:cNvPr id="7" name="Image 6">
            <a:extLst>
              <a:ext uri="{FF2B5EF4-FFF2-40B4-BE49-F238E27FC236}">
                <a16:creationId xmlns:a16="http://schemas.microsoft.com/office/drawing/2014/main" id="{C4E5427D-32D4-933E-8BA3-2AF44F37AF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97815" y="1613243"/>
            <a:ext cx="383557" cy="629728"/>
          </a:xfrm>
          <a:prstGeom prst="rect">
            <a:avLst/>
          </a:prstGeom>
        </p:spPr>
      </p:pic>
      <p:sp>
        <p:nvSpPr>
          <p:cNvPr id="2" name="ZoneTexte 1">
            <a:extLst>
              <a:ext uri="{FF2B5EF4-FFF2-40B4-BE49-F238E27FC236}">
                <a16:creationId xmlns:a16="http://schemas.microsoft.com/office/drawing/2014/main" id="{59654F7A-3CDD-A6F0-8280-8CE4FB5B2872}"/>
              </a:ext>
            </a:extLst>
          </p:cNvPr>
          <p:cNvSpPr txBox="1"/>
          <p:nvPr/>
        </p:nvSpPr>
        <p:spPr>
          <a:xfrm>
            <a:off x="4605627" y="1324709"/>
            <a:ext cx="1728561" cy="246221"/>
          </a:xfrm>
          <a:custGeom>
            <a:avLst/>
            <a:gdLst>
              <a:gd name="connsiteX0" fmla="*/ 0 w 1728561"/>
              <a:gd name="connsiteY0" fmla="*/ 0 h 246221"/>
              <a:gd name="connsiteX1" fmla="*/ 1728561 w 1728561"/>
              <a:gd name="connsiteY1" fmla="*/ 0 h 246221"/>
              <a:gd name="connsiteX2" fmla="*/ 1728561 w 1728561"/>
              <a:gd name="connsiteY2" fmla="*/ 246221 h 246221"/>
              <a:gd name="connsiteX3" fmla="*/ 0 w 1728561"/>
              <a:gd name="connsiteY3" fmla="*/ 246221 h 246221"/>
              <a:gd name="connsiteX4" fmla="*/ 0 w 1728561"/>
              <a:gd name="connsiteY4" fmla="*/ 0 h 24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561" h="246221" fill="none" extrusionOk="0">
                <a:moveTo>
                  <a:pt x="0" y="0"/>
                </a:moveTo>
                <a:cubicBezTo>
                  <a:pt x="577122" y="-122797"/>
                  <a:pt x="946540" y="143614"/>
                  <a:pt x="1728561" y="0"/>
                </a:cubicBezTo>
                <a:cubicBezTo>
                  <a:pt x="1711186" y="70026"/>
                  <a:pt x="1715546" y="160147"/>
                  <a:pt x="1728561" y="246221"/>
                </a:cubicBezTo>
                <a:cubicBezTo>
                  <a:pt x="1219274" y="305900"/>
                  <a:pt x="184964" y="138855"/>
                  <a:pt x="0" y="246221"/>
                </a:cubicBezTo>
                <a:cubicBezTo>
                  <a:pt x="2171" y="170403"/>
                  <a:pt x="-10382" y="67508"/>
                  <a:pt x="0" y="0"/>
                </a:cubicBezTo>
                <a:close/>
              </a:path>
              <a:path w="1728561" h="246221" stroke="0" extrusionOk="0">
                <a:moveTo>
                  <a:pt x="0" y="0"/>
                </a:moveTo>
                <a:cubicBezTo>
                  <a:pt x="749710" y="45662"/>
                  <a:pt x="1168265" y="69290"/>
                  <a:pt x="1728561" y="0"/>
                </a:cubicBezTo>
                <a:cubicBezTo>
                  <a:pt x="1725444" y="86785"/>
                  <a:pt x="1723506" y="150521"/>
                  <a:pt x="1728561" y="246221"/>
                </a:cubicBezTo>
                <a:cubicBezTo>
                  <a:pt x="1368198" y="288692"/>
                  <a:pt x="463050" y="211440"/>
                  <a:pt x="0" y="246221"/>
                </a:cubicBezTo>
                <a:cubicBezTo>
                  <a:pt x="-13243" y="179011"/>
                  <a:pt x="-14048" y="95319"/>
                  <a:pt x="0" y="0"/>
                </a:cubicBezTo>
                <a:close/>
              </a:path>
            </a:pathLst>
          </a:custGeom>
          <a:solidFill>
            <a:srgbClr val="D3E9F5"/>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Accompagner l’accès au site</a:t>
            </a:r>
          </a:p>
        </p:txBody>
      </p:sp>
      <p:sp>
        <p:nvSpPr>
          <p:cNvPr id="11" name="ZoneTexte 10">
            <a:extLst>
              <a:ext uri="{FF2B5EF4-FFF2-40B4-BE49-F238E27FC236}">
                <a16:creationId xmlns:a16="http://schemas.microsoft.com/office/drawing/2014/main" id="{38B4AEF3-1348-8B23-66A1-40F44510D2EC}"/>
              </a:ext>
            </a:extLst>
          </p:cNvPr>
          <p:cNvSpPr txBox="1"/>
          <p:nvPr/>
        </p:nvSpPr>
        <p:spPr>
          <a:xfrm>
            <a:off x="7007541" y="2166186"/>
            <a:ext cx="1270145" cy="246221"/>
          </a:xfrm>
          <a:custGeom>
            <a:avLst/>
            <a:gdLst>
              <a:gd name="connsiteX0" fmla="*/ 0 w 1270145"/>
              <a:gd name="connsiteY0" fmla="*/ 0 h 246221"/>
              <a:gd name="connsiteX1" fmla="*/ 1270145 w 1270145"/>
              <a:gd name="connsiteY1" fmla="*/ 0 h 246221"/>
              <a:gd name="connsiteX2" fmla="*/ 1270145 w 1270145"/>
              <a:gd name="connsiteY2" fmla="*/ 246221 h 246221"/>
              <a:gd name="connsiteX3" fmla="*/ 0 w 1270145"/>
              <a:gd name="connsiteY3" fmla="*/ 246221 h 246221"/>
              <a:gd name="connsiteX4" fmla="*/ 0 w 1270145"/>
              <a:gd name="connsiteY4" fmla="*/ 0 h 24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45" h="246221" fill="none" extrusionOk="0">
                <a:moveTo>
                  <a:pt x="0" y="0"/>
                </a:moveTo>
                <a:cubicBezTo>
                  <a:pt x="421483" y="46983"/>
                  <a:pt x="906832" y="48921"/>
                  <a:pt x="1270145" y="0"/>
                </a:cubicBezTo>
                <a:cubicBezTo>
                  <a:pt x="1268608" y="75278"/>
                  <a:pt x="1264866" y="168786"/>
                  <a:pt x="1270145" y="246221"/>
                </a:cubicBezTo>
                <a:cubicBezTo>
                  <a:pt x="650258" y="321154"/>
                  <a:pt x="290569" y="133672"/>
                  <a:pt x="0" y="246221"/>
                </a:cubicBezTo>
                <a:cubicBezTo>
                  <a:pt x="-656" y="207604"/>
                  <a:pt x="2888" y="38752"/>
                  <a:pt x="0" y="0"/>
                </a:cubicBezTo>
                <a:close/>
              </a:path>
              <a:path w="1270145" h="246221" stroke="0" extrusionOk="0">
                <a:moveTo>
                  <a:pt x="0" y="0"/>
                </a:moveTo>
                <a:cubicBezTo>
                  <a:pt x="289778" y="50607"/>
                  <a:pt x="795742" y="69449"/>
                  <a:pt x="1270145" y="0"/>
                </a:cubicBezTo>
                <a:cubicBezTo>
                  <a:pt x="1263760" y="42672"/>
                  <a:pt x="1263426" y="197523"/>
                  <a:pt x="1270145" y="246221"/>
                </a:cubicBezTo>
                <a:cubicBezTo>
                  <a:pt x="1024261" y="248004"/>
                  <a:pt x="597047" y="330912"/>
                  <a:pt x="0" y="246221"/>
                </a:cubicBezTo>
                <a:cubicBezTo>
                  <a:pt x="-11206" y="128966"/>
                  <a:pt x="6961" y="34069"/>
                  <a:pt x="0" y="0"/>
                </a:cubicBezTo>
                <a:close/>
              </a:path>
            </a:pathLst>
          </a:custGeom>
          <a:solidFill>
            <a:srgbClr val="D3E9F5"/>
          </a:solidFill>
          <a:ln>
            <a:solidFill>
              <a:schemeClr val="tx1"/>
            </a:solidFill>
            <a:extLst>
              <a:ext uri="{C807C97D-BFC1-408E-A445-0C87EB9F89A2}">
                <ask:lineSketchStyleProps xmlns:ask="http://schemas.microsoft.com/office/drawing/2018/sketchyshapes" sd="3793491659">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Replanter un verger</a:t>
            </a:r>
          </a:p>
        </p:txBody>
      </p:sp>
      <p:sp>
        <p:nvSpPr>
          <p:cNvPr id="12" name="ZoneTexte 11">
            <a:extLst>
              <a:ext uri="{FF2B5EF4-FFF2-40B4-BE49-F238E27FC236}">
                <a16:creationId xmlns:a16="http://schemas.microsoft.com/office/drawing/2014/main" id="{9A68A4BB-B7F6-858E-D019-BF66ABC64A1E}"/>
              </a:ext>
            </a:extLst>
          </p:cNvPr>
          <p:cNvSpPr txBox="1"/>
          <p:nvPr/>
        </p:nvSpPr>
        <p:spPr>
          <a:xfrm>
            <a:off x="7239617" y="2681578"/>
            <a:ext cx="1637023" cy="400110"/>
          </a:xfrm>
          <a:custGeom>
            <a:avLst/>
            <a:gdLst>
              <a:gd name="connsiteX0" fmla="*/ 0 w 1637023"/>
              <a:gd name="connsiteY0" fmla="*/ 0 h 400110"/>
              <a:gd name="connsiteX1" fmla="*/ 1637023 w 1637023"/>
              <a:gd name="connsiteY1" fmla="*/ 0 h 400110"/>
              <a:gd name="connsiteX2" fmla="*/ 1637023 w 1637023"/>
              <a:gd name="connsiteY2" fmla="*/ 400110 h 400110"/>
              <a:gd name="connsiteX3" fmla="*/ 0 w 1637023"/>
              <a:gd name="connsiteY3" fmla="*/ 400110 h 400110"/>
              <a:gd name="connsiteX4" fmla="*/ 0 w 1637023"/>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023" h="400110" fill="none" extrusionOk="0">
                <a:moveTo>
                  <a:pt x="0" y="0"/>
                </a:moveTo>
                <a:cubicBezTo>
                  <a:pt x="574233" y="-118530"/>
                  <a:pt x="938387" y="-97622"/>
                  <a:pt x="1637023" y="0"/>
                </a:cubicBezTo>
                <a:cubicBezTo>
                  <a:pt x="1635741" y="140539"/>
                  <a:pt x="1628844" y="339891"/>
                  <a:pt x="1637023" y="400110"/>
                </a:cubicBezTo>
                <a:cubicBezTo>
                  <a:pt x="1101779" y="307831"/>
                  <a:pt x="706984" y="399251"/>
                  <a:pt x="0" y="400110"/>
                </a:cubicBezTo>
                <a:cubicBezTo>
                  <a:pt x="-3100" y="316908"/>
                  <a:pt x="-9620" y="188456"/>
                  <a:pt x="0" y="0"/>
                </a:cubicBezTo>
                <a:close/>
              </a:path>
              <a:path w="1637023" h="400110" stroke="0" extrusionOk="0">
                <a:moveTo>
                  <a:pt x="0" y="0"/>
                </a:moveTo>
                <a:cubicBezTo>
                  <a:pt x="619926" y="-91088"/>
                  <a:pt x="1389083" y="-114504"/>
                  <a:pt x="1637023" y="0"/>
                </a:cubicBezTo>
                <a:cubicBezTo>
                  <a:pt x="1601449" y="133488"/>
                  <a:pt x="1607122" y="290440"/>
                  <a:pt x="1637023" y="400110"/>
                </a:cubicBezTo>
                <a:cubicBezTo>
                  <a:pt x="1318165" y="453798"/>
                  <a:pt x="786193" y="294630"/>
                  <a:pt x="0" y="400110"/>
                </a:cubicBezTo>
                <a:cubicBezTo>
                  <a:pt x="31279" y="347423"/>
                  <a:pt x="29754" y="94898"/>
                  <a:pt x="0" y="0"/>
                </a:cubicBezTo>
                <a:close/>
              </a:path>
            </a:pathLst>
          </a:custGeom>
          <a:solidFill>
            <a:srgbClr val="D3E9F5"/>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Aménager une aire de jeux dans une alcôve végétale</a:t>
            </a:r>
          </a:p>
        </p:txBody>
      </p:sp>
      <p:sp>
        <p:nvSpPr>
          <p:cNvPr id="13" name="ZoneTexte 12">
            <a:extLst>
              <a:ext uri="{FF2B5EF4-FFF2-40B4-BE49-F238E27FC236}">
                <a16:creationId xmlns:a16="http://schemas.microsoft.com/office/drawing/2014/main" id="{4782AA12-DA69-24F4-CACA-F332E4FAE091}"/>
              </a:ext>
            </a:extLst>
          </p:cNvPr>
          <p:cNvSpPr txBox="1"/>
          <p:nvPr/>
        </p:nvSpPr>
        <p:spPr>
          <a:xfrm>
            <a:off x="6947970" y="4686050"/>
            <a:ext cx="1656716" cy="553998"/>
          </a:xfrm>
          <a:custGeom>
            <a:avLst/>
            <a:gdLst>
              <a:gd name="connsiteX0" fmla="*/ 0 w 1656716"/>
              <a:gd name="connsiteY0" fmla="*/ 0 h 553998"/>
              <a:gd name="connsiteX1" fmla="*/ 1656716 w 1656716"/>
              <a:gd name="connsiteY1" fmla="*/ 0 h 553998"/>
              <a:gd name="connsiteX2" fmla="*/ 1656716 w 1656716"/>
              <a:gd name="connsiteY2" fmla="*/ 553998 h 553998"/>
              <a:gd name="connsiteX3" fmla="*/ 0 w 1656716"/>
              <a:gd name="connsiteY3" fmla="*/ 553998 h 553998"/>
              <a:gd name="connsiteX4" fmla="*/ 0 w 165671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716" h="553998" fill="none" extrusionOk="0">
                <a:moveTo>
                  <a:pt x="0" y="0"/>
                </a:moveTo>
                <a:cubicBezTo>
                  <a:pt x="283174" y="-57033"/>
                  <a:pt x="1200019" y="105045"/>
                  <a:pt x="1656716" y="0"/>
                </a:cubicBezTo>
                <a:cubicBezTo>
                  <a:pt x="1616459" y="189340"/>
                  <a:pt x="1650520" y="349411"/>
                  <a:pt x="1656716" y="553998"/>
                </a:cubicBezTo>
                <a:cubicBezTo>
                  <a:pt x="883043" y="520010"/>
                  <a:pt x="267112" y="643431"/>
                  <a:pt x="0" y="553998"/>
                </a:cubicBezTo>
                <a:cubicBezTo>
                  <a:pt x="28322" y="288924"/>
                  <a:pt x="-42754" y="134453"/>
                  <a:pt x="0" y="0"/>
                </a:cubicBezTo>
                <a:close/>
              </a:path>
              <a:path w="1656716" h="553998" stroke="0" extrusionOk="0">
                <a:moveTo>
                  <a:pt x="0" y="0"/>
                </a:moveTo>
                <a:cubicBezTo>
                  <a:pt x="648678" y="82709"/>
                  <a:pt x="1181950" y="-13296"/>
                  <a:pt x="1656716" y="0"/>
                </a:cubicBezTo>
                <a:cubicBezTo>
                  <a:pt x="1661338" y="60392"/>
                  <a:pt x="1616363" y="357194"/>
                  <a:pt x="1656716" y="553998"/>
                </a:cubicBezTo>
                <a:cubicBezTo>
                  <a:pt x="1477679" y="409357"/>
                  <a:pt x="660693" y="550248"/>
                  <a:pt x="0" y="553998"/>
                </a:cubicBezTo>
                <a:cubicBezTo>
                  <a:pt x="1788" y="487736"/>
                  <a:pt x="11616" y="141990"/>
                  <a:pt x="0" y="0"/>
                </a:cubicBezTo>
                <a:close/>
              </a:path>
            </a:pathLst>
          </a:custGeom>
          <a:solidFill>
            <a:srgbClr val="D3E9F5"/>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Traiter les limites de manière plus « naturelle » / fauchage tardif</a:t>
            </a:r>
          </a:p>
        </p:txBody>
      </p:sp>
      <p:sp>
        <p:nvSpPr>
          <p:cNvPr id="14" name="ZoneTexte 13">
            <a:extLst>
              <a:ext uri="{FF2B5EF4-FFF2-40B4-BE49-F238E27FC236}">
                <a16:creationId xmlns:a16="http://schemas.microsoft.com/office/drawing/2014/main" id="{BF005658-EA3A-E47A-C17E-74B1C7702924}"/>
              </a:ext>
            </a:extLst>
          </p:cNvPr>
          <p:cNvSpPr txBox="1"/>
          <p:nvPr/>
        </p:nvSpPr>
        <p:spPr>
          <a:xfrm>
            <a:off x="7306975" y="3263723"/>
            <a:ext cx="1482613" cy="553998"/>
          </a:xfrm>
          <a:custGeom>
            <a:avLst/>
            <a:gdLst>
              <a:gd name="connsiteX0" fmla="*/ 0 w 1482613"/>
              <a:gd name="connsiteY0" fmla="*/ 0 h 553998"/>
              <a:gd name="connsiteX1" fmla="*/ 1482613 w 1482613"/>
              <a:gd name="connsiteY1" fmla="*/ 0 h 553998"/>
              <a:gd name="connsiteX2" fmla="*/ 1482613 w 1482613"/>
              <a:gd name="connsiteY2" fmla="*/ 553998 h 553998"/>
              <a:gd name="connsiteX3" fmla="*/ 0 w 1482613"/>
              <a:gd name="connsiteY3" fmla="*/ 553998 h 553998"/>
              <a:gd name="connsiteX4" fmla="*/ 0 w 1482613"/>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613" h="553998" fill="none" extrusionOk="0">
                <a:moveTo>
                  <a:pt x="0" y="0"/>
                </a:moveTo>
                <a:cubicBezTo>
                  <a:pt x="604179" y="107769"/>
                  <a:pt x="857261" y="-104077"/>
                  <a:pt x="1482613" y="0"/>
                </a:cubicBezTo>
                <a:cubicBezTo>
                  <a:pt x="1502338" y="165281"/>
                  <a:pt x="1467987" y="279680"/>
                  <a:pt x="1482613" y="553998"/>
                </a:cubicBezTo>
                <a:cubicBezTo>
                  <a:pt x="1302411" y="538498"/>
                  <a:pt x="633932" y="630753"/>
                  <a:pt x="0" y="553998"/>
                </a:cubicBezTo>
                <a:cubicBezTo>
                  <a:pt x="-25847" y="466685"/>
                  <a:pt x="-16062" y="60656"/>
                  <a:pt x="0" y="0"/>
                </a:cubicBezTo>
                <a:close/>
              </a:path>
              <a:path w="1482613" h="553998" stroke="0" extrusionOk="0">
                <a:moveTo>
                  <a:pt x="0" y="0"/>
                </a:moveTo>
                <a:cubicBezTo>
                  <a:pt x="402512" y="-38276"/>
                  <a:pt x="1223942" y="-9578"/>
                  <a:pt x="1482613" y="0"/>
                </a:cubicBezTo>
                <a:cubicBezTo>
                  <a:pt x="1446394" y="142206"/>
                  <a:pt x="1527760" y="289664"/>
                  <a:pt x="1482613" y="553998"/>
                </a:cubicBezTo>
                <a:cubicBezTo>
                  <a:pt x="762576" y="652243"/>
                  <a:pt x="579374" y="554134"/>
                  <a:pt x="0" y="553998"/>
                </a:cubicBezTo>
                <a:cubicBezTo>
                  <a:pt x="-46968" y="452969"/>
                  <a:pt x="18741" y="57502"/>
                  <a:pt x="0" y="0"/>
                </a:cubicBezTo>
                <a:close/>
              </a:path>
            </a:pathLst>
          </a:custGeom>
          <a:solidFill>
            <a:srgbClr val="D3E9F5"/>
          </a:solidFill>
          <a:ln>
            <a:solidFill>
              <a:schemeClr val="tx1"/>
            </a:solidFill>
            <a:extLst>
              <a:ext uri="{C807C97D-BFC1-408E-A445-0C87EB9F89A2}">
                <ask:lineSketchStyleProps xmlns:ask="http://schemas.microsoft.com/office/drawing/2018/sketchyshapes" sd="3984811014">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Planter un bel arbre repère pour structurer la cour d’accueil</a:t>
            </a:r>
          </a:p>
        </p:txBody>
      </p:sp>
      <p:sp>
        <p:nvSpPr>
          <p:cNvPr id="22" name="ZoneTexte 21">
            <a:extLst>
              <a:ext uri="{FF2B5EF4-FFF2-40B4-BE49-F238E27FC236}">
                <a16:creationId xmlns:a16="http://schemas.microsoft.com/office/drawing/2014/main" id="{F26C74F1-6F11-BE90-3203-40344D50C9A0}"/>
              </a:ext>
            </a:extLst>
          </p:cNvPr>
          <p:cNvSpPr txBox="1"/>
          <p:nvPr/>
        </p:nvSpPr>
        <p:spPr>
          <a:xfrm>
            <a:off x="129260" y="2176790"/>
            <a:ext cx="1728560" cy="553998"/>
          </a:xfrm>
          <a:custGeom>
            <a:avLst/>
            <a:gdLst>
              <a:gd name="connsiteX0" fmla="*/ 0 w 1728560"/>
              <a:gd name="connsiteY0" fmla="*/ 0 h 553998"/>
              <a:gd name="connsiteX1" fmla="*/ 1728560 w 1728560"/>
              <a:gd name="connsiteY1" fmla="*/ 0 h 553998"/>
              <a:gd name="connsiteX2" fmla="*/ 1728560 w 1728560"/>
              <a:gd name="connsiteY2" fmla="*/ 553998 h 553998"/>
              <a:gd name="connsiteX3" fmla="*/ 0 w 1728560"/>
              <a:gd name="connsiteY3" fmla="*/ 553998 h 553998"/>
              <a:gd name="connsiteX4" fmla="*/ 0 w 1728560"/>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560" h="553998" fill="none" extrusionOk="0">
                <a:moveTo>
                  <a:pt x="0" y="0"/>
                </a:moveTo>
                <a:cubicBezTo>
                  <a:pt x="579590" y="-122140"/>
                  <a:pt x="947770" y="145597"/>
                  <a:pt x="1728560" y="0"/>
                </a:cubicBezTo>
                <a:cubicBezTo>
                  <a:pt x="1688303" y="189340"/>
                  <a:pt x="1722364" y="349411"/>
                  <a:pt x="1728560" y="553998"/>
                </a:cubicBezTo>
                <a:cubicBezTo>
                  <a:pt x="1219029" y="611638"/>
                  <a:pt x="183711" y="445609"/>
                  <a:pt x="0" y="553998"/>
                </a:cubicBezTo>
                <a:cubicBezTo>
                  <a:pt x="28322" y="288924"/>
                  <a:pt x="-42754" y="134453"/>
                  <a:pt x="0" y="0"/>
                </a:cubicBezTo>
                <a:close/>
              </a:path>
              <a:path w="1728560" h="553998" stroke="0" extrusionOk="0">
                <a:moveTo>
                  <a:pt x="0" y="0"/>
                </a:moveTo>
                <a:cubicBezTo>
                  <a:pt x="750059" y="47518"/>
                  <a:pt x="1169391" y="69629"/>
                  <a:pt x="1728560" y="0"/>
                </a:cubicBezTo>
                <a:cubicBezTo>
                  <a:pt x="1733182" y="60392"/>
                  <a:pt x="1688207" y="357194"/>
                  <a:pt x="1728560" y="553998"/>
                </a:cubicBezTo>
                <a:cubicBezTo>
                  <a:pt x="1368190" y="595976"/>
                  <a:pt x="462259" y="517204"/>
                  <a:pt x="0" y="553998"/>
                </a:cubicBezTo>
                <a:cubicBezTo>
                  <a:pt x="1788" y="487736"/>
                  <a:pt x="11616" y="141990"/>
                  <a:pt x="0" y="0"/>
                </a:cubicBezTo>
                <a:close/>
              </a:path>
            </a:pathLst>
          </a:custGeom>
          <a:solidFill>
            <a:srgbClr val="D3E9F5"/>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Minimiser l’impact du stationnement par une charmille</a:t>
            </a:r>
          </a:p>
        </p:txBody>
      </p:sp>
      <p:sp>
        <p:nvSpPr>
          <p:cNvPr id="23" name="ZoneTexte 22">
            <a:extLst>
              <a:ext uri="{FF2B5EF4-FFF2-40B4-BE49-F238E27FC236}">
                <a16:creationId xmlns:a16="http://schemas.microsoft.com/office/drawing/2014/main" id="{6A038CAB-83CB-8205-70B8-8BEA8363AA0B}"/>
              </a:ext>
            </a:extLst>
          </p:cNvPr>
          <p:cNvSpPr txBox="1"/>
          <p:nvPr/>
        </p:nvSpPr>
        <p:spPr>
          <a:xfrm>
            <a:off x="191779" y="4283792"/>
            <a:ext cx="1240206" cy="553998"/>
          </a:xfrm>
          <a:custGeom>
            <a:avLst/>
            <a:gdLst>
              <a:gd name="connsiteX0" fmla="*/ 0 w 1240206"/>
              <a:gd name="connsiteY0" fmla="*/ 0 h 553998"/>
              <a:gd name="connsiteX1" fmla="*/ 1240206 w 1240206"/>
              <a:gd name="connsiteY1" fmla="*/ 0 h 553998"/>
              <a:gd name="connsiteX2" fmla="*/ 1240206 w 1240206"/>
              <a:gd name="connsiteY2" fmla="*/ 553998 h 553998"/>
              <a:gd name="connsiteX3" fmla="*/ 0 w 1240206"/>
              <a:gd name="connsiteY3" fmla="*/ 553998 h 553998"/>
              <a:gd name="connsiteX4" fmla="*/ 0 w 124020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206" h="553998" fill="none" extrusionOk="0">
                <a:moveTo>
                  <a:pt x="0" y="0"/>
                </a:moveTo>
                <a:cubicBezTo>
                  <a:pt x="305765" y="26136"/>
                  <a:pt x="1012699" y="-48287"/>
                  <a:pt x="1240206" y="0"/>
                </a:cubicBezTo>
                <a:cubicBezTo>
                  <a:pt x="1199949" y="189340"/>
                  <a:pt x="1234010" y="349411"/>
                  <a:pt x="1240206" y="553998"/>
                </a:cubicBezTo>
                <a:cubicBezTo>
                  <a:pt x="876492" y="567056"/>
                  <a:pt x="296558" y="489876"/>
                  <a:pt x="0" y="553998"/>
                </a:cubicBezTo>
                <a:cubicBezTo>
                  <a:pt x="28322" y="288924"/>
                  <a:pt x="-42754" y="134453"/>
                  <a:pt x="0" y="0"/>
                </a:cubicBezTo>
                <a:close/>
              </a:path>
              <a:path w="1240206" h="553998" stroke="0" extrusionOk="0">
                <a:moveTo>
                  <a:pt x="0" y="0"/>
                </a:moveTo>
                <a:cubicBezTo>
                  <a:pt x="581751" y="36278"/>
                  <a:pt x="655327" y="82276"/>
                  <a:pt x="1240206" y="0"/>
                </a:cubicBezTo>
                <a:cubicBezTo>
                  <a:pt x="1244828" y="60392"/>
                  <a:pt x="1199853" y="357194"/>
                  <a:pt x="1240206" y="553998"/>
                </a:cubicBezTo>
                <a:cubicBezTo>
                  <a:pt x="1080448" y="561685"/>
                  <a:pt x="371307" y="534622"/>
                  <a:pt x="0" y="553998"/>
                </a:cubicBezTo>
                <a:cubicBezTo>
                  <a:pt x="1788" y="487736"/>
                  <a:pt x="11616" y="141990"/>
                  <a:pt x="0" y="0"/>
                </a:cubicBezTo>
                <a:close/>
              </a:path>
            </a:pathLst>
          </a:custGeom>
          <a:solidFill>
            <a:srgbClr val="D3E9F5"/>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Planter une haie pour assurer l’intimité de chacun</a:t>
            </a:r>
          </a:p>
        </p:txBody>
      </p:sp>
      <p:sp>
        <p:nvSpPr>
          <p:cNvPr id="24" name="ZoneTexte 23">
            <a:extLst>
              <a:ext uri="{FF2B5EF4-FFF2-40B4-BE49-F238E27FC236}">
                <a16:creationId xmlns:a16="http://schemas.microsoft.com/office/drawing/2014/main" id="{AD38A159-9D18-2139-3515-D214A81B36B1}"/>
              </a:ext>
            </a:extLst>
          </p:cNvPr>
          <p:cNvSpPr txBox="1"/>
          <p:nvPr/>
        </p:nvSpPr>
        <p:spPr>
          <a:xfrm>
            <a:off x="95642" y="3623719"/>
            <a:ext cx="1728560" cy="400110"/>
          </a:xfrm>
          <a:custGeom>
            <a:avLst/>
            <a:gdLst>
              <a:gd name="connsiteX0" fmla="*/ 0 w 1728560"/>
              <a:gd name="connsiteY0" fmla="*/ 0 h 400110"/>
              <a:gd name="connsiteX1" fmla="*/ 1728560 w 1728560"/>
              <a:gd name="connsiteY1" fmla="*/ 0 h 400110"/>
              <a:gd name="connsiteX2" fmla="*/ 1728560 w 1728560"/>
              <a:gd name="connsiteY2" fmla="*/ 400110 h 400110"/>
              <a:gd name="connsiteX3" fmla="*/ 0 w 1728560"/>
              <a:gd name="connsiteY3" fmla="*/ 400110 h 400110"/>
              <a:gd name="connsiteX4" fmla="*/ 0 w 1728560"/>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560" h="400110" fill="none" extrusionOk="0">
                <a:moveTo>
                  <a:pt x="0" y="0"/>
                </a:moveTo>
                <a:cubicBezTo>
                  <a:pt x="579590" y="-122140"/>
                  <a:pt x="947770" y="145597"/>
                  <a:pt x="1728560" y="0"/>
                </a:cubicBezTo>
                <a:cubicBezTo>
                  <a:pt x="1727278" y="140539"/>
                  <a:pt x="1720381" y="339891"/>
                  <a:pt x="1728560" y="400110"/>
                </a:cubicBezTo>
                <a:cubicBezTo>
                  <a:pt x="1219029" y="457750"/>
                  <a:pt x="183711" y="291721"/>
                  <a:pt x="0" y="400110"/>
                </a:cubicBezTo>
                <a:cubicBezTo>
                  <a:pt x="-3100" y="316908"/>
                  <a:pt x="-9620" y="188456"/>
                  <a:pt x="0" y="0"/>
                </a:cubicBezTo>
                <a:close/>
              </a:path>
              <a:path w="1728560" h="400110" stroke="0" extrusionOk="0">
                <a:moveTo>
                  <a:pt x="0" y="0"/>
                </a:moveTo>
                <a:cubicBezTo>
                  <a:pt x="750059" y="47518"/>
                  <a:pt x="1169391" y="69629"/>
                  <a:pt x="1728560" y="0"/>
                </a:cubicBezTo>
                <a:cubicBezTo>
                  <a:pt x="1692986" y="133488"/>
                  <a:pt x="1698659" y="290440"/>
                  <a:pt x="1728560" y="400110"/>
                </a:cubicBezTo>
                <a:cubicBezTo>
                  <a:pt x="1368190" y="442088"/>
                  <a:pt x="462259" y="363316"/>
                  <a:pt x="0" y="400110"/>
                </a:cubicBezTo>
                <a:cubicBezTo>
                  <a:pt x="31279" y="347423"/>
                  <a:pt x="29754" y="94898"/>
                  <a:pt x="0" y="0"/>
                </a:cubicBezTo>
                <a:close/>
              </a:path>
            </a:pathLst>
          </a:custGeom>
          <a:solidFill>
            <a:srgbClr val="D3E9F5"/>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Un arbre pour apporter de l’ombre à la terrasse</a:t>
            </a:r>
          </a:p>
        </p:txBody>
      </p:sp>
      <p:sp>
        <p:nvSpPr>
          <p:cNvPr id="25" name="ZoneTexte 24">
            <a:extLst>
              <a:ext uri="{FF2B5EF4-FFF2-40B4-BE49-F238E27FC236}">
                <a16:creationId xmlns:a16="http://schemas.microsoft.com/office/drawing/2014/main" id="{3F29DA08-B0BC-A84D-F899-2AB950C405FC}"/>
              </a:ext>
            </a:extLst>
          </p:cNvPr>
          <p:cNvSpPr txBox="1"/>
          <p:nvPr/>
        </p:nvSpPr>
        <p:spPr>
          <a:xfrm>
            <a:off x="439949" y="5533708"/>
            <a:ext cx="1316566" cy="246221"/>
          </a:xfrm>
          <a:custGeom>
            <a:avLst/>
            <a:gdLst>
              <a:gd name="connsiteX0" fmla="*/ 0 w 1316566"/>
              <a:gd name="connsiteY0" fmla="*/ 0 h 246221"/>
              <a:gd name="connsiteX1" fmla="*/ 1316566 w 1316566"/>
              <a:gd name="connsiteY1" fmla="*/ 0 h 246221"/>
              <a:gd name="connsiteX2" fmla="*/ 1316566 w 1316566"/>
              <a:gd name="connsiteY2" fmla="*/ 246221 h 246221"/>
              <a:gd name="connsiteX3" fmla="*/ 0 w 1316566"/>
              <a:gd name="connsiteY3" fmla="*/ 246221 h 246221"/>
              <a:gd name="connsiteX4" fmla="*/ 0 w 1316566"/>
              <a:gd name="connsiteY4" fmla="*/ 0 h 24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566" h="246221" fill="none" extrusionOk="0">
                <a:moveTo>
                  <a:pt x="0" y="0"/>
                </a:moveTo>
                <a:cubicBezTo>
                  <a:pt x="422073" y="50355"/>
                  <a:pt x="681802" y="-10688"/>
                  <a:pt x="1316566" y="0"/>
                </a:cubicBezTo>
                <a:cubicBezTo>
                  <a:pt x="1299191" y="70026"/>
                  <a:pt x="1303551" y="160147"/>
                  <a:pt x="1316566" y="246221"/>
                </a:cubicBezTo>
                <a:cubicBezTo>
                  <a:pt x="1072329" y="221141"/>
                  <a:pt x="453110" y="231870"/>
                  <a:pt x="0" y="246221"/>
                </a:cubicBezTo>
                <a:cubicBezTo>
                  <a:pt x="2171" y="170403"/>
                  <a:pt x="-10382" y="67508"/>
                  <a:pt x="0" y="0"/>
                </a:cubicBezTo>
                <a:close/>
              </a:path>
              <a:path w="1316566" h="246221" stroke="0" extrusionOk="0">
                <a:moveTo>
                  <a:pt x="0" y="0"/>
                </a:moveTo>
                <a:cubicBezTo>
                  <a:pt x="281257" y="-77465"/>
                  <a:pt x="909899" y="2805"/>
                  <a:pt x="1316566" y="0"/>
                </a:cubicBezTo>
                <a:cubicBezTo>
                  <a:pt x="1313449" y="86785"/>
                  <a:pt x="1311511" y="150521"/>
                  <a:pt x="1316566" y="246221"/>
                </a:cubicBezTo>
                <a:cubicBezTo>
                  <a:pt x="828973" y="282963"/>
                  <a:pt x="236735" y="201061"/>
                  <a:pt x="0" y="246221"/>
                </a:cubicBezTo>
                <a:cubicBezTo>
                  <a:pt x="-13243" y="179011"/>
                  <a:pt x="-14048" y="95319"/>
                  <a:pt x="0" y="0"/>
                </a:cubicBezTo>
                <a:close/>
              </a:path>
            </a:pathLst>
          </a:custGeom>
          <a:solidFill>
            <a:srgbClr val="D3E9F5"/>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Se protéger des vents</a:t>
            </a:r>
          </a:p>
        </p:txBody>
      </p:sp>
      <p:sp>
        <p:nvSpPr>
          <p:cNvPr id="26" name="ZoneTexte 25">
            <a:extLst>
              <a:ext uri="{FF2B5EF4-FFF2-40B4-BE49-F238E27FC236}">
                <a16:creationId xmlns:a16="http://schemas.microsoft.com/office/drawing/2014/main" id="{BCB55270-7745-9598-D32D-16715D2E2D35}"/>
              </a:ext>
            </a:extLst>
          </p:cNvPr>
          <p:cNvSpPr txBox="1"/>
          <p:nvPr/>
        </p:nvSpPr>
        <p:spPr>
          <a:xfrm>
            <a:off x="5914053" y="5734772"/>
            <a:ext cx="1728560" cy="400110"/>
          </a:xfrm>
          <a:custGeom>
            <a:avLst/>
            <a:gdLst>
              <a:gd name="connsiteX0" fmla="*/ 0 w 1728560"/>
              <a:gd name="connsiteY0" fmla="*/ 0 h 400110"/>
              <a:gd name="connsiteX1" fmla="*/ 1728560 w 1728560"/>
              <a:gd name="connsiteY1" fmla="*/ 0 h 400110"/>
              <a:gd name="connsiteX2" fmla="*/ 1728560 w 1728560"/>
              <a:gd name="connsiteY2" fmla="*/ 400110 h 400110"/>
              <a:gd name="connsiteX3" fmla="*/ 0 w 1728560"/>
              <a:gd name="connsiteY3" fmla="*/ 400110 h 400110"/>
              <a:gd name="connsiteX4" fmla="*/ 0 w 1728560"/>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560" h="400110" fill="none" extrusionOk="0">
                <a:moveTo>
                  <a:pt x="0" y="0"/>
                </a:moveTo>
                <a:cubicBezTo>
                  <a:pt x="579590" y="-122140"/>
                  <a:pt x="947770" y="145597"/>
                  <a:pt x="1728560" y="0"/>
                </a:cubicBezTo>
                <a:cubicBezTo>
                  <a:pt x="1727278" y="140539"/>
                  <a:pt x="1720381" y="339891"/>
                  <a:pt x="1728560" y="400110"/>
                </a:cubicBezTo>
                <a:cubicBezTo>
                  <a:pt x="1219029" y="457750"/>
                  <a:pt x="183711" y="291721"/>
                  <a:pt x="0" y="400110"/>
                </a:cubicBezTo>
                <a:cubicBezTo>
                  <a:pt x="-3100" y="316908"/>
                  <a:pt x="-9620" y="188456"/>
                  <a:pt x="0" y="0"/>
                </a:cubicBezTo>
                <a:close/>
              </a:path>
              <a:path w="1728560" h="400110" stroke="0" extrusionOk="0">
                <a:moveTo>
                  <a:pt x="0" y="0"/>
                </a:moveTo>
                <a:cubicBezTo>
                  <a:pt x="750059" y="47518"/>
                  <a:pt x="1169391" y="69629"/>
                  <a:pt x="1728560" y="0"/>
                </a:cubicBezTo>
                <a:cubicBezTo>
                  <a:pt x="1692986" y="133488"/>
                  <a:pt x="1698659" y="290440"/>
                  <a:pt x="1728560" y="400110"/>
                </a:cubicBezTo>
                <a:cubicBezTo>
                  <a:pt x="1368190" y="442088"/>
                  <a:pt x="462259" y="363316"/>
                  <a:pt x="0" y="400110"/>
                </a:cubicBezTo>
                <a:cubicBezTo>
                  <a:pt x="31279" y="347423"/>
                  <a:pt x="29754" y="94898"/>
                  <a:pt x="0" y="0"/>
                </a:cubicBezTo>
                <a:close/>
              </a:path>
            </a:pathLst>
          </a:custGeom>
          <a:solidFill>
            <a:srgbClr val="D3E9F5"/>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Accompagner les pieds de murs de vivaces</a:t>
            </a:r>
          </a:p>
        </p:txBody>
      </p:sp>
      <p:sp>
        <p:nvSpPr>
          <p:cNvPr id="27" name="ZoneTexte 26">
            <a:extLst>
              <a:ext uri="{FF2B5EF4-FFF2-40B4-BE49-F238E27FC236}">
                <a16:creationId xmlns:a16="http://schemas.microsoft.com/office/drawing/2014/main" id="{15E01FA1-1C14-ACA8-3177-83358E4DE9C2}"/>
              </a:ext>
            </a:extLst>
          </p:cNvPr>
          <p:cNvSpPr txBox="1"/>
          <p:nvPr/>
        </p:nvSpPr>
        <p:spPr>
          <a:xfrm>
            <a:off x="2424023" y="1357149"/>
            <a:ext cx="1984075" cy="246221"/>
          </a:xfrm>
          <a:custGeom>
            <a:avLst/>
            <a:gdLst>
              <a:gd name="connsiteX0" fmla="*/ 0 w 1984075"/>
              <a:gd name="connsiteY0" fmla="*/ 0 h 246221"/>
              <a:gd name="connsiteX1" fmla="*/ 1984075 w 1984075"/>
              <a:gd name="connsiteY1" fmla="*/ 0 h 246221"/>
              <a:gd name="connsiteX2" fmla="*/ 1984075 w 1984075"/>
              <a:gd name="connsiteY2" fmla="*/ 246221 h 246221"/>
              <a:gd name="connsiteX3" fmla="*/ 0 w 1984075"/>
              <a:gd name="connsiteY3" fmla="*/ 246221 h 246221"/>
              <a:gd name="connsiteX4" fmla="*/ 0 w 1984075"/>
              <a:gd name="connsiteY4" fmla="*/ 0 h 24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075" h="246221" fill="none" extrusionOk="0">
                <a:moveTo>
                  <a:pt x="0" y="0"/>
                </a:moveTo>
                <a:cubicBezTo>
                  <a:pt x="930767" y="-14931"/>
                  <a:pt x="1659173" y="31643"/>
                  <a:pt x="1984075" y="0"/>
                </a:cubicBezTo>
                <a:cubicBezTo>
                  <a:pt x="1966700" y="70026"/>
                  <a:pt x="1971060" y="160147"/>
                  <a:pt x="1984075" y="246221"/>
                </a:cubicBezTo>
                <a:cubicBezTo>
                  <a:pt x="995598" y="184167"/>
                  <a:pt x="587368" y="192518"/>
                  <a:pt x="0" y="246221"/>
                </a:cubicBezTo>
                <a:cubicBezTo>
                  <a:pt x="2171" y="170403"/>
                  <a:pt x="-10382" y="67508"/>
                  <a:pt x="0" y="0"/>
                </a:cubicBezTo>
                <a:close/>
              </a:path>
              <a:path w="1984075" h="246221" stroke="0" extrusionOk="0">
                <a:moveTo>
                  <a:pt x="0" y="0"/>
                </a:moveTo>
                <a:cubicBezTo>
                  <a:pt x="436445" y="-5264"/>
                  <a:pt x="1675312" y="84467"/>
                  <a:pt x="1984075" y="0"/>
                </a:cubicBezTo>
                <a:cubicBezTo>
                  <a:pt x="1980958" y="86785"/>
                  <a:pt x="1979020" y="150521"/>
                  <a:pt x="1984075" y="246221"/>
                </a:cubicBezTo>
                <a:cubicBezTo>
                  <a:pt x="1748394" y="352541"/>
                  <a:pt x="864593" y="238572"/>
                  <a:pt x="0" y="246221"/>
                </a:cubicBezTo>
                <a:cubicBezTo>
                  <a:pt x="-13243" y="179011"/>
                  <a:pt x="-14048" y="95319"/>
                  <a:pt x="0" y="0"/>
                </a:cubicBezTo>
                <a:close/>
              </a:path>
            </a:pathLst>
          </a:custGeom>
          <a:solidFill>
            <a:srgbClr val="D3E9F5"/>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Minimiser l’impact visuel de la rue</a:t>
            </a:r>
          </a:p>
        </p:txBody>
      </p:sp>
      <p:sp>
        <p:nvSpPr>
          <p:cNvPr id="28" name="ZoneTexte 27">
            <a:extLst>
              <a:ext uri="{FF2B5EF4-FFF2-40B4-BE49-F238E27FC236}">
                <a16:creationId xmlns:a16="http://schemas.microsoft.com/office/drawing/2014/main" id="{12D1DF19-56C7-3449-4FA9-8E9EEA034AFB}"/>
              </a:ext>
            </a:extLst>
          </p:cNvPr>
          <p:cNvSpPr txBox="1"/>
          <p:nvPr/>
        </p:nvSpPr>
        <p:spPr>
          <a:xfrm>
            <a:off x="7090214" y="4044420"/>
            <a:ext cx="1699374" cy="400110"/>
          </a:xfrm>
          <a:custGeom>
            <a:avLst/>
            <a:gdLst>
              <a:gd name="connsiteX0" fmla="*/ 0 w 1699374"/>
              <a:gd name="connsiteY0" fmla="*/ 0 h 400110"/>
              <a:gd name="connsiteX1" fmla="*/ 1699374 w 1699374"/>
              <a:gd name="connsiteY1" fmla="*/ 0 h 400110"/>
              <a:gd name="connsiteX2" fmla="*/ 1699374 w 1699374"/>
              <a:gd name="connsiteY2" fmla="*/ 400110 h 400110"/>
              <a:gd name="connsiteX3" fmla="*/ 0 w 1699374"/>
              <a:gd name="connsiteY3" fmla="*/ 400110 h 400110"/>
              <a:gd name="connsiteX4" fmla="*/ 0 w 1699374"/>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374" h="400110" fill="none" extrusionOk="0">
                <a:moveTo>
                  <a:pt x="0" y="0"/>
                </a:moveTo>
                <a:cubicBezTo>
                  <a:pt x="554156" y="80168"/>
                  <a:pt x="1508275" y="-82271"/>
                  <a:pt x="1699374" y="0"/>
                </a:cubicBezTo>
                <a:cubicBezTo>
                  <a:pt x="1698092" y="140539"/>
                  <a:pt x="1691195" y="339891"/>
                  <a:pt x="1699374" y="400110"/>
                </a:cubicBezTo>
                <a:cubicBezTo>
                  <a:pt x="880558" y="280588"/>
                  <a:pt x="311430" y="426286"/>
                  <a:pt x="0" y="400110"/>
                </a:cubicBezTo>
                <a:cubicBezTo>
                  <a:pt x="-3100" y="316908"/>
                  <a:pt x="-9620" y="188456"/>
                  <a:pt x="0" y="0"/>
                </a:cubicBezTo>
                <a:close/>
              </a:path>
              <a:path w="1699374" h="400110" stroke="0" extrusionOk="0">
                <a:moveTo>
                  <a:pt x="0" y="0"/>
                </a:moveTo>
                <a:cubicBezTo>
                  <a:pt x="742633" y="71467"/>
                  <a:pt x="1390205" y="-124469"/>
                  <a:pt x="1699374" y="0"/>
                </a:cubicBezTo>
                <a:cubicBezTo>
                  <a:pt x="1663800" y="133488"/>
                  <a:pt x="1669473" y="290440"/>
                  <a:pt x="1699374" y="400110"/>
                </a:cubicBezTo>
                <a:cubicBezTo>
                  <a:pt x="1143458" y="447898"/>
                  <a:pt x="502246" y="351895"/>
                  <a:pt x="0" y="400110"/>
                </a:cubicBezTo>
                <a:cubicBezTo>
                  <a:pt x="31279" y="347423"/>
                  <a:pt x="29754" y="94898"/>
                  <a:pt x="0" y="0"/>
                </a:cubicBezTo>
                <a:close/>
              </a:path>
            </a:pathLst>
          </a:custGeom>
          <a:solidFill>
            <a:srgbClr val="D3E9F5"/>
          </a:solid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Organiser la cour, accompagner par le végétal…</a:t>
            </a:r>
          </a:p>
        </p:txBody>
      </p:sp>
      <p:sp>
        <p:nvSpPr>
          <p:cNvPr id="8" name="Rectangle 7">
            <a:extLst>
              <a:ext uri="{FF2B5EF4-FFF2-40B4-BE49-F238E27FC236}">
                <a16:creationId xmlns:a16="http://schemas.microsoft.com/office/drawing/2014/main" id="{8C7576A7-05BD-008A-4DD6-5258673177AC}"/>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159617C6-09F3-89C0-7C53-3FBE46DB7EF6}"/>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
        <p:nvSpPr>
          <p:cNvPr id="15" name="Bouton d'action : Personnalisé 21">
            <a:hlinkClick r:id="" action="ppaction://noaction" highlightClick="1"/>
            <a:extLst>
              <a:ext uri="{FF2B5EF4-FFF2-40B4-BE49-F238E27FC236}">
                <a16:creationId xmlns:a16="http://schemas.microsoft.com/office/drawing/2014/main" id="{06240482-0A87-1EAE-ECA4-64EE60FC0BE7}"/>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ENJEUX D’AMÉNAGEMENT DES ESPACES EXTÉRIEURS</a:t>
            </a:r>
          </a:p>
        </p:txBody>
      </p:sp>
    </p:spTree>
    <p:extLst>
      <p:ext uri="{BB962C8B-B14F-4D97-AF65-F5344CB8AC3E}">
        <p14:creationId xmlns:p14="http://schemas.microsoft.com/office/powerpoint/2010/main" val="3855576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CF1F982-F206-6617-02BB-0C5135F1CB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2026" y="1227363"/>
            <a:ext cx="7897535" cy="5342011"/>
          </a:xfrm>
          <a:prstGeom prst="rect">
            <a:avLst/>
          </a:prstGeom>
          <a:effectLst>
            <a:outerShdw blurRad="50800" dist="38100" dir="10800000" algn="r" rotWithShape="0">
              <a:prstClr val="black">
                <a:alpha val="40000"/>
              </a:prstClr>
            </a:outerShdw>
          </a:effectLst>
        </p:spPr>
      </p:pic>
      <p:sp>
        <p:nvSpPr>
          <p:cNvPr id="7" name="Bouton d'action : Personnalisé 21">
            <a:hlinkClick r:id="" action="ppaction://noaction" highlightClick="1"/>
            <a:extLst>
              <a:ext uri="{FF2B5EF4-FFF2-40B4-BE49-F238E27FC236}">
                <a16:creationId xmlns:a16="http://schemas.microsoft.com/office/drawing/2014/main" id="{FF64BD5C-00ED-8997-2A6C-56A0C4C90A8C}"/>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ACCUEILLIR LA BIODIVERSITÉ CHEZ VOUS</a:t>
            </a:r>
          </a:p>
        </p:txBody>
      </p:sp>
      <p:sp>
        <p:nvSpPr>
          <p:cNvPr id="6" name="Rectangle 5">
            <a:extLst>
              <a:ext uri="{FF2B5EF4-FFF2-40B4-BE49-F238E27FC236}">
                <a16:creationId xmlns:a16="http://schemas.microsoft.com/office/drawing/2014/main" id="{909E08C2-D74C-B808-BA7B-DACE7406385C}"/>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Bouton d'action : Personnalisé 21">
            <a:hlinkClick r:id="" action="ppaction://noaction" highlightClick="1"/>
            <a:extLst>
              <a:ext uri="{FF2B5EF4-FFF2-40B4-BE49-F238E27FC236}">
                <a16:creationId xmlns:a16="http://schemas.microsoft.com/office/drawing/2014/main" id="{F3E5A54D-445E-B1B7-FA90-23F68EFBC360}"/>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1552849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A08ABE-D59B-0FF0-9546-724D66AA61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8186" y="1251525"/>
            <a:ext cx="8350368" cy="5385510"/>
          </a:xfrm>
          <a:prstGeom prst="rect">
            <a:avLst/>
          </a:prstGeom>
        </p:spPr>
      </p:pic>
      <p:sp>
        <p:nvSpPr>
          <p:cNvPr id="3" name="Bouton d'action : Personnalisé 21">
            <a:hlinkClick r:id="" action="ppaction://noaction" highlightClick="1"/>
            <a:extLst>
              <a:ext uri="{FF2B5EF4-FFF2-40B4-BE49-F238E27FC236}">
                <a16:creationId xmlns:a16="http://schemas.microsoft.com/office/drawing/2014/main" id="{FE266DCA-98D5-CBE1-22F4-55CD45231A38}"/>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ACCUEILLIR LA BIODIVERSITÉ CHEZ VOUS : Observez !</a:t>
            </a:r>
          </a:p>
        </p:txBody>
      </p:sp>
      <p:sp>
        <p:nvSpPr>
          <p:cNvPr id="6" name="Rectangle 5">
            <a:extLst>
              <a:ext uri="{FF2B5EF4-FFF2-40B4-BE49-F238E27FC236}">
                <a16:creationId xmlns:a16="http://schemas.microsoft.com/office/drawing/2014/main" id="{84222299-E977-BA17-C4BC-AE1D98D85EA1}"/>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Bouton d'action : Personnalisé 21">
            <a:hlinkClick r:id="" action="ppaction://noaction" highlightClick="1"/>
            <a:extLst>
              <a:ext uri="{FF2B5EF4-FFF2-40B4-BE49-F238E27FC236}">
                <a16:creationId xmlns:a16="http://schemas.microsoft.com/office/drawing/2014/main" id="{1248C950-9D18-30DE-8B89-2248526F598E}"/>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3864297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9C0CCD9-6568-DC57-342D-81F74F8192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8498" y="1241558"/>
            <a:ext cx="7720017" cy="5394288"/>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ACCUEILLIR LA BIODIVERSITÉ CHEZ VOUS : Quelques grands principes ?</a:t>
            </a:r>
          </a:p>
        </p:txBody>
      </p:sp>
      <p:sp>
        <p:nvSpPr>
          <p:cNvPr id="5" name="Rectangle 4">
            <a:extLst>
              <a:ext uri="{FF2B5EF4-FFF2-40B4-BE49-F238E27FC236}">
                <a16:creationId xmlns:a16="http://schemas.microsoft.com/office/drawing/2014/main" id="{A4CB2D6F-6455-499B-982C-051C1CD95FC5}"/>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Bouton d'action : Personnalisé 21">
            <a:hlinkClick r:id="" action="ppaction://noaction" highlightClick="1"/>
            <a:extLst>
              <a:ext uri="{FF2B5EF4-FFF2-40B4-BE49-F238E27FC236}">
                <a16:creationId xmlns:a16="http://schemas.microsoft.com/office/drawing/2014/main" id="{C162DC2F-B19D-9181-2B9B-10ACD7833B76}"/>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3796903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4" descr="Une image contenant texte&#10;&#10;Description générée automatiquement">
            <a:extLst>
              <a:ext uri="{FF2B5EF4-FFF2-40B4-BE49-F238E27FC236}">
                <a16:creationId xmlns:a16="http://schemas.microsoft.com/office/drawing/2014/main" id="{B57B39A8-1FC0-80F9-85EF-310B5C799A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28" y="2587867"/>
            <a:ext cx="2441421" cy="2424079"/>
          </a:xfrm>
          <a:prstGeom prst="rect">
            <a:avLst/>
          </a:prstGeom>
        </p:spPr>
      </p:pic>
      <p:pic>
        <p:nvPicPr>
          <p:cNvPr id="8" name="Image 8" descr="massifs ombre (2).jpg">
            <a:extLst>
              <a:ext uri="{FF2B5EF4-FFF2-40B4-BE49-F238E27FC236}">
                <a16:creationId xmlns:a16="http://schemas.microsoft.com/office/drawing/2014/main" id="{1C7E2982-0D43-B978-122F-930240AC6B5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50701" y="1196293"/>
            <a:ext cx="3325371" cy="2737870"/>
          </a:xfrm>
          <a:prstGeom prst="rect">
            <a:avLst/>
          </a:prstGeom>
        </p:spPr>
      </p:pic>
      <p:pic>
        <p:nvPicPr>
          <p:cNvPr id="9" name="Image 9" descr="NIBELLE Manoir et Jardins (20).JPG">
            <a:extLst>
              <a:ext uri="{FF2B5EF4-FFF2-40B4-BE49-F238E27FC236}">
                <a16:creationId xmlns:a16="http://schemas.microsoft.com/office/drawing/2014/main" id="{7CE4699B-A4E3-F1C8-C47F-4AFF351EDAF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14832" y="1196293"/>
            <a:ext cx="3329168" cy="2738924"/>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a:solidFill>
                  <a:schemeClr val="bg1"/>
                </a:solidFill>
                <a:cs typeface="Calibri"/>
              </a:rPr>
              <a:t>PRINCIPE 1 : PAS DE SOL NU AU JARDIN</a:t>
            </a:r>
          </a:p>
        </p:txBody>
      </p:sp>
      <p:pic>
        <p:nvPicPr>
          <p:cNvPr id="4" name="Image 4" descr="1.3-geranium a indentifier.JPG">
            <a:extLst>
              <a:ext uri="{FF2B5EF4-FFF2-40B4-BE49-F238E27FC236}">
                <a16:creationId xmlns:a16="http://schemas.microsoft.com/office/drawing/2014/main" id="{799521D3-7652-EE5C-DE3B-4FD8740A730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46905" y="3973230"/>
            <a:ext cx="3329167" cy="2635589"/>
          </a:xfrm>
          <a:prstGeom prst="rect">
            <a:avLst/>
          </a:prstGeom>
        </p:spPr>
      </p:pic>
      <p:pic>
        <p:nvPicPr>
          <p:cNvPr id="5" name="Image 7" descr="massifs ombre (1).jpg">
            <a:extLst>
              <a:ext uri="{FF2B5EF4-FFF2-40B4-BE49-F238E27FC236}">
                <a16:creationId xmlns:a16="http://schemas.microsoft.com/office/drawing/2014/main" id="{BBFF3E7A-A9B3-F8EC-AD1B-D4DEECA3BDD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814833" y="3970339"/>
            <a:ext cx="3329167" cy="2641370"/>
          </a:xfrm>
          <a:prstGeom prst="rect">
            <a:avLst/>
          </a:prstGeom>
        </p:spPr>
      </p:pic>
      <p:sp>
        <p:nvSpPr>
          <p:cNvPr id="11" name="Rectangle 10">
            <a:extLst>
              <a:ext uri="{FF2B5EF4-FFF2-40B4-BE49-F238E27FC236}">
                <a16:creationId xmlns:a16="http://schemas.microsoft.com/office/drawing/2014/main" id="{2D114601-D307-8804-7BB9-AB2C16AB9023}"/>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Bouton d'action : Personnalisé 21">
            <a:hlinkClick r:id="" action="ppaction://noaction" highlightClick="1"/>
            <a:extLst>
              <a:ext uri="{FF2B5EF4-FFF2-40B4-BE49-F238E27FC236}">
                <a16:creationId xmlns:a16="http://schemas.microsoft.com/office/drawing/2014/main" id="{C4CD8A7D-407F-AA53-FD26-EB302473CD69}"/>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743904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21">
            <a:hlinkClick r:id="" action="ppaction://noaction" highlightClick="1"/>
            <a:extLst>
              <a:ext uri="{FF2B5EF4-FFF2-40B4-BE49-F238E27FC236}">
                <a16:creationId xmlns:a16="http://schemas.microsoft.com/office/drawing/2014/main" id="{2AC58B3D-52C3-990C-9A26-273FEF485F02}"/>
              </a:ext>
            </a:extLst>
          </p:cNvPr>
          <p:cNvSpPr/>
          <p:nvPr/>
        </p:nvSpPr>
        <p:spPr>
          <a:xfrm>
            <a:off x="1" y="886590"/>
            <a:ext cx="9144000"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Les conseils auprès des porteurs de projet</a:t>
            </a:r>
          </a:p>
        </p:txBody>
      </p:sp>
      <p:sp>
        <p:nvSpPr>
          <p:cNvPr id="2" name="Bouton d'action : Personnalisé 21">
            <a:hlinkClick r:id="" action="ppaction://noaction" highlightClick="1"/>
            <a:extLst>
              <a:ext uri="{FF2B5EF4-FFF2-40B4-BE49-F238E27FC236}">
                <a16:creationId xmlns:a16="http://schemas.microsoft.com/office/drawing/2014/main" id="{50B1033A-61B5-5B50-ABAF-52CFCFF62C5D}"/>
              </a:ext>
            </a:extLst>
          </p:cNvPr>
          <p:cNvSpPr/>
          <p:nvPr/>
        </p:nvSpPr>
        <p:spPr>
          <a:xfrm>
            <a:off x="1604528" y="108892"/>
            <a:ext cx="2315719"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Les missions du CAUE</a:t>
            </a:r>
          </a:p>
        </p:txBody>
      </p:sp>
      <p:sp>
        <p:nvSpPr>
          <p:cNvPr id="3" name="Text Box 9">
            <a:extLst>
              <a:ext uri="{FF2B5EF4-FFF2-40B4-BE49-F238E27FC236}">
                <a16:creationId xmlns:a16="http://schemas.microsoft.com/office/drawing/2014/main" id="{127164D3-F344-7C97-77CE-34AEAEE09B41}"/>
              </a:ext>
            </a:extLst>
          </p:cNvPr>
          <p:cNvSpPr txBox="1">
            <a:spLocks noChangeArrowheads="1"/>
          </p:cNvSpPr>
          <p:nvPr/>
        </p:nvSpPr>
        <p:spPr bwMode="auto">
          <a:xfrm>
            <a:off x="128938" y="1389298"/>
            <a:ext cx="5667198" cy="4801314"/>
          </a:xfrm>
          <a:prstGeom prst="rect">
            <a:avLst/>
          </a:prstGeom>
          <a:noFill/>
          <a:ln w="9525">
            <a:noFill/>
            <a:miter lim="800000"/>
            <a:headEnd/>
            <a:tailEnd/>
          </a:ln>
        </p:spPr>
        <p:txBody>
          <a:bodyPr wrap="square" lIns="91440" tIns="45720" rIns="91440" bIns="45720" anchor="t">
            <a:spAutoFit/>
          </a:bodyPr>
          <a:lstStyle/>
          <a:p>
            <a:r>
              <a:rPr lang="fr-FR">
                <a:cs typeface="Arial"/>
              </a:rPr>
              <a:t>Les conseillers en architecture et en paysage apportent </a:t>
            </a:r>
            <a:r>
              <a:rPr lang="fr-FR" b="1">
                <a:cs typeface="Calibri"/>
              </a:rPr>
              <a:t>gratuitement </a:t>
            </a:r>
            <a:r>
              <a:rPr lang="fr-FR" b="1">
                <a:cs typeface="Arial"/>
              </a:rPr>
              <a:t>un regard extérieur sur les projets des porteurs de projets touristiques.</a:t>
            </a:r>
          </a:p>
          <a:p>
            <a:endParaRPr lang="fr-FR" b="1">
              <a:cs typeface="Arial" panose="020B0604020202020204" pitchFamily="34" charset="0"/>
            </a:endParaRPr>
          </a:p>
          <a:p>
            <a:r>
              <a:rPr lang="fr-FR">
                <a:cs typeface="Arial"/>
              </a:rPr>
              <a:t>Il peut s’agir :</a:t>
            </a:r>
            <a:endParaRPr lang="fr-FR">
              <a:ea typeface="Calibri"/>
              <a:cs typeface="Arial"/>
            </a:endParaRPr>
          </a:p>
          <a:p>
            <a:r>
              <a:rPr lang="fr-FR" b="1">
                <a:cs typeface="Arial"/>
              </a:rPr>
              <a:t>• de construction neuve, d'extension et/ou de rénovation,</a:t>
            </a:r>
            <a:endParaRPr lang="fr-FR" b="1">
              <a:cs typeface="Arial" panose="020B0604020202020204" pitchFamily="34" charset="0"/>
            </a:endParaRPr>
          </a:p>
          <a:p>
            <a:r>
              <a:rPr lang="fr-FR" b="1">
                <a:cs typeface="Arial"/>
              </a:rPr>
              <a:t>• d’inscription paysagère des bâtiments et d'organisation des espaces extérieurs</a:t>
            </a:r>
            <a:r>
              <a:rPr lang="fr-FR">
                <a:cs typeface="Arial"/>
              </a:rPr>
              <a:t> (cour de ferme, accès, mare, verger...).</a:t>
            </a:r>
            <a:endParaRPr lang="fr-FR">
              <a:ea typeface="Calibri"/>
              <a:cs typeface="Arial"/>
            </a:endParaRPr>
          </a:p>
          <a:p>
            <a:endParaRPr lang="fr-FR" b="1">
              <a:cs typeface="Arial" panose="020B0604020202020204" pitchFamily="34" charset="0"/>
            </a:endParaRPr>
          </a:p>
          <a:p>
            <a:r>
              <a:rPr lang="fr-FR">
                <a:cs typeface="Arial"/>
              </a:rPr>
              <a:t>Les conseils se déroulent </a:t>
            </a:r>
            <a:r>
              <a:rPr lang="fr-FR" b="1">
                <a:cs typeface="Arial"/>
              </a:rPr>
              <a:t>par</a:t>
            </a:r>
            <a:r>
              <a:rPr lang="fr-FR">
                <a:cs typeface="Arial"/>
              </a:rPr>
              <a:t> </a:t>
            </a:r>
            <a:r>
              <a:rPr lang="fr-FR" b="1">
                <a:cs typeface="Arial"/>
              </a:rPr>
              <a:t>téléphone, en visio-conférence, ou en présentiel</a:t>
            </a:r>
            <a:r>
              <a:rPr lang="fr-FR">
                <a:cs typeface="Arial"/>
              </a:rPr>
              <a:t> selon les situations et les demandes.</a:t>
            </a:r>
            <a:endParaRPr lang="fr-FR">
              <a:ea typeface="Calibri"/>
              <a:cs typeface="Arial"/>
            </a:endParaRPr>
          </a:p>
          <a:p>
            <a:endParaRPr lang="fr-FR">
              <a:cs typeface="Arial" panose="020B0604020202020204" pitchFamily="34" charset="0"/>
            </a:endParaRPr>
          </a:p>
          <a:p>
            <a:r>
              <a:rPr lang="fr-FR">
                <a:cs typeface="Arial"/>
              </a:rPr>
              <a:t>Pour que le conseil soit efficace, </a:t>
            </a:r>
            <a:r>
              <a:rPr lang="fr-FR" b="1">
                <a:cs typeface="Arial"/>
              </a:rPr>
              <a:t>contactez le CAUE </a:t>
            </a:r>
            <a:r>
              <a:rPr lang="fr-FR" b="1" u="sng">
                <a:cs typeface="Arial"/>
              </a:rPr>
              <a:t>le plus en amont possible du projet</a:t>
            </a:r>
            <a:r>
              <a:rPr lang="fr-FR">
                <a:cs typeface="Arial"/>
              </a:rPr>
              <a:t>.</a:t>
            </a:r>
            <a:endParaRPr lang="fr-FR">
              <a:ea typeface="Calibri"/>
              <a:cs typeface="Arial"/>
            </a:endParaRPr>
          </a:p>
        </p:txBody>
      </p:sp>
      <p:pic>
        <p:nvPicPr>
          <p:cNvPr id="5" name="Picture 3" descr="\\Nas_partage\en cours\FORMATIONS\Gites de France\stagiaires\LAON THAUVIN Cernoy\photos 141113\P1100393.JPG">
            <a:extLst>
              <a:ext uri="{FF2B5EF4-FFF2-40B4-BE49-F238E27FC236}">
                <a16:creationId xmlns:a16="http://schemas.microsoft.com/office/drawing/2014/main" id="{21C0031E-1DFB-1899-5C72-7C5490FF244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21"/>
          <a:stretch/>
        </p:blipFill>
        <p:spPr bwMode="auto">
          <a:xfrm>
            <a:off x="5796136" y="890261"/>
            <a:ext cx="3347864" cy="2009484"/>
          </a:xfrm>
          <a:prstGeom prst="rect">
            <a:avLst/>
          </a:prstGeom>
          <a:noFill/>
        </p:spPr>
      </p:pic>
      <p:pic>
        <p:nvPicPr>
          <p:cNvPr id="7" name="Image 6" descr="cour.jpg">
            <a:extLst>
              <a:ext uri="{FF2B5EF4-FFF2-40B4-BE49-F238E27FC236}">
                <a16:creationId xmlns:a16="http://schemas.microsoft.com/office/drawing/2014/main" id="{34CFC91D-466E-4AD3-B7D5-84A0867660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96136" y="4480713"/>
            <a:ext cx="3347864" cy="2122415"/>
          </a:xfrm>
          <a:prstGeom prst="rect">
            <a:avLst/>
          </a:prstGeom>
        </p:spPr>
      </p:pic>
      <p:pic>
        <p:nvPicPr>
          <p:cNvPr id="8" name="Picture 2" descr="\\Nas_partage\en cours\FORMATIONS\Gites de France\stagiaires\THOMAS Chilleurs\Photos\P1100562.JPG">
            <a:extLst>
              <a:ext uri="{FF2B5EF4-FFF2-40B4-BE49-F238E27FC236}">
                <a16:creationId xmlns:a16="http://schemas.microsoft.com/office/drawing/2014/main" id="{C338CD1F-65B7-5ADE-627F-A27C50C3B5D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96136" y="2919656"/>
            <a:ext cx="3347864" cy="1542704"/>
          </a:xfrm>
          <a:prstGeom prst="rect">
            <a:avLst/>
          </a:prstGeom>
          <a:noFill/>
        </p:spPr>
      </p:pic>
    </p:spTree>
    <p:extLst>
      <p:ext uri="{BB962C8B-B14F-4D97-AF65-F5344CB8AC3E}">
        <p14:creationId xmlns:p14="http://schemas.microsoft.com/office/powerpoint/2010/main" val="4092889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8" descr="IMG_20220417_180411.jpg">
            <a:extLst>
              <a:ext uri="{FF2B5EF4-FFF2-40B4-BE49-F238E27FC236}">
                <a16:creationId xmlns:a16="http://schemas.microsoft.com/office/drawing/2014/main" id="{310C184F-EFCA-616D-3AB2-82CD618BAF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65390" y="1196292"/>
            <a:ext cx="2882212" cy="5421448"/>
          </a:xfrm>
          <a:prstGeom prst="rect">
            <a:avLst/>
          </a:prstGeom>
        </p:spPr>
      </p:pic>
      <p:pic>
        <p:nvPicPr>
          <p:cNvPr id="4" name="Image 4" descr="2.3-pas japonais.jpg">
            <a:extLst>
              <a:ext uri="{FF2B5EF4-FFF2-40B4-BE49-F238E27FC236}">
                <a16:creationId xmlns:a16="http://schemas.microsoft.com/office/drawing/2014/main" id="{65342BB4-F7A8-F0CB-46D5-34250A1814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50543" y="1196293"/>
            <a:ext cx="2882212" cy="5421448"/>
          </a:xfrm>
          <a:prstGeom prst="rect">
            <a:avLst/>
          </a:prstGeom>
        </p:spPr>
      </p:pic>
      <p:pic>
        <p:nvPicPr>
          <p:cNvPr id="3" name="Image 3" descr="Une image contenant diagramme&#10;&#10;Description générée automatiquement">
            <a:extLst>
              <a:ext uri="{FF2B5EF4-FFF2-40B4-BE49-F238E27FC236}">
                <a16:creationId xmlns:a16="http://schemas.microsoft.com/office/drawing/2014/main" id="{18CBE675-5BED-A4F7-6674-DAC248D96E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0061" y="1489135"/>
            <a:ext cx="2462004" cy="2419033"/>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2 : DESIMPERMÉABILISER</a:t>
            </a:r>
          </a:p>
        </p:txBody>
      </p:sp>
      <p:pic>
        <p:nvPicPr>
          <p:cNvPr id="5" name="Image 7" descr="Bouchemaine 49-LaPointe (3).JPG">
            <a:extLst>
              <a:ext uri="{FF2B5EF4-FFF2-40B4-BE49-F238E27FC236}">
                <a16:creationId xmlns:a16="http://schemas.microsoft.com/office/drawing/2014/main" id="{E1B89631-407A-0A17-FF29-660FA49A684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4086161"/>
            <a:ext cx="3309282" cy="2531578"/>
          </a:xfrm>
          <a:prstGeom prst="rect">
            <a:avLst/>
          </a:prstGeom>
        </p:spPr>
      </p:pic>
      <p:sp>
        <p:nvSpPr>
          <p:cNvPr id="10" name="Rectangle 9">
            <a:extLst>
              <a:ext uri="{FF2B5EF4-FFF2-40B4-BE49-F238E27FC236}">
                <a16:creationId xmlns:a16="http://schemas.microsoft.com/office/drawing/2014/main" id="{AEBE1F5D-A64F-2BAE-E2EF-EFBEE738D391}"/>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Bouton d'action : Personnalisé 21">
            <a:hlinkClick r:id="" action="ppaction://noaction" highlightClick="1"/>
            <a:extLst>
              <a:ext uri="{FF2B5EF4-FFF2-40B4-BE49-F238E27FC236}">
                <a16:creationId xmlns:a16="http://schemas.microsoft.com/office/drawing/2014/main" id="{9F71C6EC-B84C-A6C3-3420-18FBEF0229C4}"/>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1635106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descr="3.1-Ferme Alisier blanc NIBELLE (99).JPG">
            <a:extLst>
              <a:ext uri="{FF2B5EF4-FFF2-40B4-BE49-F238E27FC236}">
                <a16:creationId xmlns:a16="http://schemas.microsoft.com/office/drawing/2014/main" id="{AE0543D2-F47C-7461-0F15-D608870DBC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59725" y="1196293"/>
            <a:ext cx="3276841" cy="5425365"/>
          </a:xfrm>
          <a:prstGeom prst="rect">
            <a:avLst/>
          </a:prstGeom>
        </p:spPr>
      </p:pic>
      <p:pic>
        <p:nvPicPr>
          <p:cNvPr id="8" name="Image 8" descr="IMG_5731.JPG">
            <a:extLst>
              <a:ext uri="{FF2B5EF4-FFF2-40B4-BE49-F238E27FC236}">
                <a16:creationId xmlns:a16="http://schemas.microsoft.com/office/drawing/2014/main" id="{0E50701F-D029-F98A-6F93-FD44648A060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27"/>
          <a:stretch/>
        </p:blipFill>
        <p:spPr>
          <a:xfrm>
            <a:off x="5771072" y="1182637"/>
            <a:ext cx="3380351" cy="1917837"/>
          </a:xfrm>
          <a:prstGeom prst="rect">
            <a:avLst/>
          </a:prstGeom>
        </p:spPr>
      </p:pic>
      <p:pic>
        <p:nvPicPr>
          <p:cNvPr id="3" name="Image 3" descr="Une image contenant texte&#10;&#10;Description générée automatiquement">
            <a:extLst>
              <a:ext uri="{FF2B5EF4-FFF2-40B4-BE49-F238E27FC236}">
                <a16:creationId xmlns:a16="http://schemas.microsoft.com/office/drawing/2014/main" id="{F1538195-8C52-3C9E-671B-84398FF26D5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2300978"/>
            <a:ext cx="2407967" cy="2483511"/>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3 : DIVERSIFIER LES STRATES ET LES ESPÈCES</a:t>
            </a:r>
          </a:p>
        </p:txBody>
      </p:sp>
      <p:pic>
        <p:nvPicPr>
          <p:cNvPr id="5" name="Image 7" descr="3.2-alcove-MEUNG Roquelin Juillet2012 (23).JPG">
            <a:extLst>
              <a:ext uri="{FF2B5EF4-FFF2-40B4-BE49-F238E27FC236}">
                <a16:creationId xmlns:a16="http://schemas.microsoft.com/office/drawing/2014/main" id="{8A0DB168-5C5B-2AC3-B647-26E253EF638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71072" y="3127873"/>
            <a:ext cx="3370561" cy="3493785"/>
          </a:xfrm>
          <a:prstGeom prst="rect">
            <a:avLst/>
          </a:prstGeom>
        </p:spPr>
      </p:pic>
      <p:sp>
        <p:nvSpPr>
          <p:cNvPr id="11" name="Rectangle 10">
            <a:extLst>
              <a:ext uri="{FF2B5EF4-FFF2-40B4-BE49-F238E27FC236}">
                <a16:creationId xmlns:a16="http://schemas.microsoft.com/office/drawing/2014/main" id="{F7F37A2A-7F49-AE54-742F-CF878C1334AA}"/>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Bouton d'action : Personnalisé 21">
            <a:hlinkClick r:id="" action="ppaction://noaction" highlightClick="1"/>
            <a:extLst>
              <a:ext uri="{FF2B5EF4-FFF2-40B4-BE49-F238E27FC236}">
                <a16:creationId xmlns:a16="http://schemas.microsoft.com/office/drawing/2014/main" id="{73A02A70-6929-2C42-6037-3FFBB70BD6B7}"/>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2464396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3" descr="Une image contenant diagramme&#10;&#10;Description générée automatiquement">
            <a:extLst>
              <a:ext uri="{FF2B5EF4-FFF2-40B4-BE49-F238E27FC236}">
                <a16:creationId xmlns:a16="http://schemas.microsoft.com/office/drawing/2014/main" id="{46417A03-4B5A-AA07-093F-7B7ED95D70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331" y="1602464"/>
            <a:ext cx="2198331" cy="2402051"/>
          </a:xfrm>
          <a:prstGeom prst="rect">
            <a:avLst/>
          </a:prstGeom>
        </p:spPr>
      </p:pic>
      <p:pic>
        <p:nvPicPr>
          <p:cNvPr id="4" name="Image 4" descr="4.2-planterlocal.jpg">
            <a:extLst>
              <a:ext uri="{FF2B5EF4-FFF2-40B4-BE49-F238E27FC236}">
                <a16:creationId xmlns:a16="http://schemas.microsoft.com/office/drawing/2014/main" id="{4156804C-C05C-D608-F605-303370C7214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33"/>
          <a:stretch/>
        </p:blipFill>
        <p:spPr>
          <a:xfrm>
            <a:off x="5119053" y="1196294"/>
            <a:ext cx="4024948" cy="5425452"/>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4 : PLANTER LOCAL ET VARIÉ</a:t>
            </a:r>
          </a:p>
        </p:txBody>
      </p:sp>
      <p:pic>
        <p:nvPicPr>
          <p:cNvPr id="5" name="Image 7" descr="Ferme Alisier blanc NIBELLE (75).jpg">
            <a:extLst>
              <a:ext uri="{FF2B5EF4-FFF2-40B4-BE49-F238E27FC236}">
                <a16:creationId xmlns:a16="http://schemas.microsoft.com/office/drawing/2014/main" id="{4F0563AC-3D05-837D-EE7C-B25382A01A8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13136" y="4004762"/>
            <a:ext cx="3468096" cy="2617410"/>
          </a:xfrm>
          <a:prstGeom prst="rect">
            <a:avLst/>
          </a:prstGeom>
        </p:spPr>
      </p:pic>
      <p:pic>
        <p:nvPicPr>
          <p:cNvPr id="9" name="Image 9" descr="IMG_5857.JPG">
            <a:extLst>
              <a:ext uri="{FF2B5EF4-FFF2-40B4-BE49-F238E27FC236}">
                <a16:creationId xmlns:a16="http://schemas.microsoft.com/office/drawing/2014/main" id="{C56FA389-464E-E41D-4E9A-D28FDC0C40B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2233721" y="1710191"/>
            <a:ext cx="2847238" cy="2253168"/>
          </a:xfrm>
          <a:prstGeom prst="rect">
            <a:avLst/>
          </a:prstGeom>
        </p:spPr>
      </p:pic>
      <p:sp>
        <p:nvSpPr>
          <p:cNvPr id="8" name="Rectangle 7">
            <a:extLst>
              <a:ext uri="{FF2B5EF4-FFF2-40B4-BE49-F238E27FC236}">
                <a16:creationId xmlns:a16="http://schemas.microsoft.com/office/drawing/2014/main" id="{7D5E7100-DBDE-73F4-DD66-AA0A0552200F}"/>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Bouton d'action : Personnalisé 21">
            <a:hlinkClick r:id="" action="ppaction://noaction" highlightClick="1"/>
            <a:extLst>
              <a:ext uri="{FF2B5EF4-FFF2-40B4-BE49-F238E27FC236}">
                <a16:creationId xmlns:a16="http://schemas.microsoft.com/office/drawing/2014/main" id="{E52B55F9-B6A7-F647-F686-F660B1EDD28F}"/>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5305097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3"/>
            <a:extLst>
              <a:ext uri="{FF2B5EF4-FFF2-40B4-BE49-F238E27FC236}">
                <a16:creationId xmlns:a16="http://schemas.microsoft.com/office/drawing/2014/main" id="{382B2541-CDB1-A9C4-12DE-3A3CCF3B02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60" y="1196293"/>
            <a:ext cx="5683915" cy="5447268"/>
          </a:xfrm>
          <a:prstGeom prst="rect">
            <a:avLst/>
          </a:prstGeom>
          <a:ln>
            <a:noFill/>
          </a:ln>
        </p:spPr>
      </p:pic>
      <p:pic>
        <p:nvPicPr>
          <p:cNvPr id="5" name="Image 4">
            <a:extLst>
              <a:ext uri="{FF2B5EF4-FFF2-40B4-BE49-F238E27FC236}">
                <a16:creationId xmlns:a16="http://schemas.microsoft.com/office/drawing/2014/main" id="{6858D7AA-2728-3611-0192-47C4E8B6DE5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640" t="1707" r="1"/>
          <a:stretch/>
        </p:blipFill>
        <p:spPr>
          <a:xfrm>
            <a:off x="5753816" y="1319844"/>
            <a:ext cx="3377343" cy="5135392"/>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33379A3E-AF53-33C8-4D01-C8626B701B32}"/>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600" b="1" dirty="0">
                <a:solidFill>
                  <a:schemeClr val="bg1"/>
                </a:solidFill>
                <a:latin typeface="+mj-lt"/>
              </a:rPr>
              <a:t>PRINCIPE 4 : PLANTER LOCAL ET VARIÉ</a:t>
            </a:r>
            <a:endParaRPr lang="fr-FR" sz="1600" dirty="0">
              <a:solidFill>
                <a:schemeClr val="bg1"/>
              </a:solidFill>
              <a:latin typeface="+mj-lt"/>
            </a:endParaRPr>
          </a:p>
        </p:txBody>
      </p:sp>
      <p:sp>
        <p:nvSpPr>
          <p:cNvPr id="6" name="Rectangle 5">
            <a:extLst>
              <a:ext uri="{FF2B5EF4-FFF2-40B4-BE49-F238E27FC236}">
                <a16:creationId xmlns:a16="http://schemas.microsoft.com/office/drawing/2014/main" id="{17C1AEB1-F333-58ED-7517-C41164C2743E}"/>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Bouton d'action : Personnalisé 21">
            <a:hlinkClick r:id="" action="ppaction://noaction" highlightClick="1"/>
            <a:extLst>
              <a:ext uri="{FF2B5EF4-FFF2-40B4-BE49-F238E27FC236}">
                <a16:creationId xmlns:a16="http://schemas.microsoft.com/office/drawing/2014/main" id="{03D301F8-959D-8AF9-94D1-78CE801E10F2}"/>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39740126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F84474C-76D7-D497-8DDF-21CD0321B7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324" y="1199076"/>
            <a:ext cx="4197862" cy="1979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62907566-1A8B-F0F4-C6D4-A12DD20ED5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072" y="3833118"/>
            <a:ext cx="4302367" cy="2517228"/>
          </a:xfrm>
          <a:prstGeom prst="rect">
            <a:avLst/>
          </a:prstGeom>
        </p:spPr>
      </p:pic>
      <p:pic>
        <p:nvPicPr>
          <p:cNvPr id="9" name="Image 8">
            <a:extLst>
              <a:ext uri="{FF2B5EF4-FFF2-40B4-BE49-F238E27FC236}">
                <a16:creationId xmlns:a16="http://schemas.microsoft.com/office/drawing/2014/main" id="{D7FA2161-36FB-11A7-9B95-1ED5002EEF8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64965" y="2234239"/>
            <a:ext cx="4770534" cy="4176489"/>
          </a:xfrm>
          <a:prstGeom prst="rect">
            <a:avLst/>
          </a:prstGeom>
          <a:ln>
            <a:noFill/>
          </a:ln>
        </p:spPr>
      </p:pic>
      <p:sp>
        <p:nvSpPr>
          <p:cNvPr id="6" name="Bouton d'action : Personnalisé 21">
            <a:hlinkClick r:id="" action="ppaction://noaction" highlightClick="1"/>
            <a:extLst>
              <a:ext uri="{FF2B5EF4-FFF2-40B4-BE49-F238E27FC236}">
                <a16:creationId xmlns:a16="http://schemas.microsoft.com/office/drawing/2014/main" id="{696C2137-E7F6-B3E9-8D07-EF2FB0CD7F8D}"/>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600" b="1" dirty="0">
                <a:solidFill>
                  <a:schemeClr val="bg1"/>
                </a:solidFill>
                <a:latin typeface="+mj-lt"/>
              </a:rPr>
              <a:t>PRINCIPE 4 : PLANTER LOCAL ET VARIÉ</a:t>
            </a:r>
            <a:endParaRPr lang="fr-FR" sz="1600" dirty="0">
              <a:solidFill>
                <a:schemeClr val="bg1"/>
              </a:solidFill>
              <a:latin typeface="+mj-lt"/>
            </a:endParaRPr>
          </a:p>
        </p:txBody>
      </p:sp>
      <p:sp>
        <p:nvSpPr>
          <p:cNvPr id="3" name="Rectangle 2">
            <a:extLst>
              <a:ext uri="{FF2B5EF4-FFF2-40B4-BE49-F238E27FC236}">
                <a16:creationId xmlns:a16="http://schemas.microsoft.com/office/drawing/2014/main" id="{AFC71BB7-8E2F-A296-3184-36D9240EB475}"/>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outon d'action : Personnalisé 21">
            <a:hlinkClick r:id="" action="ppaction://noaction" highlightClick="1"/>
            <a:extLst>
              <a:ext uri="{FF2B5EF4-FFF2-40B4-BE49-F238E27FC236}">
                <a16:creationId xmlns:a16="http://schemas.microsoft.com/office/drawing/2014/main" id="{0957A755-A692-A18F-DA13-C02BD24E3283}"/>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3067984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4 : PLANTER LOCAL ET VARIÉ</a:t>
            </a:r>
          </a:p>
        </p:txBody>
      </p:sp>
      <p:sp>
        <p:nvSpPr>
          <p:cNvPr id="11" name="Espace réservé du contenu 2">
            <a:extLst>
              <a:ext uri="{FF2B5EF4-FFF2-40B4-BE49-F238E27FC236}">
                <a16:creationId xmlns:a16="http://schemas.microsoft.com/office/drawing/2014/main" id="{04C45A4C-3526-9BC4-05C3-1960176DCD18}"/>
              </a:ext>
            </a:extLst>
          </p:cNvPr>
          <p:cNvSpPr txBox="1">
            <a:spLocks/>
          </p:cNvSpPr>
          <p:nvPr/>
        </p:nvSpPr>
        <p:spPr>
          <a:xfrm>
            <a:off x="2231238" y="5580820"/>
            <a:ext cx="4503314" cy="8313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Tx/>
              <a:buChar char="-"/>
            </a:pPr>
            <a:endParaRPr lang="fr-FR" sz="1400" b="1" dirty="0">
              <a:solidFill>
                <a:schemeClr val="accent6"/>
              </a:solidFill>
              <a:latin typeface="Arial" panose="020B0604020202020204" pitchFamily="34" charset="0"/>
              <a:cs typeface="Arial" panose="020B0604020202020204" pitchFamily="34" charset="0"/>
            </a:endParaRPr>
          </a:p>
          <a:p>
            <a:pPr marL="0" indent="0" algn="ctr">
              <a:buNone/>
            </a:pPr>
            <a:r>
              <a:rPr lang="fr-FR" sz="1400" b="1" dirty="0">
                <a:solidFill>
                  <a:schemeClr val="accent6"/>
                </a:solidFill>
                <a:latin typeface="Arial" panose="020B0604020202020204" pitchFamily="34" charset="0"/>
                <a:cs typeface="Arial" panose="020B0604020202020204" pitchFamily="34" charset="0"/>
              </a:rPr>
              <a:t>En 2100, la région Centre pourrait disposer d’un climat proche de celui du sud-ouest.</a:t>
            </a:r>
          </a:p>
        </p:txBody>
      </p:sp>
      <p:pic>
        <p:nvPicPr>
          <p:cNvPr id="12" name="Picture 2">
            <a:extLst>
              <a:ext uri="{FF2B5EF4-FFF2-40B4-BE49-F238E27FC236}">
                <a16:creationId xmlns:a16="http://schemas.microsoft.com/office/drawing/2014/main" id="{5F96C8A3-CA77-21E2-D061-4D9076C611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10905"/>
            <a:ext cx="9144000" cy="39084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AB04C61-F36C-E2DD-B419-E0B02D34870D}"/>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Bouton d'action : Personnalisé 21">
            <a:hlinkClick r:id="" action="ppaction://noaction" highlightClick="1"/>
            <a:extLst>
              <a:ext uri="{FF2B5EF4-FFF2-40B4-BE49-F238E27FC236}">
                <a16:creationId xmlns:a16="http://schemas.microsoft.com/office/drawing/2014/main" id="{AE3589A0-526C-3D42-A6E8-6345AAB524ED}"/>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
        <p:nvSpPr>
          <p:cNvPr id="5" name="ZoneTexte 4">
            <a:extLst>
              <a:ext uri="{FF2B5EF4-FFF2-40B4-BE49-F238E27FC236}">
                <a16:creationId xmlns:a16="http://schemas.microsoft.com/office/drawing/2014/main" id="{5C46C8FE-0689-1719-BC51-E2E92FF65AAE}"/>
              </a:ext>
            </a:extLst>
          </p:cNvPr>
          <p:cNvSpPr txBox="1"/>
          <p:nvPr/>
        </p:nvSpPr>
        <p:spPr>
          <a:xfrm>
            <a:off x="1053839" y="1204919"/>
            <a:ext cx="7134131" cy="338554"/>
          </a:xfrm>
          <a:prstGeom prst="rect">
            <a:avLst/>
          </a:prstGeom>
          <a:noFill/>
        </p:spPr>
        <p:txBody>
          <a:bodyPr wrap="square" rtlCol="0">
            <a:spAutoFit/>
          </a:bodyPr>
          <a:lstStyle/>
          <a:p>
            <a:r>
              <a:rPr lang="fr-FR" altLang="fr-FR" sz="1600" dirty="0">
                <a:latin typeface="+mj-lt"/>
                <a:cs typeface="Arial" panose="020B0604020202020204" pitchFamily="34" charset="0"/>
              </a:rPr>
              <a:t>Choisir des espèces végétales </a:t>
            </a:r>
            <a:r>
              <a:rPr lang="fr-FR" altLang="fr-FR" sz="1600" b="1" dirty="0">
                <a:latin typeface="+mj-lt"/>
                <a:cs typeface="Arial" panose="020B0604020202020204" pitchFamily="34" charset="0"/>
              </a:rPr>
              <a:t>résistantes à la sécheresse et au froid :</a:t>
            </a:r>
            <a:endParaRPr lang="fr-FR" altLang="fr-FR" sz="1600" dirty="0">
              <a:latin typeface="+mj-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766352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4 : PLANTER LOCAL ET VARIÉ</a:t>
            </a:r>
          </a:p>
        </p:txBody>
      </p:sp>
      <p:pic>
        <p:nvPicPr>
          <p:cNvPr id="3" name="Image 2" descr="Une image contenant ciel, plein air, arbre, plante&#10;&#10;Description générée automatiquement">
            <a:extLst>
              <a:ext uri="{FF2B5EF4-FFF2-40B4-BE49-F238E27FC236}">
                <a16:creationId xmlns:a16="http://schemas.microsoft.com/office/drawing/2014/main" id="{5C84A71F-E5C7-BD36-9CE1-63F3FC9F57DF}"/>
              </a:ext>
            </a:extLst>
          </p:cNvPr>
          <p:cNvPicPr>
            <a:picLocks noChangeAspect="1"/>
          </p:cNvPicPr>
          <p:nvPr/>
        </p:nvPicPr>
        <p:blipFill>
          <a:blip r:embed="rId3"/>
          <a:stretch>
            <a:fillRect/>
          </a:stretch>
        </p:blipFill>
        <p:spPr>
          <a:xfrm>
            <a:off x="535435" y="1550819"/>
            <a:ext cx="8083462" cy="5099260"/>
          </a:xfrm>
          <a:prstGeom prst="rect">
            <a:avLst/>
          </a:prstGeom>
        </p:spPr>
      </p:pic>
      <p:sp>
        <p:nvSpPr>
          <p:cNvPr id="4" name="Rectangle 3">
            <a:extLst>
              <a:ext uri="{FF2B5EF4-FFF2-40B4-BE49-F238E27FC236}">
                <a16:creationId xmlns:a16="http://schemas.microsoft.com/office/drawing/2014/main" id="{4D0A5E16-D6D9-71B3-B13D-C218A76EC1E9}"/>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Bouton d'action : Personnalisé 21">
            <a:hlinkClick r:id="" action="ppaction://noaction" highlightClick="1"/>
            <a:extLst>
              <a:ext uri="{FF2B5EF4-FFF2-40B4-BE49-F238E27FC236}">
                <a16:creationId xmlns:a16="http://schemas.microsoft.com/office/drawing/2014/main" id="{71085825-603E-70BC-B520-91B2B58A25D4}"/>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
        <p:nvSpPr>
          <p:cNvPr id="9" name="ZoneTexte 8">
            <a:extLst>
              <a:ext uri="{FF2B5EF4-FFF2-40B4-BE49-F238E27FC236}">
                <a16:creationId xmlns:a16="http://schemas.microsoft.com/office/drawing/2014/main" id="{3ED28452-DD27-3A2B-0128-599F1273B15F}"/>
              </a:ext>
            </a:extLst>
          </p:cNvPr>
          <p:cNvSpPr txBox="1"/>
          <p:nvPr/>
        </p:nvSpPr>
        <p:spPr>
          <a:xfrm>
            <a:off x="1053839" y="1204919"/>
            <a:ext cx="7134131" cy="338554"/>
          </a:xfrm>
          <a:prstGeom prst="rect">
            <a:avLst/>
          </a:prstGeom>
          <a:noFill/>
        </p:spPr>
        <p:txBody>
          <a:bodyPr wrap="square" rtlCol="0">
            <a:spAutoFit/>
          </a:bodyPr>
          <a:lstStyle/>
          <a:p>
            <a:r>
              <a:rPr lang="fr-FR" altLang="fr-FR" sz="1600" dirty="0">
                <a:latin typeface="+mj-lt"/>
                <a:cs typeface="Arial" panose="020B0604020202020204" pitchFamily="34" charset="0"/>
              </a:rPr>
              <a:t>Choisir des espèces végétales </a:t>
            </a:r>
            <a:r>
              <a:rPr lang="fr-FR" altLang="fr-FR" sz="1600" b="1" dirty="0">
                <a:latin typeface="+mj-lt"/>
                <a:cs typeface="Arial" panose="020B0604020202020204" pitchFamily="34" charset="0"/>
              </a:rPr>
              <a:t>résistantes à la sécheresse et au froid :</a:t>
            </a:r>
            <a:endParaRPr lang="fr-FR" altLang="fr-FR" sz="1600" dirty="0">
              <a:latin typeface="+mj-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970955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7" descr="DONNERY (6).JPG">
            <a:extLst>
              <a:ext uri="{FF2B5EF4-FFF2-40B4-BE49-F238E27FC236}">
                <a16:creationId xmlns:a16="http://schemas.microsoft.com/office/drawing/2014/main" id="{D4EEA6E6-D73A-D038-EF85-D9C32E832B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14201" y="1196293"/>
            <a:ext cx="3329796" cy="5421446"/>
          </a:xfrm>
          <a:prstGeom prst="rect">
            <a:avLst/>
          </a:prstGeom>
        </p:spPr>
      </p:pic>
      <p:pic>
        <p:nvPicPr>
          <p:cNvPr id="4" name="Image 4" descr="5.2-mare.jpg">
            <a:extLst>
              <a:ext uri="{FF2B5EF4-FFF2-40B4-BE49-F238E27FC236}">
                <a16:creationId xmlns:a16="http://schemas.microsoft.com/office/drawing/2014/main" id="{E2EB8564-95EC-670D-6225-EA13AEFD2B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43401" y="1196292"/>
            <a:ext cx="3436299" cy="5421446"/>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5 : PRÉSERVER LA RESSOURCE EN EAU</a:t>
            </a:r>
          </a:p>
        </p:txBody>
      </p:sp>
      <p:pic>
        <p:nvPicPr>
          <p:cNvPr id="3" name="Image 3">
            <a:extLst>
              <a:ext uri="{FF2B5EF4-FFF2-40B4-BE49-F238E27FC236}">
                <a16:creationId xmlns:a16="http://schemas.microsoft.com/office/drawing/2014/main" id="{4016EF12-8DFC-D146-3BE2-B0A49E732E5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2418433"/>
            <a:ext cx="2291647" cy="2361084"/>
          </a:xfrm>
          <a:prstGeom prst="rect">
            <a:avLst/>
          </a:prstGeom>
        </p:spPr>
      </p:pic>
      <p:sp>
        <p:nvSpPr>
          <p:cNvPr id="9" name="Rectangle 8">
            <a:extLst>
              <a:ext uri="{FF2B5EF4-FFF2-40B4-BE49-F238E27FC236}">
                <a16:creationId xmlns:a16="http://schemas.microsoft.com/office/drawing/2014/main" id="{2EBB37EA-5CA7-E8B4-13C5-C334BB3AA867}"/>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outon d'action : Personnalisé 21">
            <a:hlinkClick r:id="" action="ppaction://noaction" highlightClick="1"/>
            <a:extLst>
              <a:ext uri="{FF2B5EF4-FFF2-40B4-BE49-F238E27FC236}">
                <a16:creationId xmlns:a16="http://schemas.microsoft.com/office/drawing/2014/main" id="{04E6675B-85D1-CDC1-5D75-7DAC22A8E162}"/>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11452127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8" descr="IMG_6136.JPG">
            <a:extLst>
              <a:ext uri="{FF2B5EF4-FFF2-40B4-BE49-F238E27FC236}">
                <a16:creationId xmlns:a16="http://schemas.microsoft.com/office/drawing/2014/main" id="{D4AC2776-DC2A-E572-8423-5065AC15D2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81401" y="1153923"/>
            <a:ext cx="4917625" cy="2799127"/>
          </a:xfrm>
          <a:prstGeom prst="rect">
            <a:avLst/>
          </a:prstGeom>
        </p:spPr>
      </p:pic>
      <p:pic>
        <p:nvPicPr>
          <p:cNvPr id="3" name="Image 3" descr="Une image contenant graphique&#10;&#10;Description générée automatiquement">
            <a:extLst>
              <a:ext uri="{FF2B5EF4-FFF2-40B4-BE49-F238E27FC236}">
                <a16:creationId xmlns:a16="http://schemas.microsoft.com/office/drawing/2014/main" id="{97AF67D9-6F2C-5F4E-9403-AEDD8F29E2F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7751" y="2544433"/>
            <a:ext cx="2346385" cy="2404341"/>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6 : CONTRIBUER A LA BIODIVERSITÉ AU-DELA DU JARDIN</a:t>
            </a:r>
          </a:p>
        </p:txBody>
      </p:sp>
      <p:pic>
        <p:nvPicPr>
          <p:cNvPr id="5" name="Image 7" descr="Chedigny - Indre et Loire (10).JPG">
            <a:extLst>
              <a:ext uri="{FF2B5EF4-FFF2-40B4-BE49-F238E27FC236}">
                <a16:creationId xmlns:a16="http://schemas.microsoft.com/office/drawing/2014/main" id="{1FAEF64B-EE6A-86F7-CD5A-27BA7FDD3C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81401" y="3997034"/>
            <a:ext cx="4917625" cy="2618395"/>
          </a:xfrm>
          <a:prstGeom prst="rect">
            <a:avLst/>
          </a:prstGeom>
        </p:spPr>
      </p:pic>
      <p:sp>
        <p:nvSpPr>
          <p:cNvPr id="9" name="Rectangle 8">
            <a:extLst>
              <a:ext uri="{FF2B5EF4-FFF2-40B4-BE49-F238E27FC236}">
                <a16:creationId xmlns:a16="http://schemas.microsoft.com/office/drawing/2014/main" id="{7E0C7AA6-223D-C133-45E6-133F9E3E36D1}"/>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outon d'action : Personnalisé 21">
            <a:hlinkClick r:id="" action="ppaction://noaction" highlightClick="1"/>
            <a:extLst>
              <a:ext uri="{FF2B5EF4-FFF2-40B4-BE49-F238E27FC236}">
                <a16:creationId xmlns:a16="http://schemas.microsoft.com/office/drawing/2014/main" id="{DCA62CE0-61FD-203E-C6B4-8AC4719363BE}"/>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8769001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Une image contenant bâtiment, plein air, maison, trottoir&#10;&#10;Description générée automatiquement">
            <a:extLst>
              <a:ext uri="{FF2B5EF4-FFF2-40B4-BE49-F238E27FC236}">
                <a16:creationId xmlns:a16="http://schemas.microsoft.com/office/drawing/2014/main" id="{D357D21B-6970-0F12-261B-C0BEDBFE036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667744" y="1197151"/>
            <a:ext cx="3473613" cy="54214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AS_PARTAGE\photo\CONSULTATION PHOTOS classees\STRUCTURE VEGETALE\FLEURISSEMENT\PIED DE MUR\P1090284.JPG">
            <a:extLst>
              <a:ext uri="{FF2B5EF4-FFF2-40B4-BE49-F238E27FC236}">
                <a16:creationId xmlns:a16="http://schemas.microsoft.com/office/drawing/2014/main" id="{34680E68-B067-F9C1-F754-D962C772E43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06517" y="1196293"/>
            <a:ext cx="3232149" cy="275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6 : CONTRIBUER A LA BIODIVERSITÉ AU-DELA DU JARDIN</a:t>
            </a:r>
          </a:p>
        </p:txBody>
      </p:sp>
      <p:pic>
        <p:nvPicPr>
          <p:cNvPr id="10" name="Picture 2">
            <a:extLst>
              <a:ext uri="{FF2B5EF4-FFF2-40B4-BE49-F238E27FC236}">
                <a16:creationId xmlns:a16="http://schemas.microsoft.com/office/drawing/2014/main" id="{02F26E33-ECE5-36AD-C5C4-5A442ABFCBF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 y="4223672"/>
            <a:ext cx="2327886" cy="21590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4" descr="Une image contenant plein air, bâtiment, maison&#10;&#10;Description générée automatiquement">
            <a:extLst>
              <a:ext uri="{FF2B5EF4-FFF2-40B4-BE49-F238E27FC236}">
                <a16:creationId xmlns:a16="http://schemas.microsoft.com/office/drawing/2014/main" id="{F7EEF1C8-CAE7-DB5B-B3AE-FC7C063384E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406517" y="3982193"/>
            <a:ext cx="3232149" cy="263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8">
            <a:extLst>
              <a:ext uri="{FF2B5EF4-FFF2-40B4-BE49-F238E27FC236}">
                <a16:creationId xmlns:a16="http://schemas.microsoft.com/office/drawing/2014/main" id="{A3975CFA-DFAE-872C-27DA-E6F54438C6D8}"/>
              </a:ext>
            </a:extLst>
          </p:cNvPr>
          <p:cNvSpPr txBox="1">
            <a:spLocks noChangeArrowheads="1"/>
          </p:cNvSpPr>
          <p:nvPr/>
        </p:nvSpPr>
        <p:spPr bwMode="auto">
          <a:xfrm>
            <a:off x="3011354" y="6333902"/>
            <a:ext cx="25923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sz="1000" b="1" i="1">
                <a:solidFill>
                  <a:schemeClr val="bg1"/>
                </a:solidFill>
                <a:latin typeface="+mj-lt"/>
                <a:cs typeface="Arial" panose="020B0604020202020204" pitchFamily="34" charset="0"/>
              </a:rPr>
              <a:t>Paucourt (45)</a:t>
            </a:r>
          </a:p>
        </p:txBody>
      </p:sp>
      <p:sp>
        <p:nvSpPr>
          <p:cNvPr id="16" name="ZoneTexte 15">
            <a:extLst>
              <a:ext uri="{FF2B5EF4-FFF2-40B4-BE49-F238E27FC236}">
                <a16:creationId xmlns:a16="http://schemas.microsoft.com/office/drawing/2014/main" id="{285DC88F-1376-7FDE-844D-3BAFAE0A78F9}"/>
              </a:ext>
            </a:extLst>
          </p:cNvPr>
          <p:cNvSpPr txBox="1">
            <a:spLocks noChangeArrowheads="1"/>
          </p:cNvSpPr>
          <p:nvPr/>
        </p:nvSpPr>
        <p:spPr bwMode="auto">
          <a:xfrm>
            <a:off x="3011354" y="3658862"/>
            <a:ext cx="25923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sz="1000" b="1" i="1" err="1">
                <a:solidFill>
                  <a:schemeClr val="bg1"/>
                </a:solidFill>
                <a:latin typeface="+mj-lt"/>
                <a:cs typeface="Arial" panose="020B0604020202020204" pitchFamily="34" charset="0"/>
              </a:rPr>
              <a:t>Béhuart</a:t>
            </a:r>
            <a:r>
              <a:rPr lang="fr-FR" altLang="fr-FR" sz="1000" b="1" i="1">
                <a:solidFill>
                  <a:schemeClr val="bg1"/>
                </a:solidFill>
                <a:latin typeface="+mj-lt"/>
                <a:cs typeface="Arial" panose="020B0604020202020204" pitchFamily="34" charset="0"/>
              </a:rPr>
              <a:t> (49)</a:t>
            </a:r>
          </a:p>
        </p:txBody>
      </p:sp>
      <p:sp>
        <p:nvSpPr>
          <p:cNvPr id="18" name="ZoneTexte 17">
            <a:extLst>
              <a:ext uri="{FF2B5EF4-FFF2-40B4-BE49-F238E27FC236}">
                <a16:creationId xmlns:a16="http://schemas.microsoft.com/office/drawing/2014/main" id="{C7B08DCC-6AF9-EFF9-E9CD-3E4A40042E4E}"/>
              </a:ext>
            </a:extLst>
          </p:cNvPr>
          <p:cNvSpPr txBox="1">
            <a:spLocks noChangeArrowheads="1"/>
          </p:cNvSpPr>
          <p:nvPr/>
        </p:nvSpPr>
        <p:spPr bwMode="auto">
          <a:xfrm>
            <a:off x="5840278" y="6345739"/>
            <a:ext cx="1562881"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sz="1000" b="1" i="1">
                <a:solidFill>
                  <a:schemeClr val="bg1"/>
                </a:solidFill>
                <a:latin typeface="+mj-lt"/>
                <a:cs typeface="Arial" panose="020B0604020202020204" pitchFamily="34" charset="0"/>
              </a:rPr>
              <a:t>Fontevraud l’Abbaye (49)</a:t>
            </a:r>
          </a:p>
        </p:txBody>
      </p:sp>
      <p:sp>
        <p:nvSpPr>
          <p:cNvPr id="20" name="Bouton d'action : Personnalisé 21">
            <a:hlinkClick r:id="" action="ppaction://noaction" highlightClick="1"/>
            <a:extLst>
              <a:ext uri="{FF2B5EF4-FFF2-40B4-BE49-F238E27FC236}">
                <a16:creationId xmlns:a16="http://schemas.microsoft.com/office/drawing/2014/main" id="{DBD11917-8845-DE66-583F-09B151386D67}"/>
              </a:ext>
            </a:extLst>
          </p:cNvPr>
          <p:cNvSpPr/>
          <p:nvPr/>
        </p:nvSpPr>
        <p:spPr>
          <a:xfrm>
            <a:off x="1" y="2003347"/>
            <a:ext cx="2371592" cy="1931148"/>
          </a:xfrm>
          <a:prstGeom prst="actionButtonBlank">
            <a:avLst/>
          </a:prstGeom>
          <a:solidFill>
            <a:srgbClr val="F8EC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ltLang="fr-FR" sz="1600" b="1">
              <a:solidFill>
                <a:schemeClr val="tx1"/>
              </a:solidFill>
              <a:cs typeface="Arial" panose="020B0604020202020204" pitchFamily="34" charset="0"/>
            </a:endParaRPr>
          </a:p>
        </p:txBody>
      </p:sp>
      <p:sp>
        <p:nvSpPr>
          <p:cNvPr id="22" name="ZoneTexte 21">
            <a:extLst>
              <a:ext uri="{FF2B5EF4-FFF2-40B4-BE49-F238E27FC236}">
                <a16:creationId xmlns:a16="http://schemas.microsoft.com/office/drawing/2014/main" id="{B2FF1C90-2EA0-AAFF-3B7C-469132E8354C}"/>
              </a:ext>
            </a:extLst>
          </p:cNvPr>
          <p:cNvSpPr txBox="1"/>
          <p:nvPr/>
        </p:nvSpPr>
        <p:spPr>
          <a:xfrm>
            <a:off x="43707" y="2063416"/>
            <a:ext cx="2233667" cy="1815882"/>
          </a:xfrm>
          <a:prstGeom prst="rect">
            <a:avLst/>
          </a:prstGeom>
          <a:noFill/>
        </p:spPr>
        <p:txBody>
          <a:bodyPr wrap="square" rtlCol="0">
            <a:spAutoFit/>
          </a:bodyPr>
          <a:lstStyle/>
          <a:p>
            <a:r>
              <a:rPr lang="fr-FR" altLang="fr-FR" sz="1600" dirty="0">
                <a:solidFill>
                  <a:schemeClr val="tx1"/>
                </a:solidFill>
                <a:cs typeface="Arial" panose="020B0604020202020204" pitchFamily="34" charset="0"/>
              </a:rPr>
              <a:t>Appropriation des pieds de murs ou pieds de clôture sur les trottoirs. </a:t>
            </a:r>
          </a:p>
          <a:p>
            <a:r>
              <a:rPr lang="fr-FR" altLang="fr-FR" sz="1600" dirty="0">
                <a:solidFill>
                  <a:schemeClr val="tx1"/>
                </a:solidFill>
                <a:cs typeface="Arial" panose="020B0604020202020204" pitchFamily="34" charset="0"/>
              </a:rPr>
              <a:t>Les riverains participent à la qualité et au fleurissement de l’espace public.</a:t>
            </a:r>
          </a:p>
        </p:txBody>
      </p:sp>
      <p:sp>
        <p:nvSpPr>
          <p:cNvPr id="24" name="ZoneTexte 23">
            <a:extLst>
              <a:ext uri="{FF2B5EF4-FFF2-40B4-BE49-F238E27FC236}">
                <a16:creationId xmlns:a16="http://schemas.microsoft.com/office/drawing/2014/main" id="{8F5ED4EA-F216-BCB3-6B4A-AF6AFF4E6EB5}"/>
              </a:ext>
            </a:extLst>
          </p:cNvPr>
          <p:cNvSpPr txBox="1"/>
          <p:nvPr/>
        </p:nvSpPr>
        <p:spPr>
          <a:xfrm>
            <a:off x="75585" y="154120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a:solidFill>
                  <a:srgbClr val="000000"/>
                </a:solidFill>
              </a:rPr>
              <a:t>FLEURIR ET PARTICIPER</a:t>
            </a:r>
            <a:r>
              <a:rPr lang="fr-FR" sz="1600">
                <a:solidFill>
                  <a:srgbClr val="000000"/>
                </a:solidFill>
                <a:cs typeface="Calibri"/>
              </a:rPr>
              <a:t>​</a:t>
            </a:r>
            <a:endParaRPr lang="fr-FR">
              <a:solidFill>
                <a:srgbClr val="000000"/>
              </a:solidFill>
            </a:endParaRPr>
          </a:p>
        </p:txBody>
      </p:sp>
      <p:sp>
        <p:nvSpPr>
          <p:cNvPr id="5" name="Rectangle 4">
            <a:extLst>
              <a:ext uri="{FF2B5EF4-FFF2-40B4-BE49-F238E27FC236}">
                <a16:creationId xmlns:a16="http://schemas.microsoft.com/office/drawing/2014/main" id="{F1F510D0-235C-4E8E-5547-9C4812B46B36}"/>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Bouton d'action : Personnalisé 21">
            <a:hlinkClick r:id="" action="ppaction://noaction" highlightClick="1"/>
            <a:extLst>
              <a:ext uri="{FF2B5EF4-FFF2-40B4-BE49-F238E27FC236}">
                <a16:creationId xmlns:a16="http://schemas.microsoft.com/office/drawing/2014/main" id="{CECA345E-20E2-3AAA-42BF-BC987C02CB45}"/>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565957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21">
            <a:hlinkClick r:id="" action="ppaction://noaction" highlightClick="1"/>
            <a:extLst>
              <a:ext uri="{FF2B5EF4-FFF2-40B4-BE49-F238E27FC236}">
                <a16:creationId xmlns:a16="http://schemas.microsoft.com/office/drawing/2014/main" id="{2AC58B3D-52C3-990C-9A26-273FEF485F02}"/>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Les 12 ensembles paysagers du Loiret</a:t>
            </a:r>
          </a:p>
        </p:txBody>
      </p:sp>
      <p:pic>
        <p:nvPicPr>
          <p:cNvPr id="3" name="Picture 3" descr="\\Nas_Partage\DOCS UTILES\CARTOGRAPHIE DU LOIRET\Ensembles paysagers du Loiret.PNG">
            <a:extLst>
              <a:ext uri="{FF2B5EF4-FFF2-40B4-BE49-F238E27FC236}">
                <a16:creationId xmlns:a16="http://schemas.microsoft.com/office/drawing/2014/main" id="{502304AE-5E51-47B1-A1B4-53BB9FCC989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66156" y="1268083"/>
            <a:ext cx="7450692" cy="5326173"/>
          </a:xfrm>
          <a:prstGeom prst="rect">
            <a:avLst/>
          </a:prstGeom>
          <a:noFill/>
          <a:extLst>
            <a:ext uri="{909E8E84-426E-40DD-AFC4-6F175D3DCCD1}">
              <a14:hiddenFill xmlns:a14="http://schemas.microsoft.com/office/drawing/2010/main">
                <a:solidFill>
                  <a:srgbClr val="FFFFFF"/>
                </a:solidFill>
              </a14:hiddenFill>
            </a:ext>
          </a:extLst>
        </p:spPr>
      </p:pic>
      <p:sp>
        <p:nvSpPr>
          <p:cNvPr id="2" name="Bouton d'action : Personnalisé 21">
            <a:hlinkClick r:id="" action="ppaction://noaction" highlightClick="1"/>
            <a:extLst>
              <a:ext uri="{FF2B5EF4-FFF2-40B4-BE49-F238E27FC236}">
                <a16:creationId xmlns:a16="http://schemas.microsoft.com/office/drawing/2014/main" id="{50B1033A-61B5-5B50-ABAF-52CFCFF62C5D}"/>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
        <p:nvSpPr>
          <p:cNvPr id="7" name="Rectangle 6">
            <a:extLst>
              <a:ext uri="{FF2B5EF4-FFF2-40B4-BE49-F238E27FC236}">
                <a16:creationId xmlns:a16="http://schemas.microsoft.com/office/drawing/2014/main" id="{32E46262-6762-8920-3403-6D056DDC7B62}"/>
              </a:ext>
            </a:extLst>
          </p:cNvPr>
          <p:cNvSpPr/>
          <p:nvPr/>
        </p:nvSpPr>
        <p:spPr>
          <a:xfrm>
            <a:off x="1276709" y="6202392"/>
            <a:ext cx="3226280" cy="365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86470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1F1B0AE9-3747-8B01-94FF-427FE68A3C2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324"/>
          <a:stretch/>
        </p:blipFill>
        <p:spPr>
          <a:xfrm>
            <a:off x="829234" y="1258927"/>
            <a:ext cx="3691522" cy="51291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p:spPr>
      </p:pic>
      <p:pic>
        <p:nvPicPr>
          <p:cNvPr id="11" name="Image 10">
            <a:extLst>
              <a:ext uri="{FF2B5EF4-FFF2-40B4-BE49-F238E27FC236}">
                <a16:creationId xmlns:a16="http://schemas.microsoft.com/office/drawing/2014/main" id="{B2D3F50F-00CC-EA79-29FD-B075C433D4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639"/>
          <a:stretch/>
        </p:blipFill>
        <p:spPr>
          <a:xfrm>
            <a:off x="4767995" y="1259781"/>
            <a:ext cx="3661966" cy="51291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6 : CONTRIBUER A LA BIODIVERSITÉ AU-DELA DU JARDIN</a:t>
            </a:r>
          </a:p>
        </p:txBody>
      </p:sp>
      <p:sp>
        <p:nvSpPr>
          <p:cNvPr id="4" name="Rectangle 3">
            <a:extLst>
              <a:ext uri="{FF2B5EF4-FFF2-40B4-BE49-F238E27FC236}">
                <a16:creationId xmlns:a16="http://schemas.microsoft.com/office/drawing/2014/main" id="{9F594D5F-0F60-139F-8DAF-EA5E5FB5B550}"/>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Bouton d'action : Personnalisé 21">
            <a:hlinkClick r:id="" action="ppaction://noaction" highlightClick="1"/>
            <a:extLst>
              <a:ext uri="{FF2B5EF4-FFF2-40B4-BE49-F238E27FC236}">
                <a16:creationId xmlns:a16="http://schemas.microsoft.com/office/drawing/2014/main" id="{85387757-B14A-148E-DD28-D1AF210CD3A0}"/>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665051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161719F-83F5-073B-43CF-52AE3DB319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937371" y="1218736"/>
            <a:ext cx="7136952" cy="5341515"/>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24E5506B-CF6B-784D-A008-076CC9AEB66E}"/>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ACCUEILLIR LA BIODIVERSITÉ CHEZ VOUS</a:t>
            </a:r>
          </a:p>
        </p:txBody>
      </p:sp>
      <p:sp>
        <p:nvSpPr>
          <p:cNvPr id="5" name="Rectangle 4">
            <a:extLst>
              <a:ext uri="{FF2B5EF4-FFF2-40B4-BE49-F238E27FC236}">
                <a16:creationId xmlns:a16="http://schemas.microsoft.com/office/drawing/2014/main" id="{F255FAFC-A3D2-DE80-874D-A511D44C8C81}"/>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Bouton d'action : Personnalisé 21">
            <a:hlinkClick r:id="" action="ppaction://noaction" highlightClick="1"/>
            <a:extLst>
              <a:ext uri="{FF2B5EF4-FFF2-40B4-BE49-F238E27FC236}">
                <a16:creationId xmlns:a16="http://schemas.microsoft.com/office/drawing/2014/main" id="{57594ECE-CF96-DBC6-2DAD-D56B9C8C35EA}"/>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37009128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598A317-0F7D-A419-6091-2237B912FE9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4458" y="1144841"/>
            <a:ext cx="2796987" cy="3120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Bouton d'action : Personnalisé 21">
            <a:hlinkClick r:id="" action="ppaction://noaction" highlightClick="1"/>
            <a:extLst>
              <a:ext uri="{FF2B5EF4-FFF2-40B4-BE49-F238E27FC236}">
                <a16:creationId xmlns:a16="http://schemas.microsoft.com/office/drawing/2014/main" id="{AD4DE99F-AA58-54D7-68FC-E28EDCF04A14}"/>
              </a:ext>
            </a:extLst>
          </p:cNvPr>
          <p:cNvSpPr/>
          <p:nvPr/>
        </p:nvSpPr>
        <p:spPr>
          <a:xfrm>
            <a:off x="6627137" y="3873259"/>
            <a:ext cx="2504954" cy="2098151"/>
          </a:xfrm>
          <a:prstGeom prst="actionButtonBlank">
            <a:avLst/>
          </a:prstGeom>
          <a:solidFill>
            <a:srgbClr val="F1D8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ltLang="fr-FR" b="1">
              <a:solidFill>
                <a:schemeClr val="bg1"/>
              </a:solidFill>
            </a:endParaRPr>
          </a:p>
        </p:txBody>
      </p:sp>
      <p:sp>
        <p:nvSpPr>
          <p:cNvPr id="7" name="ZoneTexte 6">
            <a:extLst>
              <a:ext uri="{FF2B5EF4-FFF2-40B4-BE49-F238E27FC236}">
                <a16:creationId xmlns:a16="http://schemas.microsoft.com/office/drawing/2014/main" id="{2459A41A-059F-FCD3-1798-5DA2FFBB7811}"/>
              </a:ext>
            </a:extLst>
          </p:cNvPr>
          <p:cNvSpPr txBox="1"/>
          <p:nvPr/>
        </p:nvSpPr>
        <p:spPr>
          <a:xfrm>
            <a:off x="6753885" y="3993166"/>
            <a:ext cx="2226212" cy="1815882"/>
          </a:xfrm>
          <a:prstGeom prst="rect">
            <a:avLst/>
          </a:prstGeom>
          <a:noFill/>
          <a:ln>
            <a:noFill/>
          </a:ln>
        </p:spPr>
        <p:txBody>
          <a:bodyPr wrap="square" rtlCol="0">
            <a:spAutoFit/>
          </a:bodyPr>
          <a:lstStyle/>
          <a:p>
            <a:r>
              <a:rPr lang="fr-FR" sz="1400" dirty="0">
                <a:latin typeface="+mj-lt"/>
              </a:rPr>
              <a:t>Attention aux proportions des pots et du rapport du végétal avec le contenant. </a:t>
            </a:r>
          </a:p>
          <a:p>
            <a:endParaRPr lang="fr-FR" sz="1400" dirty="0">
              <a:latin typeface="+mj-lt"/>
            </a:endParaRPr>
          </a:p>
          <a:p>
            <a:r>
              <a:rPr lang="fr-FR" sz="1400" dirty="0">
                <a:latin typeface="+mj-lt"/>
              </a:rPr>
              <a:t>La hauteur des végétaux à maturité doit faire au minimum deux fois la hauteur du pot.</a:t>
            </a:r>
          </a:p>
        </p:txBody>
      </p:sp>
      <p:pic>
        <p:nvPicPr>
          <p:cNvPr id="17" name="Image 16">
            <a:extLst>
              <a:ext uri="{FF2B5EF4-FFF2-40B4-BE49-F238E27FC236}">
                <a16:creationId xmlns:a16="http://schemas.microsoft.com/office/drawing/2014/main" id="{E062E013-3B76-9327-058B-23094BCCE5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52760" y="4308744"/>
            <a:ext cx="1710621" cy="2282308"/>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30FE440A-B5DA-EF2E-479D-325058221FD4}"/>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latin typeface="+mj-lt"/>
              </a:rPr>
              <a:t>PLANTATIONS EN POTS ET RAPPORT D’ÉCHELLE</a:t>
            </a:r>
            <a:endParaRPr lang="fr-FR" dirty="0">
              <a:solidFill>
                <a:schemeClr val="bg1"/>
              </a:solidFill>
              <a:cs typeface="Calibri"/>
            </a:endParaRPr>
          </a:p>
        </p:txBody>
      </p:sp>
      <p:pic>
        <p:nvPicPr>
          <p:cNvPr id="9" name="Picture 2">
            <a:extLst>
              <a:ext uri="{FF2B5EF4-FFF2-40B4-BE49-F238E27FC236}">
                <a16:creationId xmlns:a16="http://schemas.microsoft.com/office/drawing/2014/main" id="{C2519AC4-69F7-41D3-9270-781582263A0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 y="4308744"/>
            <a:ext cx="1552755" cy="2284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0F6DB487-1073-B5C1-29ED-D7F9FF15F611}"/>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Bouton d'action : Personnalisé 21">
            <a:hlinkClick r:id="" action="ppaction://noaction" highlightClick="1"/>
            <a:extLst>
              <a:ext uri="{FF2B5EF4-FFF2-40B4-BE49-F238E27FC236}">
                <a16:creationId xmlns:a16="http://schemas.microsoft.com/office/drawing/2014/main" id="{6AB57D7C-E593-7037-68F4-2422F6ADEFE8}"/>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pic>
        <p:nvPicPr>
          <p:cNvPr id="13" name="Picture 2">
            <a:extLst>
              <a:ext uri="{FF2B5EF4-FFF2-40B4-BE49-F238E27FC236}">
                <a16:creationId xmlns:a16="http://schemas.microsoft.com/office/drawing/2014/main" id="{13E63DBE-6116-FB14-3A5B-E11C77CFC63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r="-4797"/>
          <a:stretch/>
        </p:blipFill>
        <p:spPr bwMode="auto">
          <a:xfrm>
            <a:off x="3363346" y="1294432"/>
            <a:ext cx="2571963" cy="297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C30A00BC-39D7-B035-B1B1-080262B21CDA}"/>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r="-6983"/>
          <a:stretch/>
        </p:blipFill>
        <p:spPr bwMode="auto">
          <a:xfrm>
            <a:off x="3514849" y="4300118"/>
            <a:ext cx="1710621" cy="2282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611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75F9022-93D3-0A79-0674-E96022B05E0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4797"/>
          <a:stretch/>
        </p:blipFill>
        <p:spPr bwMode="auto">
          <a:xfrm>
            <a:off x="3363346" y="1294432"/>
            <a:ext cx="2571963" cy="297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8C308CF6-DABF-A0F9-A0E3-F4A12139D43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25514" y="1135788"/>
            <a:ext cx="2845932" cy="317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2117D2E3-D118-1333-BBFB-29ED01630D5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6983"/>
          <a:stretch/>
        </p:blipFill>
        <p:spPr bwMode="auto">
          <a:xfrm>
            <a:off x="3514849" y="4300118"/>
            <a:ext cx="1710621" cy="2282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 13">
            <a:extLst>
              <a:ext uri="{FF2B5EF4-FFF2-40B4-BE49-F238E27FC236}">
                <a16:creationId xmlns:a16="http://schemas.microsoft.com/office/drawing/2014/main" id="{1A22E3F8-E90B-80FB-0559-D22EA76040A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552760" y="4335903"/>
            <a:ext cx="1710621" cy="2282308"/>
          </a:xfrm>
          <a:prstGeom prst="rect">
            <a:avLst/>
          </a:prstGeom>
        </p:spPr>
      </p:pic>
      <p:pic>
        <p:nvPicPr>
          <p:cNvPr id="15" name="Picture 2">
            <a:extLst>
              <a:ext uri="{FF2B5EF4-FFF2-40B4-BE49-F238E27FC236}">
                <a16:creationId xmlns:a16="http://schemas.microsoft.com/office/drawing/2014/main" id="{7839CC2A-0C54-E0EF-8A51-DDF0D64D4870}"/>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 y="4335903"/>
            <a:ext cx="1552755" cy="2284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B2FFB708-52A9-D662-863A-AC68682B7781}"/>
              </a:ext>
            </a:extLst>
          </p:cNvPr>
          <p:cNvSpPr/>
          <p:nvPr/>
        </p:nvSpPr>
        <p:spPr>
          <a:xfrm>
            <a:off x="5850370" y="1482646"/>
            <a:ext cx="3364301" cy="584775"/>
          </a:xfrm>
          <a:prstGeom prst="rect">
            <a:avLst/>
          </a:prstGeom>
        </p:spPr>
        <p:txBody>
          <a:bodyPr wrap="square">
            <a:spAutoFit/>
          </a:bodyPr>
          <a:lstStyle/>
          <a:p>
            <a:r>
              <a:rPr lang="fr-FR" sz="1600" b="1" dirty="0">
                <a:solidFill>
                  <a:srgbClr val="C00000"/>
                </a:solidFill>
                <a:latin typeface="Arial" pitchFamily="34" charset="0"/>
                <a:cs typeface="Arial" pitchFamily="34" charset="0"/>
              </a:rPr>
              <a:t>Arbustes et vivaces couvre-sols </a:t>
            </a:r>
          </a:p>
          <a:p>
            <a:r>
              <a:rPr lang="fr-FR" sz="1600" b="1" dirty="0">
                <a:solidFill>
                  <a:srgbClr val="C00000"/>
                </a:solidFill>
                <a:latin typeface="Arial" pitchFamily="34" charset="0"/>
                <a:cs typeface="Arial" pitchFamily="34" charset="0"/>
              </a:rPr>
              <a:t>pour les pots </a:t>
            </a:r>
            <a:r>
              <a:rPr lang="fr-FR" sz="1100" b="1" dirty="0">
                <a:solidFill>
                  <a:srgbClr val="C00000"/>
                </a:solidFill>
                <a:latin typeface="Arial" pitchFamily="34" charset="0"/>
                <a:cs typeface="Arial" pitchFamily="34" charset="0"/>
              </a:rPr>
              <a:t>(liste non exhaustive)</a:t>
            </a:r>
            <a:endParaRPr lang="fr-FR" sz="1100" dirty="0">
              <a:solidFill>
                <a:srgbClr val="C00000"/>
              </a:solidFill>
              <a:latin typeface="Arial" pitchFamily="34" charset="0"/>
              <a:cs typeface="Arial" pitchFamily="34" charset="0"/>
            </a:endParaRPr>
          </a:p>
        </p:txBody>
      </p:sp>
      <p:sp>
        <p:nvSpPr>
          <p:cNvPr id="3" name="Bouton d'action : Personnalisé 21">
            <a:hlinkClick r:id="" action="ppaction://noaction" highlightClick="1"/>
            <a:extLst>
              <a:ext uri="{FF2B5EF4-FFF2-40B4-BE49-F238E27FC236}">
                <a16:creationId xmlns:a16="http://schemas.microsoft.com/office/drawing/2014/main" id="{15CBB2ED-9FFE-49CC-88B6-DE601E35D2B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PLANTATIONS EN POTS ET RAPPORT D’ÉCHELLE</a:t>
            </a:r>
          </a:p>
        </p:txBody>
      </p:sp>
      <p:sp>
        <p:nvSpPr>
          <p:cNvPr id="8" name="Bouton d'action : Personnalisé 21">
            <a:hlinkClick r:id="" action="ppaction://noaction" highlightClick="1"/>
            <a:extLst>
              <a:ext uri="{FF2B5EF4-FFF2-40B4-BE49-F238E27FC236}">
                <a16:creationId xmlns:a16="http://schemas.microsoft.com/office/drawing/2014/main" id="{9EFAA459-7A82-B733-9469-C11D531287B6}"/>
              </a:ext>
            </a:extLst>
          </p:cNvPr>
          <p:cNvSpPr/>
          <p:nvPr/>
        </p:nvSpPr>
        <p:spPr>
          <a:xfrm>
            <a:off x="5872557" y="2166083"/>
            <a:ext cx="3271443" cy="4434447"/>
          </a:xfrm>
          <a:prstGeom prst="actionButtonBlank">
            <a:avLst/>
          </a:prstGeom>
          <a:solidFill>
            <a:srgbClr val="F1D8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ltLang="fr-FR" b="1">
              <a:solidFill>
                <a:schemeClr val="bg1"/>
              </a:solidFill>
            </a:endParaRPr>
          </a:p>
        </p:txBody>
      </p:sp>
      <p:sp>
        <p:nvSpPr>
          <p:cNvPr id="2" name="Rectangle 1">
            <a:extLst>
              <a:ext uri="{FF2B5EF4-FFF2-40B4-BE49-F238E27FC236}">
                <a16:creationId xmlns:a16="http://schemas.microsoft.com/office/drawing/2014/main" id="{928225B6-062E-126E-2592-805B2E7953FB}"/>
              </a:ext>
            </a:extLst>
          </p:cNvPr>
          <p:cNvSpPr/>
          <p:nvPr/>
        </p:nvSpPr>
        <p:spPr>
          <a:xfrm>
            <a:off x="5978103" y="2302549"/>
            <a:ext cx="3088257" cy="4185761"/>
          </a:xfrm>
          <a:prstGeom prst="rect">
            <a:avLst/>
          </a:prstGeom>
        </p:spPr>
        <p:txBody>
          <a:bodyPr wrap="square">
            <a:spAutoFit/>
          </a:bodyPr>
          <a:lstStyle/>
          <a:p>
            <a:r>
              <a:rPr lang="fr-FR" sz="1400" b="1" dirty="0">
                <a:latin typeface="+mj-lt"/>
              </a:rPr>
              <a:t>• Propositions d’arbustes à planter</a:t>
            </a:r>
            <a:endParaRPr lang="fr-FR" sz="1400" dirty="0">
              <a:latin typeface="+mj-lt"/>
            </a:endParaRPr>
          </a:p>
          <a:p>
            <a:r>
              <a:rPr lang="fr-FR" sz="1400" dirty="0">
                <a:latin typeface="+mj-lt"/>
              </a:rPr>
              <a:t>- </a:t>
            </a:r>
            <a:r>
              <a:rPr lang="fr-FR" sz="1400" i="1" dirty="0" err="1">
                <a:latin typeface="+mj-lt"/>
              </a:rPr>
              <a:t>Amelanchier</a:t>
            </a:r>
            <a:r>
              <a:rPr lang="fr-FR" sz="1400" i="1" dirty="0">
                <a:latin typeface="+mj-lt"/>
              </a:rPr>
              <a:t> </a:t>
            </a:r>
            <a:r>
              <a:rPr lang="fr-FR" sz="1400" i="1" dirty="0" err="1">
                <a:latin typeface="+mj-lt"/>
              </a:rPr>
              <a:t>lamarckii</a:t>
            </a:r>
            <a:r>
              <a:rPr lang="fr-FR" sz="1400" i="1" dirty="0">
                <a:latin typeface="+mj-lt"/>
              </a:rPr>
              <a:t> </a:t>
            </a:r>
            <a:r>
              <a:rPr lang="fr-FR" sz="1400" dirty="0">
                <a:latin typeface="+mj-lt"/>
              </a:rPr>
              <a:t>(couleur rouge en automne)</a:t>
            </a:r>
          </a:p>
          <a:p>
            <a:r>
              <a:rPr lang="fr-FR" sz="1400" dirty="0">
                <a:latin typeface="+mj-lt"/>
              </a:rPr>
              <a:t>- </a:t>
            </a:r>
            <a:r>
              <a:rPr lang="fr-FR" sz="1400" i="1" dirty="0">
                <a:latin typeface="+mj-lt"/>
              </a:rPr>
              <a:t>Cornus alba </a:t>
            </a:r>
            <a:r>
              <a:rPr lang="fr-FR" sz="1400" dirty="0">
                <a:latin typeface="+mj-lt"/>
              </a:rPr>
              <a:t>(bois rouge pour les jeunes pousses)</a:t>
            </a:r>
          </a:p>
          <a:p>
            <a:r>
              <a:rPr lang="fr-FR" sz="1400" dirty="0">
                <a:latin typeface="+mj-lt"/>
              </a:rPr>
              <a:t>- </a:t>
            </a:r>
            <a:r>
              <a:rPr lang="fr-FR" sz="1400" i="1" dirty="0">
                <a:latin typeface="+mj-lt"/>
              </a:rPr>
              <a:t>Prunus </a:t>
            </a:r>
            <a:r>
              <a:rPr lang="fr-FR" sz="1400" i="1" dirty="0" err="1">
                <a:latin typeface="+mj-lt"/>
              </a:rPr>
              <a:t>lusitanica</a:t>
            </a:r>
            <a:r>
              <a:rPr lang="fr-FR" sz="1400" i="1" dirty="0">
                <a:latin typeface="+mj-lt"/>
              </a:rPr>
              <a:t> </a:t>
            </a:r>
            <a:r>
              <a:rPr lang="fr-FR" sz="1400" dirty="0">
                <a:latin typeface="+mj-lt"/>
              </a:rPr>
              <a:t>(laurier du Portugal, persistant)</a:t>
            </a:r>
          </a:p>
          <a:p>
            <a:r>
              <a:rPr lang="fr-FR" sz="1400" dirty="0">
                <a:latin typeface="+mj-lt"/>
              </a:rPr>
              <a:t>- </a:t>
            </a:r>
            <a:r>
              <a:rPr lang="fr-FR" sz="1400" i="1" dirty="0">
                <a:latin typeface="+mj-lt"/>
              </a:rPr>
              <a:t>Magnolia </a:t>
            </a:r>
            <a:r>
              <a:rPr lang="fr-FR" sz="1400" i="1" dirty="0" err="1">
                <a:latin typeface="+mj-lt"/>
              </a:rPr>
              <a:t>stellata</a:t>
            </a:r>
            <a:r>
              <a:rPr lang="fr-FR" sz="1400" i="1" dirty="0">
                <a:latin typeface="+mj-lt"/>
              </a:rPr>
              <a:t> </a:t>
            </a:r>
            <a:r>
              <a:rPr lang="fr-FR" sz="1400" dirty="0">
                <a:latin typeface="+mj-lt"/>
              </a:rPr>
              <a:t>‘</a:t>
            </a:r>
            <a:r>
              <a:rPr lang="fr-FR" sz="1400" dirty="0" err="1">
                <a:latin typeface="+mj-lt"/>
              </a:rPr>
              <a:t>Waterlily</a:t>
            </a:r>
            <a:r>
              <a:rPr lang="fr-FR" sz="1400" dirty="0">
                <a:latin typeface="+mj-lt"/>
              </a:rPr>
              <a:t>’</a:t>
            </a:r>
          </a:p>
          <a:p>
            <a:r>
              <a:rPr lang="fr-FR" sz="1400" dirty="0">
                <a:latin typeface="+mj-lt"/>
              </a:rPr>
              <a:t>- </a:t>
            </a:r>
            <a:r>
              <a:rPr lang="fr-FR" sz="1400" i="1" dirty="0">
                <a:latin typeface="+mj-lt"/>
              </a:rPr>
              <a:t>Viburnum </a:t>
            </a:r>
            <a:r>
              <a:rPr lang="fr-FR" sz="1400" i="1" dirty="0" err="1">
                <a:latin typeface="+mj-lt"/>
              </a:rPr>
              <a:t>plicatum</a:t>
            </a:r>
            <a:endParaRPr lang="fr-FR" sz="1400" i="1" dirty="0">
              <a:latin typeface="+mj-lt"/>
            </a:endParaRPr>
          </a:p>
          <a:p>
            <a:r>
              <a:rPr lang="fr-FR" sz="1400" dirty="0">
                <a:latin typeface="+mj-lt"/>
              </a:rPr>
              <a:t>- </a:t>
            </a:r>
            <a:r>
              <a:rPr lang="fr-FR" sz="1400" i="1" dirty="0">
                <a:latin typeface="+mj-lt"/>
              </a:rPr>
              <a:t>Viburnum </a:t>
            </a:r>
            <a:r>
              <a:rPr lang="fr-FR" sz="1400" i="1" dirty="0" err="1">
                <a:latin typeface="+mj-lt"/>
              </a:rPr>
              <a:t>farreri</a:t>
            </a:r>
            <a:r>
              <a:rPr lang="fr-FR" sz="1400" i="1" dirty="0">
                <a:latin typeface="+mj-lt"/>
              </a:rPr>
              <a:t> </a:t>
            </a:r>
            <a:r>
              <a:rPr lang="fr-FR" sz="1400" dirty="0">
                <a:latin typeface="+mj-lt"/>
              </a:rPr>
              <a:t>(floraison en hiver) …</a:t>
            </a:r>
          </a:p>
          <a:p>
            <a:endParaRPr lang="fr-FR" sz="1400" dirty="0">
              <a:latin typeface="+mj-lt"/>
            </a:endParaRPr>
          </a:p>
          <a:p>
            <a:r>
              <a:rPr lang="fr-FR" sz="1400" b="1" dirty="0">
                <a:latin typeface="+mj-lt"/>
              </a:rPr>
              <a:t>• Propositions de vivaces au pied</a:t>
            </a:r>
          </a:p>
          <a:p>
            <a:pPr eaLnBrk="1" hangingPunct="1"/>
            <a:r>
              <a:rPr lang="fr-FR" altLang="fr-FR" sz="1400" i="1" dirty="0">
                <a:latin typeface="+mj-lt"/>
                <a:cs typeface="Arial"/>
              </a:rPr>
              <a:t>- </a:t>
            </a:r>
            <a:r>
              <a:rPr lang="fr-FR" altLang="fr-FR" sz="1400" i="1" dirty="0" err="1">
                <a:latin typeface="+mj-lt"/>
                <a:cs typeface="Arial"/>
              </a:rPr>
              <a:t>Ophipogon</a:t>
            </a:r>
            <a:r>
              <a:rPr lang="fr-FR" altLang="fr-FR" sz="1400" dirty="0">
                <a:latin typeface="+mj-lt"/>
                <a:cs typeface="Arial"/>
              </a:rPr>
              <a:t>,</a:t>
            </a:r>
            <a:r>
              <a:rPr lang="fr-FR" altLang="fr-FR" sz="1400" i="1" dirty="0">
                <a:latin typeface="+mj-lt"/>
                <a:cs typeface="Arial"/>
              </a:rPr>
              <a:t> </a:t>
            </a:r>
          </a:p>
          <a:p>
            <a:pPr eaLnBrk="1" hangingPunct="1"/>
            <a:r>
              <a:rPr lang="fr-FR" altLang="fr-FR" sz="1400" i="1" dirty="0">
                <a:latin typeface="+mj-lt"/>
                <a:cs typeface="Arial"/>
              </a:rPr>
              <a:t>- </a:t>
            </a:r>
            <a:r>
              <a:rPr lang="fr-FR" altLang="fr-FR" sz="1400" i="1" dirty="0" err="1">
                <a:latin typeface="+mj-lt"/>
                <a:cs typeface="Arial"/>
              </a:rPr>
              <a:t>Geranium</a:t>
            </a:r>
            <a:r>
              <a:rPr lang="fr-FR" altLang="fr-FR" sz="1400" i="1" dirty="0">
                <a:latin typeface="+mj-lt"/>
                <a:cs typeface="Arial"/>
              </a:rPr>
              <a:t> </a:t>
            </a:r>
            <a:r>
              <a:rPr lang="fr-FR" altLang="fr-FR" sz="1400" i="1" dirty="0" err="1">
                <a:latin typeface="+mj-lt"/>
                <a:cs typeface="Arial"/>
              </a:rPr>
              <a:t>macrorrhizum</a:t>
            </a:r>
            <a:r>
              <a:rPr lang="fr-FR" altLang="fr-FR" sz="1400" i="1" dirty="0">
                <a:latin typeface="+mj-lt"/>
                <a:cs typeface="Arial"/>
              </a:rPr>
              <a:t> </a:t>
            </a:r>
            <a:r>
              <a:rPr lang="fr-FR" altLang="fr-FR" sz="1400" dirty="0">
                <a:latin typeface="+mj-lt"/>
                <a:cs typeface="Arial"/>
              </a:rPr>
              <a:t>(géranium vivace), </a:t>
            </a:r>
          </a:p>
          <a:p>
            <a:pPr eaLnBrk="1" hangingPunct="1"/>
            <a:r>
              <a:rPr lang="fr-FR" altLang="fr-FR" sz="1400" i="1" dirty="0">
                <a:latin typeface="+mj-lt"/>
                <a:cs typeface="Arial"/>
              </a:rPr>
              <a:t>- </a:t>
            </a:r>
            <a:r>
              <a:rPr lang="fr-FR" altLang="fr-FR" sz="1400" i="1" dirty="0" err="1">
                <a:latin typeface="+mj-lt"/>
                <a:cs typeface="Arial"/>
              </a:rPr>
              <a:t>Vinca</a:t>
            </a:r>
            <a:r>
              <a:rPr lang="fr-FR" altLang="fr-FR" sz="1400" i="1" dirty="0">
                <a:latin typeface="+mj-lt"/>
                <a:cs typeface="Arial"/>
              </a:rPr>
              <a:t> minor </a:t>
            </a:r>
            <a:r>
              <a:rPr lang="fr-FR" altLang="fr-FR" sz="1400" dirty="0">
                <a:latin typeface="+mj-lt"/>
                <a:cs typeface="Arial"/>
              </a:rPr>
              <a:t>(pervenche), </a:t>
            </a:r>
          </a:p>
          <a:p>
            <a:pPr eaLnBrk="1" hangingPunct="1"/>
            <a:r>
              <a:rPr lang="fr-FR" altLang="fr-FR" sz="1400" i="1" dirty="0">
                <a:latin typeface="+mj-lt"/>
                <a:cs typeface="Arial"/>
              </a:rPr>
              <a:t>- </a:t>
            </a:r>
            <a:r>
              <a:rPr lang="fr-FR" altLang="fr-FR" sz="1400" i="1" dirty="0" err="1">
                <a:latin typeface="+mj-lt"/>
                <a:cs typeface="Arial"/>
              </a:rPr>
              <a:t>Lamium</a:t>
            </a:r>
            <a:r>
              <a:rPr lang="fr-FR" altLang="fr-FR" sz="1400" i="1" dirty="0">
                <a:latin typeface="+mj-lt"/>
                <a:cs typeface="Arial"/>
              </a:rPr>
              <a:t> </a:t>
            </a:r>
            <a:r>
              <a:rPr lang="fr-FR" altLang="fr-FR" sz="1400" i="1" dirty="0" err="1">
                <a:latin typeface="+mj-lt"/>
                <a:cs typeface="Arial"/>
              </a:rPr>
              <a:t>garganicum</a:t>
            </a:r>
            <a:r>
              <a:rPr lang="fr-FR" altLang="fr-FR" sz="1400" i="1" dirty="0">
                <a:latin typeface="+mj-lt"/>
                <a:cs typeface="Arial"/>
              </a:rPr>
              <a:t> </a:t>
            </a:r>
            <a:r>
              <a:rPr lang="fr-FR" altLang="fr-FR" sz="1400" dirty="0">
                <a:latin typeface="+mj-lt"/>
                <a:cs typeface="Arial"/>
              </a:rPr>
              <a:t>(lamier),</a:t>
            </a:r>
          </a:p>
          <a:p>
            <a:pPr eaLnBrk="1" hangingPunct="1"/>
            <a:r>
              <a:rPr lang="fr-FR" altLang="fr-FR" sz="1400" dirty="0">
                <a:latin typeface="+mj-lt"/>
                <a:cs typeface="Arial"/>
              </a:rPr>
              <a:t>- </a:t>
            </a:r>
            <a:r>
              <a:rPr lang="fr-FR" altLang="fr-FR" sz="1400" i="1" dirty="0" err="1">
                <a:latin typeface="+mj-lt"/>
                <a:cs typeface="Arial"/>
              </a:rPr>
              <a:t>Alchemilla</a:t>
            </a:r>
            <a:r>
              <a:rPr lang="fr-FR" altLang="fr-FR" sz="1400" i="1" dirty="0">
                <a:latin typeface="+mj-lt"/>
                <a:cs typeface="Arial"/>
              </a:rPr>
              <a:t> mollis </a:t>
            </a:r>
            <a:r>
              <a:rPr lang="fr-FR" altLang="fr-FR" sz="1400" dirty="0">
                <a:latin typeface="+mj-lt"/>
                <a:cs typeface="Arial"/>
              </a:rPr>
              <a:t>(</a:t>
            </a:r>
            <a:r>
              <a:rPr lang="fr-FR" altLang="fr-FR" sz="1400" dirty="0" err="1">
                <a:latin typeface="+mj-lt"/>
                <a:cs typeface="Arial"/>
              </a:rPr>
              <a:t>alchemille</a:t>
            </a:r>
            <a:r>
              <a:rPr lang="fr-FR" altLang="fr-FR" sz="1400" dirty="0">
                <a:latin typeface="+mj-lt"/>
                <a:cs typeface="Arial"/>
              </a:rPr>
              <a:t>), </a:t>
            </a:r>
          </a:p>
          <a:p>
            <a:pPr eaLnBrk="1" hangingPunct="1"/>
            <a:r>
              <a:rPr lang="fr-FR" altLang="fr-FR" sz="1400" i="1" dirty="0">
                <a:latin typeface="+mj-lt"/>
                <a:cs typeface="Arial"/>
              </a:rPr>
              <a:t>- </a:t>
            </a:r>
            <a:r>
              <a:rPr lang="fr-FR" altLang="fr-FR" sz="1400" i="1" dirty="0" err="1">
                <a:latin typeface="+mj-lt"/>
                <a:cs typeface="Arial"/>
              </a:rPr>
              <a:t>Epimedium</a:t>
            </a:r>
            <a:r>
              <a:rPr lang="fr-FR" altLang="fr-FR" sz="1400" i="1" dirty="0">
                <a:latin typeface="+mj-lt"/>
                <a:cs typeface="Arial"/>
              </a:rPr>
              <a:t> x </a:t>
            </a:r>
            <a:r>
              <a:rPr lang="fr-FR" altLang="fr-FR" sz="1400" i="1" dirty="0" err="1">
                <a:latin typeface="+mj-lt"/>
                <a:cs typeface="Arial"/>
              </a:rPr>
              <a:t>versicolor</a:t>
            </a:r>
            <a:r>
              <a:rPr lang="fr-FR" altLang="fr-FR" sz="1400" i="1" dirty="0">
                <a:latin typeface="+mj-lt"/>
                <a:cs typeface="Arial"/>
              </a:rPr>
              <a:t> </a:t>
            </a:r>
            <a:r>
              <a:rPr lang="fr-FR" altLang="fr-FR" sz="1400" dirty="0">
                <a:latin typeface="+mj-lt"/>
                <a:cs typeface="Arial"/>
              </a:rPr>
              <a:t>(</a:t>
            </a:r>
            <a:r>
              <a:rPr lang="fr-FR" altLang="fr-FR" sz="1400" dirty="0" err="1">
                <a:latin typeface="+mj-lt"/>
                <a:cs typeface="Arial"/>
              </a:rPr>
              <a:t>épimedium</a:t>
            </a:r>
            <a:r>
              <a:rPr lang="fr-FR" altLang="fr-FR" sz="1400" dirty="0">
                <a:latin typeface="+mj-lt"/>
                <a:cs typeface="Arial"/>
              </a:rPr>
              <a:t>) </a:t>
            </a:r>
            <a:r>
              <a:rPr lang="fr-FR" altLang="fr-FR" sz="1400" i="1" dirty="0">
                <a:latin typeface="+mj-lt"/>
                <a:cs typeface="Arial"/>
              </a:rPr>
              <a:t>…</a:t>
            </a:r>
            <a:endParaRPr lang="fr-FR" sz="1400" dirty="0">
              <a:latin typeface="+mj-lt"/>
            </a:endParaRPr>
          </a:p>
        </p:txBody>
      </p:sp>
      <p:sp>
        <p:nvSpPr>
          <p:cNvPr id="9" name="Rectangle 8">
            <a:extLst>
              <a:ext uri="{FF2B5EF4-FFF2-40B4-BE49-F238E27FC236}">
                <a16:creationId xmlns:a16="http://schemas.microsoft.com/office/drawing/2014/main" id="{ECA2FB0B-FA23-F588-A551-9EB67F385128}"/>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Bouton d'action : Personnalisé 21">
            <a:hlinkClick r:id="" action="ppaction://noaction" highlightClick="1"/>
            <a:extLst>
              <a:ext uri="{FF2B5EF4-FFF2-40B4-BE49-F238E27FC236}">
                <a16:creationId xmlns:a16="http://schemas.microsoft.com/office/drawing/2014/main" id="{C549386B-2FFE-14DF-2826-C054B699D2E8}"/>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40696205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31900B0-B062-35F7-C462-A222A52947D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7620" y="887241"/>
            <a:ext cx="4234711" cy="3067293"/>
          </a:xfrm>
          <a:prstGeom prst="rect">
            <a:avLst/>
          </a:prstGeom>
        </p:spPr>
      </p:pic>
      <p:sp>
        <p:nvSpPr>
          <p:cNvPr id="22" name="ZoneTexte 21"/>
          <p:cNvSpPr txBox="1"/>
          <p:nvPr/>
        </p:nvSpPr>
        <p:spPr>
          <a:xfrm>
            <a:off x="4700624" y="3976725"/>
            <a:ext cx="4222717" cy="2554545"/>
          </a:xfrm>
          <a:prstGeom prst="rect">
            <a:avLst/>
          </a:prstGeom>
          <a:noFill/>
        </p:spPr>
        <p:txBody>
          <a:bodyPr wrap="square" rtlCol="0">
            <a:spAutoFit/>
          </a:bodyPr>
          <a:lstStyle/>
          <a:p>
            <a:r>
              <a:rPr lang="fr-FR" altLang="fr-FR" sz="1600" b="1" dirty="0"/>
              <a:t>Guides pour les porteurs de projets touristiques</a:t>
            </a:r>
          </a:p>
          <a:p>
            <a:endParaRPr lang="fr-FR" altLang="fr-FR" sz="1600" b="1" dirty="0"/>
          </a:p>
          <a:p>
            <a:r>
              <a:rPr lang="fr-FR" altLang="fr-FR" sz="1600" dirty="0"/>
              <a:t>• Imaginer et réaliser son hébergement touristique. </a:t>
            </a:r>
          </a:p>
          <a:p>
            <a:r>
              <a:rPr lang="fr-FR" altLang="fr-FR" sz="1600" dirty="0"/>
              <a:t>Guide méthodologique. CAUE de la Sarthe. </a:t>
            </a:r>
          </a:p>
          <a:p>
            <a:r>
              <a:rPr lang="fr-FR" altLang="fr-FR" sz="1600" i="1" dirty="0"/>
              <a:t>Document téléchargeable</a:t>
            </a:r>
            <a:r>
              <a:rPr lang="fr-FR" altLang="fr-FR" sz="1600" dirty="0"/>
              <a:t>.</a:t>
            </a:r>
          </a:p>
          <a:p>
            <a:endParaRPr lang="fr-FR" altLang="fr-FR" sz="1600" u="sng" dirty="0">
              <a:solidFill>
                <a:srgbClr val="0070C0"/>
              </a:solidFill>
            </a:endParaRPr>
          </a:p>
          <a:p>
            <a:r>
              <a:rPr lang="fr-FR" altLang="fr-FR" sz="1600" dirty="0"/>
              <a:t>•  </a:t>
            </a:r>
            <a:r>
              <a:rPr lang="fr-FR" sz="1600" dirty="0"/>
              <a:t>Gîtes &amp; chambres d’hôtes : concevoir votre hébergement touristique dans un site existant. </a:t>
            </a:r>
          </a:p>
          <a:p>
            <a:r>
              <a:rPr lang="fr-FR" sz="1600" dirty="0"/>
              <a:t>CAUE de Loire-Atlantique.</a:t>
            </a:r>
            <a:endParaRPr lang="fr-FR" altLang="fr-FR" sz="1600" dirty="0"/>
          </a:p>
        </p:txBody>
      </p:sp>
      <p:pic>
        <p:nvPicPr>
          <p:cNvPr id="3" name="Image 2">
            <a:extLst>
              <a:ext uri="{FF2B5EF4-FFF2-40B4-BE49-F238E27FC236}">
                <a16:creationId xmlns:a16="http://schemas.microsoft.com/office/drawing/2014/main" id="{47A0A3F3-09A6-9ECC-DBC7-5A27E9ED9C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8640" t="11834" r="32076" b="19578"/>
          <a:stretch/>
        </p:blipFill>
        <p:spPr>
          <a:xfrm>
            <a:off x="1902" y="3963587"/>
            <a:ext cx="2603394" cy="2655580"/>
          </a:xfrm>
          <a:prstGeom prst="rect">
            <a:avLst/>
          </a:prstGeom>
        </p:spPr>
      </p:pic>
      <p:pic>
        <p:nvPicPr>
          <p:cNvPr id="6" name="Image 5">
            <a:extLst>
              <a:ext uri="{FF2B5EF4-FFF2-40B4-BE49-F238E27FC236}">
                <a16:creationId xmlns:a16="http://schemas.microsoft.com/office/drawing/2014/main" id="{75DBC595-4918-CC1E-42AF-1CAADCFE98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46550" y="3963587"/>
            <a:ext cx="1869252" cy="2656434"/>
          </a:xfrm>
          <a:prstGeom prst="rect">
            <a:avLst/>
          </a:prstGeom>
        </p:spPr>
      </p:pic>
      <p:sp>
        <p:nvSpPr>
          <p:cNvPr id="8" name="Bouton d'action : Personnalisé 21">
            <a:hlinkClick r:id="" action="ppaction://noaction" highlightClick="1"/>
            <a:extLst>
              <a:ext uri="{FF2B5EF4-FFF2-40B4-BE49-F238E27FC236}">
                <a16:creationId xmlns:a16="http://schemas.microsoft.com/office/drawing/2014/main" id="{D6A5CE78-8862-C721-6004-8CFEB89B9FAD}"/>
              </a:ext>
            </a:extLst>
          </p:cNvPr>
          <p:cNvSpPr/>
          <p:nvPr/>
        </p:nvSpPr>
        <p:spPr>
          <a:xfrm>
            <a:off x="3959522" y="492557"/>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Solliciter les conseils du CAUE</a:t>
            </a:r>
          </a:p>
        </p:txBody>
      </p:sp>
      <p:sp>
        <p:nvSpPr>
          <p:cNvPr id="9" name="Bouton d'action : Personnalisé 21">
            <a:hlinkClick r:id="" action="ppaction://noaction" highlightClick="1"/>
            <a:extLst>
              <a:ext uri="{FF2B5EF4-FFF2-40B4-BE49-F238E27FC236}">
                <a16:creationId xmlns:a16="http://schemas.microsoft.com/office/drawing/2014/main" id="{D3B7443B-A72A-4220-F150-7848191D5C42}"/>
              </a:ext>
            </a:extLst>
          </p:cNvPr>
          <p:cNvSpPr/>
          <p:nvPr/>
        </p:nvSpPr>
        <p:spPr>
          <a:xfrm>
            <a:off x="6521561" y="492558"/>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Questions / Réponses</a:t>
            </a:r>
          </a:p>
        </p:txBody>
      </p:sp>
      <p:sp>
        <p:nvSpPr>
          <p:cNvPr id="2" name="Bouton d'action : Personnalisé 21">
            <a:hlinkClick r:id="" action="ppaction://noaction" highlightClick="1"/>
            <a:extLst>
              <a:ext uri="{FF2B5EF4-FFF2-40B4-BE49-F238E27FC236}">
                <a16:creationId xmlns:a16="http://schemas.microsoft.com/office/drawing/2014/main" id="{CB473301-8F72-CAA9-EA33-E7EB081AFFA4}"/>
              </a:ext>
            </a:extLst>
          </p:cNvPr>
          <p:cNvSpPr/>
          <p:nvPr/>
        </p:nvSpPr>
        <p:spPr>
          <a:xfrm>
            <a:off x="1431971" y="483928"/>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Pour aller plus loin</a:t>
            </a:r>
          </a:p>
        </p:txBody>
      </p:sp>
      <p:sp>
        <p:nvSpPr>
          <p:cNvPr id="10" name="Bouton d'action : Personnalisé 21">
            <a:hlinkClick r:id="" action="ppaction://noaction" highlightClick="1"/>
            <a:extLst>
              <a:ext uri="{FF2B5EF4-FFF2-40B4-BE49-F238E27FC236}">
                <a16:creationId xmlns:a16="http://schemas.microsoft.com/office/drawing/2014/main" id="{F9684E41-B698-7989-52A2-46E1583F451A}"/>
              </a:ext>
            </a:extLst>
          </p:cNvPr>
          <p:cNvSpPr/>
          <p:nvPr/>
        </p:nvSpPr>
        <p:spPr>
          <a:xfrm>
            <a:off x="1431971" y="501233"/>
            <a:ext cx="2346387" cy="309703"/>
          </a:xfrm>
          <a:prstGeom prst="actionButtonBlank">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rPr>
              <a:t>Pour aller plus loin</a:t>
            </a:r>
          </a:p>
        </p:txBody>
      </p:sp>
      <p:sp>
        <p:nvSpPr>
          <p:cNvPr id="7" name="ZoneTexte 6">
            <a:extLst>
              <a:ext uri="{FF2B5EF4-FFF2-40B4-BE49-F238E27FC236}">
                <a16:creationId xmlns:a16="http://schemas.microsoft.com/office/drawing/2014/main" id="{EB512A86-2EF6-82DA-7BE3-861337130F9E}"/>
              </a:ext>
            </a:extLst>
          </p:cNvPr>
          <p:cNvSpPr txBox="1"/>
          <p:nvPr/>
        </p:nvSpPr>
        <p:spPr>
          <a:xfrm>
            <a:off x="4694601" y="1365021"/>
            <a:ext cx="4481166" cy="2062103"/>
          </a:xfrm>
          <a:prstGeom prst="rect">
            <a:avLst/>
          </a:prstGeom>
          <a:noFill/>
        </p:spPr>
        <p:txBody>
          <a:bodyPr wrap="square" rtlCol="0">
            <a:spAutoFit/>
          </a:bodyPr>
          <a:lstStyle/>
          <a:p>
            <a:r>
              <a:rPr lang="fr-FR" altLang="fr-FR" sz="1600" b="1" dirty="0"/>
              <a:t>Ressources sur le site du CAUE du Loiret</a:t>
            </a:r>
          </a:p>
          <a:p>
            <a:endParaRPr lang="fr-FR" altLang="fr-FR" sz="1600" b="1" dirty="0"/>
          </a:p>
          <a:p>
            <a:r>
              <a:rPr lang="fr-FR" altLang="fr-FR" sz="1600" dirty="0"/>
              <a:t>• </a:t>
            </a:r>
            <a:r>
              <a:rPr lang="fr-FR" altLang="fr-FR" sz="1600" dirty="0">
                <a:hlinkClick r:id="rId5"/>
              </a:rPr>
              <a:t>Le climat change, votre jardin aussi !</a:t>
            </a:r>
            <a:endParaRPr lang="fr-FR" altLang="fr-FR" sz="1600" dirty="0"/>
          </a:p>
          <a:p>
            <a:r>
              <a:rPr lang="fr-FR" altLang="fr-FR" sz="1600" dirty="0"/>
              <a:t>• </a:t>
            </a:r>
            <a:r>
              <a:rPr lang="fr-FR" altLang="fr-FR" sz="1600" dirty="0">
                <a:hlinkClick r:id="rId6"/>
              </a:rPr>
              <a:t>Planter sa haie</a:t>
            </a:r>
            <a:endParaRPr lang="fr-FR" altLang="fr-FR" sz="1600" dirty="0"/>
          </a:p>
          <a:p>
            <a:r>
              <a:rPr lang="fr-FR" altLang="fr-FR" sz="1600" dirty="0"/>
              <a:t>• </a:t>
            </a:r>
            <a:r>
              <a:rPr lang="fr-FR" altLang="fr-FR" sz="1600" dirty="0">
                <a:hlinkClick r:id="rId7"/>
              </a:rPr>
              <a:t>Fleurissement privé et espace public</a:t>
            </a:r>
            <a:endParaRPr lang="fr-FR" altLang="fr-FR" sz="1600" dirty="0"/>
          </a:p>
          <a:p>
            <a:r>
              <a:rPr lang="fr-FR" altLang="fr-FR" sz="1600" dirty="0"/>
              <a:t>• </a:t>
            </a:r>
            <a:r>
              <a:rPr lang="fr-FR" altLang="fr-FR" sz="1600" dirty="0">
                <a:hlinkClick r:id="rId8"/>
              </a:rPr>
              <a:t>Organiser sa parcelle</a:t>
            </a:r>
            <a:endParaRPr lang="fr-FR" altLang="fr-FR" sz="1600" dirty="0"/>
          </a:p>
          <a:p>
            <a:r>
              <a:rPr lang="fr-FR" altLang="fr-FR" sz="1600"/>
              <a:t>• </a:t>
            </a:r>
            <a:r>
              <a:rPr lang="fr-FR" altLang="fr-FR" sz="1600">
                <a:hlinkClick r:id="rId9"/>
              </a:rPr>
              <a:t>Valoriser </a:t>
            </a:r>
            <a:r>
              <a:rPr lang="fr-FR" altLang="fr-FR" sz="1600" dirty="0">
                <a:hlinkClick r:id="rId9"/>
              </a:rPr>
              <a:t>les abords de sa maison</a:t>
            </a:r>
            <a:endParaRPr lang="fr-FR" altLang="fr-FR" sz="1600" dirty="0"/>
          </a:p>
          <a:p>
            <a:endParaRPr lang="fr-FR" altLang="fr-FR" sz="1600" dirty="0"/>
          </a:p>
        </p:txBody>
      </p:sp>
      <p:pic>
        <p:nvPicPr>
          <p:cNvPr id="12" name="Image 11" descr="Une image contenant texte, Police, capture d’écran, Graphique&#10;&#10;Description générée automatiquement">
            <a:extLst>
              <a:ext uri="{FF2B5EF4-FFF2-40B4-BE49-F238E27FC236}">
                <a16:creationId xmlns:a16="http://schemas.microsoft.com/office/drawing/2014/main" id="{2D6C12B5-290F-DEFE-849A-2F063CC0166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6446"/>
          <a:stretch/>
        </p:blipFill>
        <p:spPr>
          <a:xfrm>
            <a:off x="151513" y="162969"/>
            <a:ext cx="1382272" cy="508790"/>
          </a:xfrm>
          <a:prstGeom prst="rect">
            <a:avLst/>
          </a:prstGeom>
        </p:spPr>
      </p:pic>
    </p:spTree>
    <p:extLst>
      <p:ext uri="{BB962C8B-B14F-4D97-AF65-F5344CB8AC3E}">
        <p14:creationId xmlns:p14="http://schemas.microsoft.com/office/powerpoint/2010/main" val="30108797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Bouton d'action : Personnalisé 77">
            <a:hlinkClick r:id="" action="ppaction://noaction" highlightClick="1"/>
            <a:extLst>
              <a:ext uri="{FF2B5EF4-FFF2-40B4-BE49-F238E27FC236}">
                <a16:creationId xmlns:a16="http://schemas.microsoft.com/office/drawing/2014/main" id="{92DBAC74-57F2-F7D1-80CD-2A88D41D48EA}"/>
              </a:ext>
            </a:extLst>
          </p:cNvPr>
          <p:cNvSpPr/>
          <p:nvPr/>
        </p:nvSpPr>
        <p:spPr>
          <a:xfrm>
            <a:off x="1" y="890024"/>
            <a:ext cx="9141922" cy="5737113"/>
          </a:xfrm>
          <a:prstGeom prst="actionButtonBlank">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ltLang="fr-FR" sz="2000" dirty="0">
              <a:solidFill>
                <a:schemeClr val="bg1"/>
              </a:solidFill>
            </a:endParaRPr>
          </a:p>
        </p:txBody>
      </p:sp>
      <p:pic>
        <p:nvPicPr>
          <p:cNvPr id="3" name="Image 3" descr="Une image contenant texte, capture d’écran, imprimante&#10;&#10;Description générée automatiquement">
            <a:extLst>
              <a:ext uri="{FF2B5EF4-FFF2-40B4-BE49-F238E27FC236}">
                <a16:creationId xmlns:a16="http://schemas.microsoft.com/office/drawing/2014/main" id="{476AC374-DC92-E8A9-698A-97440B193A7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41" y="887225"/>
            <a:ext cx="9144764" cy="1912052"/>
          </a:xfrm>
          <a:prstGeom prst="rect">
            <a:avLst/>
          </a:prstGeom>
        </p:spPr>
      </p:pic>
      <p:sp>
        <p:nvSpPr>
          <p:cNvPr id="7" name="Text Box 10">
            <a:extLst>
              <a:ext uri="{FF2B5EF4-FFF2-40B4-BE49-F238E27FC236}">
                <a16:creationId xmlns:a16="http://schemas.microsoft.com/office/drawing/2014/main" id="{CF4A753D-2ED2-4890-52F8-07D029F2929B}"/>
              </a:ext>
            </a:extLst>
          </p:cNvPr>
          <p:cNvSpPr txBox="1">
            <a:spLocks noChangeArrowheads="1"/>
          </p:cNvSpPr>
          <p:nvPr/>
        </p:nvSpPr>
        <p:spPr bwMode="auto">
          <a:xfrm>
            <a:off x="1294342" y="4428706"/>
            <a:ext cx="302676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buNone/>
            </a:pPr>
            <a:r>
              <a:rPr lang="fr-FR" altLang="fr-FR" sz="2200" dirty="0">
                <a:latin typeface="+mn-lt"/>
              </a:rPr>
              <a:t>contact@caue45.eu </a:t>
            </a:r>
            <a:br>
              <a:rPr lang="fr-FR" altLang="fr-FR" sz="2200" dirty="0">
                <a:latin typeface="+mn-lt"/>
              </a:rPr>
            </a:br>
            <a:r>
              <a:rPr lang="fr-FR" sz="2200" dirty="0">
                <a:latin typeface="+mn-lt"/>
                <a:cs typeface="Arial"/>
              </a:rPr>
              <a:t>36 quai du Châtelet </a:t>
            </a:r>
            <a:br>
              <a:rPr lang="fr-FR" sz="2200" dirty="0">
                <a:latin typeface="+mn-lt"/>
                <a:cs typeface="Arial"/>
              </a:rPr>
            </a:br>
            <a:r>
              <a:rPr lang="fr-FR" sz="2200" dirty="0">
                <a:latin typeface="+mn-lt"/>
                <a:cs typeface="Arial"/>
              </a:rPr>
              <a:t>45000 Orléans</a:t>
            </a:r>
            <a:br>
              <a:rPr lang="fr-FR" sz="2200" dirty="0">
                <a:latin typeface="+mn-lt"/>
                <a:cs typeface="Arial"/>
              </a:rPr>
            </a:br>
            <a:r>
              <a:rPr lang="fr-FR" sz="2200" b="1" dirty="0">
                <a:latin typeface="+mn-lt"/>
                <a:cs typeface="Arial"/>
              </a:rPr>
              <a:t>www.caue45.fr</a:t>
            </a:r>
          </a:p>
        </p:txBody>
      </p:sp>
      <p:sp>
        <p:nvSpPr>
          <p:cNvPr id="9" name="Text Box 10">
            <a:extLst>
              <a:ext uri="{FF2B5EF4-FFF2-40B4-BE49-F238E27FC236}">
                <a16:creationId xmlns:a16="http://schemas.microsoft.com/office/drawing/2014/main" id="{CF39EE4C-9CFC-38E7-4A5C-810B3FBF6BB3}"/>
              </a:ext>
            </a:extLst>
          </p:cNvPr>
          <p:cNvSpPr txBox="1">
            <a:spLocks noChangeArrowheads="1"/>
          </p:cNvSpPr>
          <p:nvPr/>
        </p:nvSpPr>
        <p:spPr bwMode="auto">
          <a:xfrm>
            <a:off x="4822899" y="4437332"/>
            <a:ext cx="418095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fr-FR" sz="2200" dirty="0">
                <a:latin typeface="+mn-lt"/>
                <a:cs typeface="Arial"/>
              </a:rPr>
              <a:t>www.facebook.com/caueduloiret</a:t>
            </a:r>
          </a:p>
        </p:txBody>
      </p:sp>
      <p:sp>
        <p:nvSpPr>
          <p:cNvPr id="10" name="Text Box 10">
            <a:extLst>
              <a:ext uri="{FF2B5EF4-FFF2-40B4-BE49-F238E27FC236}">
                <a16:creationId xmlns:a16="http://schemas.microsoft.com/office/drawing/2014/main" id="{F89CA87F-7B4A-7675-7161-7E6A0FADF349}"/>
              </a:ext>
            </a:extLst>
          </p:cNvPr>
          <p:cNvSpPr txBox="1">
            <a:spLocks noChangeArrowheads="1"/>
          </p:cNvSpPr>
          <p:nvPr/>
        </p:nvSpPr>
        <p:spPr bwMode="auto">
          <a:xfrm>
            <a:off x="4846255" y="4957172"/>
            <a:ext cx="41575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fr-FR" sz="2200" dirty="0">
                <a:latin typeface="+mn-lt"/>
                <a:cs typeface="Arial"/>
              </a:rPr>
              <a:t>instagram.com/</a:t>
            </a:r>
            <a:r>
              <a:rPr lang="fr-FR" sz="2200" dirty="0" err="1">
                <a:latin typeface="+mn-lt"/>
                <a:cs typeface="Arial"/>
              </a:rPr>
              <a:t>caue_loiret</a:t>
            </a:r>
            <a:endParaRPr lang="fr-FR" sz="2200" dirty="0">
              <a:latin typeface="+mn-lt"/>
              <a:cs typeface="Arial"/>
            </a:endParaRPr>
          </a:p>
        </p:txBody>
      </p:sp>
      <p:sp>
        <p:nvSpPr>
          <p:cNvPr id="11" name="Text Box 10">
            <a:extLst>
              <a:ext uri="{FF2B5EF4-FFF2-40B4-BE49-F238E27FC236}">
                <a16:creationId xmlns:a16="http://schemas.microsoft.com/office/drawing/2014/main" id="{8A55BDEA-D6E9-5B0D-8BD8-51DDB88C8FCF}"/>
              </a:ext>
            </a:extLst>
          </p:cNvPr>
          <p:cNvSpPr txBox="1">
            <a:spLocks noChangeArrowheads="1"/>
          </p:cNvSpPr>
          <p:nvPr/>
        </p:nvSpPr>
        <p:spPr bwMode="auto">
          <a:xfrm>
            <a:off x="4830095" y="5457350"/>
            <a:ext cx="417375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fr-FR" sz="2200" dirty="0">
                <a:latin typeface="+mn-lt"/>
                <a:cs typeface="Arial"/>
              </a:rPr>
              <a:t>linkedin.com/</a:t>
            </a:r>
            <a:r>
              <a:rPr lang="fr-FR" sz="2200" dirty="0" err="1">
                <a:latin typeface="+mn-lt"/>
                <a:cs typeface="Arial"/>
              </a:rPr>
              <a:t>company</a:t>
            </a:r>
            <a:r>
              <a:rPr lang="fr-FR" sz="2200" dirty="0">
                <a:latin typeface="+mn-lt"/>
                <a:cs typeface="Arial"/>
              </a:rPr>
              <a:t>/</a:t>
            </a:r>
            <a:r>
              <a:rPr lang="fr-FR" sz="2200" dirty="0" err="1">
                <a:latin typeface="+mn-lt"/>
                <a:cs typeface="Arial"/>
              </a:rPr>
              <a:t>caue-loiret</a:t>
            </a:r>
            <a:endParaRPr lang="fr-FR" sz="2200" dirty="0">
              <a:latin typeface="+mn-lt"/>
              <a:cs typeface="Arial"/>
            </a:endParaRPr>
          </a:p>
        </p:txBody>
      </p:sp>
      <p:sp>
        <p:nvSpPr>
          <p:cNvPr id="6" name="ZoneTexte 5">
            <a:extLst>
              <a:ext uri="{FF2B5EF4-FFF2-40B4-BE49-F238E27FC236}">
                <a16:creationId xmlns:a16="http://schemas.microsoft.com/office/drawing/2014/main" id="{0BF09F9B-8057-C673-E44D-0BEFBE21E9BD}"/>
              </a:ext>
            </a:extLst>
          </p:cNvPr>
          <p:cNvSpPr txBox="1"/>
          <p:nvPr/>
        </p:nvSpPr>
        <p:spPr>
          <a:xfrm>
            <a:off x="685860" y="3254133"/>
            <a:ext cx="8029099" cy="1046440"/>
          </a:xfrm>
          <a:prstGeom prst="rect">
            <a:avLst/>
          </a:prstGeom>
          <a:noFill/>
        </p:spPr>
        <p:txBody>
          <a:bodyPr wrap="square" lIns="91440" tIns="45720" rIns="91440" bIns="45720" rtlCol="0" anchor="t">
            <a:spAutoFit/>
          </a:bodyPr>
          <a:lstStyle/>
          <a:p>
            <a:pPr>
              <a:spcBef>
                <a:spcPct val="0"/>
              </a:spcBef>
            </a:pPr>
            <a:r>
              <a:rPr lang="fr-FR" sz="2400" b="1" dirty="0">
                <a:ea typeface="+mn-lt"/>
                <a:cs typeface="Arial" panose="020B0604020202020204" pitchFamily="34" charset="0"/>
              </a:rPr>
              <a:t>• wwwcaue45.fr : remplir le formulaire Premier contact</a:t>
            </a:r>
          </a:p>
          <a:p>
            <a:pPr>
              <a:spcBef>
                <a:spcPct val="0"/>
              </a:spcBef>
            </a:pPr>
            <a:endParaRPr lang="fr-FR" sz="1400" b="1" dirty="0">
              <a:ea typeface="+mn-lt"/>
              <a:cs typeface="Arial" panose="020B0604020202020204" pitchFamily="34" charset="0"/>
            </a:endParaRPr>
          </a:p>
          <a:p>
            <a:pPr>
              <a:spcBef>
                <a:spcPct val="0"/>
              </a:spcBef>
            </a:pPr>
            <a:r>
              <a:rPr lang="fr-FR" altLang="fr-FR" sz="2400" b="1" dirty="0"/>
              <a:t>• contacter le CAUE du Loiret :</a:t>
            </a:r>
          </a:p>
        </p:txBody>
      </p:sp>
      <p:sp>
        <p:nvSpPr>
          <p:cNvPr id="12" name="Rectangle 11">
            <a:extLst>
              <a:ext uri="{FF2B5EF4-FFF2-40B4-BE49-F238E27FC236}">
                <a16:creationId xmlns:a16="http://schemas.microsoft.com/office/drawing/2014/main" id="{70908D26-9DB6-EADE-69D7-FEFA1DCA11EF}"/>
              </a:ext>
            </a:extLst>
          </p:cNvPr>
          <p:cNvSpPr/>
          <p:nvPr/>
        </p:nvSpPr>
        <p:spPr>
          <a:xfrm>
            <a:off x="1466492" y="69517"/>
            <a:ext cx="7677508" cy="7860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hlinkClick r:id="rId3"/>
            <a:extLst>
              <a:ext uri="{FF2B5EF4-FFF2-40B4-BE49-F238E27FC236}">
                <a16:creationId xmlns:a16="http://schemas.microsoft.com/office/drawing/2014/main" id="{EB56BC3D-6F73-306D-4983-87F266F1BE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28630" y="1301177"/>
            <a:ext cx="1215370" cy="1102903"/>
          </a:xfrm>
          <a:prstGeom prst="rect">
            <a:avLst/>
          </a:prstGeom>
        </p:spPr>
      </p:pic>
      <p:sp>
        <p:nvSpPr>
          <p:cNvPr id="16" name="Bouton d'action : Personnalisé 21">
            <a:hlinkClick r:id="" action="ppaction://noaction" highlightClick="1"/>
            <a:extLst>
              <a:ext uri="{FF2B5EF4-FFF2-40B4-BE49-F238E27FC236}">
                <a16:creationId xmlns:a16="http://schemas.microsoft.com/office/drawing/2014/main" id="{4495DC4C-BB33-A25E-8951-708C127A9223}"/>
              </a:ext>
            </a:extLst>
          </p:cNvPr>
          <p:cNvSpPr/>
          <p:nvPr/>
        </p:nvSpPr>
        <p:spPr>
          <a:xfrm>
            <a:off x="3959522" y="492557"/>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Solliciter les conseils du CAUE</a:t>
            </a:r>
          </a:p>
        </p:txBody>
      </p:sp>
      <p:sp>
        <p:nvSpPr>
          <p:cNvPr id="17" name="Bouton d'action : Personnalisé 21">
            <a:hlinkClick r:id="" action="ppaction://noaction" highlightClick="1"/>
            <a:extLst>
              <a:ext uri="{FF2B5EF4-FFF2-40B4-BE49-F238E27FC236}">
                <a16:creationId xmlns:a16="http://schemas.microsoft.com/office/drawing/2014/main" id="{19B9E679-D02B-4587-EF70-CB1E71F96BE0}"/>
              </a:ext>
            </a:extLst>
          </p:cNvPr>
          <p:cNvSpPr/>
          <p:nvPr/>
        </p:nvSpPr>
        <p:spPr>
          <a:xfrm>
            <a:off x="6521561" y="492558"/>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Questions / Réponses</a:t>
            </a:r>
          </a:p>
        </p:txBody>
      </p:sp>
      <p:sp>
        <p:nvSpPr>
          <p:cNvPr id="19" name="Bouton d'action : Personnalisé 21">
            <a:hlinkClick r:id="" action="ppaction://noaction" highlightClick="1"/>
            <a:extLst>
              <a:ext uri="{FF2B5EF4-FFF2-40B4-BE49-F238E27FC236}">
                <a16:creationId xmlns:a16="http://schemas.microsoft.com/office/drawing/2014/main" id="{784507B7-1E32-CED6-9725-1F1474D7A9A7}"/>
              </a:ext>
            </a:extLst>
          </p:cNvPr>
          <p:cNvSpPr/>
          <p:nvPr/>
        </p:nvSpPr>
        <p:spPr>
          <a:xfrm>
            <a:off x="1431971" y="492554"/>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Pour aller plus loin</a:t>
            </a:r>
          </a:p>
        </p:txBody>
      </p:sp>
      <p:sp>
        <p:nvSpPr>
          <p:cNvPr id="28" name="Bouton d'action : Personnalisé 21">
            <a:hlinkClick r:id="" action="ppaction://noaction" highlightClick="1"/>
            <a:extLst>
              <a:ext uri="{FF2B5EF4-FFF2-40B4-BE49-F238E27FC236}">
                <a16:creationId xmlns:a16="http://schemas.microsoft.com/office/drawing/2014/main" id="{09E6C0C5-0291-74CE-B1DA-E9FF0545E8C9}"/>
              </a:ext>
            </a:extLst>
          </p:cNvPr>
          <p:cNvSpPr/>
          <p:nvPr/>
        </p:nvSpPr>
        <p:spPr>
          <a:xfrm>
            <a:off x="3628781" y="493583"/>
            <a:ext cx="3045125" cy="309703"/>
          </a:xfrm>
          <a:prstGeom prst="actionButtonBlank">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rPr>
              <a:t>Solliciter les conseils du CAUE</a:t>
            </a:r>
          </a:p>
        </p:txBody>
      </p:sp>
      <p:pic>
        <p:nvPicPr>
          <p:cNvPr id="26" name="Image 25" descr="Une image contenant symbole, logo, Police, Graphique&#10;&#10;Description générée automatiquement">
            <a:extLst>
              <a:ext uri="{FF2B5EF4-FFF2-40B4-BE49-F238E27FC236}">
                <a16:creationId xmlns:a16="http://schemas.microsoft.com/office/drawing/2014/main" id="{435FAD19-BDFB-9B0B-ADB6-EE12FF92A34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88473" y="4552251"/>
            <a:ext cx="246327" cy="257307"/>
          </a:xfrm>
          <a:prstGeom prst="rect">
            <a:avLst/>
          </a:prstGeom>
        </p:spPr>
      </p:pic>
      <p:pic>
        <p:nvPicPr>
          <p:cNvPr id="32" name="Image 31" descr="Une image contenant capture d’écran, logo, Graphique, symbole&#10;&#10;Description générée automatiquement">
            <a:extLst>
              <a:ext uri="{FF2B5EF4-FFF2-40B4-BE49-F238E27FC236}">
                <a16:creationId xmlns:a16="http://schemas.microsoft.com/office/drawing/2014/main" id="{AA918DA1-0C2F-4221-5CBD-F0A178C142A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81504" y="5553277"/>
            <a:ext cx="248591" cy="248591"/>
          </a:xfrm>
          <a:prstGeom prst="rect">
            <a:avLst/>
          </a:prstGeom>
        </p:spPr>
      </p:pic>
      <p:pic>
        <p:nvPicPr>
          <p:cNvPr id="34" name="Image 33" descr="Une image contenant Caractère coloré, Graphique, cercle, capture d’écran&#10;&#10;Description générée automatiquement">
            <a:extLst>
              <a:ext uri="{FF2B5EF4-FFF2-40B4-BE49-F238E27FC236}">
                <a16:creationId xmlns:a16="http://schemas.microsoft.com/office/drawing/2014/main" id="{EADD1935-7929-0685-B8CF-A602648ABCB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72222" y="5061460"/>
            <a:ext cx="274032" cy="273308"/>
          </a:xfrm>
          <a:prstGeom prst="rect">
            <a:avLst/>
          </a:prstGeom>
        </p:spPr>
      </p:pic>
      <p:cxnSp>
        <p:nvCxnSpPr>
          <p:cNvPr id="36" name="Connecteur droit 35">
            <a:extLst>
              <a:ext uri="{FF2B5EF4-FFF2-40B4-BE49-F238E27FC236}">
                <a16:creationId xmlns:a16="http://schemas.microsoft.com/office/drawing/2014/main" id="{1771D2A1-0FA2-3E49-AE02-B1D7A41318A9}"/>
              </a:ext>
            </a:extLst>
          </p:cNvPr>
          <p:cNvCxnSpPr>
            <a:cxnSpLocks/>
          </p:cNvCxnSpPr>
          <p:nvPr/>
        </p:nvCxnSpPr>
        <p:spPr>
          <a:xfrm>
            <a:off x="4433975" y="4516039"/>
            <a:ext cx="0" cy="1332058"/>
          </a:xfrm>
          <a:prstGeom prst="line">
            <a:avLst/>
          </a:prstGeom>
          <a:ln w="57150"/>
        </p:spPr>
        <p:style>
          <a:lnRef idx="1">
            <a:schemeClr val="dk1"/>
          </a:lnRef>
          <a:fillRef idx="0">
            <a:schemeClr val="dk1"/>
          </a:fillRef>
          <a:effectRef idx="0">
            <a:schemeClr val="dk1"/>
          </a:effectRef>
          <a:fontRef idx="minor">
            <a:schemeClr val="tx1"/>
          </a:fontRef>
        </p:style>
      </p:cxnSp>
      <p:pic>
        <p:nvPicPr>
          <p:cNvPr id="18" name="Image 17" descr="Une image contenant texte, Police, capture d’écran, Graphique&#10;&#10;Description générée automatiquement">
            <a:extLst>
              <a:ext uri="{FF2B5EF4-FFF2-40B4-BE49-F238E27FC236}">
                <a16:creationId xmlns:a16="http://schemas.microsoft.com/office/drawing/2014/main" id="{37C5EF7E-CD50-8B4C-D4BD-2A339828A2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6446"/>
          <a:stretch/>
        </p:blipFill>
        <p:spPr>
          <a:xfrm>
            <a:off x="151513" y="162969"/>
            <a:ext cx="1382272" cy="508790"/>
          </a:xfrm>
          <a:prstGeom prst="rect">
            <a:avLst/>
          </a:prstGeom>
        </p:spPr>
      </p:pic>
    </p:spTree>
    <p:extLst>
      <p:ext uri="{BB962C8B-B14F-4D97-AF65-F5344CB8AC3E}">
        <p14:creationId xmlns:p14="http://schemas.microsoft.com/office/powerpoint/2010/main" val="2152112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EF3AA9-6413-0A7B-541C-E5CBF7DB7F22}"/>
              </a:ext>
            </a:extLst>
          </p:cNvPr>
          <p:cNvSpPr/>
          <p:nvPr/>
        </p:nvSpPr>
        <p:spPr>
          <a:xfrm>
            <a:off x="0" y="887240"/>
            <a:ext cx="9141922" cy="5758003"/>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B541083E-BAEB-AA10-ABB5-CC1A9915A743}"/>
              </a:ext>
            </a:extLst>
          </p:cNvPr>
          <p:cNvSpPr txBox="1"/>
          <p:nvPr/>
        </p:nvSpPr>
        <p:spPr>
          <a:xfrm>
            <a:off x="0" y="3590197"/>
            <a:ext cx="914192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4800" b="1" dirty="0">
                <a:ea typeface="+mn-lt"/>
                <a:cs typeface="+mn-lt"/>
              </a:rPr>
              <a:t>Questions / Réponses</a:t>
            </a:r>
            <a:endParaRPr lang="fr-FR" dirty="0"/>
          </a:p>
        </p:txBody>
      </p:sp>
      <p:sp>
        <p:nvSpPr>
          <p:cNvPr id="2" name="Bouton d'action : Personnalisé 21">
            <a:hlinkClick r:id="" action="ppaction://noaction" highlightClick="1"/>
            <a:extLst>
              <a:ext uri="{FF2B5EF4-FFF2-40B4-BE49-F238E27FC236}">
                <a16:creationId xmlns:a16="http://schemas.microsoft.com/office/drawing/2014/main" id="{05BFD042-F003-CB6B-8EFC-CEEDE444DCE5}"/>
              </a:ext>
            </a:extLst>
          </p:cNvPr>
          <p:cNvSpPr/>
          <p:nvPr/>
        </p:nvSpPr>
        <p:spPr>
          <a:xfrm>
            <a:off x="3959522" y="492557"/>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Solliciter les conseils du CAUE</a:t>
            </a:r>
          </a:p>
        </p:txBody>
      </p:sp>
      <p:sp>
        <p:nvSpPr>
          <p:cNvPr id="6" name="Bouton d'action : Personnalisé 21">
            <a:hlinkClick r:id="" action="ppaction://noaction" highlightClick="1"/>
            <a:extLst>
              <a:ext uri="{FF2B5EF4-FFF2-40B4-BE49-F238E27FC236}">
                <a16:creationId xmlns:a16="http://schemas.microsoft.com/office/drawing/2014/main" id="{E36D33B6-6E84-2ECF-CE30-3E0BC3071444}"/>
              </a:ext>
            </a:extLst>
          </p:cNvPr>
          <p:cNvSpPr/>
          <p:nvPr/>
        </p:nvSpPr>
        <p:spPr>
          <a:xfrm>
            <a:off x="1431971" y="492554"/>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Pour aller plus loin</a:t>
            </a:r>
          </a:p>
        </p:txBody>
      </p:sp>
      <p:sp>
        <p:nvSpPr>
          <p:cNvPr id="5" name="Bouton d'action : Personnalisé 21">
            <a:hlinkClick r:id="" action="ppaction://noaction" highlightClick="1"/>
            <a:extLst>
              <a:ext uri="{FF2B5EF4-FFF2-40B4-BE49-F238E27FC236}">
                <a16:creationId xmlns:a16="http://schemas.microsoft.com/office/drawing/2014/main" id="{A9B91186-EC02-0F8B-05B1-EAAD3EE7BB54}"/>
              </a:ext>
            </a:extLst>
          </p:cNvPr>
          <p:cNvSpPr/>
          <p:nvPr/>
        </p:nvSpPr>
        <p:spPr>
          <a:xfrm>
            <a:off x="6305909" y="493583"/>
            <a:ext cx="2839582" cy="309703"/>
          </a:xfrm>
          <a:prstGeom prst="actionButtonBlank">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rPr>
              <a:t>Questions / Réponses</a:t>
            </a:r>
          </a:p>
        </p:txBody>
      </p:sp>
      <p:pic>
        <p:nvPicPr>
          <p:cNvPr id="7" name="Image 6" descr="Une image contenant texte, Police, capture d’écran, Graphique&#10;&#10;Description générée automatiquement">
            <a:extLst>
              <a:ext uri="{FF2B5EF4-FFF2-40B4-BE49-F238E27FC236}">
                <a16:creationId xmlns:a16="http://schemas.microsoft.com/office/drawing/2014/main" id="{0876613E-15FB-D273-D0C2-3C1949D3D9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446"/>
          <a:stretch/>
        </p:blipFill>
        <p:spPr>
          <a:xfrm>
            <a:off x="151513" y="162969"/>
            <a:ext cx="1382272" cy="508790"/>
          </a:xfrm>
          <a:prstGeom prst="rect">
            <a:avLst/>
          </a:prstGeom>
        </p:spPr>
      </p:pic>
    </p:spTree>
    <p:extLst>
      <p:ext uri="{BB962C8B-B14F-4D97-AF65-F5344CB8AC3E}">
        <p14:creationId xmlns:p14="http://schemas.microsoft.com/office/powerpoint/2010/main" val="344833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herbe, arbre, extérieur, ciel&#10;&#10;Description générée automatiquement">
            <a:extLst>
              <a:ext uri="{FF2B5EF4-FFF2-40B4-BE49-F238E27FC236}">
                <a16:creationId xmlns:a16="http://schemas.microsoft.com/office/drawing/2014/main" id="{A5D97385-6D93-2080-71F0-B0B7DE6A6D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9273" y="4674194"/>
            <a:ext cx="3944727" cy="1918496"/>
          </a:xfrm>
          <a:prstGeom prst="rect">
            <a:avLst/>
          </a:prstGeom>
        </p:spPr>
      </p:pic>
      <p:pic>
        <p:nvPicPr>
          <p:cNvPr id="13" name="Image 10" descr="Une image contenant texte, arbre, herbe, ciel&#10;&#10;Description générée automatiquement">
            <a:extLst>
              <a:ext uri="{FF2B5EF4-FFF2-40B4-BE49-F238E27FC236}">
                <a16:creationId xmlns:a16="http://schemas.microsoft.com/office/drawing/2014/main" id="{8881F6E0-3F5A-D134-1B51-4ED7C477DB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99273" y="3105903"/>
            <a:ext cx="3944727" cy="1545268"/>
          </a:xfrm>
          <a:prstGeom prst="rect">
            <a:avLst/>
          </a:prstGeom>
        </p:spPr>
      </p:pic>
      <p:pic>
        <p:nvPicPr>
          <p:cNvPr id="12" name="Image 10" descr="Une image contenant texte, arbre, herbe, ciel&#10;&#10;Description générée automatiquement">
            <a:extLst>
              <a:ext uri="{FF2B5EF4-FFF2-40B4-BE49-F238E27FC236}">
                <a16:creationId xmlns:a16="http://schemas.microsoft.com/office/drawing/2014/main" id="{876C1525-B453-8FDE-C66A-5F1A3BC5520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99273" y="1179041"/>
            <a:ext cx="3944727" cy="1900984"/>
          </a:xfrm>
          <a:prstGeom prst="rect">
            <a:avLst/>
          </a:prstGeom>
        </p:spPr>
      </p:pic>
      <p:sp>
        <p:nvSpPr>
          <p:cNvPr id="5" name="Bouton d'action : Personnalisé 86">
            <a:hlinkClick r:id="" action="ppaction://noaction" highlightClick="1"/>
            <a:extLst>
              <a:ext uri="{FF2B5EF4-FFF2-40B4-BE49-F238E27FC236}">
                <a16:creationId xmlns:a16="http://schemas.microsoft.com/office/drawing/2014/main" id="{AEFF1239-B2A3-7BDD-DB8F-BA888B5D057E}"/>
              </a:ext>
            </a:extLst>
          </p:cNvPr>
          <p:cNvSpPr/>
          <p:nvPr/>
        </p:nvSpPr>
        <p:spPr>
          <a:xfrm>
            <a:off x="1" y="1196293"/>
            <a:ext cx="3071004" cy="5385661"/>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9" name="Bouton d'action : Personnalisé 21">
            <a:hlinkClick r:id="" action="ppaction://noaction" highlightClick="1"/>
            <a:extLst>
              <a:ext uri="{FF2B5EF4-FFF2-40B4-BE49-F238E27FC236}">
                <a16:creationId xmlns:a16="http://schemas.microsoft.com/office/drawing/2014/main" id="{344CF749-FC14-6369-D602-FC214979C04C}"/>
              </a:ext>
            </a:extLst>
          </p:cNvPr>
          <p:cNvSpPr/>
          <p:nvPr/>
        </p:nvSpPr>
        <p:spPr>
          <a:xfrm>
            <a:off x="4608035" y="4969822"/>
            <a:ext cx="72851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a:solidFill>
                  <a:schemeClr val="bg1"/>
                </a:solidFill>
                <a:ea typeface="Calibri"/>
                <a:cs typeface="Calibri"/>
              </a:rPr>
              <a:t>Le site</a:t>
            </a:r>
          </a:p>
        </p:txBody>
      </p:sp>
      <p:sp>
        <p:nvSpPr>
          <p:cNvPr id="10" name="Bouton d'action : Personnalisé 21">
            <a:hlinkClick r:id="" action="ppaction://noaction" highlightClick="1"/>
            <a:extLst>
              <a:ext uri="{FF2B5EF4-FFF2-40B4-BE49-F238E27FC236}">
                <a16:creationId xmlns:a16="http://schemas.microsoft.com/office/drawing/2014/main" id="{35C51FC4-B406-DB3B-BACA-398745D21493}"/>
              </a:ext>
            </a:extLst>
          </p:cNvPr>
          <p:cNvSpPr/>
          <p:nvPr/>
        </p:nvSpPr>
        <p:spPr>
          <a:xfrm>
            <a:off x="4029683" y="3413699"/>
            <a:ext cx="1663371"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dirty="0">
                <a:solidFill>
                  <a:schemeClr val="bg1"/>
                </a:solidFill>
                <a:ea typeface="Calibri"/>
                <a:cs typeface="Calibri"/>
              </a:rPr>
              <a:t>Les abords du site</a:t>
            </a:r>
          </a:p>
        </p:txBody>
      </p:sp>
      <p:sp>
        <p:nvSpPr>
          <p:cNvPr id="11" name="Bouton d'action : Personnalisé 21">
            <a:hlinkClick r:id="" action="ppaction://noaction" highlightClick="1"/>
            <a:extLst>
              <a:ext uri="{FF2B5EF4-FFF2-40B4-BE49-F238E27FC236}">
                <a16:creationId xmlns:a16="http://schemas.microsoft.com/office/drawing/2014/main" id="{59E5430C-AC36-E2D4-C264-A671482C1706}"/>
              </a:ext>
            </a:extLst>
          </p:cNvPr>
          <p:cNvSpPr/>
          <p:nvPr/>
        </p:nvSpPr>
        <p:spPr>
          <a:xfrm>
            <a:off x="4098316" y="1547462"/>
            <a:ext cx="1526107"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dirty="0">
                <a:solidFill>
                  <a:schemeClr val="bg1"/>
                </a:solidFill>
                <a:ea typeface="Calibri"/>
                <a:cs typeface="Calibri"/>
              </a:rPr>
              <a:t>Le paysage local</a:t>
            </a:r>
          </a:p>
        </p:txBody>
      </p:sp>
      <p:sp>
        <p:nvSpPr>
          <p:cNvPr id="14" name="Bouton d'action : Personnalisé 21">
            <a:hlinkClick r:id="" action="ppaction://noaction" highlightClick="1"/>
            <a:extLst>
              <a:ext uri="{FF2B5EF4-FFF2-40B4-BE49-F238E27FC236}">
                <a16:creationId xmlns:a16="http://schemas.microsoft.com/office/drawing/2014/main" id="{40E6B86E-0A4E-711E-89D7-CCD412CB9569}"/>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Un questionnement à trois échelles</a:t>
            </a:r>
          </a:p>
        </p:txBody>
      </p:sp>
      <p:sp>
        <p:nvSpPr>
          <p:cNvPr id="4" name="ZoneTexte 9">
            <a:extLst>
              <a:ext uri="{FF2B5EF4-FFF2-40B4-BE49-F238E27FC236}">
                <a16:creationId xmlns:a16="http://schemas.microsoft.com/office/drawing/2014/main" id="{105CBB1B-02EC-8E2C-A524-395DF683F40F}"/>
              </a:ext>
            </a:extLst>
          </p:cNvPr>
          <p:cNvSpPr txBox="1">
            <a:spLocks noChangeArrowheads="1"/>
          </p:cNvSpPr>
          <p:nvPr/>
        </p:nvSpPr>
        <p:spPr bwMode="auto">
          <a:xfrm>
            <a:off x="1" y="1531629"/>
            <a:ext cx="295886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fr-FR" altLang="fr-FR" sz="1600" b="1" dirty="0">
                <a:latin typeface="+mj-lt"/>
              </a:rPr>
              <a:t>• Au niveau du territoire local</a:t>
            </a:r>
            <a:r>
              <a:rPr lang="fr-FR" altLang="fr-FR" sz="1600" dirty="0">
                <a:latin typeface="+mj-lt"/>
              </a:rPr>
              <a:t>, observer et interpréter la topographie, l’hydrologie, les formes d’habitat et de végétation et leurs implantations, les voies de circulation, le parcellaire…</a:t>
            </a:r>
          </a:p>
          <a:p>
            <a:pPr eaLnBrk="1" hangingPunct="1">
              <a:spcBef>
                <a:spcPct val="0"/>
              </a:spcBef>
              <a:buFontTx/>
              <a:buChar char="-"/>
            </a:pPr>
            <a:endParaRPr lang="fr-FR" altLang="fr-FR" sz="1600" dirty="0">
              <a:latin typeface="+mj-lt"/>
            </a:endParaRPr>
          </a:p>
          <a:p>
            <a:pPr eaLnBrk="1" hangingPunct="1">
              <a:spcBef>
                <a:spcPct val="0"/>
              </a:spcBef>
              <a:buNone/>
            </a:pPr>
            <a:r>
              <a:rPr lang="fr-FR" altLang="fr-FR" sz="1600" b="1" dirty="0">
                <a:latin typeface="+mj-lt"/>
              </a:rPr>
              <a:t>• Au niveau du site</a:t>
            </a:r>
            <a:r>
              <a:rPr lang="fr-FR" altLang="fr-FR" sz="1600" dirty="0">
                <a:latin typeface="+mj-lt"/>
              </a:rPr>
              <a:t>, analyses des vues depuis l’extérieur, puis des vues vers le paysage environnant, perspectives à conserver.</a:t>
            </a:r>
          </a:p>
          <a:p>
            <a:pPr eaLnBrk="1" hangingPunct="1">
              <a:spcBef>
                <a:spcPct val="0"/>
              </a:spcBef>
              <a:buFontTx/>
              <a:buNone/>
            </a:pPr>
            <a:endParaRPr lang="fr-FR" altLang="fr-FR" sz="1600" dirty="0">
              <a:latin typeface="+mj-lt"/>
            </a:endParaRPr>
          </a:p>
          <a:p>
            <a:pPr eaLnBrk="1" hangingPunct="1">
              <a:spcBef>
                <a:spcPct val="0"/>
              </a:spcBef>
              <a:buFontTx/>
              <a:buNone/>
            </a:pPr>
            <a:r>
              <a:rPr lang="fr-FR" altLang="fr-FR" sz="1600" b="1" dirty="0">
                <a:latin typeface="+mj-lt"/>
              </a:rPr>
              <a:t>• Analyse du fonctionnement du site</a:t>
            </a:r>
            <a:r>
              <a:rPr lang="fr-FR" altLang="fr-FR" sz="1600" dirty="0">
                <a:latin typeface="+mj-lt"/>
              </a:rPr>
              <a:t>, l’usage des bâtiments, les espaces extérieurs, l’organisation des circulations privées et professionnelles, lieux et formes de stockage, végétation, éléments de transition…</a:t>
            </a:r>
          </a:p>
        </p:txBody>
      </p:sp>
      <p:sp>
        <p:nvSpPr>
          <p:cNvPr id="2" name="Bouton d'action : Personnalisé 21">
            <a:hlinkClick r:id="" action="ppaction://noaction" highlightClick="1"/>
            <a:extLst>
              <a:ext uri="{FF2B5EF4-FFF2-40B4-BE49-F238E27FC236}">
                <a16:creationId xmlns:a16="http://schemas.microsoft.com/office/drawing/2014/main" id="{4CCE4CDC-15A3-BBC2-A829-3090610C2532}"/>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1655669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10;&#10;Description générée automatiquement">
            <a:extLst>
              <a:ext uri="{FF2B5EF4-FFF2-40B4-BE49-F238E27FC236}">
                <a16:creationId xmlns:a16="http://schemas.microsoft.com/office/drawing/2014/main" id="{8142E4FE-86F9-42FC-B195-6DE0D67B7D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94498" y="1207699"/>
            <a:ext cx="5449502" cy="4562356"/>
          </a:xfrm>
          <a:prstGeom prst="rect">
            <a:avLst/>
          </a:prstGeom>
        </p:spPr>
      </p:pic>
      <p:sp>
        <p:nvSpPr>
          <p:cNvPr id="10" name="Bouton d'action : Personnalisé 21">
            <a:hlinkClick r:id="" action="ppaction://noaction" highlightClick="1"/>
            <a:extLst>
              <a:ext uri="{FF2B5EF4-FFF2-40B4-BE49-F238E27FC236}">
                <a16:creationId xmlns:a16="http://schemas.microsoft.com/office/drawing/2014/main" id="{99889162-F434-2546-E388-B1ED6012A285}"/>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Comprendre son site et dresser un état des lieux</a:t>
            </a:r>
          </a:p>
        </p:txBody>
      </p:sp>
      <p:sp>
        <p:nvSpPr>
          <p:cNvPr id="5" name="Bouton d'action : Personnalisé 86">
            <a:hlinkClick r:id="" action="ppaction://noaction" highlightClick="1"/>
            <a:extLst>
              <a:ext uri="{FF2B5EF4-FFF2-40B4-BE49-F238E27FC236}">
                <a16:creationId xmlns:a16="http://schemas.microsoft.com/office/drawing/2014/main" id="{8DF28249-0122-3353-71D4-4B74FBDDE9A7}"/>
              </a:ext>
            </a:extLst>
          </p:cNvPr>
          <p:cNvSpPr/>
          <p:nvPr/>
        </p:nvSpPr>
        <p:spPr>
          <a:xfrm>
            <a:off x="0" y="1768152"/>
            <a:ext cx="2907102" cy="3484783"/>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9" name="ZoneTexte 8">
            <a:extLst>
              <a:ext uri="{FF2B5EF4-FFF2-40B4-BE49-F238E27FC236}">
                <a16:creationId xmlns:a16="http://schemas.microsoft.com/office/drawing/2014/main" id="{FC117290-15D5-DD07-286B-15AF0B94FFA5}"/>
              </a:ext>
            </a:extLst>
          </p:cNvPr>
          <p:cNvSpPr txBox="1"/>
          <p:nvPr/>
        </p:nvSpPr>
        <p:spPr>
          <a:xfrm>
            <a:off x="97654" y="1854413"/>
            <a:ext cx="2680052" cy="3293209"/>
          </a:xfrm>
          <a:prstGeom prst="rect">
            <a:avLst/>
          </a:prstGeom>
          <a:noFill/>
        </p:spPr>
        <p:txBody>
          <a:bodyPr wrap="square">
            <a:spAutoFit/>
          </a:bodyPr>
          <a:lstStyle/>
          <a:p>
            <a:r>
              <a:rPr lang="fr-FR" sz="1600"/>
              <a:t>Reprendre sur un plan les bâtiments du site, la végétation existante.</a:t>
            </a:r>
          </a:p>
          <a:p>
            <a:endParaRPr lang="fr-FR" sz="1600"/>
          </a:p>
          <a:p>
            <a:r>
              <a:rPr lang="fr-FR" sz="1600"/>
              <a:t>Indiquer les </a:t>
            </a:r>
            <a:r>
              <a:rPr lang="fr-FR" sz="1600" b="1"/>
              <a:t>usages actuels des espaces extérieurs </a:t>
            </a:r>
            <a:r>
              <a:rPr lang="fr-FR" sz="1600"/>
              <a:t>: accès, </a:t>
            </a:r>
          </a:p>
          <a:p>
            <a:r>
              <a:rPr lang="fr-FR" sz="1600"/>
              <a:t>stationnement, </a:t>
            </a:r>
          </a:p>
          <a:p>
            <a:r>
              <a:rPr lang="fr-FR" sz="1600"/>
              <a:t>cour d’accueil, </a:t>
            </a:r>
          </a:p>
          <a:p>
            <a:r>
              <a:rPr lang="fr-FR" sz="1600"/>
              <a:t>terrasses, </a:t>
            </a:r>
          </a:p>
          <a:p>
            <a:r>
              <a:rPr lang="fr-FR" sz="1600"/>
              <a:t>jardins, </a:t>
            </a:r>
          </a:p>
          <a:p>
            <a:r>
              <a:rPr lang="fr-FR" sz="1600"/>
              <a:t>verger, </a:t>
            </a:r>
          </a:p>
          <a:p>
            <a:r>
              <a:rPr lang="fr-FR" sz="1600"/>
              <a:t>potager…</a:t>
            </a:r>
          </a:p>
        </p:txBody>
      </p:sp>
      <p:sp>
        <p:nvSpPr>
          <p:cNvPr id="2" name="Bouton d'action : Personnalisé 21">
            <a:hlinkClick r:id="" action="ppaction://noaction" highlightClick="1"/>
            <a:extLst>
              <a:ext uri="{FF2B5EF4-FFF2-40B4-BE49-F238E27FC236}">
                <a16:creationId xmlns:a16="http://schemas.microsoft.com/office/drawing/2014/main" id="{90774F84-34A0-F012-5630-EC3CCBD3BB05}"/>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202241782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6A038E2672F04282AD624414E13632" ma:contentTypeVersion="18" ma:contentTypeDescription="Crée un document." ma:contentTypeScope="" ma:versionID="ad991e66fa7ad960a193ea9f124a93fd">
  <xsd:schema xmlns:xsd="http://www.w3.org/2001/XMLSchema" xmlns:xs="http://www.w3.org/2001/XMLSchema" xmlns:p="http://schemas.microsoft.com/office/2006/metadata/properties" xmlns:ns2="61137eb8-595d-42d3-aeb6-1ccea4183fc3" xmlns:ns3="b1849bf4-253e-4490-a0f1-46f66777cfb4" targetNamespace="http://schemas.microsoft.com/office/2006/metadata/properties" ma:root="true" ma:fieldsID="482d78a7ee426ea9333d3e5d659e05fd" ns2:_="" ns3:_="">
    <xsd:import namespace="61137eb8-595d-42d3-aeb6-1ccea4183fc3"/>
    <xsd:import namespace="b1849bf4-253e-4490-a0f1-46f66777cfb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137eb8-595d-42d3-aeb6-1ccea4183f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_Flow_SignoffStatus" ma:index="18" nillable="true" ma:displayName="État de validation" ma:internalName="_x00c9_tat_x0020_de_x0020_validation">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c5e8994b-a6e5-4ecb-82e1-9be4cea29b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849bf4-253e-4490-a0f1-46f66777cfb4"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b1aaf725-5d07-4f80-836f-14733c8e3b42}" ma:internalName="TaxCatchAll" ma:showField="CatchAllData" ma:web="b1849bf4-253e-4490-a0f1-46f66777c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92A5F-8F6B-41E0-A5BB-8B039EA557D4}">
  <ds:schemaRefs>
    <ds:schemaRef ds:uri="http://schemas.microsoft.com/sharepoint/v3/contenttype/forms"/>
  </ds:schemaRefs>
</ds:datastoreItem>
</file>

<file path=customXml/itemProps2.xml><?xml version="1.0" encoding="utf-8"?>
<ds:datastoreItem xmlns:ds="http://schemas.openxmlformats.org/officeDocument/2006/customXml" ds:itemID="{65C37C9A-D5EC-4C67-8E29-F93F8AEB15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137eb8-595d-42d3-aeb6-1ccea4183fc3"/>
    <ds:schemaRef ds:uri="b1849bf4-253e-4490-a0f1-46f66777c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1214</TotalTime>
  <Words>4048</Words>
  <Application>Microsoft Office PowerPoint</Application>
  <PresentationFormat>Affichage à l'écran (4:3)</PresentationFormat>
  <Paragraphs>513</Paragraphs>
  <Slides>76</Slides>
  <Notes>43</Notes>
  <HiddenSlides>0</HiddenSlides>
  <MMClips>0</MMClips>
  <ScaleCrop>false</ScaleCrop>
  <HeadingPairs>
    <vt:vector size="4" baseType="variant">
      <vt:variant>
        <vt:lpstr>Thème</vt:lpstr>
      </vt:variant>
      <vt:variant>
        <vt:i4>3</vt:i4>
      </vt:variant>
      <vt:variant>
        <vt:lpstr>Titres des diapositives</vt:lpstr>
      </vt:variant>
      <vt:variant>
        <vt:i4>76</vt:i4>
      </vt:variant>
    </vt:vector>
  </HeadingPairs>
  <TitlesOfParts>
    <vt:vector size="79" baseType="lpstr">
      <vt:lpstr>Thème Office</vt:lpstr>
      <vt:lpstr>1_Conception personnalisée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CAUE du Loiret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patricia</dc:creator>
  <cp:lastModifiedBy>Laure Fauconnier</cp:lastModifiedBy>
  <cp:revision>213</cp:revision>
  <cp:lastPrinted>2023-05-30T09:05:53Z</cp:lastPrinted>
  <dcterms:created xsi:type="dcterms:W3CDTF">2017-11-14T13:50:57Z</dcterms:created>
  <dcterms:modified xsi:type="dcterms:W3CDTF">2023-12-14T12:59:27Z</dcterms:modified>
</cp:coreProperties>
</file>