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6" r:id="rId3"/>
    <p:sldId id="274" r:id="rId4"/>
    <p:sldId id="285" r:id="rId5"/>
    <p:sldId id="258" r:id="rId6"/>
    <p:sldId id="259" r:id="rId7"/>
    <p:sldId id="260" r:id="rId8"/>
    <p:sldId id="261" r:id="rId9"/>
    <p:sldId id="273" r:id="rId10"/>
    <p:sldId id="272" r:id="rId11"/>
    <p:sldId id="262" r:id="rId12"/>
    <p:sldId id="264" r:id="rId13"/>
    <p:sldId id="265" r:id="rId14"/>
    <p:sldId id="263" r:id="rId15"/>
    <p:sldId id="266" r:id="rId16"/>
    <p:sldId id="267" r:id="rId17"/>
    <p:sldId id="268" r:id="rId18"/>
    <p:sldId id="269" r:id="rId19"/>
    <p:sldId id="271" r:id="rId20"/>
    <p:sldId id="275" r:id="rId21"/>
    <p:sldId id="276" r:id="rId22"/>
    <p:sldId id="277" r:id="rId23"/>
    <p:sldId id="279" r:id="rId24"/>
    <p:sldId id="283" r:id="rId25"/>
    <p:sldId id="280" r:id="rId26"/>
    <p:sldId id="282" r:id="rId27"/>
    <p:sldId id="281" r:id="rId28"/>
    <p:sldId id="284"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hVvkHN+ZihhIouNvMGQjA==" hashData="CrlsqeFgvetFegJkmkzyl2oZP50qmZxP14/XvIWgHRQAJh5/MVnZjk8SqrhWRTiinPsxtjZ8NExQeobhX5VzK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69" d="100"/>
          <a:sy n="69" d="100"/>
        </p:scale>
        <p:origin x="96"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4136E3F9-83C8-49FE-A57C-F65D831F969B}" type="datetimeFigureOut">
              <a:rPr lang="fr-FR" smtClean="0"/>
              <a:t>03/12/2023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406040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136E3F9-83C8-49FE-A57C-F65D831F969B}" type="datetimeFigureOut">
              <a:rPr lang="fr-FR" smtClean="0"/>
              <a:t>03/12/2023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1168554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4136E3F9-83C8-49FE-A57C-F65D831F969B}" type="datetimeFigureOut">
              <a:rPr lang="fr-FR" smtClean="0"/>
              <a:t>03/12/2023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2776373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136E3F9-83C8-49FE-A57C-F65D831F969B}" type="datetimeFigureOut">
              <a:rPr lang="fr-FR" smtClean="0"/>
              <a:t>03/12/2023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3295880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136E3F9-83C8-49FE-A57C-F65D831F969B}" type="datetimeFigureOut">
              <a:rPr lang="fr-FR" smtClean="0"/>
              <a:t>03/12/2023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3748320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136E3F9-83C8-49FE-A57C-F65D831F969B}" type="datetimeFigureOut">
              <a:rPr lang="fr-FR" smtClean="0"/>
              <a:t>03/12/2023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1017271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36E3F9-83C8-49FE-A57C-F65D831F969B}" type="datetimeFigureOut">
              <a:rPr lang="fr-FR" smtClean="0"/>
              <a:t>03/12/2023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3176922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136E3F9-83C8-49FE-A57C-F65D831F969B}" type="datetimeFigureOut">
              <a:rPr lang="fr-FR" smtClean="0"/>
              <a:t>03/12/2023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1474610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4136E3F9-83C8-49FE-A57C-F65D831F969B}" type="datetimeFigureOut">
              <a:rPr lang="fr-FR" smtClean="0"/>
              <a:t>03/12/2023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1387226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136E3F9-83C8-49FE-A57C-F65D831F969B}" type="datetimeFigureOut">
              <a:rPr lang="fr-FR" smtClean="0"/>
              <a:t>03/12/2023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560943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136E3F9-83C8-49FE-A57C-F65D831F969B}" type="datetimeFigureOut">
              <a:rPr lang="fr-FR" smtClean="0"/>
              <a:t>03/12/2023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77A5B498-0743-4B02-AE05-98AFC35BD924}" type="slidenum">
              <a:rPr lang="fr-FR" smtClean="0"/>
              <a:t>‹N°›</a:t>
            </a:fld>
            <a:endParaRPr lang="fr-FR"/>
          </a:p>
        </p:txBody>
      </p:sp>
    </p:spTree>
    <p:extLst>
      <p:ext uri="{BB962C8B-B14F-4D97-AF65-F5344CB8AC3E}">
        <p14:creationId xmlns:p14="http://schemas.microsoft.com/office/powerpoint/2010/main" val="3286988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6E3F9-83C8-49FE-A57C-F65D831F969B}" type="datetimeFigureOut">
              <a:rPr lang="fr-FR" smtClean="0"/>
              <a:t>03/12/2023</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A5B498-0743-4B02-AE05-98AFC35BD924}" type="slidenum">
              <a:rPr lang="fr-FR" smtClean="0"/>
              <a:t>‹N°›</a:t>
            </a:fld>
            <a:endParaRPr lang="fr-FR"/>
          </a:p>
        </p:txBody>
      </p:sp>
    </p:spTree>
    <p:extLst>
      <p:ext uri="{BB962C8B-B14F-4D97-AF65-F5344CB8AC3E}">
        <p14:creationId xmlns:p14="http://schemas.microsoft.com/office/powerpoint/2010/main" val="283231207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fr.wikipedia.org/wiki/Hollandais" TargetMode="External"/><Relationship Id="rId2" Type="http://schemas.openxmlformats.org/officeDocument/2006/relationships/hyperlink" Target="https://fr.wikipedia.org/wiki/1928" TargetMode="Externa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6.png"/><Relationship Id="rId4" Type="http://schemas.openxmlformats.org/officeDocument/2006/relationships/hyperlink" Target="https://fr.wikipedia.org/wiki/Diable"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5.png"/><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fr.wikipedia.org/wiki/1884" TargetMode="External"/><Relationship Id="rId2" Type="http://schemas.openxmlformats.org/officeDocument/2006/relationships/hyperlink" Target="https://fr.wikipedia.org/wiki/Boston" TargetMode="External"/><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ina.fr/video/RCC00010908"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RÃ©sultat de recherche d'images pour &quot;La MalÃ©diction Winchester&quot;"/>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maisonshantees"/>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430049" y="4634630"/>
            <a:ext cx="6384099" cy="1590805"/>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14096" y="179243"/>
            <a:ext cx="1431906" cy="1810940"/>
          </a:xfrm>
          <a:prstGeom prst="rect">
            <a:avLst/>
          </a:prstGeom>
        </p:spPr>
      </p:pic>
      <p:sp>
        <p:nvSpPr>
          <p:cNvPr id="3" name="ZoneTexte 2"/>
          <p:cNvSpPr txBox="1"/>
          <p:nvPr/>
        </p:nvSpPr>
        <p:spPr>
          <a:xfrm>
            <a:off x="1714096" y="1990183"/>
            <a:ext cx="2050473" cy="400110"/>
          </a:xfrm>
          <a:prstGeom prst="rect">
            <a:avLst/>
          </a:prstGeom>
          <a:noFill/>
        </p:spPr>
        <p:txBody>
          <a:bodyPr wrap="square" rtlCol="0">
            <a:spAutoFit/>
          </a:bodyPr>
          <a:lstStyle/>
          <a:p>
            <a:r>
              <a:rPr lang="fr-FR" sz="2000" dirty="0" smtClean="0"/>
              <a:t>CLIC MANUEL</a:t>
            </a:r>
            <a:endParaRPr lang="fr-FR" sz="2000" dirty="0"/>
          </a:p>
        </p:txBody>
      </p:sp>
    </p:spTree>
    <p:extLst>
      <p:ext uri="{BB962C8B-B14F-4D97-AF65-F5344CB8AC3E}">
        <p14:creationId xmlns:p14="http://schemas.microsoft.com/office/powerpoint/2010/main" val="2752282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Tm="4000">
        <p15:prstTrans prst="curtains"/>
        <p:sndAc>
          <p:stSnd>
            <p:snd r:embed="rId2" name="Musique Phantom Manor French Version - Disneyland Paris.wav"/>
          </p:stSnd>
        </p:sndAc>
      </p:transition>
    </mc:Choice>
    <mc:Fallback>
      <p:transition spd="slow" advTm="4000">
        <p:fade/>
        <p:sndAc>
          <p:stSnd>
            <p:snd r:embed="rId2" name="Musique Phantom Manor French Version - Disneyland Pari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rane-et-tete-de-mort-image-animee-0031"/>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156575"/>
            <a:ext cx="11992708" cy="6715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726020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697" y="271388"/>
            <a:ext cx="3866366" cy="3970318"/>
          </a:xfrm>
          <a:prstGeom prst="rect">
            <a:avLst/>
          </a:prstGeom>
        </p:spPr>
        <p:txBody>
          <a:bodyPr wrap="square">
            <a:spAutoFit/>
          </a:bodyPr>
          <a:lstStyle/>
          <a:p>
            <a:r>
              <a:rPr lang="fr-FR" b="1" i="0" dirty="0" smtClean="0">
                <a:effectLst/>
                <a:latin typeface="Helvetica Neue"/>
              </a:rPr>
              <a:t>La maison d'</a:t>
            </a:r>
            <a:r>
              <a:rPr lang="fr-FR" b="1" i="0" dirty="0" err="1" smtClean="0">
                <a:effectLst/>
                <a:latin typeface="Helvetica Neue"/>
              </a:rPr>
              <a:t>Amityville</a:t>
            </a:r>
            <a:r>
              <a:rPr lang="fr-FR" b="1" i="0" dirty="0" smtClean="0">
                <a:effectLst/>
                <a:latin typeface="Helvetica Neue"/>
              </a:rPr>
              <a:t>, New York (Etats-Unis)</a:t>
            </a:r>
          </a:p>
          <a:p>
            <a:endParaRPr lang="fr-FR" b="1" dirty="0">
              <a:latin typeface="Helvetica Neue"/>
            </a:endParaRPr>
          </a:p>
          <a:p>
            <a:r>
              <a:rPr lang="fr-FR" dirty="0" smtClean="0"/>
              <a:t/>
            </a:r>
            <a:br>
              <a:rPr lang="fr-FR" dirty="0" smtClean="0"/>
            </a:br>
            <a:r>
              <a:rPr lang="fr-FR" b="0" i="0" dirty="0" smtClean="0">
                <a:effectLst/>
                <a:latin typeface="Helvetica Neue"/>
              </a:rPr>
              <a:t>La famille Lutz emménage dans la maison d'</a:t>
            </a:r>
            <a:r>
              <a:rPr lang="fr-FR" b="0" i="0" dirty="0" err="1" smtClean="0">
                <a:effectLst/>
                <a:latin typeface="Helvetica Neue"/>
              </a:rPr>
              <a:t>Amityville</a:t>
            </a:r>
            <a:r>
              <a:rPr lang="fr-FR" b="0" i="0" dirty="0" smtClean="0">
                <a:effectLst/>
                <a:latin typeface="Helvetica Neue"/>
              </a:rPr>
              <a:t> qui fut témoin, quelques mois plus tôt, de l'assassinat par Ronald </a:t>
            </a:r>
            <a:r>
              <a:rPr lang="fr-FR" b="0" i="0" dirty="0" err="1" smtClean="0">
                <a:effectLst/>
                <a:latin typeface="Helvetica Neue"/>
              </a:rPr>
              <a:t>DeFeo</a:t>
            </a:r>
            <a:r>
              <a:rPr lang="fr-FR" b="0" i="0" dirty="0" smtClean="0">
                <a:effectLst/>
                <a:latin typeface="Helvetica Neue"/>
              </a:rPr>
              <a:t> Junior de ses parents et ses 4 frères et sœurs. Les Lutz tinrent 28 jours seulement dans la maison qu'ils jugèrent hantée. La famille qui leur succéda n'eut pourtant à se plaindre d'aucun esprit.</a:t>
            </a:r>
            <a:endParaRPr lang="fr-FR" dirty="0"/>
          </a:p>
        </p:txBody>
      </p:sp>
      <p:sp>
        <p:nvSpPr>
          <p:cNvPr id="3" name="Rectangle 2"/>
          <p:cNvSpPr/>
          <p:nvPr/>
        </p:nvSpPr>
        <p:spPr>
          <a:xfrm>
            <a:off x="317327" y="4345198"/>
            <a:ext cx="3891418" cy="1200329"/>
          </a:xfrm>
          <a:prstGeom prst="rect">
            <a:avLst/>
          </a:prstGeom>
        </p:spPr>
        <p:txBody>
          <a:bodyPr wrap="square">
            <a:spAutoFit/>
          </a:bodyPr>
          <a:lstStyle/>
          <a:p>
            <a:r>
              <a:rPr lang="fr-FR" b="1" i="1" dirty="0">
                <a:latin typeface="Geneva"/>
              </a:rPr>
              <a:t>Ed et Lorraine Warren sont considérés comme des experts en matière d'esprits et de démonologie au </a:t>
            </a:r>
            <a:r>
              <a:rPr lang="fr-FR" b="1" i="1" dirty="0" err="1">
                <a:latin typeface="Geneva"/>
              </a:rPr>
              <a:t>États-unis</a:t>
            </a:r>
            <a:r>
              <a:rPr lang="fr-FR" b="1" i="1" dirty="0">
                <a:latin typeface="Geneva"/>
              </a:rPr>
              <a:t> .</a:t>
            </a:r>
            <a:endParaRPr lang="fr-FR" dirty="0"/>
          </a:p>
        </p:txBody>
      </p:sp>
      <p:sp>
        <p:nvSpPr>
          <p:cNvPr id="4" name="Rectangle 3"/>
          <p:cNvSpPr/>
          <p:nvPr/>
        </p:nvSpPr>
        <p:spPr>
          <a:xfrm>
            <a:off x="254697" y="5649019"/>
            <a:ext cx="3866366" cy="923330"/>
          </a:xfrm>
          <a:prstGeom prst="rect">
            <a:avLst/>
          </a:prstGeom>
        </p:spPr>
        <p:txBody>
          <a:bodyPr wrap="square">
            <a:spAutoFit/>
          </a:bodyPr>
          <a:lstStyle/>
          <a:p>
            <a:r>
              <a:rPr lang="fr-FR" b="1" i="1" dirty="0">
                <a:latin typeface="Geneva"/>
              </a:rPr>
              <a:t> </a:t>
            </a:r>
            <a:r>
              <a:rPr lang="fr-FR" b="1" i="1" dirty="0" smtClean="0">
                <a:latin typeface="Geneva"/>
              </a:rPr>
              <a:t>Ils ont </a:t>
            </a:r>
            <a:r>
              <a:rPr lang="fr-FR" b="1" i="1" dirty="0">
                <a:latin typeface="Geneva"/>
              </a:rPr>
              <a:t>enquêté sur les plus célèbres cas , celui d'</a:t>
            </a:r>
            <a:r>
              <a:rPr lang="fr-FR" b="1" i="1" dirty="0" err="1">
                <a:latin typeface="Geneva"/>
              </a:rPr>
              <a:t>Amityville</a:t>
            </a:r>
            <a:r>
              <a:rPr lang="fr-FR" b="1" i="1" dirty="0">
                <a:latin typeface="Geneva"/>
              </a:rPr>
              <a:t> est le plus connu .</a:t>
            </a:r>
            <a:endParaRPr lang="fr-FR" dirty="0"/>
          </a:p>
        </p:txBody>
      </p:sp>
      <p:pic>
        <p:nvPicPr>
          <p:cNvPr id="2050" name="Picture 2" descr="112 Ocean Avenue (197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008329" y="0"/>
            <a:ext cx="818367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69143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909" y="1172548"/>
            <a:ext cx="3377852" cy="4801314"/>
          </a:xfrm>
          <a:prstGeom prst="rect">
            <a:avLst/>
          </a:prstGeom>
        </p:spPr>
        <p:txBody>
          <a:bodyPr wrap="square">
            <a:spAutoFit/>
          </a:bodyPr>
          <a:lstStyle/>
          <a:p>
            <a:r>
              <a:rPr lang="fr-FR" dirty="0">
                <a:latin typeface="Arial" panose="020B0604020202020204" pitchFamily="34" charset="0"/>
              </a:rPr>
              <a:t>Elle fut édifiée en </a:t>
            </a:r>
            <a:r>
              <a:rPr lang="fr-FR" dirty="0">
                <a:latin typeface="Arial" panose="020B0604020202020204" pitchFamily="34" charset="0"/>
                <a:hlinkClick r:id="rId2" tooltip="1928"/>
              </a:rPr>
              <a:t>1928</a:t>
            </a:r>
            <a:r>
              <a:rPr lang="fr-FR" dirty="0">
                <a:latin typeface="Arial" panose="020B0604020202020204" pitchFamily="34" charset="0"/>
              </a:rPr>
              <a:t> sur quatre niveaux (deux étages) dans un pur style colonial </a:t>
            </a:r>
            <a:r>
              <a:rPr lang="fr-FR" dirty="0">
                <a:latin typeface="Arial" panose="020B0604020202020204" pitchFamily="34" charset="0"/>
                <a:hlinkClick r:id="rId3" tooltip="Hollandais"/>
              </a:rPr>
              <a:t>Hollandais</a:t>
            </a:r>
            <a:r>
              <a:rPr lang="fr-FR" dirty="0">
                <a:latin typeface="Arial" panose="020B0604020202020204" pitchFamily="34" charset="0"/>
              </a:rPr>
              <a:t>. Après les événements, et probablement après la diffusion du film, les deux lucarnes du dernier étage sont souvent perçues comme les yeux du </a:t>
            </a:r>
            <a:r>
              <a:rPr lang="fr-FR" dirty="0">
                <a:latin typeface="Arial" panose="020B0604020202020204" pitchFamily="34" charset="0"/>
                <a:hlinkClick r:id="rId4" tooltip="Diable"/>
              </a:rPr>
              <a:t>Diable</a:t>
            </a:r>
            <a:r>
              <a:rPr lang="fr-FR" dirty="0">
                <a:latin typeface="Arial" panose="020B0604020202020204" pitchFamily="34" charset="0"/>
              </a:rPr>
              <a:t>. Après les meurtres, la maison fut repeinte en blanc par l'agence </a:t>
            </a:r>
            <a:r>
              <a:rPr lang="fr-FR" dirty="0" smtClean="0">
                <a:latin typeface="Arial" panose="020B0604020202020204" pitchFamily="34" charset="0"/>
              </a:rPr>
              <a:t>immobilière, et les deux lucarnes  stylisées. </a:t>
            </a:r>
            <a:r>
              <a:rPr lang="fr-FR" dirty="0">
                <a:latin typeface="Arial" panose="020B0604020202020204" pitchFamily="34" charset="0"/>
              </a:rPr>
              <a:t>En effet, son passé macabre n'attirant guère d'éventuels acquéreurs, sa couleur sombre n'arrangeait rien.</a:t>
            </a:r>
            <a:endParaRPr lang="fr-FR" dirty="0"/>
          </a:p>
        </p:txBody>
      </p:sp>
      <p:pic>
        <p:nvPicPr>
          <p:cNvPr id="4" name="Image 3"/>
          <p:cNvPicPr>
            <a:picLocks noChangeAspect="1"/>
          </p:cNvPicPr>
          <p:nvPr/>
        </p:nvPicPr>
        <p:blipFill>
          <a:blip r:embed="rId5" cstate="email">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a:ext>
            </a:extLst>
          </a:blip>
          <a:stretch>
            <a:fillRect/>
          </a:stretch>
        </p:blipFill>
        <p:spPr>
          <a:xfrm>
            <a:off x="3620022" y="1"/>
            <a:ext cx="8571978" cy="6858000"/>
          </a:xfrm>
          <a:prstGeom prst="rect">
            <a:avLst/>
          </a:prstGeom>
        </p:spPr>
      </p:pic>
      <p:sp>
        <p:nvSpPr>
          <p:cNvPr id="5" name="Rectangle 4"/>
          <p:cNvSpPr/>
          <p:nvPr/>
        </p:nvSpPr>
        <p:spPr>
          <a:xfrm>
            <a:off x="267484" y="238087"/>
            <a:ext cx="3227277" cy="646331"/>
          </a:xfrm>
          <a:prstGeom prst="rect">
            <a:avLst/>
          </a:prstGeom>
        </p:spPr>
        <p:txBody>
          <a:bodyPr wrap="square">
            <a:spAutoFit/>
          </a:bodyPr>
          <a:lstStyle/>
          <a:p>
            <a:r>
              <a:rPr lang="fr-FR" b="1" dirty="0">
                <a:latin typeface="Helvetica Neue"/>
              </a:rPr>
              <a:t>La maison d'</a:t>
            </a:r>
            <a:r>
              <a:rPr lang="fr-FR" b="1" dirty="0" err="1">
                <a:latin typeface="Helvetica Neue"/>
              </a:rPr>
              <a:t>Amityville</a:t>
            </a:r>
            <a:r>
              <a:rPr lang="fr-FR" b="1" dirty="0" smtClean="0">
                <a:latin typeface="Helvetica Neue"/>
              </a:rPr>
              <a:t>,</a:t>
            </a:r>
          </a:p>
          <a:p>
            <a:r>
              <a:rPr lang="fr-FR" b="1" dirty="0" smtClean="0">
                <a:latin typeface="Helvetica Neue"/>
              </a:rPr>
              <a:t> </a:t>
            </a:r>
            <a:r>
              <a:rPr lang="fr-FR" b="1" dirty="0">
                <a:latin typeface="Helvetica Neue"/>
              </a:rPr>
              <a:t>New York (Etats-Unis)</a:t>
            </a:r>
          </a:p>
        </p:txBody>
      </p:sp>
    </p:spTree>
    <p:extLst>
      <p:ext uri="{BB962C8B-B14F-4D97-AF65-F5344CB8AC3E}">
        <p14:creationId xmlns:p14="http://schemas.microsoft.com/office/powerpoint/2010/main" val="38172877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2444" y="0"/>
            <a:ext cx="8609556" cy="6858000"/>
          </a:xfrm>
          <a:prstGeom prst="rect">
            <a:avLst/>
          </a:prstGeom>
        </p:spPr>
      </p:pic>
      <p:sp>
        <p:nvSpPr>
          <p:cNvPr id="3" name="Rectangle 2"/>
          <p:cNvSpPr/>
          <p:nvPr/>
        </p:nvSpPr>
        <p:spPr>
          <a:xfrm>
            <a:off x="184633" y="376089"/>
            <a:ext cx="3397811" cy="923330"/>
          </a:xfrm>
          <a:prstGeom prst="rect">
            <a:avLst/>
          </a:prstGeom>
        </p:spPr>
        <p:txBody>
          <a:bodyPr wrap="square">
            <a:spAutoFit/>
          </a:bodyPr>
          <a:lstStyle/>
          <a:p>
            <a:r>
              <a:rPr lang="fr-FR" b="1" i="0" dirty="0" smtClean="0">
                <a:effectLst/>
                <a:latin typeface="Times New Roman" panose="02020603050405020304" pitchFamily="18" charset="0"/>
              </a:rPr>
              <a:t>Maison aux lions ou maison Sicard - 5 avenue Jean-Jaurès BEDARIEUX 34 Hérault</a:t>
            </a:r>
            <a:r>
              <a:rPr lang="fr-FR" b="0" i="0" dirty="0" smtClean="0">
                <a:solidFill>
                  <a:srgbClr val="FFFF00"/>
                </a:solidFill>
                <a:effectLst/>
                <a:latin typeface="Times New Roman" panose="02020603050405020304" pitchFamily="18" charset="0"/>
              </a:rPr>
              <a:t> </a:t>
            </a:r>
            <a:endParaRPr lang="fr-FR" dirty="0"/>
          </a:p>
        </p:txBody>
      </p:sp>
      <p:sp>
        <p:nvSpPr>
          <p:cNvPr id="4" name="Rectangle 3"/>
          <p:cNvSpPr/>
          <p:nvPr/>
        </p:nvSpPr>
        <p:spPr>
          <a:xfrm>
            <a:off x="184632" y="1641187"/>
            <a:ext cx="3222447" cy="4524315"/>
          </a:xfrm>
          <a:prstGeom prst="rect">
            <a:avLst/>
          </a:prstGeom>
        </p:spPr>
        <p:txBody>
          <a:bodyPr wrap="square">
            <a:spAutoFit/>
          </a:bodyPr>
          <a:lstStyle/>
          <a:p>
            <a:r>
              <a:rPr lang="fr-FR" b="0" i="0" dirty="0" smtClean="0">
                <a:effectLst/>
                <a:latin typeface="Times New Roman" panose="02020603050405020304" pitchFamily="18" charset="0"/>
              </a:rPr>
              <a:t>Edifiée de 1841 à 1846 Par Pierre Sicard, riche drapier surnommé le "Napoléon des affaires", à destination d’une de ses filles, Adèle Sicard. La grille d'entrée porte les initiales "A.S". La maison fut bâtie en grès de Lamalou-les-Bains (carrière de quartzite de </a:t>
            </a:r>
            <a:r>
              <a:rPr lang="fr-FR" b="0" i="0" dirty="0" err="1" smtClean="0">
                <a:effectLst/>
                <a:latin typeface="Times New Roman" panose="02020603050405020304" pitchFamily="18" charset="0"/>
              </a:rPr>
              <a:t>Bardejean</a:t>
            </a:r>
            <a:r>
              <a:rPr lang="fr-FR" b="0" i="0" dirty="0" smtClean="0">
                <a:effectLst/>
                <a:latin typeface="Times New Roman" panose="02020603050405020304" pitchFamily="18" charset="0"/>
              </a:rPr>
              <a:t>). En 1947, une décision du tribunal spécifia : « la maison étant hantée, le loyer ne peut pas être élevé ». Cette réputation de maison hantée est encore tenace aujourd'hui. </a:t>
            </a:r>
            <a:r>
              <a:rPr lang="fr-FR" b="0" i="0" dirty="0" smtClean="0">
                <a:solidFill>
                  <a:srgbClr val="FFFFFF"/>
                </a:solidFill>
                <a:effectLst/>
                <a:latin typeface="Times New Roman" panose="02020603050405020304" pitchFamily="18" charset="0"/>
              </a:rPr>
              <a:t> </a:t>
            </a:r>
            <a:r>
              <a:rPr lang="fr-FR" dirty="0" smtClean="0"/>
              <a:t/>
            </a:r>
            <a:br>
              <a:rPr lang="fr-FR" dirty="0" smtClean="0"/>
            </a:br>
            <a:endParaRPr lang="fr-FR" dirty="0"/>
          </a:p>
        </p:txBody>
      </p:sp>
    </p:spTree>
    <p:extLst>
      <p:ext uri="{BB962C8B-B14F-4D97-AF65-F5344CB8AC3E}">
        <p14:creationId xmlns:p14="http://schemas.microsoft.com/office/powerpoint/2010/main" val="34363609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1289" y="437562"/>
            <a:ext cx="2295525" cy="1724025"/>
          </a:xfrm>
          <a:prstGeom prst="rect">
            <a:avLst/>
          </a:prstGeom>
        </p:spPr>
      </p:pic>
      <p:sp>
        <p:nvSpPr>
          <p:cNvPr id="3" name="Rectangle 2"/>
          <p:cNvSpPr/>
          <p:nvPr/>
        </p:nvSpPr>
        <p:spPr>
          <a:xfrm>
            <a:off x="401289" y="2929757"/>
            <a:ext cx="2467171" cy="2308324"/>
          </a:xfrm>
          <a:prstGeom prst="rect">
            <a:avLst/>
          </a:prstGeom>
        </p:spPr>
        <p:txBody>
          <a:bodyPr wrap="square">
            <a:spAutoFit/>
          </a:bodyPr>
          <a:lstStyle/>
          <a:p>
            <a:r>
              <a:rPr lang="fr-FR" b="0" i="0" dirty="0" smtClean="0">
                <a:effectLst/>
                <a:latin typeface="Times New Roman" panose="02020603050405020304" pitchFamily="18" charset="0"/>
              </a:rPr>
              <a:t>Son surnom de Maison aux lions lui vient de la présence, autrefois, de deux superbes lions en pierre de taille qui étaient posés sur les piliers d'angles de la cour d'honneur.</a:t>
            </a:r>
            <a:endParaRPr lang="fr-FR" dirty="0"/>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60757" y="0"/>
            <a:ext cx="9131243" cy="6858000"/>
          </a:xfrm>
          <a:prstGeom prst="rect">
            <a:avLst/>
          </a:prstGeom>
        </p:spPr>
      </p:pic>
      <p:sp>
        <p:nvSpPr>
          <p:cNvPr id="6" name="Flèche vers le bas 5"/>
          <p:cNvSpPr/>
          <p:nvPr/>
        </p:nvSpPr>
        <p:spPr>
          <a:xfrm>
            <a:off x="8567802" y="3159690"/>
            <a:ext cx="300625" cy="53861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Flèche vers le bas 7"/>
          <p:cNvSpPr/>
          <p:nvPr/>
        </p:nvSpPr>
        <p:spPr>
          <a:xfrm>
            <a:off x="11062570" y="3814609"/>
            <a:ext cx="300625" cy="53861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234090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l="26262" r="9976"/>
          <a:stretch/>
        </p:blipFill>
        <p:spPr>
          <a:xfrm>
            <a:off x="5778674" y="0"/>
            <a:ext cx="6413326" cy="6858000"/>
          </a:xfrm>
          <a:prstGeom prst="rect">
            <a:avLst/>
          </a:prstGeom>
        </p:spPr>
      </p:pic>
      <p:sp>
        <p:nvSpPr>
          <p:cNvPr id="2" name="Rectangle 1"/>
          <p:cNvSpPr/>
          <p:nvPr/>
        </p:nvSpPr>
        <p:spPr>
          <a:xfrm>
            <a:off x="336416" y="538712"/>
            <a:ext cx="6434454" cy="646331"/>
          </a:xfrm>
          <a:prstGeom prst="rect">
            <a:avLst/>
          </a:prstGeom>
        </p:spPr>
        <p:txBody>
          <a:bodyPr wrap="none">
            <a:spAutoFit/>
          </a:bodyPr>
          <a:lstStyle/>
          <a:p>
            <a:r>
              <a:rPr lang="fr-FR" b="1" dirty="0" smtClean="0">
                <a:effectLst/>
                <a:latin typeface="Arial" panose="020B0604020202020204" pitchFamily="34" charset="0"/>
              </a:rPr>
              <a:t>la maison hantée de </a:t>
            </a:r>
            <a:r>
              <a:rPr lang="fr-FR" b="1" dirty="0" err="1" smtClean="0">
                <a:effectLst/>
                <a:latin typeface="Arial" panose="020B0604020202020204" pitchFamily="34" charset="0"/>
              </a:rPr>
              <a:t>Loupian</a:t>
            </a:r>
            <a:r>
              <a:rPr lang="fr-FR" b="1" dirty="0" smtClean="0">
                <a:effectLst/>
                <a:latin typeface="Arial" panose="020B0604020202020204" pitchFamily="34" charset="0"/>
              </a:rPr>
              <a:t> D158E4 (la Villa des Tilleuls</a:t>
            </a:r>
          </a:p>
          <a:p>
            <a:r>
              <a:rPr lang="fr-FR" b="1" dirty="0" smtClean="0">
                <a:latin typeface="Arial" panose="020B0604020202020204" pitchFamily="34" charset="0"/>
              </a:rPr>
              <a:t>34 Hérault</a:t>
            </a:r>
            <a:r>
              <a:rPr lang="fr-FR" b="1" dirty="0" smtClean="0">
                <a:solidFill>
                  <a:srgbClr val="404040"/>
                </a:solidFill>
                <a:effectLst/>
                <a:latin typeface="Arial" panose="020B0604020202020204" pitchFamily="34" charset="0"/>
              </a:rPr>
              <a:t>)</a:t>
            </a:r>
            <a:endParaRPr lang="fr-FR" b="1" dirty="0">
              <a:solidFill>
                <a:srgbClr val="404040"/>
              </a:solidFill>
              <a:effectLst/>
              <a:latin typeface="Arial" panose="020B0604020202020204" pitchFamily="34" charset="0"/>
            </a:endParaRPr>
          </a:p>
        </p:txBody>
      </p:sp>
      <p:sp>
        <p:nvSpPr>
          <p:cNvPr id="3" name="Rectangle 2"/>
          <p:cNvSpPr/>
          <p:nvPr/>
        </p:nvSpPr>
        <p:spPr>
          <a:xfrm>
            <a:off x="346553" y="2974890"/>
            <a:ext cx="4172954" cy="1754326"/>
          </a:xfrm>
          <a:prstGeom prst="rect">
            <a:avLst/>
          </a:prstGeom>
        </p:spPr>
        <p:txBody>
          <a:bodyPr wrap="square">
            <a:spAutoFit/>
          </a:bodyPr>
          <a:lstStyle/>
          <a:p>
            <a:r>
              <a:rPr lang="fr-FR" b="0" i="0" dirty="0" smtClean="0">
                <a:effectLst/>
                <a:latin typeface="Arial" panose="020B0604020202020204" pitchFamily="34" charset="0"/>
              </a:rPr>
              <a:t>Aujourd'hui ruinée et saccagée , elle a eu une notoriété locale en tant que maison hantée  qui malgré sa décrépitude perdure depuis des décennies .</a:t>
            </a:r>
            <a:r>
              <a:rPr lang="fr-FR" dirty="0" smtClean="0"/>
              <a:t/>
            </a:r>
            <a:br>
              <a:rPr lang="fr-FR" dirty="0" smtClean="0"/>
            </a:br>
            <a:endParaRPr lang="fr-FR" dirty="0"/>
          </a:p>
        </p:txBody>
      </p:sp>
      <p:sp>
        <p:nvSpPr>
          <p:cNvPr id="4" name="ZoneTexte 3"/>
          <p:cNvSpPr txBox="1"/>
          <p:nvPr/>
        </p:nvSpPr>
        <p:spPr>
          <a:xfrm>
            <a:off x="346553" y="1174628"/>
            <a:ext cx="4797469" cy="2031325"/>
          </a:xfrm>
          <a:prstGeom prst="rect">
            <a:avLst/>
          </a:prstGeom>
          <a:noFill/>
        </p:spPr>
        <p:txBody>
          <a:bodyPr wrap="square" rtlCol="0">
            <a:spAutoFit/>
          </a:bodyPr>
          <a:lstStyle/>
          <a:p>
            <a:r>
              <a:rPr lang="fr-FR" dirty="0" smtClean="0">
                <a:latin typeface="Arial" panose="020B0604020202020204" pitchFamily="34" charset="0"/>
                <a:cs typeface="Arial" panose="020B0604020202020204" pitchFamily="34" charset="0"/>
              </a:rPr>
              <a:t>Surnommée “</a:t>
            </a:r>
            <a:r>
              <a:rPr lang="fr-FR" dirty="0" err="1" smtClean="0">
                <a:latin typeface="Arial" panose="020B0604020202020204" pitchFamily="34" charset="0"/>
                <a:cs typeface="Arial" panose="020B0604020202020204" pitchFamily="34" charset="0"/>
              </a:rPr>
              <a:t>Faï</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ta </a:t>
            </a:r>
            <a:r>
              <a:rPr lang="fr-FR" dirty="0" err="1">
                <a:latin typeface="Arial" panose="020B0604020202020204" pitchFamily="34" charset="0"/>
                <a:cs typeface="Arial" panose="020B0604020202020204" pitchFamily="34" charset="0"/>
              </a:rPr>
              <a:t>mala</a:t>
            </a:r>
            <a:r>
              <a:rPr lang="fr-FR" dirty="0" smtClean="0">
                <a:latin typeface="Arial" panose="020B0604020202020204" pitchFamily="34" charset="0"/>
                <a:cs typeface="Arial" panose="020B0604020202020204" pitchFamily="34" charset="0"/>
              </a:rPr>
              <a:t>” </a:t>
            </a:r>
            <a:r>
              <a:rPr lang="fr-FR" i="1" dirty="0" smtClean="0">
                <a:latin typeface="Arial" panose="020B0604020202020204" pitchFamily="34" charset="0"/>
                <a:cs typeface="Arial" panose="020B0604020202020204" pitchFamily="34" charset="0"/>
              </a:rPr>
              <a:t>Fait ta Malle</a:t>
            </a:r>
            <a:r>
              <a:rPr lang="fr-FR" dirty="0" smtClean="0">
                <a:latin typeface="Arial" panose="020B0604020202020204" pitchFamily="34" charset="0"/>
                <a:cs typeface="Arial" panose="020B0604020202020204" pitchFamily="34" charset="0"/>
              </a:rPr>
              <a:t>.</a:t>
            </a:r>
          </a:p>
          <a:p>
            <a:r>
              <a:rPr lang="fr-FR" dirty="0" smtClean="0">
                <a:latin typeface="Arial" panose="020B0604020202020204" pitchFamily="34" charset="0"/>
                <a:cs typeface="Arial" panose="020B0604020202020204" pitchFamily="34" charset="0"/>
              </a:rPr>
              <a:t>Le 1</a:t>
            </a:r>
            <a:r>
              <a:rPr lang="fr-FR" baseline="30000" dirty="0" smtClean="0">
                <a:latin typeface="Arial" panose="020B0604020202020204" pitchFamily="34" charset="0"/>
                <a:cs typeface="Arial" panose="020B0604020202020204" pitchFamily="34" charset="0"/>
              </a:rPr>
              <a:t>er</a:t>
            </a:r>
            <a:r>
              <a:rPr lang="fr-FR" dirty="0" smtClean="0">
                <a:latin typeface="Arial" panose="020B0604020202020204" pitchFamily="34" charset="0"/>
                <a:cs typeface="Arial" panose="020B0604020202020204" pitchFamily="34" charset="0"/>
              </a:rPr>
              <a:t> propriétaire et le constructeur de la villa en 1880, se nommais VIVARES Auguste il était jardinier, mais lui aussi n’a jamais habité sa propre maison ,il la légué a son fils qui lui aussi la revendu ….</a:t>
            </a:r>
          </a:p>
          <a:p>
            <a:r>
              <a:rPr lang="fr-FR" dirty="0" smtClean="0">
                <a:latin typeface="Arial" panose="020B0604020202020204" pitchFamily="34" charset="0"/>
                <a:cs typeface="Arial" panose="020B0604020202020204" pitchFamily="34" charset="0"/>
              </a:rPr>
              <a:t>  </a:t>
            </a:r>
            <a:endParaRPr lang="fr-FR" dirty="0">
              <a:latin typeface="Arial" panose="020B0604020202020204" pitchFamily="34" charset="0"/>
              <a:cs typeface="Arial" panose="020B0604020202020204" pitchFamily="34" charset="0"/>
            </a:endParaRPr>
          </a:p>
        </p:txBody>
      </p:sp>
      <p:sp>
        <p:nvSpPr>
          <p:cNvPr id="6" name="Rectangle 5"/>
          <p:cNvSpPr/>
          <p:nvPr/>
        </p:nvSpPr>
        <p:spPr>
          <a:xfrm>
            <a:off x="150312" y="4428937"/>
            <a:ext cx="6096000" cy="2308324"/>
          </a:xfrm>
          <a:prstGeom prst="rect">
            <a:avLst/>
          </a:prstGeom>
        </p:spPr>
        <p:txBody>
          <a:bodyPr>
            <a:spAutoFit/>
          </a:bodyPr>
          <a:lstStyle/>
          <a:p>
            <a:r>
              <a:rPr lang="fr-FR" b="1" i="1" dirty="0">
                <a:solidFill>
                  <a:srgbClr val="FFFFFF"/>
                </a:solidFill>
                <a:latin typeface="Times New Roman" panose="02020603050405020304" pitchFamily="18" charset="0"/>
              </a:rPr>
              <a:t>Certains disent que pendant la Seconde Guerre Mondiale, elle aurait </a:t>
            </a:r>
            <a:r>
              <a:rPr lang="fr-FR" b="1" i="1" dirty="0" smtClean="0">
                <a:solidFill>
                  <a:srgbClr val="FFFFFF"/>
                </a:solidFill>
                <a:latin typeface="Times New Roman" panose="02020603050405020304" pitchFamily="18" charset="0"/>
              </a:rPr>
              <a:t>servi </a:t>
            </a:r>
            <a:r>
              <a:rPr lang="fr-FR" b="1" i="1" dirty="0">
                <a:solidFill>
                  <a:srgbClr val="FFFFFF"/>
                </a:solidFill>
                <a:latin typeface="Times New Roman" panose="02020603050405020304" pitchFamily="18" charset="0"/>
              </a:rPr>
              <a:t>de QG aux SS</a:t>
            </a:r>
            <a:r>
              <a:rPr lang="fr-FR" b="1" i="1" dirty="0" smtClean="0">
                <a:solidFill>
                  <a:srgbClr val="FFFFFF"/>
                </a:solidFill>
                <a:latin typeface="Times New Roman" panose="02020603050405020304" pitchFamily="18" charset="0"/>
              </a:rPr>
              <a:t>, qui </a:t>
            </a:r>
            <a:r>
              <a:rPr lang="fr-FR" b="1" i="1" dirty="0">
                <a:solidFill>
                  <a:srgbClr val="FFFFFF"/>
                </a:solidFill>
                <a:latin typeface="Times New Roman" panose="02020603050405020304" pitchFamily="18" charset="0"/>
              </a:rPr>
              <a:t>y auraient torturé des résistants, </a:t>
            </a:r>
            <a:r>
              <a:rPr lang="fr-FR" b="1" i="1" dirty="0" smtClean="0">
                <a:solidFill>
                  <a:srgbClr val="FFFFFF"/>
                </a:solidFill>
                <a:latin typeface="Times New Roman" panose="02020603050405020304" pitchFamily="18" charset="0"/>
              </a:rPr>
              <a:t>d’autres</a:t>
            </a:r>
            <a:r>
              <a:rPr lang="fr-FR" dirty="0" smtClean="0"/>
              <a:t> </a:t>
            </a:r>
            <a:r>
              <a:rPr lang="fr-FR" b="1" i="1" dirty="0" smtClean="0">
                <a:solidFill>
                  <a:srgbClr val="FFFFFF"/>
                </a:solidFill>
                <a:latin typeface="Times New Roman" panose="02020603050405020304" pitchFamily="18" charset="0"/>
              </a:rPr>
              <a:t>y </a:t>
            </a:r>
            <a:r>
              <a:rPr lang="fr-FR" b="1" i="1" dirty="0">
                <a:solidFill>
                  <a:srgbClr val="FFFFFF"/>
                </a:solidFill>
                <a:latin typeface="Times New Roman" panose="02020603050405020304" pitchFamily="18" charset="0"/>
              </a:rPr>
              <a:t>entendent des cris, certains voient du sang suinter des murs.</a:t>
            </a:r>
            <a:r>
              <a:rPr lang="fr-FR" dirty="0"/>
              <a:t/>
            </a:r>
            <a:br>
              <a:rPr lang="fr-FR" dirty="0"/>
            </a:br>
            <a:r>
              <a:rPr lang="fr-FR" b="1" i="1" dirty="0" smtClean="0">
                <a:solidFill>
                  <a:srgbClr val="FFFFFF"/>
                </a:solidFill>
                <a:latin typeface="Times New Roman" panose="02020603050405020304" pitchFamily="18" charset="0"/>
              </a:rPr>
              <a:t>On </a:t>
            </a:r>
            <a:r>
              <a:rPr lang="fr-FR" b="1" i="1" dirty="0">
                <a:solidFill>
                  <a:srgbClr val="FFFFFF"/>
                </a:solidFill>
                <a:latin typeface="Times New Roman" panose="02020603050405020304" pitchFamily="18" charset="0"/>
              </a:rPr>
              <a:t>dit qu’une fille y serait morte, qu’elle serait la demeure du </a:t>
            </a:r>
            <a:r>
              <a:rPr lang="fr-FR" b="1" i="1" dirty="0" smtClean="0">
                <a:solidFill>
                  <a:srgbClr val="FFFFFF"/>
                </a:solidFill>
                <a:latin typeface="Times New Roman" panose="02020603050405020304" pitchFamily="18" charset="0"/>
              </a:rPr>
              <a:t>diable </a:t>
            </a:r>
            <a:r>
              <a:rPr lang="fr-FR" b="1" i="1" dirty="0">
                <a:solidFill>
                  <a:srgbClr val="FFFFFF"/>
                </a:solidFill>
                <a:latin typeface="Times New Roman" panose="02020603050405020304" pitchFamily="18" charset="0"/>
              </a:rPr>
              <a:t>car le terrain aurait la forme d’un cercueil, qu’elle </a:t>
            </a:r>
            <a:r>
              <a:rPr lang="fr-FR" b="1" i="1" dirty="0" smtClean="0">
                <a:solidFill>
                  <a:srgbClr val="FFFFFF"/>
                </a:solidFill>
                <a:latin typeface="Times New Roman" panose="02020603050405020304" pitchFamily="18" charset="0"/>
              </a:rPr>
              <a:t>serait</a:t>
            </a:r>
            <a:r>
              <a:rPr lang="fr-FR" dirty="0" smtClean="0"/>
              <a:t> </a:t>
            </a:r>
            <a:r>
              <a:rPr lang="fr-FR" b="1" i="1" dirty="0" smtClean="0">
                <a:solidFill>
                  <a:srgbClr val="FFFFFF"/>
                </a:solidFill>
                <a:latin typeface="Times New Roman" panose="02020603050405020304" pitchFamily="18" charset="0"/>
              </a:rPr>
              <a:t>reliée </a:t>
            </a:r>
            <a:r>
              <a:rPr lang="fr-FR" b="1" i="1" dirty="0">
                <a:solidFill>
                  <a:srgbClr val="FFFFFF"/>
                </a:solidFill>
                <a:latin typeface="Times New Roman" panose="02020603050405020304" pitchFamily="18" charset="0"/>
              </a:rPr>
              <a:t>au village par un souterrain et tant d’autres histoires </a:t>
            </a:r>
            <a:r>
              <a:rPr lang="fr-FR" b="1" i="1" dirty="0" smtClean="0">
                <a:solidFill>
                  <a:srgbClr val="FFFFFF"/>
                </a:solidFill>
                <a:latin typeface="Times New Roman" panose="02020603050405020304" pitchFamily="18" charset="0"/>
              </a:rPr>
              <a:t>les</a:t>
            </a:r>
            <a:r>
              <a:rPr lang="fr-FR" dirty="0" smtClean="0"/>
              <a:t> </a:t>
            </a:r>
            <a:r>
              <a:rPr lang="fr-FR" b="1" i="1" dirty="0" smtClean="0">
                <a:solidFill>
                  <a:srgbClr val="FFFFFF"/>
                </a:solidFill>
                <a:latin typeface="Times New Roman" panose="02020603050405020304" pitchFamily="18" charset="0"/>
              </a:rPr>
              <a:t>unes </a:t>
            </a:r>
            <a:r>
              <a:rPr lang="fr-FR" b="1" i="1" dirty="0">
                <a:solidFill>
                  <a:srgbClr val="FFFFFF"/>
                </a:solidFill>
                <a:latin typeface="Times New Roman" panose="02020603050405020304" pitchFamily="18" charset="0"/>
              </a:rPr>
              <a:t>plus farfelues que les autres.</a:t>
            </a:r>
            <a:endParaRPr lang="fr-FR" dirty="0"/>
          </a:p>
        </p:txBody>
      </p:sp>
    </p:spTree>
    <p:extLst>
      <p:ext uri="{BB962C8B-B14F-4D97-AF65-F5344CB8AC3E}">
        <p14:creationId xmlns:p14="http://schemas.microsoft.com/office/powerpoint/2010/main" val="32390603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26338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lagorgefraiche.fr/wp-content/uploads/2017/06/1378194_437255513045872_317699693_n.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448833" y="563051"/>
            <a:ext cx="6096000" cy="646331"/>
          </a:xfrm>
          <a:prstGeom prst="rect">
            <a:avLst/>
          </a:prstGeom>
        </p:spPr>
        <p:txBody>
          <a:bodyPr>
            <a:spAutoFit/>
          </a:bodyPr>
          <a:lstStyle/>
          <a:p>
            <a:r>
              <a:rPr lang="fr-FR" b="0" i="0" dirty="0" smtClean="0">
                <a:effectLst/>
                <a:latin typeface="Arial" panose="020B0604020202020204" pitchFamily="34" charset="0"/>
              </a:rPr>
              <a:t>La maison hantée de </a:t>
            </a:r>
            <a:r>
              <a:rPr lang="fr-FR" b="0" i="0" dirty="0" err="1" smtClean="0">
                <a:effectLst/>
                <a:latin typeface="Arial" panose="020B0604020202020204" pitchFamily="34" charset="0"/>
              </a:rPr>
              <a:t>Loupian</a:t>
            </a:r>
            <a:r>
              <a:rPr lang="fr-FR" b="0" i="0" dirty="0" smtClean="0">
                <a:effectLst/>
                <a:latin typeface="Arial" panose="020B0604020202020204" pitchFamily="34" charset="0"/>
              </a:rPr>
              <a:t>. Superbe photo de Sébastien Guérin</a:t>
            </a:r>
            <a:endParaRPr lang="fr-FR" dirty="0"/>
          </a:p>
        </p:txBody>
      </p:sp>
    </p:spTree>
    <p:extLst>
      <p:ext uri="{BB962C8B-B14F-4D97-AF65-F5344CB8AC3E}">
        <p14:creationId xmlns:p14="http://schemas.microsoft.com/office/powerpoint/2010/main" val="21503555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lagorgefraiche.fr/wp-content/uploads/2017/06/maison-hant%C3%A9e-253x300.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352779" y="0"/>
            <a:ext cx="483922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8262" y="450317"/>
            <a:ext cx="6096000" cy="646331"/>
          </a:xfrm>
          <a:prstGeom prst="rect">
            <a:avLst/>
          </a:prstGeom>
        </p:spPr>
        <p:txBody>
          <a:bodyPr>
            <a:spAutoFit/>
          </a:bodyPr>
          <a:lstStyle/>
          <a:p>
            <a:r>
              <a:rPr lang="fr-FR" b="0" i="0" dirty="0" smtClean="0">
                <a:effectLst/>
                <a:latin typeface="Arial" panose="020B0604020202020204" pitchFamily="34" charset="0"/>
              </a:rPr>
              <a:t>La maison de </a:t>
            </a:r>
            <a:r>
              <a:rPr lang="fr-FR" b="0" i="0" dirty="0" err="1" smtClean="0">
                <a:effectLst/>
                <a:latin typeface="Arial" panose="020B0604020202020204" pitchFamily="34" charset="0"/>
              </a:rPr>
              <a:t>Loupian</a:t>
            </a:r>
            <a:r>
              <a:rPr lang="fr-FR" b="0" i="0" dirty="0" smtClean="0">
                <a:effectLst/>
                <a:latin typeface="Arial" panose="020B0604020202020204" pitchFamily="34" charset="0"/>
              </a:rPr>
              <a:t>, vue du ciel, dont la clôture a une forme de cercueil</a:t>
            </a:r>
            <a:endParaRPr lang="fr-FR" dirty="0"/>
          </a:p>
        </p:txBody>
      </p:sp>
      <p:sp>
        <p:nvSpPr>
          <p:cNvPr id="3" name="Rectangle 2"/>
          <p:cNvSpPr/>
          <p:nvPr/>
        </p:nvSpPr>
        <p:spPr>
          <a:xfrm>
            <a:off x="768262" y="1096648"/>
            <a:ext cx="6096000" cy="923330"/>
          </a:xfrm>
          <a:prstGeom prst="rect">
            <a:avLst/>
          </a:prstGeom>
        </p:spPr>
        <p:txBody>
          <a:bodyPr>
            <a:spAutoFit/>
          </a:bodyPr>
          <a:lstStyle/>
          <a:p>
            <a:r>
              <a:rPr lang="fr-FR" i="1" dirty="0">
                <a:solidFill>
                  <a:srgbClr val="FFFFFF"/>
                </a:solidFill>
                <a:latin typeface="Arial" panose="020B0604020202020204" pitchFamily="34" charset="0"/>
                <a:cs typeface="Arial" panose="020B0604020202020204" pitchFamily="34" charset="0"/>
              </a:rPr>
              <a:t>ainsi que quelques signes</a:t>
            </a:r>
            <a:r>
              <a:rPr lang="fr-FR" dirty="0">
                <a:latin typeface="Arial" panose="020B0604020202020204" pitchFamily="34" charset="0"/>
                <a:cs typeface="Arial" panose="020B0604020202020204" pitchFamily="34" charset="0"/>
              </a:rPr>
              <a:t/>
            </a:r>
            <a:br>
              <a:rPr lang="fr-FR" dirty="0">
                <a:latin typeface="Arial" panose="020B0604020202020204" pitchFamily="34" charset="0"/>
                <a:cs typeface="Arial" panose="020B0604020202020204" pitchFamily="34" charset="0"/>
              </a:rPr>
            </a:br>
            <a:r>
              <a:rPr lang="fr-FR" i="1" dirty="0">
                <a:solidFill>
                  <a:srgbClr val="FFFFFF"/>
                </a:solidFill>
                <a:latin typeface="Arial" panose="020B0604020202020204" pitchFamily="34" charset="0"/>
                <a:cs typeface="Arial" panose="020B0604020202020204" pitchFamily="34" charset="0"/>
              </a:rPr>
              <a:t> particuliers dans les escaliers lui confèrent un halo de </a:t>
            </a:r>
            <a:r>
              <a:rPr lang="fr-FR" i="1" dirty="0" smtClean="0">
                <a:solidFill>
                  <a:srgbClr val="FFFFFF"/>
                </a:solidFill>
                <a:latin typeface="Arial" panose="020B0604020202020204" pitchFamily="34" charset="0"/>
                <a:cs typeface="Arial" panose="020B0604020202020204" pitchFamily="34" charset="0"/>
              </a:rPr>
              <a:t>mystère, pentagramme. </a:t>
            </a:r>
            <a:endParaRPr lang="fr-FR" dirty="0">
              <a:latin typeface="Arial" panose="020B0604020202020204" pitchFamily="34" charset="0"/>
              <a:cs typeface="Arial" panose="020B0604020202020204" pitchFamily="34" charset="0"/>
            </a:endParaRPr>
          </a:p>
        </p:txBody>
      </p:sp>
      <p:pic>
        <p:nvPicPr>
          <p:cNvPr id="4" name="Image 3"/>
          <p:cNvPicPr>
            <a:picLocks noChangeAspect="1"/>
          </p:cNvPicPr>
          <p:nvPr/>
        </p:nvPicPr>
        <p:blipFill rotWithShape="1">
          <a:blip r:embed="rId3" cstate="email">
            <a:extLst>
              <a:ext uri="{BEBA8EAE-BF5A-486C-A8C5-ECC9F3942E4B}">
                <a14:imgProps xmlns:a14="http://schemas.microsoft.com/office/drawing/2010/main">
                  <a14:imgLayer r:embed="rId4">
                    <a14:imgEffect>
                      <a14:sharpenSoften amount="50000"/>
                    </a14:imgEffect>
                    <a14:imgEffect>
                      <a14:colorTemperature colorTemp="7200"/>
                    </a14:imgEffect>
                  </a14:imgLayer>
                </a14:imgProps>
              </a:ext>
              <a:ext uri="{28A0092B-C50C-407E-A947-70E740481C1C}">
                <a14:useLocalDpi xmlns:a14="http://schemas.microsoft.com/office/drawing/2010/main"/>
              </a:ext>
            </a:extLst>
          </a:blip>
          <a:srcRect l="7171" r="14777"/>
          <a:stretch/>
        </p:blipFill>
        <p:spPr>
          <a:xfrm>
            <a:off x="488515" y="2363833"/>
            <a:ext cx="3256767" cy="2781688"/>
          </a:xfrm>
          <a:prstGeom prst="rect">
            <a:avLst/>
          </a:prstGeom>
        </p:spPr>
      </p:pic>
      <p:pic>
        <p:nvPicPr>
          <p:cNvPr id="5" name="Image 4"/>
          <p:cNvPicPr>
            <a:picLocks noChangeAspect="1"/>
          </p:cNvPicPr>
          <p:nvPr/>
        </p:nvPicPr>
        <p:blipFill rotWithShape="1">
          <a:blip r:embed="rId5" cstate="email">
            <a:extLst>
              <a:ext uri="{BEBA8EAE-BF5A-486C-A8C5-ECC9F3942E4B}">
                <a14:imgProps xmlns:a14="http://schemas.microsoft.com/office/drawing/2010/main">
                  <a14:imgLayer r:embed="rId6">
                    <a14:imgEffect>
                      <a14:sharpenSoften amount="50000"/>
                    </a14:imgEffect>
                    <a14:imgEffect>
                      <a14:colorTemperature colorTemp="8800"/>
                    </a14:imgEffect>
                    <a14:imgEffect>
                      <a14:brightnessContrast bright="20000" contrast="40000"/>
                    </a14:imgEffect>
                  </a14:imgLayer>
                </a14:imgProps>
              </a:ext>
              <a:ext uri="{28A0092B-C50C-407E-A947-70E740481C1C}">
                <a14:useLocalDpi xmlns:a14="http://schemas.microsoft.com/office/drawing/2010/main"/>
              </a:ext>
            </a:extLst>
          </a:blip>
          <a:srcRect r="9790"/>
          <a:stretch/>
        </p:blipFill>
        <p:spPr>
          <a:xfrm>
            <a:off x="3859305" y="2363833"/>
            <a:ext cx="3393265" cy="2724530"/>
          </a:xfrm>
          <a:prstGeom prst="rect">
            <a:avLst/>
          </a:prstGeom>
        </p:spPr>
      </p:pic>
    </p:spTree>
    <p:extLst>
      <p:ext uri="{BB962C8B-B14F-4D97-AF65-F5344CB8AC3E}">
        <p14:creationId xmlns:p14="http://schemas.microsoft.com/office/powerpoint/2010/main" val="42407382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0855" y="857940"/>
            <a:ext cx="6096000" cy="1754326"/>
          </a:xfrm>
          <a:prstGeom prst="rect">
            <a:avLst/>
          </a:prstGeom>
        </p:spPr>
        <p:txBody>
          <a:bodyPr>
            <a:spAutoFit/>
          </a:bodyPr>
          <a:lstStyle/>
          <a:p>
            <a:r>
              <a:rPr lang="fr-FR" b="0" i="0" dirty="0" smtClean="0">
                <a:solidFill>
                  <a:srgbClr val="0A0A0A"/>
                </a:solidFill>
                <a:effectLst/>
                <a:latin typeface="Roboto"/>
              </a:rPr>
              <a:t>Une maison très réputée pour ses histoires paranormales. L'histoire dit qu'une jeune fille et sa mère ont été enfermées dans un puits se trouvant dans la maison. Malheureusement, celui ci n'a jamais été retrouvé, et les esprits de ces femmes seraient mortes et reviendraient hanter les lieux.</a:t>
            </a:r>
            <a:endParaRPr lang="fr-FR" dirty="0"/>
          </a:p>
        </p:txBody>
      </p:sp>
      <p:sp>
        <p:nvSpPr>
          <p:cNvPr id="4" name="Rectangle 3"/>
          <p:cNvSpPr/>
          <p:nvPr/>
        </p:nvSpPr>
        <p:spPr>
          <a:xfrm>
            <a:off x="590037" y="488608"/>
            <a:ext cx="4942443" cy="369332"/>
          </a:xfrm>
          <a:prstGeom prst="rect">
            <a:avLst/>
          </a:prstGeom>
        </p:spPr>
        <p:txBody>
          <a:bodyPr wrap="none">
            <a:spAutoFit/>
          </a:bodyPr>
          <a:lstStyle/>
          <a:p>
            <a:r>
              <a:rPr lang="fr-FR" b="1" i="0" dirty="0" smtClean="0">
                <a:effectLst/>
                <a:latin typeface="Roboto"/>
              </a:rPr>
              <a:t>LA MAISON HANTEE DE LUNEL 34 Hérault.</a:t>
            </a:r>
            <a:endParaRPr lang="fr-FR" b="1" i="0" dirty="0">
              <a:effectLst/>
              <a:latin typeface="Roboto"/>
            </a:endParaRPr>
          </a:p>
        </p:txBody>
      </p:sp>
      <p:pic>
        <p:nvPicPr>
          <p:cNvPr id="2050" name="Picture 2" descr="La maison du pendu a Lunel"/>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a:ext>
            </a:extLst>
          </a:blip>
          <a:srcRect/>
          <a:stretch>
            <a:fillRect/>
          </a:stretch>
        </p:blipFill>
        <p:spPr bwMode="auto">
          <a:xfrm>
            <a:off x="6375748" y="0"/>
            <a:ext cx="5816252"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1962" y="5606140"/>
            <a:ext cx="6359046" cy="923330"/>
          </a:xfrm>
          <a:prstGeom prst="rect">
            <a:avLst/>
          </a:prstGeom>
        </p:spPr>
        <p:txBody>
          <a:bodyPr wrap="square">
            <a:spAutoFit/>
          </a:bodyPr>
          <a:lstStyle/>
          <a:p>
            <a:r>
              <a:rPr lang="fr-FR" dirty="0" smtClean="0"/>
              <a:t/>
            </a:r>
            <a:br>
              <a:rPr lang="fr-FR" dirty="0" smtClean="0"/>
            </a:br>
            <a:r>
              <a:rPr lang="fr-FR" b="1" i="1" dirty="0" smtClean="0">
                <a:effectLst/>
                <a:latin typeface="Times New Roman" panose="02020603050405020304" pitchFamily="18" charset="0"/>
              </a:rPr>
              <a:t>Avec toutes ces belles histoires, ces légendes qu'on racontait ici , </a:t>
            </a:r>
            <a:r>
              <a:rPr lang="fr-FR" dirty="0" smtClean="0"/>
              <a:t/>
            </a:r>
            <a:br>
              <a:rPr lang="fr-FR" dirty="0" smtClean="0"/>
            </a:br>
            <a:r>
              <a:rPr lang="fr-FR" b="1" i="1" dirty="0" smtClean="0">
                <a:solidFill>
                  <a:srgbClr val="FFFFFF"/>
                </a:solidFill>
                <a:effectLst/>
                <a:latin typeface="Times New Roman" panose="02020603050405020304" pitchFamily="18" charset="0"/>
              </a:rPr>
              <a:t>- .</a:t>
            </a:r>
            <a:endParaRPr lang="fr-FR" dirty="0"/>
          </a:p>
        </p:txBody>
      </p:sp>
      <p:sp>
        <p:nvSpPr>
          <p:cNvPr id="6" name="Rectangle 5"/>
          <p:cNvSpPr/>
          <p:nvPr/>
        </p:nvSpPr>
        <p:spPr>
          <a:xfrm>
            <a:off x="141962" y="2678042"/>
            <a:ext cx="6096000" cy="2862322"/>
          </a:xfrm>
          <a:prstGeom prst="rect">
            <a:avLst/>
          </a:prstGeom>
        </p:spPr>
        <p:txBody>
          <a:bodyPr>
            <a:spAutoFit/>
          </a:bodyPr>
          <a:lstStyle/>
          <a:p>
            <a:r>
              <a:rPr lang="fr-FR" b="1" i="1" dirty="0" smtClean="0">
                <a:solidFill>
                  <a:srgbClr val="FFFFFF"/>
                </a:solidFill>
                <a:effectLst/>
                <a:latin typeface="Times New Roman" panose="02020603050405020304" pitchFamily="18" charset="0"/>
              </a:rPr>
              <a:t> </a:t>
            </a:r>
            <a:r>
              <a:rPr lang="fr-FR" b="1" i="1" dirty="0" smtClean="0">
                <a:effectLst/>
                <a:latin typeface="Times New Roman" panose="02020603050405020304" pitchFamily="18" charset="0"/>
              </a:rPr>
              <a:t>Plusieurs histoires ont fondé le mythe de cette maison :</a:t>
            </a:r>
            <a:r>
              <a:rPr lang="fr-FR" dirty="0" smtClean="0"/>
              <a:t/>
            </a:r>
            <a:br>
              <a:rPr lang="fr-FR" dirty="0" smtClean="0"/>
            </a:br>
            <a:r>
              <a:rPr lang="fr-FR" b="1" i="1" dirty="0" smtClean="0">
                <a:effectLst/>
                <a:latin typeface="Times New Roman" panose="02020603050405020304" pitchFamily="18" charset="0"/>
              </a:rPr>
              <a:t> certains y racontaient qu'un homme s'y serait pendu, d'autres disaient qu'après la fin de la guerre des juifs y auraient étés cachés et assassinés par on ne sait qui et d’autres histoires encore.</a:t>
            </a:r>
          </a:p>
          <a:p>
            <a:r>
              <a:rPr lang="fr-FR" b="1" i="1" dirty="0" smtClean="0">
                <a:effectLst/>
                <a:latin typeface="Times New Roman" panose="02020603050405020304" pitchFamily="18" charset="0"/>
              </a:rPr>
              <a:t> Il est a noter que certains prétendent que depuis sa</a:t>
            </a:r>
            <a:r>
              <a:rPr lang="fr-FR" dirty="0" smtClean="0"/>
              <a:t/>
            </a:r>
            <a:br>
              <a:rPr lang="fr-FR" dirty="0" smtClean="0"/>
            </a:br>
            <a:r>
              <a:rPr lang="fr-FR" b="1" i="1" dirty="0" smtClean="0">
                <a:effectLst/>
                <a:latin typeface="Times New Roman" panose="02020603050405020304" pitchFamily="18" charset="0"/>
              </a:rPr>
              <a:t> destruction on voit des ombres se promenant sur le terrain </a:t>
            </a:r>
            <a:r>
              <a:rPr lang="fr-FR" dirty="0" smtClean="0"/>
              <a:t/>
            </a:r>
            <a:br>
              <a:rPr lang="fr-FR" dirty="0" smtClean="0"/>
            </a:br>
            <a:r>
              <a:rPr lang="fr-FR" b="1" i="1" dirty="0" smtClean="0">
                <a:effectLst/>
                <a:latin typeface="Times New Roman" panose="02020603050405020304" pitchFamily="18" charset="0"/>
              </a:rPr>
              <a:t> qu'elle occupait.. Plusieurs auraient assisté a des apparitions</a:t>
            </a:r>
            <a:r>
              <a:rPr lang="fr-FR" dirty="0" smtClean="0"/>
              <a:t/>
            </a:r>
            <a:br>
              <a:rPr lang="fr-FR" dirty="0" smtClean="0"/>
            </a:br>
            <a:r>
              <a:rPr lang="fr-FR" b="1" i="1" dirty="0" smtClean="0">
                <a:effectLst/>
                <a:latin typeface="Times New Roman" panose="02020603050405020304" pitchFamily="18" charset="0"/>
              </a:rPr>
              <a:t> très courtes mais bien visibles et a des genre de fumées se</a:t>
            </a:r>
            <a:r>
              <a:rPr lang="fr-FR" dirty="0" smtClean="0"/>
              <a:t/>
            </a:r>
            <a:br>
              <a:rPr lang="fr-FR" dirty="0" smtClean="0"/>
            </a:br>
            <a:r>
              <a:rPr lang="fr-FR" b="1" i="1" dirty="0" smtClean="0">
                <a:effectLst/>
                <a:latin typeface="Times New Roman" panose="02020603050405020304" pitchFamily="18" charset="0"/>
              </a:rPr>
              <a:t> dissipant a l'approche du spectateur ...</a:t>
            </a:r>
            <a:endParaRPr lang="fr-FR" dirty="0"/>
          </a:p>
        </p:txBody>
      </p:sp>
    </p:spTree>
    <p:extLst>
      <p:ext uri="{BB962C8B-B14F-4D97-AF65-F5344CB8AC3E}">
        <p14:creationId xmlns:p14="http://schemas.microsoft.com/office/powerpoint/2010/main" val="13814424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87682" y="0"/>
            <a:ext cx="12279682" cy="6858000"/>
          </a:xfrm>
          <a:prstGeom prst="rect">
            <a:avLst/>
          </a:prstGeom>
        </p:spPr>
      </p:pic>
    </p:spTree>
    <p:extLst>
      <p:ext uri="{BB962C8B-B14F-4D97-AF65-F5344CB8AC3E}">
        <p14:creationId xmlns:p14="http://schemas.microsoft.com/office/powerpoint/2010/main" val="16133331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50312"/>
            <a:ext cx="6663847" cy="5150234"/>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3846" y="1480867"/>
            <a:ext cx="5528154" cy="5151664"/>
          </a:xfrm>
          <a:prstGeom prst="rect">
            <a:avLst/>
          </a:prstGeom>
        </p:spPr>
      </p:pic>
    </p:spTree>
    <p:extLst>
      <p:ext uri="{BB962C8B-B14F-4D97-AF65-F5344CB8AC3E}">
        <p14:creationId xmlns:p14="http://schemas.microsoft.com/office/powerpoint/2010/main" val="36838871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Rectangle 4"/>
          <p:cNvSpPr/>
          <p:nvPr/>
        </p:nvSpPr>
        <p:spPr>
          <a:xfrm>
            <a:off x="0" y="225219"/>
            <a:ext cx="12024986" cy="2308324"/>
          </a:xfrm>
          <a:prstGeom prst="rect">
            <a:avLst/>
          </a:prstGeom>
        </p:spPr>
        <p:txBody>
          <a:bodyPr wrap="square">
            <a:spAutoFit/>
          </a:bodyPr>
          <a:lstStyle/>
          <a:p>
            <a:r>
              <a:rPr lang="fr-FR" b="1" i="1" dirty="0" smtClean="0">
                <a:solidFill>
                  <a:schemeClr val="bg1"/>
                </a:solidFill>
                <a:effectLst/>
                <a:latin typeface="Times New Roman" panose="02020603050405020304" pitchFamily="18" charset="0"/>
              </a:rPr>
              <a:t>C'était une belle maison qu’on disait hantée, avec une très belle allée de platanes bien entretenue,  la maison était  juste au bout de cette allée . Lorsqu'on passait devant on la voyait de loin sur le bord de la Nationale 113 imposante, lugubre, l’imagination se mettait</a:t>
            </a:r>
            <a:r>
              <a:rPr lang="fr-FR" dirty="0">
                <a:solidFill>
                  <a:schemeClr val="bg1"/>
                </a:solidFill>
              </a:rPr>
              <a:t> </a:t>
            </a:r>
            <a:r>
              <a:rPr lang="fr-FR" b="1" i="1" dirty="0" smtClean="0">
                <a:solidFill>
                  <a:schemeClr val="bg1"/>
                </a:solidFill>
                <a:effectLst/>
                <a:latin typeface="Times New Roman" panose="02020603050405020304" pitchFamily="18" charset="0"/>
              </a:rPr>
              <a:t>de suite en route, on imagine ceux qui y ont y a habité,</a:t>
            </a:r>
            <a:r>
              <a:rPr lang="fr-FR" dirty="0">
                <a:solidFill>
                  <a:schemeClr val="bg1"/>
                </a:solidFill>
              </a:rPr>
              <a:t> </a:t>
            </a:r>
            <a:r>
              <a:rPr lang="fr-FR" b="1" i="1" dirty="0" smtClean="0">
                <a:solidFill>
                  <a:schemeClr val="bg1"/>
                </a:solidFill>
                <a:effectLst/>
                <a:latin typeface="Times New Roman" panose="02020603050405020304" pitchFamily="18" charset="0"/>
              </a:rPr>
              <a:t>pourquoi après autant d'années  se trouve t-elle en ruine...?</a:t>
            </a:r>
            <a:r>
              <a:rPr lang="fr-FR" dirty="0" smtClean="0">
                <a:solidFill>
                  <a:schemeClr val="bg1"/>
                </a:solidFill>
              </a:rPr>
              <a:t/>
            </a:r>
            <a:br>
              <a:rPr lang="fr-FR" dirty="0" smtClean="0">
                <a:solidFill>
                  <a:schemeClr val="bg1"/>
                </a:solidFill>
              </a:rPr>
            </a:br>
            <a:r>
              <a:rPr lang="fr-FR" b="1" i="1" dirty="0" smtClean="0">
                <a:solidFill>
                  <a:schemeClr val="bg1"/>
                </a:solidFill>
                <a:effectLst/>
                <a:latin typeface="Times New Roman" panose="02020603050405020304" pitchFamily="18" charset="0"/>
              </a:rPr>
              <a:t> Alors qu'une si belle maison très classe pourrait faire le</a:t>
            </a:r>
            <a:r>
              <a:rPr lang="fr-FR" dirty="0" smtClean="0">
                <a:solidFill>
                  <a:schemeClr val="bg1"/>
                </a:solidFill>
              </a:rPr>
              <a:t/>
            </a:r>
            <a:br>
              <a:rPr lang="fr-FR" dirty="0" smtClean="0">
                <a:solidFill>
                  <a:schemeClr val="bg1"/>
                </a:solidFill>
              </a:rPr>
            </a:br>
            <a:r>
              <a:rPr lang="fr-FR" b="1" i="1" dirty="0" smtClean="0">
                <a:solidFill>
                  <a:schemeClr val="bg1"/>
                </a:solidFill>
                <a:effectLst/>
                <a:latin typeface="Times New Roman" panose="02020603050405020304" pitchFamily="18" charset="0"/>
              </a:rPr>
              <a:t> bonheur de beaucoup de personnes ..</a:t>
            </a:r>
            <a:r>
              <a:rPr lang="fr-FR" dirty="0" smtClean="0"/>
              <a:t/>
            </a:r>
            <a:br>
              <a:rPr lang="fr-FR" dirty="0" smtClean="0"/>
            </a:br>
            <a:endParaRPr lang="fr-FR" dirty="0" smtClean="0"/>
          </a:p>
          <a:p>
            <a:endParaRPr lang="fr-FR" dirty="0"/>
          </a:p>
        </p:txBody>
      </p:sp>
    </p:spTree>
    <p:extLst>
      <p:ext uri="{BB962C8B-B14F-4D97-AF65-F5344CB8AC3E}">
        <p14:creationId xmlns:p14="http://schemas.microsoft.com/office/powerpoint/2010/main" val="16902788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800438" y="425885"/>
            <a:ext cx="10058400" cy="6068095"/>
          </a:xfrm>
          <a:prstGeom prst="rect">
            <a:avLst/>
          </a:prstGeom>
        </p:spPr>
      </p:pic>
      <p:sp>
        <p:nvSpPr>
          <p:cNvPr id="3" name="ZoneTexte 2"/>
          <p:cNvSpPr txBox="1"/>
          <p:nvPr/>
        </p:nvSpPr>
        <p:spPr>
          <a:xfrm>
            <a:off x="3256767" y="776614"/>
            <a:ext cx="5699343" cy="646331"/>
          </a:xfrm>
          <a:prstGeom prst="rect">
            <a:avLst/>
          </a:prstGeom>
          <a:noFill/>
        </p:spPr>
        <p:txBody>
          <a:bodyPr wrap="square" rtlCol="0">
            <a:spAutoFit/>
          </a:bodyPr>
          <a:lstStyle/>
          <a:p>
            <a:r>
              <a:rPr lang="fr-FR" dirty="0" smtClean="0"/>
              <a:t>N113 cette maison était en face de l’usine Royal Canin en direction d’ Aimargues.</a:t>
            </a:r>
            <a:endParaRPr lang="fr-FR" dirty="0"/>
          </a:p>
        </p:txBody>
      </p:sp>
    </p:spTree>
    <p:extLst>
      <p:ext uri="{BB962C8B-B14F-4D97-AF65-F5344CB8AC3E}">
        <p14:creationId xmlns:p14="http://schemas.microsoft.com/office/powerpoint/2010/main" val="22439072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2333" y="1374530"/>
            <a:ext cx="10058400" cy="4758213"/>
          </a:xfrm>
          <a:prstGeom prst="rect">
            <a:avLst/>
          </a:prstGeom>
        </p:spPr>
      </p:pic>
      <p:sp>
        <p:nvSpPr>
          <p:cNvPr id="3" name="Rectangle 2"/>
          <p:cNvSpPr/>
          <p:nvPr/>
        </p:nvSpPr>
        <p:spPr>
          <a:xfrm>
            <a:off x="2659424" y="1703633"/>
            <a:ext cx="6096541" cy="369332"/>
          </a:xfrm>
          <a:prstGeom prst="rect">
            <a:avLst/>
          </a:prstGeom>
        </p:spPr>
        <p:txBody>
          <a:bodyPr wrap="none">
            <a:spAutoFit/>
          </a:bodyPr>
          <a:lstStyle/>
          <a:p>
            <a:r>
              <a:rPr lang="fr-FR" b="1" i="1" dirty="0" smtClean="0">
                <a:effectLst/>
                <a:latin typeface="Times New Roman" panose="02020603050405020304" pitchFamily="18" charset="0"/>
              </a:rPr>
              <a:t> </a:t>
            </a:r>
            <a:r>
              <a:rPr lang="fr-FR" b="1" i="1" dirty="0" smtClean="0">
                <a:solidFill>
                  <a:schemeClr val="bg1"/>
                </a:solidFill>
                <a:effectLst/>
                <a:latin typeface="Times New Roman" panose="02020603050405020304" pitchFamily="18" charset="0"/>
              </a:rPr>
              <a:t>malheureusement,  elle  vient d'être démolie le - 12 juin 2012 </a:t>
            </a:r>
            <a:endParaRPr lang="fr-FR" dirty="0">
              <a:solidFill>
                <a:schemeClr val="bg1"/>
              </a:solidFill>
            </a:endParaRPr>
          </a:p>
        </p:txBody>
      </p:sp>
    </p:spTree>
    <p:extLst>
      <p:ext uri="{BB962C8B-B14F-4D97-AF65-F5344CB8AC3E}">
        <p14:creationId xmlns:p14="http://schemas.microsoft.com/office/powerpoint/2010/main" val="40551298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a-maison-de-hem.png"/>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a:ext>
            </a:extLst>
          </a:blip>
          <a:srcRect b="4242"/>
          <a:stretch/>
        </p:blipFill>
        <p:spPr bwMode="auto">
          <a:xfrm>
            <a:off x="5661764" y="0"/>
            <a:ext cx="6530236" cy="656705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9435" y="1633218"/>
            <a:ext cx="5444647" cy="3416320"/>
          </a:xfrm>
          <a:prstGeom prst="rect">
            <a:avLst/>
          </a:prstGeom>
        </p:spPr>
        <p:txBody>
          <a:bodyPr wrap="square">
            <a:spAutoFit/>
          </a:bodyPr>
          <a:lstStyle/>
          <a:p>
            <a:r>
              <a:rPr lang="fr-FR" b="0" i="0" dirty="0" smtClean="0">
                <a:effectLst/>
                <a:latin typeface="andale mono"/>
              </a:rPr>
              <a:t>La maison de Hem (Nord) non loin de Villeneuve d'Ascq, est sans doute l'une des plus célèbres maisons hantées de France. Construite en 1939, cette villa aurait été le théâtre de la mort d'un enfant. Depuis, de nombreuses rumeurs font échos de phénomènes terrifiants : rires et pleurs d'enfants, bruits de pas etc....</a:t>
            </a:r>
          </a:p>
          <a:p>
            <a:endParaRPr lang="fr-FR" b="0" i="0" dirty="0" smtClean="0">
              <a:effectLst/>
              <a:latin typeface="Georgia" panose="02040502050405020303" pitchFamily="18" charset="0"/>
            </a:endParaRPr>
          </a:p>
          <a:p>
            <a:r>
              <a:rPr lang="fr-FR" b="0" i="0" dirty="0" smtClean="0">
                <a:effectLst/>
                <a:latin typeface="andale mono"/>
              </a:rPr>
              <a:t>Les propriétaires successifs auraient quitté les lieux terrorisé, l'un d'entre eux se serait pendu.</a:t>
            </a:r>
            <a:endParaRPr lang="fr-FR" b="0" i="0" dirty="0" smtClean="0">
              <a:effectLst/>
              <a:latin typeface="Georgia" panose="02040502050405020303" pitchFamily="18" charset="0"/>
            </a:endParaRPr>
          </a:p>
          <a:p>
            <a:r>
              <a:rPr lang="fr-FR" b="0" i="0" dirty="0" smtClean="0">
                <a:solidFill>
                  <a:srgbClr val="000000"/>
                </a:solidFill>
                <a:effectLst/>
                <a:latin typeface="Georgia" panose="02040502050405020303" pitchFamily="18" charset="0"/>
              </a:rPr>
              <a:t/>
            </a:r>
            <a:br>
              <a:rPr lang="fr-FR" b="0" i="0" dirty="0" smtClean="0">
                <a:solidFill>
                  <a:srgbClr val="000000"/>
                </a:solidFill>
                <a:effectLst/>
                <a:latin typeface="Georgia" panose="02040502050405020303" pitchFamily="18" charset="0"/>
              </a:rPr>
            </a:br>
            <a:endParaRPr lang="fr-FR" dirty="0"/>
          </a:p>
        </p:txBody>
      </p:sp>
      <p:sp>
        <p:nvSpPr>
          <p:cNvPr id="3" name="Rectangle 2"/>
          <p:cNvSpPr/>
          <p:nvPr/>
        </p:nvSpPr>
        <p:spPr>
          <a:xfrm>
            <a:off x="129435" y="3978314"/>
            <a:ext cx="5532329" cy="1754326"/>
          </a:xfrm>
          <a:prstGeom prst="rect">
            <a:avLst/>
          </a:prstGeom>
        </p:spPr>
        <p:txBody>
          <a:bodyPr wrap="square">
            <a:spAutoFit/>
          </a:bodyPr>
          <a:lstStyle/>
          <a:p>
            <a:r>
              <a:rPr lang="fr-FR" b="0" i="0" dirty="0" smtClean="0">
                <a:solidFill>
                  <a:srgbClr val="000000"/>
                </a:solidFill>
                <a:effectLst/>
                <a:latin typeface="Georgia" panose="02040502050405020303" pitchFamily="18" charset="0"/>
              </a:rPr>
              <a:t>On raconte qu'il fut question de la démolir, mais sans jamais y parvenir en raison de pannes successives du matériel. Une église évangélique avait fini par s'installer sur les lieux dont le pasteur avait fait l'objet d'un reportage diffusé sur Direct 8.</a:t>
            </a:r>
            <a:br>
              <a:rPr lang="fr-FR" b="0" i="0" dirty="0" smtClean="0">
                <a:solidFill>
                  <a:srgbClr val="000000"/>
                </a:solidFill>
                <a:effectLst/>
                <a:latin typeface="Georgia" panose="02040502050405020303" pitchFamily="18" charset="0"/>
              </a:rPr>
            </a:br>
            <a:endParaRPr lang="fr-FR" dirty="0"/>
          </a:p>
        </p:txBody>
      </p:sp>
      <p:sp>
        <p:nvSpPr>
          <p:cNvPr id="4" name="Rectangle 3"/>
          <p:cNvSpPr/>
          <p:nvPr/>
        </p:nvSpPr>
        <p:spPr>
          <a:xfrm>
            <a:off x="129435" y="328994"/>
            <a:ext cx="5703329" cy="646331"/>
          </a:xfrm>
          <a:prstGeom prst="rect">
            <a:avLst/>
          </a:prstGeom>
        </p:spPr>
        <p:txBody>
          <a:bodyPr wrap="square">
            <a:spAutoFit/>
          </a:bodyPr>
          <a:lstStyle/>
          <a:p>
            <a:r>
              <a:rPr lang="fr-FR" b="1" i="0" dirty="0" smtClean="0">
                <a:solidFill>
                  <a:srgbClr val="000000"/>
                </a:solidFill>
                <a:effectLst/>
                <a:latin typeface="Helvetica Neue"/>
              </a:rPr>
              <a:t>La </a:t>
            </a:r>
            <a:r>
              <a:rPr lang="fr-FR" b="1" i="0" dirty="0" smtClean="0">
                <a:effectLst/>
                <a:latin typeface="Helvetica Neue"/>
              </a:rPr>
              <a:t>maison d’</a:t>
            </a:r>
            <a:r>
              <a:rPr lang="fr-FR" b="1" i="0" dirty="0" err="1" smtClean="0">
                <a:effectLst/>
                <a:latin typeface="Helvetica Neue"/>
              </a:rPr>
              <a:t>Hempempont</a:t>
            </a:r>
            <a:r>
              <a:rPr lang="fr-FR" b="1" i="0" dirty="0" smtClean="0">
                <a:effectLst/>
                <a:latin typeface="Helvetica Neue"/>
              </a:rPr>
              <a:t> (Villeneuve d'Ascq 59 ), que la légende dit "hantée</a:t>
            </a:r>
            <a:r>
              <a:rPr lang="fr-FR" b="1" i="0" dirty="0" smtClean="0">
                <a:solidFill>
                  <a:srgbClr val="000000"/>
                </a:solidFill>
                <a:effectLst/>
                <a:latin typeface="Helvetica Neue"/>
              </a:rPr>
              <a:t>",</a:t>
            </a:r>
            <a:endParaRPr lang="fr-FR" b="1" dirty="0"/>
          </a:p>
        </p:txBody>
      </p:sp>
      <p:sp>
        <p:nvSpPr>
          <p:cNvPr id="5" name="Rectangle 4"/>
          <p:cNvSpPr/>
          <p:nvPr/>
        </p:nvSpPr>
        <p:spPr>
          <a:xfrm>
            <a:off x="129435" y="5012054"/>
            <a:ext cx="6096000" cy="1200329"/>
          </a:xfrm>
          <a:prstGeom prst="rect">
            <a:avLst/>
          </a:prstGeom>
        </p:spPr>
        <p:txBody>
          <a:bodyPr>
            <a:spAutoFit/>
          </a:bodyPr>
          <a:lstStyle/>
          <a:p>
            <a:r>
              <a:rPr lang="fr-FR" b="0" i="0" dirty="0" smtClean="0">
                <a:effectLst/>
                <a:latin typeface="Helvetica Neue"/>
              </a:rPr>
              <a:t>Une maison maudite qu'une église évangélique occupait depuis 2006 (sans aucun souci) jusqu'à ce qu'un cambriolage maquillé en incendie, fin 2014, n'oblige à procéder à sa destruction.</a:t>
            </a:r>
            <a:endParaRPr lang="fr-FR" dirty="0"/>
          </a:p>
        </p:txBody>
      </p:sp>
    </p:spTree>
    <p:extLst>
      <p:ext uri="{BB962C8B-B14F-4D97-AF65-F5344CB8AC3E}">
        <p14:creationId xmlns:p14="http://schemas.microsoft.com/office/powerpoint/2010/main" val="10216833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maison hantee gard"/>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a:ext>
            </a:extLst>
          </a:blip>
          <a:srcRect/>
          <a:stretch>
            <a:fillRect/>
          </a:stretch>
        </p:blipFill>
        <p:spPr bwMode="auto">
          <a:xfrm>
            <a:off x="0" y="0"/>
            <a:ext cx="690601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Ã©sultat de recherche d'images pour &quot;maison hantÃ©e villeneuve d'ascq&quot;"/>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02049" y="1485182"/>
            <a:ext cx="5189951" cy="3887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8984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media.topito.com/wp-content/uploads/2011/10/endroit_hante009.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098093" y="0"/>
            <a:ext cx="709390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4695" y="232383"/>
            <a:ext cx="4718138" cy="3693319"/>
          </a:xfrm>
          <a:prstGeom prst="rect">
            <a:avLst/>
          </a:prstGeom>
        </p:spPr>
        <p:txBody>
          <a:bodyPr wrap="square">
            <a:spAutoFit/>
          </a:bodyPr>
          <a:lstStyle/>
          <a:p>
            <a:r>
              <a:rPr lang="fr-FR" b="1" i="0" dirty="0" smtClean="0">
                <a:effectLst/>
                <a:latin typeface="Helvetica Neue"/>
              </a:rPr>
              <a:t>La mystérieuse maison Winchester, Californie (États-Unis)</a:t>
            </a:r>
          </a:p>
          <a:p>
            <a:endParaRPr lang="fr-FR" b="1" dirty="0">
              <a:latin typeface="Helvetica Neue"/>
            </a:endParaRPr>
          </a:p>
          <a:p>
            <a:r>
              <a:rPr lang="fr-FR" dirty="0" smtClean="0"/>
              <a:t/>
            </a:r>
            <a:br>
              <a:rPr lang="fr-FR" dirty="0" smtClean="0"/>
            </a:br>
            <a:r>
              <a:rPr lang="fr-FR" b="0" i="0" dirty="0" smtClean="0">
                <a:effectLst/>
                <a:latin typeface="Helvetica Neue"/>
              </a:rPr>
              <a:t>La présence de cette demeure dans ce classement ne tient qu'aux affabulations de Sarah Winchester qui, après avoir perdu mari et enfants, est allée consulter une voyante. Cette dernière lui a affirmé que des fantômes avaient refroidi sa progéniture et sa moitié. Cela semble assez pour que le département américain du Commerce considère l'endroit comme pas très net.</a:t>
            </a:r>
            <a:endParaRPr lang="fr-FR" dirty="0"/>
          </a:p>
        </p:txBody>
      </p:sp>
      <p:sp>
        <p:nvSpPr>
          <p:cNvPr id="3" name="Rectangle 2"/>
          <p:cNvSpPr/>
          <p:nvPr/>
        </p:nvSpPr>
        <p:spPr>
          <a:xfrm>
            <a:off x="254695" y="3925702"/>
            <a:ext cx="5147563" cy="369332"/>
          </a:xfrm>
          <a:prstGeom prst="rect">
            <a:avLst/>
          </a:prstGeom>
        </p:spPr>
        <p:txBody>
          <a:bodyPr wrap="none">
            <a:spAutoFit/>
          </a:bodyPr>
          <a:lstStyle/>
          <a:p>
            <a:r>
              <a:rPr lang="fr-FR" b="1" dirty="0">
                <a:solidFill>
                  <a:srgbClr val="FF0000"/>
                </a:solidFill>
                <a:latin typeface="Geneva"/>
              </a:rPr>
              <a:t>Sarah </a:t>
            </a:r>
            <a:r>
              <a:rPr lang="fr-FR" b="1" dirty="0" err="1">
                <a:solidFill>
                  <a:srgbClr val="FF0000"/>
                </a:solidFill>
                <a:latin typeface="Geneva"/>
              </a:rPr>
              <a:t>Lockwood</a:t>
            </a:r>
            <a:r>
              <a:rPr lang="fr-FR" b="1" dirty="0">
                <a:solidFill>
                  <a:srgbClr val="FF0000"/>
                </a:solidFill>
                <a:latin typeface="Geneva"/>
              </a:rPr>
              <a:t> </a:t>
            </a:r>
            <a:r>
              <a:rPr lang="fr-FR" b="1" dirty="0" err="1">
                <a:solidFill>
                  <a:srgbClr val="FF0000"/>
                </a:solidFill>
                <a:latin typeface="Geneva"/>
              </a:rPr>
              <a:t>Pardee</a:t>
            </a:r>
            <a:r>
              <a:rPr lang="fr-FR" b="1" dirty="0">
                <a:solidFill>
                  <a:srgbClr val="FF0000"/>
                </a:solidFill>
                <a:latin typeface="Geneva"/>
              </a:rPr>
              <a:t> est née en </a:t>
            </a:r>
            <a:r>
              <a:rPr lang="fr-FR" b="1" dirty="0" smtClean="0">
                <a:solidFill>
                  <a:srgbClr val="FF0000"/>
                </a:solidFill>
                <a:latin typeface="Geneva"/>
              </a:rPr>
              <a:t>/09/ </a:t>
            </a:r>
            <a:r>
              <a:rPr lang="fr-FR" b="1" dirty="0">
                <a:solidFill>
                  <a:srgbClr val="FF0000"/>
                </a:solidFill>
                <a:latin typeface="Geneva"/>
              </a:rPr>
              <a:t>1839</a:t>
            </a:r>
            <a:r>
              <a:rPr lang="fr-FR" b="1" dirty="0">
                <a:solidFill>
                  <a:srgbClr val="FF9900"/>
                </a:solidFill>
                <a:latin typeface="Geneva"/>
              </a:rPr>
              <a:t> </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9183" y="4421885"/>
            <a:ext cx="2229161" cy="2133898"/>
          </a:xfrm>
          <a:prstGeom prst="rect">
            <a:avLst/>
          </a:prstGeom>
        </p:spPr>
      </p:pic>
    </p:spTree>
    <p:extLst>
      <p:ext uri="{BB962C8B-B14F-4D97-AF65-F5344CB8AC3E}">
        <p14:creationId xmlns:p14="http://schemas.microsoft.com/office/powerpoint/2010/main" val="22471794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84" y="334730"/>
            <a:ext cx="6096000" cy="4031873"/>
          </a:xfrm>
          <a:prstGeom prst="rect">
            <a:avLst/>
          </a:prstGeom>
        </p:spPr>
        <p:txBody>
          <a:bodyPr>
            <a:spAutoFit/>
          </a:bodyPr>
          <a:lstStyle/>
          <a:p>
            <a:r>
              <a:rPr lang="fr-FR" sz="1600" b="0" i="0" dirty="0" smtClean="0">
                <a:solidFill>
                  <a:srgbClr val="222222"/>
                </a:solidFill>
                <a:effectLst/>
                <a:latin typeface="Arial" panose="020B0604020202020204" pitchFamily="34" charset="0"/>
                <a:cs typeface="Arial" panose="020B0604020202020204" pitchFamily="34" charset="0"/>
              </a:rPr>
              <a:t>Sarah </a:t>
            </a:r>
            <a:r>
              <a:rPr lang="fr-FR" sz="1600" b="0" i="0" dirty="0" smtClean="0">
                <a:effectLst/>
                <a:latin typeface="Arial" panose="020B0604020202020204" pitchFamily="34" charset="0"/>
                <a:cs typeface="Arial" panose="020B0604020202020204" pitchFamily="34" charset="0"/>
              </a:rPr>
              <a:t>Winchester se met très vite à penser qu'une malédiction s'abat sur elle et sa famille. Elle fait appel à un médium de </a:t>
            </a:r>
            <a:r>
              <a:rPr lang="fr-FR" sz="1600" b="0" i="0" u="none" strike="noStrike" dirty="0" smtClean="0">
                <a:effectLst/>
                <a:latin typeface="Arial" panose="020B0604020202020204" pitchFamily="34" charset="0"/>
                <a:cs typeface="Arial" panose="020B0604020202020204" pitchFamily="34" charset="0"/>
                <a:hlinkClick r:id="rId2" tooltip="Boston"/>
              </a:rPr>
              <a:t>Boston</a:t>
            </a:r>
            <a:r>
              <a:rPr lang="fr-FR" sz="1600" b="0" i="0" dirty="0" smtClean="0">
                <a:effectLst/>
                <a:latin typeface="Arial" panose="020B0604020202020204" pitchFamily="34" charset="0"/>
                <a:cs typeface="Arial" panose="020B0604020202020204" pitchFamily="34" charset="0"/>
              </a:rPr>
              <a:t> qui lui conseille de construire une maison pour elle et tous les esprits des personnes tuées par la carabine Winchester. Pour lui, elle vivra tant que la demeure sera </a:t>
            </a:r>
            <a:r>
              <a:rPr lang="fr-FR" sz="1600" b="0" i="0" dirty="0" smtClean="0">
                <a:solidFill>
                  <a:srgbClr val="222222"/>
                </a:solidFill>
                <a:effectLst/>
                <a:latin typeface="Arial" panose="020B0604020202020204" pitchFamily="34" charset="0"/>
                <a:cs typeface="Arial" panose="020B0604020202020204" pitchFamily="34" charset="0"/>
              </a:rPr>
              <a:t>en travaux.</a:t>
            </a:r>
            <a:r>
              <a:rPr lang="fr-FR" sz="1600" dirty="0">
                <a:latin typeface="Arial" panose="020B0604020202020204" pitchFamily="34" charset="0"/>
                <a:cs typeface="Arial" panose="020B0604020202020204" pitchFamily="34" charset="0"/>
              </a:rPr>
              <a:t> En </a:t>
            </a:r>
            <a:r>
              <a:rPr lang="fr-FR" sz="1600" dirty="0">
                <a:latin typeface="Arial" panose="020B0604020202020204" pitchFamily="34" charset="0"/>
                <a:cs typeface="Arial" panose="020B0604020202020204" pitchFamily="34" charset="0"/>
                <a:hlinkClick r:id="rId3" tooltip="1884"/>
              </a:rPr>
              <a:t>1884</a:t>
            </a:r>
            <a:r>
              <a:rPr lang="fr-FR" sz="1600" dirty="0">
                <a:latin typeface="Arial" panose="020B0604020202020204" pitchFamily="34" charset="0"/>
                <a:cs typeface="Arial" panose="020B0604020202020204" pitchFamily="34" charset="0"/>
              </a:rPr>
              <a:t>, Sarah Winchester achète alors une ferme de 8 chambres située près de Santa Clara. Elle dépense l'équivalent aujourd'hui de 70 millions de dollars pour la rénovation et l'agrandissement de la maison. Le travail est continu, 24 heures sur 24, 7 jours sur 7, 365 jours par an pendant 38 ans. Les plans sont dessinés par Sarah qui, chaque nuit se retirait dans un salon privé (une unique pièce vide qu'elle seule pouvait fréquenter), faisant ainsi appel aux esprits lui indiquant sur plans les travaux à effectuer chaque jour. Le lendemain matin, elle remettait à son maître d'œuvre les plans en question. Les travaux se sont arrêtés le jour de la mort de Sarah Winchester en 1922.</a:t>
            </a:r>
          </a:p>
        </p:txBody>
      </p:sp>
      <p:pic>
        <p:nvPicPr>
          <p:cNvPr id="10242" name="Picture 2" descr="Image associÃ©e"/>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200384" y="237995"/>
            <a:ext cx="5711868" cy="412860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4383" y="4635932"/>
            <a:ext cx="7649227" cy="2062103"/>
          </a:xfrm>
          <a:prstGeom prst="rect">
            <a:avLst/>
          </a:prstGeom>
        </p:spPr>
        <p:txBody>
          <a:bodyPr wrap="square">
            <a:spAutoFit/>
          </a:bodyPr>
          <a:lstStyle/>
          <a:p>
            <a:r>
              <a:rPr lang="fr-FR" sz="1600" b="0" i="0" dirty="0" smtClean="0">
                <a:solidFill>
                  <a:srgbClr val="222222"/>
                </a:solidFill>
                <a:effectLst/>
                <a:latin typeface="Arial" panose="020B0604020202020204" pitchFamily="34" charset="0"/>
              </a:rPr>
              <a:t>d’eau chaude.</a:t>
            </a:r>
            <a:r>
              <a:rPr lang="fr-FR" sz="1600" dirty="0">
                <a:latin typeface="Arial" panose="020B0604020202020204" pitchFamily="34" charset="0"/>
              </a:rPr>
              <a:t> Aujourd'hui, la maison Winchester est un monument historique national touristique comptant 160 pièces, dont 40 chambres, 10 000 carreaux de fenêtres, 47 foyers, 17 cheminées et quelques curiosités uniques comme des portes qui donnent sur le vide, des escaliers qui mènent au plafond, des placards sans fond ou des fenêtres sur le sol. De plus, elle possède des innovations très modernes à l’époque de construction. On y trouve ainsi un chauffage central, des toilettes d’intérieur, une plomberie sophistiquée, trois ascenseurs, des interrupteurs et même une douche </a:t>
            </a:r>
            <a:endParaRPr lang="fr-FR" sz="1600" dirty="0"/>
          </a:p>
        </p:txBody>
      </p:sp>
      <p:pic>
        <p:nvPicPr>
          <p:cNvPr id="10244" name="Picture 4" descr="RÃ©sultat de recherche d'images pour &quot;maison winchester&quot;"/>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928975" y="4366602"/>
            <a:ext cx="3137291" cy="2331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7901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304" y="438504"/>
            <a:ext cx="2749471" cy="646331"/>
          </a:xfrm>
          <a:prstGeom prst="rect">
            <a:avLst/>
          </a:prstGeom>
        </p:spPr>
        <p:txBody>
          <a:bodyPr wrap="none">
            <a:spAutoFit/>
          </a:bodyPr>
          <a:lstStyle/>
          <a:p>
            <a:r>
              <a:rPr lang="fr-FR" b="1" i="0" dirty="0" smtClean="0">
                <a:effectLst/>
                <a:latin typeface="Proxima Nova"/>
              </a:rPr>
              <a:t>La maison de Bresle 60</a:t>
            </a:r>
          </a:p>
          <a:p>
            <a:r>
              <a:rPr lang="fr-FR" b="1" dirty="0" smtClean="0">
                <a:latin typeface="Proxima Nova"/>
              </a:rPr>
              <a:t>Oise)</a:t>
            </a:r>
            <a:endParaRPr lang="fr-FR" b="1" i="0" dirty="0">
              <a:effectLst/>
              <a:latin typeface="Proxima Nova"/>
            </a:endParaRPr>
          </a:p>
        </p:txBody>
      </p:sp>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2801064" y="1"/>
            <a:ext cx="9390935" cy="6845656"/>
          </a:xfrm>
          <a:prstGeom prst="rect">
            <a:avLst/>
          </a:prstGeom>
        </p:spPr>
      </p:pic>
      <p:sp>
        <p:nvSpPr>
          <p:cNvPr id="4" name="Rectangle 3"/>
          <p:cNvSpPr/>
          <p:nvPr/>
        </p:nvSpPr>
        <p:spPr>
          <a:xfrm>
            <a:off x="184304" y="1225689"/>
            <a:ext cx="2616760" cy="5355312"/>
          </a:xfrm>
          <a:prstGeom prst="rect">
            <a:avLst/>
          </a:prstGeom>
        </p:spPr>
        <p:txBody>
          <a:bodyPr wrap="square">
            <a:spAutoFit/>
          </a:bodyPr>
          <a:lstStyle/>
          <a:p>
            <a:r>
              <a:rPr lang="fr-FR" b="0" i="0" dirty="0" smtClean="0">
                <a:effectLst/>
                <a:latin typeface="Proxima Nova"/>
              </a:rPr>
              <a:t>Située dans la ville de Bresle dans l'Oise, au 13 rue, cette maison serait habitée par le fantôme d'une petite fille, aperçue à plusieurs reprises par les propriétaires. Bruits divers et variés, verrous qui s'ouvrent tout seuls, voix, ou sensation de froid, caractérisent cette présence présumée. L'association Haute Normandie Paranormal a même capturé l'image de cet esprit frappeur particulièrement actif.</a:t>
            </a:r>
            <a:endParaRPr lang="fr-FR" dirty="0"/>
          </a:p>
        </p:txBody>
      </p:sp>
    </p:spTree>
    <p:extLst>
      <p:ext uri="{BB962C8B-B14F-4D97-AF65-F5344CB8AC3E}">
        <p14:creationId xmlns:p14="http://schemas.microsoft.com/office/powerpoint/2010/main" val="31168755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2805830" y="676406"/>
            <a:ext cx="9294312" cy="5794009"/>
          </a:xfrm>
          <a:prstGeom prst="rect">
            <a:avLst/>
          </a:prstGeom>
        </p:spPr>
      </p:pic>
      <p:sp>
        <p:nvSpPr>
          <p:cNvPr id="3" name="Rectangle 2"/>
          <p:cNvSpPr/>
          <p:nvPr/>
        </p:nvSpPr>
        <p:spPr>
          <a:xfrm>
            <a:off x="50104" y="1241068"/>
            <a:ext cx="2705622" cy="5355312"/>
          </a:xfrm>
          <a:prstGeom prst="rect">
            <a:avLst/>
          </a:prstGeom>
        </p:spPr>
        <p:txBody>
          <a:bodyPr wrap="square">
            <a:spAutoFit/>
          </a:bodyPr>
          <a:lstStyle/>
          <a:p>
            <a:r>
              <a:rPr lang="fr-FR" b="0" i="0" dirty="0" smtClean="0">
                <a:effectLst/>
                <a:latin typeface="arial" panose="020B0604020202020204" pitchFamily="34" charset="0"/>
              </a:rPr>
              <a:t>Cette fermette anodine serait-elle une "maison hantée" ? Des phénomènes paranormaux se seraient produits derrière les murs de briques rouges de cette bâtisse de </a:t>
            </a:r>
            <a:r>
              <a:rPr lang="fr-FR" b="0" i="0" dirty="0" err="1" smtClean="0">
                <a:effectLst/>
                <a:latin typeface="arial" panose="020B0604020202020204" pitchFamily="34" charset="0"/>
              </a:rPr>
              <a:t>Mentque-Nortbécourt</a:t>
            </a:r>
            <a:r>
              <a:rPr lang="fr-FR" b="0" i="0" dirty="0" smtClean="0">
                <a:effectLst/>
                <a:latin typeface="arial" panose="020B0604020202020204" pitchFamily="34" charset="0"/>
              </a:rPr>
              <a:t>, un petit village du Nord-Pas-de-Calais, rue Principale. près de Saint-Omer. L'endroit serait même devenu invivable. Ses locataires se sont plaints à de nombreuses reprises. Ils ont fini par partir, </a:t>
            </a:r>
            <a:endParaRPr lang="fr-FR" dirty="0"/>
          </a:p>
        </p:txBody>
      </p:sp>
      <p:sp>
        <p:nvSpPr>
          <p:cNvPr id="4" name="Rectangle 3"/>
          <p:cNvSpPr/>
          <p:nvPr/>
        </p:nvSpPr>
        <p:spPr>
          <a:xfrm>
            <a:off x="0" y="307074"/>
            <a:ext cx="3044423" cy="646331"/>
          </a:xfrm>
          <a:prstGeom prst="rect">
            <a:avLst/>
          </a:prstGeom>
        </p:spPr>
        <p:txBody>
          <a:bodyPr wrap="none">
            <a:spAutoFit/>
          </a:bodyPr>
          <a:lstStyle/>
          <a:p>
            <a:r>
              <a:rPr lang="fr-FR" b="1" i="0" dirty="0" smtClean="0">
                <a:effectLst/>
                <a:latin typeface="Proxima Nova"/>
              </a:rPr>
              <a:t>La maison de </a:t>
            </a:r>
            <a:r>
              <a:rPr lang="fr-FR" b="1" i="0" dirty="0" err="1" smtClean="0">
                <a:effectLst/>
                <a:latin typeface="Proxima Nova"/>
              </a:rPr>
              <a:t>Nortbécourt</a:t>
            </a:r>
            <a:endParaRPr lang="fr-FR" b="1" i="0" dirty="0" smtClean="0">
              <a:effectLst/>
              <a:latin typeface="Proxima Nova"/>
            </a:endParaRPr>
          </a:p>
          <a:p>
            <a:r>
              <a:rPr lang="fr-FR" b="1" dirty="0" smtClean="0">
                <a:latin typeface="Proxima Nova"/>
              </a:rPr>
              <a:t>Pas-de-Calais</a:t>
            </a:r>
            <a:endParaRPr lang="fr-FR" b="1" dirty="0">
              <a:latin typeface="Proxima Nova"/>
            </a:endParaRPr>
          </a:p>
        </p:txBody>
      </p:sp>
    </p:spTree>
    <p:extLst>
      <p:ext uri="{BB962C8B-B14F-4D97-AF65-F5344CB8AC3E}">
        <p14:creationId xmlns:p14="http://schemas.microsoft.com/office/powerpoint/2010/main" val="35883855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a:ext>
            </a:extLst>
          </a:blip>
          <a:srcRect l="13466"/>
          <a:stretch/>
        </p:blipFill>
        <p:spPr>
          <a:xfrm>
            <a:off x="4384110" y="582367"/>
            <a:ext cx="7807889" cy="5993798"/>
          </a:xfrm>
          <a:prstGeom prst="rect">
            <a:avLst/>
          </a:prstGeom>
        </p:spPr>
      </p:pic>
      <p:sp>
        <p:nvSpPr>
          <p:cNvPr id="3" name="Rectangle 2"/>
          <p:cNvSpPr/>
          <p:nvPr/>
        </p:nvSpPr>
        <p:spPr>
          <a:xfrm>
            <a:off x="206787" y="213035"/>
            <a:ext cx="5079197" cy="369332"/>
          </a:xfrm>
          <a:prstGeom prst="rect">
            <a:avLst/>
          </a:prstGeom>
        </p:spPr>
        <p:txBody>
          <a:bodyPr wrap="square">
            <a:spAutoFit/>
          </a:bodyPr>
          <a:lstStyle/>
          <a:p>
            <a:r>
              <a:rPr lang="fr-FR" b="1" i="0" dirty="0" smtClean="0">
                <a:effectLst/>
                <a:latin typeface="Proxima Nova"/>
              </a:rPr>
              <a:t>L'ancien hôtel particulier de Toulouse</a:t>
            </a:r>
            <a:endParaRPr lang="fr-FR" b="1" i="0" dirty="0">
              <a:effectLst/>
              <a:latin typeface="Proxima Nova"/>
            </a:endParaRPr>
          </a:p>
        </p:txBody>
      </p:sp>
      <p:sp>
        <p:nvSpPr>
          <p:cNvPr id="4" name="Rectangle 3"/>
          <p:cNvSpPr/>
          <p:nvPr/>
        </p:nvSpPr>
        <p:spPr>
          <a:xfrm>
            <a:off x="206787" y="1191412"/>
            <a:ext cx="4009319" cy="4801314"/>
          </a:xfrm>
          <a:prstGeom prst="rect">
            <a:avLst/>
          </a:prstGeom>
        </p:spPr>
        <p:txBody>
          <a:bodyPr wrap="square">
            <a:spAutoFit/>
          </a:bodyPr>
          <a:lstStyle/>
          <a:p>
            <a:r>
              <a:rPr lang="fr-FR" b="0" i="0" dirty="0" smtClean="0">
                <a:effectLst/>
                <a:latin typeface="Proxima Nova"/>
              </a:rPr>
              <a:t>Inhabité, ce bâtiment situé dans la ville rose au 38 bis rue de la Chaussée, laisse échapper des bruits étranges. Suffisamment en tout cas pour avoir encouragé le célèbre parapsychologue Yves Lignon à s'y rendre pour mener une enquête, durant laquelle il a découvert un cabinet de spiritisme datant du 19ème siècle. Plusieurs légendes caractérisent ce lieu. qui serait construit sur un ancien gibet. Les bruits proviendraient ainsi des victimes exécutées. Une autre hypothèse mentionne le fantôme d'une femme, assassinée jadis par le peintre pour lequel elle posait.</a:t>
            </a:r>
            <a:endParaRPr lang="fr-FR" dirty="0"/>
          </a:p>
        </p:txBody>
      </p:sp>
    </p:spTree>
    <p:extLst>
      <p:ext uri="{BB962C8B-B14F-4D97-AF65-F5344CB8AC3E}">
        <p14:creationId xmlns:p14="http://schemas.microsoft.com/office/powerpoint/2010/main" val="28855600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979117" y="231638"/>
            <a:ext cx="10058400" cy="6443160"/>
          </a:xfrm>
          <a:prstGeom prst="rect">
            <a:avLst/>
          </a:prstGeom>
        </p:spPr>
      </p:pic>
      <p:sp>
        <p:nvSpPr>
          <p:cNvPr id="2" name="Rectangle 1"/>
          <p:cNvSpPr/>
          <p:nvPr/>
        </p:nvSpPr>
        <p:spPr>
          <a:xfrm>
            <a:off x="4084686" y="588816"/>
            <a:ext cx="4172937" cy="369332"/>
          </a:xfrm>
          <a:prstGeom prst="rect">
            <a:avLst/>
          </a:prstGeom>
        </p:spPr>
        <p:txBody>
          <a:bodyPr wrap="none">
            <a:spAutoFit/>
          </a:bodyPr>
          <a:lstStyle/>
          <a:p>
            <a:r>
              <a:rPr lang="fr-FR" b="1" dirty="0">
                <a:solidFill>
                  <a:schemeClr val="bg1"/>
                </a:solidFill>
                <a:latin typeface="Proxima Nova"/>
              </a:rPr>
              <a:t>La maison hantée de Grande </a:t>
            </a:r>
            <a:r>
              <a:rPr lang="fr-FR" b="1" dirty="0" err="1">
                <a:solidFill>
                  <a:schemeClr val="bg1"/>
                </a:solidFill>
                <a:latin typeface="Proxima Nova"/>
              </a:rPr>
              <a:t>Synthe</a:t>
            </a:r>
            <a:endParaRPr lang="fr-FR" b="1" dirty="0">
              <a:solidFill>
                <a:schemeClr val="bg1"/>
              </a:solidFill>
              <a:latin typeface="Proxima Nova"/>
            </a:endParaRPr>
          </a:p>
        </p:txBody>
      </p:sp>
    </p:spTree>
    <p:extLst>
      <p:ext uri="{BB962C8B-B14F-4D97-AF65-F5344CB8AC3E}">
        <p14:creationId xmlns:p14="http://schemas.microsoft.com/office/powerpoint/2010/main" val="33965097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467" y="1132301"/>
            <a:ext cx="12066741" cy="5324535"/>
          </a:xfrm>
          <a:prstGeom prst="rect">
            <a:avLst/>
          </a:prstGeom>
        </p:spPr>
        <p:txBody>
          <a:bodyPr wrap="square">
            <a:spAutoFit/>
          </a:bodyPr>
          <a:lstStyle/>
          <a:p>
            <a:r>
              <a:rPr lang="fr-FR" sz="2000" b="1" i="1" dirty="0"/>
              <a:t>Les bruit contre la porte d'entrée , redoublent en force . Mais </a:t>
            </a:r>
            <a:r>
              <a:rPr lang="fr-FR" sz="2000" b="1" i="1" dirty="0" err="1"/>
              <a:t>Mounira</a:t>
            </a:r>
            <a:r>
              <a:rPr lang="fr-FR" sz="2000" b="1" i="1" dirty="0"/>
              <a:t> </a:t>
            </a:r>
            <a:r>
              <a:rPr lang="fr-FR" sz="2000" b="1" i="1" dirty="0" err="1"/>
              <a:t>Riahi</a:t>
            </a:r>
            <a:r>
              <a:rPr lang="fr-FR" sz="2000" b="1" i="1" dirty="0"/>
              <a:t> ne réagit pas .</a:t>
            </a:r>
            <a:r>
              <a:rPr lang="fr-FR" sz="2000" dirty="0"/>
              <a:t/>
            </a:r>
            <a:br>
              <a:rPr lang="fr-FR" sz="2000" dirty="0"/>
            </a:br>
            <a:r>
              <a:rPr lang="fr-FR" sz="2000" b="1" i="1" dirty="0"/>
              <a:t>Elle est bien décidée à faire celle qui n'entend rien .</a:t>
            </a:r>
            <a:r>
              <a:rPr lang="fr-FR" sz="2000" dirty="0"/>
              <a:t/>
            </a:r>
            <a:br>
              <a:rPr lang="fr-FR" sz="2000" dirty="0"/>
            </a:br>
            <a:r>
              <a:rPr lang="fr-FR" sz="2000" b="1" i="1" dirty="0"/>
              <a:t>En cet après-midi de décembre 1985 , sa maison se situant au 15 square Che-Guevara , à Grande-Synthe est le théâtre d'étranges phénomènes .</a:t>
            </a:r>
            <a:r>
              <a:rPr lang="fr-FR" sz="2000" dirty="0"/>
              <a:t/>
            </a:r>
            <a:br>
              <a:rPr lang="fr-FR" sz="2000" dirty="0"/>
            </a:br>
            <a:r>
              <a:rPr lang="fr-FR" sz="2000" b="1" i="1" dirty="0"/>
              <a:t>Les murs craquent , on frappe à la porte , sans qu'aucune présence ne se manifeste .</a:t>
            </a:r>
            <a:r>
              <a:rPr lang="fr-FR" sz="2000" dirty="0"/>
              <a:t/>
            </a:r>
            <a:br>
              <a:rPr lang="fr-FR" sz="2000" dirty="0"/>
            </a:br>
            <a:r>
              <a:rPr lang="fr-FR" sz="2000" b="1" i="1" dirty="0"/>
              <a:t>Le mari de </a:t>
            </a:r>
            <a:r>
              <a:rPr lang="fr-FR" sz="2000" b="1" i="1" dirty="0" err="1"/>
              <a:t>Mounira</a:t>
            </a:r>
            <a:r>
              <a:rPr lang="fr-FR" sz="2000" b="1" i="1" dirty="0"/>
              <a:t> , avant de partir travailler , a </a:t>
            </a:r>
            <a:r>
              <a:rPr lang="fr-FR" sz="2000" b="1" i="1" dirty="0" smtClean="0"/>
              <a:t>recommandé </a:t>
            </a:r>
            <a:r>
              <a:rPr lang="fr-FR" sz="2000" b="1" i="1" dirty="0"/>
              <a:t>à sa femme : ''Ne t'occupe pas de ça , fais comme s'il ne se passait rien et cela s'arrêtera tout seul''. La jeune femme , malgré la </a:t>
            </a:r>
            <a:r>
              <a:rPr lang="fr-FR" sz="2000" b="1" i="1" dirty="0" smtClean="0"/>
              <a:t>terreur </a:t>
            </a:r>
            <a:r>
              <a:rPr lang="fr-FR" sz="2000" b="1" i="1" dirty="0"/>
              <a:t>, continue son repassage .</a:t>
            </a:r>
            <a:r>
              <a:rPr lang="fr-FR" sz="2000" dirty="0"/>
              <a:t/>
            </a:r>
            <a:br>
              <a:rPr lang="fr-FR" sz="2000" dirty="0"/>
            </a:br>
            <a:r>
              <a:rPr lang="fr-FR" sz="2000" b="1" i="1" dirty="0"/>
              <a:t>Mais soudain , elle pousse un hurlement .</a:t>
            </a:r>
            <a:r>
              <a:rPr lang="fr-FR" sz="2000" dirty="0"/>
              <a:t/>
            </a:r>
            <a:br>
              <a:rPr lang="fr-FR" sz="2000" dirty="0"/>
            </a:br>
            <a:r>
              <a:rPr lang="fr-FR" sz="2000" b="1" i="1" dirty="0"/>
              <a:t>Deux mains se sont agrippées à son cou, des doigts d'une force extraordinaire se referment sur sa nuque , se mettant à serrer de plus en plus fort .</a:t>
            </a:r>
            <a:r>
              <a:rPr lang="fr-FR" sz="2000" dirty="0"/>
              <a:t/>
            </a:r>
            <a:br>
              <a:rPr lang="fr-FR" sz="2000" dirty="0"/>
            </a:br>
            <a:r>
              <a:rPr lang="fr-FR" sz="2000" b="1" i="1" dirty="0"/>
              <a:t>Bientôt , elle ne pourra plus respirer .</a:t>
            </a:r>
            <a:r>
              <a:rPr lang="fr-FR" sz="2000" dirty="0"/>
              <a:t/>
            </a:r>
            <a:br>
              <a:rPr lang="fr-FR" sz="2000" dirty="0"/>
            </a:br>
            <a:r>
              <a:rPr lang="fr-FR" sz="2000" b="1" i="1" dirty="0"/>
              <a:t>Dans un effort surhumain , </a:t>
            </a:r>
            <a:r>
              <a:rPr lang="fr-FR" sz="2000" b="1" i="1" dirty="0" err="1"/>
              <a:t>Mounira</a:t>
            </a:r>
            <a:r>
              <a:rPr lang="fr-FR" sz="2000" b="1" i="1" dirty="0"/>
              <a:t> essaie de repousser son agresseur .</a:t>
            </a:r>
            <a:r>
              <a:rPr lang="fr-FR" sz="2000" dirty="0"/>
              <a:t/>
            </a:r>
            <a:br>
              <a:rPr lang="fr-FR" sz="2000" dirty="0"/>
            </a:br>
            <a:r>
              <a:rPr lang="fr-FR" sz="2000" b="1" i="1" dirty="0"/>
              <a:t>Mais il n'y a personne </a:t>
            </a:r>
            <a:r>
              <a:rPr lang="fr-FR" sz="2000" b="1" i="1" dirty="0" smtClean="0"/>
              <a:t>derrière </a:t>
            </a:r>
            <a:r>
              <a:rPr lang="fr-FR" sz="2000" b="1" i="1" dirty="0"/>
              <a:t>elle.</a:t>
            </a:r>
            <a:r>
              <a:rPr lang="fr-FR" sz="2000" dirty="0"/>
              <a:t/>
            </a:r>
            <a:br>
              <a:rPr lang="fr-FR" sz="2000" dirty="0"/>
            </a:br>
            <a:r>
              <a:rPr lang="fr-FR" sz="2000" b="1" i="1" dirty="0"/>
              <a:t>Pourtant , une force immatérielle ne cesse de lui comprimer la gorge .</a:t>
            </a:r>
            <a:r>
              <a:rPr lang="fr-FR" sz="2000" dirty="0"/>
              <a:t/>
            </a:r>
            <a:br>
              <a:rPr lang="fr-FR" sz="2000" dirty="0"/>
            </a:br>
            <a:r>
              <a:rPr lang="fr-FR" sz="2000" b="1" i="1" dirty="0"/>
              <a:t>Elle lance un grand cri , quand le voisin , Monsieur Bouchet , alerté par son appel , surgit dans la cuisine , elle est en proie à une terreur folle : ''Il a voulu m'étrangler ! </a:t>
            </a:r>
            <a:r>
              <a:rPr lang="fr-FR" sz="2000" b="1" i="1" dirty="0" smtClean="0"/>
              <a:t>sanglote-t-elle </a:t>
            </a:r>
            <a:r>
              <a:rPr lang="fr-FR" sz="2000" b="1" i="1" dirty="0"/>
              <a:t>, l'esprit a voulu me tuer ! Aidez-moi , je veux sortir d'ici ! Je ne veux plus mettre les pieds dans cette maison ! ''</a:t>
            </a:r>
            <a:endParaRPr lang="fr-FR" sz="2000" dirty="0"/>
          </a:p>
        </p:txBody>
      </p:sp>
    </p:spTree>
    <p:extLst>
      <p:ext uri="{BB962C8B-B14F-4D97-AF65-F5344CB8AC3E}">
        <p14:creationId xmlns:p14="http://schemas.microsoft.com/office/powerpoint/2010/main" val="31674558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9531" y="125353"/>
            <a:ext cx="4172937" cy="369332"/>
          </a:xfrm>
          <a:prstGeom prst="rect">
            <a:avLst/>
          </a:prstGeom>
        </p:spPr>
        <p:txBody>
          <a:bodyPr wrap="none">
            <a:spAutoFit/>
          </a:bodyPr>
          <a:lstStyle/>
          <a:p>
            <a:r>
              <a:rPr lang="fr-FR" b="1" dirty="0">
                <a:latin typeface="Proxima Nova"/>
              </a:rPr>
              <a:t>La maison hantée de Grande </a:t>
            </a:r>
            <a:r>
              <a:rPr lang="fr-FR" b="1" dirty="0" err="1">
                <a:latin typeface="Proxima Nova"/>
              </a:rPr>
              <a:t>Synthe</a:t>
            </a:r>
            <a:endParaRPr lang="fr-FR" b="1" i="0" dirty="0">
              <a:effectLst/>
              <a:latin typeface="Proxima Nova"/>
            </a:endParaRPr>
          </a:p>
        </p:txBody>
      </p:sp>
      <p:sp>
        <p:nvSpPr>
          <p:cNvPr id="3" name="Rectangle 2"/>
          <p:cNvSpPr/>
          <p:nvPr/>
        </p:nvSpPr>
        <p:spPr>
          <a:xfrm>
            <a:off x="0" y="610136"/>
            <a:ext cx="12192000" cy="6247864"/>
          </a:xfrm>
          <a:prstGeom prst="rect">
            <a:avLst/>
          </a:prstGeom>
        </p:spPr>
        <p:txBody>
          <a:bodyPr wrap="square">
            <a:spAutoFit/>
          </a:bodyPr>
          <a:lstStyle/>
          <a:p>
            <a:r>
              <a:rPr lang="fr-FR" sz="1600" b="1" i="1" u="sng" dirty="0"/>
              <a:t>Comment à commencer toute cette histoire ?</a:t>
            </a:r>
            <a:endParaRPr lang="fr-FR" sz="1600" dirty="0"/>
          </a:p>
          <a:p>
            <a:pPr algn="ctr"/>
            <a:r>
              <a:rPr lang="fr-FR" sz="1600" dirty="0"/>
              <a:t/>
            </a:r>
            <a:br>
              <a:rPr lang="fr-FR" sz="1600" dirty="0"/>
            </a:br>
            <a:r>
              <a:rPr lang="fr-FR" sz="1600" b="1" dirty="0"/>
              <a:t>Tout commence le 17 novembre 1985 .</a:t>
            </a:r>
            <a:r>
              <a:rPr lang="fr-FR" sz="1600" dirty="0"/>
              <a:t/>
            </a:r>
            <a:br>
              <a:rPr lang="fr-FR" sz="1600" dirty="0"/>
            </a:br>
            <a:r>
              <a:rPr lang="fr-FR" sz="1600" b="1" dirty="0"/>
              <a:t>Ce jour-là , un dimanche , le chef de famille , Djilali </a:t>
            </a:r>
            <a:r>
              <a:rPr lang="fr-FR" sz="1600" b="1" dirty="0" err="1"/>
              <a:t>Riahi</a:t>
            </a:r>
            <a:r>
              <a:rPr lang="fr-FR" sz="1600" b="1" dirty="0"/>
              <a:t> , est allé assister à un match de foot , dont il est le président avec des copains .</a:t>
            </a:r>
            <a:r>
              <a:rPr lang="fr-FR" sz="1600" dirty="0"/>
              <a:t/>
            </a:r>
            <a:br>
              <a:rPr lang="fr-FR" sz="1600" dirty="0"/>
            </a:br>
            <a:r>
              <a:rPr lang="fr-FR" sz="1600" b="1" dirty="0"/>
              <a:t>Sa femme </a:t>
            </a:r>
            <a:r>
              <a:rPr lang="fr-FR" sz="1600" b="1" dirty="0" err="1"/>
              <a:t>Mounira</a:t>
            </a:r>
            <a:r>
              <a:rPr lang="fr-FR" sz="1600" b="1" dirty="0"/>
              <a:t> est restée seule , à la maison , avec leurs 5 enfants .</a:t>
            </a:r>
            <a:r>
              <a:rPr lang="fr-FR" sz="1600" dirty="0"/>
              <a:t/>
            </a:r>
            <a:br>
              <a:rPr lang="fr-FR" sz="1600" dirty="0"/>
            </a:br>
            <a:r>
              <a:rPr lang="fr-FR" sz="1600" b="1" dirty="0" err="1"/>
              <a:t>Aprés</a:t>
            </a:r>
            <a:r>
              <a:rPr lang="fr-FR" sz="1600" b="1" dirty="0"/>
              <a:t> avoir regardé une émission à la télé , elle décide de monter au premier , dans la chambre , préparer les vêtements de ses petits écoliers , pour le lendemain .</a:t>
            </a:r>
            <a:r>
              <a:rPr lang="fr-FR" sz="1600" dirty="0"/>
              <a:t/>
            </a:r>
            <a:br>
              <a:rPr lang="fr-FR" sz="1600" dirty="0"/>
            </a:br>
            <a:r>
              <a:rPr lang="fr-FR" sz="1600" b="1" dirty="0"/>
              <a:t>C'est alors que les premiers coups résonnent à la porte d'entrée .</a:t>
            </a:r>
            <a:r>
              <a:rPr lang="fr-FR" sz="1600" dirty="0"/>
              <a:t/>
            </a:r>
            <a:br>
              <a:rPr lang="fr-FR" sz="1600" dirty="0"/>
            </a:br>
            <a:r>
              <a:rPr lang="fr-FR" sz="1600" b="1" dirty="0"/>
              <a:t>Qui peut venir à cette heure ?</a:t>
            </a:r>
            <a:r>
              <a:rPr lang="fr-FR" sz="1600" dirty="0"/>
              <a:t/>
            </a:r>
            <a:br>
              <a:rPr lang="fr-FR" sz="1600" dirty="0"/>
            </a:br>
            <a:r>
              <a:rPr lang="fr-FR" sz="1600" b="1" dirty="0"/>
              <a:t>Elle jette un coup d'</a:t>
            </a:r>
            <a:r>
              <a:rPr lang="fr-FR" sz="1600" b="1" dirty="0" err="1"/>
              <a:t>oeil</a:t>
            </a:r>
            <a:r>
              <a:rPr lang="fr-FR" sz="1600" b="1" dirty="0"/>
              <a:t> </a:t>
            </a:r>
            <a:r>
              <a:rPr lang="fr-FR" sz="1600" b="1" dirty="0" smtClean="0"/>
              <a:t> dehors </a:t>
            </a:r>
            <a:r>
              <a:rPr lang="fr-FR" sz="1600" b="1" dirty="0"/>
              <a:t>, par la fenêtre .</a:t>
            </a:r>
            <a:r>
              <a:rPr lang="fr-FR" sz="1600" dirty="0"/>
              <a:t/>
            </a:r>
            <a:br>
              <a:rPr lang="fr-FR" sz="1600" dirty="0"/>
            </a:br>
            <a:r>
              <a:rPr lang="fr-FR" sz="1600" b="1" dirty="0"/>
              <a:t>Personne sur le trottoir .</a:t>
            </a:r>
            <a:r>
              <a:rPr lang="fr-FR" sz="1600" dirty="0"/>
              <a:t/>
            </a:r>
            <a:br>
              <a:rPr lang="fr-FR" sz="1600" dirty="0"/>
            </a:br>
            <a:r>
              <a:rPr lang="fr-FR" sz="1600" b="1" dirty="0"/>
              <a:t>Il s'agit sans doute d'une blague des gamins du coin .</a:t>
            </a:r>
            <a:r>
              <a:rPr lang="fr-FR" sz="1600" dirty="0"/>
              <a:t/>
            </a:r>
            <a:br>
              <a:rPr lang="fr-FR" sz="1600" dirty="0"/>
            </a:br>
            <a:r>
              <a:rPr lang="fr-FR" sz="1600" b="1" dirty="0"/>
              <a:t>Les coups résonnent une seconde fois un peu plus tard , toujours en bas et plus fortement et elle ne voit toujours rien .</a:t>
            </a:r>
            <a:r>
              <a:rPr lang="fr-FR" sz="1600" dirty="0"/>
              <a:t/>
            </a:r>
            <a:br>
              <a:rPr lang="fr-FR" sz="1600" dirty="0"/>
            </a:br>
            <a:r>
              <a:rPr lang="fr-FR" sz="1600" b="1" dirty="0"/>
              <a:t>Ce vacarme va durer une bonne partie de la journée .</a:t>
            </a:r>
            <a:r>
              <a:rPr lang="fr-FR" sz="1600" dirty="0"/>
              <a:t/>
            </a:r>
            <a:br>
              <a:rPr lang="fr-FR" sz="1600" dirty="0"/>
            </a:br>
            <a:r>
              <a:rPr lang="fr-FR" sz="1600" b="1" dirty="0"/>
              <a:t>Quand </a:t>
            </a:r>
            <a:r>
              <a:rPr lang="fr-FR" sz="1600" b="1" dirty="0" err="1"/>
              <a:t>Djiali</a:t>
            </a:r>
            <a:r>
              <a:rPr lang="fr-FR" sz="1600" b="1" dirty="0"/>
              <a:t> , son mari , rentre enfin , elle lui explique la situation .</a:t>
            </a:r>
            <a:r>
              <a:rPr lang="fr-FR" sz="1600" dirty="0"/>
              <a:t/>
            </a:r>
            <a:br>
              <a:rPr lang="fr-FR" sz="1600" dirty="0"/>
            </a:br>
            <a:r>
              <a:rPr lang="fr-FR" sz="1600" b="1" dirty="0"/>
              <a:t>Inquiet pour son épouse , il décide de se rendre dehors et de se cacher dans les bosquets pour surprendre les éventuels blagueurs .</a:t>
            </a:r>
            <a:r>
              <a:rPr lang="fr-FR" sz="1600" dirty="0"/>
              <a:t/>
            </a:r>
            <a:br>
              <a:rPr lang="fr-FR" sz="1600" dirty="0"/>
            </a:br>
            <a:r>
              <a:rPr lang="fr-FR" sz="1600" b="1" dirty="0"/>
              <a:t>Aucune silhouette ne se profile devant lui .</a:t>
            </a:r>
            <a:r>
              <a:rPr lang="fr-FR" sz="1600" dirty="0"/>
              <a:t/>
            </a:r>
            <a:br>
              <a:rPr lang="fr-FR" sz="1600" dirty="0"/>
            </a:br>
            <a:r>
              <a:rPr lang="fr-FR" sz="1600" b="1" dirty="0"/>
              <a:t>Mais la porte du garage se met soudain à vibrer , comme si quelqu'un donnait des coups violents sur la paroi de métal.</a:t>
            </a:r>
            <a:r>
              <a:rPr lang="fr-FR" sz="1600" dirty="0"/>
              <a:t/>
            </a:r>
            <a:br>
              <a:rPr lang="fr-FR" sz="1600" dirty="0"/>
            </a:br>
            <a:r>
              <a:rPr lang="fr-FR" sz="1600" b="1" dirty="0"/>
              <a:t>Djilali se précipite.</a:t>
            </a:r>
            <a:r>
              <a:rPr lang="fr-FR" sz="1600" dirty="0"/>
              <a:t/>
            </a:r>
            <a:br>
              <a:rPr lang="fr-FR" sz="1600" dirty="0"/>
            </a:br>
            <a:r>
              <a:rPr lang="fr-FR" sz="1600" b="1" dirty="0"/>
              <a:t>Personne en vue .</a:t>
            </a:r>
            <a:r>
              <a:rPr lang="fr-FR" sz="1600" dirty="0"/>
              <a:t/>
            </a:r>
            <a:br>
              <a:rPr lang="fr-FR" sz="1600" dirty="0"/>
            </a:br>
            <a:r>
              <a:rPr lang="fr-FR" sz="1600" b="1" dirty="0"/>
              <a:t>Mais les bruits continuent .</a:t>
            </a:r>
            <a:r>
              <a:rPr lang="fr-FR" sz="1600" dirty="0"/>
              <a:t/>
            </a:r>
            <a:br>
              <a:rPr lang="fr-FR" sz="1600" dirty="0"/>
            </a:br>
            <a:r>
              <a:rPr lang="fr-FR" sz="1600" b="1" dirty="0"/>
              <a:t>Il </a:t>
            </a:r>
            <a:r>
              <a:rPr lang="fr-FR" sz="1600" b="1" dirty="0" smtClean="0"/>
              <a:t>pénètre </a:t>
            </a:r>
            <a:r>
              <a:rPr lang="fr-FR" sz="1600" b="1" dirty="0"/>
              <a:t>dans le </a:t>
            </a:r>
            <a:r>
              <a:rPr lang="fr-FR" sz="1600" b="1" dirty="0" smtClean="0"/>
              <a:t>garage </a:t>
            </a:r>
            <a:r>
              <a:rPr lang="fr-FR" sz="1600" b="1" dirty="0"/>
              <a:t>, explore en vain les lieux désert .</a:t>
            </a:r>
            <a:r>
              <a:rPr lang="fr-FR" sz="1600" dirty="0"/>
              <a:t/>
            </a:r>
            <a:br>
              <a:rPr lang="fr-FR" sz="1600" dirty="0"/>
            </a:br>
            <a:r>
              <a:rPr lang="fr-FR" sz="1600" b="1" dirty="0"/>
              <a:t>Il ne rêve pas , le tapage se poursuit devant lui .</a:t>
            </a:r>
            <a:endParaRPr lang="fr-FR" sz="1600" dirty="0"/>
          </a:p>
          <a:p>
            <a:pPr algn="ctr"/>
            <a:r>
              <a:rPr lang="fr-FR" sz="1600" b="1" dirty="0"/>
              <a:t>A 19 heures précise le vacarme cesse .</a:t>
            </a:r>
            <a:r>
              <a:rPr lang="fr-FR" sz="1600" dirty="0"/>
              <a:t/>
            </a:r>
            <a:br>
              <a:rPr lang="fr-FR" sz="1600" dirty="0"/>
            </a:br>
            <a:r>
              <a:rPr lang="fr-FR" sz="1600" b="1" dirty="0"/>
              <a:t>La famille peut aller tranquillement se coucher</a:t>
            </a:r>
            <a:endParaRPr lang="fr-FR" sz="1600" b="0" i="0" dirty="0">
              <a:effectLst/>
            </a:endParaRPr>
          </a:p>
        </p:txBody>
      </p:sp>
    </p:spTree>
    <p:extLst>
      <p:ext uri="{BB962C8B-B14F-4D97-AF65-F5344CB8AC3E}">
        <p14:creationId xmlns:p14="http://schemas.microsoft.com/office/powerpoint/2010/main" val="9709730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0164" y="1279576"/>
            <a:ext cx="4192044" cy="4524315"/>
          </a:xfrm>
          <a:prstGeom prst="rect">
            <a:avLst/>
          </a:prstGeom>
        </p:spPr>
        <p:txBody>
          <a:bodyPr wrap="square">
            <a:spAutoFit/>
          </a:bodyPr>
          <a:lstStyle/>
          <a:p>
            <a:r>
              <a:rPr lang="fr-FR" dirty="0">
                <a:latin typeface="Proxima Nova"/>
              </a:rPr>
              <a:t>Là aussi </a:t>
            </a:r>
            <a:r>
              <a:rPr lang="fr-FR" dirty="0">
                <a:latin typeface="Proxima Nova"/>
                <a:hlinkClick r:id="rId2"/>
              </a:rPr>
              <a:t>la télévision</a:t>
            </a:r>
            <a:r>
              <a:rPr lang="fr-FR" dirty="0">
                <a:latin typeface="Proxima Nova"/>
              </a:rPr>
              <a:t> a fait le déplacement. Il faut dire que ce n'est pas tous les jours qu'une fourchette vient se planter toute seule dans la nuque d'une personne. Un médium dépêché sur les lieux aurait pris la poudre d'escampette en affirmant que cette maison de Dunkerque était hantée. Plus tard, après moult coups puissants dans la porte du garage et autres phénomènes terrifiants, une apparition aurait confié à la fille des locataires qu'onze spectres vivaient dans la bâtisse et que tous sans exception étaient animés de mauvaises intentions.</a:t>
            </a:r>
            <a:endParaRPr lang="fr-FR" dirty="0"/>
          </a:p>
        </p:txBody>
      </p:sp>
      <p:pic>
        <p:nvPicPr>
          <p:cNvPr id="4" name="Image 3"/>
          <p:cNvPicPr>
            <a:picLocks noChangeAspect="1"/>
          </p:cNvPicPr>
          <p:nvPr/>
        </p:nvPicPr>
        <p:blipFill>
          <a:blip r:embed="rId3"/>
          <a:stretch>
            <a:fillRect/>
          </a:stretch>
        </p:blipFill>
        <p:spPr>
          <a:xfrm>
            <a:off x="5181600" y="684234"/>
            <a:ext cx="7010400" cy="5715000"/>
          </a:xfrm>
          <a:prstGeom prst="rect">
            <a:avLst/>
          </a:prstGeom>
        </p:spPr>
      </p:pic>
    </p:spTree>
    <p:extLst>
      <p:ext uri="{BB962C8B-B14F-4D97-AF65-F5344CB8AC3E}">
        <p14:creationId xmlns:p14="http://schemas.microsoft.com/office/powerpoint/2010/main" val="10133087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RÃ©sultat de recherche d'images pour &quot;maison hantÃ©e&quot;"/>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255783" y="237994"/>
            <a:ext cx="6420589" cy="1446550"/>
          </a:xfrm>
          <a:prstGeom prst="rect">
            <a:avLst/>
          </a:prstGeom>
          <a:noFill/>
        </p:spPr>
        <p:txBody>
          <a:bodyPr wrap="square" rtlCol="0">
            <a:spAutoFit/>
          </a:bodyPr>
          <a:lstStyle/>
          <a:p>
            <a:r>
              <a:rPr lang="fr-FR" sz="8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hiller" panose="04020404031007020602" pitchFamily="82" charset="0"/>
              </a:rPr>
              <a:t>Au Revoir…!!!</a:t>
            </a:r>
            <a:endParaRPr lang="fr-FR" sz="8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hiller" panose="04020404031007020602" pitchFamily="82" charset="0"/>
            </a:endParaRPr>
          </a:p>
        </p:txBody>
      </p:sp>
      <p:sp>
        <p:nvSpPr>
          <p:cNvPr id="3" name="ZoneTexte 2"/>
          <p:cNvSpPr txBox="1"/>
          <p:nvPr/>
        </p:nvSpPr>
        <p:spPr>
          <a:xfrm>
            <a:off x="4740102" y="3103509"/>
            <a:ext cx="4384110" cy="646331"/>
          </a:xfrm>
          <a:prstGeom prst="rect">
            <a:avLst/>
          </a:prstGeom>
          <a:noFill/>
        </p:spPr>
        <p:txBody>
          <a:bodyPr wrap="square" rtlCol="0">
            <a:spAutoFit/>
          </a:bodyPr>
          <a:lstStyle/>
          <a:p>
            <a:r>
              <a:rPr lang="fr-FR" dirty="0" smtClean="0"/>
              <a:t>Commentaires et certaines photos du NET: photos perso </a:t>
            </a:r>
            <a:endParaRPr lang="fr-FR" dirty="0"/>
          </a:p>
        </p:txBody>
      </p:sp>
      <p:sp>
        <p:nvSpPr>
          <p:cNvPr id="4" name="ZoneTexte 3"/>
          <p:cNvSpPr txBox="1"/>
          <p:nvPr/>
        </p:nvSpPr>
        <p:spPr>
          <a:xfrm>
            <a:off x="4740102" y="4515705"/>
            <a:ext cx="3156559" cy="369332"/>
          </a:xfrm>
          <a:prstGeom prst="rect">
            <a:avLst/>
          </a:prstGeom>
          <a:noFill/>
        </p:spPr>
        <p:txBody>
          <a:bodyPr wrap="square" rtlCol="0">
            <a:spAutoFit/>
          </a:bodyPr>
          <a:lstStyle/>
          <a:p>
            <a:r>
              <a:rPr lang="fr-FR" dirty="0" smtClean="0"/>
              <a:t>Fait le 30 Avril 2019</a:t>
            </a:r>
            <a:endParaRPr lang="fr-FR" dirty="0"/>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2533" y="4162661"/>
            <a:ext cx="1508256" cy="1724572"/>
          </a:xfrm>
          <a:prstGeom prst="rect">
            <a:avLst/>
          </a:prstGeom>
        </p:spPr>
      </p:pic>
    </p:spTree>
    <p:extLst>
      <p:ext uri="{BB962C8B-B14F-4D97-AF65-F5344CB8AC3E}">
        <p14:creationId xmlns:p14="http://schemas.microsoft.com/office/powerpoint/2010/main" val="10072645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885</Words>
  <Application>Microsoft Office PowerPoint</Application>
  <PresentationFormat>Grand écran</PresentationFormat>
  <Paragraphs>61</Paragraphs>
  <Slides>28</Slides>
  <Notes>0</Notes>
  <HiddenSlides>0</HiddenSlides>
  <MMClips>0</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28</vt:i4>
      </vt:variant>
    </vt:vector>
  </HeadingPairs>
  <TitlesOfParts>
    <vt:vector size="41" baseType="lpstr">
      <vt:lpstr>andale mono</vt:lpstr>
      <vt:lpstr>Arial</vt:lpstr>
      <vt:lpstr>Arial</vt:lpstr>
      <vt:lpstr>Calibri</vt:lpstr>
      <vt:lpstr>Calibri Light</vt:lpstr>
      <vt:lpstr>Chiller</vt:lpstr>
      <vt:lpstr>Geneva</vt:lpstr>
      <vt:lpstr>Georgia</vt:lpstr>
      <vt:lpstr>Helvetica Neue</vt:lpstr>
      <vt:lpstr>Proxima Nova</vt:lpstr>
      <vt:lpstr>Roboto</vt:lpstr>
      <vt:lpstr>Times New Roman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15</cp:revision>
  <dcterms:created xsi:type="dcterms:W3CDTF">2019-04-29T10:59:37Z</dcterms:created>
  <dcterms:modified xsi:type="dcterms:W3CDTF">2023-12-03T12:13:12Z</dcterms:modified>
</cp:coreProperties>
</file>