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7" r:id="rId2"/>
    <p:sldId id="273" r:id="rId3"/>
    <p:sldId id="263" r:id="rId4"/>
    <p:sldId id="264" r:id="rId5"/>
    <p:sldId id="258" r:id="rId6"/>
    <p:sldId id="259" r:id="rId7"/>
    <p:sldId id="260" r:id="rId8"/>
    <p:sldId id="261" r:id="rId9"/>
    <p:sldId id="262" r:id="rId10"/>
    <p:sldId id="265" r:id="rId11"/>
    <p:sldId id="266" r:id="rId12"/>
    <p:sldId id="267" r:id="rId13"/>
    <p:sldId id="268" r:id="rId14"/>
    <p:sldId id="269" r:id="rId15"/>
    <p:sldId id="270" r:id="rId16"/>
    <p:sldId id="271" r:id="rId17"/>
    <p:sldId id="272" r:id="rId18"/>
    <p:sldId id="285" r:id="rId19"/>
    <p:sldId id="274" r:id="rId20"/>
    <p:sldId id="287" r:id="rId21"/>
    <p:sldId id="275" r:id="rId22"/>
    <p:sldId id="288" r:id="rId23"/>
    <p:sldId id="276" r:id="rId24"/>
    <p:sldId id="286" r:id="rId25"/>
    <p:sldId id="277" r:id="rId26"/>
    <p:sldId id="278" r:id="rId27"/>
    <p:sldId id="279" r:id="rId28"/>
    <p:sldId id="280" r:id="rId29"/>
    <p:sldId id="281" r:id="rId30"/>
    <p:sldId id="282" r:id="rId31"/>
    <p:sldId id="283" r:id="rId32"/>
    <p:sldId id="284" r:id="rId33"/>
    <p:sldId id="289" r:id="rId34"/>
    <p:sldId id="290" r:id="rId35"/>
    <p:sldId id="291"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3ogd3Q3IGaPDjoMbngdqA==" hashData="NGie9GhFgOe7FyV8NIQa1oO6RxtpMntgQf3xR30BBV4crkxevmtJ0rV/F/FR3kFA8SaF1srRnDIUCa5sqykGv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69" d="100"/>
          <a:sy n="69" d="100"/>
        </p:scale>
        <p:origin x="96"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E81AD284-6B27-4471-935C-E959FADBF46B}" type="datetimeFigureOut">
              <a:rPr lang="fr-FR" smtClean="0"/>
              <a:t>04/12/2023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33491397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81AD284-6B27-4471-935C-E959FADBF46B}" type="datetimeFigureOut">
              <a:rPr lang="fr-FR" smtClean="0"/>
              <a:t>04/12/2023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2062287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81AD284-6B27-4471-935C-E959FADBF46B}" type="datetimeFigureOut">
              <a:rPr lang="fr-FR" smtClean="0"/>
              <a:t>04/12/2023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3284357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81AD284-6B27-4471-935C-E959FADBF46B}" type="datetimeFigureOut">
              <a:rPr lang="fr-FR" smtClean="0"/>
              <a:t>04/12/2023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905475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81AD284-6B27-4471-935C-E959FADBF46B}" type="datetimeFigureOut">
              <a:rPr lang="fr-FR" smtClean="0"/>
              <a:t>04/12/2023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565571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81AD284-6B27-4471-935C-E959FADBF46B}" type="datetimeFigureOut">
              <a:rPr lang="fr-FR" smtClean="0"/>
              <a:t>04/12/2023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1583154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1AD284-6B27-4471-935C-E959FADBF46B}" type="datetimeFigureOut">
              <a:rPr lang="fr-FR" smtClean="0"/>
              <a:t>04/12/2023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1382452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81AD284-6B27-4471-935C-E959FADBF46B}" type="datetimeFigureOut">
              <a:rPr lang="fr-FR" smtClean="0"/>
              <a:t>04/12/2023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12907913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81AD284-6B27-4471-935C-E959FADBF46B}" type="datetimeFigureOut">
              <a:rPr lang="fr-FR" smtClean="0"/>
              <a:t>04/12/2023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115530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81AD284-6B27-4471-935C-E959FADBF46B}" type="datetimeFigureOut">
              <a:rPr lang="fr-FR" smtClean="0"/>
              <a:t>04/12/2023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393428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81AD284-6B27-4471-935C-E959FADBF46B}" type="datetimeFigureOut">
              <a:rPr lang="fr-FR" smtClean="0"/>
              <a:t>04/12/2023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DC80D66D-8229-4963-AA57-F388668F0134}" type="slidenum">
              <a:rPr lang="fr-FR" smtClean="0"/>
              <a:t>‹N°›</a:t>
            </a:fld>
            <a:endParaRPr lang="fr-FR"/>
          </a:p>
        </p:txBody>
      </p:sp>
    </p:spTree>
    <p:extLst>
      <p:ext uri="{BB962C8B-B14F-4D97-AF65-F5344CB8AC3E}">
        <p14:creationId xmlns:p14="http://schemas.microsoft.com/office/powerpoint/2010/main" val="4131040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1AD284-6B27-4471-935C-E959FADBF46B}" type="datetimeFigureOut">
              <a:rPr lang="fr-FR" smtClean="0"/>
              <a:t>04/12/2023</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80D66D-8229-4963-AA57-F388668F0134}" type="slidenum">
              <a:rPr lang="fr-FR" smtClean="0"/>
              <a:t>‹N°›</a:t>
            </a:fld>
            <a:endParaRPr lang="fr-FR"/>
          </a:p>
        </p:txBody>
      </p:sp>
    </p:spTree>
    <p:extLst>
      <p:ext uri="{BB962C8B-B14F-4D97-AF65-F5344CB8AC3E}">
        <p14:creationId xmlns:p14="http://schemas.microsoft.com/office/powerpoint/2010/main" val="404341607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hyperlink" Target="http://www.glauqueland.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www.senscritique.com/liste/L_horreur_en_hopital_psychiatrique_et_institut_specialise/60556" TargetMode="External"/><Relationship Id="rId2" Type="http://schemas.openxmlformats.org/officeDocument/2006/relationships/hyperlink" Target="http://www.glauqueland.com/" TargetMode="External"/><Relationship Id="rId1" Type="http://schemas.openxmlformats.org/officeDocument/2006/relationships/slideLayout" Target="../slideLayouts/slideLayout7.xml"/><Relationship Id="rId4" Type="http://schemas.openxmlformats.org/officeDocument/2006/relationships/hyperlink" Target="http://odinsravenphotography.com/"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8.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3439097" y="213035"/>
            <a:ext cx="4269630" cy="707886"/>
          </a:xfrm>
          <a:prstGeom prst="rect">
            <a:avLst/>
          </a:prstGeom>
        </p:spPr>
        <p:txBody>
          <a:bodyPr wrap="none">
            <a:spAutoFit/>
          </a:bodyPr>
          <a:lstStyle/>
          <a:p>
            <a:r>
              <a:rPr lang="fr-FR" sz="4000" dirty="0">
                <a:latin typeface="GT-Walsheim-Medium"/>
              </a:rPr>
              <a:t> </a:t>
            </a:r>
            <a:r>
              <a:rPr lang="fr-FR" sz="4000" dirty="0">
                <a:latin typeface="GT-Walsheim-Medium"/>
                <a:hlinkClick r:id="rId4"/>
              </a:rPr>
              <a:t>Timothy </a:t>
            </a:r>
            <a:r>
              <a:rPr lang="fr-FR" sz="4000" dirty="0" err="1">
                <a:latin typeface="GT-Walsheim-Medium"/>
                <a:hlinkClick r:id="rId4"/>
              </a:rPr>
              <a:t>Hannem</a:t>
            </a:r>
            <a:r>
              <a:rPr lang="fr-FR" dirty="0">
                <a:solidFill>
                  <a:srgbClr val="A9919C"/>
                </a:solidFill>
                <a:latin typeface="GT-Walsheim-Medium"/>
              </a:rPr>
              <a:t> </a:t>
            </a:r>
            <a:endParaRPr lang="fr-FR" dirty="0"/>
          </a:p>
        </p:txBody>
      </p:sp>
      <p:sp>
        <p:nvSpPr>
          <p:cNvPr id="4" name="ZoneTexte 3"/>
          <p:cNvSpPr txBox="1"/>
          <p:nvPr/>
        </p:nvSpPr>
        <p:spPr>
          <a:xfrm>
            <a:off x="3757809" y="4847571"/>
            <a:ext cx="5110619" cy="707886"/>
          </a:xfrm>
          <a:prstGeom prst="rect">
            <a:avLst/>
          </a:prstGeom>
          <a:noFill/>
        </p:spPr>
        <p:txBody>
          <a:bodyPr wrap="square" rtlCol="0">
            <a:spAutoFit/>
          </a:bodyPr>
          <a:lstStyle/>
          <a:p>
            <a:r>
              <a:rPr lang="fr-FR" sz="4000" b="1" dirty="0" smtClean="0">
                <a:solidFill>
                  <a:schemeClr val="bg1"/>
                </a:solidFill>
                <a:latin typeface="Arial" panose="020B0604020202020204" pitchFamily="34" charset="0"/>
                <a:cs typeface="Arial" panose="020B0604020202020204" pitchFamily="34" charset="0"/>
              </a:rPr>
              <a:t>Tour du Monde et, </a:t>
            </a:r>
            <a:endParaRPr lang="fr-FR" sz="4000" b="1" dirty="0">
              <a:solidFill>
                <a:schemeClr val="bg1"/>
              </a:solidFill>
              <a:latin typeface="Arial" panose="020B0604020202020204" pitchFamily="34" charset="0"/>
              <a:cs typeface="Arial" panose="020B0604020202020204" pitchFamily="34" charset="0"/>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53758" y="5201514"/>
            <a:ext cx="1298448" cy="1444752"/>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266" y="393750"/>
            <a:ext cx="2114879" cy="1739849"/>
          </a:xfrm>
          <a:prstGeom prst="rect">
            <a:avLst/>
          </a:prstGeom>
        </p:spPr>
      </p:pic>
      <p:sp>
        <p:nvSpPr>
          <p:cNvPr id="7" name="ZoneTexte 6"/>
          <p:cNvSpPr txBox="1"/>
          <p:nvPr/>
        </p:nvSpPr>
        <p:spPr>
          <a:xfrm>
            <a:off x="919266" y="2133599"/>
            <a:ext cx="2022764" cy="400110"/>
          </a:xfrm>
          <a:prstGeom prst="rect">
            <a:avLst/>
          </a:prstGeom>
          <a:noFill/>
        </p:spPr>
        <p:txBody>
          <a:bodyPr wrap="square" rtlCol="0">
            <a:spAutoFit/>
          </a:bodyPr>
          <a:lstStyle/>
          <a:p>
            <a:r>
              <a:rPr lang="fr-FR" sz="2000" b="1" dirty="0" smtClean="0">
                <a:solidFill>
                  <a:schemeClr val="bg1"/>
                </a:solidFill>
              </a:rPr>
              <a:t>CLIC MANUEL</a:t>
            </a:r>
            <a:endParaRPr lang="fr-FR" sz="2000" b="1" dirty="0">
              <a:solidFill>
                <a:schemeClr val="bg1"/>
              </a:solidFill>
            </a:endParaRPr>
          </a:p>
        </p:txBody>
      </p:sp>
    </p:spTree>
    <p:extLst>
      <p:ext uri="{BB962C8B-B14F-4D97-AF65-F5344CB8AC3E}">
        <p14:creationId xmlns:p14="http://schemas.microsoft.com/office/powerpoint/2010/main" val="270247778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07-herschel_evans-blue_and_sentimental.wav"/>
          </p:stSnd>
        </p:sndAc>
      </p:transition>
    </mc:Choice>
    <mc:Fallback xmlns="">
      <p:transition spd="slow">
        <p:sndAc>
          <p:stSnd loop="1">
            <p:snd r:embed="rId7" name="07-herschel_evans-blue_and_sentimental.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208" y="203764"/>
            <a:ext cx="12020811" cy="2862322"/>
          </a:xfrm>
          <a:prstGeom prst="rect">
            <a:avLst/>
          </a:prstGeom>
        </p:spPr>
        <p:txBody>
          <a:bodyPr wrap="square">
            <a:spAutoFit/>
          </a:bodyPr>
          <a:lstStyle/>
          <a:p>
            <a:r>
              <a:rPr lang="fr-FR" dirty="0">
                <a:solidFill>
                  <a:srgbClr val="222222"/>
                </a:solidFill>
                <a:latin typeface="Merriweather"/>
              </a:rPr>
              <a:t>Partout sur Terre, il existe des lieux qui ont totalement été laissés à l’abandon et nous fascinent par leur beauté mélancolique. Qu’ils aient été victimes de catastrophes naturelles ou qu’ils soient devenus obsolètes pour l’homme, ces endroits nous prouvent que Dame Nature peut reprendre ses droits et nous offrir un spectacle aussi terrifiant que poétique.</a:t>
            </a:r>
          </a:p>
          <a:p>
            <a:r>
              <a:rPr lang="fr-FR" dirty="0">
                <a:solidFill>
                  <a:srgbClr val="222222"/>
                </a:solidFill>
                <a:latin typeface="Merriweather"/>
              </a:rPr>
              <a:t>Oseriez-vous franchir les portes de quelques-uns de ces lieux totalement abandonnés dont certains qui donnent la chair de poule ?</a:t>
            </a:r>
          </a:p>
          <a:p>
            <a:r>
              <a:rPr lang="fr-FR" i="1" dirty="0">
                <a:solidFill>
                  <a:srgbClr val="222222"/>
                </a:solidFill>
                <a:latin typeface="Merriweather"/>
              </a:rPr>
              <a:t>Ces lieux abandonnés nous offrent un spectacle unique et nous font traverser les époques. Imaginer toute l’effervescence et la vie qui jaillissaient de ces lieux uniques est une véritable invitation à </a:t>
            </a:r>
            <a:r>
              <a:rPr lang="fr-FR" i="1" dirty="0" smtClean="0">
                <a:solidFill>
                  <a:srgbClr val="222222"/>
                </a:solidFill>
                <a:latin typeface="Merriweather"/>
              </a:rPr>
              <a:t>l’évasion,</a:t>
            </a:r>
            <a:r>
              <a:rPr lang="fr-FR" dirty="0">
                <a:latin typeface="GT-Walsheim-Medium"/>
                <a:hlinkClick r:id="rId2"/>
              </a:rPr>
              <a:t> Timothy </a:t>
            </a:r>
            <a:r>
              <a:rPr lang="fr-FR" dirty="0" err="1" smtClean="0">
                <a:latin typeface="GT-Walsheim-Medium"/>
                <a:hlinkClick r:id="rId2"/>
              </a:rPr>
              <a:t>Hannem</a:t>
            </a:r>
            <a:r>
              <a:rPr lang="fr-FR" dirty="0" smtClean="0">
                <a:latin typeface="GT-Walsheim-Medium"/>
              </a:rPr>
              <a:t>,</a:t>
            </a:r>
            <a:r>
              <a:rPr lang="fr-FR" dirty="0">
                <a:solidFill>
                  <a:srgbClr val="A9919C"/>
                </a:solidFill>
                <a:latin typeface="GT-Walsheim-Medium"/>
              </a:rPr>
              <a:t> </a:t>
            </a:r>
            <a:endParaRPr lang="fr-FR" dirty="0"/>
          </a:p>
          <a:p>
            <a:endParaRPr lang="fr-FR" b="0" i="0" dirty="0">
              <a:solidFill>
                <a:srgbClr val="222222"/>
              </a:solidFill>
              <a:effectLst/>
              <a:latin typeface="Merriweather"/>
            </a:endParaRPr>
          </a:p>
        </p:txBody>
      </p:sp>
      <p:sp>
        <p:nvSpPr>
          <p:cNvPr id="3" name="Rectangle 2"/>
          <p:cNvSpPr/>
          <p:nvPr/>
        </p:nvSpPr>
        <p:spPr>
          <a:xfrm>
            <a:off x="100208" y="2690336"/>
            <a:ext cx="11849622" cy="954107"/>
          </a:xfrm>
          <a:prstGeom prst="rect">
            <a:avLst/>
          </a:prstGeom>
        </p:spPr>
        <p:txBody>
          <a:bodyPr wrap="square">
            <a:spAutoFit/>
          </a:bodyPr>
          <a:lstStyle/>
          <a:p>
            <a:r>
              <a:rPr lang="fr-FR" dirty="0">
                <a:solidFill>
                  <a:srgbClr val="000000"/>
                </a:solidFill>
                <a:latin typeface="ProximaNova"/>
              </a:rPr>
              <a:t>Les explorateurs </a:t>
            </a:r>
            <a:r>
              <a:rPr lang="fr-FR" dirty="0" smtClean="0">
                <a:solidFill>
                  <a:srgbClr val="000000"/>
                </a:solidFill>
                <a:latin typeface="ProximaNova"/>
              </a:rPr>
              <a:t>urbains comme </a:t>
            </a:r>
            <a:r>
              <a:rPr lang="fr-FR" sz="2000" b="1" dirty="0">
                <a:solidFill>
                  <a:schemeClr val="accent1">
                    <a:lumMod val="60000"/>
                    <a:lumOff val="40000"/>
                  </a:schemeClr>
                </a:solidFill>
              </a:rPr>
              <a:t>Anna Mika</a:t>
            </a:r>
            <a:r>
              <a:rPr lang="fr-FR" dirty="0"/>
              <a:t>,</a:t>
            </a:r>
            <a:r>
              <a:rPr lang="fr-FR" dirty="0" smtClean="0">
                <a:solidFill>
                  <a:srgbClr val="000000"/>
                </a:solidFill>
                <a:latin typeface="ProximaNova"/>
              </a:rPr>
              <a:t> </a:t>
            </a:r>
            <a:r>
              <a:rPr lang="fr-FR" dirty="0">
                <a:solidFill>
                  <a:srgbClr val="000000"/>
                </a:solidFill>
                <a:latin typeface="ProximaNova"/>
              </a:rPr>
              <a:t>prennent ensuite en photo leurs découvertes pour les partager sur Internet. Mais, en général, l'emplacement est gardé secret pour éviter l'arrivée importante de gens qui pourraient détériorer le lieu.</a:t>
            </a:r>
            <a:endParaRPr lang="fr-FR" dirty="0"/>
          </a:p>
        </p:txBody>
      </p:sp>
      <p:sp>
        <p:nvSpPr>
          <p:cNvPr id="4" name="Rectangle 3"/>
          <p:cNvSpPr/>
          <p:nvPr/>
        </p:nvSpPr>
        <p:spPr>
          <a:xfrm>
            <a:off x="-1" y="3615836"/>
            <a:ext cx="12121019" cy="1200329"/>
          </a:xfrm>
          <a:prstGeom prst="rect">
            <a:avLst/>
          </a:prstGeom>
        </p:spPr>
        <p:txBody>
          <a:bodyPr wrap="square">
            <a:spAutoFit/>
          </a:bodyPr>
          <a:lstStyle/>
          <a:p>
            <a:r>
              <a:rPr lang="fr-FR" dirty="0">
                <a:solidFill>
                  <a:srgbClr val="000000"/>
                </a:solidFill>
                <a:latin typeface="ProximaNova"/>
              </a:rPr>
              <a:t> Les hôpitaux psychiatriques font office de décors parfaits pour les films d'horreur, et </a:t>
            </a:r>
            <a:r>
              <a:rPr lang="fr-FR" dirty="0">
                <a:solidFill>
                  <a:srgbClr val="000000"/>
                </a:solidFill>
                <a:latin typeface="ProximaNova"/>
                <a:hlinkClick r:id="rId3"/>
              </a:rPr>
              <a:t>nombreux sont les réalisateurs à avoir plébiscité</a:t>
            </a:r>
            <a:r>
              <a:rPr lang="fr-FR" dirty="0">
                <a:solidFill>
                  <a:srgbClr val="000000"/>
                </a:solidFill>
                <a:latin typeface="ProximaNova"/>
              </a:rPr>
              <a:t> de tels lieux.</a:t>
            </a:r>
          </a:p>
          <a:p>
            <a:r>
              <a:rPr lang="fr-FR" dirty="0">
                <a:solidFill>
                  <a:srgbClr val="000000"/>
                </a:solidFill>
                <a:latin typeface="ProximaNova"/>
              </a:rPr>
              <a:t>Abandonnés, ils offrent aussi un vaste terrain de jeu pour les photographes amateurs d'exploration et un tant soit peu téméraires. C'est le cas de Dan </a:t>
            </a:r>
            <a:r>
              <a:rPr lang="fr-FR" dirty="0" err="1">
                <a:solidFill>
                  <a:srgbClr val="000000"/>
                </a:solidFill>
                <a:latin typeface="ProximaNova"/>
              </a:rPr>
              <a:t>Marbaix</a:t>
            </a:r>
            <a:r>
              <a:rPr lang="fr-FR" dirty="0">
                <a:solidFill>
                  <a:srgbClr val="000000"/>
                </a:solidFill>
                <a:latin typeface="ProximaNova"/>
              </a:rPr>
              <a:t> d'</a:t>
            </a:r>
            <a:r>
              <a:rPr lang="fr-FR" dirty="0" err="1">
                <a:solidFill>
                  <a:srgbClr val="000000"/>
                </a:solidFill>
                <a:latin typeface="ProximaNova"/>
                <a:hlinkClick r:id="rId4"/>
              </a:rPr>
              <a:t>Odins</a:t>
            </a:r>
            <a:r>
              <a:rPr lang="fr-FR" dirty="0">
                <a:solidFill>
                  <a:srgbClr val="000000"/>
                </a:solidFill>
                <a:latin typeface="ProximaNova"/>
                <a:hlinkClick r:id="rId4"/>
              </a:rPr>
              <a:t> Raven </a:t>
            </a:r>
            <a:r>
              <a:rPr lang="fr-FR" dirty="0" err="1">
                <a:solidFill>
                  <a:srgbClr val="000000"/>
                </a:solidFill>
                <a:latin typeface="ProximaNova"/>
                <a:hlinkClick r:id="rId4"/>
              </a:rPr>
              <a:t>Photography</a:t>
            </a:r>
            <a:r>
              <a:rPr lang="fr-FR" dirty="0">
                <a:solidFill>
                  <a:srgbClr val="000000"/>
                </a:solidFill>
                <a:latin typeface="ProximaNova"/>
              </a:rPr>
              <a:t>.</a:t>
            </a:r>
            <a:endParaRPr lang="fr-FR" b="0" i="0" dirty="0">
              <a:solidFill>
                <a:srgbClr val="000000"/>
              </a:solidFill>
              <a:effectLst/>
              <a:latin typeface="ProximaNova"/>
            </a:endParaRPr>
          </a:p>
        </p:txBody>
      </p:sp>
      <p:sp>
        <p:nvSpPr>
          <p:cNvPr id="5" name="ZoneTexte 4"/>
          <p:cNvSpPr txBox="1"/>
          <p:nvPr/>
        </p:nvSpPr>
        <p:spPr>
          <a:xfrm>
            <a:off x="1741117" y="5260932"/>
            <a:ext cx="8718115" cy="707886"/>
          </a:xfrm>
          <a:prstGeom prst="rect">
            <a:avLst/>
          </a:prstGeom>
          <a:noFill/>
        </p:spPr>
        <p:txBody>
          <a:bodyPr wrap="square" rtlCol="0">
            <a:spAutoFit/>
          </a:bodyPr>
          <a:lstStyle/>
          <a:p>
            <a:r>
              <a:rPr lang="fr-FR" sz="2000" b="1" dirty="0">
                <a:solidFill>
                  <a:srgbClr val="FF0000"/>
                </a:solidFill>
              </a:rPr>
              <a:t>Je tiens à préciser que ce diaporama et fait pour divertir. Et quand aucun cas ces photos ne sont ma propriété, elles viennent du net ainsi que les commentaires</a:t>
            </a:r>
            <a:r>
              <a:rPr lang="fr-FR" dirty="0"/>
              <a:t>. </a:t>
            </a:r>
          </a:p>
        </p:txBody>
      </p:sp>
    </p:spTree>
    <p:extLst>
      <p:ext uri="{BB962C8B-B14F-4D97-AF65-F5344CB8AC3E}">
        <p14:creationId xmlns:p14="http://schemas.microsoft.com/office/powerpoint/2010/main" val="2120091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omaine des Trois Colonnes |&amp;nbsp;&amp;laquo;Ce que je recherche en d&amp;eacute;couvrant ces endroits abandonn&amp;eacute;s, ce sont des histoires &amp;agrave; reconstituer comme les pi&amp;egrave;ces d&amp;#39;un&amp;nbsp;puzzle. G&amp;eacute;n&amp;eacute;ralement, on ne trouve rien sur internet &amp;agrave; propos de ces lieux qui d&amp;eacute;p&amp;eacute;rissent,&amp;nbsp;alors j&amp;#39;aime beaucoup faire des&amp;nbsp;recherches historiques pour en savoir davantage.&amp;raquo;&amp;nbsp;&#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35682" y="171891"/>
            <a:ext cx="6096000" cy="1754326"/>
          </a:xfrm>
          <a:prstGeom prst="rect">
            <a:avLst/>
          </a:prstGeom>
        </p:spPr>
        <p:txBody>
          <a:bodyPr>
            <a:spAutoFit/>
          </a:bodyPr>
          <a:lstStyle/>
          <a:p>
            <a:r>
              <a:rPr lang="fr-FR" b="1" dirty="0">
                <a:latin typeface="PT Serif"/>
              </a:rPr>
              <a:t>Domaine des Trois Colonnes |</a:t>
            </a:r>
            <a:r>
              <a:rPr lang="fr-FR" dirty="0">
                <a:latin typeface="PT Serif"/>
              </a:rPr>
              <a:t> «</a:t>
            </a:r>
            <a:r>
              <a:rPr lang="fr-FR" i="1" dirty="0">
                <a:latin typeface="PT Serif"/>
              </a:rPr>
              <a:t>Me balader </a:t>
            </a:r>
            <a:r>
              <a:rPr lang="fr-FR" dirty="0">
                <a:latin typeface="PT Serif"/>
              </a:rPr>
              <a:t>s</a:t>
            </a:r>
            <a:r>
              <a:rPr lang="fr-FR" i="1" dirty="0">
                <a:latin typeface="PT Serif"/>
              </a:rPr>
              <a:t>eul, c'est encore ce que je préfère. J'ai davantage de sensations et d'adrénaline. Je me sens plus vivant, comme un animal à l'affût des moindres bruits, des moindres odeurs et de là où je pose le pied. Je suis à la fois zen, paisible, et en alerte</a:t>
            </a:r>
            <a:r>
              <a:rPr lang="fr-FR" dirty="0">
                <a:latin typeface="PT Serif"/>
              </a:rPr>
              <a:t>.»</a:t>
            </a:r>
            <a:endParaRPr lang="fr-FR" dirty="0"/>
          </a:p>
        </p:txBody>
      </p:sp>
    </p:spTree>
    <p:extLst>
      <p:ext uri="{BB962C8B-B14F-4D97-AF65-F5344CB8AC3E}">
        <p14:creationId xmlns:p14="http://schemas.microsoft.com/office/powerpoint/2010/main" val="26072757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omaine des Trois Colonnes |&amp;nbsp;&amp;laquo;Pour prot&amp;eacute;ger les b&amp;acirc;tisses d&amp;eacute;sert&amp;eacute;es, je ne d&amp;eacute;voile jamais leur&amp;nbsp;localisation. Ces lieux ne m&amp;#39;appartiennent pas, je ne voudrais donc surtout pas que par ma faute, ils soient tagu&amp;eacute;s&amp;nbsp;ou pill&amp;eacute;s&amp;raquo;. D&amp;#39;ailleurs dans le livre, quelques indices se glissent dans les descriptions de l&amp;#39;auteur. Un&amp;nbsp;clin d&amp;#39;oeil aux&amp;nbsp;explorateurs urbains les plus avis&amp;eacute;s.&#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816252" y="334730"/>
            <a:ext cx="6096000" cy="1754326"/>
          </a:xfrm>
          <a:prstGeom prst="rect">
            <a:avLst/>
          </a:prstGeom>
        </p:spPr>
        <p:txBody>
          <a:bodyPr>
            <a:spAutoFit/>
          </a:bodyPr>
          <a:lstStyle/>
          <a:p>
            <a:r>
              <a:rPr lang="fr-FR" b="1" dirty="0">
                <a:solidFill>
                  <a:schemeClr val="bg1"/>
                </a:solidFill>
                <a:latin typeface="PT Serif"/>
              </a:rPr>
              <a:t>Domaine des Trois Colonnes | </a:t>
            </a:r>
            <a:r>
              <a:rPr lang="fr-FR" dirty="0">
                <a:solidFill>
                  <a:schemeClr val="bg1"/>
                </a:solidFill>
                <a:latin typeface="PT Serif"/>
              </a:rPr>
              <a:t>«</a:t>
            </a:r>
            <a:r>
              <a:rPr lang="fr-FR" i="1" dirty="0">
                <a:solidFill>
                  <a:schemeClr val="bg1"/>
                </a:solidFill>
                <a:latin typeface="PT Serif"/>
              </a:rPr>
              <a:t>Ce que je recherche en découvrant ces endroits abandonnés, ce sont des histoires à reconstituer comme les pièces d'un puzzle. Généralement, on ne trouve rien sur internet à propos de ces lieux qui dépérissent, alors j'aime beaucoup faire des recherches historiques pour en savoir davantage.»</a:t>
            </a:r>
            <a:r>
              <a:rPr lang="fr-FR" dirty="0">
                <a:solidFill>
                  <a:schemeClr val="bg1"/>
                </a:solidFill>
                <a:latin typeface="PT Serif"/>
              </a:rPr>
              <a:t> </a:t>
            </a:r>
            <a:endParaRPr lang="fr-FR" dirty="0">
              <a:solidFill>
                <a:schemeClr val="bg1"/>
              </a:solidFill>
            </a:endParaRPr>
          </a:p>
        </p:txBody>
      </p:sp>
    </p:spTree>
    <p:extLst>
      <p:ext uri="{BB962C8B-B14F-4D97-AF65-F5344CB8AC3E}">
        <p14:creationId xmlns:p14="http://schemas.microsoft.com/office/powerpoint/2010/main" val="1171175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sion Inond&amp;eacute;e&amp;nbsp;|&amp;nbsp;Passionn&amp;eacute; depuis son enfance par l&amp;#39;exploration urbaine, Timothy Hannem a d&amp;eacute;j&amp;agrave; &amp;agrave; son actif des centaines de photos.&amp;nbsp;&amp;laquo;Pour choisir les photos de ce livre, j&amp;#39;ai bien s&amp;ucirc;r pr&amp;eacute;f&amp;eacute;r&amp;eacute; les plus jolies &amp;agrave; regarder parmi celles que je publie sur&amp;nbsp;mon site, mais aussi celles qui avaient une histoire int&amp;eacute;ressante ou pour lesquelles&amp;nbsp;je pouvais raconter ce que j&amp;#39;avais ressenti et ce qui avait pu m&amp;#39;arriver d&amp;#39;amusant et d&amp;#39;insolite.&amp;raquo;&amp;nbsp;&#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09380" y="4530949"/>
            <a:ext cx="7736909" cy="1938992"/>
          </a:xfrm>
          <a:prstGeom prst="rect">
            <a:avLst/>
          </a:prstGeom>
        </p:spPr>
        <p:txBody>
          <a:bodyPr wrap="square">
            <a:spAutoFit/>
          </a:bodyPr>
          <a:lstStyle/>
          <a:p>
            <a:r>
              <a:rPr lang="fr-FR" sz="2000" b="1" dirty="0" smtClean="0">
                <a:solidFill>
                  <a:schemeClr val="bg1"/>
                </a:solidFill>
              </a:rPr>
              <a:t>Ce </a:t>
            </a:r>
            <a:r>
              <a:rPr lang="fr-FR" sz="2000" b="1" dirty="0">
                <a:solidFill>
                  <a:schemeClr val="bg1"/>
                </a:solidFill>
              </a:rPr>
              <a:t>premier guide </a:t>
            </a:r>
            <a:r>
              <a:rPr lang="fr-FR" sz="2000" b="1" dirty="0" smtClean="0">
                <a:solidFill>
                  <a:schemeClr val="bg1"/>
                </a:solidFill>
              </a:rPr>
              <a:t>national, répertorie</a:t>
            </a:r>
            <a:r>
              <a:rPr lang="fr-FR" sz="2000" b="1" dirty="0">
                <a:solidFill>
                  <a:schemeClr val="bg1"/>
                </a:solidFill>
              </a:rPr>
              <a:t> les photos envoûtantes de manoirs, hôpitaux, églises, écoles, orphelinats ou piscines oubliées. L'auteur livre aussi ses expériences et ses anecdotes sincères et insolites, en respectant l'une des règles d'or </a:t>
            </a:r>
            <a:r>
              <a:rPr lang="fr-FR" sz="2000" b="1" dirty="0" smtClean="0">
                <a:solidFill>
                  <a:schemeClr val="bg1"/>
                </a:solidFill>
              </a:rPr>
              <a:t>: </a:t>
            </a:r>
            <a:r>
              <a:rPr lang="fr-FR" sz="2000" b="1" dirty="0">
                <a:solidFill>
                  <a:schemeClr val="bg1"/>
                </a:solidFill>
              </a:rPr>
              <a:t>ne pas dévoiler les adresses des lieux (ni même la région). Les plus curieux entreprendront leurs propres recherches.</a:t>
            </a:r>
          </a:p>
        </p:txBody>
      </p:sp>
    </p:spTree>
    <p:extLst>
      <p:ext uri="{BB962C8B-B14F-4D97-AF65-F5344CB8AC3E}">
        <p14:creationId xmlns:p14="http://schemas.microsoft.com/office/powerpoint/2010/main" val="2070588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omaine des Trois Colonnes |&amp;nbsp;&amp;laquo;Me balader seul, c&amp;#39;est encore ce que je pr&amp;eacute;f&amp;egrave;re. J&amp;#39;ai davantage de sensations et&amp;nbsp;d&amp;#39;adr&amp;eacute;naline. Je me sens plus vivant, comme un animal &amp;agrave; l&amp;#39;aff&amp;ucirc;t des moindres bruits, des moindres odeurs et de l&amp;agrave; o&amp;ugrave; je pose le pied. Je suis &amp;agrave; la fois zen, paisible,&amp;nbsp;et&amp;nbsp;en alerte.&amp;raquo;&#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682908" y="443990"/>
            <a:ext cx="2095445" cy="369332"/>
          </a:xfrm>
          <a:prstGeom prst="rect">
            <a:avLst/>
          </a:prstGeom>
        </p:spPr>
        <p:txBody>
          <a:bodyPr wrap="none">
            <a:spAutoFit/>
          </a:bodyPr>
          <a:lstStyle/>
          <a:p>
            <a:r>
              <a:rPr lang="fr-FR" b="1" dirty="0">
                <a:latin typeface="PT Serif"/>
              </a:rPr>
              <a:t>Pension Inondée</a:t>
            </a:r>
            <a:r>
              <a:rPr lang="fr-FR" b="1" dirty="0">
                <a:solidFill>
                  <a:srgbClr val="A9919C"/>
                </a:solidFill>
                <a:latin typeface="PT Serif"/>
              </a:rPr>
              <a:t> </a:t>
            </a:r>
            <a:endParaRPr lang="fr-FR" dirty="0"/>
          </a:p>
        </p:txBody>
      </p:sp>
    </p:spTree>
    <p:extLst>
      <p:ext uri="{BB962C8B-B14F-4D97-AF65-F5344CB8AC3E}">
        <p14:creationId xmlns:p14="http://schemas.microsoft.com/office/powerpoint/2010/main" val="2413018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h&amp;acirc;teau&amp;nbsp;Chocolat |&amp;nbsp;&amp;laquo;Ce qu&amp;#39;aime les gens en d&amp;eacute;couvrant ces photos un peu effrayantes, c&amp;#39;est le fait de d&amp;eacute;couvrir ces tr&amp;eacute;sors oubli&amp;eacute;s du patrimoine, mais aussi d&amp;#39;imaginer l&amp;#39;histoire qui a pu s&amp;#39;y d&amp;eacute;rouler. Car le cerveau humain fonctionne comme &amp;ccedil;a, il prend plaisir &amp;agrave; se faire peur de temps en temps.&amp;raquo;&#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1105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Maison de l&amp;#39;Ambassadeur |&amp;nbsp;&amp;laquo;Parfois, des personnes qui ont reconnu en photos un endroit qu&amp;#39;elles connaissaient autrefois m&amp;#39;ont contact&amp;eacute; pour me proposer de revenir sur les lieux avec elles afin de me raconter ce qu&amp;#39;&amp;eacute;tait le b&amp;acirc;timent &amp;agrave; l&amp;#39;&amp;eacute;poque&amp;nbsp;et comment la vie s&amp;#39;y d&amp;eacute;roulait.&amp;nbsp;C&amp;#39;est toujours tr&amp;egrave;s int&amp;eacute;ressant pour moi&amp;nbsp;car c&amp;#39;est ce que je recherche avant tout, m&amp;#39;impr&amp;eacute;gner de l&amp;#39;&amp;acirc;me des lieux.&amp;raquo;&amp;nbsp;&#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91617" y="171179"/>
            <a:ext cx="6096000" cy="2031325"/>
          </a:xfrm>
          <a:prstGeom prst="rect">
            <a:avLst/>
          </a:prstGeom>
        </p:spPr>
        <p:txBody>
          <a:bodyPr>
            <a:spAutoFit/>
          </a:bodyPr>
          <a:lstStyle/>
          <a:p>
            <a:r>
              <a:rPr lang="fr-FR" b="1" dirty="0">
                <a:solidFill>
                  <a:schemeClr val="bg1"/>
                </a:solidFill>
                <a:latin typeface="PT Serif"/>
              </a:rPr>
              <a:t>Maison de l'Ambassadeur |</a:t>
            </a:r>
            <a:r>
              <a:rPr lang="fr-FR" dirty="0">
                <a:solidFill>
                  <a:schemeClr val="bg1"/>
                </a:solidFill>
                <a:latin typeface="PT Serif"/>
              </a:rPr>
              <a:t> </a:t>
            </a:r>
            <a:r>
              <a:rPr lang="fr-FR" i="1" dirty="0">
                <a:solidFill>
                  <a:schemeClr val="bg1"/>
                </a:solidFill>
                <a:latin typeface="PT Serif"/>
              </a:rPr>
              <a:t>«Parfois, des personnes qui ont reconnu en photos un endroit qu'elles connaissaient autrefois m'ont contacté pour me proposer de revenir sur les lieux avec elles afin de me raconter ce qu'était le bâtiment à l'époque et comment la vie s'y déroulait. C'est toujours très intéressant pour moi car c'est ce que je recherche avant tout, m'imprégner de l'âme des lieux.»</a:t>
            </a:r>
            <a:r>
              <a:rPr lang="fr-FR" dirty="0">
                <a:solidFill>
                  <a:schemeClr val="bg1"/>
                </a:solidFill>
                <a:latin typeface="PT Serif"/>
              </a:rPr>
              <a:t> </a:t>
            </a:r>
            <a:endParaRPr lang="fr-FR" dirty="0">
              <a:solidFill>
                <a:schemeClr val="bg1"/>
              </a:solidFill>
            </a:endParaRPr>
          </a:p>
        </p:txBody>
      </p:sp>
    </p:spTree>
    <p:extLst>
      <p:ext uri="{BB962C8B-B14F-4D97-AF65-F5344CB8AC3E}">
        <p14:creationId xmlns:p14="http://schemas.microsoft.com/office/powerpoint/2010/main" val="379521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rt&amp;nbsp;du&amp;nbsp;Haut-Bouc |&amp;nbsp;&amp;laquo;Pour faire mes photos, je me d&amp;eacute;place essentiellement en France et je ne pars jamais expr&amp;eacute;ssement &amp;agrave; l&amp;#39;&amp;eacute;tranger pour &amp;ccedil;a. C&amp;#39;est seulement si l&amp;#39;occasion se pr&amp;eacute;sente que je sors mon appareil photo et que je suis mon envie d&amp;#39;aventure. Car pour aimer ce type de balades, il faut aimer l&amp;#39;aventure.&amp;raquo;&#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095999" y="4819048"/>
            <a:ext cx="6096000" cy="1754326"/>
          </a:xfrm>
          <a:prstGeom prst="rect">
            <a:avLst/>
          </a:prstGeom>
        </p:spPr>
        <p:txBody>
          <a:bodyPr>
            <a:spAutoFit/>
          </a:bodyPr>
          <a:lstStyle/>
          <a:p>
            <a:r>
              <a:rPr lang="fr-FR" b="1" dirty="0">
                <a:solidFill>
                  <a:schemeClr val="bg1"/>
                </a:solidFill>
                <a:latin typeface="PT Serif"/>
              </a:rPr>
              <a:t>Fort du Haut-Bouc | </a:t>
            </a:r>
            <a:r>
              <a:rPr lang="fr-FR" dirty="0">
                <a:solidFill>
                  <a:schemeClr val="bg1"/>
                </a:solidFill>
                <a:latin typeface="PT Serif"/>
              </a:rPr>
              <a:t>«P</a:t>
            </a:r>
            <a:r>
              <a:rPr lang="fr-FR" i="1" dirty="0">
                <a:solidFill>
                  <a:schemeClr val="bg1"/>
                </a:solidFill>
                <a:latin typeface="PT Serif"/>
              </a:rPr>
              <a:t>our faire mes photos, je me déplace essentiellement en France et je ne pars jamais </a:t>
            </a:r>
            <a:r>
              <a:rPr lang="fr-FR" i="1" dirty="0" err="1">
                <a:solidFill>
                  <a:schemeClr val="bg1"/>
                </a:solidFill>
                <a:latin typeface="PT Serif"/>
              </a:rPr>
              <a:t>expréssement</a:t>
            </a:r>
            <a:r>
              <a:rPr lang="fr-FR" i="1" dirty="0">
                <a:solidFill>
                  <a:schemeClr val="bg1"/>
                </a:solidFill>
                <a:latin typeface="PT Serif"/>
              </a:rPr>
              <a:t> à l'étranger pour ça. C'est seulement si l'occasion se présente que je sors mon appareil photo et que je suis mon envie d'aventure. Car pour aimer ce type de balades, il faut aimer l'aventure</a:t>
            </a:r>
            <a:r>
              <a:rPr lang="fr-FR" dirty="0">
                <a:solidFill>
                  <a:schemeClr val="bg1"/>
                </a:solidFill>
                <a:latin typeface="PT Serif"/>
              </a:rPr>
              <a:t>.»</a:t>
            </a:r>
            <a:endParaRPr lang="fr-FR" dirty="0">
              <a:solidFill>
                <a:schemeClr val="bg1"/>
              </a:solidFill>
            </a:endParaRPr>
          </a:p>
        </p:txBody>
      </p:sp>
    </p:spTree>
    <p:extLst>
      <p:ext uri="{BB962C8B-B14F-4D97-AF65-F5344CB8AC3E}">
        <p14:creationId xmlns:p14="http://schemas.microsoft.com/office/powerpoint/2010/main" val="4096116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iscine aux Grenouilles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1999"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1689" y="300718"/>
            <a:ext cx="5120697" cy="646331"/>
          </a:xfrm>
          <a:prstGeom prst="rect">
            <a:avLst/>
          </a:prstGeom>
        </p:spPr>
        <p:txBody>
          <a:bodyPr wrap="none">
            <a:spAutoFit/>
          </a:bodyPr>
          <a:lstStyle/>
          <a:p>
            <a:r>
              <a:rPr lang="fr-FR" b="1" dirty="0"/>
              <a:t>La plus glissante – Domaine de </a:t>
            </a:r>
            <a:r>
              <a:rPr lang="fr-FR" b="1" dirty="0" err="1"/>
              <a:t>Physiopolis</a:t>
            </a:r>
            <a:r>
              <a:rPr lang="fr-FR" b="1" dirty="0"/>
              <a:t>, Yvelines</a:t>
            </a:r>
          </a:p>
          <a:p>
            <a:r>
              <a:rPr lang="fr-FR" b="1" dirty="0" smtClean="0">
                <a:solidFill>
                  <a:srgbClr val="A9919C"/>
                </a:solidFill>
                <a:latin typeface="PT Serif"/>
              </a:rPr>
              <a:t>|</a:t>
            </a:r>
            <a:endParaRPr lang="fr-FR" dirty="0"/>
          </a:p>
        </p:txBody>
      </p:sp>
      <p:sp>
        <p:nvSpPr>
          <p:cNvPr id="3" name="Rectangle 2"/>
          <p:cNvSpPr/>
          <p:nvPr/>
        </p:nvSpPr>
        <p:spPr>
          <a:xfrm>
            <a:off x="5562386" y="208385"/>
            <a:ext cx="6537689" cy="1477328"/>
          </a:xfrm>
          <a:prstGeom prst="rect">
            <a:avLst/>
          </a:prstGeom>
        </p:spPr>
        <p:txBody>
          <a:bodyPr wrap="square">
            <a:spAutoFit/>
          </a:bodyPr>
          <a:lstStyle/>
          <a:p>
            <a:r>
              <a:rPr lang="fr-FR" dirty="0">
                <a:solidFill>
                  <a:srgbClr val="212121"/>
                </a:solidFill>
                <a:latin typeface="Lato"/>
              </a:rPr>
              <a:t>Construite dans les année 1960, la piscine fût construite pour intégrer une base de loisirs qui pouvait accueillir jusqu’à 9000 personnes les jours de pointe. Elle est devenue un hôtel et fût fermée en 2003. De nombreuses personnalités sont passées par là !</a:t>
            </a:r>
            <a:endParaRPr lang="fr-FR" dirty="0"/>
          </a:p>
        </p:txBody>
      </p:sp>
    </p:spTree>
    <p:extLst>
      <p:ext uri="{BB962C8B-B14F-4D97-AF65-F5344CB8AC3E}">
        <p14:creationId xmlns:p14="http://schemas.microsoft.com/office/powerpoint/2010/main" val="37928175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Julien Cornette - Chateau du Procure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567429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 y="5674291"/>
            <a:ext cx="12192000" cy="1200329"/>
          </a:xfrm>
          <a:prstGeom prst="rect">
            <a:avLst/>
          </a:prstGeom>
        </p:spPr>
        <p:txBody>
          <a:bodyPr wrap="square">
            <a:spAutoFit/>
          </a:bodyPr>
          <a:lstStyle/>
          <a:p>
            <a:r>
              <a:rPr lang="fr-FR" b="1" dirty="0"/>
              <a:t>Le splendide – Le château du </a:t>
            </a:r>
            <a:r>
              <a:rPr lang="fr-FR" b="1" dirty="0" err="1" smtClean="0"/>
              <a:t>Procureur,</a:t>
            </a:r>
            <a:r>
              <a:rPr lang="fr-FR" dirty="0" err="1" smtClean="0">
                <a:solidFill>
                  <a:srgbClr val="212121"/>
                </a:solidFill>
                <a:latin typeface="Lato"/>
              </a:rPr>
              <a:t>Construit</a:t>
            </a:r>
            <a:r>
              <a:rPr lang="fr-FR" dirty="0" smtClean="0">
                <a:solidFill>
                  <a:srgbClr val="212121"/>
                </a:solidFill>
                <a:latin typeface="Lato"/>
              </a:rPr>
              <a:t> </a:t>
            </a:r>
            <a:r>
              <a:rPr lang="fr-FR" dirty="0">
                <a:solidFill>
                  <a:srgbClr val="212121"/>
                </a:solidFill>
                <a:latin typeface="Lato"/>
              </a:rPr>
              <a:t>aux début des années 1800 sur les fondations d’un vieux manoir du 17ème, le temps semble particulièrement peser sur la charpente de ce magnifique château. Sa dernière utilisation remonterait à l’occupation allemande. Afin de préserver cette bâtisse très surveillé le lieu est tenu secret ! Il en existe cependant de nombreux similaires, plus simples d’accès, à vous de mener l’enquête et de les découvrir !</a:t>
            </a:r>
            <a:endParaRPr lang="fr-FR" dirty="0"/>
          </a:p>
        </p:txBody>
      </p:sp>
    </p:spTree>
    <p:extLst>
      <p:ext uri="{BB962C8B-B14F-4D97-AF65-F5344CB8AC3E}">
        <p14:creationId xmlns:p14="http://schemas.microsoft.com/office/powerpoint/2010/main" val="7397893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Sanatorium d'Aincourt - Project Mayh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66564" y="146839"/>
            <a:ext cx="6096000" cy="1846659"/>
          </a:xfrm>
          <a:prstGeom prst="rect">
            <a:avLst/>
          </a:prstGeom>
        </p:spPr>
        <p:txBody>
          <a:bodyPr>
            <a:spAutoFit/>
          </a:bodyPr>
          <a:lstStyle/>
          <a:p>
            <a:pPr algn="just" fontAlgn="base"/>
            <a:r>
              <a:rPr lang="fr-FR" sz="2400" dirty="0" smtClean="0"/>
              <a:t>Sanatorium </a:t>
            </a:r>
            <a:r>
              <a:rPr lang="fr-FR" sz="2400" dirty="0"/>
              <a:t>d’</a:t>
            </a:r>
            <a:r>
              <a:rPr lang="fr-FR" sz="2400" dirty="0" err="1"/>
              <a:t>Aincourt</a:t>
            </a:r>
            <a:r>
              <a:rPr lang="fr-FR" sz="2400" dirty="0"/>
              <a:t> </a:t>
            </a:r>
            <a:r>
              <a:rPr lang="fr-FR" dirty="0" smtClean="0"/>
              <a:t>–</a:t>
            </a:r>
            <a:r>
              <a:rPr lang="fr-FR" dirty="0" smtClean="0">
                <a:solidFill>
                  <a:srgbClr val="212121"/>
                </a:solidFill>
                <a:latin typeface="Lato"/>
              </a:rPr>
              <a:t>Partez </a:t>
            </a:r>
            <a:r>
              <a:rPr lang="fr-FR" dirty="0">
                <a:solidFill>
                  <a:srgbClr val="212121"/>
                </a:solidFill>
                <a:latin typeface="Lato"/>
              </a:rPr>
              <a:t>de Paris direction Rouen en suivant la Seine et à mi-chemin vous passerez devant cet immense bâtiment. Un lieu déjà foulé par de nombreux aventuriers du dimanche mais qui attire toujours autant de monde, et on comprend pourquoi quand vu le nombre de pièces à explorer !</a:t>
            </a:r>
            <a:endParaRPr lang="fr-FR" b="0" i="0" dirty="0">
              <a:solidFill>
                <a:srgbClr val="212121"/>
              </a:solidFill>
              <a:effectLst/>
              <a:latin typeface="Lato"/>
            </a:endParaRPr>
          </a:p>
        </p:txBody>
      </p:sp>
    </p:spTree>
    <p:extLst>
      <p:ext uri="{BB962C8B-B14F-4D97-AF65-F5344CB8AC3E}">
        <p14:creationId xmlns:p14="http://schemas.microsoft.com/office/powerpoint/2010/main" val="1755749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Jurg Roess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6025" y="0"/>
            <a:ext cx="589597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0025" y="2239399"/>
            <a:ext cx="6096000" cy="1477328"/>
          </a:xfrm>
          <a:prstGeom prst="rect">
            <a:avLst/>
          </a:prstGeom>
        </p:spPr>
        <p:txBody>
          <a:bodyPr>
            <a:spAutoFit/>
          </a:bodyPr>
          <a:lstStyle/>
          <a:p>
            <a:r>
              <a:rPr lang="fr-FR" dirty="0">
                <a:solidFill>
                  <a:srgbClr val="212121"/>
                </a:solidFill>
                <a:latin typeface="Lato"/>
              </a:rPr>
              <a:t>L’église est désaffectée depuis 1793. Elle a ensuite été utilisée comme dépôt technique par la Ville, jusqu’à 1944. A cette date, elle est atteinte par un obus allemand. Son état de conservation ne permet donc pas son ouverture au public.</a:t>
            </a:r>
            <a:endParaRPr lang="fr-FR" dirty="0"/>
          </a:p>
        </p:txBody>
      </p:sp>
      <p:sp>
        <p:nvSpPr>
          <p:cNvPr id="3" name="Rectangle 2"/>
          <p:cNvSpPr/>
          <p:nvPr/>
        </p:nvSpPr>
        <p:spPr>
          <a:xfrm>
            <a:off x="200025" y="1064805"/>
            <a:ext cx="6130909" cy="369332"/>
          </a:xfrm>
          <a:prstGeom prst="rect">
            <a:avLst/>
          </a:prstGeom>
        </p:spPr>
        <p:txBody>
          <a:bodyPr wrap="none">
            <a:spAutoFit/>
          </a:bodyPr>
          <a:lstStyle/>
          <a:p>
            <a:pPr algn="just" fontAlgn="base"/>
            <a:r>
              <a:rPr lang="fr-FR" b="1" dirty="0">
                <a:solidFill>
                  <a:srgbClr val="558EAD"/>
                </a:solidFill>
                <a:latin typeface="Lato"/>
              </a:rPr>
              <a:t>La Désaffectée – L’Eglise Saint-Etienne-le-Vieux, Caen</a:t>
            </a:r>
            <a:endParaRPr lang="fr-FR" b="1" i="0" dirty="0">
              <a:solidFill>
                <a:srgbClr val="558EAD"/>
              </a:solidFill>
              <a:effectLst/>
              <a:latin typeface="Lato"/>
            </a:endParaRPr>
          </a:p>
        </p:txBody>
      </p:sp>
    </p:spTree>
    <p:extLst>
      <p:ext uri="{BB962C8B-B14F-4D97-AF65-F5344CB8AC3E}">
        <p14:creationId xmlns:p14="http://schemas.microsoft.com/office/powerpoint/2010/main" val="1473447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mÃ©lie/urbex-marseille.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785667"/>
            <a:ext cx="3920647" cy="2862322"/>
          </a:xfrm>
          <a:prstGeom prst="rect">
            <a:avLst/>
          </a:prstGeom>
        </p:spPr>
        <p:txBody>
          <a:bodyPr wrap="square">
            <a:spAutoFit/>
          </a:bodyPr>
          <a:lstStyle/>
          <a:p>
            <a:r>
              <a:rPr lang="fr-FR" dirty="0">
                <a:solidFill>
                  <a:schemeClr val="bg1"/>
                </a:solidFill>
                <a:latin typeface="Lato"/>
              </a:rPr>
              <a:t>On trouve encore là-bas tout un tas de trésors en tout genre allant d’une vieille carcasse de Berliet à des documents administratifs et autres journaux d’époque. Perdue dans la pampa, cette ancienne cave à vin contient encore beaucoup d’éléments des années 40 à 80, il ne tient qu’a vous de les retrouver. . . et de les préserver.</a:t>
            </a:r>
            <a:endParaRPr lang="fr-FR" dirty="0">
              <a:solidFill>
                <a:schemeClr val="bg1"/>
              </a:solidFill>
            </a:endParaRPr>
          </a:p>
        </p:txBody>
      </p:sp>
      <p:sp>
        <p:nvSpPr>
          <p:cNvPr id="3" name="Rectangle 2"/>
          <p:cNvSpPr/>
          <p:nvPr/>
        </p:nvSpPr>
        <p:spPr>
          <a:xfrm>
            <a:off x="123604" y="208168"/>
            <a:ext cx="4955267" cy="369332"/>
          </a:xfrm>
          <a:prstGeom prst="rect">
            <a:avLst/>
          </a:prstGeom>
        </p:spPr>
        <p:txBody>
          <a:bodyPr wrap="none">
            <a:spAutoFit/>
          </a:bodyPr>
          <a:lstStyle/>
          <a:p>
            <a:pPr algn="just" fontAlgn="base"/>
            <a:r>
              <a:rPr lang="fr-FR" b="1" dirty="0">
                <a:solidFill>
                  <a:srgbClr val="558EAD"/>
                </a:solidFill>
                <a:latin typeface="Lato"/>
              </a:rPr>
              <a:t>L’ensoleillée – Cave à vin, près de Marseille</a:t>
            </a:r>
            <a:endParaRPr lang="fr-FR" b="1" i="0" dirty="0">
              <a:solidFill>
                <a:srgbClr val="558EAD"/>
              </a:solidFill>
              <a:effectLst/>
              <a:latin typeface="Lato"/>
            </a:endParaRPr>
          </a:p>
        </p:txBody>
      </p:sp>
    </p:spTree>
    <p:extLst>
      <p:ext uri="{BB962C8B-B14F-4D97-AF65-F5344CB8AC3E}">
        <p14:creationId xmlns:p14="http://schemas.microsoft.com/office/powerpoint/2010/main" val="2546513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XS/urbexsessio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0570" y="0"/>
            <a:ext cx="951143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666314" y="213035"/>
            <a:ext cx="5322804" cy="369332"/>
          </a:xfrm>
          <a:prstGeom prst="rect">
            <a:avLst/>
          </a:prstGeom>
        </p:spPr>
        <p:txBody>
          <a:bodyPr wrap="none">
            <a:spAutoFit/>
          </a:bodyPr>
          <a:lstStyle/>
          <a:p>
            <a:pPr algn="just" fontAlgn="base"/>
            <a:r>
              <a:rPr lang="fr-FR" b="1" dirty="0">
                <a:solidFill>
                  <a:srgbClr val="558EAD"/>
                </a:solidFill>
                <a:latin typeface="Lato"/>
              </a:rPr>
              <a:t>Le bateau de pirates – Canal du midi, Toulouse</a:t>
            </a:r>
            <a:endParaRPr lang="fr-FR" b="1" i="0" dirty="0">
              <a:solidFill>
                <a:srgbClr val="558EAD"/>
              </a:solidFill>
              <a:effectLst/>
              <a:latin typeface="Lato"/>
            </a:endParaRPr>
          </a:p>
        </p:txBody>
      </p:sp>
      <p:sp>
        <p:nvSpPr>
          <p:cNvPr id="3" name="Rectangle 2"/>
          <p:cNvSpPr/>
          <p:nvPr/>
        </p:nvSpPr>
        <p:spPr>
          <a:xfrm>
            <a:off x="0" y="1166842"/>
            <a:ext cx="2680570" cy="4524315"/>
          </a:xfrm>
          <a:prstGeom prst="rect">
            <a:avLst/>
          </a:prstGeom>
        </p:spPr>
        <p:txBody>
          <a:bodyPr wrap="square">
            <a:spAutoFit/>
          </a:bodyPr>
          <a:lstStyle/>
          <a:p>
            <a:r>
              <a:rPr lang="fr-FR" dirty="0">
                <a:solidFill>
                  <a:srgbClr val="212121"/>
                </a:solidFill>
                <a:latin typeface="Lato"/>
              </a:rPr>
              <a:t>Dans le genre bizarre, cet ancien bateau/restaurant envoie du pâté ! Sur le pont, on se croirait vraiment dans un vieux galion usé par les tempêtes, mais toujours plus ou moins prêt à braver les océans. Si l’envie vous prend d’aller jouer les pirates ! Attention toutefois à ne pas finir dans l’eau, ça reste un lieu abandonné en bois, donc fragile !</a:t>
            </a:r>
            <a:endParaRPr lang="fr-FR" dirty="0"/>
          </a:p>
        </p:txBody>
      </p:sp>
    </p:spTree>
    <p:extLst>
      <p:ext uri="{BB962C8B-B14F-4D97-AF65-F5344CB8AC3E}">
        <p14:creationId xmlns:p14="http://schemas.microsoft.com/office/powerpoint/2010/main" val="7301775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mÃ©lie/urbex-marseille.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2243" y="137879"/>
            <a:ext cx="4963667" cy="369332"/>
          </a:xfrm>
          <a:prstGeom prst="rect">
            <a:avLst/>
          </a:prstGeom>
        </p:spPr>
        <p:txBody>
          <a:bodyPr wrap="none">
            <a:spAutoFit/>
          </a:bodyPr>
          <a:lstStyle/>
          <a:p>
            <a:pPr algn="just" fontAlgn="base"/>
            <a:r>
              <a:rPr lang="fr-FR" b="1" dirty="0">
                <a:latin typeface="Lato"/>
              </a:rPr>
              <a:t>La barrée – La prison Sainte-Anne, Avignon</a:t>
            </a:r>
            <a:endParaRPr lang="fr-FR" b="1" i="0" dirty="0">
              <a:effectLst/>
              <a:latin typeface="Lato"/>
            </a:endParaRPr>
          </a:p>
        </p:txBody>
      </p:sp>
      <p:sp>
        <p:nvSpPr>
          <p:cNvPr id="3" name="Rectangle 2"/>
          <p:cNvSpPr/>
          <p:nvPr/>
        </p:nvSpPr>
        <p:spPr>
          <a:xfrm>
            <a:off x="282243" y="735563"/>
            <a:ext cx="6096000" cy="1754326"/>
          </a:xfrm>
          <a:prstGeom prst="rect">
            <a:avLst/>
          </a:prstGeom>
        </p:spPr>
        <p:txBody>
          <a:bodyPr>
            <a:spAutoFit/>
          </a:bodyPr>
          <a:lstStyle/>
          <a:p>
            <a:r>
              <a:rPr lang="fr-FR" dirty="0">
                <a:solidFill>
                  <a:schemeClr val="bg1"/>
                </a:solidFill>
                <a:latin typeface="Lato"/>
              </a:rPr>
              <a:t>La prison Sainte-Anne d’Avignon fût abandonnée en 2003 et ouverte temporairement à une exposition. La ville envisage depuis quelques années de la convertir en hôtel de luxe, mais cela semble au point mort. Vous pouvez retrouver de nombreux clichés qui témoignent du passé chargé de ce lieu abandonné.</a:t>
            </a:r>
            <a:endParaRPr lang="fr-FR" dirty="0">
              <a:solidFill>
                <a:schemeClr val="bg1"/>
              </a:solidFill>
            </a:endParaRPr>
          </a:p>
        </p:txBody>
      </p:sp>
    </p:spTree>
    <p:extLst>
      <p:ext uri="{BB962C8B-B14F-4D97-AF65-F5344CB8AC3E}">
        <p14:creationId xmlns:p14="http://schemas.microsoft.com/office/powerpoint/2010/main" val="1184849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positivr.fr/wp-content/uploads/2014/10/abandonne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6074" y="0"/>
            <a:ext cx="778592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9436" y="2300604"/>
            <a:ext cx="4154465" cy="2862322"/>
          </a:xfrm>
          <a:prstGeom prst="rect">
            <a:avLst/>
          </a:prstGeom>
        </p:spPr>
        <p:txBody>
          <a:bodyPr wrap="square">
            <a:spAutoFit/>
          </a:bodyPr>
          <a:lstStyle/>
          <a:p>
            <a:r>
              <a:rPr lang="fr-FR" dirty="0">
                <a:solidFill>
                  <a:srgbClr val="222222"/>
                </a:solidFill>
                <a:latin typeface="Merriweather"/>
              </a:rPr>
              <a:t>Voici le premier En Italien, on l’appelle Il Cristo </a:t>
            </a:r>
            <a:r>
              <a:rPr lang="fr-FR" dirty="0" err="1">
                <a:solidFill>
                  <a:srgbClr val="222222"/>
                </a:solidFill>
                <a:latin typeface="Merriweather"/>
              </a:rPr>
              <a:t>Degli</a:t>
            </a:r>
            <a:r>
              <a:rPr lang="fr-FR" dirty="0">
                <a:solidFill>
                  <a:srgbClr val="222222"/>
                </a:solidFill>
                <a:latin typeface="Merriweather"/>
              </a:rPr>
              <a:t> </a:t>
            </a:r>
            <a:r>
              <a:rPr lang="fr-FR" dirty="0" err="1">
                <a:solidFill>
                  <a:srgbClr val="222222"/>
                </a:solidFill>
                <a:latin typeface="Merriweather"/>
              </a:rPr>
              <a:t>Abissi</a:t>
            </a:r>
            <a:r>
              <a:rPr lang="fr-FR" dirty="0">
                <a:solidFill>
                  <a:srgbClr val="222222"/>
                </a:solidFill>
                <a:latin typeface="Merriweather"/>
              </a:rPr>
              <a:t>, et il s’agit d’une sculpture en bronze de 17m de hauteur située dans la baie de San </a:t>
            </a:r>
            <a:r>
              <a:rPr lang="fr-FR" dirty="0" err="1">
                <a:solidFill>
                  <a:srgbClr val="222222"/>
                </a:solidFill>
                <a:latin typeface="Merriweather"/>
              </a:rPr>
              <a:t>Fruttuoso</a:t>
            </a:r>
            <a:r>
              <a:rPr lang="fr-FR" dirty="0">
                <a:solidFill>
                  <a:srgbClr val="222222"/>
                </a:solidFill>
                <a:latin typeface="Merriweather"/>
              </a:rPr>
              <a:t> de </a:t>
            </a:r>
            <a:r>
              <a:rPr lang="fr-FR" dirty="0" err="1">
                <a:solidFill>
                  <a:srgbClr val="222222"/>
                </a:solidFill>
                <a:latin typeface="Merriweather"/>
              </a:rPr>
              <a:t>Camogli</a:t>
            </a:r>
            <a:r>
              <a:rPr lang="fr-FR" dirty="0">
                <a:solidFill>
                  <a:srgbClr val="222222"/>
                </a:solidFill>
                <a:latin typeface="Merriweather"/>
              </a:rPr>
              <a:t> en Italie. Cette imposante sculpture a été créée par le sculpteur Guido </a:t>
            </a:r>
            <a:r>
              <a:rPr lang="fr-FR" dirty="0" err="1" smtClean="0">
                <a:solidFill>
                  <a:srgbClr val="222222"/>
                </a:solidFill>
                <a:latin typeface="Merriweather"/>
              </a:rPr>
              <a:t>Galletti</a:t>
            </a:r>
            <a:r>
              <a:rPr lang="fr-FR" dirty="0" smtClean="0">
                <a:solidFill>
                  <a:srgbClr val="222222"/>
                </a:solidFill>
                <a:latin typeface="Merriweather"/>
              </a:rPr>
              <a:t> </a:t>
            </a:r>
            <a:r>
              <a:rPr lang="fr-FR" dirty="0"/>
              <a:t> en 1954</a:t>
            </a:r>
            <a:r>
              <a:rPr lang="fr-FR" dirty="0" smtClean="0">
                <a:solidFill>
                  <a:srgbClr val="222222"/>
                </a:solidFill>
                <a:latin typeface="Merriweather"/>
              </a:rPr>
              <a:t>. </a:t>
            </a:r>
            <a:r>
              <a:rPr lang="fr-FR" dirty="0">
                <a:solidFill>
                  <a:srgbClr val="222222"/>
                </a:solidFill>
                <a:latin typeface="Merriweather"/>
              </a:rPr>
              <a:t>A la fin du mois de juillet, chaque année, une cérémonie est célébrée en mémoire des victimes de la mer.</a:t>
            </a:r>
            <a:endParaRPr lang="fr-FR" dirty="0"/>
          </a:p>
        </p:txBody>
      </p:sp>
      <p:sp>
        <p:nvSpPr>
          <p:cNvPr id="3" name="Rectangle 2"/>
          <p:cNvSpPr/>
          <p:nvPr/>
        </p:nvSpPr>
        <p:spPr>
          <a:xfrm>
            <a:off x="304800" y="325057"/>
            <a:ext cx="6096000" cy="369332"/>
          </a:xfrm>
          <a:prstGeom prst="rect">
            <a:avLst/>
          </a:prstGeom>
        </p:spPr>
        <p:txBody>
          <a:bodyPr>
            <a:spAutoFit/>
          </a:bodyPr>
          <a:lstStyle/>
          <a:p>
            <a:r>
              <a:rPr lang="fr-FR" b="1" dirty="0" smtClean="0">
                <a:solidFill>
                  <a:srgbClr val="333333"/>
                </a:solidFill>
                <a:latin typeface="Montserrat"/>
              </a:rPr>
              <a:t>1</a:t>
            </a:r>
            <a:r>
              <a:rPr lang="fr-FR" b="1" dirty="0">
                <a:solidFill>
                  <a:srgbClr val="333333"/>
                </a:solidFill>
                <a:latin typeface="Montserrat"/>
              </a:rPr>
              <a:t>. Le Christ des abysses à San </a:t>
            </a:r>
            <a:r>
              <a:rPr lang="fr-FR" b="1" dirty="0" err="1">
                <a:solidFill>
                  <a:srgbClr val="333333"/>
                </a:solidFill>
                <a:latin typeface="Montserrat"/>
              </a:rPr>
              <a:t>Fruttuoso</a:t>
            </a:r>
            <a:r>
              <a:rPr lang="fr-FR" b="1" dirty="0">
                <a:solidFill>
                  <a:srgbClr val="333333"/>
                </a:solidFill>
                <a:latin typeface="Montserrat"/>
              </a:rPr>
              <a:t> en Italie</a:t>
            </a:r>
            <a:endParaRPr lang="fr-FR" b="1" i="0" dirty="0">
              <a:solidFill>
                <a:srgbClr val="333333"/>
              </a:solidFill>
              <a:effectLst/>
              <a:latin typeface="Montserrat"/>
            </a:endParaRPr>
          </a:p>
        </p:txBody>
      </p:sp>
    </p:spTree>
    <p:extLst>
      <p:ext uri="{BB962C8B-B14F-4D97-AF65-F5344CB8AC3E}">
        <p14:creationId xmlns:p14="http://schemas.microsoft.com/office/powerpoint/2010/main" val="40338068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0;                    &#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045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positivr.fr/wp-content/uploads/2014/10/abandonne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1584" y="0"/>
            <a:ext cx="782041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972131"/>
            <a:ext cx="4371584" cy="5755422"/>
          </a:xfrm>
          <a:prstGeom prst="rect">
            <a:avLst/>
          </a:prstGeom>
        </p:spPr>
        <p:txBody>
          <a:bodyPr wrap="square">
            <a:spAutoFit/>
          </a:bodyPr>
          <a:lstStyle/>
          <a:p>
            <a:r>
              <a:rPr lang="fr-FR" sz="1600" dirty="0">
                <a:solidFill>
                  <a:srgbClr val="222222"/>
                </a:solidFill>
                <a:latin typeface="Arial" panose="020B0604020202020204" pitchFamily="34" charset="0"/>
                <a:cs typeface="Arial" panose="020B0604020202020204" pitchFamily="34" charset="0"/>
              </a:rPr>
              <a:t>Le village de de </a:t>
            </a:r>
            <a:r>
              <a:rPr lang="fr-FR" sz="1600" dirty="0" err="1">
                <a:solidFill>
                  <a:srgbClr val="222222"/>
                </a:solidFill>
                <a:latin typeface="Arial" panose="020B0604020202020204" pitchFamily="34" charset="0"/>
                <a:cs typeface="Arial" panose="020B0604020202020204" pitchFamily="34" charset="0"/>
              </a:rPr>
              <a:t>Kolmanskop</a:t>
            </a:r>
            <a:r>
              <a:rPr lang="fr-FR" sz="1600" dirty="0">
                <a:solidFill>
                  <a:srgbClr val="222222"/>
                </a:solidFill>
                <a:latin typeface="Arial" panose="020B0604020202020204" pitchFamily="34" charset="0"/>
                <a:cs typeface="Arial" panose="020B0604020202020204" pitchFamily="34" charset="0"/>
              </a:rPr>
              <a:t> est situé en Namibie, dans le désert, à quelques kilomètres de Lüderitz. Fondé à la fin du 19e par des colons allemands, il a connu une expansion rapide grâce à ses mines de diamant. Durant son apogée, la ville importait l’eau potable à 1000 kilomètres de là, depuis Le Cap, pour subvenir aux besoins de sa population. Il s’agit aujourd’hui d’une ville fantôme</a:t>
            </a:r>
            <a:r>
              <a:rPr lang="fr-FR" sz="1600" dirty="0" smtClean="0">
                <a:solidFill>
                  <a:srgbClr val="222222"/>
                </a:solidFill>
                <a:latin typeface="Arial" panose="020B0604020202020204" pitchFamily="34" charset="0"/>
                <a:cs typeface="Arial" panose="020B0604020202020204" pitchFamily="34" charset="0"/>
              </a:rPr>
              <a:t>.</a:t>
            </a:r>
            <a:r>
              <a:rPr lang="fr-FR" sz="1600" dirty="0">
                <a:latin typeface="Arial" panose="020B0604020202020204" pitchFamily="34" charset="0"/>
                <a:cs typeface="Arial" panose="020B0604020202020204" pitchFamily="34" charset="0"/>
              </a:rPr>
              <a:t> La ville fantôme de </a:t>
            </a:r>
            <a:r>
              <a:rPr lang="fr-FR" sz="1600" dirty="0" err="1">
                <a:latin typeface="Arial" panose="020B0604020202020204" pitchFamily="34" charset="0"/>
                <a:cs typeface="Arial" panose="020B0604020202020204" pitchFamily="34" charset="0"/>
              </a:rPr>
              <a:t>Kolmanskop</a:t>
            </a:r>
            <a:r>
              <a:rPr lang="fr-FR" sz="1600" dirty="0">
                <a:latin typeface="Arial" panose="020B0604020202020204" pitchFamily="34" charset="0"/>
                <a:cs typeface="Arial" panose="020B0604020202020204" pitchFamily="34" charset="0"/>
              </a:rPr>
              <a:t> fut construite à un endroit où l'on avait trouvé, dans le sable, des petits diamants apportés par le vent depuis l’océan. La ville avait de belles maisons, une école, un hôpital et un stade, elle devint rapidement une cité modèle. La prospérité régna pendant longtemps. Malheureusement, le “stock de diamants” s’épuisa trop rapidement. En outre, l’eau et les orages de sable rendaient la vie difficile sur l’île. Les gens ont fini par la quitter. Aujourd’hui, les maisons sont pratiquement recouvertes de sable, produisant une sensation amère de dépression.</a:t>
            </a:r>
          </a:p>
        </p:txBody>
      </p:sp>
      <p:sp>
        <p:nvSpPr>
          <p:cNvPr id="3" name="Rectangle 2"/>
          <p:cNvSpPr/>
          <p:nvPr/>
        </p:nvSpPr>
        <p:spPr>
          <a:xfrm>
            <a:off x="154488" y="369332"/>
            <a:ext cx="6096000" cy="369332"/>
          </a:xfrm>
          <a:prstGeom prst="rect">
            <a:avLst/>
          </a:prstGeom>
        </p:spPr>
        <p:txBody>
          <a:bodyPr>
            <a:spAutoFit/>
          </a:bodyPr>
          <a:lstStyle/>
          <a:p>
            <a:r>
              <a:rPr lang="fr-FR" b="1" dirty="0" smtClean="0">
                <a:solidFill>
                  <a:srgbClr val="333333"/>
                </a:solidFill>
                <a:latin typeface="Montserrat"/>
              </a:rPr>
              <a:t>2</a:t>
            </a:r>
            <a:r>
              <a:rPr lang="fr-FR" b="1" dirty="0">
                <a:solidFill>
                  <a:srgbClr val="333333"/>
                </a:solidFill>
                <a:latin typeface="Montserrat"/>
              </a:rPr>
              <a:t>. Le village de </a:t>
            </a:r>
            <a:r>
              <a:rPr lang="fr-FR" b="1" dirty="0" err="1">
                <a:solidFill>
                  <a:srgbClr val="333333"/>
                </a:solidFill>
                <a:latin typeface="Montserrat"/>
              </a:rPr>
              <a:t>Kolmanskop</a:t>
            </a:r>
            <a:r>
              <a:rPr lang="fr-FR" b="1" dirty="0">
                <a:solidFill>
                  <a:srgbClr val="333333"/>
                </a:solidFill>
                <a:latin typeface="Montserrat"/>
              </a:rPr>
              <a:t> dans le désert de Namib</a:t>
            </a:r>
            <a:endParaRPr lang="fr-FR" b="1" i="0" dirty="0">
              <a:solidFill>
                <a:srgbClr val="333333"/>
              </a:solidFill>
              <a:effectLst/>
              <a:latin typeface="Montserrat"/>
            </a:endParaRPr>
          </a:p>
        </p:txBody>
      </p:sp>
    </p:spTree>
    <p:extLst>
      <p:ext uri="{BB962C8B-B14F-4D97-AF65-F5344CB8AC3E}">
        <p14:creationId xmlns:p14="http://schemas.microsoft.com/office/powerpoint/2010/main" val="1519381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0;                    &#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0649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positivr.fr/wp-content/uploads/2014/10/abandonne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6844" y="0"/>
            <a:ext cx="769515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2066" y="1999265"/>
            <a:ext cx="4304778" cy="3416320"/>
          </a:xfrm>
          <a:prstGeom prst="rect">
            <a:avLst/>
          </a:prstGeom>
        </p:spPr>
        <p:txBody>
          <a:bodyPr wrap="square">
            <a:spAutoFit/>
          </a:bodyPr>
          <a:lstStyle/>
          <a:p>
            <a:r>
              <a:rPr lang="fr-FR" dirty="0">
                <a:solidFill>
                  <a:srgbClr val="222222"/>
                </a:solidFill>
                <a:latin typeface="Merriweather"/>
              </a:rPr>
              <a:t>Situés près du Cape Romano, ces étranges maisons sur la côte de Floride ont posé beaucoup de questions. Et pourtant, il s’agit tout simplement d’une maison de vacance construite en 1980 par un homme d’affaires de l’industrie pétrolière : Bob Lee. Luxueuse, en avance sur son temps (on y trouvait des panneaux solaires), la demeure est aujourd’hui réclamée par les eaux. Une revanche assez amusante du coup pour la me</a:t>
            </a:r>
            <a:endParaRPr lang="fr-FR" dirty="0"/>
          </a:p>
        </p:txBody>
      </p:sp>
      <p:sp>
        <p:nvSpPr>
          <p:cNvPr id="3" name="Rectangle 2"/>
          <p:cNvSpPr/>
          <p:nvPr/>
        </p:nvSpPr>
        <p:spPr>
          <a:xfrm>
            <a:off x="279748" y="261714"/>
            <a:ext cx="6885140" cy="369332"/>
          </a:xfrm>
          <a:prstGeom prst="rect">
            <a:avLst/>
          </a:prstGeom>
        </p:spPr>
        <p:txBody>
          <a:bodyPr wrap="square">
            <a:spAutoFit/>
          </a:bodyPr>
          <a:lstStyle/>
          <a:p>
            <a:r>
              <a:rPr lang="fr-FR" b="1" dirty="0" smtClean="0">
                <a:solidFill>
                  <a:srgbClr val="333333"/>
                </a:solidFill>
                <a:latin typeface="Montserrat"/>
              </a:rPr>
              <a:t>3</a:t>
            </a:r>
            <a:r>
              <a:rPr lang="fr-FR" b="1" dirty="0">
                <a:solidFill>
                  <a:srgbClr val="333333"/>
                </a:solidFill>
                <a:latin typeface="Montserrat"/>
              </a:rPr>
              <a:t>. Des maisons abandonnées dans le </a:t>
            </a:r>
            <a:r>
              <a:rPr lang="fr-FR" b="1" dirty="0">
                <a:latin typeface="Montserrat"/>
              </a:rPr>
              <a:t>s</a:t>
            </a:r>
            <a:r>
              <a:rPr lang="fr-FR" b="1" dirty="0">
                <a:solidFill>
                  <a:schemeClr val="bg1"/>
                </a:solidFill>
                <a:latin typeface="Montserrat"/>
              </a:rPr>
              <a:t>ud-ouest de la Floride</a:t>
            </a:r>
            <a:endParaRPr lang="fr-FR" b="1" i="0" dirty="0">
              <a:solidFill>
                <a:schemeClr val="bg1"/>
              </a:solidFill>
              <a:effectLst/>
              <a:latin typeface="Montserrat"/>
            </a:endParaRPr>
          </a:p>
        </p:txBody>
      </p:sp>
    </p:spTree>
    <p:extLst>
      <p:ext uri="{BB962C8B-B14F-4D97-AF65-F5344CB8AC3E}">
        <p14:creationId xmlns:p14="http://schemas.microsoft.com/office/powerpoint/2010/main" val="38343453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10;                    &#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9061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positivr.fr/wp-content/uploads/2014/10/abandonne04.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4534421" y="0"/>
            <a:ext cx="765757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887245"/>
            <a:ext cx="4396637" cy="2862322"/>
          </a:xfrm>
          <a:prstGeom prst="rect">
            <a:avLst/>
          </a:prstGeom>
        </p:spPr>
        <p:txBody>
          <a:bodyPr wrap="square">
            <a:spAutoFit/>
          </a:bodyPr>
          <a:lstStyle/>
          <a:p>
            <a:r>
              <a:rPr lang="fr-FR" dirty="0">
                <a:solidFill>
                  <a:srgbClr val="222222"/>
                </a:solidFill>
                <a:latin typeface="Merriweather"/>
              </a:rPr>
              <a:t>Située dans la baie de </a:t>
            </a:r>
            <a:r>
              <a:rPr lang="fr-FR" dirty="0" err="1">
                <a:solidFill>
                  <a:srgbClr val="222222"/>
                </a:solidFill>
                <a:latin typeface="Merriweather"/>
              </a:rPr>
              <a:t>Homebush</a:t>
            </a:r>
            <a:r>
              <a:rPr lang="fr-FR" dirty="0">
                <a:solidFill>
                  <a:srgbClr val="222222"/>
                </a:solidFill>
                <a:latin typeface="Merriweather"/>
              </a:rPr>
              <a:t> en Australie, l’épave du SS </a:t>
            </a:r>
            <a:r>
              <a:rPr lang="fr-FR" dirty="0" err="1">
                <a:solidFill>
                  <a:srgbClr val="222222"/>
                </a:solidFill>
                <a:latin typeface="Merriweather"/>
              </a:rPr>
              <a:t>Ayrfield</a:t>
            </a:r>
            <a:r>
              <a:rPr lang="fr-FR" dirty="0">
                <a:solidFill>
                  <a:srgbClr val="222222"/>
                </a:solidFill>
                <a:latin typeface="Merriweather"/>
              </a:rPr>
              <a:t> est l’un des témoignages de l’industrie de démantèlement navale qui occupait la baie à une certaine époque. Il ne s’agit d’ailleurs pas de la seule épave à vapeur visible là-bas : on peut aussi y voir les restes du SS </a:t>
            </a:r>
            <a:r>
              <a:rPr lang="fr-FR" dirty="0" err="1">
                <a:solidFill>
                  <a:srgbClr val="222222"/>
                </a:solidFill>
                <a:latin typeface="Merriweather"/>
              </a:rPr>
              <a:t>Mortlake</a:t>
            </a:r>
            <a:r>
              <a:rPr lang="fr-FR" dirty="0">
                <a:solidFill>
                  <a:srgbClr val="222222"/>
                </a:solidFill>
                <a:latin typeface="Merriweather"/>
              </a:rPr>
              <a:t> Bank, du SS </a:t>
            </a:r>
            <a:r>
              <a:rPr lang="fr-FR" dirty="0" err="1">
                <a:solidFill>
                  <a:srgbClr val="222222"/>
                </a:solidFill>
                <a:latin typeface="Merriweather"/>
              </a:rPr>
              <a:t>Heroic</a:t>
            </a:r>
            <a:r>
              <a:rPr lang="fr-FR" dirty="0">
                <a:solidFill>
                  <a:srgbClr val="222222"/>
                </a:solidFill>
                <a:latin typeface="Merriweather"/>
              </a:rPr>
              <a:t>, et du HMAS </a:t>
            </a:r>
            <a:r>
              <a:rPr lang="fr-FR" dirty="0" err="1">
                <a:solidFill>
                  <a:srgbClr val="222222"/>
                </a:solidFill>
                <a:latin typeface="Merriweather"/>
              </a:rPr>
              <a:t>Karangi</a:t>
            </a:r>
            <a:r>
              <a:rPr lang="fr-FR" dirty="0">
                <a:solidFill>
                  <a:srgbClr val="222222"/>
                </a:solidFill>
                <a:latin typeface="Merriweather"/>
              </a:rPr>
              <a:t>, tous démantelés au début des années 1970.</a:t>
            </a:r>
            <a:endParaRPr lang="fr-FR" dirty="0"/>
          </a:p>
        </p:txBody>
      </p:sp>
      <p:sp>
        <p:nvSpPr>
          <p:cNvPr id="3" name="Rectangle 2"/>
          <p:cNvSpPr/>
          <p:nvPr/>
        </p:nvSpPr>
        <p:spPr>
          <a:xfrm>
            <a:off x="367430" y="297291"/>
            <a:ext cx="7749436" cy="369332"/>
          </a:xfrm>
          <a:prstGeom prst="rect">
            <a:avLst/>
          </a:prstGeom>
        </p:spPr>
        <p:txBody>
          <a:bodyPr wrap="square">
            <a:spAutoFit/>
          </a:bodyPr>
          <a:lstStyle/>
          <a:p>
            <a:r>
              <a:rPr lang="fr-FR" b="1" dirty="0" smtClean="0">
                <a:solidFill>
                  <a:srgbClr val="333333"/>
                </a:solidFill>
                <a:latin typeface="Montserrat"/>
              </a:rPr>
              <a:t>4</a:t>
            </a:r>
            <a:r>
              <a:rPr lang="fr-FR" b="1" dirty="0">
                <a:solidFill>
                  <a:srgbClr val="333333"/>
                </a:solidFill>
                <a:latin typeface="Montserrat"/>
              </a:rPr>
              <a:t>. L’épave du SS </a:t>
            </a:r>
            <a:r>
              <a:rPr lang="fr-FR" b="1" dirty="0" err="1">
                <a:solidFill>
                  <a:srgbClr val="333333"/>
                </a:solidFill>
                <a:latin typeface="Montserrat"/>
              </a:rPr>
              <a:t>Ayrfield</a:t>
            </a:r>
            <a:r>
              <a:rPr lang="fr-FR" b="1" dirty="0">
                <a:solidFill>
                  <a:srgbClr val="333333"/>
                </a:solidFill>
                <a:latin typeface="Montserrat"/>
              </a:rPr>
              <a:t> en Australie dans la baie de </a:t>
            </a:r>
            <a:r>
              <a:rPr lang="fr-FR" b="1" dirty="0" err="1">
                <a:solidFill>
                  <a:srgbClr val="333333"/>
                </a:solidFill>
                <a:latin typeface="Montserrat"/>
              </a:rPr>
              <a:t>HomeBush</a:t>
            </a:r>
            <a:endParaRPr lang="fr-FR" b="1" i="0" dirty="0">
              <a:solidFill>
                <a:srgbClr val="333333"/>
              </a:solidFill>
              <a:effectLst/>
              <a:latin typeface="Montserrat"/>
            </a:endParaRPr>
          </a:p>
        </p:txBody>
      </p:sp>
    </p:spTree>
    <p:extLst>
      <p:ext uri="{BB962C8B-B14F-4D97-AF65-F5344CB8AC3E}">
        <p14:creationId xmlns:p14="http://schemas.microsoft.com/office/powerpoint/2010/main" val="25155772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10;                    &#10;                "/>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0" y="0"/>
            <a:ext cx="12192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492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positivr.fr/wp-content/uploads/2014/10/abandonne05-696x104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9058" y="0"/>
            <a:ext cx="783294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545476"/>
            <a:ext cx="4271375" cy="4801314"/>
          </a:xfrm>
          <a:prstGeom prst="rect">
            <a:avLst/>
          </a:prstGeom>
        </p:spPr>
        <p:txBody>
          <a:bodyPr wrap="square">
            <a:spAutoFit/>
          </a:bodyPr>
          <a:lstStyle/>
          <a:p>
            <a:r>
              <a:rPr lang="fr-FR" dirty="0">
                <a:solidFill>
                  <a:srgbClr val="222222"/>
                </a:solidFill>
                <a:latin typeface="Merriweather"/>
              </a:rPr>
              <a:t>Cette photo a été prise au cimetière de voitures de </a:t>
            </a:r>
            <a:r>
              <a:rPr lang="fr-FR" dirty="0" err="1">
                <a:solidFill>
                  <a:srgbClr val="222222"/>
                </a:solidFill>
                <a:latin typeface="Merriweather"/>
              </a:rPr>
              <a:t>Chantillon</a:t>
            </a:r>
            <a:r>
              <a:rPr lang="fr-FR" dirty="0">
                <a:solidFill>
                  <a:srgbClr val="222222"/>
                </a:solidFill>
                <a:latin typeface="Merriweather"/>
              </a:rPr>
              <a:t> en Belgique. Ce qui est particulièrement étrange à cet endroit, c’est que les voitures semblent avoir été abandonnées au beau milieu d’un embouteillage géant. Comme si, un beau jour, les conducteurs, lassés d’attendre, avaient tout simplement laissé leur véhicule comme ça, au beau milieu de la route… et que la forêt avait tout simplement repris ses droits. On ne connait pas trop la raison d’une telle situation et les avis divergent : voitures abandonnées par des soldats US avant de rentrer au pays ou bien décharge illégale pour d’autres… on ne le saura jamais.</a:t>
            </a:r>
            <a:endParaRPr lang="fr-FR" dirty="0"/>
          </a:p>
        </p:txBody>
      </p:sp>
      <p:sp>
        <p:nvSpPr>
          <p:cNvPr id="3" name="Rectangle 2"/>
          <p:cNvSpPr/>
          <p:nvPr/>
        </p:nvSpPr>
        <p:spPr>
          <a:xfrm>
            <a:off x="367430" y="403406"/>
            <a:ext cx="6096000" cy="369332"/>
          </a:xfrm>
          <a:prstGeom prst="rect">
            <a:avLst/>
          </a:prstGeom>
        </p:spPr>
        <p:txBody>
          <a:bodyPr>
            <a:spAutoFit/>
          </a:bodyPr>
          <a:lstStyle/>
          <a:p>
            <a:r>
              <a:rPr lang="fr-FR" b="1" dirty="0" smtClean="0">
                <a:solidFill>
                  <a:srgbClr val="333333"/>
                </a:solidFill>
                <a:latin typeface="Montserrat"/>
              </a:rPr>
              <a:t>5</a:t>
            </a:r>
            <a:r>
              <a:rPr lang="fr-FR" b="1" dirty="0">
                <a:solidFill>
                  <a:srgbClr val="333333"/>
                </a:solidFill>
                <a:latin typeface="Montserrat"/>
              </a:rPr>
              <a:t>. Un cimetière de voitures en plein</a:t>
            </a:r>
            <a:r>
              <a:rPr lang="fr-FR" b="1" dirty="0">
                <a:solidFill>
                  <a:schemeClr val="bg1"/>
                </a:solidFill>
                <a:latin typeface="Montserrat"/>
              </a:rPr>
              <a:t>e</a:t>
            </a:r>
            <a:r>
              <a:rPr lang="fr-FR" b="1" dirty="0">
                <a:solidFill>
                  <a:srgbClr val="333333"/>
                </a:solidFill>
                <a:latin typeface="Montserrat"/>
              </a:rPr>
              <a:t> </a:t>
            </a:r>
            <a:r>
              <a:rPr lang="fr-FR" b="1" dirty="0">
                <a:solidFill>
                  <a:schemeClr val="bg1"/>
                </a:solidFill>
                <a:latin typeface="Montserrat"/>
              </a:rPr>
              <a:t>forêt belge</a:t>
            </a:r>
            <a:endParaRPr lang="fr-FR" b="1" i="0" dirty="0">
              <a:solidFill>
                <a:schemeClr val="bg1"/>
              </a:solidFill>
              <a:effectLst/>
              <a:latin typeface="Montserrat"/>
            </a:endParaRPr>
          </a:p>
        </p:txBody>
      </p:sp>
    </p:spTree>
    <p:extLst>
      <p:ext uri="{BB962C8B-B14F-4D97-AF65-F5344CB8AC3E}">
        <p14:creationId xmlns:p14="http://schemas.microsoft.com/office/powerpoint/2010/main" val="1936518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positivr.fr/wp-content/uploads/2014/10/abandonne08-696x104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3693" y="0"/>
            <a:ext cx="800830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1857" y="1999979"/>
            <a:ext cx="3979102" cy="3139321"/>
          </a:xfrm>
          <a:prstGeom prst="rect">
            <a:avLst/>
          </a:prstGeom>
        </p:spPr>
        <p:txBody>
          <a:bodyPr wrap="square">
            <a:spAutoFit/>
          </a:bodyPr>
          <a:lstStyle/>
          <a:p>
            <a:r>
              <a:rPr lang="fr-FR" dirty="0">
                <a:solidFill>
                  <a:srgbClr val="222222"/>
                </a:solidFill>
                <a:latin typeface="Merriweather"/>
              </a:rPr>
              <a:t>Le Triangle des Bermudes est une zone géographique imaginaire en plein océan atlantique au large des côtes de Floride. D’après la légende, cette zone aurait été le théâtre de nombreuses disparitions de navires et d’avions. Depuis 2013, le Triangle des Bermudes ne fait plus partie des 10 zones les plus dangereuses pour la navigation. Mais… certaines légendes ont la vie dure !</a:t>
            </a:r>
            <a:endParaRPr lang="fr-FR" dirty="0"/>
          </a:p>
        </p:txBody>
      </p:sp>
      <p:sp>
        <p:nvSpPr>
          <p:cNvPr id="3" name="Rectangle 2"/>
          <p:cNvSpPr/>
          <p:nvPr/>
        </p:nvSpPr>
        <p:spPr>
          <a:xfrm>
            <a:off x="317325" y="349396"/>
            <a:ext cx="9227507" cy="646331"/>
          </a:xfrm>
          <a:prstGeom prst="rect">
            <a:avLst/>
          </a:prstGeom>
        </p:spPr>
        <p:txBody>
          <a:bodyPr wrap="square">
            <a:spAutoFit/>
          </a:bodyPr>
          <a:lstStyle/>
          <a:p>
            <a:r>
              <a:rPr lang="fr-FR" b="1" dirty="0" smtClean="0">
                <a:solidFill>
                  <a:srgbClr val="333333"/>
                </a:solidFill>
                <a:latin typeface="Montserrat"/>
              </a:rPr>
              <a:t>8</a:t>
            </a:r>
            <a:r>
              <a:rPr lang="fr-FR" b="1" dirty="0">
                <a:solidFill>
                  <a:srgbClr val="333333"/>
                </a:solidFill>
                <a:latin typeface="Montserrat"/>
              </a:rPr>
              <a:t>. Des épaves échouées dans un banc de sable dans le tristement célèbre Triangle des Bermudes</a:t>
            </a:r>
            <a:endParaRPr lang="fr-FR" b="1" i="0" dirty="0">
              <a:solidFill>
                <a:srgbClr val="333333"/>
              </a:solidFill>
              <a:effectLst/>
              <a:latin typeface="Montserrat"/>
            </a:endParaRPr>
          </a:p>
        </p:txBody>
      </p:sp>
    </p:spTree>
    <p:extLst>
      <p:ext uri="{BB962C8B-B14F-4D97-AF65-F5344CB8AC3E}">
        <p14:creationId xmlns:p14="http://schemas.microsoft.com/office/powerpoint/2010/main" val="20784527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positivr.fr/wp-content/uploads/2014/10/abandonne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0384" y="0"/>
            <a:ext cx="599161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s://positivr.fr/wp-content/uploads/2014/10/abandonne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10017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36462" y="162931"/>
            <a:ext cx="5519460" cy="369332"/>
          </a:xfrm>
          <a:prstGeom prst="rect">
            <a:avLst/>
          </a:prstGeom>
        </p:spPr>
        <p:txBody>
          <a:bodyPr wrap="none">
            <a:spAutoFit/>
          </a:bodyPr>
          <a:lstStyle/>
          <a:p>
            <a:r>
              <a:rPr lang="fr-FR" dirty="0">
                <a:solidFill>
                  <a:srgbClr val="222222"/>
                </a:solidFill>
                <a:latin typeface="Merriweather"/>
              </a:rPr>
              <a:t>Holland Island est une île de la baie de Chesapeake</a:t>
            </a:r>
            <a:endParaRPr lang="fr-FR" dirty="0"/>
          </a:p>
        </p:txBody>
      </p:sp>
      <p:sp>
        <p:nvSpPr>
          <p:cNvPr id="3" name="Rectangle 2"/>
          <p:cNvSpPr/>
          <p:nvPr/>
        </p:nvSpPr>
        <p:spPr>
          <a:xfrm>
            <a:off x="655529" y="347597"/>
            <a:ext cx="5219178" cy="646331"/>
          </a:xfrm>
          <a:prstGeom prst="rect">
            <a:avLst/>
          </a:prstGeom>
        </p:spPr>
        <p:txBody>
          <a:bodyPr wrap="square">
            <a:spAutoFit/>
          </a:bodyPr>
          <a:lstStyle/>
          <a:p>
            <a:r>
              <a:rPr lang="fr-FR" b="1" dirty="0" smtClean="0">
                <a:solidFill>
                  <a:schemeClr val="bg1"/>
                </a:solidFill>
                <a:latin typeface="Montserrat"/>
              </a:rPr>
              <a:t>11</a:t>
            </a:r>
            <a:r>
              <a:rPr lang="fr-FR" b="1" dirty="0">
                <a:solidFill>
                  <a:schemeClr val="bg1"/>
                </a:solidFill>
                <a:latin typeface="Montserrat"/>
              </a:rPr>
              <a:t>. Une cabane de pêcheur qui prend l’eau en Allemagne</a:t>
            </a:r>
            <a:endParaRPr lang="fr-FR" b="1" i="0" dirty="0">
              <a:solidFill>
                <a:schemeClr val="bg1"/>
              </a:solidFill>
              <a:effectLst/>
              <a:latin typeface="Montserrat"/>
            </a:endParaRPr>
          </a:p>
        </p:txBody>
      </p:sp>
    </p:spTree>
    <p:extLst>
      <p:ext uri="{BB962C8B-B14F-4D97-AF65-F5344CB8AC3E}">
        <p14:creationId xmlns:p14="http://schemas.microsoft.com/office/powerpoint/2010/main" val="3965525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positivr.fr/wp-content/uploads/2014/10/abandonne18-696x7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4734" y="0"/>
            <a:ext cx="750726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9435" y="1899057"/>
            <a:ext cx="4430039" cy="3139321"/>
          </a:xfrm>
          <a:prstGeom prst="rect">
            <a:avLst/>
          </a:prstGeom>
        </p:spPr>
        <p:txBody>
          <a:bodyPr wrap="square">
            <a:spAutoFit/>
          </a:bodyPr>
          <a:lstStyle/>
          <a:p>
            <a:r>
              <a:rPr lang="fr-FR" dirty="0">
                <a:solidFill>
                  <a:srgbClr val="222222"/>
                </a:solidFill>
                <a:latin typeface="Merriweather"/>
              </a:rPr>
              <a:t>Situé à New Bedford, Massachusetts, le </a:t>
            </a:r>
            <a:r>
              <a:rPr lang="fr-FR" dirty="0" err="1">
                <a:solidFill>
                  <a:srgbClr val="222222"/>
                </a:solidFill>
                <a:latin typeface="Merriweather"/>
              </a:rPr>
              <a:t>Orpheum</a:t>
            </a:r>
            <a:r>
              <a:rPr lang="fr-FR" dirty="0">
                <a:solidFill>
                  <a:srgbClr val="222222"/>
                </a:solidFill>
                <a:latin typeface="Merriweather"/>
              </a:rPr>
              <a:t> Theater est un vieux théâtre ouvert le 15 avril en 1912 (le même jour que le naufrage du Titanic). Le théâtre est resté ouvert pendant 50 ans. On pouvait même y trouver un stand de tir à l’étage et une salle de bal. De moins en moins fréquenté, il a fermé en 1959 puis a été vendu en 1962. Depuis, celui-ci est fermé au public, en attente de trouver un nouvel </a:t>
            </a:r>
            <a:r>
              <a:rPr lang="fr-FR" dirty="0" err="1">
                <a:solidFill>
                  <a:srgbClr val="222222"/>
                </a:solidFill>
                <a:latin typeface="Merriweather"/>
              </a:rPr>
              <a:t>usag</a:t>
            </a:r>
            <a:endParaRPr lang="fr-FR" dirty="0"/>
          </a:p>
        </p:txBody>
      </p:sp>
      <p:sp>
        <p:nvSpPr>
          <p:cNvPr id="3" name="Rectangle 2"/>
          <p:cNvSpPr/>
          <p:nvPr/>
        </p:nvSpPr>
        <p:spPr>
          <a:xfrm>
            <a:off x="392482" y="299292"/>
            <a:ext cx="6096000" cy="646331"/>
          </a:xfrm>
          <a:prstGeom prst="rect">
            <a:avLst/>
          </a:prstGeom>
        </p:spPr>
        <p:txBody>
          <a:bodyPr>
            <a:spAutoFit/>
          </a:bodyPr>
          <a:lstStyle/>
          <a:p>
            <a:r>
              <a:rPr lang="fr-FR" b="1" dirty="0" smtClean="0">
                <a:solidFill>
                  <a:srgbClr val="333333"/>
                </a:solidFill>
                <a:latin typeface="Montserrat"/>
              </a:rPr>
              <a:t>16</a:t>
            </a:r>
            <a:r>
              <a:rPr lang="fr-FR" b="1" dirty="0">
                <a:solidFill>
                  <a:srgbClr val="333333"/>
                </a:solidFill>
                <a:latin typeface="Montserrat"/>
              </a:rPr>
              <a:t>. L’</a:t>
            </a:r>
            <a:r>
              <a:rPr lang="fr-FR" b="1" dirty="0" err="1">
                <a:solidFill>
                  <a:srgbClr val="333333"/>
                </a:solidFill>
                <a:latin typeface="Montserrat"/>
              </a:rPr>
              <a:t>Orpheum</a:t>
            </a:r>
            <a:r>
              <a:rPr lang="fr-FR" b="1" dirty="0">
                <a:solidFill>
                  <a:srgbClr val="333333"/>
                </a:solidFill>
                <a:latin typeface="Montserrat"/>
              </a:rPr>
              <a:t> Auditorium de New Bed</a:t>
            </a:r>
            <a:r>
              <a:rPr lang="fr-FR" b="1" dirty="0">
                <a:solidFill>
                  <a:schemeClr val="bg1"/>
                </a:solidFill>
                <a:latin typeface="Montserrat"/>
              </a:rPr>
              <a:t>ford, </a:t>
            </a:r>
            <a:r>
              <a:rPr lang="fr-FR" b="1" dirty="0">
                <a:solidFill>
                  <a:srgbClr val="333333"/>
                </a:solidFill>
                <a:latin typeface="Montserrat"/>
              </a:rPr>
              <a:t>Massachusetts</a:t>
            </a:r>
            <a:endParaRPr lang="fr-FR" b="1" i="0" dirty="0">
              <a:solidFill>
                <a:srgbClr val="333333"/>
              </a:solidFill>
              <a:effectLst/>
              <a:latin typeface="Montserrat"/>
            </a:endParaRPr>
          </a:p>
        </p:txBody>
      </p:sp>
    </p:spTree>
    <p:extLst>
      <p:ext uri="{BB962C8B-B14F-4D97-AF65-F5344CB8AC3E}">
        <p14:creationId xmlns:p14="http://schemas.microsoft.com/office/powerpoint/2010/main" val="612901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10;                    &#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5968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https://positivr.fr/wp-content/uploads/2014/10/abandonne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9682" y="0"/>
            <a:ext cx="753231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1858" y="2178196"/>
            <a:ext cx="4392460" cy="923330"/>
          </a:xfrm>
          <a:prstGeom prst="rect">
            <a:avLst/>
          </a:prstGeom>
        </p:spPr>
        <p:txBody>
          <a:bodyPr wrap="square">
            <a:spAutoFit/>
          </a:bodyPr>
          <a:lstStyle/>
          <a:p>
            <a:r>
              <a:rPr lang="fr-FR" dirty="0">
                <a:solidFill>
                  <a:srgbClr val="222222"/>
                </a:solidFill>
                <a:latin typeface="Merriweather"/>
              </a:rPr>
              <a:t>Piton rocheux et ancien fort situé à 40km à l’est de Bombai, le </a:t>
            </a:r>
            <a:r>
              <a:rPr lang="fr-FR" dirty="0" err="1">
                <a:solidFill>
                  <a:srgbClr val="222222"/>
                </a:solidFill>
                <a:latin typeface="Merriweather"/>
              </a:rPr>
              <a:t>Kalavantin</a:t>
            </a:r>
            <a:r>
              <a:rPr lang="fr-FR" dirty="0">
                <a:solidFill>
                  <a:srgbClr val="222222"/>
                </a:solidFill>
                <a:latin typeface="Merriweather"/>
              </a:rPr>
              <a:t> Durg est situé à coté du </a:t>
            </a:r>
            <a:r>
              <a:rPr lang="fr-FR" dirty="0" err="1">
                <a:solidFill>
                  <a:srgbClr val="222222"/>
                </a:solidFill>
                <a:latin typeface="Merriweather"/>
              </a:rPr>
              <a:t>Pateau</a:t>
            </a:r>
            <a:r>
              <a:rPr lang="fr-FR" dirty="0">
                <a:solidFill>
                  <a:srgbClr val="222222"/>
                </a:solidFill>
                <a:latin typeface="Merriweather"/>
              </a:rPr>
              <a:t> de </a:t>
            </a:r>
            <a:r>
              <a:rPr lang="fr-FR" dirty="0" err="1">
                <a:solidFill>
                  <a:srgbClr val="222222"/>
                </a:solidFill>
                <a:latin typeface="Merriweather"/>
              </a:rPr>
              <a:t>Prabalgad</a:t>
            </a:r>
            <a:r>
              <a:rPr lang="fr-FR" dirty="0">
                <a:solidFill>
                  <a:srgbClr val="222222"/>
                </a:solidFill>
                <a:latin typeface="Merriweather"/>
              </a:rPr>
              <a:t>.</a:t>
            </a:r>
            <a:endParaRPr lang="fr-FR" dirty="0"/>
          </a:p>
        </p:txBody>
      </p:sp>
      <p:sp>
        <p:nvSpPr>
          <p:cNvPr id="3" name="Rectangle 2"/>
          <p:cNvSpPr/>
          <p:nvPr/>
        </p:nvSpPr>
        <p:spPr>
          <a:xfrm>
            <a:off x="342378" y="312531"/>
            <a:ext cx="6096000" cy="369332"/>
          </a:xfrm>
          <a:prstGeom prst="rect">
            <a:avLst/>
          </a:prstGeom>
        </p:spPr>
        <p:txBody>
          <a:bodyPr>
            <a:spAutoFit/>
          </a:bodyPr>
          <a:lstStyle/>
          <a:p>
            <a:r>
              <a:rPr lang="fr-FR" b="1" dirty="0" smtClean="0">
                <a:solidFill>
                  <a:srgbClr val="333333"/>
                </a:solidFill>
                <a:latin typeface="Montserrat"/>
              </a:rPr>
              <a:t>17</a:t>
            </a:r>
            <a:r>
              <a:rPr lang="fr-FR" b="1" dirty="0">
                <a:solidFill>
                  <a:srgbClr val="333333"/>
                </a:solidFill>
                <a:latin typeface="Montserrat"/>
              </a:rPr>
              <a:t>. Le fort de </a:t>
            </a:r>
            <a:r>
              <a:rPr lang="fr-FR" b="1" dirty="0" err="1">
                <a:solidFill>
                  <a:srgbClr val="333333"/>
                </a:solidFill>
                <a:latin typeface="Montserrat"/>
              </a:rPr>
              <a:t>Kalavantin</a:t>
            </a:r>
            <a:r>
              <a:rPr lang="fr-FR" b="1" dirty="0">
                <a:solidFill>
                  <a:srgbClr val="333333"/>
                </a:solidFill>
                <a:latin typeface="Montserrat"/>
              </a:rPr>
              <a:t> Durg près de </a:t>
            </a:r>
            <a:r>
              <a:rPr lang="fr-FR" b="1" dirty="0" err="1">
                <a:solidFill>
                  <a:srgbClr val="333333"/>
                </a:solidFill>
                <a:latin typeface="Montserrat"/>
              </a:rPr>
              <a:t>Panvel</a:t>
            </a:r>
            <a:r>
              <a:rPr lang="fr-FR" b="1" dirty="0">
                <a:solidFill>
                  <a:srgbClr val="333333"/>
                </a:solidFill>
                <a:latin typeface="Montserrat"/>
              </a:rPr>
              <a:t> en Inde</a:t>
            </a:r>
            <a:endParaRPr lang="fr-FR" b="1" i="0" dirty="0">
              <a:solidFill>
                <a:srgbClr val="333333"/>
              </a:solidFill>
              <a:effectLst/>
              <a:latin typeface="Montserrat"/>
            </a:endParaRPr>
          </a:p>
        </p:txBody>
      </p:sp>
    </p:spTree>
    <p:extLst>
      <p:ext uri="{BB962C8B-B14F-4D97-AF65-F5344CB8AC3E}">
        <p14:creationId xmlns:p14="http://schemas.microsoft.com/office/powerpoint/2010/main" val="8948661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positivr.fr/wp-content/uploads/2014/10/abandonne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6636" y="0"/>
            <a:ext cx="779536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2036843"/>
            <a:ext cx="4221271" cy="3139321"/>
          </a:xfrm>
          <a:prstGeom prst="rect">
            <a:avLst/>
          </a:prstGeom>
        </p:spPr>
        <p:txBody>
          <a:bodyPr wrap="square">
            <a:spAutoFit/>
          </a:bodyPr>
          <a:lstStyle/>
          <a:p>
            <a:r>
              <a:rPr lang="fr-FR" dirty="0">
                <a:solidFill>
                  <a:srgbClr val="222222"/>
                </a:solidFill>
                <a:latin typeface="Merriweather"/>
              </a:rPr>
              <a:t>La ville de Częstochowa faisait partie du Royaume de Prusse depuis la fin du 18e siècle jusqu’à la fin de la Première Guerre Mondiale. Peu après, la ville est devenue l’un des centres industriel de Pologne les plus en vogue. La ville a connu un développement particulièrement important à partir de l’ouverture de la ligne de chemin de fer Varsovie-Vienne qui a ouvert en 1846.</a:t>
            </a:r>
            <a:endParaRPr lang="fr-FR" dirty="0"/>
          </a:p>
        </p:txBody>
      </p:sp>
      <p:sp>
        <p:nvSpPr>
          <p:cNvPr id="3" name="Rectangle 2"/>
          <p:cNvSpPr/>
          <p:nvPr/>
        </p:nvSpPr>
        <p:spPr>
          <a:xfrm>
            <a:off x="204592" y="375781"/>
            <a:ext cx="6997874" cy="369332"/>
          </a:xfrm>
          <a:prstGeom prst="rect">
            <a:avLst/>
          </a:prstGeom>
        </p:spPr>
        <p:txBody>
          <a:bodyPr wrap="square">
            <a:spAutoFit/>
          </a:bodyPr>
          <a:lstStyle/>
          <a:p>
            <a:r>
              <a:rPr lang="fr-FR" b="1" dirty="0" smtClean="0">
                <a:solidFill>
                  <a:srgbClr val="333333"/>
                </a:solidFill>
                <a:latin typeface="Montserrat"/>
              </a:rPr>
              <a:t>21</a:t>
            </a:r>
            <a:r>
              <a:rPr lang="fr-FR" b="1" dirty="0">
                <a:solidFill>
                  <a:srgbClr val="333333"/>
                </a:solidFill>
                <a:latin typeface="Montserrat"/>
              </a:rPr>
              <a:t>. Częstochowa, un dépôt de train abandonné en Pologne</a:t>
            </a:r>
            <a:endParaRPr lang="fr-FR" b="1" i="0" dirty="0">
              <a:solidFill>
                <a:srgbClr val="333333"/>
              </a:solidFill>
              <a:effectLst/>
              <a:latin typeface="Montserrat"/>
            </a:endParaRPr>
          </a:p>
        </p:txBody>
      </p:sp>
    </p:spTree>
    <p:extLst>
      <p:ext uri="{BB962C8B-B14F-4D97-AF65-F5344CB8AC3E}">
        <p14:creationId xmlns:p14="http://schemas.microsoft.com/office/powerpoint/2010/main" val="29620232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positivr.fr/wp-content/uploads/2014/10/abandonne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7365" y="0"/>
            <a:ext cx="744463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582340"/>
            <a:ext cx="4659682" cy="4801314"/>
          </a:xfrm>
          <a:prstGeom prst="rect">
            <a:avLst/>
          </a:prstGeom>
        </p:spPr>
        <p:txBody>
          <a:bodyPr wrap="square">
            <a:spAutoFit/>
          </a:bodyPr>
          <a:lstStyle/>
          <a:p>
            <a:r>
              <a:rPr lang="fr-FR">
                <a:solidFill>
                  <a:srgbClr val="222222"/>
                </a:solidFill>
                <a:latin typeface="Merriweather"/>
              </a:rPr>
              <a:t>Isolé, immense, froid et perché dans les brumes d’une montagne de Colombie, ce manoir avait comme vocation initiale l’accueil de la haute bourgeoisie colombienne dont il devait même être le symbole. </a:t>
            </a:r>
            <a:r>
              <a:rPr lang="fr-FR" dirty="0">
                <a:solidFill>
                  <a:srgbClr val="222222"/>
                </a:solidFill>
                <a:latin typeface="Merriweather"/>
              </a:rPr>
              <a:t>Construit en 1923 par l’architecte Carlos Arturo </a:t>
            </a:r>
            <a:r>
              <a:rPr lang="fr-FR" dirty="0" err="1">
                <a:solidFill>
                  <a:srgbClr val="222222"/>
                </a:solidFill>
                <a:latin typeface="Merriweather"/>
              </a:rPr>
              <a:t>Tapias</a:t>
            </a:r>
            <a:r>
              <a:rPr lang="fr-FR" dirty="0">
                <a:solidFill>
                  <a:srgbClr val="222222"/>
                </a:solidFill>
                <a:latin typeface="Merriweather"/>
              </a:rPr>
              <a:t>, la fréquentation a brutalement chuté et l’hôtel a été délaissé à partir des années 50, jusqu’à connaître l’abandon. La rivière proche qui alimentait la chute d’eau était devenue très polluée et dégageait une odeur pestilentielle puis de multiples accidents mortels inspirés par une légende locale qui disait qu’en sautant des falaises on pouvait se transformer en aigle, ont eu raison de la réputation du lieu abandonné peu de temps après.</a:t>
            </a:r>
            <a:endParaRPr lang="fr-FR" dirty="0"/>
          </a:p>
        </p:txBody>
      </p:sp>
      <p:sp>
        <p:nvSpPr>
          <p:cNvPr id="3" name="Rectangle 2"/>
          <p:cNvSpPr/>
          <p:nvPr/>
        </p:nvSpPr>
        <p:spPr>
          <a:xfrm>
            <a:off x="292274" y="425265"/>
            <a:ext cx="6096000" cy="369332"/>
          </a:xfrm>
          <a:prstGeom prst="rect">
            <a:avLst/>
          </a:prstGeom>
        </p:spPr>
        <p:txBody>
          <a:bodyPr>
            <a:spAutoFit/>
          </a:bodyPr>
          <a:lstStyle/>
          <a:p>
            <a:r>
              <a:rPr lang="fr-FR" b="1" dirty="0" smtClean="0">
                <a:solidFill>
                  <a:srgbClr val="333333"/>
                </a:solidFill>
                <a:latin typeface="Montserrat"/>
              </a:rPr>
              <a:t>28</a:t>
            </a:r>
            <a:r>
              <a:rPr lang="fr-FR" b="1" dirty="0">
                <a:solidFill>
                  <a:srgbClr val="333333"/>
                </a:solidFill>
                <a:latin typeface="Montserrat"/>
              </a:rPr>
              <a:t>. L’hôtel </a:t>
            </a:r>
            <a:r>
              <a:rPr lang="fr-FR" b="1" dirty="0" err="1">
                <a:solidFill>
                  <a:srgbClr val="333333"/>
                </a:solidFill>
                <a:latin typeface="Montserrat"/>
              </a:rPr>
              <a:t>del</a:t>
            </a:r>
            <a:r>
              <a:rPr lang="fr-FR" b="1" dirty="0">
                <a:solidFill>
                  <a:srgbClr val="333333"/>
                </a:solidFill>
                <a:latin typeface="Montserrat"/>
              </a:rPr>
              <a:t> Salto en Colombie</a:t>
            </a:r>
            <a:endParaRPr lang="fr-FR" b="1" i="0" dirty="0">
              <a:solidFill>
                <a:srgbClr val="333333"/>
              </a:solidFill>
              <a:effectLst/>
              <a:latin typeface="Montserrat"/>
            </a:endParaRPr>
          </a:p>
        </p:txBody>
      </p:sp>
    </p:spTree>
    <p:extLst>
      <p:ext uri="{BB962C8B-B14F-4D97-AF65-F5344CB8AC3E}">
        <p14:creationId xmlns:p14="http://schemas.microsoft.com/office/powerpoint/2010/main" val="3978916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quot;J'aime prendre des photos de lieux abandonnÃ©s, mais j'aime particuliÃ¨rement les asiles Ã  cause de leur taille et de leurs environnements variÃ©s&quot;, explique Dan Marbai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1999"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41078" y="6200476"/>
            <a:ext cx="5509842" cy="369332"/>
          </a:xfrm>
          <a:prstGeom prst="rect">
            <a:avLst/>
          </a:prstGeom>
        </p:spPr>
        <p:txBody>
          <a:bodyPr wrap="none">
            <a:spAutoFit/>
          </a:bodyPr>
          <a:lstStyle/>
          <a:p>
            <a:r>
              <a:rPr lang="fr-FR" b="1" dirty="0">
                <a:solidFill>
                  <a:schemeClr val="bg1"/>
                </a:solidFill>
                <a:latin typeface="ProximaNovaCond"/>
              </a:rPr>
              <a:t>Les photos d'asiles abandonnés de Dan </a:t>
            </a:r>
            <a:r>
              <a:rPr lang="fr-FR" b="1" dirty="0" err="1">
                <a:solidFill>
                  <a:schemeClr val="bg1"/>
                </a:solidFill>
                <a:latin typeface="ProximaNovaCond"/>
              </a:rPr>
              <a:t>Marbaix</a:t>
            </a:r>
            <a:endParaRPr lang="fr-FR" dirty="0">
              <a:solidFill>
                <a:schemeClr val="bg1"/>
              </a:solidFill>
            </a:endParaRPr>
          </a:p>
        </p:txBody>
      </p:sp>
    </p:spTree>
    <p:extLst>
      <p:ext uri="{BB962C8B-B14F-4D97-AF65-F5344CB8AC3E}">
        <p14:creationId xmlns:p14="http://schemas.microsoft.com/office/powerpoint/2010/main" val="3165744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quot;Ils ont Ã©tÃ© conÃ§us afin que les gens y restent, donc il y avait des sal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24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20Â Endroits abandonnÃ©s qui donnent froid dans leÂ d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1271" y="0"/>
            <a:ext cx="797072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1962" y="1988165"/>
            <a:ext cx="3966575" cy="2585323"/>
          </a:xfrm>
          <a:prstGeom prst="rect">
            <a:avLst/>
          </a:prstGeom>
        </p:spPr>
        <p:txBody>
          <a:bodyPr wrap="square">
            <a:spAutoFit/>
          </a:bodyPr>
          <a:lstStyle/>
          <a:p>
            <a:r>
              <a:rPr lang="fr-FR" dirty="0">
                <a:solidFill>
                  <a:srgbClr val="000000"/>
                </a:solidFill>
                <a:latin typeface="Helvetica" panose="020B0604020202020204" pitchFamily="34" charset="0"/>
              </a:rPr>
              <a:t>La ville de </a:t>
            </a:r>
            <a:r>
              <a:rPr lang="fr-FR" dirty="0" err="1">
                <a:solidFill>
                  <a:srgbClr val="000000"/>
                </a:solidFill>
                <a:latin typeface="Helvetica" panose="020B0604020202020204" pitchFamily="34" charset="0"/>
              </a:rPr>
              <a:t>Beelitz</a:t>
            </a:r>
            <a:r>
              <a:rPr lang="fr-FR" dirty="0">
                <a:solidFill>
                  <a:srgbClr val="000000"/>
                </a:solidFill>
                <a:latin typeface="Helvetica" panose="020B0604020202020204" pitchFamily="34" charset="0"/>
              </a:rPr>
              <a:t> se trouve à 40 kilomètres de la capitale allemande. Pendant la Première et la seconde Guerre Mondiale, l'hôpital a été utilisé par les militaires, et en 1916, Adolf Hitler y a été soigné. En 1995, les gens ont abandonné la zone, et depuis sa destruction graduelle a commencé.</a:t>
            </a:r>
            <a:endParaRPr lang="fr-FR" dirty="0"/>
          </a:p>
        </p:txBody>
      </p:sp>
      <p:sp>
        <p:nvSpPr>
          <p:cNvPr id="3" name="Rectangle 2"/>
          <p:cNvSpPr/>
          <p:nvPr/>
        </p:nvSpPr>
        <p:spPr>
          <a:xfrm>
            <a:off x="395426" y="425978"/>
            <a:ext cx="4536883" cy="369332"/>
          </a:xfrm>
          <a:prstGeom prst="rect">
            <a:avLst/>
          </a:prstGeom>
        </p:spPr>
        <p:txBody>
          <a:bodyPr wrap="none">
            <a:spAutoFit/>
          </a:bodyPr>
          <a:lstStyle/>
          <a:p>
            <a:pPr algn="ctr"/>
            <a:r>
              <a:rPr lang="fr-FR" dirty="0">
                <a:solidFill>
                  <a:srgbClr val="000000"/>
                </a:solidFill>
                <a:latin typeface="Helvetica" panose="020B0604020202020204" pitchFamily="34" charset="0"/>
              </a:rPr>
              <a:t>L'hôpital abandonné de </a:t>
            </a:r>
            <a:r>
              <a:rPr lang="fr-FR" dirty="0" err="1">
                <a:solidFill>
                  <a:srgbClr val="000000"/>
                </a:solidFill>
                <a:latin typeface="Helvetica" panose="020B0604020202020204" pitchFamily="34" charset="0"/>
              </a:rPr>
              <a:t>Beelitz</a:t>
            </a:r>
            <a:r>
              <a:rPr lang="fr-FR" dirty="0">
                <a:solidFill>
                  <a:srgbClr val="000000"/>
                </a:solidFill>
                <a:latin typeface="Helvetica" panose="020B0604020202020204" pitchFamily="34" charset="0"/>
              </a:rPr>
              <a:t>, Allemagne</a:t>
            </a:r>
            <a:endParaRPr lang="fr-FR" b="0" i="0" dirty="0">
              <a:solidFill>
                <a:srgbClr val="000000"/>
              </a:solidFill>
              <a:effectLst/>
              <a:latin typeface="Helvetica" panose="020B0604020202020204" pitchFamily="34" charset="0"/>
            </a:endParaRPr>
          </a:p>
        </p:txBody>
      </p:sp>
    </p:spTree>
    <p:extLst>
      <p:ext uri="{BB962C8B-B14F-4D97-AF65-F5344CB8AC3E}">
        <p14:creationId xmlns:p14="http://schemas.microsoft.com/office/powerpoint/2010/main" val="1102558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gif peu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189972" y="2116899"/>
            <a:ext cx="2379945" cy="1446550"/>
          </a:xfrm>
          <a:prstGeom prst="rect">
            <a:avLst/>
          </a:prstGeom>
          <a:noFill/>
        </p:spPr>
        <p:txBody>
          <a:bodyPr wrap="square" rtlCol="0">
            <a:spAutoFit/>
          </a:bodyPr>
          <a:lstStyle/>
          <a:p>
            <a:r>
              <a:rPr lang="fr-FR" sz="8800" dirty="0" smtClean="0">
                <a:solidFill>
                  <a:schemeClr val="bg1"/>
                </a:solidFill>
              </a:rPr>
              <a:t>FIN</a:t>
            </a:r>
            <a:endParaRPr lang="fr-FR" sz="8800" dirty="0">
              <a:solidFill>
                <a:schemeClr val="bg1"/>
              </a:solidFill>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567" y="4666241"/>
            <a:ext cx="2344413" cy="2028214"/>
          </a:xfrm>
          <a:prstGeom prst="rect">
            <a:avLst/>
          </a:prstGeom>
        </p:spPr>
      </p:pic>
      <p:sp>
        <p:nvSpPr>
          <p:cNvPr id="4" name="Rectangle 3"/>
          <p:cNvSpPr/>
          <p:nvPr/>
        </p:nvSpPr>
        <p:spPr>
          <a:xfrm>
            <a:off x="719110" y="180508"/>
            <a:ext cx="3714158" cy="923330"/>
          </a:xfrm>
          <a:prstGeom prst="rect">
            <a:avLst/>
          </a:prstGeom>
          <a:noFill/>
        </p:spPr>
        <p:txBody>
          <a:bodyPr wrap="none" lIns="91440" tIns="45720" rIns="91440" bIns="45720">
            <a:spAutoFit/>
          </a:bodyPr>
          <a:lstStyle/>
          <a:p>
            <a:pPr algn="ctr"/>
            <a:r>
              <a:rPr lang="fr-FR"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 Bientôt !!!</a:t>
            </a:r>
            <a:endParaRPr lang="fr-F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7845457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928</Words>
  <Application>Microsoft Office PowerPoint</Application>
  <PresentationFormat>Grand écran</PresentationFormat>
  <Paragraphs>56</Paragraphs>
  <Slides>35</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35</vt:i4>
      </vt:variant>
    </vt:vector>
  </HeadingPairs>
  <TitlesOfParts>
    <vt:vector size="47" baseType="lpstr">
      <vt:lpstr>Arial</vt:lpstr>
      <vt:lpstr>Calibri</vt:lpstr>
      <vt:lpstr>Calibri Light</vt:lpstr>
      <vt:lpstr>GT-Walsheim-Medium</vt:lpstr>
      <vt:lpstr>Helvetica</vt:lpstr>
      <vt:lpstr>Lato</vt:lpstr>
      <vt:lpstr>Merriweather</vt:lpstr>
      <vt:lpstr>Montserrat</vt:lpstr>
      <vt:lpstr>ProximaNova</vt:lpstr>
      <vt:lpstr>ProximaNovaCond</vt:lpstr>
      <vt:lpstr>PT Serif</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4</cp:revision>
  <dcterms:created xsi:type="dcterms:W3CDTF">2019-02-11T17:21:20Z</dcterms:created>
  <dcterms:modified xsi:type="dcterms:W3CDTF">2023-12-04T19:46:36Z</dcterms:modified>
</cp:coreProperties>
</file>