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0" r:id="rId3"/>
    <p:sldId id="257" r:id="rId4"/>
    <p:sldId id="264" r:id="rId5"/>
    <p:sldId id="258" r:id="rId6"/>
    <p:sldId id="279" r:id="rId7"/>
    <p:sldId id="269" r:id="rId8"/>
    <p:sldId id="259" r:id="rId9"/>
    <p:sldId id="266" r:id="rId10"/>
    <p:sldId id="256" r:id="rId11"/>
    <p:sldId id="260" r:id="rId12"/>
    <p:sldId id="261" r:id="rId13"/>
    <p:sldId id="262" r:id="rId14"/>
    <p:sldId id="263" r:id="rId15"/>
    <p:sldId id="265" r:id="rId16"/>
    <p:sldId id="268" r:id="rId17"/>
    <p:sldId id="271" r:id="rId18"/>
    <p:sldId id="272" r:id="rId19"/>
    <p:sldId id="274" r:id="rId20"/>
    <p:sldId id="280" r:id="rId21"/>
    <p:sldId id="275" r:id="rId22"/>
    <p:sldId id="276" r:id="rId23"/>
    <p:sldId id="277" r:id="rId24"/>
    <p:sldId id="278" r:id="rId25"/>
    <p:sldId id="273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gitmeMHIYBSO8uA65DMw==" hashData="oFKqYIlloDcHXC1rE2dny2g2BbouhGVydbriFY90hFnQEAf65/0si1gFhGQVIRFzVCWXPcBJB9hIBc5ej2Dv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96" d="100"/>
          <a:sy n="96" d="100"/>
        </p:scale>
        <p:origin x="114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C77EC-4123-EF04-B372-BA538E06E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6CECA8-0849-7985-B3F6-D997C2E75A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DE102C-AB02-0EC8-57D2-482926330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11ED31-5D26-8326-3E23-12EE3C546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80E76D-0AFD-CA35-975B-AA6DCF920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602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A5C89F-82A1-5B66-BA11-79E97A508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308346-ABDB-75BE-1B25-8B23D8AAFE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B3C72D-E1AE-75BF-885F-ABABFEB7B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17339F-5A7D-F700-5619-D508484B2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3F011D-EC66-CF8C-7A3D-52E472D10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3776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C2D356-76F3-FAAD-B41F-D8C30609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C44F0C-0906-D082-2EC2-CAF550776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7E49AA-BAD7-A954-77B9-81A9DFA50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8BF4F4-4B8A-E7DE-8B62-08C266AD5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6AD698-08E8-BBA5-1DFB-7CDBCA4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5363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E5222-0F2A-7B7B-3E44-1B699AF08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88A95-7E8B-7810-31ED-3EE05EC478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3DA3B0-8EAC-778B-3E3F-19B9157E87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3C7F6F-011A-F4E9-AA31-E959BB504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422750-7AB4-BD0F-F86D-27D6EC46F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40CD40-9AAB-F1A6-CC27-58AA3D69B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7013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F4A4A-C436-89B9-76EF-B1BA530E9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CB5251-D1D0-813F-74AE-B92FD15A3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F8EF6A-1496-C5F9-C579-98B4B39302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6BC175-D677-9BF5-3DD6-EDF2563D4E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BC2626E-8AD4-09AB-5822-E99001B92B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080010F-FAB5-2674-0E92-F1A4BC1D6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AA3149B-0C06-680D-FAFD-11343B1F8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C4186D7-B215-CC59-C44D-5581F50F8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1849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2B23F-FC7C-FA21-FC76-04982D644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B546D11-E615-4B3D-35AC-9A9525E78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D20CD9-F0CE-0990-BE99-FC57595A9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9ED89C-3CE1-ED4C-A725-25C35277A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56392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A8E33A-F080-DA30-FD27-7233BA794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160857B-4353-B0B5-B521-912B993D8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6C9F93-FFD8-E5F7-9D07-689A64006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4130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CC87C-1BF9-4032-1B6C-F3A82C78E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67E06-4969-EA76-3CEC-9AD7B1DDE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ECD903-EB1A-DDFF-8D33-C819784884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1BBF89-F22C-4A8C-8DBD-8B7B71701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410739-6260-98ED-72D8-714921CCB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BC7936-A986-6E86-4201-0287C8BE9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3832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8BC51B-0641-035F-A5C7-FCE821B9A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7FC0A4-CA19-9765-0A6B-103570FA68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0783B7-9DC5-EA53-3325-46623AE0C5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133EAE-7219-88CC-C0D4-D23DDAE3A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4285FD-194E-FBBE-0138-0C0ABDF8E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DF2F84-A9DA-AD25-31FD-2E594AA70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1549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834B8B-2C47-6E1E-6E01-4FCDFD586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EDADC0-B0E3-7B7C-FBC9-CF9F70E15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855EA8-3093-0F65-81B4-AE2729AE7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E09297-D493-9F53-451F-8620A5E78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C41127-910F-FE5E-B5F2-D2FE9B932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0013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4BBEBF0-E2ED-7AB2-6D10-A6E93067B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F176C65-EC5E-2A68-F5DD-5ADA134BF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97D2F5-2694-D2CF-80AD-FE31553EF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9CEEF2-8DF2-C376-E774-EDFB41184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2B40B0-7E29-EAC4-156C-C52231131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3609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C2C8583-54AE-8918-1208-253BFEB4F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3B9F08-832D-3486-F562-48E3EC1CD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950241-2118-3E06-033F-CDFA331E0C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62AEA-7DF2-4152-9745-CCE0E4695599}" type="datetimeFigureOut">
              <a:rPr lang="fr-FR" smtClean="0"/>
              <a:t>25/11/2023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1427FA-1EE1-DE5F-2AF9-6CA1C316BE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CB1DF4-0D4A-AA0C-5750-09A19382F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F070F-38B2-4E80-98B6-50D4D5A008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941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1B6B8C-EB73-4799-B045-F11CB8B59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869" y="1256878"/>
            <a:ext cx="3636000" cy="5337648"/>
          </a:xfrm>
          <a:prstGeom prst="rect">
            <a:avLst/>
          </a:prstGeom>
          <a:ln w="63500" cmpd="dbl">
            <a:solidFill>
              <a:schemeClr val="bg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256D17F-0242-2E6D-021E-E5574950572A}"/>
              </a:ext>
            </a:extLst>
          </p:cNvPr>
          <p:cNvSpPr/>
          <p:nvPr/>
        </p:nvSpPr>
        <p:spPr>
          <a:xfrm>
            <a:off x="3951832" y="428786"/>
            <a:ext cx="41000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Saint Nicolas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A73186-492F-B01A-58BE-B3AB25B92517}"/>
              </a:ext>
            </a:extLst>
          </p:cNvPr>
          <p:cNvSpPr txBox="1"/>
          <p:nvPr/>
        </p:nvSpPr>
        <p:spPr>
          <a:xfrm>
            <a:off x="4060978" y="136398"/>
            <a:ext cx="7056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514897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  <p:sndAc>
          <p:stSnd loop="1">
            <p:snd r:embed="rId2" name="La légende de Saint Nicolas (chanson pour petits avec paroles).wav"/>
          </p:stSnd>
        </p:sndAc>
      </p:transition>
    </mc:Choice>
    <mc:Fallback>
      <p:transition spd="slow" advClick="0" advTm="9000">
        <p:fade/>
        <p:sndAc>
          <p:stSnd loop="1">
            <p:snd r:embed="rId2" name="La légende de Saint Nicolas (chanson pour petits avec parole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3A8053-3CE0-A5EB-4290-937C77A95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57" y="237882"/>
            <a:ext cx="4736353" cy="6382236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D862B8-99C4-67EC-F953-E8B17B5B1D53}"/>
              </a:ext>
            </a:extLst>
          </p:cNvPr>
          <p:cNvSpPr txBox="1"/>
          <p:nvPr/>
        </p:nvSpPr>
        <p:spPr>
          <a:xfrm>
            <a:off x="5841138" y="1227659"/>
            <a:ext cx="55894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La Saint NICOLAS est une fête mettant en scène Nicolas de Myre</a:t>
            </a:r>
          </a:p>
          <a:p>
            <a:r>
              <a:rPr lang="fr-FR" dirty="0">
                <a:solidFill>
                  <a:schemeClr val="bg1"/>
                </a:solidFill>
              </a:rPr>
              <a:t>Tradition dans plusieurs pays Européens, qui se déroule le 6 décembre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Patron de corporations ou groupes : Enfants, prisonniers, Avocats, Kinésithérapeutes, bateliers, mariniers et navigateurs.</a:t>
            </a: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Fête célébrée en Allemagne dès le 10eme siècle et, en France – Suisse – Luxembourg – Belgique – Pays-Bas – Russie – Pologne – Autriche etc.</a:t>
            </a:r>
          </a:p>
        </p:txBody>
      </p:sp>
    </p:spTree>
    <p:extLst>
      <p:ext uri="{BB962C8B-B14F-4D97-AF65-F5344CB8AC3E}">
        <p14:creationId xmlns:p14="http://schemas.microsoft.com/office/powerpoint/2010/main" val="27475000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F7DED4-831F-5C1A-E9D9-CD97DB4438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670" y="617229"/>
            <a:ext cx="9859435" cy="5553635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7D4D5B-1F39-9C47-70EA-7F67C587D882}"/>
              </a:ext>
            </a:extLst>
          </p:cNvPr>
          <p:cNvSpPr txBox="1"/>
          <p:nvPr/>
        </p:nvSpPr>
        <p:spPr>
          <a:xfrm>
            <a:off x="3606653" y="6240771"/>
            <a:ext cx="6696635" cy="400110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Chalet de Saint Nicolas – Marché de Noël - Nancy</a:t>
            </a:r>
          </a:p>
        </p:txBody>
      </p:sp>
    </p:spTree>
    <p:extLst>
      <p:ext uri="{BB962C8B-B14F-4D97-AF65-F5344CB8AC3E}">
        <p14:creationId xmlns:p14="http://schemas.microsoft.com/office/powerpoint/2010/main" val="20948212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88BA16-AC2F-C0B2-56BD-9D1C1CB018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9059" y="228600"/>
            <a:ext cx="4267200" cy="64008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F189CD-AC2D-C060-3BB9-B1C4D686CA90}"/>
              </a:ext>
            </a:extLst>
          </p:cNvPr>
          <p:cNvSpPr txBox="1"/>
          <p:nvPr/>
        </p:nvSpPr>
        <p:spPr>
          <a:xfrm>
            <a:off x="1819773" y="4534842"/>
            <a:ext cx="388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Saint Nicolas de Myre – Saint chrétien</a:t>
            </a:r>
          </a:p>
          <a:p>
            <a:r>
              <a:rPr lang="fr-FR" sz="2000" b="1" dirty="0"/>
              <a:t> par Giovanni Bellini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A2D6434-2A82-8C76-CF35-77372A9DB955}"/>
              </a:ext>
            </a:extLst>
          </p:cNvPr>
          <p:cNvSpPr txBox="1"/>
          <p:nvPr/>
        </p:nvSpPr>
        <p:spPr>
          <a:xfrm>
            <a:off x="1328955" y="1490008"/>
            <a:ext cx="48678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enfants nommaient, parmi eux, un évêque.</a:t>
            </a:r>
          </a:p>
          <a:p>
            <a:r>
              <a:rPr lang="fr-FR" sz="2000" b="1" dirty="0"/>
              <a:t>Toute la journée du 6 Décembre, l’élu avait le titre d’évêque des enfants et, ordonnait la fête générale des enfants de la localité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8393229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C071BB-B171-EBF3-B487-7F82F7A8B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58588"/>
            <a:ext cx="9753600" cy="609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95E68F-513D-4E44-20AB-FA20125903F2}"/>
              </a:ext>
            </a:extLst>
          </p:cNvPr>
          <p:cNvSpPr txBox="1"/>
          <p:nvPr/>
        </p:nvSpPr>
        <p:spPr>
          <a:xfrm>
            <a:off x="4110065" y="6499412"/>
            <a:ext cx="4693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Basilique de Saint Nicolas de Port</a:t>
            </a:r>
          </a:p>
        </p:txBody>
      </p:sp>
    </p:spTree>
    <p:extLst>
      <p:ext uri="{BB962C8B-B14F-4D97-AF65-F5344CB8AC3E}">
        <p14:creationId xmlns:p14="http://schemas.microsoft.com/office/powerpoint/2010/main" val="42482356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5B9E5C-925D-F159-AC40-17BB97963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0523" y="614456"/>
            <a:ext cx="3905011" cy="5732556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F62B4C-4C90-777B-EE74-AA0801F220E2}"/>
              </a:ext>
            </a:extLst>
          </p:cNvPr>
          <p:cNvSpPr txBox="1"/>
          <p:nvPr/>
        </p:nvSpPr>
        <p:spPr>
          <a:xfrm>
            <a:off x="5957047" y="900953"/>
            <a:ext cx="50344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fête de Saint Nicolas est inspirée de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Nicolas de Myre, né à Patara en Turquie entre 250 et 270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Vers le 10eme siècle, une relique du Saint est transférée vers le Duché de lorraine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Au sud de NANCY une basilique dédiée au Saint fut édifiée à Saint Nicolas de Port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culte de Saint Nicolas se répand au-delà de la Lorraine, la tradition reste vive</a:t>
            </a:r>
          </a:p>
        </p:txBody>
      </p:sp>
    </p:spTree>
    <p:extLst>
      <p:ext uri="{BB962C8B-B14F-4D97-AF65-F5344CB8AC3E}">
        <p14:creationId xmlns:p14="http://schemas.microsoft.com/office/powerpoint/2010/main" val="28764588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EC2573-B844-38AA-D031-AEEEC5025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00025"/>
            <a:ext cx="9753600" cy="600075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1F3EB-FFE4-1726-2661-4DE93973D67F}"/>
              </a:ext>
            </a:extLst>
          </p:cNvPr>
          <p:cNvSpPr txBox="1"/>
          <p:nvPr/>
        </p:nvSpPr>
        <p:spPr>
          <a:xfrm>
            <a:off x="1936376" y="6200774"/>
            <a:ext cx="8888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Procession de Saint Nicolas (2009) en la Basilique de Saint Nicolas de Port</a:t>
            </a:r>
          </a:p>
        </p:txBody>
      </p:sp>
    </p:spTree>
    <p:extLst>
      <p:ext uri="{BB962C8B-B14F-4D97-AF65-F5344CB8AC3E}">
        <p14:creationId xmlns:p14="http://schemas.microsoft.com/office/powerpoint/2010/main" val="32868128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D3F5F1-2864-EA72-35EC-642E89D90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294" y="329453"/>
            <a:ext cx="7620000" cy="5715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F24D5C-543F-88DD-DD15-915B3FA4BE58}"/>
              </a:ext>
            </a:extLst>
          </p:cNvPr>
          <p:cNvSpPr txBox="1"/>
          <p:nvPr/>
        </p:nvSpPr>
        <p:spPr>
          <a:xfrm>
            <a:off x="1839595" y="6128437"/>
            <a:ext cx="89013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Défilé de Saint Nicolas sur son cheval blanc à Groningue (Nord des Pays-Bas)</a:t>
            </a:r>
          </a:p>
        </p:txBody>
      </p:sp>
    </p:spTree>
    <p:extLst>
      <p:ext uri="{BB962C8B-B14F-4D97-AF65-F5344CB8AC3E}">
        <p14:creationId xmlns:p14="http://schemas.microsoft.com/office/powerpoint/2010/main" val="30533978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990DFE-AD0C-D570-A4B4-4748326491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882" y="858818"/>
            <a:ext cx="3671047" cy="5225843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E07A6-F369-088D-F466-58C7B1C8515F}"/>
              </a:ext>
            </a:extLst>
          </p:cNvPr>
          <p:cNvSpPr txBox="1"/>
          <p:nvPr/>
        </p:nvSpPr>
        <p:spPr>
          <a:xfrm>
            <a:off x="6266329" y="5580529"/>
            <a:ext cx="4558553" cy="376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Père fouettard en Alsace-Lorraine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046D98-A83D-66AC-07E2-241358600341}"/>
              </a:ext>
            </a:extLst>
          </p:cNvPr>
          <p:cNvSpPr txBox="1"/>
          <p:nvPr/>
        </p:nvSpPr>
        <p:spPr>
          <a:xfrm>
            <a:off x="6266329" y="2021415"/>
            <a:ext cx="49350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Dans certaines régions il est accompagné par le père Fouettard qui, vêtu d’un grand manteau noir, portant un fouet et un sac, menaçant de distribuer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des coups de trique aux enfants qui n’ont pas été sages, de les emporter dans son sac…</a:t>
            </a:r>
          </a:p>
        </p:txBody>
      </p:sp>
    </p:spTree>
    <p:extLst>
      <p:ext uri="{BB962C8B-B14F-4D97-AF65-F5344CB8AC3E}">
        <p14:creationId xmlns:p14="http://schemas.microsoft.com/office/powerpoint/2010/main" val="25612135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4AA63F-9E5C-EA88-5A0A-DD5C8775A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238" y="363532"/>
            <a:ext cx="7931524" cy="5948643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6C4727-529B-12B9-97F5-B4E68FE7E238}"/>
              </a:ext>
            </a:extLst>
          </p:cNvPr>
          <p:cNvSpPr txBox="1"/>
          <p:nvPr/>
        </p:nvSpPr>
        <p:spPr>
          <a:xfrm>
            <a:off x="3267635" y="6312175"/>
            <a:ext cx="6629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Santons à l’effigie de Saint Nicolas en Belgique wallonne</a:t>
            </a:r>
          </a:p>
        </p:txBody>
      </p:sp>
    </p:spTree>
    <p:extLst>
      <p:ext uri="{BB962C8B-B14F-4D97-AF65-F5344CB8AC3E}">
        <p14:creationId xmlns:p14="http://schemas.microsoft.com/office/powerpoint/2010/main" val="41974212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3BBB8-A89C-1D27-15E6-FEAF2932D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513" y="366385"/>
            <a:ext cx="4592487" cy="6125230"/>
          </a:xfrm>
          <a:prstGeom prst="rect">
            <a:avLst/>
          </a:prstGeom>
          <a:pattFill prst="pct5">
            <a:fgClr>
              <a:srgbClr val="FF0000"/>
            </a:fgClr>
            <a:bgClr>
              <a:schemeClr val="bg1"/>
            </a:bgClr>
          </a:pattFill>
          <a:ln w="730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6E4F8-9892-19A0-97E0-1E6A611C4437}"/>
              </a:ext>
            </a:extLst>
          </p:cNvPr>
          <p:cNvSpPr txBox="1"/>
          <p:nvPr/>
        </p:nvSpPr>
        <p:spPr>
          <a:xfrm>
            <a:off x="6886187" y="3961390"/>
            <a:ext cx="45924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Epinal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Mosaïque sur mur face à la basilique Saint Maurice – œuvre de Jean Hutin, artiste Vosgien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370144D-2784-27FD-BFFC-B830A8C3294F}"/>
              </a:ext>
            </a:extLst>
          </p:cNvPr>
          <p:cNvSpPr txBox="1"/>
          <p:nvPr/>
        </p:nvSpPr>
        <p:spPr>
          <a:xfrm>
            <a:off x="6748117" y="1797784"/>
            <a:ext cx="45924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Dans la nuit du 5 au 6 Décembre, le Saint passe dans les maisons, apporter aux enfants sages des friandises  et, dans certaines régions, il défile dans les rues le 6 décembre</a:t>
            </a:r>
          </a:p>
        </p:txBody>
      </p:sp>
    </p:spTree>
    <p:extLst>
      <p:ext uri="{BB962C8B-B14F-4D97-AF65-F5344CB8AC3E}">
        <p14:creationId xmlns:p14="http://schemas.microsoft.com/office/powerpoint/2010/main" val="20632665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CB0B62-5963-1F12-9419-5842E2DBF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63" y="492498"/>
            <a:ext cx="7830671" cy="5873003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0CD1D7-B28A-3C4A-049D-FB5CD6FAF144}"/>
              </a:ext>
            </a:extLst>
          </p:cNvPr>
          <p:cNvSpPr txBox="1"/>
          <p:nvPr/>
        </p:nvSpPr>
        <p:spPr>
          <a:xfrm>
            <a:off x="2399766" y="6365501"/>
            <a:ext cx="7812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Arrivée en bateau de Saint Nicolas à Herdewijk (Pays- Bas)  en 2010</a:t>
            </a:r>
          </a:p>
        </p:txBody>
      </p:sp>
    </p:spTree>
    <p:extLst>
      <p:ext uri="{BB962C8B-B14F-4D97-AF65-F5344CB8AC3E}">
        <p14:creationId xmlns:p14="http://schemas.microsoft.com/office/powerpoint/2010/main" val="9109209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31F239-3088-0626-6483-411195B8B9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2623" y="363582"/>
            <a:ext cx="8955742" cy="6130835"/>
          </a:xfrm>
          <a:prstGeom prst="rect">
            <a:avLst/>
          </a:prstGeom>
          <a:ln w="7302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0004EE-E230-9EC4-C682-649764495464}"/>
              </a:ext>
            </a:extLst>
          </p:cNvPr>
          <p:cNvSpPr txBox="1"/>
          <p:nvPr/>
        </p:nvSpPr>
        <p:spPr>
          <a:xfrm>
            <a:off x="7772400" y="4343400"/>
            <a:ext cx="28238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Saint Nicolas visitant une famille Alsacienne – 1902 – tableau de Paul Kaufmann</a:t>
            </a:r>
          </a:p>
        </p:txBody>
      </p:sp>
    </p:spTree>
    <p:extLst>
      <p:ext uri="{BB962C8B-B14F-4D97-AF65-F5344CB8AC3E}">
        <p14:creationId xmlns:p14="http://schemas.microsoft.com/office/powerpoint/2010/main" val="28921106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22CD68-B2AC-90F0-22D3-DC775DB91C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862" y="376516"/>
            <a:ext cx="4568848" cy="63335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ED5BCA-345D-6A70-7774-E89A255CBE1B}"/>
              </a:ext>
            </a:extLst>
          </p:cNvPr>
          <p:cNvSpPr txBox="1"/>
          <p:nvPr/>
        </p:nvSpPr>
        <p:spPr>
          <a:xfrm>
            <a:off x="7894561" y="3840176"/>
            <a:ext cx="37248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Icône de Saint Nicolas à Novgorord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(Russie)</a:t>
            </a:r>
          </a:p>
        </p:txBody>
      </p:sp>
    </p:spTree>
    <p:extLst>
      <p:ext uri="{BB962C8B-B14F-4D97-AF65-F5344CB8AC3E}">
        <p14:creationId xmlns:p14="http://schemas.microsoft.com/office/powerpoint/2010/main" val="28846141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B3CC71-BB1A-C672-EE3B-C41441B50A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198" y="416858"/>
            <a:ext cx="5248187" cy="6212541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6C2D07-F80B-BD6B-A56A-8B4C6B452320}"/>
              </a:ext>
            </a:extLst>
          </p:cNvPr>
          <p:cNvSpPr txBox="1"/>
          <p:nvPr/>
        </p:nvSpPr>
        <p:spPr>
          <a:xfrm>
            <a:off x="1740927" y="3694153"/>
            <a:ext cx="42492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Saint Nicolas arrêtant la main du bourreau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peinture de 1443 de Janez Ljubjanski</a:t>
            </a:r>
          </a:p>
        </p:txBody>
      </p:sp>
    </p:spTree>
    <p:extLst>
      <p:ext uri="{BB962C8B-B14F-4D97-AF65-F5344CB8AC3E}">
        <p14:creationId xmlns:p14="http://schemas.microsoft.com/office/powerpoint/2010/main" val="36730066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CA32E1-68C5-DA53-15B0-73BDF78DF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4761" y="322729"/>
            <a:ext cx="4657950" cy="6212541"/>
          </a:xfrm>
          <a:prstGeom prst="rect">
            <a:avLst/>
          </a:prstGeom>
          <a:ln w="698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5831C-BEEC-B69A-6EAA-22CD841CC700}"/>
              </a:ext>
            </a:extLst>
          </p:cNvPr>
          <p:cNvSpPr txBox="1"/>
          <p:nvPr/>
        </p:nvSpPr>
        <p:spPr>
          <a:xfrm>
            <a:off x="1534102" y="3846048"/>
            <a:ext cx="37382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Saint Nicolas aux Pays-Bas</a:t>
            </a:r>
          </a:p>
          <a:p>
            <a:r>
              <a:rPr lang="fr-FR" sz="2000" b="1" dirty="0"/>
              <a:t> le père fouettard est grimé en noir</a:t>
            </a:r>
          </a:p>
        </p:txBody>
      </p:sp>
    </p:spTree>
    <p:extLst>
      <p:ext uri="{BB962C8B-B14F-4D97-AF65-F5344CB8AC3E}">
        <p14:creationId xmlns:p14="http://schemas.microsoft.com/office/powerpoint/2010/main" val="288127916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EF8FC6-DEC7-3A8B-BF04-272817B0A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9346" y="1032435"/>
            <a:ext cx="7189694" cy="4793129"/>
          </a:xfrm>
          <a:prstGeom prst="rect">
            <a:avLst/>
          </a:prstGeom>
          <a:ln w="73025" cmpd="dbl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630BB-4708-F51B-74ED-6EB4DB1C480C}"/>
              </a:ext>
            </a:extLst>
          </p:cNvPr>
          <p:cNvSpPr txBox="1"/>
          <p:nvPr/>
        </p:nvSpPr>
        <p:spPr>
          <a:xfrm>
            <a:off x="3586008" y="5936018"/>
            <a:ext cx="6091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Nancy 2022  - Saint Nicolas lors du défilé</a:t>
            </a:r>
          </a:p>
        </p:txBody>
      </p:sp>
    </p:spTree>
    <p:extLst>
      <p:ext uri="{BB962C8B-B14F-4D97-AF65-F5344CB8AC3E}">
        <p14:creationId xmlns:p14="http://schemas.microsoft.com/office/powerpoint/2010/main" val="24930451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A1CBAE-A9D4-6ABD-3159-A22E326BB3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644" y="188259"/>
            <a:ext cx="6849651" cy="6481482"/>
          </a:xfrm>
          <a:prstGeom prst="rect">
            <a:avLst/>
          </a:prstGeom>
          <a:ln w="762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49DAE9-C2EE-6DAC-19F0-8C45C4F31566}"/>
              </a:ext>
            </a:extLst>
          </p:cNvPr>
          <p:cNvSpPr txBox="1"/>
          <p:nvPr/>
        </p:nvSpPr>
        <p:spPr>
          <a:xfrm>
            <a:off x="624626" y="3541690"/>
            <a:ext cx="35634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Saint Nicolas et les 3 Officiers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Peinture de 1485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Eglise de Sainte Marie à </a:t>
            </a:r>
            <a:r>
              <a:rPr lang="fr-FR" sz="2000" b="1" dirty="0" err="1">
                <a:solidFill>
                  <a:schemeClr val="bg1"/>
                </a:solidFill>
              </a:rPr>
              <a:t>Mülhausen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1143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755E16-381C-560C-8707-ECD998F83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517" y="245985"/>
            <a:ext cx="4140000" cy="6366029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89C20-C2E0-0E48-80A1-80D692E478C6}"/>
              </a:ext>
            </a:extLst>
          </p:cNvPr>
          <p:cNvSpPr txBox="1"/>
          <p:nvPr/>
        </p:nvSpPr>
        <p:spPr>
          <a:xfrm>
            <a:off x="6342532" y="4121927"/>
            <a:ext cx="4912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Texte de la légende de Saint Nicolas, des 3 petits enfants et du boucher.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543E216-1057-776E-56F1-E244C46A0696}"/>
              </a:ext>
            </a:extLst>
          </p:cNvPr>
          <p:cNvSpPr txBox="1"/>
          <p:nvPr/>
        </p:nvSpPr>
        <p:spPr>
          <a:xfrm>
            <a:off x="6342532" y="1982021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en fond sonore : contine de la légende</a:t>
            </a:r>
          </a:p>
        </p:txBody>
      </p:sp>
    </p:spTree>
    <p:extLst>
      <p:ext uri="{BB962C8B-B14F-4D97-AF65-F5344CB8AC3E}">
        <p14:creationId xmlns:p14="http://schemas.microsoft.com/office/powerpoint/2010/main" val="5613076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D1C8869-F1FF-3CA4-6B13-7C37BB62D0E0}"/>
              </a:ext>
            </a:extLst>
          </p:cNvPr>
          <p:cNvSpPr txBox="1"/>
          <p:nvPr/>
        </p:nvSpPr>
        <p:spPr>
          <a:xfrm>
            <a:off x="1867468" y="1030310"/>
            <a:ext cx="86373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LEGENDE DE SAINT NICOLAS –DES 3 ENFANTS et du BOUCHER</a:t>
            </a:r>
          </a:p>
          <a:p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Il était 3 petits enfants qui s’en allaient glaner aux champs,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Egarés, la nuit venue, ils allèrent demander asile chez un boucher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Ils n’étaient pas sitôt entrés que le boucher les a tués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Les découpa en morceaux et, les sala dans un tonneau</a:t>
            </a:r>
          </a:p>
          <a:p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Saint Nicolas passa par-là 7 ans après, demandant au boucher d’être logé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Il demanda au boucher du petit salé, celui autrefois mis dans un tonneau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par ce boucher, en morceaux.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A cette demande, le boucher s’enfuit, pris de peur</a:t>
            </a:r>
          </a:p>
          <a:p>
            <a:r>
              <a:rPr lang="fr-FR" sz="2000" b="1" dirty="0">
                <a:solidFill>
                  <a:schemeClr val="bg1"/>
                </a:solidFill>
                <a:latin typeface="Algerian" panose="04020705040A02060702" pitchFamily="82" charset="0"/>
              </a:rPr>
              <a:t> Saint Nicolas libéra les enfants en les ressuscitant tous les trois </a:t>
            </a:r>
          </a:p>
        </p:txBody>
      </p:sp>
    </p:spTree>
    <p:extLst>
      <p:ext uri="{BB962C8B-B14F-4D97-AF65-F5344CB8AC3E}">
        <p14:creationId xmlns:p14="http://schemas.microsoft.com/office/powerpoint/2010/main" val="41140597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BC5A6E-5B41-14C8-841D-82824E12F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322" y="252412"/>
            <a:ext cx="7620000" cy="6353175"/>
          </a:xfrm>
          <a:prstGeom prst="rect">
            <a:avLst/>
          </a:prstGeom>
          <a:ln w="66675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6906E7-DAC1-7309-B4A7-C102131FDFE5}"/>
              </a:ext>
            </a:extLst>
          </p:cNvPr>
          <p:cNvSpPr txBox="1"/>
          <p:nvPr/>
        </p:nvSpPr>
        <p:spPr>
          <a:xfrm>
            <a:off x="8675058" y="3212899"/>
            <a:ext cx="30524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Tableau : Fête de Saint Nicolas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daté de 1700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Par Richard Brakenburgh</a:t>
            </a:r>
          </a:p>
        </p:txBody>
      </p:sp>
    </p:spTree>
    <p:extLst>
      <p:ext uri="{BB962C8B-B14F-4D97-AF65-F5344CB8AC3E}">
        <p14:creationId xmlns:p14="http://schemas.microsoft.com/office/powerpoint/2010/main" val="137130816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7D9EA1-D9B6-CA77-D7D9-268097C109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0917" y="271097"/>
            <a:ext cx="3146612" cy="5689472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63E004-27AC-9840-E06A-14D18DA5605B}"/>
              </a:ext>
            </a:extLst>
          </p:cNvPr>
          <p:cNvSpPr txBox="1"/>
          <p:nvPr/>
        </p:nvSpPr>
        <p:spPr>
          <a:xfrm>
            <a:off x="457200" y="5997388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Saint Nicolas, représenté avec 3 enfants et le saloir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Musée Départemental de Haute Saône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0BA934E-7590-4F0B-BB50-05F8533776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195" y="271096"/>
            <a:ext cx="3617887" cy="5573125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7AB914-8AB7-4904-C45F-B274A67EEA52}"/>
              </a:ext>
            </a:extLst>
          </p:cNvPr>
          <p:cNvSpPr txBox="1"/>
          <p:nvPr/>
        </p:nvSpPr>
        <p:spPr>
          <a:xfrm>
            <a:off x="7283195" y="5951221"/>
            <a:ext cx="4451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Saint Nicolas représenté par Titien</a:t>
            </a:r>
          </a:p>
        </p:txBody>
      </p:sp>
    </p:spTree>
    <p:extLst>
      <p:ext uri="{BB962C8B-B14F-4D97-AF65-F5344CB8AC3E}">
        <p14:creationId xmlns:p14="http://schemas.microsoft.com/office/powerpoint/2010/main" val="19368322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087BDF-C728-E659-A58F-9D86AD4AC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940" y="303959"/>
            <a:ext cx="4717042" cy="6250081"/>
          </a:xfrm>
          <a:prstGeom prst="rect">
            <a:avLst/>
          </a:prstGeom>
          <a:ln w="730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494E9A-C7EA-7B4C-E133-9A5FE0C2EA39}"/>
              </a:ext>
            </a:extLst>
          </p:cNvPr>
          <p:cNvSpPr txBox="1"/>
          <p:nvPr/>
        </p:nvSpPr>
        <p:spPr>
          <a:xfrm>
            <a:off x="685800" y="4397188"/>
            <a:ext cx="4679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Vitrail Saint Nicolas et Sainte Catherine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Vitrail du début de 17eme siècle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Paris 4° -église Saint Gervais-Saint Protais </a:t>
            </a:r>
          </a:p>
        </p:txBody>
      </p:sp>
    </p:spTree>
    <p:extLst>
      <p:ext uri="{BB962C8B-B14F-4D97-AF65-F5344CB8AC3E}">
        <p14:creationId xmlns:p14="http://schemas.microsoft.com/office/powerpoint/2010/main" val="28433580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8E32C-4884-6F04-F3B7-9137B11E18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470" y="619489"/>
            <a:ext cx="10892256" cy="5619021"/>
          </a:xfrm>
          <a:prstGeom prst="rect">
            <a:avLst/>
          </a:prstGeom>
          <a:ln w="7302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02606E-9ED1-94A7-A520-2524A5610DD2}"/>
              </a:ext>
            </a:extLst>
          </p:cNvPr>
          <p:cNvSpPr txBox="1"/>
          <p:nvPr/>
        </p:nvSpPr>
        <p:spPr>
          <a:xfrm>
            <a:off x="1297546" y="6270707"/>
            <a:ext cx="10615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Fresque du 11eme siècle – Abbaye de la Novalaise (Val de Suse) Saint Nicolas et Saint </a:t>
            </a:r>
            <a:r>
              <a:rPr lang="fr-FR" sz="2000" b="1" dirty="0" err="1"/>
              <a:t>Eldrade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433029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851D24-FEF5-BA6C-4F16-19A7CBBC7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64" y="233652"/>
            <a:ext cx="4420077" cy="63906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CAC7FE-DCC7-CF88-BC78-DA16478B96CF}"/>
              </a:ext>
            </a:extLst>
          </p:cNvPr>
          <p:cNvSpPr txBox="1"/>
          <p:nvPr/>
        </p:nvSpPr>
        <p:spPr>
          <a:xfrm>
            <a:off x="5370489" y="1017431"/>
            <a:ext cx="659398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Saint – Nicolas </a:t>
            </a:r>
          </a:p>
          <a:p>
            <a:r>
              <a:rPr lang="fr-FR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23A78C-0653-7375-5010-2CB7CB509A0C}"/>
              </a:ext>
            </a:extLst>
          </p:cNvPr>
          <p:cNvSpPr txBox="1"/>
          <p:nvPr/>
        </p:nvSpPr>
        <p:spPr>
          <a:xfrm>
            <a:off x="5460642" y="2690057"/>
            <a:ext cx="5232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A488AB-AC36-B7A0-118D-40DA037010BD}"/>
              </a:ext>
            </a:extLst>
          </p:cNvPr>
          <p:cNvSpPr txBox="1"/>
          <p:nvPr/>
        </p:nvSpPr>
        <p:spPr>
          <a:xfrm>
            <a:off x="7071161" y="3383114"/>
            <a:ext cx="5077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732183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676</Words>
  <Application>Microsoft Office PowerPoint</Application>
  <PresentationFormat>Grand écran</PresentationFormat>
  <Paragraphs>72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7</cp:revision>
  <dcterms:created xsi:type="dcterms:W3CDTF">2023-11-25T09:01:18Z</dcterms:created>
  <dcterms:modified xsi:type="dcterms:W3CDTF">2023-11-25T13:42:18Z</dcterms:modified>
</cp:coreProperties>
</file>