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mp4" ContentType="video/mp4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9" r:id="rId2"/>
    <p:sldId id="280" r:id="rId3"/>
    <p:sldId id="279" r:id="rId4"/>
    <p:sldId id="265" r:id="rId5"/>
    <p:sldId id="257" r:id="rId6"/>
    <p:sldId id="258" r:id="rId7"/>
    <p:sldId id="277" r:id="rId8"/>
    <p:sldId id="260" r:id="rId9"/>
    <p:sldId id="264" r:id="rId10"/>
    <p:sldId id="262" r:id="rId11"/>
    <p:sldId id="261" r:id="rId12"/>
    <p:sldId id="272" r:id="rId13"/>
    <p:sldId id="263" r:id="rId14"/>
    <p:sldId id="266" r:id="rId15"/>
    <p:sldId id="267" r:id="rId16"/>
    <p:sldId id="268" r:id="rId17"/>
    <p:sldId id="271" r:id="rId18"/>
    <p:sldId id="269" r:id="rId19"/>
    <p:sldId id="270" r:id="rId20"/>
    <p:sldId id="273" r:id="rId21"/>
    <p:sldId id="276" r:id="rId22"/>
    <p:sldId id="274" r:id="rId23"/>
    <p:sldId id="275" r:id="rId24"/>
    <p:sldId id="278" r:id="rId2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7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126" y="2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07533" y="0"/>
            <a:ext cx="7934348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8941881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11808" y="3428998"/>
            <a:ext cx="5518066" cy="2268559"/>
          </a:xfrm>
        </p:spPr>
        <p:txBody>
          <a:bodyPr anchor="t">
            <a:normAutofit/>
          </a:bodyPr>
          <a:lstStyle>
            <a:lvl1pPr algn="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72274" y="2268786"/>
            <a:ext cx="5357600" cy="1160213"/>
          </a:xfrm>
        </p:spPr>
        <p:txBody>
          <a:bodyPr tIns="0" anchor="b">
            <a:normAutofit/>
          </a:bodyPr>
          <a:lstStyle>
            <a:lvl1pPr marL="0" indent="0" algn="r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3A824-1A51-4B26-AD58-A6D8E14F6C04}" type="datetimeFigureOut">
              <a:rPr lang="en-US" dirty="0"/>
              <a:t>12/3/2023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Ins="45720"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2191282" y="3262852"/>
            <a:ext cx="415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24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2420">
        <p15:prstTrans prst="wind"/>
      </p:transition>
    </mc:Choice>
    <mc:Fallback>
      <p:transition spd="slow" advClick="0" advTm="1242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162C4-EDD9-4389-A98B-B87ECEA2A816}" type="datetimeFigureOut">
              <a:rPr lang="en-US" dirty="0"/>
              <a:t>12/3/2023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2194943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2420">
        <p15:prstTrans prst="wind"/>
      </p:transition>
    </mc:Choice>
    <mc:Fallback>
      <p:transition spd="slow" advClick="0" advTm="1242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5" name="Rectangle 24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TextBox 10"/>
          <p:cNvSpPr txBox="1"/>
          <p:nvPr/>
        </p:nvSpPr>
        <p:spPr>
          <a:xfrm>
            <a:off x="2191843" y="2962586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3147254"/>
            <a:ext cx="7956560" cy="1424746"/>
          </a:xfrm>
        </p:spPr>
        <p:txBody>
          <a:bodyPr anchor="t">
            <a:normAutofit/>
          </a:bodyPr>
          <a:lstStyle>
            <a:lvl1pPr algn="r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3968" y="2268786"/>
            <a:ext cx="7791931" cy="878468"/>
          </a:xfrm>
        </p:spPr>
        <p:txBody>
          <a:bodyPr tIns="0" anchor="b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059C3-6A89-4494-99FF-5A4D6FFD50EB}" type="datetimeFigureOut">
              <a:rPr lang="en-US" dirty="0"/>
              <a:t>12/3/2023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2420">
        <p15:prstTrans prst="wind"/>
      </p:transition>
    </mc:Choice>
    <mc:Fallback>
      <p:transition spd="slow" advClick="0" advTm="1242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7" name="Rectangle 26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805817"/>
            <a:ext cx="7950984" cy="108170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605374" y="2052116"/>
            <a:ext cx="3891960" cy="399782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66636" y="2052114"/>
            <a:ext cx="3894222" cy="3997829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54B2F-12DE-47F5-8894-472B206D2E1E}" type="datetimeFigureOut">
              <a:rPr lang="en-US" dirty="0"/>
              <a:t>12/3/2023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2196172" y="641223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2420">
        <p15:prstTrans prst="wind"/>
      </p:transition>
    </mc:Choice>
    <mc:Fallback>
      <p:transition spd="slow" advClick="0" advTm="1242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1" name="Rectangle 20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TextBox 11"/>
          <p:cNvSpPr txBox="1"/>
          <p:nvPr/>
        </p:nvSpPr>
        <p:spPr>
          <a:xfrm>
            <a:off x="2193650" y="636424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805818"/>
            <a:ext cx="7956560" cy="1078348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09285" y="2052115"/>
            <a:ext cx="3896467" cy="713818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none" baseline="0">
                <a:solidFill>
                  <a:schemeClr val="accent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09285" y="2851331"/>
            <a:ext cx="3893623" cy="3071434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66634" y="2052115"/>
            <a:ext cx="3899798" cy="713818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none" baseline="0">
                <a:solidFill>
                  <a:schemeClr val="accent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66635" y="2851331"/>
            <a:ext cx="3899798" cy="3071434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0E46F-7819-4ACF-B48B-48222C2ACC88}" type="datetimeFigureOut">
              <a:rPr lang="en-US" dirty="0"/>
              <a:t>12/3/2023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2420">
        <p15:prstTrans prst="wind"/>
      </p:transition>
    </mc:Choice>
    <mc:Fallback>
      <p:transition spd="slow" advClick="0" advTm="1242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" name="Rectangle 13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F3416-4057-4DAA-829D-4CA07428D088}" type="datetimeFigureOut">
              <a:rPr lang="en-US" dirty="0"/>
              <a:t>12/3/2023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2196172" y="641226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2420">
        <p15:prstTrans prst="wind"/>
      </p:transition>
    </mc:Choice>
    <mc:Fallback>
      <p:transition spd="slow" advClick="0" advTm="1242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D9284-D300-4297-87F7-E791DCC15DB1}" type="datetimeFigureOut">
              <a:rPr lang="en-US" dirty="0"/>
              <a:t>12/3/2023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2420">
        <p15:prstTrans prst="wind"/>
      </p:transition>
    </mc:Choice>
    <mc:Fallback>
      <p:transition spd="slow" advClick="0" advTm="1242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6" name="Rectangle 25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TextBox 9"/>
          <p:cNvSpPr txBox="1"/>
          <p:nvPr/>
        </p:nvSpPr>
        <p:spPr>
          <a:xfrm>
            <a:off x="1554154" y="1127550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0323" y="1282451"/>
            <a:ext cx="2664361" cy="1903241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20154" y="805818"/>
            <a:ext cx="5446278" cy="5244126"/>
          </a:xfrm>
        </p:spPr>
        <p:txBody>
          <a:bodyPr anchor="ctr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0322" y="3186154"/>
            <a:ext cx="2664361" cy="2386397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525BB-DA17-4BA0-B3C8-3AC3ABC827E6}" type="datetimeFigureOut">
              <a:rPr lang="en-US" dirty="0"/>
              <a:t>12/3/2023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2420">
        <p15:prstTrans prst="wind"/>
      </p:transition>
    </mc:Choice>
    <mc:Fallback>
      <p:transition spd="slow" advClick="0" advTm="1242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0" name="Rectangle 19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47062" y="3229"/>
            <a:ext cx="4629734" cy="6858000"/>
          </a:xfrm>
          <a:solidFill>
            <a:schemeClr val="tx1">
              <a:alpha val="10000"/>
            </a:schemeClr>
          </a:solidFill>
          <a:ln w="9525" cap="sq">
            <a:noFill/>
            <a:miter lim="800000"/>
          </a:ln>
          <a:effectLst/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1554686" y="1127550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1241" y="1282452"/>
            <a:ext cx="3970986" cy="1900473"/>
          </a:xfrm>
        </p:spPr>
        <p:txBody>
          <a:bodyPr anchor="b">
            <a:normAutofit/>
          </a:bodyPr>
          <a:lstStyle>
            <a:lvl1pPr algn="l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0322" y="3182928"/>
            <a:ext cx="3971874" cy="2386394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C4C9A-3960-41CF-A4E9-2A8FB932454B}" type="datetimeFigureOut">
              <a:rPr lang="en-US" dirty="0"/>
              <a:t>12/3/2023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2420">
        <p15:prstTrans prst="wind"/>
      </p:transition>
    </mc:Choice>
    <mc:Fallback>
      <p:transition spd="slow" advClick="0" advTm="1242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extBox 8"/>
          <p:cNvSpPr txBox="1"/>
          <p:nvPr/>
        </p:nvSpPr>
        <p:spPr>
          <a:xfrm>
            <a:off x="2194236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11808" y="808056"/>
            <a:ext cx="7954091" cy="1077229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7E33E-8B18-4087-B112-809917729534}" type="datetimeFigureOut">
              <a:rPr lang="en-US" dirty="0"/>
              <a:t>12/3/2023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2420">
        <p15:prstTrans prst="wind"/>
      </p:transition>
    </mc:Choice>
    <mc:Fallback>
      <p:transition spd="slow" advClick="0" advTm="1242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" name="Rectangle 15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extBox 8"/>
          <p:cNvSpPr txBox="1"/>
          <p:nvPr/>
        </p:nvSpPr>
        <p:spPr>
          <a:xfrm rot="5400000">
            <a:off x="10337141" y="416061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39380" y="805818"/>
            <a:ext cx="1326519" cy="5244126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608751" y="970410"/>
            <a:ext cx="6466903" cy="5079534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FE419-2371-464F-8239-3959401C3561}" type="datetimeFigureOut">
              <a:rPr lang="en-US" dirty="0"/>
              <a:t>12/3/2023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2420">
        <p15:prstTrans prst="wind"/>
      </p:transition>
    </mc:Choice>
    <mc:Fallback>
      <p:transition spd="slow" advClick="0" advTm="1242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611808" y="808056"/>
            <a:ext cx="7958331" cy="107722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3599" y="2052116"/>
            <a:ext cx="7796540" cy="39978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Eigth level</a:t>
            </a:r>
          </a:p>
          <a:p>
            <a:pPr lvl="8"/>
            <a:r>
              <a:rPr lang="en-US" dirty="0"/>
              <a:t>Ninth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-810065" y="5270604"/>
            <a:ext cx="2662729" cy="182880"/>
          </a:xfrm>
          <a:prstGeom prst="rect">
            <a:avLst/>
          </a:prstGeom>
        </p:spPr>
        <p:txBody>
          <a:bodyPr vert="horz" lIns="91440" tIns="18288" rIns="91440" bIns="45720" rtlCol="0" anchor="t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3CBC1C18-307B-4F68-A007-B5B542270E8D}" type="datetimeFigureOut">
              <a:rPr lang="en-US" dirty="0"/>
              <a:t>12/3/2023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-2237130" y="3661144"/>
            <a:ext cx="5885352" cy="179176"/>
          </a:xfrm>
          <a:prstGeom prst="rect">
            <a:avLst/>
          </a:prstGeom>
        </p:spPr>
        <p:txBody>
          <a:bodyPr vert="horz" lIns="91440" tIns="45720" rIns="91440" bIns="18288" rtlCol="0" anchor="b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58407" y="164592"/>
            <a:ext cx="636727" cy="322851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‹N°›</a:t>
            </a:fld>
            <a:endParaRPr lang="en-US" dirty="0"/>
          </a:p>
        </p:txBody>
      </p:sp>
      <p:sp>
        <p:nvSpPr>
          <p:cNvPr id="57" name="Rectangle 56"/>
          <p:cNvSpPr/>
          <p:nvPr/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2420">
        <p15:prstTrans prst="wind"/>
      </p:transition>
    </mc:Choice>
    <mc:Fallback>
      <p:transition spd="slow" advClick="0" advTm="12420">
        <p:fade/>
      </p:transition>
    </mc:Fallback>
  </mc:AlternateContent>
  <p:hf sldNum="0" hdr="0" ftr="0" dt="0"/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34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344488" indent="-344488" algn="l" defTabSz="914400" rtl="0" eaLnBrk="1" latinLnBrk="0" hangingPunct="1">
        <a:lnSpc>
          <a:spcPct val="120000"/>
        </a:lnSpc>
        <a:spcBef>
          <a:spcPts val="10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95338" indent="-33813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58888" indent="-34448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709738" indent="-33813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173288" indent="-34448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642616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3108960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575304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404164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microsoft.com/office/2007/relationships/media" Target="../media/media1.mp4"/><Relationship Id="rId1" Type="http://schemas.openxmlformats.org/officeDocument/2006/relationships/video" Target="NULL" TargetMode="External"/><Relationship Id="rId5" Type="http://schemas.openxmlformats.org/officeDocument/2006/relationships/image" Target="../media/image5.jp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wav"/><Relationship Id="rId7" Type="http://schemas.openxmlformats.org/officeDocument/2006/relationships/image" Target="../media/image8.png"/><Relationship Id="rId2" Type="http://schemas.microsoft.com/office/2007/relationships/media" Target="../media/media2.wav"/><Relationship Id="rId1" Type="http://schemas.openxmlformats.org/officeDocument/2006/relationships/tags" Target="../tags/tag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4" Type="http://schemas.openxmlformats.org/officeDocument/2006/relationships/image" Target="../media/image16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6" Type="http://schemas.openxmlformats.org/officeDocument/2006/relationships/image" Target="../media/image44.png"/><Relationship Id="rId5" Type="http://schemas.openxmlformats.org/officeDocument/2006/relationships/image" Target="../media/image43.jpg"/><Relationship Id="rId4" Type="http://schemas.openxmlformats.org/officeDocument/2006/relationships/image" Target="../media/image42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are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end="836.6666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-2"/>
            <a:ext cx="12192000" cy="6858001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211017" y="4950069"/>
            <a:ext cx="513470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dirty="0" smtClean="0"/>
              <a:t>Photos Rares </a:t>
            </a:r>
            <a:endParaRPr lang="fr-FR" sz="6000" dirty="0"/>
          </a:p>
        </p:txBody>
      </p:sp>
      <p:sp>
        <p:nvSpPr>
          <p:cNvPr id="2" name="Rectangle 1"/>
          <p:cNvSpPr/>
          <p:nvPr/>
        </p:nvSpPr>
        <p:spPr>
          <a:xfrm>
            <a:off x="487680" y="259042"/>
            <a:ext cx="6096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1" dirty="0">
                <a:solidFill>
                  <a:srgbClr val="FFFF00"/>
                </a:solidFill>
                <a:latin typeface="roboto"/>
              </a:rPr>
              <a:t>Découvrez des photos historiques datant du 20e siècle pour la plupart, qui ont été conservées soigneusement afin de ne pas oublier et d’immortaliser un fait important qui a marqué notre histoire</a:t>
            </a:r>
            <a:endParaRPr lang="fr-FR" b="1" dirty="0">
              <a:solidFill>
                <a:srgbClr val="FFFF00"/>
              </a:solidFill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4100" y="4334285"/>
            <a:ext cx="1721507" cy="191548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6778401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1000">
        <p15:prstTrans prst="wind"/>
      </p:transition>
    </mc:Choice>
    <mc:Fallback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33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  <p:extLst>
    <p:ext uri="{E180D4A7-C9FB-4DFB-919C-405C955672EB}">
      <p14:showEvtLst xmlns:p14="http://schemas.microsoft.com/office/powerpoint/2010/main">
        <p14:playEvt time="0" objId="4"/>
        <p14:pauseEvt time="0" objId="4"/>
        <p14:seekEvt time="1" objId="4" seek="0"/>
        <p14:resumeEvt time="216" objId="4"/>
        <p14:stopEvt time="5622" objId="4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282" y="-31"/>
            <a:ext cx="11154718" cy="6848679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7683" y="1315374"/>
            <a:ext cx="6849431" cy="536332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347683" y="251844"/>
            <a:ext cx="6849431" cy="92333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fr-FR" b="1" dirty="0">
                <a:solidFill>
                  <a:srgbClr val="000000"/>
                </a:solidFill>
                <a:latin typeface="source sans pro"/>
              </a:rPr>
              <a:t>Voici Charles </a:t>
            </a:r>
            <a:r>
              <a:rPr lang="fr-FR" b="1" dirty="0" err="1">
                <a:solidFill>
                  <a:srgbClr val="000000"/>
                </a:solidFill>
                <a:latin typeface="source sans pro"/>
              </a:rPr>
              <a:t>Ebbets</a:t>
            </a:r>
            <a:r>
              <a:rPr lang="fr-FR" b="1" dirty="0">
                <a:solidFill>
                  <a:srgbClr val="000000"/>
                </a:solidFill>
                <a:latin typeface="source sans pro"/>
              </a:rPr>
              <a:t> à qui l'histoire attribue le célèbre cliché « Lunch </a:t>
            </a:r>
            <a:r>
              <a:rPr lang="fr-FR" b="1" dirty="0" err="1">
                <a:solidFill>
                  <a:srgbClr val="000000"/>
                </a:solidFill>
                <a:latin typeface="source sans pro"/>
              </a:rPr>
              <a:t>atop</a:t>
            </a:r>
            <a:r>
              <a:rPr lang="fr-FR" b="1" dirty="0">
                <a:solidFill>
                  <a:srgbClr val="000000"/>
                </a:solidFill>
                <a:latin typeface="source sans pro"/>
              </a:rPr>
              <a:t> a </a:t>
            </a:r>
            <a:r>
              <a:rPr lang="fr-FR" b="1" dirty="0" err="1">
                <a:solidFill>
                  <a:srgbClr val="000000"/>
                </a:solidFill>
                <a:latin typeface="source sans pro"/>
              </a:rPr>
              <a:t>skyscraper</a:t>
            </a:r>
            <a:r>
              <a:rPr lang="fr-FR" b="1" dirty="0">
                <a:solidFill>
                  <a:srgbClr val="000000"/>
                </a:solidFill>
                <a:latin typeface="source sans pro"/>
              </a:rPr>
              <a:t> » en 1932, au 69ème étage du GE Building.</a:t>
            </a:r>
            <a:endParaRPr lang="fr-FR" dirty="0"/>
          </a:p>
        </p:txBody>
      </p:sp>
      <p:sp>
        <p:nvSpPr>
          <p:cNvPr id="5" name="Rectangle 4"/>
          <p:cNvSpPr/>
          <p:nvPr/>
        </p:nvSpPr>
        <p:spPr>
          <a:xfrm>
            <a:off x="1190761" y="371886"/>
            <a:ext cx="171869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>
                <a:solidFill>
                  <a:srgbClr val="000000"/>
                </a:solidFill>
                <a:latin typeface="source sans pro"/>
              </a:rPr>
              <a:t>La fameuse photo</a:t>
            </a:r>
            <a:r>
              <a:rPr lang="fr-FR" b="1" i="1" dirty="0">
                <a:solidFill>
                  <a:srgbClr val="000000"/>
                </a:solidFill>
                <a:latin typeface="source sans pro"/>
              </a:rPr>
              <a:t> Lunch </a:t>
            </a:r>
            <a:r>
              <a:rPr lang="fr-FR" b="1" i="1" dirty="0" err="1">
                <a:solidFill>
                  <a:srgbClr val="000000"/>
                </a:solidFill>
                <a:latin typeface="source sans pro"/>
              </a:rPr>
              <a:t>atop</a:t>
            </a:r>
            <a:r>
              <a:rPr lang="fr-FR" b="1" i="1" dirty="0">
                <a:solidFill>
                  <a:srgbClr val="000000"/>
                </a:solidFill>
                <a:latin typeface="source sans pro"/>
              </a:rPr>
              <a:t> a </a:t>
            </a:r>
            <a:r>
              <a:rPr lang="fr-FR" b="1" i="1" dirty="0" err="1">
                <a:solidFill>
                  <a:srgbClr val="000000"/>
                </a:solidFill>
                <a:latin typeface="source sans pro"/>
              </a:rPr>
              <a:t>skycraper</a:t>
            </a:r>
            <a:r>
              <a:rPr lang="fr-FR" b="1" dirty="0">
                <a:solidFill>
                  <a:srgbClr val="000000"/>
                </a:solidFill>
                <a:latin typeface="source sans pro"/>
              </a:rPr>
              <a:t>.</a:t>
            </a:r>
            <a:endParaRPr lang="fr-FR" dirty="0"/>
          </a:p>
        </p:txBody>
      </p:sp>
      <p:pic>
        <p:nvPicPr>
          <p:cNvPr id="6" name="MUST SEE-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6005041" y="1946031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760751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2420">
        <p15:prstTrans prst="wind"/>
      </p:transition>
    </mc:Choice>
    <mc:Fallback>
      <p:transition spd="slow" advClick="0" advTm="1242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mediacall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13552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5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4132" y="0"/>
            <a:ext cx="574675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342292" y="1951672"/>
            <a:ext cx="4056185" cy="1477328"/>
          </a:xfrm>
          <a:prstGeom prst="rect">
            <a:avLst/>
          </a:prstGeom>
          <a:solidFill>
            <a:schemeClr val="accent5">
              <a:lumMod val="50000"/>
            </a:schemeClr>
          </a:solidFill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fr-FR" b="1" dirty="0">
                <a:latin typeface="source sans pro"/>
              </a:rPr>
              <a:t>En 1885, la tête de la statue de la liberté est dévoilée à Paris et prise en photo avant qu'elle soit envoyée avec le reste du corps, à New York, aux États-Unis.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06252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2420">
        <p15:prstTrans prst="wind"/>
      </p:transition>
    </mc:Choice>
    <mc:Fallback>
      <p:transition spd="slow" advClick="0" advTm="1242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top-photo-historique (32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3221" y="1242752"/>
            <a:ext cx="8036511" cy="4505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3486411" y="2441955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>
                <a:solidFill>
                  <a:srgbClr val="10242F"/>
                </a:solidFill>
                <a:latin typeface="roboto"/>
              </a:rPr>
              <a:t>Les lunettes que portait John Lennon lorsqu’il a été assassiné en 1980.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618774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2420">
        <p15:prstTrans prst="wind"/>
      </p:transition>
    </mc:Choice>
    <mc:Fallback>
      <p:transition spd="slow" advClick="0" advTm="1242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26119" y="1590806"/>
            <a:ext cx="5471582" cy="294361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4972" y="794004"/>
            <a:ext cx="4139184" cy="5269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71291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2420">
        <p15:prstTrans prst="wind"/>
      </p:transition>
    </mc:Choice>
    <mc:Fallback>
      <p:transition spd="slow" advClick="0" advTm="1242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3908" y="568985"/>
            <a:ext cx="5471582" cy="1923694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0619" y="2855934"/>
            <a:ext cx="5673116" cy="3528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70698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2420">
        <p15:prstTrans prst="wind"/>
      </p:transition>
    </mc:Choice>
    <mc:Fallback>
      <p:transition spd="slow" advClick="0" advTm="1242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4732" y="0"/>
            <a:ext cx="4346448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5633" y="0"/>
            <a:ext cx="4177862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146398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2420">
        <p15:prstTrans prst="wind"/>
      </p:transition>
    </mc:Choice>
    <mc:Fallback>
      <p:transition spd="slow" advClick="0" advTm="1242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6224" y="1901803"/>
            <a:ext cx="4723744" cy="224431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1816" y="876822"/>
            <a:ext cx="4761159" cy="5398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88506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2420">
        <p15:prstTrans prst="wind"/>
      </p:transition>
    </mc:Choice>
    <mc:Fallback>
      <p:transition spd="slow" advClick="0" advTm="1242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2602" y="653813"/>
            <a:ext cx="4546949" cy="200262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5567" y="2918564"/>
            <a:ext cx="5798174" cy="3532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76619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2420">
        <p15:prstTrans prst="wind"/>
      </p:transition>
    </mc:Choice>
    <mc:Fallback>
      <p:transition spd="slow" advClick="0" advTm="1242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3960" y="568202"/>
            <a:ext cx="4297680" cy="1588008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800" y="3120679"/>
            <a:ext cx="3996000" cy="2725883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9726" y="2129132"/>
            <a:ext cx="5472000" cy="371743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170772" y="762041"/>
            <a:ext cx="482990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>
                <a:solidFill>
                  <a:srgbClr val="000000"/>
                </a:solidFill>
                <a:latin typeface="source sans pro"/>
              </a:rPr>
              <a:t> </a:t>
            </a:r>
            <a:r>
              <a:rPr lang="fr-FR" b="1" dirty="0">
                <a:latin typeface="source sans pro"/>
              </a:rPr>
              <a:t>William Harley et Arthur Davidson, les fondateurs de Harley Davidson.</a:t>
            </a:r>
          </a:p>
          <a:p>
            <a:r>
              <a:rPr lang="fr-FR" dirty="0"/>
              <a:t/>
            </a:r>
            <a:br>
              <a:rPr lang="fr-FR" dirty="0"/>
            </a:b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670729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2420">
        <p15:prstTrans prst="wind"/>
      </p:transition>
    </mc:Choice>
    <mc:Fallback>
      <p:transition spd="slow" advClick="0" advTm="1242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2077" y="387905"/>
            <a:ext cx="5434656" cy="6219574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0306" y="2595894"/>
            <a:ext cx="4270248" cy="159105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534695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2420">
        <p15:prstTrans prst="wind"/>
      </p:transition>
    </mc:Choice>
    <mc:Fallback>
      <p:transition spd="slow" advClick="0" advTm="1242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2718" y="12232"/>
            <a:ext cx="4288536" cy="6857999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9845" y="12232"/>
            <a:ext cx="38533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06189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2420">
        <p15:prstTrans prst="wind"/>
      </p:transition>
    </mc:Choice>
    <mc:Fallback>
      <p:transition spd="slow" advClick="0" advTm="1242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5 rares photos historiques que vous n’oublierez pas de si tô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2836" y="1452387"/>
            <a:ext cx="6191250" cy="4619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1356986" y="2980574"/>
            <a:ext cx="3177436" cy="1200329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r>
              <a:rPr lang="fr-FR" b="1" dirty="0">
                <a:solidFill>
                  <a:srgbClr val="222222"/>
                </a:solidFill>
                <a:latin typeface="lato"/>
              </a:rPr>
              <a:t>18. Les personnes qui ont servi de modèles pour la peinture American Gothic par Grant Wood, en 1930.</a:t>
            </a:r>
            <a:endParaRPr lang="fr-FR" b="1" i="0" dirty="0">
              <a:solidFill>
                <a:srgbClr val="222222"/>
              </a:solidFill>
              <a:effectLst/>
              <a:latin typeface="lato"/>
            </a:endParaRPr>
          </a:p>
        </p:txBody>
      </p:sp>
    </p:spTree>
    <p:extLst>
      <p:ext uri="{BB962C8B-B14F-4D97-AF65-F5344CB8AC3E}">
        <p14:creationId xmlns:p14="http://schemas.microsoft.com/office/powerpoint/2010/main" val="28540164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2420">
        <p15:prstTrans prst="wind"/>
      </p:transition>
    </mc:Choice>
    <mc:Fallback>
      <p:transition spd="slow" advClick="0" advTm="1242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3770" y="1570472"/>
            <a:ext cx="4123944" cy="5145024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2551" y="1570472"/>
            <a:ext cx="4139184" cy="5145024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3975" y="204910"/>
            <a:ext cx="7140545" cy="1160428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3410484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2420">
        <p15:prstTrans prst="wind"/>
      </p:transition>
    </mc:Choice>
    <mc:Fallback>
      <p:transition spd="slow" advClick="0" advTm="1242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5233" y="2450434"/>
            <a:ext cx="5047989" cy="192926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6351" y="790246"/>
            <a:ext cx="4145280" cy="5452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75920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2420">
        <p15:prstTrans prst="wind"/>
      </p:transition>
    </mc:Choice>
    <mc:Fallback>
      <p:transition spd="slow" advClick="0" advTm="1242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9199" y="1733071"/>
            <a:ext cx="4006889" cy="3102477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1348" y="1539114"/>
            <a:ext cx="5823893" cy="3740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47711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2420">
        <p15:prstTrans prst="wind"/>
      </p:transition>
    </mc:Choice>
    <mc:Fallback>
      <p:transition spd="slow" advClick="0" advTm="1242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1112" y="0"/>
            <a:ext cx="4480877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1579" y="0"/>
            <a:ext cx="457291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9594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2420">
        <p15:prstTrans prst="wind"/>
      </p:transition>
    </mc:Choice>
    <mc:Fallback>
      <p:transition spd="slow" advClick="0" advTm="1242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0077" y="281826"/>
            <a:ext cx="4283902" cy="174359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6688" y="2229633"/>
            <a:ext cx="5941278" cy="4459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88707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2420">
        <p15:prstTrans prst="wind"/>
      </p:transition>
    </mc:Choice>
    <mc:Fallback>
      <p:transition spd="slow" advClick="0" advTm="1242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6413" y="152219"/>
            <a:ext cx="6980948" cy="2443918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6413" y="2596137"/>
            <a:ext cx="6980948" cy="4137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24067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2420">
        <p15:prstTrans prst="wind"/>
      </p:transition>
    </mc:Choice>
    <mc:Fallback>
      <p:transition spd="slow" advClick="0" advTm="1242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3017" y="1548717"/>
            <a:ext cx="5157362" cy="369425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7365" y="984129"/>
            <a:ext cx="4358640" cy="143256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MGM Lion Roar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261343" y="3071270"/>
            <a:ext cx="4057650" cy="2171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21515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2420">
        <p15:prstTrans prst="wind"/>
      </p:transition>
    </mc:Choice>
    <mc:Fallback>
      <p:transition spd="slow" advClick="0" advTm="1242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10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6990" y="0"/>
            <a:ext cx="429494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1664" y="0"/>
            <a:ext cx="425196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59823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2420">
        <p15:prstTrans prst="wind"/>
      </p:transition>
    </mc:Choice>
    <mc:Fallback>
      <p:transition spd="slow" advClick="0" advTm="1242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7656" y="726510"/>
            <a:ext cx="4151472" cy="2116898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4186" y="1945917"/>
            <a:ext cx="5445065" cy="3718085"/>
          </a:xfrm>
          <a:prstGeom prst="rect">
            <a:avLst/>
          </a:prstGeom>
        </p:spPr>
      </p:pic>
      <p:pic>
        <p:nvPicPr>
          <p:cNvPr id="2052" name="Picture 4" descr="Tesla Sarony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4791" y="3101776"/>
            <a:ext cx="1905000" cy="2562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53866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2420">
        <p15:prstTrans prst="wind"/>
      </p:transition>
    </mc:Choice>
    <mc:Fallback>
      <p:transition spd="slow" advClick="0" advTm="1242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2915" y="2480154"/>
            <a:ext cx="5062793" cy="195406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8752" y="729432"/>
            <a:ext cx="4120896" cy="5699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93681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2420">
        <p15:prstTrans prst="wind"/>
      </p:transition>
    </mc:Choice>
    <mc:Fallback>
      <p:transition spd="slow" advClick="0" advTm="1242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1630" y="4598054"/>
            <a:ext cx="1721507" cy="191548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9007" y="608817"/>
            <a:ext cx="3362325" cy="11811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1979112" y="2918564"/>
            <a:ext cx="42839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Commentaires et images du NET:</a:t>
            </a:r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1979112" y="4922729"/>
            <a:ext cx="37703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Fait le 18 Novembre 2019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9954290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2420">
        <p15:prstTrans prst="wind"/>
      </p:transition>
    </mc:Choice>
    <mc:Fallback>
      <p:transition spd="slow" advClick="0" advTm="1242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dison">
  <a:themeElements>
    <a:clrScheme name="Madison">
      <a:dk1>
        <a:sysClr val="windowText" lastClr="000000"/>
      </a:dk1>
      <a:lt1>
        <a:sysClr val="window" lastClr="FFFFFF"/>
      </a:lt1>
      <a:dk2>
        <a:srgbClr val="1F2D29"/>
      </a:dk2>
      <a:lt2>
        <a:srgbClr val="C5FAEB"/>
      </a:lt2>
      <a:accent1>
        <a:srgbClr val="A1D68B"/>
      </a:accent1>
      <a:accent2>
        <a:srgbClr val="5EC795"/>
      </a:accent2>
      <a:accent3>
        <a:srgbClr val="4DADCF"/>
      </a:accent3>
      <a:accent4>
        <a:srgbClr val="CDB756"/>
      </a:accent4>
      <a:accent5>
        <a:srgbClr val="E29C36"/>
      </a:accent5>
      <a:accent6>
        <a:srgbClr val="8EC0C1"/>
      </a:accent6>
      <a:hlink>
        <a:srgbClr val="6D9D9B"/>
      </a:hlink>
      <a:folHlink>
        <a:srgbClr val="6D8583"/>
      </a:folHlink>
    </a:clrScheme>
    <a:fontScheme name="Madison">
      <a:majorFont>
        <a:latin typeface="Arial" panose="020B06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dison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alpha val="88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dison" id="{025CB5FB-2DD3-45EE-B6F0-CC461540EB19}" vid="{6AC10936-2DFC-4054-9ADF-B5E2C5F8619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TM16401375[[fn=Madison]]</Template>
  <TotalTime>0</TotalTime>
  <Words>115</Words>
  <Application>Microsoft Office PowerPoint</Application>
  <PresentationFormat>Grand écran</PresentationFormat>
  <Paragraphs>11</Paragraphs>
  <Slides>24</Slides>
  <Notes>0</Notes>
  <HiddenSlides>0</HiddenSlides>
  <MMClips>3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32" baseType="lpstr">
      <vt:lpstr>Arial</vt:lpstr>
      <vt:lpstr>lato</vt:lpstr>
      <vt:lpstr>MS Shell Dlg 2</vt:lpstr>
      <vt:lpstr>roboto</vt:lpstr>
      <vt:lpstr>source sans pro</vt:lpstr>
      <vt:lpstr>Wingdings</vt:lpstr>
      <vt:lpstr>Wingdings 3</vt:lpstr>
      <vt:lpstr>Madison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Admin</dc:creator>
  <cp:lastModifiedBy>PC</cp:lastModifiedBy>
  <cp:revision>14</cp:revision>
  <dcterms:created xsi:type="dcterms:W3CDTF">2019-10-31T09:39:08Z</dcterms:created>
  <dcterms:modified xsi:type="dcterms:W3CDTF">2023-12-03T11:50:21Z</dcterms:modified>
</cp:coreProperties>
</file>