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0" r:id="rId2"/>
    <p:sldId id="256" r:id="rId3"/>
    <p:sldId id="269" r:id="rId4"/>
    <p:sldId id="273" r:id="rId5"/>
    <p:sldId id="271" r:id="rId6"/>
    <p:sldId id="261" r:id="rId7"/>
    <p:sldId id="272" r:id="rId8"/>
    <p:sldId id="266" r:id="rId9"/>
    <p:sldId id="267" r:id="rId10"/>
    <p:sldId id="268" r:id="rId11"/>
    <p:sldId id="265" r:id="rId12"/>
    <p:sldId id="263" r:id="rId13"/>
    <p:sldId id="282" r:id="rId14"/>
    <p:sldId id="264" r:id="rId15"/>
    <p:sldId id="281" r:id="rId16"/>
    <p:sldId id="288" r:id="rId17"/>
    <p:sldId id="289" r:id="rId18"/>
    <p:sldId id="287" r:id="rId19"/>
    <p:sldId id="286" r:id="rId20"/>
    <p:sldId id="284" r:id="rId21"/>
    <p:sldId id="275" r:id="rId22"/>
    <p:sldId id="276" r:id="rId23"/>
    <p:sldId id="279" r:id="rId24"/>
    <p:sldId id="280" r:id="rId25"/>
    <p:sldId id="278" r:id="rId26"/>
    <p:sldId id="277" r:id="rId27"/>
    <p:sldId id="274" r:id="rId28"/>
    <p:sldId id="260" r:id="rId2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fVSJu5Sb2146iSsiXzuSxg==" hashData="e3HOBb1nBy9qtLO9RYY7t3tMe9eHIYWu7wgPlXpp1ddPpN9+T2wwJLZlsIhv6KOhWVA8hAD1mGMk+h+aNhd1I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388" autoAdjust="0"/>
    <p:restoredTop sz="94660"/>
  </p:normalViewPr>
  <p:slideViewPr>
    <p:cSldViewPr snapToGrid="0">
      <p:cViewPr varScale="1">
        <p:scale>
          <a:sx n="78" d="100"/>
          <a:sy n="78" d="100"/>
        </p:scale>
        <p:origin x="110"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626218B-10B8-5D77-17E7-A9AF6FDA53E5}"/>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D7FBCF8B-A708-ECC6-8B6C-F94E1924B91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FF61188F-B4A0-DE9B-514C-DAC43AA6EF80}"/>
              </a:ext>
            </a:extLst>
          </p:cNvPr>
          <p:cNvSpPr>
            <a:spLocks noGrp="1"/>
          </p:cNvSpPr>
          <p:nvPr>
            <p:ph type="dt" sz="half" idx="10"/>
          </p:nvPr>
        </p:nvSpPr>
        <p:spPr/>
        <p:txBody>
          <a:bodyPr/>
          <a:lstStyle/>
          <a:p>
            <a:fld id="{D896D07F-C5B9-4FC0-85D3-D9A3FF58B7DA}" type="datetimeFigureOut">
              <a:rPr lang="fr-FR" smtClean="0"/>
              <a:t>30/11/2023</a:t>
            </a:fld>
            <a:endParaRPr lang="fr-FR"/>
          </a:p>
        </p:txBody>
      </p:sp>
      <p:sp>
        <p:nvSpPr>
          <p:cNvPr id="5" name="Espace réservé du pied de page 4">
            <a:extLst>
              <a:ext uri="{FF2B5EF4-FFF2-40B4-BE49-F238E27FC236}">
                <a16:creationId xmlns:a16="http://schemas.microsoft.com/office/drawing/2014/main" id="{A0D3C179-7BF6-2E90-300A-B4AB081A364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5431B6B-06F6-E228-8323-AA43AAD507F0}"/>
              </a:ext>
            </a:extLst>
          </p:cNvPr>
          <p:cNvSpPr>
            <a:spLocks noGrp="1"/>
          </p:cNvSpPr>
          <p:nvPr>
            <p:ph type="sldNum" sz="quarter" idx="12"/>
          </p:nvPr>
        </p:nvSpPr>
        <p:spPr/>
        <p:txBody>
          <a:bodyPr/>
          <a:lstStyle/>
          <a:p>
            <a:fld id="{5C9F62FA-AF99-4D2B-B17B-A4F179BB2EE9}" type="slidenum">
              <a:rPr lang="fr-FR" smtClean="0"/>
              <a:t>‹N°›</a:t>
            </a:fld>
            <a:endParaRPr lang="fr-FR"/>
          </a:p>
        </p:txBody>
      </p:sp>
    </p:spTree>
    <p:extLst>
      <p:ext uri="{BB962C8B-B14F-4D97-AF65-F5344CB8AC3E}">
        <p14:creationId xmlns:p14="http://schemas.microsoft.com/office/powerpoint/2010/main" val="35935463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airplane"/>
      </p:transition>
    </mc:Choice>
    <mc:Fallback>
      <p:transition spd="slow" advClick="0" advTm="9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404A36-7A62-A211-BD22-F8437F987AC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046BF02-4821-0EE2-DA73-71A0A9F6E832}"/>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3BFD489-A816-E699-1A83-68561282F423}"/>
              </a:ext>
            </a:extLst>
          </p:cNvPr>
          <p:cNvSpPr>
            <a:spLocks noGrp="1"/>
          </p:cNvSpPr>
          <p:nvPr>
            <p:ph type="dt" sz="half" idx="10"/>
          </p:nvPr>
        </p:nvSpPr>
        <p:spPr/>
        <p:txBody>
          <a:bodyPr/>
          <a:lstStyle/>
          <a:p>
            <a:fld id="{D896D07F-C5B9-4FC0-85D3-D9A3FF58B7DA}" type="datetimeFigureOut">
              <a:rPr lang="fr-FR" smtClean="0"/>
              <a:t>30/11/2023</a:t>
            </a:fld>
            <a:endParaRPr lang="fr-FR"/>
          </a:p>
        </p:txBody>
      </p:sp>
      <p:sp>
        <p:nvSpPr>
          <p:cNvPr id="5" name="Espace réservé du pied de page 4">
            <a:extLst>
              <a:ext uri="{FF2B5EF4-FFF2-40B4-BE49-F238E27FC236}">
                <a16:creationId xmlns:a16="http://schemas.microsoft.com/office/drawing/2014/main" id="{F1C0BBBA-31BD-710C-8CAF-4812994F1FA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22A63F0-08BE-F819-88A9-2ACB5D892F10}"/>
              </a:ext>
            </a:extLst>
          </p:cNvPr>
          <p:cNvSpPr>
            <a:spLocks noGrp="1"/>
          </p:cNvSpPr>
          <p:nvPr>
            <p:ph type="sldNum" sz="quarter" idx="12"/>
          </p:nvPr>
        </p:nvSpPr>
        <p:spPr/>
        <p:txBody>
          <a:bodyPr/>
          <a:lstStyle/>
          <a:p>
            <a:fld id="{5C9F62FA-AF99-4D2B-B17B-A4F179BB2EE9}" type="slidenum">
              <a:rPr lang="fr-FR" smtClean="0"/>
              <a:t>‹N°›</a:t>
            </a:fld>
            <a:endParaRPr lang="fr-FR"/>
          </a:p>
        </p:txBody>
      </p:sp>
    </p:spTree>
    <p:extLst>
      <p:ext uri="{BB962C8B-B14F-4D97-AF65-F5344CB8AC3E}">
        <p14:creationId xmlns:p14="http://schemas.microsoft.com/office/powerpoint/2010/main" val="17958347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airplane"/>
      </p:transition>
    </mc:Choice>
    <mc:Fallback>
      <p:transition spd="slow" advClick="0" advTm="9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F26CA75-F193-66F2-AD73-77423DD82A3A}"/>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B6090895-A252-F8E9-96B0-0C8B972A49C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EE35888A-6D23-B891-ACE7-90DC70346543}"/>
              </a:ext>
            </a:extLst>
          </p:cNvPr>
          <p:cNvSpPr>
            <a:spLocks noGrp="1"/>
          </p:cNvSpPr>
          <p:nvPr>
            <p:ph type="dt" sz="half" idx="10"/>
          </p:nvPr>
        </p:nvSpPr>
        <p:spPr/>
        <p:txBody>
          <a:bodyPr/>
          <a:lstStyle/>
          <a:p>
            <a:fld id="{D896D07F-C5B9-4FC0-85D3-D9A3FF58B7DA}" type="datetimeFigureOut">
              <a:rPr lang="fr-FR" smtClean="0"/>
              <a:t>30/11/2023</a:t>
            </a:fld>
            <a:endParaRPr lang="fr-FR"/>
          </a:p>
        </p:txBody>
      </p:sp>
      <p:sp>
        <p:nvSpPr>
          <p:cNvPr id="5" name="Espace réservé du pied de page 4">
            <a:extLst>
              <a:ext uri="{FF2B5EF4-FFF2-40B4-BE49-F238E27FC236}">
                <a16:creationId xmlns:a16="http://schemas.microsoft.com/office/drawing/2014/main" id="{6185B51E-FD21-49AE-5F8B-AEF5712C1CD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D2E481E-6589-CCAA-ED93-998CA63D9209}"/>
              </a:ext>
            </a:extLst>
          </p:cNvPr>
          <p:cNvSpPr>
            <a:spLocks noGrp="1"/>
          </p:cNvSpPr>
          <p:nvPr>
            <p:ph type="sldNum" sz="quarter" idx="12"/>
          </p:nvPr>
        </p:nvSpPr>
        <p:spPr/>
        <p:txBody>
          <a:bodyPr/>
          <a:lstStyle/>
          <a:p>
            <a:fld id="{5C9F62FA-AF99-4D2B-B17B-A4F179BB2EE9}" type="slidenum">
              <a:rPr lang="fr-FR" smtClean="0"/>
              <a:t>‹N°›</a:t>
            </a:fld>
            <a:endParaRPr lang="fr-FR"/>
          </a:p>
        </p:txBody>
      </p:sp>
    </p:spTree>
    <p:extLst>
      <p:ext uri="{BB962C8B-B14F-4D97-AF65-F5344CB8AC3E}">
        <p14:creationId xmlns:p14="http://schemas.microsoft.com/office/powerpoint/2010/main" val="66140330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airplane"/>
      </p:transition>
    </mc:Choice>
    <mc:Fallback>
      <p:transition spd="slow" advClick="0" advTm="9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3172FAB-9884-704A-CBAB-38F69A46137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12076FA-73E5-C42A-7B42-4936385EA538}"/>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866D2D5-CBC7-437A-6823-88496671E2B9}"/>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7C034E6-74A0-FE64-1F7A-3B12B6E8EB5E}"/>
              </a:ext>
            </a:extLst>
          </p:cNvPr>
          <p:cNvSpPr>
            <a:spLocks noGrp="1"/>
          </p:cNvSpPr>
          <p:nvPr>
            <p:ph type="dt" sz="half" idx="10"/>
          </p:nvPr>
        </p:nvSpPr>
        <p:spPr/>
        <p:txBody>
          <a:bodyPr/>
          <a:lstStyle/>
          <a:p>
            <a:fld id="{D896D07F-C5B9-4FC0-85D3-D9A3FF58B7DA}" type="datetimeFigureOut">
              <a:rPr lang="fr-FR" smtClean="0"/>
              <a:t>30/11/2023</a:t>
            </a:fld>
            <a:endParaRPr lang="fr-FR"/>
          </a:p>
        </p:txBody>
      </p:sp>
      <p:sp>
        <p:nvSpPr>
          <p:cNvPr id="6" name="Espace réservé du pied de page 5">
            <a:extLst>
              <a:ext uri="{FF2B5EF4-FFF2-40B4-BE49-F238E27FC236}">
                <a16:creationId xmlns:a16="http://schemas.microsoft.com/office/drawing/2014/main" id="{CE0EDF50-442E-C04C-E4FB-E24014637B5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AFB14DF-1152-2B6D-9373-3D5582E63756}"/>
              </a:ext>
            </a:extLst>
          </p:cNvPr>
          <p:cNvSpPr>
            <a:spLocks noGrp="1"/>
          </p:cNvSpPr>
          <p:nvPr>
            <p:ph type="sldNum" sz="quarter" idx="12"/>
          </p:nvPr>
        </p:nvSpPr>
        <p:spPr/>
        <p:txBody>
          <a:bodyPr/>
          <a:lstStyle/>
          <a:p>
            <a:fld id="{5C9F62FA-AF99-4D2B-B17B-A4F179BB2EE9}" type="slidenum">
              <a:rPr lang="fr-FR" smtClean="0"/>
              <a:t>‹N°›</a:t>
            </a:fld>
            <a:endParaRPr lang="fr-FR"/>
          </a:p>
        </p:txBody>
      </p:sp>
    </p:spTree>
    <p:extLst>
      <p:ext uri="{BB962C8B-B14F-4D97-AF65-F5344CB8AC3E}">
        <p14:creationId xmlns:p14="http://schemas.microsoft.com/office/powerpoint/2010/main" val="21408738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airplane"/>
      </p:transition>
    </mc:Choice>
    <mc:Fallback>
      <p:transition spd="slow" advClick="0" advTm="9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4496CAF-C195-E91C-1E02-7A9CAA49CCA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5435C0C7-03DD-435B-B5D4-3035878BE23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BC913E89-78C1-C846-71FA-CBE144BD1B38}"/>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67C2CA4A-8750-A85B-1838-6A65C9164CE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136CC119-AFD4-B905-E161-7F419E3EF0BE}"/>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FEE75D6D-9A34-494F-7E9E-C500844A743B}"/>
              </a:ext>
            </a:extLst>
          </p:cNvPr>
          <p:cNvSpPr>
            <a:spLocks noGrp="1"/>
          </p:cNvSpPr>
          <p:nvPr>
            <p:ph type="dt" sz="half" idx="10"/>
          </p:nvPr>
        </p:nvSpPr>
        <p:spPr/>
        <p:txBody>
          <a:bodyPr/>
          <a:lstStyle/>
          <a:p>
            <a:fld id="{D896D07F-C5B9-4FC0-85D3-D9A3FF58B7DA}" type="datetimeFigureOut">
              <a:rPr lang="fr-FR" smtClean="0"/>
              <a:t>30/11/2023</a:t>
            </a:fld>
            <a:endParaRPr lang="fr-FR"/>
          </a:p>
        </p:txBody>
      </p:sp>
      <p:sp>
        <p:nvSpPr>
          <p:cNvPr id="8" name="Espace réservé du pied de page 7">
            <a:extLst>
              <a:ext uri="{FF2B5EF4-FFF2-40B4-BE49-F238E27FC236}">
                <a16:creationId xmlns:a16="http://schemas.microsoft.com/office/drawing/2014/main" id="{7692EDF5-C412-F7D3-A398-A373A71D03FE}"/>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A37E3393-2E95-01AA-492C-85E6A193CDE6}"/>
              </a:ext>
            </a:extLst>
          </p:cNvPr>
          <p:cNvSpPr>
            <a:spLocks noGrp="1"/>
          </p:cNvSpPr>
          <p:nvPr>
            <p:ph type="sldNum" sz="quarter" idx="12"/>
          </p:nvPr>
        </p:nvSpPr>
        <p:spPr/>
        <p:txBody>
          <a:bodyPr/>
          <a:lstStyle/>
          <a:p>
            <a:fld id="{5C9F62FA-AF99-4D2B-B17B-A4F179BB2EE9}" type="slidenum">
              <a:rPr lang="fr-FR" smtClean="0"/>
              <a:t>‹N°›</a:t>
            </a:fld>
            <a:endParaRPr lang="fr-FR"/>
          </a:p>
        </p:txBody>
      </p:sp>
    </p:spTree>
    <p:extLst>
      <p:ext uri="{BB962C8B-B14F-4D97-AF65-F5344CB8AC3E}">
        <p14:creationId xmlns:p14="http://schemas.microsoft.com/office/powerpoint/2010/main" val="217216124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airplane"/>
      </p:transition>
    </mc:Choice>
    <mc:Fallback>
      <p:transition spd="slow" advClick="0" advTm="9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7CE414E-7EEB-05F3-3BC9-68F42F20BE6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030E6682-94B2-CBF0-0722-0E328C72CCF9}"/>
              </a:ext>
            </a:extLst>
          </p:cNvPr>
          <p:cNvSpPr>
            <a:spLocks noGrp="1"/>
          </p:cNvSpPr>
          <p:nvPr>
            <p:ph type="dt" sz="half" idx="10"/>
          </p:nvPr>
        </p:nvSpPr>
        <p:spPr/>
        <p:txBody>
          <a:bodyPr/>
          <a:lstStyle/>
          <a:p>
            <a:fld id="{D896D07F-C5B9-4FC0-85D3-D9A3FF58B7DA}" type="datetimeFigureOut">
              <a:rPr lang="fr-FR" smtClean="0"/>
              <a:t>30/11/2023</a:t>
            </a:fld>
            <a:endParaRPr lang="fr-FR"/>
          </a:p>
        </p:txBody>
      </p:sp>
      <p:sp>
        <p:nvSpPr>
          <p:cNvPr id="4" name="Espace réservé du pied de page 3">
            <a:extLst>
              <a:ext uri="{FF2B5EF4-FFF2-40B4-BE49-F238E27FC236}">
                <a16:creationId xmlns:a16="http://schemas.microsoft.com/office/drawing/2014/main" id="{9099F00A-53AC-1EC2-92BE-EF4903697A1E}"/>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B218A226-8316-A74C-1B0E-9805D4A3EB03}"/>
              </a:ext>
            </a:extLst>
          </p:cNvPr>
          <p:cNvSpPr>
            <a:spLocks noGrp="1"/>
          </p:cNvSpPr>
          <p:nvPr>
            <p:ph type="sldNum" sz="quarter" idx="12"/>
          </p:nvPr>
        </p:nvSpPr>
        <p:spPr/>
        <p:txBody>
          <a:bodyPr/>
          <a:lstStyle/>
          <a:p>
            <a:fld id="{5C9F62FA-AF99-4D2B-B17B-A4F179BB2EE9}" type="slidenum">
              <a:rPr lang="fr-FR" smtClean="0"/>
              <a:t>‹N°›</a:t>
            </a:fld>
            <a:endParaRPr lang="fr-FR"/>
          </a:p>
        </p:txBody>
      </p:sp>
    </p:spTree>
    <p:extLst>
      <p:ext uri="{BB962C8B-B14F-4D97-AF65-F5344CB8AC3E}">
        <p14:creationId xmlns:p14="http://schemas.microsoft.com/office/powerpoint/2010/main" val="32990442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airplane"/>
      </p:transition>
    </mc:Choice>
    <mc:Fallback>
      <p:transition spd="slow" advClick="0" advTm="9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2C95D851-9A0B-CF80-E519-4400443DBA63}"/>
              </a:ext>
            </a:extLst>
          </p:cNvPr>
          <p:cNvSpPr>
            <a:spLocks noGrp="1"/>
          </p:cNvSpPr>
          <p:nvPr>
            <p:ph type="dt" sz="half" idx="10"/>
          </p:nvPr>
        </p:nvSpPr>
        <p:spPr/>
        <p:txBody>
          <a:bodyPr/>
          <a:lstStyle/>
          <a:p>
            <a:fld id="{D896D07F-C5B9-4FC0-85D3-D9A3FF58B7DA}" type="datetimeFigureOut">
              <a:rPr lang="fr-FR" smtClean="0"/>
              <a:t>30/11/2023</a:t>
            </a:fld>
            <a:endParaRPr lang="fr-FR"/>
          </a:p>
        </p:txBody>
      </p:sp>
      <p:sp>
        <p:nvSpPr>
          <p:cNvPr id="3" name="Espace réservé du pied de page 2">
            <a:extLst>
              <a:ext uri="{FF2B5EF4-FFF2-40B4-BE49-F238E27FC236}">
                <a16:creationId xmlns:a16="http://schemas.microsoft.com/office/drawing/2014/main" id="{67C84D7E-D0F5-80BD-28DA-D1FFB4568997}"/>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00BAA06-4FA7-C294-059E-2532896F966E}"/>
              </a:ext>
            </a:extLst>
          </p:cNvPr>
          <p:cNvSpPr>
            <a:spLocks noGrp="1"/>
          </p:cNvSpPr>
          <p:nvPr>
            <p:ph type="sldNum" sz="quarter" idx="12"/>
          </p:nvPr>
        </p:nvSpPr>
        <p:spPr/>
        <p:txBody>
          <a:bodyPr/>
          <a:lstStyle/>
          <a:p>
            <a:fld id="{5C9F62FA-AF99-4D2B-B17B-A4F179BB2EE9}" type="slidenum">
              <a:rPr lang="fr-FR" smtClean="0"/>
              <a:t>‹N°›</a:t>
            </a:fld>
            <a:endParaRPr lang="fr-FR"/>
          </a:p>
        </p:txBody>
      </p:sp>
    </p:spTree>
    <p:extLst>
      <p:ext uri="{BB962C8B-B14F-4D97-AF65-F5344CB8AC3E}">
        <p14:creationId xmlns:p14="http://schemas.microsoft.com/office/powerpoint/2010/main" val="19997552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airplane"/>
      </p:transition>
    </mc:Choice>
    <mc:Fallback>
      <p:transition spd="slow" advClick="0" advTm="9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19F36AA-3834-9387-9DB2-D8A223932A8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C0D7EEA5-7E90-160F-19BC-4AD6F7E7AFA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4CAF0C81-C7CF-299F-5900-C04209BA2CE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105B5F9-541F-60EE-32A3-42931F1DFE49}"/>
              </a:ext>
            </a:extLst>
          </p:cNvPr>
          <p:cNvSpPr>
            <a:spLocks noGrp="1"/>
          </p:cNvSpPr>
          <p:nvPr>
            <p:ph type="dt" sz="half" idx="10"/>
          </p:nvPr>
        </p:nvSpPr>
        <p:spPr/>
        <p:txBody>
          <a:bodyPr/>
          <a:lstStyle/>
          <a:p>
            <a:fld id="{D896D07F-C5B9-4FC0-85D3-D9A3FF58B7DA}" type="datetimeFigureOut">
              <a:rPr lang="fr-FR" smtClean="0"/>
              <a:t>30/11/2023</a:t>
            </a:fld>
            <a:endParaRPr lang="fr-FR"/>
          </a:p>
        </p:txBody>
      </p:sp>
      <p:sp>
        <p:nvSpPr>
          <p:cNvPr id="6" name="Espace réservé du pied de page 5">
            <a:extLst>
              <a:ext uri="{FF2B5EF4-FFF2-40B4-BE49-F238E27FC236}">
                <a16:creationId xmlns:a16="http://schemas.microsoft.com/office/drawing/2014/main" id="{91A663EB-141C-DABD-5DBC-585BF9F6915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DF6487B-66B4-5347-3164-4356D2175A99}"/>
              </a:ext>
            </a:extLst>
          </p:cNvPr>
          <p:cNvSpPr>
            <a:spLocks noGrp="1"/>
          </p:cNvSpPr>
          <p:nvPr>
            <p:ph type="sldNum" sz="quarter" idx="12"/>
          </p:nvPr>
        </p:nvSpPr>
        <p:spPr/>
        <p:txBody>
          <a:bodyPr/>
          <a:lstStyle/>
          <a:p>
            <a:fld id="{5C9F62FA-AF99-4D2B-B17B-A4F179BB2EE9}" type="slidenum">
              <a:rPr lang="fr-FR" smtClean="0"/>
              <a:t>‹N°›</a:t>
            </a:fld>
            <a:endParaRPr lang="fr-FR"/>
          </a:p>
        </p:txBody>
      </p:sp>
    </p:spTree>
    <p:extLst>
      <p:ext uri="{BB962C8B-B14F-4D97-AF65-F5344CB8AC3E}">
        <p14:creationId xmlns:p14="http://schemas.microsoft.com/office/powerpoint/2010/main" val="40930740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airplane"/>
      </p:transition>
    </mc:Choice>
    <mc:Fallback>
      <p:transition spd="slow" advClick="0" advTm="9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CFA48DF-6655-869A-E2D8-1CBD77AC7A6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D0190768-F608-C4A1-F062-C8DB1EFF141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D6026AFD-5419-49A4-94F8-FA0A5D5929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D2EA19D7-FF34-FACC-DAE7-5D0DE6E85852}"/>
              </a:ext>
            </a:extLst>
          </p:cNvPr>
          <p:cNvSpPr>
            <a:spLocks noGrp="1"/>
          </p:cNvSpPr>
          <p:nvPr>
            <p:ph type="dt" sz="half" idx="10"/>
          </p:nvPr>
        </p:nvSpPr>
        <p:spPr/>
        <p:txBody>
          <a:bodyPr/>
          <a:lstStyle/>
          <a:p>
            <a:fld id="{D896D07F-C5B9-4FC0-85D3-D9A3FF58B7DA}" type="datetimeFigureOut">
              <a:rPr lang="fr-FR" smtClean="0"/>
              <a:t>30/11/2023</a:t>
            </a:fld>
            <a:endParaRPr lang="fr-FR"/>
          </a:p>
        </p:txBody>
      </p:sp>
      <p:sp>
        <p:nvSpPr>
          <p:cNvPr id="6" name="Espace réservé du pied de page 5">
            <a:extLst>
              <a:ext uri="{FF2B5EF4-FFF2-40B4-BE49-F238E27FC236}">
                <a16:creationId xmlns:a16="http://schemas.microsoft.com/office/drawing/2014/main" id="{35740A8B-E193-7DA9-7F93-2E036915166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38C0687-6BB2-2E58-5283-81D41F76F693}"/>
              </a:ext>
            </a:extLst>
          </p:cNvPr>
          <p:cNvSpPr>
            <a:spLocks noGrp="1"/>
          </p:cNvSpPr>
          <p:nvPr>
            <p:ph type="sldNum" sz="quarter" idx="12"/>
          </p:nvPr>
        </p:nvSpPr>
        <p:spPr/>
        <p:txBody>
          <a:bodyPr/>
          <a:lstStyle/>
          <a:p>
            <a:fld id="{5C9F62FA-AF99-4D2B-B17B-A4F179BB2EE9}" type="slidenum">
              <a:rPr lang="fr-FR" smtClean="0"/>
              <a:t>‹N°›</a:t>
            </a:fld>
            <a:endParaRPr lang="fr-FR"/>
          </a:p>
        </p:txBody>
      </p:sp>
    </p:spTree>
    <p:extLst>
      <p:ext uri="{BB962C8B-B14F-4D97-AF65-F5344CB8AC3E}">
        <p14:creationId xmlns:p14="http://schemas.microsoft.com/office/powerpoint/2010/main" val="135071208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airplane"/>
      </p:transition>
    </mc:Choice>
    <mc:Fallback>
      <p:transition spd="slow" advClick="0" advTm="9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160CC3A-8853-D971-560D-BAED207EDA3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D60C989-1D9B-20F6-0801-1BE953BF0230}"/>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23FF99-43EA-D567-BEF4-9FA806C8E15E}"/>
              </a:ext>
            </a:extLst>
          </p:cNvPr>
          <p:cNvSpPr>
            <a:spLocks noGrp="1"/>
          </p:cNvSpPr>
          <p:nvPr>
            <p:ph type="dt" sz="half" idx="10"/>
          </p:nvPr>
        </p:nvSpPr>
        <p:spPr/>
        <p:txBody>
          <a:bodyPr/>
          <a:lstStyle/>
          <a:p>
            <a:fld id="{D896D07F-C5B9-4FC0-85D3-D9A3FF58B7DA}" type="datetimeFigureOut">
              <a:rPr lang="fr-FR" smtClean="0"/>
              <a:t>30/11/2023</a:t>
            </a:fld>
            <a:endParaRPr lang="fr-FR"/>
          </a:p>
        </p:txBody>
      </p:sp>
      <p:sp>
        <p:nvSpPr>
          <p:cNvPr id="5" name="Espace réservé du pied de page 4">
            <a:extLst>
              <a:ext uri="{FF2B5EF4-FFF2-40B4-BE49-F238E27FC236}">
                <a16:creationId xmlns:a16="http://schemas.microsoft.com/office/drawing/2014/main" id="{4C537D74-FFF6-9E0F-7411-F945FDA14B4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79B4E34-D1D9-940D-085E-58238517BCF6}"/>
              </a:ext>
            </a:extLst>
          </p:cNvPr>
          <p:cNvSpPr>
            <a:spLocks noGrp="1"/>
          </p:cNvSpPr>
          <p:nvPr>
            <p:ph type="sldNum" sz="quarter" idx="12"/>
          </p:nvPr>
        </p:nvSpPr>
        <p:spPr/>
        <p:txBody>
          <a:bodyPr/>
          <a:lstStyle/>
          <a:p>
            <a:fld id="{5C9F62FA-AF99-4D2B-B17B-A4F179BB2EE9}" type="slidenum">
              <a:rPr lang="fr-FR" smtClean="0"/>
              <a:t>‹N°›</a:t>
            </a:fld>
            <a:endParaRPr lang="fr-FR"/>
          </a:p>
        </p:txBody>
      </p:sp>
    </p:spTree>
    <p:extLst>
      <p:ext uri="{BB962C8B-B14F-4D97-AF65-F5344CB8AC3E}">
        <p14:creationId xmlns:p14="http://schemas.microsoft.com/office/powerpoint/2010/main" val="33508245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airplane"/>
      </p:transition>
    </mc:Choice>
    <mc:Fallback>
      <p:transition spd="slow" advClick="0" advTm="9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F4B0232F-957E-91E9-ED10-BD195D0D7C1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AFA60A1-6A17-16D7-4F30-C6808DFC1C33}"/>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935BD57-3FD5-8193-32AF-BE31815D1522}"/>
              </a:ext>
            </a:extLst>
          </p:cNvPr>
          <p:cNvSpPr>
            <a:spLocks noGrp="1"/>
          </p:cNvSpPr>
          <p:nvPr>
            <p:ph type="dt" sz="half" idx="10"/>
          </p:nvPr>
        </p:nvSpPr>
        <p:spPr/>
        <p:txBody>
          <a:bodyPr/>
          <a:lstStyle/>
          <a:p>
            <a:fld id="{D896D07F-C5B9-4FC0-85D3-D9A3FF58B7DA}" type="datetimeFigureOut">
              <a:rPr lang="fr-FR" smtClean="0"/>
              <a:t>30/11/2023</a:t>
            </a:fld>
            <a:endParaRPr lang="fr-FR"/>
          </a:p>
        </p:txBody>
      </p:sp>
      <p:sp>
        <p:nvSpPr>
          <p:cNvPr id="5" name="Espace réservé du pied de page 4">
            <a:extLst>
              <a:ext uri="{FF2B5EF4-FFF2-40B4-BE49-F238E27FC236}">
                <a16:creationId xmlns:a16="http://schemas.microsoft.com/office/drawing/2014/main" id="{DF96E7CA-A3BC-A9F5-C409-1232A63B25A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5A664C6-4EAF-3B1B-BD24-947043342444}"/>
              </a:ext>
            </a:extLst>
          </p:cNvPr>
          <p:cNvSpPr>
            <a:spLocks noGrp="1"/>
          </p:cNvSpPr>
          <p:nvPr>
            <p:ph type="sldNum" sz="quarter" idx="12"/>
          </p:nvPr>
        </p:nvSpPr>
        <p:spPr/>
        <p:txBody>
          <a:bodyPr/>
          <a:lstStyle/>
          <a:p>
            <a:fld id="{5C9F62FA-AF99-4D2B-B17B-A4F179BB2EE9}" type="slidenum">
              <a:rPr lang="fr-FR" smtClean="0"/>
              <a:t>‹N°›</a:t>
            </a:fld>
            <a:endParaRPr lang="fr-FR"/>
          </a:p>
        </p:txBody>
      </p:sp>
    </p:spTree>
    <p:extLst>
      <p:ext uri="{BB962C8B-B14F-4D97-AF65-F5344CB8AC3E}">
        <p14:creationId xmlns:p14="http://schemas.microsoft.com/office/powerpoint/2010/main" val="315314184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airplane"/>
      </p:transition>
    </mc:Choice>
    <mc:Fallback>
      <p:transition spd="slow" advClick="0" advTm="9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B8BE6F4B-EE64-4756-8515-A0935CCCDCF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6F4F7208-0979-EAFE-25BD-A0141410FE9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291F32F-DAE1-4A1F-2DF7-992EF042C70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896D07F-C5B9-4FC0-85D3-D9A3FF58B7DA}" type="datetimeFigureOut">
              <a:rPr lang="fr-FR" smtClean="0"/>
              <a:t>30/11/2023</a:t>
            </a:fld>
            <a:endParaRPr lang="fr-FR"/>
          </a:p>
        </p:txBody>
      </p:sp>
      <p:sp>
        <p:nvSpPr>
          <p:cNvPr id="5" name="Espace réservé du pied de page 4">
            <a:extLst>
              <a:ext uri="{FF2B5EF4-FFF2-40B4-BE49-F238E27FC236}">
                <a16:creationId xmlns:a16="http://schemas.microsoft.com/office/drawing/2014/main" id="{0AD7910C-0562-DC01-1938-FD3D1368B4A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C931D391-FB60-30ED-703B-14947209BC9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C9F62FA-AF99-4D2B-B17B-A4F179BB2EE9}" type="slidenum">
              <a:rPr lang="fr-FR" smtClean="0"/>
              <a:t>‹N°›</a:t>
            </a:fld>
            <a:endParaRPr lang="fr-FR"/>
          </a:p>
        </p:txBody>
      </p:sp>
    </p:spTree>
    <p:extLst>
      <p:ext uri="{BB962C8B-B14F-4D97-AF65-F5344CB8AC3E}">
        <p14:creationId xmlns:p14="http://schemas.microsoft.com/office/powerpoint/2010/main" val="42274448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airplane"/>
      </p:transition>
    </mc:Choice>
    <mc:Fallback>
      <p:transition spd="slow" advClick="0" advTm="9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519950B6-B237-2F31-38B5-1B307F11F7DB}"/>
              </a:ext>
            </a:extLst>
          </p:cNvPr>
          <p:cNvSpPr txBox="1"/>
          <p:nvPr/>
        </p:nvSpPr>
        <p:spPr>
          <a:xfrm>
            <a:off x="651352" y="1010598"/>
            <a:ext cx="11185743" cy="5509200"/>
          </a:xfrm>
          <a:prstGeom prst="rect">
            <a:avLst/>
          </a:prstGeom>
          <a:noFill/>
        </p:spPr>
        <p:txBody>
          <a:bodyPr wrap="square">
            <a:spAutoFit/>
          </a:bodyPr>
          <a:lstStyle/>
          <a:p>
            <a:r>
              <a:rPr lang="fr-FR" sz="4400" b="1" dirty="0">
                <a:solidFill>
                  <a:srgbClr val="FFFF00"/>
                </a:solidFill>
              </a:rPr>
              <a:t>La plaine des Jarres (lao: </a:t>
            </a:r>
            <a:r>
              <a:rPr lang="fr-FR" sz="4400" b="1" dirty="0" err="1">
                <a:solidFill>
                  <a:srgbClr val="FFFF00"/>
                </a:solidFill>
              </a:rPr>
              <a:t>ທົ່ງໄຫຫິນ</a:t>
            </a:r>
            <a:r>
              <a:rPr lang="fr-FR" sz="4400" b="1" dirty="0">
                <a:solidFill>
                  <a:srgbClr val="FFFF00"/>
                </a:solidFill>
              </a:rPr>
              <a:t> </a:t>
            </a:r>
            <a:r>
              <a:rPr lang="fr-FR" sz="4400" b="1" dirty="0" err="1">
                <a:solidFill>
                  <a:srgbClr val="FFFF00"/>
                </a:solidFill>
              </a:rPr>
              <a:t>tʰōŋ</a:t>
            </a:r>
            <a:r>
              <a:rPr lang="fr-FR" sz="4400" b="1" dirty="0">
                <a:solidFill>
                  <a:srgbClr val="FFFF00"/>
                </a:solidFill>
              </a:rPr>
              <a:t> </a:t>
            </a:r>
            <a:r>
              <a:rPr lang="fr-FR" sz="4400" b="1" dirty="0" err="1">
                <a:solidFill>
                  <a:srgbClr val="FFFF00"/>
                </a:solidFill>
              </a:rPr>
              <a:t>hǎj</a:t>
            </a:r>
            <a:r>
              <a:rPr lang="fr-FR" sz="4400" b="1" dirty="0">
                <a:solidFill>
                  <a:srgbClr val="FFFF00"/>
                </a:solidFill>
              </a:rPr>
              <a:t> </a:t>
            </a:r>
            <a:r>
              <a:rPr lang="fr-FR" sz="4400" b="1" dirty="0" err="1">
                <a:solidFill>
                  <a:srgbClr val="FFFF00"/>
                </a:solidFill>
              </a:rPr>
              <a:t>hǐn</a:t>
            </a:r>
            <a:r>
              <a:rPr lang="fr-FR" sz="4400" b="1" dirty="0">
                <a:solidFill>
                  <a:srgbClr val="FFFF00"/>
                </a:solidFill>
              </a:rPr>
              <a:t>) ou plateau du </a:t>
            </a:r>
            <a:r>
              <a:rPr lang="fr-FR" sz="4400" b="1" dirty="0" err="1">
                <a:solidFill>
                  <a:srgbClr val="FFFF00"/>
                </a:solidFill>
              </a:rPr>
              <a:t>Tran</a:t>
            </a:r>
            <a:r>
              <a:rPr lang="fr-FR" sz="4400" b="1" dirty="0">
                <a:solidFill>
                  <a:srgbClr val="FFFF00"/>
                </a:solidFill>
              </a:rPr>
              <a:t> Ninh est une région montagneuse du nord du Laos située dans la province de </a:t>
            </a:r>
            <a:r>
              <a:rPr lang="fr-FR" sz="4400" b="1" dirty="0" err="1">
                <a:solidFill>
                  <a:srgbClr val="FFFF00"/>
                </a:solidFill>
              </a:rPr>
              <a:t>Xieng</a:t>
            </a:r>
            <a:r>
              <a:rPr lang="fr-FR" sz="4400" b="1" dirty="0">
                <a:solidFill>
                  <a:srgbClr val="FFFF00"/>
                </a:solidFill>
              </a:rPr>
              <a:t> </a:t>
            </a:r>
            <a:r>
              <a:rPr lang="fr-FR" sz="4400" b="1" dirty="0" err="1">
                <a:solidFill>
                  <a:srgbClr val="FFFF00"/>
                </a:solidFill>
              </a:rPr>
              <a:t>Khouang</a:t>
            </a:r>
            <a:r>
              <a:rPr lang="fr-FR" sz="4400" b="1" dirty="0">
                <a:solidFill>
                  <a:srgbClr val="FFFF00"/>
                </a:solidFill>
              </a:rPr>
              <a:t>, remarquable par la présence de champs d'imposantes jarres de pierre antiques, dont la signification et l'origine ne sont pas encore totalement élucidées. Elle s'étend sur une superficie d'environ 1 000 km2.</a:t>
            </a:r>
          </a:p>
        </p:txBody>
      </p:sp>
      <p:sp>
        <p:nvSpPr>
          <p:cNvPr id="5" name="ZoneTexte 4">
            <a:extLst>
              <a:ext uri="{FF2B5EF4-FFF2-40B4-BE49-F238E27FC236}">
                <a16:creationId xmlns:a16="http://schemas.microsoft.com/office/drawing/2014/main" id="{3D9747D4-6A95-ACBF-0586-2CDFE191977C}"/>
              </a:ext>
            </a:extLst>
          </p:cNvPr>
          <p:cNvSpPr txBox="1"/>
          <p:nvPr/>
        </p:nvSpPr>
        <p:spPr>
          <a:xfrm>
            <a:off x="2752197" y="580249"/>
            <a:ext cx="6042180" cy="584775"/>
          </a:xfrm>
          <a:prstGeom prst="rect">
            <a:avLst/>
          </a:prstGeom>
          <a:solidFill>
            <a:schemeClr val="bg1"/>
          </a:solidFill>
        </p:spPr>
        <p:txBody>
          <a:bodyPr wrap="square" rtlCol="0">
            <a:spAutoFit/>
          </a:bodyPr>
          <a:lstStyle/>
          <a:p>
            <a:r>
              <a:rPr lang="fr-FR" sz="3200" b="1" dirty="0">
                <a:solidFill>
                  <a:srgbClr val="FF0000"/>
                </a:solidFill>
              </a:rPr>
              <a:t>Lorient Vous Présente  Le Laos N°2</a:t>
            </a:r>
          </a:p>
        </p:txBody>
      </p:sp>
    </p:spTree>
    <p:extLst>
      <p:ext uri="{BB962C8B-B14F-4D97-AF65-F5344CB8AC3E}">
        <p14:creationId xmlns:p14="http://schemas.microsoft.com/office/powerpoint/2010/main" val="40832467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airplane"/>
        <p:sndAc>
          <p:stSnd>
            <p:snd r:embed="rId2" name="O.K.บ่อ้าย  - ข้าวทิพย์ ธิดาดิน [Official MV].wav"/>
          </p:stSnd>
        </p:sndAc>
      </p:transition>
    </mc:Choice>
    <mc:Fallback>
      <p:transition spd="slow" advClick="0" advTm="9000">
        <p:fade/>
        <p:sndAc>
          <p:stSnd>
            <p:snd r:embed="rId2" name="O.K.บ่อ้าย  - ข้าวทิพย์ ธิดาดิน [Official MV].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set>
                                      <p:cBhvr>
                                        <p:cTn id="7" dur="455" fill="hold">
                                          <p:stCondLst>
                                            <p:cond delay="0"/>
                                          </p:stCondLst>
                                        </p:cTn>
                                        <p:tgtEl>
                                          <p:spTgt spid="3">
                                            <p:txEl>
                                              <p:pRg st="0" end="0"/>
                                            </p:txEl>
                                          </p:spTgt>
                                        </p:tgtEl>
                                        <p:attrNameLst>
                                          <p:attrName>style.rotation</p:attrName>
                                        </p:attrNameLst>
                                      </p:cBhvr>
                                      <p:to>
                                        <p:strVal val="-45.0"/>
                                      </p:to>
                                    </p:set>
                                    <p:anim calcmode="lin" valueType="num">
                                      <p:cBhvr>
                                        <p:cTn id="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abits, ciel, plein air, personne&#10;&#10;Description générée automatiquement">
            <a:extLst>
              <a:ext uri="{FF2B5EF4-FFF2-40B4-BE49-F238E27FC236}">
                <a16:creationId xmlns:a16="http://schemas.microsoft.com/office/drawing/2014/main" id="{00C00E24-03E5-16CF-300C-8C3D6C861E9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78845" y="189000"/>
            <a:ext cx="4858481"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0F2AB78-4CAF-4C06-5B51-66A679332BB0}"/>
              </a:ext>
            </a:extLst>
          </p:cNvPr>
          <p:cNvSpPr txBox="1"/>
          <p:nvPr/>
        </p:nvSpPr>
        <p:spPr>
          <a:xfrm>
            <a:off x="8290614" y="1317403"/>
            <a:ext cx="2642991" cy="1200329"/>
          </a:xfrm>
          <a:prstGeom prst="rect">
            <a:avLst/>
          </a:prstGeom>
          <a:noFill/>
        </p:spPr>
        <p:txBody>
          <a:bodyPr wrap="square" rtlCol="0">
            <a:spAutoFit/>
          </a:bodyPr>
          <a:lstStyle/>
          <a:p>
            <a:r>
              <a:rPr lang="fr-FR" sz="2400" b="1" dirty="0">
                <a:solidFill>
                  <a:schemeClr val="bg1"/>
                </a:solidFill>
              </a:rPr>
              <a:t>Lorient Vous Présente La Plaine Des Jarre</a:t>
            </a:r>
          </a:p>
        </p:txBody>
      </p:sp>
      <p:sp>
        <p:nvSpPr>
          <p:cNvPr id="5" name="ZoneTexte 4">
            <a:extLst>
              <a:ext uri="{FF2B5EF4-FFF2-40B4-BE49-F238E27FC236}">
                <a16:creationId xmlns:a16="http://schemas.microsoft.com/office/drawing/2014/main" id="{1898ECF6-A86B-6472-D6A1-D92906475B84}"/>
              </a:ext>
            </a:extLst>
          </p:cNvPr>
          <p:cNvSpPr txBox="1"/>
          <p:nvPr/>
        </p:nvSpPr>
        <p:spPr>
          <a:xfrm>
            <a:off x="8154444" y="4396636"/>
            <a:ext cx="3707704" cy="830997"/>
          </a:xfrm>
          <a:prstGeom prst="rect">
            <a:avLst/>
          </a:prstGeom>
          <a:noFill/>
        </p:spPr>
        <p:txBody>
          <a:bodyPr wrap="square" rtlCol="0">
            <a:spAutoFit/>
          </a:bodyPr>
          <a:lstStyle/>
          <a:p>
            <a:r>
              <a:rPr lang="fr-FR" sz="2400" b="1" dirty="0" err="1">
                <a:solidFill>
                  <a:schemeClr val="bg1"/>
                </a:solidFill>
              </a:rPr>
              <a:t>Hmongs</a:t>
            </a:r>
            <a:r>
              <a:rPr lang="fr-FR" sz="2400" b="1" dirty="0">
                <a:solidFill>
                  <a:schemeClr val="bg1"/>
                </a:solidFill>
              </a:rPr>
              <a:t> sur l'une des plus grosses jarres</a:t>
            </a:r>
          </a:p>
        </p:txBody>
      </p:sp>
    </p:spTree>
    <p:extLst>
      <p:ext uri="{BB962C8B-B14F-4D97-AF65-F5344CB8AC3E}">
        <p14:creationId xmlns:p14="http://schemas.microsoft.com/office/powerpoint/2010/main" val="36709378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airplane"/>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 fill="hold"/>
                                        <p:tgtEl>
                                          <p:spTgt spid="4">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4">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5">
                                            <p:txEl>
                                              <p:pRg st="0" end="0"/>
                                            </p:txEl>
                                          </p:spTgt>
                                        </p:tgtEl>
                                        <p:attrNameLst>
                                          <p:attrName>style.visibility</p:attrName>
                                        </p:attrNameLst>
                                      </p:cBhvr>
                                      <p:to>
                                        <p:strVal val="visible"/>
                                      </p:to>
                                    </p:set>
                                    <p:set>
                                      <p:cBhvr>
                                        <p:cTn id="16" dur="455" fill="hold">
                                          <p:stCondLst>
                                            <p:cond delay="0"/>
                                          </p:stCondLst>
                                        </p:cTn>
                                        <p:tgtEl>
                                          <p:spTgt spid="5">
                                            <p:txEl>
                                              <p:pRg st="0" end="0"/>
                                            </p:txEl>
                                          </p:spTgt>
                                        </p:tgtEl>
                                        <p:attrNameLst>
                                          <p:attrName>style.rotation</p:attrName>
                                        </p:attrNameLst>
                                      </p:cBhvr>
                                      <p:to>
                                        <p:strVal val="-45.0"/>
                                      </p:to>
                                    </p:set>
                                    <p:anim calcmode="lin" valueType="num">
                                      <p:cBhvr>
                                        <p:cTn id="17"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bâtiment, arbre, herbe&#10;&#10;Description générée automatiquement">
            <a:extLst>
              <a:ext uri="{FF2B5EF4-FFF2-40B4-BE49-F238E27FC236}">
                <a16:creationId xmlns:a16="http://schemas.microsoft.com/office/drawing/2014/main" id="{F73F7E88-B992-A6D6-F83D-D7BF3F6A9C1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70000" y="1077575"/>
            <a:ext cx="11052000" cy="4702849"/>
          </a:xfrm>
          <a:prstGeom prst="rect">
            <a:avLst/>
          </a:prstGeom>
          <a:ln w="63500" cmpd="dbl">
            <a:solidFill>
              <a:srgbClr val="FFFF00"/>
            </a:solidFill>
          </a:ln>
        </p:spPr>
      </p:pic>
      <p:sp>
        <p:nvSpPr>
          <p:cNvPr id="6" name="ZoneTexte 5">
            <a:extLst>
              <a:ext uri="{FF2B5EF4-FFF2-40B4-BE49-F238E27FC236}">
                <a16:creationId xmlns:a16="http://schemas.microsoft.com/office/drawing/2014/main" id="{D2F61FB2-96B3-C700-2609-E4D3D1E3212C}"/>
              </a:ext>
            </a:extLst>
          </p:cNvPr>
          <p:cNvSpPr txBox="1"/>
          <p:nvPr/>
        </p:nvSpPr>
        <p:spPr>
          <a:xfrm>
            <a:off x="2630466" y="5780424"/>
            <a:ext cx="10093825" cy="461665"/>
          </a:xfrm>
          <a:prstGeom prst="rect">
            <a:avLst/>
          </a:prstGeom>
          <a:noFill/>
        </p:spPr>
        <p:txBody>
          <a:bodyPr wrap="square" rtlCol="0">
            <a:spAutoFit/>
          </a:bodyPr>
          <a:lstStyle/>
          <a:p>
            <a:r>
              <a:rPr lang="fr-FR" dirty="0">
                <a:solidFill>
                  <a:srgbClr val="FFFF00"/>
                </a:solidFill>
              </a:rPr>
              <a:t> </a:t>
            </a:r>
            <a:r>
              <a:rPr lang="fr-FR" sz="2400" b="1" dirty="0">
                <a:solidFill>
                  <a:srgbClr val="FFFF00"/>
                </a:solidFill>
              </a:rPr>
              <a:t>Plaine des Jarres - site archéologique numéro 2</a:t>
            </a:r>
          </a:p>
        </p:txBody>
      </p:sp>
    </p:spTree>
    <p:extLst>
      <p:ext uri="{BB962C8B-B14F-4D97-AF65-F5344CB8AC3E}">
        <p14:creationId xmlns:p14="http://schemas.microsoft.com/office/powerpoint/2010/main" val="25352206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airplane"/>
      </p:transition>
    </mc:Choice>
    <mc:Fallback>
      <p:transition spd="slow" advClick="0" advTm="9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722B2DD-E14D-4972-9D98-5D6E61B1B2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0CFB124C-4B0C-4A81-8633-17257B1516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82006" y="569844"/>
            <a:ext cx="8427988" cy="5649981"/>
          </a:xfrm>
          <a:prstGeom prst="rect">
            <a:avLst/>
          </a:prstGeom>
          <a:ln>
            <a:noFill/>
          </a:ln>
          <a:effectLst>
            <a:outerShdw blurRad="317500" dist="317500" dir="7140000" sx="95000" sy="95000" algn="t" rotWithShape="0">
              <a:srgbClr val="000000">
                <a:alpha val="2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Image 2" descr="Une image contenant bâtiment, plein air, herbe, plante&#10;&#10;Description générée automatiquement">
            <a:extLst>
              <a:ext uri="{FF2B5EF4-FFF2-40B4-BE49-F238E27FC236}">
                <a16:creationId xmlns:a16="http://schemas.microsoft.com/office/drawing/2014/main" id="{4C5F678D-C61D-8CDD-AA5E-CDB4E8952A0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882006" y="569843"/>
            <a:ext cx="8450714" cy="5649981"/>
          </a:xfrm>
          <a:prstGeom prst="rect">
            <a:avLst/>
          </a:prstGeom>
          <a:ln w="63500" cmpd="dbl">
            <a:solidFill>
              <a:srgbClr val="FFFF00"/>
            </a:solidFill>
          </a:ln>
        </p:spPr>
      </p:pic>
      <p:sp>
        <p:nvSpPr>
          <p:cNvPr id="4" name="ZoneTexte 3">
            <a:extLst>
              <a:ext uri="{FF2B5EF4-FFF2-40B4-BE49-F238E27FC236}">
                <a16:creationId xmlns:a16="http://schemas.microsoft.com/office/drawing/2014/main" id="{98446A76-A78A-B65C-B09E-1D37FD382088}"/>
              </a:ext>
            </a:extLst>
          </p:cNvPr>
          <p:cNvSpPr txBox="1"/>
          <p:nvPr/>
        </p:nvSpPr>
        <p:spPr>
          <a:xfrm>
            <a:off x="3156559" y="6251477"/>
            <a:ext cx="9432099" cy="461665"/>
          </a:xfrm>
          <a:prstGeom prst="rect">
            <a:avLst/>
          </a:prstGeom>
          <a:noFill/>
        </p:spPr>
        <p:txBody>
          <a:bodyPr wrap="square" rtlCol="0">
            <a:spAutoFit/>
          </a:bodyPr>
          <a:lstStyle/>
          <a:p>
            <a:r>
              <a:rPr lang="fr-FR" dirty="0"/>
              <a:t>: </a:t>
            </a:r>
            <a:r>
              <a:rPr lang="fr-FR" sz="2400" b="1" dirty="0"/>
              <a:t>Une des jarres du site 1, avec un couvercle</a:t>
            </a:r>
            <a:r>
              <a:rPr lang="fr-FR" dirty="0"/>
              <a:t>.</a:t>
            </a:r>
          </a:p>
        </p:txBody>
      </p:sp>
    </p:spTree>
    <p:extLst>
      <p:ext uri="{BB962C8B-B14F-4D97-AF65-F5344CB8AC3E}">
        <p14:creationId xmlns:p14="http://schemas.microsoft.com/office/powerpoint/2010/main" val="9638755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airplane"/>
      </p:transition>
    </mc:Choice>
    <mc:Fallback>
      <p:transition spd="slow" advClick="0" advTm="9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722B2DD-E14D-4972-9D98-5D6E61B1B2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0CFB124C-4B0C-4A81-8633-17257B1516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82006" y="569844"/>
            <a:ext cx="8427988" cy="5649981"/>
          </a:xfrm>
          <a:prstGeom prst="rect">
            <a:avLst/>
          </a:prstGeom>
          <a:ln>
            <a:noFill/>
          </a:ln>
          <a:effectLst>
            <a:outerShdw blurRad="317500" dist="317500" dir="7140000" sx="95000" sy="95000" algn="t" rotWithShape="0">
              <a:srgbClr val="000000">
                <a:alpha val="2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Image 2" descr="Une image contenant plein air, arbre, rocher, ciel&#10;&#10;Description générée automatiquement">
            <a:extLst>
              <a:ext uri="{FF2B5EF4-FFF2-40B4-BE49-F238E27FC236}">
                <a16:creationId xmlns:a16="http://schemas.microsoft.com/office/drawing/2014/main" id="{68D4DB3F-DF7F-D6B0-4230-E534A140B406}"/>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882006" y="569843"/>
            <a:ext cx="8450714" cy="5649981"/>
          </a:xfrm>
          <a:prstGeom prst="rect">
            <a:avLst/>
          </a:prstGeom>
          <a:ln w="66675" cmpd="dbl">
            <a:solidFill>
              <a:srgbClr val="FFFF00"/>
            </a:solidFill>
          </a:ln>
        </p:spPr>
      </p:pic>
      <p:sp>
        <p:nvSpPr>
          <p:cNvPr id="4" name="ZoneTexte 3">
            <a:extLst>
              <a:ext uri="{FF2B5EF4-FFF2-40B4-BE49-F238E27FC236}">
                <a16:creationId xmlns:a16="http://schemas.microsoft.com/office/drawing/2014/main" id="{BFF54CB8-4217-D1C9-7469-1D026EB98759}"/>
              </a:ext>
            </a:extLst>
          </p:cNvPr>
          <p:cNvSpPr txBox="1"/>
          <p:nvPr/>
        </p:nvSpPr>
        <p:spPr>
          <a:xfrm>
            <a:off x="5060515" y="6232597"/>
            <a:ext cx="8450714" cy="461665"/>
          </a:xfrm>
          <a:prstGeom prst="rect">
            <a:avLst/>
          </a:prstGeom>
          <a:noFill/>
        </p:spPr>
        <p:txBody>
          <a:bodyPr wrap="square" rtlCol="0">
            <a:spAutoFit/>
          </a:bodyPr>
          <a:lstStyle/>
          <a:p>
            <a:r>
              <a:rPr lang="fr-FR" sz="2400" b="1" dirty="0"/>
              <a:t>Jarres du site 3.</a:t>
            </a:r>
          </a:p>
        </p:txBody>
      </p:sp>
    </p:spTree>
    <p:extLst>
      <p:ext uri="{BB962C8B-B14F-4D97-AF65-F5344CB8AC3E}">
        <p14:creationId xmlns:p14="http://schemas.microsoft.com/office/powerpoint/2010/main" val="16218219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airplane"/>
      </p:transition>
    </mc:Choice>
    <mc:Fallback>
      <p:transition spd="slow" advClick="0" advTm="9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erbe, arbre, mégalithe&#10;&#10;Description générée automatiquement">
            <a:extLst>
              <a:ext uri="{FF2B5EF4-FFF2-40B4-BE49-F238E27FC236}">
                <a16:creationId xmlns:a16="http://schemas.microsoft.com/office/drawing/2014/main" id="{C48D2F4D-1443-89E4-5603-2179056EDB0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90965" y="1207674"/>
            <a:ext cx="10764000" cy="444265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8DE9754E-30FD-C2F8-5560-3589F2ACB1C2}"/>
              </a:ext>
            </a:extLst>
          </p:cNvPr>
          <p:cNvSpPr txBox="1"/>
          <p:nvPr/>
        </p:nvSpPr>
        <p:spPr>
          <a:xfrm>
            <a:off x="2918012" y="5650326"/>
            <a:ext cx="9829800" cy="461665"/>
          </a:xfrm>
          <a:prstGeom prst="rect">
            <a:avLst/>
          </a:prstGeom>
          <a:noFill/>
        </p:spPr>
        <p:txBody>
          <a:bodyPr wrap="square" rtlCol="0">
            <a:spAutoFit/>
          </a:bodyPr>
          <a:lstStyle/>
          <a:p>
            <a:r>
              <a:rPr lang="fr-FR" sz="2400" b="1" dirty="0"/>
              <a:t>voyage </a:t>
            </a:r>
            <a:r>
              <a:rPr lang="fr-FR" sz="2400" b="1" dirty="0" err="1"/>
              <a:t>Xieng</a:t>
            </a:r>
            <a:r>
              <a:rPr lang="fr-FR" sz="2400" b="1" dirty="0"/>
              <a:t> </a:t>
            </a:r>
            <a:r>
              <a:rPr lang="fr-FR" sz="2400" b="1" dirty="0" err="1"/>
              <a:t>Khouang</a:t>
            </a:r>
            <a:r>
              <a:rPr lang="fr-FR" sz="2400" b="1" dirty="0"/>
              <a:t>, Laos et la plaine des jarres</a:t>
            </a:r>
          </a:p>
        </p:txBody>
      </p:sp>
    </p:spTree>
    <p:extLst>
      <p:ext uri="{BB962C8B-B14F-4D97-AF65-F5344CB8AC3E}">
        <p14:creationId xmlns:p14="http://schemas.microsoft.com/office/powerpoint/2010/main" val="11517145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airplane"/>
      </p:transition>
    </mc:Choice>
    <mc:Fallback>
      <p:transition spd="slow" advClick="0" advTm="9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plein air, bâtiment, ciel&#10;&#10;Description générée automatiquement">
            <a:extLst>
              <a:ext uri="{FF2B5EF4-FFF2-40B4-BE49-F238E27FC236}">
                <a16:creationId xmlns:a16="http://schemas.microsoft.com/office/drawing/2014/main" id="{893F0BB9-2F1E-4390-DDDB-C3E51E5F7C1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19200" y="990600"/>
            <a:ext cx="9753600" cy="4876800"/>
          </a:xfrm>
          <a:prstGeom prst="rect">
            <a:avLst/>
          </a:prstGeom>
          <a:ln w="63500" cmpd="dbl">
            <a:solidFill>
              <a:srgbClr val="FFFF00"/>
            </a:solidFill>
          </a:ln>
        </p:spPr>
      </p:pic>
    </p:spTree>
    <p:extLst>
      <p:ext uri="{BB962C8B-B14F-4D97-AF65-F5344CB8AC3E}">
        <p14:creationId xmlns:p14="http://schemas.microsoft.com/office/powerpoint/2010/main" val="35907425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airplane"/>
      </p:transition>
    </mc:Choice>
    <mc:Fallback>
      <p:transition spd="slow" advClick="0" advTm="9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plein air, ciel, plante&#10;&#10;Description générée automatiquement">
            <a:extLst>
              <a:ext uri="{FF2B5EF4-FFF2-40B4-BE49-F238E27FC236}">
                <a16:creationId xmlns:a16="http://schemas.microsoft.com/office/drawing/2014/main" id="{EC476FBA-ED82-EFD2-0BA0-F5D23829A75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63952" y="369000"/>
            <a:ext cx="7264095" cy="6120000"/>
          </a:xfrm>
          <a:prstGeom prst="rect">
            <a:avLst/>
          </a:prstGeom>
        </p:spPr>
      </p:pic>
    </p:spTree>
    <p:extLst>
      <p:ext uri="{BB962C8B-B14F-4D97-AF65-F5344CB8AC3E}">
        <p14:creationId xmlns:p14="http://schemas.microsoft.com/office/powerpoint/2010/main" val="19764258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airplane"/>
      </p:transition>
    </mc:Choice>
    <mc:Fallback>
      <p:transition spd="slow" advClick="0" advTm="9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erbe, nuage, ciel&#10;&#10;Description générée automatiquement">
            <a:extLst>
              <a:ext uri="{FF2B5EF4-FFF2-40B4-BE49-F238E27FC236}">
                <a16:creationId xmlns:a16="http://schemas.microsoft.com/office/drawing/2014/main" id="{9DB71F02-32BB-5710-ADF9-783271CAA5F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36000" y="564173"/>
            <a:ext cx="7920000" cy="5729654"/>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6410311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airplane"/>
      </p:transition>
    </mc:Choice>
    <mc:Fallback>
      <p:transition spd="slow" advClick="0" advTm="9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nuage, arbre&#10;&#10;Description générée automatiquement">
            <a:extLst>
              <a:ext uri="{FF2B5EF4-FFF2-40B4-BE49-F238E27FC236}">
                <a16:creationId xmlns:a16="http://schemas.microsoft.com/office/drawing/2014/main" id="{996BBE72-0757-41DE-29E6-6B1FC356145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28000" y="378000"/>
            <a:ext cx="8136000" cy="6102000"/>
          </a:xfrm>
          <a:prstGeom prst="rect">
            <a:avLst/>
          </a:prstGeom>
          <a:ln w="63500" cmpd="dbl">
            <a:solidFill>
              <a:srgbClr val="FFFF00"/>
            </a:solidFill>
          </a:ln>
        </p:spPr>
      </p:pic>
    </p:spTree>
    <p:extLst>
      <p:ext uri="{BB962C8B-B14F-4D97-AF65-F5344CB8AC3E}">
        <p14:creationId xmlns:p14="http://schemas.microsoft.com/office/powerpoint/2010/main" val="28444549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airplane"/>
      </p:transition>
    </mc:Choice>
    <mc:Fallback>
      <p:transition spd="slow" advClick="0" advTm="9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bâtiment, ciel&#10;&#10;Description générée automatiquement">
            <a:extLst>
              <a:ext uri="{FF2B5EF4-FFF2-40B4-BE49-F238E27FC236}">
                <a16:creationId xmlns:a16="http://schemas.microsoft.com/office/drawing/2014/main" id="{4A036344-4BD7-7E3B-EA55-83293926F04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16540" y="642284"/>
            <a:ext cx="9828000" cy="5573432"/>
          </a:xfrm>
          <a:prstGeom prst="rect">
            <a:avLst/>
          </a:prstGeom>
          <a:ln w="73025" cmpd="dbl">
            <a:solidFill>
              <a:srgbClr val="FFFF00"/>
            </a:solidFill>
          </a:ln>
        </p:spPr>
      </p:pic>
    </p:spTree>
    <p:extLst>
      <p:ext uri="{BB962C8B-B14F-4D97-AF65-F5344CB8AC3E}">
        <p14:creationId xmlns:p14="http://schemas.microsoft.com/office/powerpoint/2010/main" val="18829349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airplane"/>
      </p:transition>
    </mc:Choice>
    <mc:Fallback>
      <p:transition spd="slow" advClick="0" advTm="9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montagne, ciel, nuage&#10;&#10;Description générée automatiquement">
            <a:extLst>
              <a:ext uri="{FF2B5EF4-FFF2-40B4-BE49-F238E27FC236}">
                <a16:creationId xmlns:a16="http://schemas.microsoft.com/office/drawing/2014/main" id="{9F5160FC-4D2F-DF53-91D5-AF49E3CB675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24000" y="801000"/>
            <a:ext cx="9344000" cy="5256000"/>
          </a:xfrm>
          <a:prstGeom prst="rect">
            <a:avLst/>
          </a:prstGeom>
          <a:ln w="69850" cmpd="dbl">
            <a:solidFill>
              <a:srgbClr val="FFFF00"/>
            </a:solidFill>
          </a:ln>
        </p:spPr>
      </p:pic>
      <p:sp>
        <p:nvSpPr>
          <p:cNvPr id="4" name="ZoneTexte 3">
            <a:extLst>
              <a:ext uri="{FF2B5EF4-FFF2-40B4-BE49-F238E27FC236}">
                <a16:creationId xmlns:a16="http://schemas.microsoft.com/office/drawing/2014/main" id="{D3344E91-4BE8-6666-572A-E8DDA525C8CA}"/>
              </a:ext>
            </a:extLst>
          </p:cNvPr>
          <p:cNvSpPr txBox="1"/>
          <p:nvPr/>
        </p:nvSpPr>
        <p:spPr>
          <a:xfrm>
            <a:off x="4195482" y="6053654"/>
            <a:ext cx="7853083" cy="461665"/>
          </a:xfrm>
          <a:prstGeom prst="rect">
            <a:avLst/>
          </a:prstGeom>
          <a:noFill/>
        </p:spPr>
        <p:txBody>
          <a:bodyPr wrap="square" rtlCol="0">
            <a:spAutoFit/>
          </a:bodyPr>
          <a:lstStyle/>
          <a:p>
            <a:r>
              <a:rPr lang="fr-FR" sz="2400" b="1" dirty="0">
                <a:solidFill>
                  <a:schemeClr val="bg1"/>
                </a:solidFill>
              </a:rPr>
              <a:t>Hmong Village pour Culture</a:t>
            </a:r>
          </a:p>
        </p:txBody>
      </p:sp>
    </p:spTree>
    <p:extLst>
      <p:ext uri="{BB962C8B-B14F-4D97-AF65-F5344CB8AC3E}">
        <p14:creationId xmlns:p14="http://schemas.microsoft.com/office/powerpoint/2010/main" val="35744333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airplane"/>
      </p:transition>
    </mc:Choice>
    <mc:Fallback>
      <p:transition spd="slow" advClick="0" advTm="9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plein air, ciel, bâtiment&#10;&#10;Description générée automatiquement">
            <a:extLst>
              <a:ext uri="{FF2B5EF4-FFF2-40B4-BE49-F238E27FC236}">
                <a16:creationId xmlns:a16="http://schemas.microsoft.com/office/drawing/2014/main" id="{08D9876C-98C1-E609-1300-7FB2F4F53E9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6000" y="1081087"/>
            <a:ext cx="7620000" cy="4695825"/>
          </a:xfrm>
          <a:prstGeom prst="rect">
            <a:avLst/>
          </a:prstGeom>
          <a:ln w="69850" cmpd="dbl">
            <a:solidFill>
              <a:srgbClr val="FFFF00"/>
            </a:solidFill>
          </a:ln>
        </p:spPr>
      </p:pic>
    </p:spTree>
    <p:extLst>
      <p:ext uri="{BB962C8B-B14F-4D97-AF65-F5344CB8AC3E}">
        <p14:creationId xmlns:p14="http://schemas.microsoft.com/office/powerpoint/2010/main" val="36788331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airplane"/>
      </p:transition>
    </mc:Choice>
    <mc:Fallback>
      <p:transition spd="slow" advClick="0" advTm="9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hute d’eau, plein air, arbre, nature&#10;&#10;Description générée automatiquement">
            <a:extLst>
              <a:ext uri="{FF2B5EF4-FFF2-40B4-BE49-F238E27FC236}">
                <a16:creationId xmlns:a16="http://schemas.microsoft.com/office/drawing/2014/main" id="{E2D9F647-5B63-9245-9309-C9AA8658270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31966" y="337500"/>
            <a:ext cx="8244000" cy="6183000"/>
          </a:xfrm>
          <a:prstGeom prst="rect">
            <a:avLst/>
          </a:prstGeom>
          <a:ln w="63500" cmpd="dbl">
            <a:solidFill>
              <a:srgbClr val="FFFF00"/>
            </a:solidFill>
          </a:ln>
        </p:spPr>
      </p:pic>
      <p:sp>
        <p:nvSpPr>
          <p:cNvPr id="4" name="ZoneTexte 3">
            <a:extLst>
              <a:ext uri="{FF2B5EF4-FFF2-40B4-BE49-F238E27FC236}">
                <a16:creationId xmlns:a16="http://schemas.microsoft.com/office/drawing/2014/main" id="{7BDE1353-C6B9-1613-A9B4-376456794B26}"/>
              </a:ext>
            </a:extLst>
          </p:cNvPr>
          <p:cNvSpPr txBox="1"/>
          <p:nvPr/>
        </p:nvSpPr>
        <p:spPr>
          <a:xfrm>
            <a:off x="9654988" y="2783542"/>
            <a:ext cx="2779059" cy="954107"/>
          </a:xfrm>
          <a:prstGeom prst="rect">
            <a:avLst/>
          </a:prstGeom>
          <a:noFill/>
        </p:spPr>
        <p:txBody>
          <a:bodyPr wrap="square" rtlCol="0">
            <a:spAutoFit/>
          </a:bodyPr>
          <a:lstStyle/>
          <a:p>
            <a:r>
              <a:rPr lang="fr-FR" sz="2800" b="1" dirty="0">
                <a:solidFill>
                  <a:schemeClr val="bg1"/>
                </a:solidFill>
              </a:rPr>
              <a:t>Les Potos De </a:t>
            </a:r>
            <a:r>
              <a:rPr lang="fr-FR" sz="2800" b="1" dirty="0" err="1">
                <a:solidFill>
                  <a:schemeClr val="bg1"/>
                </a:solidFill>
              </a:rPr>
              <a:t>Phonsavan</a:t>
            </a:r>
            <a:endParaRPr lang="fr-FR" sz="2800" b="1" dirty="0">
              <a:solidFill>
                <a:schemeClr val="bg1"/>
              </a:solidFill>
            </a:endParaRPr>
          </a:p>
        </p:txBody>
      </p:sp>
    </p:spTree>
    <p:extLst>
      <p:ext uri="{BB962C8B-B14F-4D97-AF65-F5344CB8AC3E}">
        <p14:creationId xmlns:p14="http://schemas.microsoft.com/office/powerpoint/2010/main" val="31133444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airplane"/>
      </p:transition>
    </mc:Choice>
    <mc:Fallback>
      <p:transition spd="slow" advClick="0" advTm="9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ature, grotte, lac, Lac souterrain&#10;&#10;Description générée automatiquement">
            <a:extLst>
              <a:ext uri="{FF2B5EF4-FFF2-40B4-BE49-F238E27FC236}">
                <a16:creationId xmlns:a16="http://schemas.microsoft.com/office/drawing/2014/main" id="{1F601D74-5832-CA42-5F50-640413AE3A4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762250" y="792817"/>
            <a:ext cx="6667500" cy="4438650"/>
          </a:xfrm>
          <a:prstGeom prst="rect">
            <a:avLst/>
          </a:prstGeom>
          <a:ln w="63500" cmpd="dbl">
            <a:solidFill>
              <a:srgbClr val="FF0000"/>
            </a:solidFill>
          </a:ln>
        </p:spPr>
      </p:pic>
      <p:sp>
        <p:nvSpPr>
          <p:cNvPr id="4" name="ZoneTexte 3">
            <a:extLst>
              <a:ext uri="{FF2B5EF4-FFF2-40B4-BE49-F238E27FC236}">
                <a16:creationId xmlns:a16="http://schemas.microsoft.com/office/drawing/2014/main" id="{9E4C7585-1B0C-1C72-F1E2-A6FB5A196E0A}"/>
              </a:ext>
            </a:extLst>
          </p:cNvPr>
          <p:cNvSpPr txBox="1"/>
          <p:nvPr/>
        </p:nvSpPr>
        <p:spPr>
          <a:xfrm>
            <a:off x="2205317" y="5451571"/>
            <a:ext cx="9157447" cy="1200329"/>
          </a:xfrm>
          <a:prstGeom prst="rect">
            <a:avLst/>
          </a:prstGeom>
          <a:noFill/>
        </p:spPr>
        <p:txBody>
          <a:bodyPr wrap="square" rtlCol="0">
            <a:spAutoFit/>
          </a:bodyPr>
          <a:lstStyle/>
          <a:p>
            <a:r>
              <a:rPr lang="fr-FR" sz="2400" b="1" dirty="0">
                <a:solidFill>
                  <a:srgbClr val="FF0000"/>
                </a:solidFill>
              </a:rPr>
              <a:t>La grotte de </a:t>
            </a:r>
            <a:r>
              <a:rPr lang="fr-FR" sz="2400" b="1" dirty="0" err="1">
                <a:solidFill>
                  <a:srgbClr val="FF0000"/>
                </a:solidFill>
              </a:rPr>
              <a:t>Tham</a:t>
            </a:r>
            <a:r>
              <a:rPr lang="fr-FR" sz="2400" b="1" dirty="0">
                <a:solidFill>
                  <a:srgbClr val="FF0000"/>
                </a:solidFill>
              </a:rPr>
              <a:t> </a:t>
            </a:r>
            <a:r>
              <a:rPr lang="fr-FR" sz="2400" b="1" dirty="0" err="1">
                <a:solidFill>
                  <a:srgbClr val="FF0000"/>
                </a:solidFill>
              </a:rPr>
              <a:t>Khoun</a:t>
            </a:r>
            <a:r>
              <a:rPr lang="fr-FR" sz="2400" b="1" dirty="0">
                <a:solidFill>
                  <a:srgbClr val="FF0000"/>
                </a:solidFill>
              </a:rPr>
              <a:t> Xe s’étend sur une distance totale de 7 kilomètres, sa hauteur sous plafond est de près de 60 mètres en moyenne et sa largeur de 76 mètres.</a:t>
            </a:r>
          </a:p>
        </p:txBody>
      </p:sp>
    </p:spTree>
    <p:extLst>
      <p:ext uri="{BB962C8B-B14F-4D97-AF65-F5344CB8AC3E}">
        <p14:creationId xmlns:p14="http://schemas.microsoft.com/office/powerpoint/2010/main" val="183495990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airplane"/>
      </p:transition>
    </mc:Choice>
    <mc:Fallback>
      <p:transition spd="slow" advClick="0" advTm="9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ature, grotte, eau, Formation&#10;&#10;Description générée automatiquement">
            <a:extLst>
              <a:ext uri="{FF2B5EF4-FFF2-40B4-BE49-F238E27FC236}">
                <a16:creationId xmlns:a16="http://schemas.microsoft.com/office/drawing/2014/main" id="{00D605D5-3A30-E337-4CDA-8FD7DE27BDD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762250" y="927287"/>
            <a:ext cx="6667500" cy="4438650"/>
          </a:xfrm>
          <a:prstGeom prst="rect">
            <a:avLst/>
          </a:prstGeom>
          <a:ln w="63500" cmpd="dbl">
            <a:solidFill>
              <a:schemeClr val="bg1"/>
            </a:solidFill>
          </a:ln>
        </p:spPr>
      </p:pic>
      <p:sp>
        <p:nvSpPr>
          <p:cNvPr id="4" name="ZoneTexte 3">
            <a:extLst>
              <a:ext uri="{FF2B5EF4-FFF2-40B4-BE49-F238E27FC236}">
                <a16:creationId xmlns:a16="http://schemas.microsoft.com/office/drawing/2014/main" id="{F9E7E4BD-D203-2414-E71D-BD173AB80F42}"/>
              </a:ext>
            </a:extLst>
          </p:cNvPr>
          <p:cNvSpPr txBox="1"/>
          <p:nvPr/>
        </p:nvSpPr>
        <p:spPr>
          <a:xfrm>
            <a:off x="1089212" y="5473513"/>
            <a:ext cx="10865223" cy="1200329"/>
          </a:xfrm>
          <a:prstGeom prst="rect">
            <a:avLst/>
          </a:prstGeom>
          <a:noFill/>
        </p:spPr>
        <p:txBody>
          <a:bodyPr wrap="square" rtlCol="0">
            <a:spAutoFit/>
          </a:bodyPr>
          <a:lstStyle/>
          <a:p>
            <a:r>
              <a:rPr lang="fr-FR" sz="2400" b="1" dirty="0">
                <a:solidFill>
                  <a:srgbClr val="FFFF00"/>
                </a:solidFill>
              </a:rPr>
              <a:t>la fantastique grotte de Kong </a:t>
            </a:r>
            <a:r>
              <a:rPr lang="fr-FR" sz="2400" b="1" dirty="0" err="1">
                <a:solidFill>
                  <a:srgbClr val="FFFF00"/>
                </a:solidFill>
              </a:rPr>
              <a:t>Lor</a:t>
            </a:r>
            <a:r>
              <a:rPr lang="fr-FR" sz="2400" b="1" dirty="0">
                <a:solidFill>
                  <a:srgbClr val="FFFF00"/>
                </a:solidFill>
              </a:rPr>
              <a:t>, une grotte de calcaire karstique du parc national de Phu </a:t>
            </a:r>
            <a:r>
              <a:rPr lang="fr-FR" sz="2400" b="1" dirty="0" err="1">
                <a:solidFill>
                  <a:srgbClr val="FFFF00"/>
                </a:solidFill>
              </a:rPr>
              <a:t>Hin</a:t>
            </a:r>
            <a:r>
              <a:rPr lang="fr-FR" sz="2400" b="1" dirty="0">
                <a:solidFill>
                  <a:srgbClr val="FFFF00"/>
                </a:solidFill>
              </a:rPr>
              <a:t> Bun , citée comme "l'une des merveilles géologiques de l'Asie du Sud-Est".</a:t>
            </a:r>
          </a:p>
        </p:txBody>
      </p:sp>
    </p:spTree>
    <p:extLst>
      <p:ext uri="{BB962C8B-B14F-4D97-AF65-F5344CB8AC3E}">
        <p14:creationId xmlns:p14="http://schemas.microsoft.com/office/powerpoint/2010/main" val="374724040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airplane"/>
      </p:transition>
    </mc:Choice>
    <mc:Fallback>
      <p:transition spd="slow" advClick="0" advTm="9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grotte, nature, Lac souterrain, Tunnel de lave&#10;&#10;Description générée automatiquement">
            <a:extLst>
              <a:ext uri="{FF2B5EF4-FFF2-40B4-BE49-F238E27FC236}">
                <a16:creationId xmlns:a16="http://schemas.microsoft.com/office/drawing/2014/main" id="{347D486D-2A9F-852B-4042-7BC06BA5B40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762250" y="1209675"/>
            <a:ext cx="6667500" cy="4438650"/>
          </a:xfrm>
          <a:prstGeom prst="rect">
            <a:avLst/>
          </a:prstGeom>
          <a:ln w="63500" cmpd="dbl">
            <a:solidFill>
              <a:srgbClr val="FFFF00"/>
            </a:solidFill>
          </a:ln>
        </p:spPr>
      </p:pic>
      <p:sp>
        <p:nvSpPr>
          <p:cNvPr id="4" name="ZoneTexte 3">
            <a:extLst>
              <a:ext uri="{FF2B5EF4-FFF2-40B4-BE49-F238E27FC236}">
                <a16:creationId xmlns:a16="http://schemas.microsoft.com/office/drawing/2014/main" id="{E7E1C04E-1AFD-D896-044F-001BA22373AF}"/>
              </a:ext>
            </a:extLst>
          </p:cNvPr>
          <p:cNvSpPr txBox="1"/>
          <p:nvPr/>
        </p:nvSpPr>
        <p:spPr>
          <a:xfrm>
            <a:off x="1210235" y="5648325"/>
            <a:ext cx="10340789" cy="830997"/>
          </a:xfrm>
          <a:prstGeom prst="rect">
            <a:avLst/>
          </a:prstGeom>
          <a:noFill/>
        </p:spPr>
        <p:txBody>
          <a:bodyPr wrap="square" rtlCol="0">
            <a:spAutoFit/>
          </a:bodyPr>
          <a:lstStyle/>
          <a:p>
            <a:r>
              <a:rPr lang="fr-FR" sz="2400" b="1" dirty="0">
                <a:solidFill>
                  <a:srgbClr val="FFFF00"/>
                </a:solidFill>
              </a:rPr>
              <a:t>Nichée dans les formations calcaires à couper le souffle de Vang </a:t>
            </a:r>
            <a:r>
              <a:rPr lang="fr-FR" sz="2400" b="1" dirty="0" err="1">
                <a:solidFill>
                  <a:srgbClr val="FFFF00"/>
                </a:solidFill>
              </a:rPr>
              <a:t>Vieng</a:t>
            </a:r>
            <a:r>
              <a:rPr lang="fr-FR" sz="2400" b="1" dirty="0">
                <a:solidFill>
                  <a:srgbClr val="FFFF00"/>
                </a:solidFill>
              </a:rPr>
              <a:t>, la grotte de </a:t>
            </a:r>
            <a:r>
              <a:rPr lang="fr-FR" sz="2400" b="1" dirty="0" err="1">
                <a:solidFill>
                  <a:srgbClr val="FFFF00"/>
                </a:solidFill>
              </a:rPr>
              <a:t>Tham</a:t>
            </a:r>
            <a:r>
              <a:rPr lang="fr-FR" sz="2400" b="1" dirty="0">
                <a:solidFill>
                  <a:srgbClr val="FFFF00"/>
                </a:solidFill>
              </a:rPr>
              <a:t> Chang ou grotte de l’éléphant s’étend sur près de 4 kilomètres. </a:t>
            </a:r>
          </a:p>
        </p:txBody>
      </p:sp>
    </p:spTree>
    <p:extLst>
      <p:ext uri="{BB962C8B-B14F-4D97-AF65-F5344CB8AC3E}">
        <p14:creationId xmlns:p14="http://schemas.microsoft.com/office/powerpoint/2010/main" val="5980493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airplane"/>
      </p:transition>
    </mc:Choice>
    <mc:Fallback>
      <p:transition spd="slow" advClick="0" advTm="9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eau, nature&#10;&#10;Description générée automatiquement">
            <a:extLst>
              <a:ext uri="{FF2B5EF4-FFF2-40B4-BE49-F238E27FC236}">
                <a16:creationId xmlns:a16="http://schemas.microsoft.com/office/drawing/2014/main" id="{560B2B1A-87F1-3A6D-B950-8ACB523AD3D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67167" y="1209675"/>
            <a:ext cx="6667500" cy="4438650"/>
          </a:xfrm>
          <a:prstGeom prst="rect">
            <a:avLst/>
          </a:prstGeom>
          <a:ln w="66675" cmpd="dbl">
            <a:solidFill>
              <a:srgbClr val="FFFF00"/>
            </a:solidFill>
          </a:ln>
        </p:spPr>
      </p:pic>
      <p:sp>
        <p:nvSpPr>
          <p:cNvPr id="4" name="ZoneTexte 3">
            <a:extLst>
              <a:ext uri="{FF2B5EF4-FFF2-40B4-BE49-F238E27FC236}">
                <a16:creationId xmlns:a16="http://schemas.microsoft.com/office/drawing/2014/main" id="{94DDC255-7506-80C0-F984-0FCA6399B40A}"/>
              </a:ext>
            </a:extLst>
          </p:cNvPr>
          <p:cNvSpPr txBox="1"/>
          <p:nvPr/>
        </p:nvSpPr>
        <p:spPr>
          <a:xfrm>
            <a:off x="8690162" y="578225"/>
            <a:ext cx="3170144" cy="6001643"/>
          </a:xfrm>
          <a:prstGeom prst="rect">
            <a:avLst/>
          </a:prstGeom>
          <a:noFill/>
        </p:spPr>
        <p:txBody>
          <a:bodyPr wrap="square" rtlCol="0">
            <a:spAutoFit/>
          </a:bodyPr>
          <a:lstStyle/>
          <a:p>
            <a:r>
              <a:rPr lang="fr-FR" sz="2400" b="1" dirty="0">
                <a:solidFill>
                  <a:srgbClr val="FFFF00"/>
                </a:solidFill>
              </a:rPr>
              <a:t>Moins impressionnante par sa taille que ses prédécesseuses, la grotte de Pak Ou n’en reste pas moins l’une des  plus célèbres du Laos. Fichée dans une paroi calcaire en bordure du fleuve Mékong , la grotte de Pak Ou abrite sur plusieurs étages des milliers de statues de Bouddha de toutes tailles. Certaines sont en bois</a:t>
            </a:r>
          </a:p>
        </p:txBody>
      </p:sp>
    </p:spTree>
    <p:extLst>
      <p:ext uri="{BB962C8B-B14F-4D97-AF65-F5344CB8AC3E}">
        <p14:creationId xmlns:p14="http://schemas.microsoft.com/office/powerpoint/2010/main" val="346180710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airplane"/>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4">
                                            <p:txEl>
                                              <p:pRg st="0" end="0"/>
                                            </p:txEl>
                                          </p:spTgt>
                                        </p:tgtEl>
                                        <p:attrNameLst>
                                          <p:attrName>style.visibility</p:attrName>
                                        </p:attrNameLst>
                                      </p:cBhvr>
                                      <p:to>
                                        <p:strVal val="visible"/>
                                      </p:to>
                                    </p:set>
                                    <p:set>
                                      <p:cBhvr>
                                        <p:cTn id="7" dur="455" fill="hold">
                                          <p:stCondLst>
                                            <p:cond delay="0"/>
                                          </p:stCondLst>
                                        </p:cTn>
                                        <p:tgtEl>
                                          <p:spTgt spid="4">
                                            <p:txEl>
                                              <p:pRg st="0" end="0"/>
                                            </p:txEl>
                                          </p:spTgt>
                                        </p:tgtEl>
                                        <p:attrNameLst>
                                          <p:attrName>style.rotation</p:attrName>
                                        </p:attrNameLst>
                                      </p:cBhvr>
                                      <p:to>
                                        <p:strVal val="-45.0"/>
                                      </p:to>
                                    </p:set>
                                    <p:anim calcmode="lin" valueType="num">
                                      <p:cBhvr>
                                        <p:cTn id="8" dur="455" fill="hold">
                                          <p:stCondLst>
                                            <p:cond delay="455"/>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grotte, nature, Formation, Lac souterrain&#10;&#10;Description générée automatiquement">
            <a:extLst>
              <a:ext uri="{FF2B5EF4-FFF2-40B4-BE49-F238E27FC236}">
                <a16:creationId xmlns:a16="http://schemas.microsoft.com/office/drawing/2014/main" id="{BA7620A5-56D6-3EDD-29B1-3617CA8E513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044203" y="1209675"/>
            <a:ext cx="6667500" cy="4438650"/>
          </a:xfrm>
          <a:prstGeom prst="rect">
            <a:avLst/>
          </a:prstGeom>
          <a:ln w="69850" cmpd="dbl">
            <a:solidFill>
              <a:srgbClr val="FFFF00"/>
            </a:solidFill>
          </a:ln>
        </p:spPr>
      </p:pic>
      <p:sp>
        <p:nvSpPr>
          <p:cNvPr id="4" name="ZoneTexte 3">
            <a:extLst>
              <a:ext uri="{FF2B5EF4-FFF2-40B4-BE49-F238E27FC236}">
                <a16:creationId xmlns:a16="http://schemas.microsoft.com/office/drawing/2014/main" id="{FD7F1244-07EA-3E77-82D0-A12D699B361B}"/>
              </a:ext>
            </a:extLst>
          </p:cNvPr>
          <p:cNvSpPr txBox="1"/>
          <p:nvPr/>
        </p:nvSpPr>
        <p:spPr>
          <a:xfrm>
            <a:off x="470648" y="2005532"/>
            <a:ext cx="3751728" cy="3046988"/>
          </a:xfrm>
          <a:prstGeom prst="rect">
            <a:avLst/>
          </a:prstGeom>
          <a:noFill/>
        </p:spPr>
        <p:txBody>
          <a:bodyPr wrap="square" rtlCol="0">
            <a:spAutoFit/>
          </a:bodyPr>
          <a:lstStyle/>
          <a:p>
            <a:r>
              <a:rPr lang="fr-FR" sz="2400" b="1" dirty="0">
                <a:solidFill>
                  <a:schemeClr val="bg1"/>
                </a:solidFill>
              </a:rPr>
              <a:t>Non loin de la frontière vietnamienne, dans la province reculée de Hua Pan, dans le nord-est du Laos, plus de 200 grottes ont été aménagées autour de la bourgade de </a:t>
            </a:r>
            <a:r>
              <a:rPr lang="fr-FR" sz="2400" b="1" dirty="0" err="1">
                <a:solidFill>
                  <a:schemeClr val="bg1"/>
                </a:solidFill>
              </a:rPr>
              <a:t>Vieng</a:t>
            </a:r>
            <a:r>
              <a:rPr lang="fr-FR" sz="2400" b="1" dirty="0">
                <a:solidFill>
                  <a:schemeClr val="bg1"/>
                </a:solidFill>
              </a:rPr>
              <a:t> </a:t>
            </a:r>
            <a:r>
              <a:rPr lang="fr-FR" sz="2400" b="1" dirty="0" err="1">
                <a:solidFill>
                  <a:schemeClr val="bg1"/>
                </a:solidFill>
              </a:rPr>
              <a:t>Xai</a:t>
            </a:r>
            <a:r>
              <a:rPr lang="fr-FR" sz="2400" b="1" dirty="0">
                <a:solidFill>
                  <a:schemeClr val="bg1"/>
                </a:solidFill>
              </a:rPr>
              <a:t>.</a:t>
            </a:r>
          </a:p>
        </p:txBody>
      </p:sp>
    </p:spTree>
    <p:extLst>
      <p:ext uri="{BB962C8B-B14F-4D97-AF65-F5344CB8AC3E}">
        <p14:creationId xmlns:p14="http://schemas.microsoft.com/office/powerpoint/2010/main" val="25963461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airplane"/>
      </p:transition>
    </mc:Choice>
    <mc:Fallback>
      <p:transition spd="slow" advClick="0" advTm="9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aysage, nature, arbre&#10;&#10;Description générée automatiquement">
            <a:extLst>
              <a:ext uri="{FF2B5EF4-FFF2-40B4-BE49-F238E27FC236}">
                <a16:creationId xmlns:a16="http://schemas.microsoft.com/office/drawing/2014/main" id="{E5E76ED2-D0B7-3017-07AE-DDBBD22361C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762250" y="1209675"/>
            <a:ext cx="6667500" cy="4438650"/>
          </a:xfrm>
          <a:prstGeom prst="rect">
            <a:avLst/>
          </a:prstGeom>
          <a:ln w="63500" cmpd="dbl">
            <a:solidFill>
              <a:srgbClr val="FFFF00"/>
            </a:solidFill>
          </a:ln>
        </p:spPr>
      </p:pic>
      <p:sp>
        <p:nvSpPr>
          <p:cNvPr id="4" name="ZoneTexte 3">
            <a:extLst>
              <a:ext uri="{FF2B5EF4-FFF2-40B4-BE49-F238E27FC236}">
                <a16:creationId xmlns:a16="http://schemas.microsoft.com/office/drawing/2014/main" id="{21A77DE9-D170-3887-6446-4ED4395FC29A}"/>
              </a:ext>
            </a:extLst>
          </p:cNvPr>
          <p:cNvSpPr txBox="1"/>
          <p:nvPr/>
        </p:nvSpPr>
        <p:spPr>
          <a:xfrm>
            <a:off x="3321423" y="5726214"/>
            <a:ext cx="6548717" cy="461665"/>
          </a:xfrm>
          <a:prstGeom prst="rect">
            <a:avLst/>
          </a:prstGeom>
          <a:noFill/>
        </p:spPr>
        <p:txBody>
          <a:bodyPr wrap="square" rtlCol="0">
            <a:spAutoFit/>
          </a:bodyPr>
          <a:lstStyle/>
          <a:p>
            <a:r>
              <a:rPr lang="fr-FR" sz="2400" b="1" dirty="0"/>
              <a:t>Sam </a:t>
            </a:r>
            <a:r>
              <a:rPr lang="fr-FR" sz="2400" b="1" dirty="0" err="1"/>
              <a:t>Neua</a:t>
            </a:r>
            <a:r>
              <a:rPr lang="fr-FR" sz="2400" b="1" dirty="0"/>
              <a:t>, entre histoire et nature sauvage</a:t>
            </a:r>
          </a:p>
        </p:txBody>
      </p:sp>
    </p:spTree>
    <p:extLst>
      <p:ext uri="{BB962C8B-B14F-4D97-AF65-F5344CB8AC3E}">
        <p14:creationId xmlns:p14="http://schemas.microsoft.com/office/powerpoint/2010/main" val="383073683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airplane"/>
      </p:transition>
    </mc:Choice>
    <mc:Fallback>
      <p:transition spd="slow" advClick="0" advTm="9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ature, nuage&#10;&#10;Description générée automatiquement">
            <a:extLst>
              <a:ext uri="{FF2B5EF4-FFF2-40B4-BE49-F238E27FC236}">
                <a16:creationId xmlns:a16="http://schemas.microsoft.com/office/drawing/2014/main" id="{7F20B825-393A-A853-8A39-1D7620B1BA7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94495" y="369000"/>
            <a:ext cx="9203009" cy="6120000"/>
          </a:xfrm>
          <a:prstGeom prst="rect">
            <a:avLst/>
          </a:prstGeom>
          <a:ln w="66675" cmpd="dbl">
            <a:solidFill>
              <a:srgbClr val="FFFF00"/>
            </a:solidFill>
          </a:ln>
        </p:spPr>
      </p:pic>
      <p:sp>
        <p:nvSpPr>
          <p:cNvPr id="5" name="ZoneTexte 4">
            <a:extLst>
              <a:ext uri="{FF2B5EF4-FFF2-40B4-BE49-F238E27FC236}">
                <a16:creationId xmlns:a16="http://schemas.microsoft.com/office/drawing/2014/main" id="{EDE1DD59-1D9E-39E6-94EC-999D3D40F3CB}"/>
              </a:ext>
            </a:extLst>
          </p:cNvPr>
          <p:cNvSpPr txBox="1"/>
          <p:nvPr/>
        </p:nvSpPr>
        <p:spPr>
          <a:xfrm>
            <a:off x="5150223" y="6027335"/>
            <a:ext cx="8471647" cy="461665"/>
          </a:xfrm>
          <a:prstGeom prst="rect">
            <a:avLst/>
          </a:prstGeom>
          <a:noFill/>
        </p:spPr>
        <p:txBody>
          <a:bodyPr wrap="square" rtlCol="0">
            <a:spAutoFit/>
          </a:bodyPr>
          <a:lstStyle/>
          <a:p>
            <a:r>
              <a:rPr lang="fr-FR" dirty="0">
                <a:solidFill>
                  <a:srgbClr val="FFFF00"/>
                </a:solidFill>
              </a:rPr>
              <a:t>: </a:t>
            </a:r>
            <a:r>
              <a:rPr lang="fr-FR" sz="2400" b="1" dirty="0">
                <a:solidFill>
                  <a:schemeClr val="bg1"/>
                </a:solidFill>
              </a:rPr>
              <a:t>Lac </a:t>
            </a:r>
            <a:r>
              <a:rPr lang="fr-FR" sz="2400" b="1" dirty="0" err="1">
                <a:solidFill>
                  <a:schemeClr val="bg1"/>
                </a:solidFill>
              </a:rPr>
              <a:t>Nong</a:t>
            </a:r>
            <a:r>
              <a:rPr lang="fr-FR" sz="2400" b="1" dirty="0">
                <a:solidFill>
                  <a:schemeClr val="bg1"/>
                </a:solidFill>
              </a:rPr>
              <a:t> Fa, Laos</a:t>
            </a:r>
          </a:p>
        </p:txBody>
      </p:sp>
    </p:spTree>
    <p:extLst>
      <p:ext uri="{BB962C8B-B14F-4D97-AF65-F5344CB8AC3E}">
        <p14:creationId xmlns:p14="http://schemas.microsoft.com/office/powerpoint/2010/main" val="270169651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airplane"/>
      </p:transition>
    </mc:Choice>
    <mc:Fallback>
      <p:transition spd="slow" advClick="0" advTm="9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eau, ciel, paysage&#10;&#10;Description générée automatiquement">
            <a:extLst>
              <a:ext uri="{FF2B5EF4-FFF2-40B4-BE49-F238E27FC236}">
                <a16:creationId xmlns:a16="http://schemas.microsoft.com/office/drawing/2014/main" id="{F78726F1-0DB4-B432-5CD4-025EEE884AD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5560" y="490024"/>
            <a:ext cx="9202456" cy="6120000"/>
          </a:xfrm>
          <a:prstGeom prst="rect">
            <a:avLst/>
          </a:prstGeom>
          <a:ln w="69850" cmpd="dbl">
            <a:solidFill>
              <a:schemeClr val="tx1"/>
            </a:solidFill>
          </a:ln>
        </p:spPr>
      </p:pic>
      <p:sp>
        <p:nvSpPr>
          <p:cNvPr id="4" name="ZoneTexte 3">
            <a:extLst>
              <a:ext uri="{FF2B5EF4-FFF2-40B4-BE49-F238E27FC236}">
                <a16:creationId xmlns:a16="http://schemas.microsoft.com/office/drawing/2014/main" id="{3376210A-6245-D747-929D-BFA862AE3027}"/>
              </a:ext>
            </a:extLst>
          </p:cNvPr>
          <p:cNvSpPr txBox="1"/>
          <p:nvPr/>
        </p:nvSpPr>
        <p:spPr>
          <a:xfrm>
            <a:off x="9686365" y="1949824"/>
            <a:ext cx="2514600" cy="3416320"/>
          </a:xfrm>
          <a:prstGeom prst="rect">
            <a:avLst/>
          </a:prstGeom>
          <a:noFill/>
        </p:spPr>
        <p:txBody>
          <a:bodyPr wrap="square" rtlCol="0">
            <a:spAutoFit/>
          </a:bodyPr>
          <a:lstStyle/>
          <a:p>
            <a:r>
              <a:rPr lang="fr-FR" sz="2400" b="1" dirty="0"/>
              <a:t>: Lac </a:t>
            </a:r>
            <a:r>
              <a:rPr lang="fr-FR" sz="2400" b="1" dirty="0" err="1"/>
              <a:t>Nong</a:t>
            </a:r>
            <a:r>
              <a:rPr lang="fr-FR" sz="2400" b="1" dirty="0"/>
              <a:t> Fa (lac paradisiaque) situé dans la province d'</a:t>
            </a:r>
            <a:r>
              <a:rPr lang="fr-FR" sz="2400" b="1" dirty="0" err="1"/>
              <a:t>Attapeu</a:t>
            </a:r>
            <a:r>
              <a:rPr lang="fr-FR" sz="2400" b="1" dirty="0"/>
              <a:t>, au Laos, à 12 kilomètres de la frontière avec le Vietnam.</a:t>
            </a:r>
          </a:p>
        </p:txBody>
      </p:sp>
    </p:spTree>
    <p:extLst>
      <p:ext uri="{BB962C8B-B14F-4D97-AF65-F5344CB8AC3E}">
        <p14:creationId xmlns:p14="http://schemas.microsoft.com/office/powerpoint/2010/main" val="202338126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airplane"/>
      </p:transition>
    </mc:Choice>
    <mc:Fallback>
      <p:transition spd="slow" advClick="0" advTm="9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eau, nuage, nature&#10;&#10;Description générée automatiquement">
            <a:extLst>
              <a:ext uri="{FF2B5EF4-FFF2-40B4-BE49-F238E27FC236}">
                <a16:creationId xmlns:a16="http://schemas.microsoft.com/office/drawing/2014/main" id="{98AE85D7-9A9A-8BB8-B674-A415C7BB81F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52354" y="470263"/>
            <a:ext cx="8160000" cy="6120000"/>
          </a:xfrm>
          <a:prstGeom prst="rect">
            <a:avLst/>
          </a:prstGeom>
          <a:ln w="66675" cmpd="dbl">
            <a:solidFill>
              <a:schemeClr val="tx1"/>
            </a:solidFill>
          </a:ln>
        </p:spPr>
      </p:pic>
      <p:sp>
        <p:nvSpPr>
          <p:cNvPr id="5" name="ZoneTexte 4">
            <a:extLst>
              <a:ext uri="{FF2B5EF4-FFF2-40B4-BE49-F238E27FC236}">
                <a16:creationId xmlns:a16="http://schemas.microsoft.com/office/drawing/2014/main" id="{DD847167-8105-AAF9-C715-2E81EC9D7F83}"/>
              </a:ext>
            </a:extLst>
          </p:cNvPr>
          <p:cNvSpPr txBox="1"/>
          <p:nvPr/>
        </p:nvSpPr>
        <p:spPr>
          <a:xfrm>
            <a:off x="322473" y="2644170"/>
            <a:ext cx="2702859" cy="1569660"/>
          </a:xfrm>
          <a:prstGeom prst="rect">
            <a:avLst/>
          </a:prstGeom>
          <a:noFill/>
        </p:spPr>
        <p:txBody>
          <a:bodyPr wrap="square" rtlCol="0">
            <a:spAutoFit/>
          </a:bodyPr>
          <a:lstStyle/>
          <a:p>
            <a:r>
              <a:rPr lang="fr-FR" sz="2400" b="1" dirty="0">
                <a:solidFill>
                  <a:schemeClr val="bg1"/>
                </a:solidFill>
              </a:rPr>
              <a:t>Confluent de la Nam </a:t>
            </a:r>
            <a:r>
              <a:rPr lang="fr-FR" sz="2400" b="1" dirty="0" err="1">
                <a:solidFill>
                  <a:schemeClr val="bg1"/>
                </a:solidFill>
              </a:rPr>
              <a:t>Lik</a:t>
            </a:r>
            <a:r>
              <a:rPr lang="fr-FR" sz="2400" b="1" dirty="0">
                <a:solidFill>
                  <a:schemeClr val="bg1"/>
                </a:solidFill>
              </a:rPr>
              <a:t> (gauche) dans la Nam </a:t>
            </a:r>
            <a:r>
              <a:rPr lang="fr-FR" sz="2400" b="1" dirty="0" err="1">
                <a:solidFill>
                  <a:schemeClr val="bg1"/>
                </a:solidFill>
              </a:rPr>
              <a:t>Ngum</a:t>
            </a:r>
            <a:r>
              <a:rPr lang="fr-FR" sz="2400" b="1" dirty="0">
                <a:solidFill>
                  <a:schemeClr val="bg1"/>
                </a:solidFill>
              </a:rPr>
              <a:t> (droite)</a:t>
            </a:r>
          </a:p>
        </p:txBody>
      </p:sp>
    </p:spTree>
    <p:extLst>
      <p:ext uri="{BB962C8B-B14F-4D97-AF65-F5344CB8AC3E}">
        <p14:creationId xmlns:p14="http://schemas.microsoft.com/office/powerpoint/2010/main" val="19363418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airplane"/>
      </p:transition>
    </mc:Choice>
    <mc:Fallback>
      <p:transition spd="slow" advClick="0" advTm="9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ourriture, Restauration rapide, intérieur, affichage&#10;&#10;Description générée automatiquement">
            <a:extLst>
              <a:ext uri="{FF2B5EF4-FFF2-40B4-BE49-F238E27FC236}">
                <a16:creationId xmlns:a16="http://schemas.microsoft.com/office/drawing/2014/main" id="{BC06B0CA-1775-7757-C39E-4D28421680C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97741" y="571500"/>
            <a:ext cx="7620000" cy="5715000"/>
          </a:xfrm>
          <a:prstGeom prst="rect">
            <a:avLst/>
          </a:prstGeom>
          <a:ln w="63500" cmpd="dbl">
            <a:solidFill>
              <a:schemeClr val="bg1"/>
            </a:solidFill>
          </a:ln>
        </p:spPr>
      </p:pic>
      <p:sp>
        <p:nvSpPr>
          <p:cNvPr id="4" name="ZoneTexte 3">
            <a:extLst>
              <a:ext uri="{FF2B5EF4-FFF2-40B4-BE49-F238E27FC236}">
                <a16:creationId xmlns:a16="http://schemas.microsoft.com/office/drawing/2014/main" id="{D6D43E01-5DF5-C6C9-6D45-B262190BF421}"/>
              </a:ext>
            </a:extLst>
          </p:cNvPr>
          <p:cNvSpPr txBox="1"/>
          <p:nvPr/>
        </p:nvSpPr>
        <p:spPr>
          <a:xfrm>
            <a:off x="9820964" y="2686722"/>
            <a:ext cx="2612571" cy="1938992"/>
          </a:xfrm>
          <a:prstGeom prst="rect">
            <a:avLst/>
          </a:prstGeom>
          <a:noFill/>
        </p:spPr>
        <p:txBody>
          <a:bodyPr wrap="square" rtlCol="0">
            <a:spAutoFit/>
          </a:bodyPr>
          <a:lstStyle/>
          <a:p>
            <a:endParaRPr lang="fr-FR" sz="2400" b="1" dirty="0">
              <a:solidFill>
                <a:schemeClr val="bg1"/>
              </a:solidFill>
            </a:endParaRPr>
          </a:p>
          <a:p>
            <a:r>
              <a:rPr lang="fr-FR" sz="2400" b="1" dirty="0">
                <a:solidFill>
                  <a:schemeClr val="bg1"/>
                </a:solidFill>
              </a:rPr>
              <a:t>Plus de détails</a:t>
            </a:r>
          </a:p>
          <a:p>
            <a:r>
              <a:rPr lang="fr-FR" sz="2400" b="1" dirty="0">
                <a:solidFill>
                  <a:schemeClr val="bg1"/>
                </a:solidFill>
              </a:rPr>
              <a:t>Poissons pêchés dans la Nam </a:t>
            </a:r>
            <a:r>
              <a:rPr lang="fr-FR" sz="2400" b="1" dirty="0" err="1">
                <a:solidFill>
                  <a:schemeClr val="bg1"/>
                </a:solidFill>
              </a:rPr>
              <a:t>Ngum</a:t>
            </a:r>
            <a:r>
              <a:rPr lang="fr-FR" sz="2400" b="1" dirty="0">
                <a:solidFill>
                  <a:schemeClr val="bg1"/>
                </a:solidFill>
              </a:rPr>
              <a:t>.</a:t>
            </a:r>
          </a:p>
        </p:txBody>
      </p:sp>
    </p:spTree>
    <p:extLst>
      <p:ext uri="{BB962C8B-B14F-4D97-AF65-F5344CB8AC3E}">
        <p14:creationId xmlns:p14="http://schemas.microsoft.com/office/powerpoint/2010/main" val="253160832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airplane"/>
      </p:transition>
    </mc:Choice>
    <mc:Fallback>
      <p:transition spd="slow" advClick="0" advTm="9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9" name="Image 8" descr="Une image contenant plein air, eau, ciel, paysage&#10;&#10;Description générée automatiquement">
            <a:extLst>
              <a:ext uri="{FF2B5EF4-FFF2-40B4-BE49-F238E27FC236}">
                <a16:creationId xmlns:a16="http://schemas.microsoft.com/office/drawing/2014/main" id="{5CAF1088-BC87-9F14-8FF1-B0667BEC3FD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36000" y="459000"/>
            <a:ext cx="7920000" cy="5940000"/>
          </a:xfrm>
          <a:prstGeom prst="rect">
            <a:avLst/>
          </a:prstGeom>
          <a:ln w="66675" cmpd="dbl">
            <a:solidFill>
              <a:srgbClr val="FF0000"/>
            </a:solidFill>
          </a:ln>
        </p:spPr>
      </p:pic>
      <p:sp>
        <p:nvSpPr>
          <p:cNvPr id="10" name="ZoneTexte 9">
            <a:extLst>
              <a:ext uri="{FF2B5EF4-FFF2-40B4-BE49-F238E27FC236}">
                <a16:creationId xmlns:a16="http://schemas.microsoft.com/office/drawing/2014/main" id="{32A577D2-135C-800F-F515-FA07FE1E545B}"/>
              </a:ext>
            </a:extLst>
          </p:cNvPr>
          <p:cNvSpPr txBox="1"/>
          <p:nvPr/>
        </p:nvSpPr>
        <p:spPr>
          <a:xfrm>
            <a:off x="5123328" y="5937335"/>
            <a:ext cx="3388659" cy="461665"/>
          </a:xfrm>
          <a:prstGeom prst="rect">
            <a:avLst/>
          </a:prstGeom>
          <a:noFill/>
        </p:spPr>
        <p:txBody>
          <a:bodyPr wrap="square" rtlCol="0">
            <a:spAutoFit/>
          </a:bodyPr>
          <a:lstStyle/>
          <a:p>
            <a:r>
              <a:rPr lang="fr-FR" dirty="0">
                <a:solidFill>
                  <a:schemeClr val="bg1"/>
                </a:solidFill>
              </a:rPr>
              <a:t> </a:t>
            </a:r>
            <a:r>
              <a:rPr lang="fr-FR" sz="2400" b="1" dirty="0">
                <a:solidFill>
                  <a:schemeClr val="bg1"/>
                </a:solidFill>
              </a:rPr>
              <a:t>lac de Nam </a:t>
            </a:r>
            <a:r>
              <a:rPr lang="fr-FR" sz="2400" b="1" dirty="0" err="1">
                <a:solidFill>
                  <a:schemeClr val="bg1"/>
                </a:solidFill>
              </a:rPr>
              <a:t>Ngum</a:t>
            </a:r>
            <a:endParaRPr lang="fr-FR" sz="2400" b="1" dirty="0">
              <a:solidFill>
                <a:schemeClr val="bg1"/>
              </a:solidFill>
            </a:endParaRPr>
          </a:p>
        </p:txBody>
      </p:sp>
    </p:spTree>
    <p:extLst>
      <p:ext uri="{BB962C8B-B14F-4D97-AF65-F5344CB8AC3E}">
        <p14:creationId xmlns:p14="http://schemas.microsoft.com/office/powerpoint/2010/main" val="36722858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airplane"/>
      </p:transition>
    </mc:Choice>
    <mc:Fallback>
      <p:transition spd="slow" advClick="0" advTm="9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paysage, nature, ciel&#10;&#10;Description générée automatiquement">
            <a:extLst>
              <a:ext uri="{FF2B5EF4-FFF2-40B4-BE49-F238E27FC236}">
                <a16:creationId xmlns:a16="http://schemas.microsoft.com/office/drawing/2014/main" id="{DE46A188-EF0A-615F-1CD3-50077BEE0EC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762250" y="1209675"/>
            <a:ext cx="6667500" cy="4438650"/>
          </a:xfrm>
          <a:prstGeom prst="rect">
            <a:avLst/>
          </a:prstGeom>
          <a:ln w="66675" cmpd="dbl">
            <a:solidFill>
              <a:srgbClr val="FFFF00"/>
            </a:solidFill>
          </a:ln>
        </p:spPr>
      </p:pic>
      <p:sp>
        <p:nvSpPr>
          <p:cNvPr id="6" name="ZoneTexte 5">
            <a:extLst>
              <a:ext uri="{FF2B5EF4-FFF2-40B4-BE49-F238E27FC236}">
                <a16:creationId xmlns:a16="http://schemas.microsoft.com/office/drawing/2014/main" id="{43DBD950-824F-D11F-BE36-EA14E30A4F99}"/>
              </a:ext>
            </a:extLst>
          </p:cNvPr>
          <p:cNvSpPr txBox="1"/>
          <p:nvPr/>
        </p:nvSpPr>
        <p:spPr>
          <a:xfrm>
            <a:off x="3498476" y="5833791"/>
            <a:ext cx="7403726" cy="461665"/>
          </a:xfrm>
          <a:prstGeom prst="rect">
            <a:avLst/>
          </a:prstGeom>
          <a:noFill/>
        </p:spPr>
        <p:txBody>
          <a:bodyPr wrap="square" rtlCol="0">
            <a:spAutoFit/>
          </a:bodyPr>
          <a:lstStyle/>
          <a:p>
            <a:r>
              <a:rPr lang="fr-FR" sz="2400" b="1" dirty="0">
                <a:solidFill>
                  <a:srgbClr val="FFFF00"/>
                </a:solidFill>
              </a:rPr>
              <a:t>safari de nuit  sur la rivière Nam </a:t>
            </a:r>
            <a:r>
              <a:rPr lang="fr-FR" sz="2400" b="1" dirty="0" err="1">
                <a:solidFill>
                  <a:srgbClr val="FFFF00"/>
                </a:solidFill>
              </a:rPr>
              <a:t>Nern</a:t>
            </a:r>
            <a:endParaRPr lang="fr-FR" sz="2400" b="1" dirty="0">
              <a:solidFill>
                <a:srgbClr val="FFFF00"/>
              </a:solidFill>
            </a:endParaRPr>
          </a:p>
        </p:txBody>
      </p:sp>
    </p:spTree>
    <p:extLst>
      <p:ext uri="{BB962C8B-B14F-4D97-AF65-F5344CB8AC3E}">
        <p14:creationId xmlns:p14="http://schemas.microsoft.com/office/powerpoint/2010/main" val="75691814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airplane"/>
      </p:transition>
    </mc:Choice>
    <mc:Fallback>
      <p:transition spd="slow" advClick="0" advTm="9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arbre, montagne&#10;&#10;Description générée automatiquement">
            <a:extLst>
              <a:ext uri="{FF2B5EF4-FFF2-40B4-BE49-F238E27FC236}">
                <a16:creationId xmlns:a16="http://schemas.microsoft.com/office/drawing/2014/main" id="{92E289A0-5887-1D66-BFE8-D7566245BAC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634636" y="369000"/>
            <a:ext cx="9185740" cy="6120000"/>
          </a:xfrm>
          <a:prstGeom prst="rect">
            <a:avLst/>
          </a:prstGeom>
          <a:ln w="63500" cmpd="dbl">
            <a:solidFill>
              <a:srgbClr val="FFFF00"/>
            </a:solidFill>
          </a:ln>
        </p:spPr>
      </p:pic>
      <p:sp>
        <p:nvSpPr>
          <p:cNvPr id="4" name="ZoneTexte 3">
            <a:extLst>
              <a:ext uri="{FF2B5EF4-FFF2-40B4-BE49-F238E27FC236}">
                <a16:creationId xmlns:a16="http://schemas.microsoft.com/office/drawing/2014/main" id="{ABC61B9B-E55A-DCE3-EE31-C11C8F1CD82D}"/>
              </a:ext>
            </a:extLst>
          </p:cNvPr>
          <p:cNvSpPr txBox="1"/>
          <p:nvPr/>
        </p:nvSpPr>
        <p:spPr>
          <a:xfrm>
            <a:off x="241060" y="2090172"/>
            <a:ext cx="2393576" cy="2677656"/>
          </a:xfrm>
          <a:prstGeom prst="rect">
            <a:avLst/>
          </a:prstGeom>
          <a:noFill/>
        </p:spPr>
        <p:txBody>
          <a:bodyPr wrap="square" rtlCol="0">
            <a:spAutoFit/>
          </a:bodyPr>
          <a:lstStyle/>
          <a:p>
            <a:r>
              <a:rPr lang="fr-FR" sz="2400" b="1" dirty="0">
                <a:solidFill>
                  <a:srgbClr val="FFFF00"/>
                </a:solidFill>
              </a:rPr>
              <a:t>Les paysages du Nord du Laos, d’une beauté exceptionnelle, dans les montagnes de </a:t>
            </a:r>
            <a:r>
              <a:rPr lang="fr-FR" sz="2400" b="1" dirty="0" err="1">
                <a:solidFill>
                  <a:srgbClr val="FFFF00"/>
                </a:solidFill>
              </a:rPr>
              <a:t>Nong</a:t>
            </a:r>
            <a:r>
              <a:rPr lang="fr-FR" sz="2400" b="1" dirty="0">
                <a:solidFill>
                  <a:srgbClr val="FFFF00"/>
                </a:solidFill>
              </a:rPr>
              <a:t> </a:t>
            </a:r>
            <a:r>
              <a:rPr lang="fr-FR" sz="2400" b="1" dirty="0" err="1">
                <a:solidFill>
                  <a:srgbClr val="FFFF00"/>
                </a:solidFill>
              </a:rPr>
              <a:t>Khiaw</a:t>
            </a:r>
            <a:endParaRPr lang="fr-FR" sz="2400" b="1" dirty="0">
              <a:solidFill>
                <a:srgbClr val="FFFF00"/>
              </a:solidFill>
            </a:endParaRPr>
          </a:p>
        </p:txBody>
      </p:sp>
    </p:spTree>
    <p:extLst>
      <p:ext uri="{BB962C8B-B14F-4D97-AF65-F5344CB8AC3E}">
        <p14:creationId xmlns:p14="http://schemas.microsoft.com/office/powerpoint/2010/main" val="35726294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airplane"/>
      </p:transition>
    </mc:Choice>
    <mc:Fallback>
      <p:transition spd="slow" advClick="0" advTm="9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paysage, nuage&#10;&#10;Description générée automatiquement">
            <a:extLst>
              <a:ext uri="{FF2B5EF4-FFF2-40B4-BE49-F238E27FC236}">
                <a16:creationId xmlns:a16="http://schemas.microsoft.com/office/drawing/2014/main" id="{974DDADD-9882-1AD3-DD21-0E3CA4C64BB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2894" y="1243089"/>
            <a:ext cx="7020000" cy="4677076"/>
          </a:xfrm>
          <a:prstGeom prst="rect">
            <a:avLst/>
          </a:prstGeom>
          <a:ln w="63500" cmpd="dbl">
            <a:solidFill>
              <a:srgbClr val="FFFF00"/>
            </a:solidFill>
          </a:ln>
        </p:spPr>
      </p:pic>
      <p:sp>
        <p:nvSpPr>
          <p:cNvPr id="4" name="ZoneTexte 3">
            <a:extLst>
              <a:ext uri="{FF2B5EF4-FFF2-40B4-BE49-F238E27FC236}">
                <a16:creationId xmlns:a16="http://schemas.microsoft.com/office/drawing/2014/main" id="{588701C1-C95C-C236-7B59-0F381B488BC6}"/>
              </a:ext>
            </a:extLst>
          </p:cNvPr>
          <p:cNvSpPr txBox="1"/>
          <p:nvPr/>
        </p:nvSpPr>
        <p:spPr>
          <a:xfrm>
            <a:off x="8189258" y="1653988"/>
            <a:ext cx="3576917" cy="4154984"/>
          </a:xfrm>
          <a:prstGeom prst="rect">
            <a:avLst/>
          </a:prstGeom>
          <a:noFill/>
        </p:spPr>
        <p:txBody>
          <a:bodyPr wrap="square" rtlCol="0">
            <a:spAutoFit/>
          </a:bodyPr>
          <a:lstStyle/>
          <a:p>
            <a:r>
              <a:rPr lang="fr-FR" sz="2400" b="1" dirty="0">
                <a:solidFill>
                  <a:schemeClr val="bg1"/>
                </a:solidFill>
              </a:rPr>
              <a:t> le Laos est un pays d’eau ! Et oui, le majestueux fleuve Mékong est omniprésent partout (avec ses affluents comme la Nam Ou </a:t>
            </a:r>
            <a:r>
              <a:rPr lang="fr-FR" sz="2400" b="1" dirty="0" err="1">
                <a:solidFill>
                  <a:schemeClr val="bg1"/>
                </a:solidFill>
              </a:rPr>
              <a:t>ou</a:t>
            </a:r>
            <a:r>
              <a:rPr lang="fr-FR" sz="2400" b="1" dirty="0">
                <a:solidFill>
                  <a:schemeClr val="bg1"/>
                </a:solidFill>
              </a:rPr>
              <a:t> la Nam </a:t>
            </a:r>
            <a:r>
              <a:rPr lang="fr-FR" sz="2400" b="1" dirty="0" err="1">
                <a:solidFill>
                  <a:schemeClr val="bg1"/>
                </a:solidFill>
              </a:rPr>
              <a:t>Tha</a:t>
            </a:r>
            <a:r>
              <a:rPr lang="fr-FR" sz="2400" b="1" dirty="0">
                <a:solidFill>
                  <a:schemeClr val="bg1"/>
                </a:solidFill>
              </a:rPr>
              <a:t>) et joue le rôle de véritable colonne vertébrale du pays, permettant à des milliers de gens de vivre ou se déplacer facilement.</a:t>
            </a:r>
          </a:p>
        </p:txBody>
      </p:sp>
      <p:sp>
        <p:nvSpPr>
          <p:cNvPr id="5" name="ZoneTexte 4">
            <a:extLst>
              <a:ext uri="{FF2B5EF4-FFF2-40B4-BE49-F238E27FC236}">
                <a16:creationId xmlns:a16="http://schemas.microsoft.com/office/drawing/2014/main" id="{9F9462CD-6F18-8BEA-C30A-56EB59ED5282}"/>
              </a:ext>
            </a:extLst>
          </p:cNvPr>
          <p:cNvSpPr txBox="1"/>
          <p:nvPr/>
        </p:nvSpPr>
        <p:spPr>
          <a:xfrm>
            <a:off x="951800" y="645872"/>
            <a:ext cx="11365706" cy="523220"/>
          </a:xfrm>
          <a:prstGeom prst="rect">
            <a:avLst/>
          </a:prstGeom>
          <a:noFill/>
        </p:spPr>
        <p:txBody>
          <a:bodyPr wrap="square" rtlCol="0">
            <a:spAutoFit/>
          </a:bodyPr>
          <a:lstStyle/>
          <a:p>
            <a:r>
              <a:rPr lang="fr-FR" sz="2800" b="1" dirty="0">
                <a:solidFill>
                  <a:schemeClr val="bg1"/>
                </a:solidFill>
              </a:rPr>
              <a:t>Lorient Vous A Présenté Le Laos  N°2</a:t>
            </a:r>
          </a:p>
        </p:txBody>
      </p:sp>
      <p:sp>
        <p:nvSpPr>
          <p:cNvPr id="6" name="ZoneTexte 5">
            <a:extLst>
              <a:ext uri="{FF2B5EF4-FFF2-40B4-BE49-F238E27FC236}">
                <a16:creationId xmlns:a16="http://schemas.microsoft.com/office/drawing/2014/main" id="{500ACF12-6FE7-D8FF-8A47-3E3B9950BE67}"/>
              </a:ext>
            </a:extLst>
          </p:cNvPr>
          <p:cNvSpPr txBox="1"/>
          <p:nvPr/>
        </p:nvSpPr>
        <p:spPr>
          <a:xfrm>
            <a:off x="292894" y="5963809"/>
            <a:ext cx="4870777" cy="523220"/>
          </a:xfrm>
          <a:prstGeom prst="rect">
            <a:avLst/>
          </a:prstGeom>
          <a:noFill/>
        </p:spPr>
        <p:txBody>
          <a:bodyPr wrap="square" rtlCol="0">
            <a:spAutoFit/>
          </a:bodyPr>
          <a:lstStyle/>
          <a:p>
            <a:r>
              <a:rPr lang="fr-FR" sz="2800" b="1" dirty="0">
                <a:solidFill>
                  <a:schemeClr val="bg1"/>
                </a:solidFill>
              </a:rPr>
              <a:t>Les Images Et Le son Du Net </a:t>
            </a:r>
          </a:p>
        </p:txBody>
      </p:sp>
      <p:sp>
        <p:nvSpPr>
          <p:cNvPr id="7" name="ZoneTexte 6">
            <a:extLst>
              <a:ext uri="{FF2B5EF4-FFF2-40B4-BE49-F238E27FC236}">
                <a16:creationId xmlns:a16="http://schemas.microsoft.com/office/drawing/2014/main" id="{AF3F19CB-F7E2-8E30-8744-22236BB191F0}"/>
              </a:ext>
            </a:extLst>
          </p:cNvPr>
          <p:cNvSpPr txBox="1"/>
          <p:nvPr/>
        </p:nvSpPr>
        <p:spPr>
          <a:xfrm>
            <a:off x="5867018" y="5920165"/>
            <a:ext cx="3724835" cy="523220"/>
          </a:xfrm>
          <a:prstGeom prst="rect">
            <a:avLst/>
          </a:prstGeom>
          <a:noFill/>
        </p:spPr>
        <p:txBody>
          <a:bodyPr wrap="square" rtlCol="0">
            <a:spAutoFit/>
          </a:bodyPr>
          <a:lstStyle/>
          <a:p>
            <a:r>
              <a:rPr lang="fr-FR" sz="2800" b="1" dirty="0">
                <a:solidFill>
                  <a:schemeClr val="bg1"/>
                </a:solidFill>
              </a:rPr>
              <a:t>Daniel</a:t>
            </a:r>
          </a:p>
        </p:txBody>
      </p:sp>
    </p:spTree>
    <p:extLst>
      <p:ext uri="{BB962C8B-B14F-4D97-AF65-F5344CB8AC3E}">
        <p14:creationId xmlns:p14="http://schemas.microsoft.com/office/powerpoint/2010/main" val="240588074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airplane"/>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4">
                                            <p:txEl>
                                              <p:pRg st="0" end="0"/>
                                            </p:txEl>
                                          </p:spTgt>
                                        </p:tgtEl>
                                        <p:attrNameLst>
                                          <p:attrName>style.visibility</p:attrName>
                                        </p:attrNameLst>
                                      </p:cBhvr>
                                      <p:to>
                                        <p:strVal val="visible"/>
                                      </p:to>
                                    </p:set>
                                    <p:set>
                                      <p:cBhvr>
                                        <p:cTn id="16" dur="455" fill="hold">
                                          <p:stCondLst>
                                            <p:cond delay="0"/>
                                          </p:stCondLst>
                                        </p:cTn>
                                        <p:tgtEl>
                                          <p:spTgt spid="4">
                                            <p:txEl>
                                              <p:pRg st="0" end="0"/>
                                            </p:txEl>
                                          </p:spTgt>
                                        </p:tgtEl>
                                        <p:attrNameLst>
                                          <p:attrName>style.rotation</p:attrName>
                                        </p:attrNameLst>
                                      </p:cBhvr>
                                      <p:to>
                                        <p:strVal val="-45.0"/>
                                      </p:to>
                                    </p:set>
                                    <p:anim calcmode="lin" valueType="num">
                                      <p:cBhvr>
                                        <p:cTn id="17" dur="455" fill="hold">
                                          <p:stCondLst>
                                            <p:cond delay="455"/>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nodeType="clickEffect">
                                  <p:stCondLst>
                                    <p:cond delay="0"/>
                                  </p:stCondLst>
                                  <p:iterate type="lt">
                                    <p:tmPct val="10000"/>
                                  </p:iterate>
                                  <p:childTnLst>
                                    <p:set>
                                      <p:cBhvr>
                                        <p:cTn id="24" dur="1" fill="hold">
                                          <p:stCondLst>
                                            <p:cond delay="0"/>
                                          </p:stCondLst>
                                        </p:cTn>
                                        <p:tgtEl>
                                          <p:spTgt spid="6">
                                            <p:txEl>
                                              <p:pRg st="0" end="0"/>
                                            </p:txEl>
                                          </p:spTgt>
                                        </p:tgtEl>
                                        <p:attrNameLst>
                                          <p:attrName>style.visibility</p:attrName>
                                        </p:attrNameLst>
                                      </p:cBhvr>
                                      <p:to>
                                        <p:strVal val="visible"/>
                                      </p:to>
                                    </p:set>
                                    <p:anim calcmode="lin" valueType="num">
                                      <p:cBhvr>
                                        <p:cTn id="25"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27"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6">
                                            <p:txEl>
                                              <p:pRg st="0" end="0"/>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41" presetClass="entr" presetSubtype="0" fill="hold" nodeType="clickEffect">
                                  <p:stCondLst>
                                    <p:cond delay="0"/>
                                  </p:stCondLst>
                                  <p:iterate type="lt">
                                    <p:tmPct val="10000"/>
                                  </p:iterate>
                                  <p:childTnLst>
                                    <p:set>
                                      <p:cBhvr>
                                        <p:cTn id="33" dur="1" fill="hold">
                                          <p:stCondLst>
                                            <p:cond delay="0"/>
                                          </p:stCondLst>
                                        </p:cTn>
                                        <p:tgtEl>
                                          <p:spTgt spid="7">
                                            <p:txEl>
                                              <p:pRg st="0" end="0"/>
                                            </p:txEl>
                                          </p:spTgt>
                                        </p:tgtEl>
                                        <p:attrNameLst>
                                          <p:attrName>style.visibility</p:attrName>
                                        </p:attrNameLst>
                                      </p:cBhvr>
                                      <p:to>
                                        <p:strVal val="visible"/>
                                      </p:to>
                                    </p:set>
                                    <p:anim calcmode="lin" valueType="num">
                                      <p:cBhvr>
                                        <p:cTn id="34"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36"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146</TotalTime>
  <Words>493</Words>
  <Application>Microsoft Office PowerPoint</Application>
  <PresentationFormat>Grand écran</PresentationFormat>
  <Paragraphs>29</Paragraphs>
  <Slides>28</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28</vt:i4>
      </vt:variant>
    </vt:vector>
  </HeadingPairs>
  <TitlesOfParts>
    <vt:vector size="32"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4</cp:revision>
  <dcterms:created xsi:type="dcterms:W3CDTF">2023-11-30T07:49:01Z</dcterms:created>
  <dcterms:modified xsi:type="dcterms:W3CDTF">2023-11-30T10:23:31Z</dcterms:modified>
</cp:coreProperties>
</file>