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56" r:id="rId3"/>
    <p:sldId id="275" r:id="rId4"/>
    <p:sldId id="268" r:id="rId5"/>
    <p:sldId id="267" r:id="rId6"/>
    <p:sldId id="273" r:id="rId7"/>
    <p:sldId id="274" r:id="rId8"/>
    <p:sldId id="272" r:id="rId9"/>
    <p:sldId id="271" r:id="rId10"/>
    <p:sldId id="270" r:id="rId11"/>
    <p:sldId id="269" r:id="rId12"/>
    <p:sldId id="266" r:id="rId13"/>
    <p:sldId id="265" r:id="rId14"/>
    <p:sldId id="264" r:id="rId15"/>
    <p:sldId id="263" r:id="rId16"/>
    <p:sldId id="262" r:id="rId17"/>
    <p:sldId id="261" r:id="rId18"/>
    <p:sldId id="260" r:id="rId19"/>
    <p:sldId id="259" r:id="rId20"/>
    <p:sldId id="258" r:id="rId21"/>
    <p:sldId id="257" r:id="rId22"/>
    <p:sldId id="278" r:id="rId23"/>
    <p:sldId id="279" r:id="rId24"/>
    <p:sldId id="280" r:id="rId25"/>
    <p:sldId id="277"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YmRaq+ov7OBuSyrzGOmMQ==" hashData="8EKjvDoWbaMhJSzjssBHmkjxECnFMWKWgTW4OWz8HuB4F4R1qS1zSCFfJhNWmyNjXC5reJj+ApjeDsbWX3cNK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1" autoAdjust="0"/>
    <p:restoredTop sz="94660"/>
  </p:normalViewPr>
  <p:slideViewPr>
    <p:cSldViewPr snapToGrid="0">
      <p:cViewPr varScale="1">
        <p:scale>
          <a:sx n="78" d="100"/>
          <a:sy n="78" d="100"/>
        </p:scale>
        <p:origin x="3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380428-4B6B-F69D-71E1-AB269A8BAE2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F7EA8C2-0BE9-BDBE-8689-8C2E9FAD82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A3CB232-663E-B22C-4370-ABBD005ECB2A}"/>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B7294981-3C16-878F-2A19-680F88F8A50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144B9D-9B1D-D9BA-EECB-C6520DF69DFD}"/>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250336148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D3E378-7B83-450D-452B-1F541918450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0DB53D5-221C-C134-821D-A8D3A6749E1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4BD3CDC-3FC7-5346-2CB5-1C7481C97987}"/>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E01DC8C4-AA96-8F2A-A319-E4CFF3F7F9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CF5B3E-33A1-B90B-9CAE-13BC5EBCFFD4}"/>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2963241989"/>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F8FA80-ACD8-B1AA-D7EE-0F469D71F96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E83DB24-6D2D-ACB4-C6B8-30A45BDAA8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589493D-54D0-DD02-2458-094873A57DC2}"/>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C3CE6CEF-63D0-6D11-9F22-20F99C85FC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CBCB01-1170-705C-A024-739E275F36FB}"/>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2671999008"/>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EAA1FB-3A05-9C58-8E1B-7E741291D66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3664042-1E58-8C09-D500-AADBFA54E1D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7F51E60-7981-AB8B-249D-B602F1EA46F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99078D6-0B9E-3D2C-4DD4-5C3AE7999B13}"/>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6" name="Espace réservé du pied de page 5">
            <a:extLst>
              <a:ext uri="{FF2B5EF4-FFF2-40B4-BE49-F238E27FC236}">
                <a16:creationId xmlns:a16="http://schemas.microsoft.com/office/drawing/2014/main" id="{9080F4FE-B331-B20A-BF93-1C16F8E2986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5B7CC7A-0BCA-B1F3-8469-FB39F195C98A}"/>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286435569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03803A-DD81-05A6-4094-0C4EC263EA3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5CE65F7-9285-2170-E867-36642A1E50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32553A4-3DAF-0D33-5502-55DCD7F2829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F852805-70F2-8A0E-A4A3-EAADB94596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D6E4D03-C446-911F-E6BC-D0C8CEEEAFE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2DA0926-3D93-7B57-131E-F501D179C0E6}"/>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8" name="Espace réservé du pied de page 7">
            <a:extLst>
              <a:ext uri="{FF2B5EF4-FFF2-40B4-BE49-F238E27FC236}">
                <a16:creationId xmlns:a16="http://schemas.microsoft.com/office/drawing/2014/main" id="{94E10A89-E98D-931F-08F1-C61D9CC5BEF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33F6FE5-83CC-A5BB-AB7D-512770735052}"/>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128436559"/>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EB3C55-5517-3C70-0FEF-56A45AD86C5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7938E56-308F-28DB-F85C-BF3824ADD300}"/>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4" name="Espace réservé du pied de page 3">
            <a:extLst>
              <a:ext uri="{FF2B5EF4-FFF2-40B4-BE49-F238E27FC236}">
                <a16:creationId xmlns:a16="http://schemas.microsoft.com/office/drawing/2014/main" id="{51344D95-1A29-EEF1-C3C9-CC4B7D9F19A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589403A-1DA6-42D1-FFFD-41F8FCAF4D0B}"/>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424205686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2B19796-AA9F-C4AC-A855-0B30228CAD96}"/>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3" name="Espace réservé du pied de page 2">
            <a:extLst>
              <a:ext uri="{FF2B5EF4-FFF2-40B4-BE49-F238E27FC236}">
                <a16:creationId xmlns:a16="http://schemas.microsoft.com/office/drawing/2014/main" id="{5684FEBF-1255-2800-8BA2-2FAE2D0B5E6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F09AEDD-504D-9E79-7BBA-E21DB4FD5502}"/>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52358340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9FEE89-3CF5-5092-51F2-288FC0E6B41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022EE4E-83A7-94B7-2254-B6C2348783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11F5CDC-0D60-C586-AC36-E9E07DB532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9E2A673-F60C-7689-91D0-3714238D5B75}"/>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6" name="Espace réservé du pied de page 5">
            <a:extLst>
              <a:ext uri="{FF2B5EF4-FFF2-40B4-BE49-F238E27FC236}">
                <a16:creationId xmlns:a16="http://schemas.microsoft.com/office/drawing/2014/main" id="{D4C363CD-92B7-F20E-53B8-13C7D5BD27C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90AB56-3C67-F7F5-7AC3-B6DCA756B471}"/>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225472602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1D5213-4DC1-CC0A-CC03-835CF9FE7E4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5F358C5-0CA5-80E9-F734-EC75348B77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740DF49-D6B1-5897-2143-74A1C05CD9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460B073-7BBE-1FD3-757B-8A60249E0F5E}"/>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6" name="Espace réservé du pied de page 5">
            <a:extLst>
              <a:ext uri="{FF2B5EF4-FFF2-40B4-BE49-F238E27FC236}">
                <a16:creationId xmlns:a16="http://schemas.microsoft.com/office/drawing/2014/main" id="{3AA9411E-27A5-299C-1A0E-61FCFFC55DE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1344A59-37E0-1A9C-251D-5E707F5BE46A}"/>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237279810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AE4476-A297-4BD5-70A9-22F9BC7DAE8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E0553ED-5942-552E-3A65-E548E24D710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ECD09DB-ABAA-C572-B381-0E77C5DDE08B}"/>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D129207F-DB54-D41D-4A00-5DDDB88D0E3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5E7CCA-AAC5-A3CE-1E50-2090FC5DBD21}"/>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2607582381"/>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5E620BF-A896-C228-691E-9DEAFEBF147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0D84120-0912-FDD0-CC46-35E83832CD8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49AA9C-0E4F-A8B7-08B4-03F24969B681}"/>
              </a:ext>
            </a:extLst>
          </p:cNvPr>
          <p:cNvSpPr>
            <a:spLocks noGrp="1"/>
          </p:cNvSpPr>
          <p:nvPr>
            <p:ph type="dt" sz="half" idx="10"/>
          </p:nvPr>
        </p:nvSpPr>
        <p:spPr/>
        <p:txBody>
          <a:bodyPr/>
          <a:lstStyle/>
          <a:p>
            <a:fld id="{B18B6557-4629-494F-B144-CF49289CD09C}"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45F018B9-0455-5046-1C60-5AA30C2364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37F896-F677-25E9-05B6-FCB877049ABC}"/>
              </a:ext>
            </a:extLst>
          </p:cNvPr>
          <p:cNvSpPr>
            <a:spLocks noGrp="1"/>
          </p:cNvSpPr>
          <p:nvPr>
            <p:ph type="sldNum" sz="quarter" idx="12"/>
          </p:nvPr>
        </p:nvSpPr>
        <p:spPr/>
        <p:txBody>
          <a:bodyPr/>
          <a:lstStyle/>
          <a:p>
            <a:fld id="{C6B1A5A1-6822-4488-BEE1-A4DB95BEFB00}" type="slidenum">
              <a:rPr lang="fr-FR" smtClean="0"/>
              <a:t>‹N°›</a:t>
            </a:fld>
            <a:endParaRPr lang="fr-FR"/>
          </a:p>
        </p:txBody>
      </p:sp>
    </p:spTree>
    <p:extLst>
      <p:ext uri="{BB962C8B-B14F-4D97-AF65-F5344CB8AC3E}">
        <p14:creationId xmlns:p14="http://schemas.microsoft.com/office/powerpoint/2010/main" val="59234830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14F377C-B10B-2914-7623-7FE0280922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452DAEE-3F6C-2917-76B0-587EA2DA38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7AFCE05-191D-30B2-B3AE-74D2CC3DD6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8B6557-4629-494F-B144-CF49289CD09C}"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9A5086F6-38B0-C923-4967-7F0A2EB649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3642575-8F78-BADD-359A-A0CDECF176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B1A5A1-6822-4488-BEE1-A4DB95BEFB00}" type="slidenum">
              <a:rPr lang="fr-FR" smtClean="0"/>
              <a:t>‹N°›</a:t>
            </a:fld>
            <a:endParaRPr lang="fr-FR"/>
          </a:p>
        </p:txBody>
      </p:sp>
    </p:spTree>
    <p:extLst>
      <p:ext uri="{BB962C8B-B14F-4D97-AF65-F5344CB8AC3E}">
        <p14:creationId xmlns:p14="http://schemas.microsoft.com/office/powerpoint/2010/main" val="4090364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FAF46C4-2F9D-440C-8BBC-F4DA4FE0647A}"/>
              </a:ext>
            </a:extLst>
          </p:cNvPr>
          <p:cNvSpPr txBox="1"/>
          <p:nvPr/>
        </p:nvSpPr>
        <p:spPr>
          <a:xfrm>
            <a:off x="2091845" y="332715"/>
            <a:ext cx="8780745" cy="584775"/>
          </a:xfrm>
          <a:prstGeom prst="rect">
            <a:avLst/>
          </a:prstGeom>
          <a:noFill/>
        </p:spPr>
        <p:txBody>
          <a:bodyPr wrap="square" rtlCol="0">
            <a:spAutoFit/>
          </a:bodyPr>
          <a:lstStyle/>
          <a:p>
            <a:r>
              <a:rPr lang="fr-FR" sz="3200" b="1" dirty="0">
                <a:solidFill>
                  <a:srgbClr val="FFFF00"/>
                </a:solidFill>
              </a:rPr>
              <a:t>Lorient Vous Emmène En Ballade Au Laos  N°1</a:t>
            </a:r>
          </a:p>
        </p:txBody>
      </p:sp>
      <p:sp>
        <p:nvSpPr>
          <p:cNvPr id="4" name="ZoneTexte 3">
            <a:extLst>
              <a:ext uri="{FF2B5EF4-FFF2-40B4-BE49-F238E27FC236}">
                <a16:creationId xmlns:a16="http://schemas.microsoft.com/office/drawing/2014/main" id="{8824DCE2-541D-5592-484F-3F3550321107}"/>
              </a:ext>
            </a:extLst>
          </p:cNvPr>
          <p:cNvSpPr txBox="1"/>
          <p:nvPr/>
        </p:nvSpPr>
        <p:spPr>
          <a:xfrm>
            <a:off x="495300" y="1055844"/>
            <a:ext cx="11201399" cy="5632311"/>
          </a:xfrm>
          <a:prstGeom prst="rect">
            <a:avLst/>
          </a:prstGeom>
          <a:noFill/>
        </p:spPr>
        <p:txBody>
          <a:bodyPr wrap="square">
            <a:spAutoFit/>
          </a:bodyPr>
          <a:lstStyle/>
          <a:p>
            <a:r>
              <a:rPr lang="fr-FR" sz="3600" b="1" dirty="0">
                <a:solidFill>
                  <a:schemeClr val="bg1"/>
                </a:solidFill>
              </a:rPr>
              <a:t>Le Laos est incontestablement la plus énigmatique des trois anciennes colonies françaises en Indochine. L’ancien « Royaume au million d’éléphants » est aujourd’hui l’un des pays les plus pauvres de la planète. Bordé par le Vietnam et la Thaïlande, couvert par la forêt et la savane, le Laos est un pays authentique qui fascine par sa nonchalance, son désintérêt pour la mondialisation son peuple tellement attachant. Visiter le Laos c’est partir à la découverte d’une véritable terre d’aventure qui comblera tous les voyageurs en quête de découvertes!</a:t>
            </a:r>
          </a:p>
        </p:txBody>
      </p:sp>
    </p:spTree>
    <p:extLst>
      <p:ext uri="{BB962C8B-B14F-4D97-AF65-F5344CB8AC3E}">
        <p14:creationId xmlns:p14="http://schemas.microsoft.com/office/powerpoint/2010/main" val="321100926"/>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sndAc>
          <p:stSnd loop="1">
            <p:snd r:embed="rId2" name="AAA1 EE SAAN  DANCING.wav"/>
          </p:stSnd>
        </p:sndAc>
      </p:transition>
    </mc:Choice>
    <mc:Fallback>
      <p:transition spd="slow" advClick="0" advTm="9000">
        <p:fade/>
        <p:sndAc>
          <p:stSnd loop="1">
            <p:snd r:embed="rId2" name="AAA1 EE SAAN  DANCIN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10" name="Image 9" descr="Une image contenant plein air, ciel, temple, arbre&#10;&#10;Description générée automatiquement">
            <a:extLst>
              <a:ext uri="{FF2B5EF4-FFF2-40B4-BE49-F238E27FC236}">
                <a16:creationId xmlns:a16="http://schemas.microsoft.com/office/drawing/2014/main" id="{A6F47FE1-D4B2-91E1-0280-6EE973D9B5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8431" y="296737"/>
            <a:ext cx="9615218" cy="5580000"/>
          </a:xfrm>
          <a:prstGeom prst="rect">
            <a:avLst/>
          </a:prstGeom>
          <a:ln w="82550" cmpd="dbl">
            <a:solidFill>
              <a:srgbClr val="FFFF00"/>
            </a:solidFill>
          </a:ln>
        </p:spPr>
      </p:pic>
      <p:sp>
        <p:nvSpPr>
          <p:cNvPr id="11" name="ZoneTexte 10">
            <a:extLst>
              <a:ext uri="{FF2B5EF4-FFF2-40B4-BE49-F238E27FC236}">
                <a16:creationId xmlns:a16="http://schemas.microsoft.com/office/drawing/2014/main" id="{85F53015-D99E-366B-1FC6-75C4649A304A}"/>
              </a:ext>
            </a:extLst>
          </p:cNvPr>
          <p:cNvSpPr txBox="1"/>
          <p:nvPr/>
        </p:nvSpPr>
        <p:spPr>
          <a:xfrm>
            <a:off x="275572" y="5876737"/>
            <a:ext cx="12192000" cy="830997"/>
          </a:xfrm>
          <a:prstGeom prst="rect">
            <a:avLst/>
          </a:prstGeom>
          <a:noFill/>
        </p:spPr>
        <p:txBody>
          <a:bodyPr wrap="square" rtlCol="0">
            <a:spAutoFit/>
          </a:bodyPr>
          <a:lstStyle/>
          <a:p>
            <a:r>
              <a:rPr lang="fr-FR" sz="2400" b="1" dirty="0">
                <a:solidFill>
                  <a:schemeClr val="bg1"/>
                </a:solidFill>
              </a:rPr>
              <a:t>Au Laos, il est également possible de rencontrer de nombreux groupes ethniques, et de découvrir de splendides constructions religieuses, notamment celles du Bouddhisme.</a:t>
            </a:r>
          </a:p>
        </p:txBody>
      </p:sp>
    </p:spTree>
    <p:extLst>
      <p:ext uri="{BB962C8B-B14F-4D97-AF65-F5344CB8AC3E}">
        <p14:creationId xmlns:p14="http://schemas.microsoft.com/office/powerpoint/2010/main" val="599489367"/>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13" name="Image 12" descr="Une image contenant personne, habits, plein air, moine&#10;&#10;Description générée automatiquement">
            <a:extLst>
              <a:ext uri="{FF2B5EF4-FFF2-40B4-BE49-F238E27FC236}">
                <a16:creationId xmlns:a16="http://schemas.microsoft.com/office/drawing/2014/main" id="{8BA453A5-0CD7-9F58-1151-84F281F2D2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23836" y="709792"/>
            <a:ext cx="8544327" cy="5438415"/>
          </a:xfrm>
          <a:prstGeom prst="rect">
            <a:avLst/>
          </a:prstGeom>
          <a:ln w="63500" cmpd="dbl">
            <a:solidFill>
              <a:srgbClr val="FFFF00"/>
            </a:solidFill>
          </a:ln>
        </p:spPr>
      </p:pic>
      <p:sp>
        <p:nvSpPr>
          <p:cNvPr id="14" name="ZoneTexte 13">
            <a:extLst>
              <a:ext uri="{FF2B5EF4-FFF2-40B4-BE49-F238E27FC236}">
                <a16:creationId xmlns:a16="http://schemas.microsoft.com/office/drawing/2014/main" id="{BB823C52-D114-3685-6F6E-EDDF719F437E}"/>
              </a:ext>
            </a:extLst>
          </p:cNvPr>
          <p:cNvSpPr txBox="1"/>
          <p:nvPr/>
        </p:nvSpPr>
        <p:spPr>
          <a:xfrm>
            <a:off x="4108537" y="6148207"/>
            <a:ext cx="7941501" cy="461665"/>
          </a:xfrm>
          <a:prstGeom prst="rect">
            <a:avLst/>
          </a:prstGeom>
          <a:noFill/>
        </p:spPr>
        <p:txBody>
          <a:bodyPr wrap="square" rtlCol="0">
            <a:spAutoFit/>
          </a:bodyPr>
          <a:lstStyle/>
          <a:p>
            <a:r>
              <a:rPr lang="fr-FR" sz="2400" b="1">
                <a:solidFill>
                  <a:srgbClr val="FFFF00"/>
                </a:solidFill>
              </a:rPr>
              <a:t>Tak Bat – Cerémonie de l’aumône</a:t>
            </a:r>
            <a:endParaRPr lang="fr-FR" sz="2400" b="1" dirty="0">
              <a:solidFill>
                <a:srgbClr val="FFFF00"/>
              </a:solidFill>
            </a:endParaRPr>
          </a:p>
        </p:txBody>
      </p:sp>
    </p:spTree>
    <p:extLst>
      <p:ext uri="{BB962C8B-B14F-4D97-AF65-F5344CB8AC3E}">
        <p14:creationId xmlns:p14="http://schemas.microsoft.com/office/powerpoint/2010/main" val="33383838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ciel, palmier&#10;&#10;Description générée automatiquement">
            <a:extLst>
              <a:ext uri="{FF2B5EF4-FFF2-40B4-BE49-F238E27FC236}">
                <a16:creationId xmlns:a16="http://schemas.microsoft.com/office/drawing/2014/main" id="{04104723-04C4-620B-F85F-A02A1F9909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8383" y="639000"/>
            <a:ext cx="8375233" cy="5580000"/>
          </a:xfrm>
          <a:prstGeom prst="rect">
            <a:avLst/>
          </a:prstGeom>
          <a:ln w="63500" cmpd="dbl">
            <a:solidFill>
              <a:srgbClr val="FFFF00"/>
            </a:solidFill>
          </a:ln>
        </p:spPr>
      </p:pic>
      <p:sp>
        <p:nvSpPr>
          <p:cNvPr id="5" name="ZoneTexte 4">
            <a:extLst>
              <a:ext uri="{FF2B5EF4-FFF2-40B4-BE49-F238E27FC236}">
                <a16:creationId xmlns:a16="http://schemas.microsoft.com/office/drawing/2014/main" id="{FDE85187-416E-BFD7-CE0A-8498D6776159}"/>
              </a:ext>
            </a:extLst>
          </p:cNvPr>
          <p:cNvSpPr txBox="1"/>
          <p:nvPr/>
        </p:nvSpPr>
        <p:spPr>
          <a:xfrm>
            <a:off x="3219188" y="6219000"/>
            <a:ext cx="8217074" cy="461665"/>
          </a:xfrm>
          <a:prstGeom prst="rect">
            <a:avLst/>
          </a:prstGeom>
          <a:noFill/>
        </p:spPr>
        <p:txBody>
          <a:bodyPr wrap="square" rtlCol="0">
            <a:spAutoFit/>
          </a:bodyPr>
          <a:lstStyle/>
          <a:p>
            <a:r>
              <a:rPr lang="fr-FR" sz="2400" b="1" dirty="0"/>
              <a:t>Balade dans la vieille ville de </a:t>
            </a:r>
            <a:r>
              <a:rPr lang="fr-FR" sz="2400" b="1" dirty="0" err="1"/>
              <a:t>Luang</a:t>
            </a:r>
            <a:r>
              <a:rPr lang="fr-FR" sz="2400" b="1" dirty="0"/>
              <a:t> </a:t>
            </a:r>
            <a:r>
              <a:rPr lang="fr-FR" sz="2400" b="1" dirty="0" err="1"/>
              <a:t>Prabang</a:t>
            </a:r>
            <a:endParaRPr lang="fr-FR" sz="2400" b="1" dirty="0"/>
          </a:p>
        </p:txBody>
      </p:sp>
    </p:spTree>
    <p:extLst>
      <p:ext uri="{BB962C8B-B14F-4D97-AF65-F5344CB8AC3E}">
        <p14:creationId xmlns:p14="http://schemas.microsoft.com/office/powerpoint/2010/main" val="285637867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nature, Ressources d’eau&#10;&#10;Description générée automatiquement">
            <a:extLst>
              <a:ext uri="{FF2B5EF4-FFF2-40B4-BE49-F238E27FC236}">
                <a16:creationId xmlns:a16="http://schemas.microsoft.com/office/drawing/2014/main" id="{A7738B8E-D25D-FC14-55FE-6164EAF542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37360" y="523494"/>
            <a:ext cx="8928000" cy="5580000"/>
          </a:xfrm>
          <a:prstGeom prst="rect">
            <a:avLst/>
          </a:prstGeom>
          <a:pattFill prst="pct5">
            <a:fgClr>
              <a:srgbClr val="FFC000"/>
            </a:fgClr>
            <a:bgClr>
              <a:schemeClr val="bg1"/>
            </a:bgClr>
          </a:pattFill>
          <a:ln w="63500" cmpd="dbl">
            <a:solidFill>
              <a:srgbClr val="FFC000"/>
            </a:solidFill>
          </a:ln>
        </p:spPr>
      </p:pic>
      <p:sp>
        <p:nvSpPr>
          <p:cNvPr id="4" name="ZoneTexte 3">
            <a:extLst>
              <a:ext uri="{FF2B5EF4-FFF2-40B4-BE49-F238E27FC236}">
                <a16:creationId xmlns:a16="http://schemas.microsoft.com/office/drawing/2014/main" id="{60C7896C-2AA1-292B-D9A8-3C6F61ED7B67}"/>
              </a:ext>
            </a:extLst>
          </p:cNvPr>
          <p:cNvSpPr txBox="1"/>
          <p:nvPr/>
        </p:nvSpPr>
        <p:spPr>
          <a:xfrm>
            <a:off x="1043835" y="6234297"/>
            <a:ext cx="11148165" cy="461665"/>
          </a:xfrm>
          <a:prstGeom prst="rect">
            <a:avLst/>
          </a:prstGeom>
          <a:noFill/>
        </p:spPr>
        <p:txBody>
          <a:bodyPr wrap="square" rtlCol="0">
            <a:spAutoFit/>
          </a:bodyPr>
          <a:lstStyle/>
          <a:p>
            <a:r>
              <a:rPr lang="fr-FR" sz="2400" b="1" dirty="0">
                <a:solidFill>
                  <a:schemeClr val="bg1"/>
                </a:solidFill>
              </a:rPr>
              <a:t>Croisière sur le Mékong en direction des grottes de Pak Ou et les chutes de </a:t>
            </a:r>
            <a:r>
              <a:rPr lang="fr-FR" sz="2400" b="1" dirty="0" err="1">
                <a:solidFill>
                  <a:schemeClr val="bg1"/>
                </a:solidFill>
              </a:rPr>
              <a:t>Kuang</a:t>
            </a:r>
            <a:r>
              <a:rPr lang="fr-FR" sz="2400" b="1" dirty="0">
                <a:solidFill>
                  <a:schemeClr val="bg1"/>
                </a:solidFill>
              </a:rPr>
              <a:t> Si</a:t>
            </a:r>
          </a:p>
        </p:txBody>
      </p:sp>
    </p:spTree>
    <p:extLst>
      <p:ext uri="{BB962C8B-B14F-4D97-AF65-F5344CB8AC3E}">
        <p14:creationId xmlns:p14="http://schemas.microsoft.com/office/powerpoint/2010/main" val="55428218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rapluie, arbre&#10;&#10;Description générée automatiquement">
            <a:extLst>
              <a:ext uri="{FF2B5EF4-FFF2-40B4-BE49-F238E27FC236}">
                <a16:creationId xmlns:a16="http://schemas.microsoft.com/office/drawing/2014/main" id="{C7BD66B2-FC76-F20D-26FF-C0209D8CF88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68847" y="296414"/>
            <a:ext cx="8654306" cy="5940000"/>
          </a:xfrm>
          <a:prstGeom prst="rect">
            <a:avLst/>
          </a:prstGeom>
          <a:ln w="66675" cmpd="dbl">
            <a:solidFill>
              <a:schemeClr val="tx1"/>
            </a:solidFill>
          </a:ln>
        </p:spPr>
      </p:pic>
      <p:sp>
        <p:nvSpPr>
          <p:cNvPr id="4" name="ZoneTexte 3">
            <a:extLst>
              <a:ext uri="{FF2B5EF4-FFF2-40B4-BE49-F238E27FC236}">
                <a16:creationId xmlns:a16="http://schemas.microsoft.com/office/drawing/2014/main" id="{AFE3FE90-5C5B-6F01-22D0-C3BFFB6AF461}"/>
              </a:ext>
            </a:extLst>
          </p:cNvPr>
          <p:cNvSpPr txBox="1"/>
          <p:nvPr/>
        </p:nvSpPr>
        <p:spPr>
          <a:xfrm>
            <a:off x="3369501" y="6169967"/>
            <a:ext cx="8118364" cy="461665"/>
          </a:xfrm>
          <a:prstGeom prst="rect">
            <a:avLst/>
          </a:prstGeom>
          <a:noFill/>
        </p:spPr>
        <p:txBody>
          <a:bodyPr wrap="square" rtlCol="0">
            <a:spAutoFit/>
          </a:bodyPr>
          <a:lstStyle/>
          <a:p>
            <a:r>
              <a:rPr lang="fr-FR" sz="2400" b="1" dirty="0"/>
              <a:t>Cours de cuisine et visite du marché locale</a:t>
            </a:r>
          </a:p>
        </p:txBody>
      </p:sp>
    </p:spTree>
    <p:extLst>
      <p:ext uri="{BB962C8B-B14F-4D97-AF65-F5344CB8AC3E}">
        <p14:creationId xmlns:p14="http://schemas.microsoft.com/office/powerpoint/2010/main" val="2540656452"/>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montagne&#10;&#10;Description générée automatiquement">
            <a:extLst>
              <a:ext uri="{FF2B5EF4-FFF2-40B4-BE49-F238E27FC236}">
                <a16:creationId xmlns:a16="http://schemas.microsoft.com/office/drawing/2014/main" id="{18A53625-0C5F-82C8-8802-4F852A7FDB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916" y="643466"/>
            <a:ext cx="8346167" cy="5571067"/>
          </a:xfrm>
          <a:prstGeom prst="rect">
            <a:avLst/>
          </a:prstGeom>
          <a:ln w="63500" cmpd="dbl">
            <a:solidFill>
              <a:srgbClr val="FFFF00"/>
            </a:solidFill>
          </a:ln>
        </p:spPr>
      </p:pic>
      <p:sp>
        <p:nvSpPr>
          <p:cNvPr id="4" name="ZoneTexte 3">
            <a:extLst>
              <a:ext uri="{FF2B5EF4-FFF2-40B4-BE49-F238E27FC236}">
                <a16:creationId xmlns:a16="http://schemas.microsoft.com/office/drawing/2014/main" id="{2F5FC4D2-B2EA-B3F6-AF99-3B6C396791CD}"/>
              </a:ext>
            </a:extLst>
          </p:cNvPr>
          <p:cNvSpPr txBox="1"/>
          <p:nvPr/>
        </p:nvSpPr>
        <p:spPr>
          <a:xfrm>
            <a:off x="1816274" y="6207545"/>
            <a:ext cx="10033348" cy="461665"/>
          </a:xfrm>
          <a:prstGeom prst="rect">
            <a:avLst/>
          </a:prstGeom>
          <a:noFill/>
        </p:spPr>
        <p:txBody>
          <a:bodyPr wrap="square" rtlCol="0">
            <a:spAutoFit/>
          </a:bodyPr>
          <a:lstStyle/>
          <a:p>
            <a:r>
              <a:rPr lang="fr-FR" sz="2400" b="1" dirty="0"/>
              <a:t>Promenade à vélo, kayak, tubing et vol en </a:t>
            </a:r>
            <a:r>
              <a:rPr lang="fr-FR" sz="2400" b="1" dirty="0" err="1"/>
              <a:t>mongolfière</a:t>
            </a:r>
            <a:r>
              <a:rPr lang="fr-FR" sz="2400" b="1" dirty="0"/>
              <a:t> à Vang </a:t>
            </a:r>
            <a:r>
              <a:rPr lang="fr-FR" sz="2400" b="1" dirty="0" err="1"/>
              <a:t>Vieng</a:t>
            </a:r>
            <a:endParaRPr lang="fr-FR" sz="2400" b="1" dirty="0"/>
          </a:p>
        </p:txBody>
      </p:sp>
    </p:spTree>
    <p:extLst>
      <p:ext uri="{BB962C8B-B14F-4D97-AF65-F5344CB8AC3E}">
        <p14:creationId xmlns:p14="http://schemas.microsoft.com/office/powerpoint/2010/main" val="139525034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herbe, plein air, ciel&#10;&#10;Description générée automatiquement">
            <a:extLst>
              <a:ext uri="{FF2B5EF4-FFF2-40B4-BE49-F238E27FC236}">
                <a16:creationId xmlns:a16="http://schemas.microsoft.com/office/drawing/2014/main" id="{1890B4BB-76EA-0198-B854-7F9C2D3558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3467" y="975360"/>
            <a:ext cx="10905066" cy="4907279"/>
          </a:xfrm>
          <a:prstGeom prst="rect">
            <a:avLst/>
          </a:prstGeom>
          <a:ln w="63500" cmpd="dbl">
            <a:solidFill>
              <a:srgbClr val="FF0000"/>
            </a:solidFill>
          </a:ln>
        </p:spPr>
      </p:pic>
      <p:sp>
        <p:nvSpPr>
          <p:cNvPr id="4" name="ZoneTexte 3">
            <a:extLst>
              <a:ext uri="{FF2B5EF4-FFF2-40B4-BE49-F238E27FC236}">
                <a16:creationId xmlns:a16="http://schemas.microsoft.com/office/drawing/2014/main" id="{BC026014-D8AC-F9B6-447A-139760D6F668}"/>
              </a:ext>
            </a:extLst>
          </p:cNvPr>
          <p:cNvSpPr txBox="1"/>
          <p:nvPr/>
        </p:nvSpPr>
        <p:spPr>
          <a:xfrm>
            <a:off x="3319397" y="5968524"/>
            <a:ext cx="10359025" cy="461665"/>
          </a:xfrm>
          <a:prstGeom prst="rect">
            <a:avLst/>
          </a:prstGeom>
          <a:noFill/>
        </p:spPr>
        <p:txBody>
          <a:bodyPr wrap="square" rtlCol="0">
            <a:spAutoFit/>
          </a:bodyPr>
          <a:lstStyle/>
          <a:p>
            <a:r>
              <a:rPr lang="fr-FR" sz="2400" b="1" dirty="0"/>
              <a:t>Plaine des jarres et le marché de </a:t>
            </a:r>
            <a:r>
              <a:rPr lang="fr-FR" sz="2400" b="1" dirty="0" err="1"/>
              <a:t>Phonsavanh</a:t>
            </a:r>
            <a:endParaRPr lang="fr-FR" sz="2400" b="1" dirty="0"/>
          </a:p>
        </p:txBody>
      </p:sp>
    </p:spTree>
    <p:extLst>
      <p:ext uri="{BB962C8B-B14F-4D97-AF65-F5344CB8AC3E}">
        <p14:creationId xmlns:p14="http://schemas.microsoft.com/office/powerpoint/2010/main" val="76248689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almier&#10;&#10;Description générée automatiquement">
            <a:extLst>
              <a:ext uri="{FF2B5EF4-FFF2-40B4-BE49-F238E27FC236}">
                <a16:creationId xmlns:a16="http://schemas.microsoft.com/office/drawing/2014/main" id="{D812AABE-4C4D-1259-024E-70962BF22E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0465" y="643466"/>
            <a:ext cx="8315025" cy="5571067"/>
          </a:xfrm>
          <a:prstGeom prst="rect">
            <a:avLst/>
          </a:prstGeom>
          <a:ln w="69850" cmpd="dbl">
            <a:solidFill>
              <a:srgbClr val="FFFF00"/>
            </a:solidFill>
          </a:ln>
        </p:spPr>
      </p:pic>
      <p:sp>
        <p:nvSpPr>
          <p:cNvPr id="4" name="ZoneTexte 3">
            <a:extLst>
              <a:ext uri="{FF2B5EF4-FFF2-40B4-BE49-F238E27FC236}">
                <a16:creationId xmlns:a16="http://schemas.microsoft.com/office/drawing/2014/main" id="{48892C6B-67C9-0C65-5673-EA9A7CB996E6}"/>
              </a:ext>
            </a:extLst>
          </p:cNvPr>
          <p:cNvSpPr txBox="1"/>
          <p:nvPr/>
        </p:nvSpPr>
        <p:spPr>
          <a:xfrm>
            <a:off x="5436295" y="6214533"/>
            <a:ext cx="8315025" cy="461665"/>
          </a:xfrm>
          <a:prstGeom prst="rect">
            <a:avLst/>
          </a:prstGeom>
          <a:noFill/>
        </p:spPr>
        <p:txBody>
          <a:bodyPr wrap="square" rtlCol="0">
            <a:spAutoFit/>
          </a:bodyPr>
          <a:lstStyle/>
          <a:p>
            <a:r>
              <a:rPr lang="fr-FR" sz="2400" b="1" dirty="0">
                <a:solidFill>
                  <a:schemeClr val="bg1"/>
                </a:solidFill>
              </a:rPr>
              <a:t>Arc de triomphe du Laos</a:t>
            </a:r>
          </a:p>
        </p:txBody>
      </p:sp>
      <p:sp>
        <p:nvSpPr>
          <p:cNvPr id="5" name="ZoneTexte 4">
            <a:extLst>
              <a:ext uri="{FF2B5EF4-FFF2-40B4-BE49-F238E27FC236}">
                <a16:creationId xmlns:a16="http://schemas.microsoft.com/office/drawing/2014/main" id="{CD8B9FB7-BF03-0359-8891-B2C5969B8444}"/>
              </a:ext>
            </a:extLst>
          </p:cNvPr>
          <p:cNvSpPr txBox="1"/>
          <p:nvPr/>
        </p:nvSpPr>
        <p:spPr>
          <a:xfrm>
            <a:off x="325845" y="1326055"/>
            <a:ext cx="2292263" cy="4524315"/>
          </a:xfrm>
          <a:prstGeom prst="rect">
            <a:avLst/>
          </a:prstGeom>
          <a:noFill/>
        </p:spPr>
        <p:txBody>
          <a:bodyPr wrap="square" rtlCol="0">
            <a:spAutoFit/>
          </a:bodyPr>
          <a:lstStyle/>
          <a:p>
            <a:r>
              <a:rPr lang="fr-FR" sz="2400" b="1" dirty="0">
                <a:solidFill>
                  <a:schemeClr val="bg1"/>
                </a:solidFill>
              </a:rPr>
              <a:t>Un passage obligatoire dans la capitale du Laos, le </a:t>
            </a:r>
            <a:r>
              <a:rPr lang="fr-FR" sz="2400" b="1" dirty="0" err="1">
                <a:solidFill>
                  <a:schemeClr val="bg1"/>
                </a:solidFill>
              </a:rPr>
              <a:t>Patuxai</a:t>
            </a:r>
            <a:r>
              <a:rPr lang="fr-FR" sz="2400" b="1" dirty="0">
                <a:solidFill>
                  <a:schemeClr val="bg1"/>
                </a:solidFill>
              </a:rPr>
              <a:t>-Porte de la Victoire a été construit en l’honneur des combattants pour l’indépendance du pays. </a:t>
            </a:r>
          </a:p>
        </p:txBody>
      </p:sp>
    </p:spTree>
    <p:extLst>
      <p:ext uri="{BB962C8B-B14F-4D97-AF65-F5344CB8AC3E}">
        <p14:creationId xmlns:p14="http://schemas.microsoft.com/office/powerpoint/2010/main" val="425516284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ciel, plein air, statue, nuage&#10;&#10;Description générée automatiquement">
            <a:extLst>
              <a:ext uri="{FF2B5EF4-FFF2-40B4-BE49-F238E27FC236}">
                <a16:creationId xmlns:a16="http://schemas.microsoft.com/office/drawing/2014/main" id="{7AA5F350-53FD-A5D1-C9B9-BC59797310D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569843"/>
            <a:ext cx="8450714" cy="5649981"/>
          </a:xfrm>
          <a:prstGeom prst="rect">
            <a:avLst/>
          </a:prstGeom>
          <a:ln w="69850" cmpd="dbl">
            <a:solidFill>
              <a:srgbClr val="FFFF00"/>
            </a:solidFill>
          </a:ln>
        </p:spPr>
      </p:pic>
      <p:sp>
        <p:nvSpPr>
          <p:cNvPr id="4" name="ZoneTexte 3">
            <a:extLst>
              <a:ext uri="{FF2B5EF4-FFF2-40B4-BE49-F238E27FC236}">
                <a16:creationId xmlns:a16="http://schemas.microsoft.com/office/drawing/2014/main" id="{852DF7B6-6841-86EC-F2D5-C5FDC0A8FE24}"/>
              </a:ext>
            </a:extLst>
          </p:cNvPr>
          <p:cNvSpPr txBox="1"/>
          <p:nvPr/>
        </p:nvSpPr>
        <p:spPr>
          <a:xfrm>
            <a:off x="4914378" y="6276529"/>
            <a:ext cx="9156526" cy="461665"/>
          </a:xfrm>
          <a:prstGeom prst="rect">
            <a:avLst/>
          </a:prstGeom>
          <a:noFill/>
        </p:spPr>
        <p:txBody>
          <a:bodyPr wrap="square" rtlCol="0">
            <a:spAutoFit/>
          </a:bodyPr>
          <a:lstStyle/>
          <a:p>
            <a:r>
              <a:rPr lang="fr-FR" sz="2400" b="1" dirty="0">
                <a:solidFill>
                  <a:schemeClr val="bg1"/>
                </a:solidFill>
              </a:rPr>
              <a:t>Parc du Bouddha</a:t>
            </a:r>
          </a:p>
        </p:txBody>
      </p:sp>
    </p:spTree>
    <p:extLst>
      <p:ext uri="{BB962C8B-B14F-4D97-AF65-F5344CB8AC3E}">
        <p14:creationId xmlns:p14="http://schemas.microsoft.com/office/powerpoint/2010/main" val="389303023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herbe, statue, arbre, plein air&#10;&#10;Description générée automatiquement">
            <a:extLst>
              <a:ext uri="{FF2B5EF4-FFF2-40B4-BE49-F238E27FC236}">
                <a16:creationId xmlns:a16="http://schemas.microsoft.com/office/drawing/2014/main" id="{C657DEA6-CF55-A599-A6B2-66D440EF18D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569843"/>
            <a:ext cx="8450714" cy="5649981"/>
          </a:xfrm>
          <a:prstGeom prst="rect">
            <a:avLst/>
          </a:prstGeom>
          <a:ln w="63500" cmpd="dbl">
            <a:solidFill>
              <a:srgbClr val="FFFF00"/>
            </a:solidFill>
          </a:ln>
        </p:spPr>
      </p:pic>
      <p:sp>
        <p:nvSpPr>
          <p:cNvPr id="4" name="ZoneTexte 3">
            <a:extLst>
              <a:ext uri="{FF2B5EF4-FFF2-40B4-BE49-F238E27FC236}">
                <a16:creationId xmlns:a16="http://schemas.microsoft.com/office/drawing/2014/main" id="{DD944B36-18C3-6DFE-A74D-C99C201E8E67}"/>
              </a:ext>
            </a:extLst>
          </p:cNvPr>
          <p:cNvSpPr txBox="1"/>
          <p:nvPr/>
        </p:nvSpPr>
        <p:spPr>
          <a:xfrm>
            <a:off x="1453018" y="6219824"/>
            <a:ext cx="10471759" cy="461665"/>
          </a:xfrm>
          <a:prstGeom prst="rect">
            <a:avLst/>
          </a:prstGeom>
          <a:noFill/>
        </p:spPr>
        <p:txBody>
          <a:bodyPr wrap="square" rtlCol="0">
            <a:spAutoFit/>
          </a:bodyPr>
          <a:lstStyle/>
          <a:p>
            <a:r>
              <a:rPr lang="fr-FR" sz="2400" b="1" dirty="0">
                <a:solidFill>
                  <a:srgbClr val="FFFF00"/>
                </a:solidFill>
              </a:rPr>
              <a:t>Visiter le Bouddha Park, un parc mystérieux le long du Mékong – Vientiane</a:t>
            </a:r>
          </a:p>
        </p:txBody>
      </p:sp>
    </p:spTree>
    <p:extLst>
      <p:ext uri="{BB962C8B-B14F-4D97-AF65-F5344CB8AC3E}">
        <p14:creationId xmlns:p14="http://schemas.microsoft.com/office/powerpoint/2010/main" val="168342542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arbre, nature, plein air, Ressources d’eau&#10;&#10;Description générée automatiquement">
            <a:extLst>
              <a:ext uri="{FF2B5EF4-FFF2-40B4-BE49-F238E27FC236}">
                <a16:creationId xmlns:a16="http://schemas.microsoft.com/office/drawing/2014/main" id="{55A38071-D9E4-F9E9-0D0B-390A38C10C4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16878" y="604009"/>
            <a:ext cx="8450714" cy="5649981"/>
          </a:xfrm>
          <a:prstGeom prst="rect">
            <a:avLst/>
          </a:prstGeom>
          <a:ln w="63500" cmpd="dbl">
            <a:solidFill>
              <a:srgbClr val="FFFF00"/>
            </a:solidFill>
          </a:ln>
        </p:spPr>
      </p:pic>
      <p:sp>
        <p:nvSpPr>
          <p:cNvPr id="4" name="ZoneTexte 3">
            <a:extLst>
              <a:ext uri="{FF2B5EF4-FFF2-40B4-BE49-F238E27FC236}">
                <a16:creationId xmlns:a16="http://schemas.microsoft.com/office/drawing/2014/main" id="{3C71C970-A36D-0980-8630-E5C5514AC9E6}"/>
              </a:ext>
            </a:extLst>
          </p:cNvPr>
          <p:cNvSpPr txBox="1"/>
          <p:nvPr/>
        </p:nvSpPr>
        <p:spPr>
          <a:xfrm>
            <a:off x="9251888" y="1166841"/>
            <a:ext cx="2755815" cy="4524315"/>
          </a:xfrm>
          <a:prstGeom prst="rect">
            <a:avLst/>
          </a:prstGeom>
          <a:noFill/>
        </p:spPr>
        <p:txBody>
          <a:bodyPr wrap="square" rtlCol="0">
            <a:spAutoFit/>
          </a:bodyPr>
          <a:lstStyle/>
          <a:p>
            <a:r>
              <a:rPr lang="fr-FR" sz="2400" b="1" dirty="0">
                <a:solidFill>
                  <a:srgbClr val="FFFF00"/>
                </a:solidFill>
              </a:rPr>
              <a:t>Les chutes de </a:t>
            </a:r>
            <a:r>
              <a:rPr lang="fr-FR" sz="2400" b="1" dirty="0" err="1">
                <a:solidFill>
                  <a:srgbClr val="FFFF00"/>
                </a:solidFill>
              </a:rPr>
              <a:t>Kuang</a:t>
            </a:r>
            <a:r>
              <a:rPr lang="fr-FR" sz="2400" b="1" dirty="0">
                <a:solidFill>
                  <a:srgbClr val="FFFF00"/>
                </a:solidFill>
              </a:rPr>
              <a:t> Si vous éblouiront par leur beauté. Ces chutes sont une formation de multiples cascades, formant des bassins naturel d’eau turquoise, situées au milieu d’un paysage de forêt de bambous</a:t>
            </a:r>
            <a:r>
              <a:rPr lang="fr-FR" dirty="0">
                <a:solidFill>
                  <a:srgbClr val="FFFF00"/>
                </a:solidFill>
              </a:rPr>
              <a:t>.</a:t>
            </a:r>
          </a:p>
        </p:txBody>
      </p:sp>
    </p:spTree>
    <p:extLst>
      <p:ext uri="{BB962C8B-B14F-4D97-AF65-F5344CB8AC3E}">
        <p14:creationId xmlns:p14="http://schemas.microsoft.com/office/powerpoint/2010/main" val="299699379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mammifère, plein air, eau, arbre&#10;&#10;Description générée automatiquement">
            <a:extLst>
              <a:ext uri="{FF2B5EF4-FFF2-40B4-BE49-F238E27FC236}">
                <a16:creationId xmlns:a16="http://schemas.microsoft.com/office/drawing/2014/main" id="{792A8E8A-0D86-CCC6-AC04-1CB439A7372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569843"/>
            <a:ext cx="8450714" cy="5649981"/>
          </a:xfrm>
          <a:prstGeom prst="rect">
            <a:avLst/>
          </a:prstGeom>
          <a:ln w="66675" cmpd="dbl">
            <a:solidFill>
              <a:srgbClr val="FFFF00"/>
            </a:solidFill>
          </a:ln>
        </p:spPr>
      </p:pic>
      <p:sp>
        <p:nvSpPr>
          <p:cNvPr id="4" name="ZoneTexte 3">
            <a:extLst>
              <a:ext uri="{FF2B5EF4-FFF2-40B4-BE49-F238E27FC236}">
                <a16:creationId xmlns:a16="http://schemas.microsoft.com/office/drawing/2014/main" id="{DF2FF0A5-3ED5-2C1A-0AF1-047A2BE773B2}"/>
              </a:ext>
            </a:extLst>
          </p:cNvPr>
          <p:cNvSpPr txBox="1"/>
          <p:nvPr/>
        </p:nvSpPr>
        <p:spPr>
          <a:xfrm>
            <a:off x="2004164" y="6219824"/>
            <a:ext cx="8754441" cy="461665"/>
          </a:xfrm>
          <a:prstGeom prst="rect">
            <a:avLst/>
          </a:prstGeom>
          <a:noFill/>
        </p:spPr>
        <p:txBody>
          <a:bodyPr wrap="square" rtlCol="0">
            <a:spAutoFit/>
          </a:bodyPr>
          <a:lstStyle/>
          <a:p>
            <a:r>
              <a:rPr lang="fr-FR" sz="2400" b="1" dirty="0">
                <a:solidFill>
                  <a:srgbClr val="FFFF00"/>
                </a:solidFill>
              </a:rPr>
              <a:t>les éléphants au </a:t>
            </a:r>
            <a:r>
              <a:rPr lang="fr-FR" sz="2400" b="1" dirty="0" err="1">
                <a:solidFill>
                  <a:srgbClr val="FFFF00"/>
                </a:solidFill>
              </a:rPr>
              <a:t>Elephant</a:t>
            </a:r>
            <a:r>
              <a:rPr lang="fr-FR" sz="2400" b="1" dirty="0">
                <a:solidFill>
                  <a:srgbClr val="FFFF00"/>
                </a:solidFill>
              </a:rPr>
              <a:t> Conservation Center – </a:t>
            </a:r>
            <a:r>
              <a:rPr lang="fr-FR" sz="2400" b="1" dirty="0" err="1">
                <a:solidFill>
                  <a:srgbClr val="FFFF00"/>
                </a:solidFill>
              </a:rPr>
              <a:t>Luang</a:t>
            </a:r>
            <a:r>
              <a:rPr lang="fr-FR" sz="2400" b="1" dirty="0">
                <a:solidFill>
                  <a:srgbClr val="FFFF00"/>
                </a:solidFill>
              </a:rPr>
              <a:t> </a:t>
            </a:r>
            <a:r>
              <a:rPr lang="fr-FR" sz="2400" b="1" dirty="0" err="1">
                <a:solidFill>
                  <a:srgbClr val="FFFF00"/>
                </a:solidFill>
              </a:rPr>
              <a:t>Prabang</a:t>
            </a:r>
            <a:endParaRPr lang="fr-FR" sz="2400" b="1" dirty="0">
              <a:solidFill>
                <a:srgbClr val="FFFF00"/>
              </a:solidFill>
            </a:endParaRPr>
          </a:p>
        </p:txBody>
      </p:sp>
    </p:spTree>
    <p:extLst>
      <p:ext uri="{BB962C8B-B14F-4D97-AF65-F5344CB8AC3E}">
        <p14:creationId xmlns:p14="http://schemas.microsoft.com/office/powerpoint/2010/main" val="1332643456"/>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plein air, personne, habits, moine&#10;&#10;Description générée automatiquement">
            <a:extLst>
              <a:ext uri="{FF2B5EF4-FFF2-40B4-BE49-F238E27FC236}">
                <a16:creationId xmlns:a16="http://schemas.microsoft.com/office/drawing/2014/main" id="{7A546BE1-7CD5-F5B2-EA15-F8F7CBF2381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569843"/>
            <a:ext cx="8450714" cy="5649981"/>
          </a:xfrm>
          <a:prstGeom prst="rect">
            <a:avLst/>
          </a:prstGeom>
          <a:ln w="63500" cmpd="dbl">
            <a:solidFill>
              <a:srgbClr val="C00000"/>
            </a:solidFill>
          </a:ln>
        </p:spPr>
      </p:pic>
      <p:sp>
        <p:nvSpPr>
          <p:cNvPr id="4" name="ZoneTexte 3">
            <a:extLst>
              <a:ext uri="{FF2B5EF4-FFF2-40B4-BE49-F238E27FC236}">
                <a16:creationId xmlns:a16="http://schemas.microsoft.com/office/drawing/2014/main" id="{C47E3032-9BC8-C7AD-EE37-8AFFF7160112}"/>
              </a:ext>
            </a:extLst>
          </p:cNvPr>
          <p:cNvSpPr txBox="1"/>
          <p:nvPr/>
        </p:nvSpPr>
        <p:spPr>
          <a:xfrm>
            <a:off x="3457184" y="6179977"/>
            <a:ext cx="8253399" cy="461665"/>
          </a:xfrm>
          <a:prstGeom prst="rect">
            <a:avLst/>
          </a:prstGeom>
          <a:noFill/>
        </p:spPr>
        <p:txBody>
          <a:bodyPr wrap="square" rtlCol="0">
            <a:spAutoFit/>
          </a:bodyPr>
          <a:lstStyle/>
          <a:p>
            <a:r>
              <a:rPr lang="fr-FR" sz="2400" b="1" dirty="0"/>
              <a:t>L’aumône des moines, </a:t>
            </a:r>
            <a:r>
              <a:rPr lang="fr-FR" sz="2400" b="1" dirty="0" err="1"/>
              <a:t>Luang</a:t>
            </a:r>
            <a:r>
              <a:rPr lang="fr-FR" sz="2400" b="1" dirty="0"/>
              <a:t> </a:t>
            </a:r>
            <a:r>
              <a:rPr lang="fr-FR" sz="2400" b="1" dirty="0" err="1"/>
              <a:t>Prabang</a:t>
            </a:r>
            <a:endParaRPr lang="fr-FR" sz="2400" b="1" dirty="0"/>
          </a:p>
        </p:txBody>
      </p:sp>
    </p:spTree>
    <p:extLst>
      <p:ext uri="{BB962C8B-B14F-4D97-AF65-F5344CB8AC3E}">
        <p14:creationId xmlns:p14="http://schemas.microsoft.com/office/powerpoint/2010/main" val="357393778"/>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ante, plein air, paysage&#10;&#10;Description générée automatiquement">
            <a:extLst>
              <a:ext uri="{FF2B5EF4-FFF2-40B4-BE49-F238E27FC236}">
                <a16:creationId xmlns:a16="http://schemas.microsoft.com/office/drawing/2014/main" id="{41B266AF-4238-2E05-F322-F910497F3C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80267" y="776287"/>
            <a:ext cx="8001000" cy="5305425"/>
          </a:xfrm>
          <a:prstGeom prst="rect">
            <a:avLst/>
          </a:prstGeom>
          <a:ln w="63500" cmpd="dbl">
            <a:solidFill>
              <a:srgbClr val="7030A0"/>
            </a:solidFill>
          </a:ln>
        </p:spPr>
      </p:pic>
      <p:sp>
        <p:nvSpPr>
          <p:cNvPr id="4" name="ZoneTexte 3">
            <a:extLst>
              <a:ext uri="{FF2B5EF4-FFF2-40B4-BE49-F238E27FC236}">
                <a16:creationId xmlns:a16="http://schemas.microsoft.com/office/drawing/2014/main" id="{35829321-2156-762E-BD80-D0D93883C1D2}"/>
              </a:ext>
            </a:extLst>
          </p:cNvPr>
          <p:cNvSpPr txBox="1"/>
          <p:nvPr/>
        </p:nvSpPr>
        <p:spPr>
          <a:xfrm>
            <a:off x="8919053" y="1905506"/>
            <a:ext cx="3181612" cy="3046988"/>
          </a:xfrm>
          <a:prstGeom prst="rect">
            <a:avLst/>
          </a:prstGeom>
          <a:noFill/>
        </p:spPr>
        <p:txBody>
          <a:bodyPr wrap="square" rtlCol="0">
            <a:spAutoFit/>
          </a:bodyPr>
          <a:lstStyle/>
          <a:p>
            <a:r>
              <a:rPr lang="fr-FR" sz="2400" b="1" dirty="0"/>
              <a:t>La montagne Phu Si est une montagne sacrée, haute d’une centaine de mètres. Pour accéder au sommet, vous devez emprunter un escalier de plus de 300 marches</a:t>
            </a:r>
          </a:p>
        </p:txBody>
      </p:sp>
      <p:sp>
        <p:nvSpPr>
          <p:cNvPr id="5" name="ZoneTexte 4">
            <a:extLst>
              <a:ext uri="{FF2B5EF4-FFF2-40B4-BE49-F238E27FC236}">
                <a16:creationId xmlns:a16="http://schemas.microsoft.com/office/drawing/2014/main" id="{F7DCE7A9-9B2A-7386-71F5-73D88A3D9067}"/>
              </a:ext>
            </a:extLst>
          </p:cNvPr>
          <p:cNvSpPr txBox="1"/>
          <p:nvPr/>
        </p:nvSpPr>
        <p:spPr>
          <a:xfrm>
            <a:off x="8781267" y="1215025"/>
            <a:ext cx="3431610" cy="830997"/>
          </a:xfrm>
          <a:prstGeom prst="rect">
            <a:avLst/>
          </a:prstGeom>
          <a:noFill/>
        </p:spPr>
        <p:txBody>
          <a:bodyPr wrap="square" rtlCol="0">
            <a:spAutoFit/>
          </a:bodyPr>
          <a:lstStyle/>
          <a:p>
            <a:r>
              <a:rPr lang="fr-FR" sz="2400" b="1" dirty="0"/>
              <a:t>. La montagne sacrée de Phu Si – </a:t>
            </a:r>
            <a:r>
              <a:rPr lang="fr-FR" sz="2400" b="1" dirty="0" err="1"/>
              <a:t>Luang</a:t>
            </a:r>
            <a:r>
              <a:rPr lang="fr-FR" sz="2400" b="1" dirty="0"/>
              <a:t> </a:t>
            </a:r>
            <a:r>
              <a:rPr lang="fr-FR" sz="2400" b="1" dirty="0" err="1"/>
              <a:t>Prabang</a:t>
            </a:r>
            <a:endParaRPr lang="fr-FR" sz="2400" b="1" dirty="0"/>
          </a:p>
        </p:txBody>
      </p:sp>
    </p:spTree>
    <p:extLst>
      <p:ext uri="{BB962C8B-B14F-4D97-AF65-F5344CB8AC3E}">
        <p14:creationId xmlns:p14="http://schemas.microsoft.com/office/powerpoint/2010/main" val="50892032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0" end="0"/>
                                            </p:txEl>
                                          </p:spTgt>
                                        </p:tgtEl>
                                        <p:attrNameLst>
                                          <p:attrName>style.visibility</p:attrName>
                                        </p:attrNameLst>
                                      </p:cBhvr>
                                      <p:to>
                                        <p:strVal val="visible"/>
                                      </p:to>
                                    </p:set>
                                    <p:set>
                                      <p:cBhvr>
                                        <p:cTn id="16" dur="455" fill="hold">
                                          <p:stCondLst>
                                            <p:cond delay="0"/>
                                          </p:stCondLst>
                                        </p:cTn>
                                        <p:tgtEl>
                                          <p:spTgt spid="4">
                                            <p:txEl>
                                              <p:pRg st="0" end="0"/>
                                            </p:txEl>
                                          </p:spTgt>
                                        </p:tgtEl>
                                        <p:attrNameLst>
                                          <p:attrName>style.rotation</p:attrName>
                                        </p:attrNameLst>
                                      </p:cBhvr>
                                      <p:to>
                                        <p:strVal val="-45.0"/>
                                      </p:to>
                                    </p:set>
                                    <p:anim calcmode="lin" valueType="num">
                                      <p:cBhvr>
                                        <p:cTn id="17"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plein air, nuage, ciel, Station de montagne&#10;&#10;Description générée automatiquement">
            <a:extLst>
              <a:ext uri="{FF2B5EF4-FFF2-40B4-BE49-F238E27FC236}">
                <a16:creationId xmlns:a16="http://schemas.microsoft.com/office/drawing/2014/main" id="{F662390B-3211-1EB6-CD9C-42E7C206A6F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569843"/>
            <a:ext cx="8450714" cy="5649981"/>
          </a:xfrm>
          <a:prstGeom prst="rect">
            <a:avLst/>
          </a:prstGeom>
          <a:ln w="63500" cmpd="dbl">
            <a:solidFill>
              <a:schemeClr val="bg1"/>
            </a:solidFill>
          </a:ln>
        </p:spPr>
      </p:pic>
      <p:sp>
        <p:nvSpPr>
          <p:cNvPr id="4" name="ZoneTexte 3">
            <a:extLst>
              <a:ext uri="{FF2B5EF4-FFF2-40B4-BE49-F238E27FC236}">
                <a16:creationId xmlns:a16="http://schemas.microsoft.com/office/drawing/2014/main" id="{8DE28012-4CEB-7160-D51D-ADF5A13120FD}"/>
              </a:ext>
            </a:extLst>
          </p:cNvPr>
          <p:cNvSpPr txBox="1"/>
          <p:nvPr/>
        </p:nvSpPr>
        <p:spPr>
          <a:xfrm>
            <a:off x="4797468" y="6241559"/>
            <a:ext cx="7553194" cy="461665"/>
          </a:xfrm>
          <a:prstGeom prst="rect">
            <a:avLst/>
          </a:prstGeom>
          <a:noFill/>
        </p:spPr>
        <p:txBody>
          <a:bodyPr wrap="square" rtlCol="0">
            <a:spAutoFit/>
          </a:bodyPr>
          <a:lstStyle/>
          <a:p>
            <a:r>
              <a:rPr lang="fr-FR" sz="2400" b="1" dirty="0">
                <a:solidFill>
                  <a:schemeClr val="bg1"/>
                </a:solidFill>
              </a:rPr>
              <a:t>Village de Vang </a:t>
            </a:r>
            <a:r>
              <a:rPr lang="fr-FR" sz="2400" b="1" dirty="0" err="1">
                <a:solidFill>
                  <a:schemeClr val="bg1"/>
                </a:solidFill>
              </a:rPr>
              <a:t>Vieng</a:t>
            </a:r>
            <a:endParaRPr lang="fr-FR" sz="2400" b="1" dirty="0">
              <a:solidFill>
                <a:schemeClr val="bg1"/>
              </a:solidFill>
            </a:endParaRPr>
          </a:p>
        </p:txBody>
      </p:sp>
    </p:spTree>
    <p:extLst>
      <p:ext uri="{BB962C8B-B14F-4D97-AF65-F5344CB8AC3E}">
        <p14:creationId xmlns:p14="http://schemas.microsoft.com/office/powerpoint/2010/main" val="125400369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nature, grotte, lac, Lac souterrain&#10;&#10;Description générée automatiquement">
            <a:extLst>
              <a:ext uri="{FF2B5EF4-FFF2-40B4-BE49-F238E27FC236}">
                <a16:creationId xmlns:a16="http://schemas.microsoft.com/office/drawing/2014/main" id="{EF5D43BE-8156-BD10-B035-8172FC02B13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882006" y="569843"/>
            <a:ext cx="8450714" cy="5649981"/>
          </a:xfrm>
          <a:prstGeom prst="rect">
            <a:avLst/>
          </a:prstGeom>
          <a:ln w="66675" cmpd="dbl">
            <a:solidFill>
              <a:srgbClr val="FFFF00"/>
            </a:solidFill>
          </a:ln>
        </p:spPr>
      </p:pic>
      <p:sp>
        <p:nvSpPr>
          <p:cNvPr id="4" name="ZoneTexte 3">
            <a:extLst>
              <a:ext uri="{FF2B5EF4-FFF2-40B4-BE49-F238E27FC236}">
                <a16:creationId xmlns:a16="http://schemas.microsoft.com/office/drawing/2014/main" id="{95BB4B95-0F72-F871-B35B-55D3D6E00782}"/>
              </a:ext>
            </a:extLst>
          </p:cNvPr>
          <p:cNvSpPr txBox="1"/>
          <p:nvPr/>
        </p:nvSpPr>
        <p:spPr>
          <a:xfrm>
            <a:off x="4860098" y="6191115"/>
            <a:ext cx="7965301" cy="461665"/>
          </a:xfrm>
          <a:prstGeom prst="rect">
            <a:avLst/>
          </a:prstGeom>
          <a:noFill/>
        </p:spPr>
        <p:txBody>
          <a:bodyPr wrap="square" rtlCol="0">
            <a:spAutoFit/>
          </a:bodyPr>
          <a:lstStyle/>
          <a:p>
            <a:r>
              <a:rPr lang="fr-FR" sz="2400" b="1" dirty="0">
                <a:solidFill>
                  <a:schemeClr val="bg1"/>
                </a:solidFill>
              </a:rPr>
              <a:t>La grotte de Kong </a:t>
            </a:r>
            <a:r>
              <a:rPr lang="fr-FR" sz="2400" b="1" dirty="0" err="1">
                <a:solidFill>
                  <a:schemeClr val="bg1"/>
                </a:solidFill>
              </a:rPr>
              <a:t>Lor</a:t>
            </a:r>
            <a:endParaRPr lang="fr-FR" sz="2400" b="1" dirty="0">
              <a:solidFill>
                <a:schemeClr val="bg1"/>
              </a:solidFill>
            </a:endParaRPr>
          </a:p>
        </p:txBody>
      </p:sp>
    </p:spTree>
    <p:extLst>
      <p:ext uri="{BB962C8B-B14F-4D97-AF65-F5344CB8AC3E}">
        <p14:creationId xmlns:p14="http://schemas.microsoft.com/office/powerpoint/2010/main" val="127037204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Image 6" descr="Une image contenant arbre, plein air, végétation, jungle&#10;&#10;Description générée automatiquement">
            <a:extLst>
              <a:ext uri="{FF2B5EF4-FFF2-40B4-BE49-F238E27FC236}">
                <a16:creationId xmlns:a16="http://schemas.microsoft.com/office/drawing/2014/main" id="{270AAA1E-3AAD-EEA1-7B21-25B1AA78A94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569843"/>
            <a:ext cx="8450714" cy="5649981"/>
          </a:xfrm>
          <a:prstGeom prst="rect">
            <a:avLst/>
          </a:prstGeom>
          <a:pattFill prst="pct90">
            <a:fgClr>
              <a:srgbClr val="002060"/>
            </a:fgClr>
            <a:bgClr>
              <a:schemeClr val="bg1"/>
            </a:bgClr>
          </a:pattFill>
          <a:ln w="63500" cmpd="dbl">
            <a:solidFill>
              <a:srgbClr val="FFFF00"/>
            </a:solidFill>
          </a:ln>
        </p:spPr>
      </p:pic>
      <p:sp>
        <p:nvSpPr>
          <p:cNvPr id="8" name="ZoneTexte 7">
            <a:extLst>
              <a:ext uri="{FF2B5EF4-FFF2-40B4-BE49-F238E27FC236}">
                <a16:creationId xmlns:a16="http://schemas.microsoft.com/office/drawing/2014/main" id="{9B55B3E7-B995-FF1E-884F-15E3077E90D9}"/>
              </a:ext>
            </a:extLst>
          </p:cNvPr>
          <p:cNvSpPr txBox="1"/>
          <p:nvPr/>
        </p:nvSpPr>
        <p:spPr>
          <a:xfrm>
            <a:off x="4033381" y="6219824"/>
            <a:ext cx="7515616" cy="461665"/>
          </a:xfrm>
          <a:prstGeom prst="rect">
            <a:avLst/>
          </a:prstGeom>
          <a:noFill/>
        </p:spPr>
        <p:txBody>
          <a:bodyPr wrap="square" rtlCol="0">
            <a:spAutoFit/>
          </a:bodyPr>
          <a:lstStyle/>
          <a:p>
            <a:r>
              <a:rPr lang="fr-FR" sz="2400" b="1" dirty="0" err="1">
                <a:solidFill>
                  <a:schemeClr val="bg1"/>
                </a:solidFill>
              </a:rPr>
              <a:t>Bokéo</a:t>
            </a:r>
            <a:r>
              <a:rPr lang="fr-FR" sz="2400" b="1" dirty="0">
                <a:solidFill>
                  <a:schemeClr val="bg1"/>
                </a:solidFill>
              </a:rPr>
              <a:t> et sa réserve naturelle</a:t>
            </a:r>
          </a:p>
        </p:txBody>
      </p:sp>
    </p:spTree>
    <p:extLst>
      <p:ext uri="{BB962C8B-B14F-4D97-AF65-F5344CB8AC3E}">
        <p14:creationId xmlns:p14="http://schemas.microsoft.com/office/powerpoint/2010/main" val="63419006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lever de soleil, lac&#10;&#10;Description générée automatiquement">
            <a:extLst>
              <a:ext uri="{FF2B5EF4-FFF2-40B4-BE49-F238E27FC236}">
                <a16:creationId xmlns:a16="http://schemas.microsoft.com/office/drawing/2014/main" id="{C2D2CE88-DED3-12E7-E193-428DF1F105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95500" y="895350"/>
            <a:ext cx="8001000" cy="5067300"/>
          </a:xfrm>
          <a:prstGeom prst="rect">
            <a:avLst/>
          </a:prstGeom>
          <a:ln w="101600" cmpd="dbl">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E3D58DB3-56F9-ACC0-EE33-1A25872DE3FA}"/>
              </a:ext>
            </a:extLst>
          </p:cNvPr>
          <p:cNvSpPr txBox="1"/>
          <p:nvPr/>
        </p:nvSpPr>
        <p:spPr>
          <a:xfrm>
            <a:off x="3958225" y="5962650"/>
            <a:ext cx="5987441" cy="461665"/>
          </a:xfrm>
          <a:prstGeom prst="rect">
            <a:avLst/>
          </a:prstGeom>
          <a:noFill/>
        </p:spPr>
        <p:txBody>
          <a:bodyPr wrap="square" rtlCol="0">
            <a:spAutoFit/>
          </a:bodyPr>
          <a:lstStyle/>
          <a:p>
            <a:r>
              <a:rPr lang="fr-FR" sz="2400" b="1" dirty="0">
                <a:solidFill>
                  <a:srgbClr val="FFFF00"/>
                </a:solidFill>
              </a:rPr>
              <a:t>Faire une croisière sur le Mékong</a:t>
            </a:r>
          </a:p>
        </p:txBody>
      </p:sp>
    </p:spTree>
    <p:extLst>
      <p:ext uri="{BB962C8B-B14F-4D97-AF65-F5344CB8AC3E}">
        <p14:creationId xmlns:p14="http://schemas.microsoft.com/office/powerpoint/2010/main" val="3717138817"/>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dauphin, mammifère aquatiques, Mammifère marin&#10;&#10;Description générée automatiquement">
            <a:extLst>
              <a:ext uri="{FF2B5EF4-FFF2-40B4-BE49-F238E27FC236}">
                <a16:creationId xmlns:a16="http://schemas.microsoft.com/office/drawing/2014/main" id="{951F0DA4-002A-FF36-5329-3BCE716806B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3940" y="643466"/>
            <a:ext cx="9904119" cy="5571067"/>
          </a:xfrm>
          <a:prstGeom prst="rect">
            <a:avLst/>
          </a:prstGeom>
          <a:ln w="63500" cmpd="dbl">
            <a:solidFill>
              <a:srgbClr val="FFFF00"/>
            </a:solidFill>
          </a:ln>
        </p:spPr>
      </p:pic>
      <p:sp>
        <p:nvSpPr>
          <p:cNvPr id="4" name="ZoneTexte 3">
            <a:extLst>
              <a:ext uri="{FF2B5EF4-FFF2-40B4-BE49-F238E27FC236}">
                <a16:creationId xmlns:a16="http://schemas.microsoft.com/office/drawing/2014/main" id="{619354F5-DA6E-5EE7-DF44-7E6C0D01E40B}"/>
              </a:ext>
            </a:extLst>
          </p:cNvPr>
          <p:cNvSpPr txBox="1"/>
          <p:nvPr/>
        </p:nvSpPr>
        <p:spPr>
          <a:xfrm>
            <a:off x="4484317" y="6214533"/>
            <a:ext cx="8893582" cy="461665"/>
          </a:xfrm>
          <a:prstGeom prst="rect">
            <a:avLst/>
          </a:prstGeom>
          <a:noFill/>
        </p:spPr>
        <p:txBody>
          <a:bodyPr wrap="square" rtlCol="0">
            <a:spAutoFit/>
          </a:bodyPr>
          <a:lstStyle/>
          <a:p>
            <a:r>
              <a:rPr lang="fr-FR" sz="2400" b="1" dirty="0"/>
              <a:t>Des dauphins Irrawaddy</a:t>
            </a:r>
          </a:p>
        </p:txBody>
      </p:sp>
    </p:spTree>
    <p:extLst>
      <p:ext uri="{BB962C8B-B14F-4D97-AF65-F5344CB8AC3E}">
        <p14:creationId xmlns:p14="http://schemas.microsoft.com/office/powerpoint/2010/main" val="60434130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Ressources d’eau, Cours d’eau&#10;&#10;Description générée automatiquement">
            <a:extLst>
              <a:ext uri="{FF2B5EF4-FFF2-40B4-BE49-F238E27FC236}">
                <a16:creationId xmlns:a16="http://schemas.microsoft.com/office/drawing/2014/main" id="{2CD3DC2D-A2BD-40CF-535C-5943C743D4A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85015" y="643466"/>
            <a:ext cx="9021970" cy="5571067"/>
          </a:xfrm>
          <a:prstGeom prst="rect">
            <a:avLst/>
          </a:prstGeom>
          <a:ln w="63500" cmpd="dbl">
            <a:solidFill>
              <a:srgbClr val="FFFF00"/>
            </a:solidFill>
          </a:ln>
        </p:spPr>
      </p:pic>
      <p:sp>
        <p:nvSpPr>
          <p:cNvPr id="4" name="ZoneTexte 3">
            <a:extLst>
              <a:ext uri="{FF2B5EF4-FFF2-40B4-BE49-F238E27FC236}">
                <a16:creationId xmlns:a16="http://schemas.microsoft.com/office/drawing/2014/main" id="{A115F9DA-41B4-0FB4-1E5E-1083D6B81006}"/>
              </a:ext>
            </a:extLst>
          </p:cNvPr>
          <p:cNvSpPr txBox="1"/>
          <p:nvPr/>
        </p:nvSpPr>
        <p:spPr>
          <a:xfrm>
            <a:off x="3369501" y="6214533"/>
            <a:ext cx="7954028" cy="461665"/>
          </a:xfrm>
          <a:prstGeom prst="rect">
            <a:avLst/>
          </a:prstGeom>
          <a:noFill/>
        </p:spPr>
        <p:txBody>
          <a:bodyPr wrap="square" rtlCol="0">
            <a:spAutoFit/>
          </a:bodyPr>
          <a:lstStyle/>
          <a:p>
            <a:r>
              <a:rPr lang="fr-FR" sz="2400" b="1" dirty="0">
                <a:solidFill>
                  <a:schemeClr val="bg1"/>
                </a:solidFill>
              </a:rPr>
              <a:t>Les cascades sur le plateau des </a:t>
            </a:r>
            <a:r>
              <a:rPr lang="fr-FR" sz="2400" b="1" dirty="0" err="1">
                <a:solidFill>
                  <a:schemeClr val="bg1"/>
                </a:solidFill>
              </a:rPr>
              <a:t>Bolovens</a:t>
            </a:r>
            <a:endParaRPr lang="fr-FR" sz="2400" b="1" dirty="0">
              <a:solidFill>
                <a:schemeClr val="bg1"/>
              </a:solidFill>
            </a:endParaRPr>
          </a:p>
        </p:txBody>
      </p:sp>
    </p:spTree>
    <p:extLst>
      <p:ext uri="{BB962C8B-B14F-4D97-AF65-F5344CB8AC3E}">
        <p14:creationId xmlns:p14="http://schemas.microsoft.com/office/powerpoint/2010/main" val="192616882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ciel, arbre&#10;&#10;Description générée automatiquement">
            <a:extLst>
              <a:ext uri="{FF2B5EF4-FFF2-40B4-BE49-F238E27FC236}">
                <a16:creationId xmlns:a16="http://schemas.microsoft.com/office/drawing/2014/main" id="{2D728AC9-B991-E712-44E5-78FF0AB788E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922916" y="857220"/>
            <a:ext cx="8346167" cy="5143559"/>
          </a:xfrm>
          <a:prstGeom prst="rect">
            <a:avLst/>
          </a:prstGeom>
          <a:ln w="69850" cmpd="dbl">
            <a:solidFill>
              <a:schemeClr val="tx1"/>
            </a:solidFill>
          </a:ln>
        </p:spPr>
      </p:pic>
      <p:sp>
        <p:nvSpPr>
          <p:cNvPr id="4" name="ZoneTexte 3">
            <a:extLst>
              <a:ext uri="{FF2B5EF4-FFF2-40B4-BE49-F238E27FC236}">
                <a16:creationId xmlns:a16="http://schemas.microsoft.com/office/drawing/2014/main" id="{4C67B1DF-02A3-5F02-73E4-62757CE9C610}"/>
              </a:ext>
            </a:extLst>
          </p:cNvPr>
          <p:cNvSpPr txBox="1"/>
          <p:nvPr/>
        </p:nvSpPr>
        <p:spPr>
          <a:xfrm>
            <a:off x="3782861" y="6000779"/>
            <a:ext cx="8029183" cy="830997"/>
          </a:xfrm>
          <a:prstGeom prst="rect">
            <a:avLst/>
          </a:prstGeom>
          <a:noFill/>
        </p:spPr>
        <p:txBody>
          <a:bodyPr wrap="square" rtlCol="0">
            <a:spAutoFit/>
          </a:bodyPr>
          <a:lstStyle/>
          <a:p>
            <a:r>
              <a:rPr lang="fr-FR" sz="2400" b="1" dirty="0"/>
              <a:t>Rizière verte à Vang </a:t>
            </a:r>
            <a:r>
              <a:rPr lang="fr-FR" sz="2400" b="1" dirty="0" err="1"/>
              <a:t>Vieng</a:t>
            </a:r>
            <a:r>
              <a:rPr lang="fr-FR" sz="2400" b="1" dirty="0"/>
              <a:t> au Laos</a:t>
            </a:r>
          </a:p>
          <a:p>
            <a:r>
              <a:rPr lang="fr-FR" sz="2400" b="1" dirty="0"/>
              <a:t> </a:t>
            </a:r>
          </a:p>
        </p:txBody>
      </p:sp>
    </p:spTree>
    <p:extLst>
      <p:ext uri="{BB962C8B-B14F-4D97-AF65-F5344CB8AC3E}">
        <p14:creationId xmlns:p14="http://schemas.microsoft.com/office/powerpoint/2010/main" val="321872832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paysage, plein air, arbre, nuage&#10;&#10;Description générée automatiquement">
            <a:extLst>
              <a:ext uri="{FF2B5EF4-FFF2-40B4-BE49-F238E27FC236}">
                <a16:creationId xmlns:a16="http://schemas.microsoft.com/office/drawing/2014/main" id="{85693F92-8B98-CD16-DC88-4021C56894C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704824"/>
            <a:ext cx="8450714" cy="5380020"/>
          </a:xfrm>
          <a:prstGeom prst="rect">
            <a:avLst/>
          </a:prstGeom>
          <a:ln w="63500" cmpd="dbl">
            <a:solidFill>
              <a:schemeClr val="tx1"/>
            </a:solidFill>
          </a:ln>
        </p:spPr>
      </p:pic>
      <p:sp>
        <p:nvSpPr>
          <p:cNvPr id="4" name="ZoneTexte 3">
            <a:extLst>
              <a:ext uri="{FF2B5EF4-FFF2-40B4-BE49-F238E27FC236}">
                <a16:creationId xmlns:a16="http://schemas.microsoft.com/office/drawing/2014/main" id="{1D331BA3-BAA5-3269-1777-74B645261111}"/>
              </a:ext>
            </a:extLst>
          </p:cNvPr>
          <p:cNvSpPr txBox="1"/>
          <p:nvPr/>
        </p:nvSpPr>
        <p:spPr>
          <a:xfrm>
            <a:off x="3068876" y="6132209"/>
            <a:ext cx="7528143" cy="830997"/>
          </a:xfrm>
          <a:prstGeom prst="rect">
            <a:avLst/>
          </a:prstGeom>
          <a:noFill/>
        </p:spPr>
        <p:txBody>
          <a:bodyPr wrap="square" rtlCol="0">
            <a:spAutoFit/>
          </a:bodyPr>
          <a:lstStyle/>
          <a:p>
            <a:r>
              <a:rPr lang="fr-FR" sz="2400" b="1" dirty="0"/>
              <a:t>Paysage de montagnes près de Vang </a:t>
            </a:r>
            <a:r>
              <a:rPr lang="fr-FR" sz="2400" b="1" dirty="0" err="1"/>
              <a:t>Vieng</a:t>
            </a:r>
            <a:r>
              <a:rPr lang="fr-FR" sz="2400" b="1" dirty="0"/>
              <a:t> - Laos</a:t>
            </a:r>
          </a:p>
          <a:p>
            <a:r>
              <a:rPr lang="fr-FR" sz="2400" b="1" dirty="0"/>
              <a:t> </a:t>
            </a:r>
          </a:p>
        </p:txBody>
      </p:sp>
    </p:spTree>
    <p:extLst>
      <p:ext uri="{BB962C8B-B14F-4D97-AF65-F5344CB8AC3E}">
        <p14:creationId xmlns:p14="http://schemas.microsoft.com/office/powerpoint/2010/main" val="320151989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ZoneTexte 3">
            <a:extLst>
              <a:ext uri="{FF2B5EF4-FFF2-40B4-BE49-F238E27FC236}">
                <a16:creationId xmlns:a16="http://schemas.microsoft.com/office/drawing/2014/main" id="{00F52749-10B1-7EDF-77B4-BF63B941BDE3}"/>
              </a:ext>
            </a:extLst>
          </p:cNvPr>
          <p:cNvSpPr txBox="1"/>
          <p:nvPr/>
        </p:nvSpPr>
        <p:spPr>
          <a:xfrm>
            <a:off x="2104372" y="6311925"/>
            <a:ext cx="10384077" cy="830997"/>
          </a:xfrm>
          <a:prstGeom prst="rect">
            <a:avLst/>
          </a:prstGeom>
          <a:noFill/>
        </p:spPr>
        <p:txBody>
          <a:bodyPr wrap="square" rtlCol="0">
            <a:spAutoFit/>
          </a:bodyPr>
          <a:lstStyle/>
          <a:p>
            <a:r>
              <a:rPr lang="fr-FR" sz="2400" b="1" dirty="0"/>
              <a:t>Trou d'eau bleu dans la campagne Laotienne près de Vang </a:t>
            </a:r>
            <a:r>
              <a:rPr lang="fr-FR" sz="2400" b="1" dirty="0" err="1"/>
              <a:t>Vieng</a:t>
            </a:r>
            <a:endParaRPr lang="fr-FR" sz="2400" b="1" dirty="0"/>
          </a:p>
          <a:p>
            <a:r>
              <a:rPr lang="fr-FR" sz="2400" b="1" dirty="0"/>
              <a:t> </a:t>
            </a:r>
          </a:p>
        </p:txBody>
      </p:sp>
      <p:pic>
        <p:nvPicPr>
          <p:cNvPr id="6" name="Image 5" descr="Une image contenant plein air, arbre, ciel, plante&#10;&#10;Description générée automatiquement">
            <a:extLst>
              <a:ext uri="{FF2B5EF4-FFF2-40B4-BE49-F238E27FC236}">
                <a16:creationId xmlns:a16="http://schemas.microsoft.com/office/drawing/2014/main" id="{BFC5DE72-03DF-3AC9-6055-58943F7CA5D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490597" y="801666"/>
            <a:ext cx="9419573" cy="5486490"/>
          </a:xfrm>
          <a:prstGeom prst="rect">
            <a:avLst/>
          </a:prstGeom>
          <a:ln w="73025" cmpd="dbl">
            <a:solidFill>
              <a:schemeClr val="tx1"/>
            </a:solidFill>
          </a:ln>
        </p:spPr>
      </p:pic>
    </p:spTree>
    <p:extLst>
      <p:ext uri="{BB962C8B-B14F-4D97-AF65-F5344CB8AC3E}">
        <p14:creationId xmlns:p14="http://schemas.microsoft.com/office/powerpoint/2010/main" val="304468152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plein air, paysage, nature, nuage&#10;&#10;Description générée automatiquement">
            <a:extLst>
              <a:ext uri="{FF2B5EF4-FFF2-40B4-BE49-F238E27FC236}">
                <a16:creationId xmlns:a16="http://schemas.microsoft.com/office/drawing/2014/main" id="{CC918613-9D6E-EAE9-7389-B7DA10FF6E2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814753"/>
            <a:ext cx="8450714" cy="5405072"/>
          </a:xfrm>
          <a:prstGeom prst="rect">
            <a:avLst/>
          </a:prstGeom>
          <a:ln w="63500" cmpd="dbl">
            <a:solidFill>
              <a:srgbClr val="C00000"/>
            </a:solidFill>
          </a:ln>
        </p:spPr>
      </p:pic>
      <p:sp>
        <p:nvSpPr>
          <p:cNvPr id="4" name="ZoneTexte 3">
            <a:extLst>
              <a:ext uri="{FF2B5EF4-FFF2-40B4-BE49-F238E27FC236}">
                <a16:creationId xmlns:a16="http://schemas.microsoft.com/office/drawing/2014/main" id="{5089B33F-1793-E6C0-F16B-7631BC5714BC}"/>
              </a:ext>
            </a:extLst>
          </p:cNvPr>
          <p:cNvSpPr txBox="1"/>
          <p:nvPr/>
        </p:nvSpPr>
        <p:spPr>
          <a:xfrm>
            <a:off x="3018772" y="6230938"/>
            <a:ext cx="7966554" cy="461665"/>
          </a:xfrm>
          <a:prstGeom prst="rect">
            <a:avLst/>
          </a:prstGeom>
          <a:noFill/>
        </p:spPr>
        <p:txBody>
          <a:bodyPr wrap="square" rtlCol="0">
            <a:spAutoFit/>
          </a:bodyPr>
          <a:lstStyle/>
          <a:p>
            <a:r>
              <a:rPr lang="fr-FR" sz="2400" b="1" dirty="0">
                <a:solidFill>
                  <a:schemeClr val="bg1"/>
                </a:solidFill>
              </a:rPr>
              <a:t>Paysage Montagneux  De Vang Vi  Au </a:t>
            </a:r>
            <a:r>
              <a:rPr lang="fr-FR" sz="2400" b="1" dirty="0" err="1">
                <a:solidFill>
                  <a:schemeClr val="bg1"/>
                </a:solidFill>
              </a:rPr>
              <a:t>vieng</a:t>
            </a:r>
            <a:r>
              <a:rPr lang="fr-FR" sz="2400" b="1" dirty="0">
                <a:solidFill>
                  <a:schemeClr val="bg1"/>
                </a:solidFill>
              </a:rPr>
              <a:t>  Au Laos</a:t>
            </a:r>
          </a:p>
        </p:txBody>
      </p:sp>
    </p:spTree>
    <p:extLst>
      <p:ext uri="{BB962C8B-B14F-4D97-AF65-F5344CB8AC3E}">
        <p14:creationId xmlns:p14="http://schemas.microsoft.com/office/powerpoint/2010/main" val="2680145968"/>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plein air, herbe, ciel, arbre&#10;&#10;Description générée automatiquement">
            <a:extLst>
              <a:ext uri="{FF2B5EF4-FFF2-40B4-BE49-F238E27FC236}">
                <a16:creationId xmlns:a16="http://schemas.microsoft.com/office/drawing/2014/main" id="{5FAFFA61-769A-C49A-FB60-517ACB32946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70643" y="707675"/>
            <a:ext cx="8450714" cy="5442650"/>
          </a:xfrm>
          <a:prstGeom prst="rect">
            <a:avLst/>
          </a:prstGeom>
          <a:ln w="63500" cmpd="dbl">
            <a:solidFill>
              <a:srgbClr val="FFFF00"/>
            </a:solidFill>
          </a:ln>
        </p:spPr>
      </p:pic>
      <p:sp>
        <p:nvSpPr>
          <p:cNvPr id="4" name="ZoneTexte 3">
            <a:extLst>
              <a:ext uri="{FF2B5EF4-FFF2-40B4-BE49-F238E27FC236}">
                <a16:creationId xmlns:a16="http://schemas.microsoft.com/office/drawing/2014/main" id="{4CF435B6-9AE0-5527-019B-5242B9C67DFB}"/>
              </a:ext>
            </a:extLst>
          </p:cNvPr>
          <p:cNvSpPr txBox="1"/>
          <p:nvPr/>
        </p:nvSpPr>
        <p:spPr>
          <a:xfrm>
            <a:off x="3269293" y="6150325"/>
            <a:ext cx="9118948" cy="461665"/>
          </a:xfrm>
          <a:prstGeom prst="rect">
            <a:avLst/>
          </a:prstGeom>
          <a:noFill/>
        </p:spPr>
        <p:txBody>
          <a:bodyPr wrap="square" rtlCol="0">
            <a:spAutoFit/>
          </a:bodyPr>
          <a:lstStyle/>
          <a:p>
            <a:r>
              <a:rPr lang="fr-FR" sz="2400" b="1" dirty="0">
                <a:solidFill>
                  <a:schemeClr val="bg1"/>
                </a:solidFill>
              </a:rPr>
              <a:t>Campagne et rizière à Vang – </a:t>
            </a:r>
            <a:r>
              <a:rPr lang="fr-FR" sz="2400" b="1" dirty="0" err="1">
                <a:solidFill>
                  <a:schemeClr val="bg1"/>
                </a:solidFill>
              </a:rPr>
              <a:t>Vieng</a:t>
            </a:r>
            <a:r>
              <a:rPr lang="fr-FR" sz="2400" b="1" dirty="0">
                <a:solidFill>
                  <a:schemeClr val="bg1"/>
                </a:solidFill>
              </a:rPr>
              <a:t> Laos</a:t>
            </a:r>
          </a:p>
        </p:txBody>
      </p:sp>
    </p:spTree>
    <p:extLst>
      <p:ext uri="{BB962C8B-B14F-4D97-AF65-F5344CB8AC3E}">
        <p14:creationId xmlns:p14="http://schemas.microsoft.com/office/powerpoint/2010/main" val="3847593591"/>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roue, plein air, véhicule, pneu&#10;&#10;Description générée automatiquement">
            <a:extLst>
              <a:ext uri="{FF2B5EF4-FFF2-40B4-BE49-F238E27FC236}">
                <a16:creationId xmlns:a16="http://schemas.microsoft.com/office/drawing/2014/main" id="{EB1870C9-9A90-2197-5AF4-D52689AECC9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59280" y="729876"/>
            <a:ext cx="8450714" cy="5329916"/>
          </a:xfrm>
          <a:prstGeom prst="rect">
            <a:avLst/>
          </a:prstGeom>
          <a:ln w="63500" cmpd="dbl">
            <a:solidFill>
              <a:srgbClr val="FFFF00"/>
            </a:solidFill>
          </a:ln>
        </p:spPr>
      </p:pic>
      <p:sp>
        <p:nvSpPr>
          <p:cNvPr id="4" name="ZoneTexte 3">
            <a:extLst>
              <a:ext uri="{FF2B5EF4-FFF2-40B4-BE49-F238E27FC236}">
                <a16:creationId xmlns:a16="http://schemas.microsoft.com/office/drawing/2014/main" id="{92C6B6D9-8EC4-96A1-9F86-C56DD2CADF68}"/>
              </a:ext>
            </a:extLst>
          </p:cNvPr>
          <p:cNvSpPr txBox="1"/>
          <p:nvPr/>
        </p:nvSpPr>
        <p:spPr>
          <a:xfrm>
            <a:off x="5511453" y="6232662"/>
            <a:ext cx="7164888" cy="461665"/>
          </a:xfrm>
          <a:prstGeom prst="rect">
            <a:avLst/>
          </a:prstGeom>
          <a:noFill/>
        </p:spPr>
        <p:txBody>
          <a:bodyPr wrap="square" rtlCol="0">
            <a:spAutoFit/>
          </a:bodyPr>
          <a:lstStyle/>
          <a:p>
            <a:r>
              <a:rPr lang="fr-FR" sz="2400" b="1" dirty="0">
                <a:solidFill>
                  <a:schemeClr val="bg1"/>
                </a:solidFill>
              </a:rPr>
              <a:t>Un </a:t>
            </a:r>
            <a:r>
              <a:rPr lang="fr-FR" sz="2400" b="1" dirty="0" err="1">
                <a:solidFill>
                  <a:schemeClr val="bg1"/>
                </a:solidFill>
              </a:rPr>
              <a:t>Tuk</a:t>
            </a:r>
            <a:r>
              <a:rPr lang="fr-FR" sz="2400" b="1" dirty="0">
                <a:solidFill>
                  <a:schemeClr val="bg1"/>
                </a:solidFill>
              </a:rPr>
              <a:t> </a:t>
            </a:r>
            <a:r>
              <a:rPr lang="fr-FR" sz="2400" b="1" dirty="0" err="1">
                <a:solidFill>
                  <a:schemeClr val="bg1"/>
                </a:solidFill>
              </a:rPr>
              <a:t>yuk</a:t>
            </a:r>
            <a:endParaRPr lang="fr-FR" sz="2400" b="1" dirty="0">
              <a:solidFill>
                <a:schemeClr val="bg1"/>
              </a:solidFill>
            </a:endParaRPr>
          </a:p>
        </p:txBody>
      </p:sp>
    </p:spTree>
    <p:extLst>
      <p:ext uri="{BB962C8B-B14F-4D97-AF65-F5344CB8AC3E}">
        <p14:creationId xmlns:p14="http://schemas.microsoft.com/office/powerpoint/2010/main" val="3655442162"/>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herbe, plein air, plante, Rizière&#10;&#10;Description générée automatiquement">
            <a:extLst>
              <a:ext uri="{FF2B5EF4-FFF2-40B4-BE49-F238E27FC236}">
                <a16:creationId xmlns:a16="http://schemas.microsoft.com/office/drawing/2014/main" id="{6DF56641-05ED-FD4E-49F1-7FC3AFB3100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692298"/>
            <a:ext cx="8450714" cy="5405072"/>
          </a:xfrm>
          <a:prstGeom prst="rect">
            <a:avLst/>
          </a:prstGeom>
          <a:ln w="63500" cmpd="dbl">
            <a:solidFill>
              <a:srgbClr val="FFFF00"/>
            </a:solidFill>
          </a:ln>
        </p:spPr>
      </p:pic>
      <p:sp>
        <p:nvSpPr>
          <p:cNvPr id="4" name="ZoneTexte 3">
            <a:extLst>
              <a:ext uri="{FF2B5EF4-FFF2-40B4-BE49-F238E27FC236}">
                <a16:creationId xmlns:a16="http://schemas.microsoft.com/office/drawing/2014/main" id="{B1BA1FBD-394C-B797-528F-6D3885AC1922}"/>
              </a:ext>
            </a:extLst>
          </p:cNvPr>
          <p:cNvSpPr txBox="1"/>
          <p:nvPr/>
        </p:nvSpPr>
        <p:spPr>
          <a:xfrm>
            <a:off x="2354356" y="6097370"/>
            <a:ext cx="9757775" cy="830997"/>
          </a:xfrm>
          <a:prstGeom prst="rect">
            <a:avLst/>
          </a:prstGeom>
          <a:noFill/>
        </p:spPr>
        <p:txBody>
          <a:bodyPr wrap="square" rtlCol="0">
            <a:spAutoFit/>
          </a:bodyPr>
          <a:lstStyle/>
          <a:p>
            <a:r>
              <a:rPr lang="fr-FR" sz="2400" b="1" dirty="0">
                <a:solidFill>
                  <a:schemeClr val="bg1"/>
                </a:solidFill>
              </a:rPr>
              <a:t>paquet de paille au bord d'une rizière à Vang </a:t>
            </a:r>
            <a:r>
              <a:rPr lang="fr-FR" sz="2400" b="1" dirty="0" err="1">
                <a:solidFill>
                  <a:schemeClr val="bg1"/>
                </a:solidFill>
              </a:rPr>
              <a:t>Vieng</a:t>
            </a:r>
            <a:r>
              <a:rPr lang="fr-FR" sz="2400" b="1" dirty="0">
                <a:solidFill>
                  <a:schemeClr val="bg1"/>
                </a:solidFill>
              </a:rPr>
              <a:t> au Laos</a:t>
            </a:r>
          </a:p>
          <a:p>
            <a:r>
              <a:rPr lang="fr-FR" sz="2400" b="1" dirty="0">
                <a:solidFill>
                  <a:schemeClr val="bg1"/>
                </a:solidFill>
              </a:rPr>
              <a:t> </a:t>
            </a:r>
          </a:p>
        </p:txBody>
      </p:sp>
    </p:spTree>
    <p:extLst>
      <p:ext uri="{BB962C8B-B14F-4D97-AF65-F5344CB8AC3E}">
        <p14:creationId xmlns:p14="http://schemas.microsoft.com/office/powerpoint/2010/main" val="197925616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arbre, plein air, paysage, eau&#10;&#10;Description générée automatiquement">
            <a:extLst>
              <a:ext uri="{FF2B5EF4-FFF2-40B4-BE49-F238E27FC236}">
                <a16:creationId xmlns:a16="http://schemas.microsoft.com/office/drawing/2014/main" id="{B1D9C254-8492-AC50-C355-D7538E20385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745253"/>
            <a:ext cx="8450714" cy="5367494"/>
          </a:xfrm>
          <a:prstGeom prst="rect">
            <a:avLst/>
          </a:prstGeom>
          <a:ln w="63500" cmpd="dbl">
            <a:solidFill>
              <a:srgbClr val="FFFF00"/>
            </a:solidFill>
          </a:ln>
        </p:spPr>
      </p:pic>
      <p:sp>
        <p:nvSpPr>
          <p:cNvPr id="4" name="ZoneTexte 3">
            <a:extLst>
              <a:ext uri="{FF2B5EF4-FFF2-40B4-BE49-F238E27FC236}">
                <a16:creationId xmlns:a16="http://schemas.microsoft.com/office/drawing/2014/main" id="{7F164D2B-8175-D6CE-B117-627EB3962BD4}"/>
              </a:ext>
            </a:extLst>
          </p:cNvPr>
          <p:cNvSpPr txBox="1"/>
          <p:nvPr/>
        </p:nvSpPr>
        <p:spPr>
          <a:xfrm>
            <a:off x="2906039" y="6164401"/>
            <a:ext cx="9056317" cy="461665"/>
          </a:xfrm>
          <a:prstGeom prst="rect">
            <a:avLst/>
          </a:prstGeom>
          <a:noFill/>
        </p:spPr>
        <p:txBody>
          <a:bodyPr wrap="square" rtlCol="0">
            <a:spAutoFit/>
          </a:bodyPr>
          <a:lstStyle/>
          <a:p>
            <a:r>
              <a:rPr lang="fr-FR" sz="2400" b="1" dirty="0">
                <a:solidFill>
                  <a:schemeClr val="bg1"/>
                </a:solidFill>
              </a:rPr>
              <a:t>un paysage en bordure du Mékong - Ventiane - Laos</a:t>
            </a:r>
          </a:p>
        </p:txBody>
      </p:sp>
    </p:spTree>
    <p:extLst>
      <p:ext uri="{BB962C8B-B14F-4D97-AF65-F5344CB8AC3E}">
        <p14:creationId xmlns:p14="http://schemas.microsoft.com/office/powerpoint/2010/main" val="299261063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plein air, herbe, nourriture, riz&#10;&#10;Description générée automatiquement">
            <a:extLst>
              <a:ext uri="{FF2B5EF4-FFF2-40B4-BE49-F238E27FC236}">
                <a16:creationId xmlns:a16="http://schemas.microsoft.com/office/drawing/2014/main" id="{284CF454-8B66-56AE-C16D-24C47A55812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54247" y="569843"/>
            <a:ext cx="8450714" cy="5649981"/>
          </a:xfrm>
          <a:prstGeom prst="rect">
            <a:avLst/>
          </a:prstGeom>
          <a:ln w="63500" cmpd="dbl">
            <a:solidFill>
              <a:srgbClr val="FFFF00"/>
            </a:solidFill>
          </a:ln>
        </p:spPr>
      </p:pic>
      <p:sp>
        <p:nvSpPr>
          <p:cNvPr id="5" name="ZoneTexte 4">
            <a:extLst>
              <a:ext uri="{FF2B5EF4-FFF2-40B4-BE49-F238E27FC236}">
                <a16:creationId xmlns:a16="http://schemas.microsoft.com/office/drawing/2014/main" id="{734672D9-4144-0230-C9B7-FFB396F2D38E}"/>
              </a:ext>
            </a:extLst>
          </p:cNvPr>
          <p:cNvSpPr txBox="1"/>
          <p:nvPr/>
        </p:nvSpPr>
        <p:spPr>
          <a:xfrm>
            <a:off x="9156526" y="569843"/>
            <a:ext cx="2880986" cy="5909310"/>
          </a:xfrm>
          <a:prstGeom prst="rect">
            <a:avLst/>
          </a:prstGeom>
          <a:noFill/>
        </p:spPr>
        <p:txBody>
          <a:bodyPr wrap="square" rtlCol="0">
            <a:spAutoFit/>
          </a:bodyPr>
          <a:lstStyle/>
          <a:p>
            <a:r>
              <a:rPr lang="fr-FR" sz="2400" b="1" dirty="0">
                <a:solidFill>
                  <a:schemeClr val="bg1"/>
                </a:solidFill>
              </a:rPr>
              <a:t>Rizières irriguées</a:t>
            </a:r>
          </a:p>
          <a:p>
            <a:r>
              <a:rPr lang="fr-FR" sz="2400" b="1" dirty="0">
                <a:solidFill>
                  <a:schemeClr val="bg1"/>
                </a:solidFill>
              </a:rPr>
              <a:t>Dans la grande plaine du Mékong, les rizières irriguées composent l’essentiel des paysages. Une « pépinière » produit les jeunes plants qui seront ensuite distribués aux planteurs pour repiquage. 3 à 4 mois plus tard aura lieu la moisson.</a:t>
            </a:r>
          </a:p>
          <a:p>
            <a:endParaRPr lang="fr-FR" b="1" dirty="0">
              <a:solidFill>
                <a:schemeClr val="bg1"/>
              </a:solidFill>
            </a:endParaRPr>
          </a:p>
        </p:txBody>
      </p:sp>
      <p:sp>
        <p:nvSpPr>
          <p:cNvPr id="12" name="ZoneTexte 11">
            <a:extLst>
              <a:ext uri="{FF2B5EF4-FFF2-40B4-BE49-F238E27FC236}">
                <a16:creationId xmlns:a16="http://schemas.microsoft.com/office/drawing/2014/main" id="{EF409997-AB66-B722-3640-2715FD79F0A9}"/>
              </a:ext>
            </a:extLst>
          </p:cNvPr>
          <p:cNvSpPr txBox="1"/>
          <p:nvPr/>
        </p:nvSpPr>
        <p:spPr>
          <a:xfrm>
            <a:off x="1618262" y="71123"/>
            <a:ext cx="8602279" cy="461665"/>
          </a:xfrm>
          <a:prstGeom prst="rect">
            <a:avLst/>
          </a:prstGeom>
          <a:noFill/>
        </p:spPr>
        <p:txBody>
          <a:bodyPr wrap="square" rtlCol="0">
            <a:spAutoFit/>
          </a:bodyPr>
          <a:lstStyle/>
          <a:p>
            <a:r>
              <a:rPr lang="fr-FR" sz="2400" b="1" dirty="0">
                <a:solidFill>
                  <a:schemeClr val="bg1"/>
                </a:solidFill>
              </a:rPr>
              <a:t>Lorient Vous A Emmené En Ballade Au Laos  N°1</a:t>
            </a:r>
          </a:p>
        </p:txBody>
      </p:sp>
      <p:sp>
        <p:nvSpPr>
          <p:cNvPr id="13" name="ZoneTexte 12">
            <a:extLst>
              <a:ext uri="{FF2B5EF4-FFF2-40B4-BE49-F238E27FC236}">
                <a16:creationId xmlns:a16="http://schemas.microsoft.com/office/drawing/2014/main" id="{FA7EE955-9F43-DFD3-4CAC-96A256DB6012}"/>
              </a:ext>
            </a:extLst>
          </p:cNvPr>
          <p:cNvSpPr txBox="1"/>
          <p:nvPr/>
        </p:nvSpPr>
        <p:spPr>
          <a:xfrm>
            <a:off x="615327" y="6276816"/>
            <a:ext cx="9807879" cy="461665"/>
          </a:xfrm>
          <a:prstGeom prst="rect">
            <a:avLst/>
          </a:prstGeom>
          <a:noFill/>
        </p:spPr>
        <p:txBody>
          <a:bodyPr wrap="square" rtlCol="0">
            <a:spAutoFit/>
          </a:bodyPr>
          <a:lstStyle/>
          <a:p>
            <a:r>
              <a:rPr lang="fr-FR" sz="2400" b="1" dirty="0">
                <a:solidFill>
                  <a:schemeClr val="bg1"/>
                </a:solidFill>
              </a:rPr>
              <a:t>Les Images Et Le Son Du Net</a:t>
            </a:r>
          </a:p>
        </p:txBody>
      </p:sp>
      <p:sp>
        <p:nvSpPr>
          <p:cNvPr id="14" name="ZoneTexte 13">
            <a:extLst>
              <a:ext uri="{FF2B5EF4-FFF2-40B4-BE49-F238E27FC236}">
                <a16:creationId xmlns:a16="http://schemas.microsoft.com/office/drawing/2014/main" id="{71716293-90C7-9A4C-8925-1FCDF742223E}"/>
              </a:ext>
            </a:extLst>
          </p:cNvPr>
          <p:cNvSpPr txBox="1"/>
          <p:nvPr/>
        </p:nvSpPr>
        <p:spPr>
          <a:xfrm>
            <a:off x="7002049" y="6256880"/>
            <a:ext cx="3127331"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2912756699"/>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5">
                                            <p:txEl>
                                              <p:pRg st="1" end="1"/>
                                            </p:txEl>
                                          </p:spTgt>
                                        </p:tgtEl>
                                        <p:attrNameLst>
                                          <p:attrName>style.visibility</p:attrName>
                                        </p:attrNameLst>
                                      </p:cBhvr>
                                      <p:to>
                                        <p:strVal val="visible"/>
                                      </p:to>
                                    </p:set>
                                    <p:set>
                                      <p:cBhvr>
                                        <p:cTn id="16" dur="455" fill="hold">
                                          <p:stCondLst>
                                            <p:cond delay="0"/>
                                          </p:stCondLst>
                                        </p:cTn>
                                        <p:tgtEl>
                                          <p:spTgt spid="5">
                                            <p:txEl>
                                              <p:pRg st="1" end="1"/>
                                            </p:txEl>
                                          </p:spTgt>
                                        </p:tgtEl>
                                        <p:attrNameLst>
                                          <p:attrName>style.rotation</p:attrName>
                                        </p:attrNameLst>
                                      </p:cBhvr>
                                      <p:to>
                                        <p:strVal val="-45.0"/>
                                      </p:to>
                                    </p:set>
                                    <p:anim calcmode="lin" valueType="num">
                                      <p:cBhvr>
                                        <p:cTn id="17" dur="455" fill="hold">
                                          <p:stCondLst>
                                            <p:cond delay="455"/>
                                          </p:stCondLst>
                                        </p:cTn>
                                        <p:tgtEl>
                                          <p:spTgt spid="5">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5">
                                            <p:txEl>
                                              <p:pRg st="1" end="1"/>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5">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5">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p:cTn id="25" dur="5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499</Words>
  <Application>Microsoft Office PowerPoint</Application>
  <PresentationFormat>Grand écran</PresentationFormat>
  <Paragraphs>41</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2023-11-29T04:16:10Z</dcterms:created>
  <dcterms:modified xsi:type="dcterms:W3CDTF">2023-11-30T06:11:57Z</dcterms:modified>
</cp:coreProperties>
</file>