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69" r:id="rId11"/>
    <p:sldId id="268" r:id="rId12"/>
    <p:sldId id="270" r:id="rId13"/>
    <p:sldId id="267" r:id="rId14"/>
    <p:sldId id="266" r:id="rId15"/>
    <p:sldId id="265" r:id="rId16"/>
    <p:sldId id="264" r:id="rId17"/>
    <p:sldId id="263" r:id="rId18"/>
    <p:sldId id="262" r:id="rId19"/>
    <p:sldId id="284" r:id="rId20"/>
    <p:sldId id="280" r:id="rId21"/>
    <p:sldId id="285" r:id="rId22"/>
    <p:sldId id="279" r:id="rId23"/>
    <p:sldId id="282" r:id="rId24"/>
    <p:sldId id="283" r:id="rId25"/>
    <p:sldId id="281" r:id="rId26"/>
    <p:sldId id="261" r:id="rId27"/>
    <p:sldId id="260" r:id="rId28"/>
    <p:sldId id="259" r:id="rId29"/>
    <p:sldId id="258" r:id="rId30"/>
    <p:sldId id="257" r:id="rId31"/>
    <p:sldId id="287" r:id="rId32"/>
    <p:sldId id="286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KAh3rrjSZChYzc1s6FqwA==" hashData="iTQ06pYYSspTwBLllFFBv2c6e0bwo28/QbaVI3t4Um2EpRFcrqPw0nSaNr/3SCkFqzYlNT6akEO6jQUa18Cm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48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72973-8840-8A00-9AB1-1289FACA3F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506A05-2458-67DC-05D2-A3F98A9633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B4115-F16D-FFD0-7312-379DCC20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EEFA31-CFCE-C20D-2707-BA8EC8302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1B19FA-66CC-1C4F-A7A5-1F476EC69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856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A0D3F3-5518-FF8D-8A34-8F907F057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372736-894D-0F9E-5464-DBF578161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ED71D-D04C-4CD3-45D7-B5B6B17FF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2D3792-8984-8236-2BAA-9A8F66979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9A99BF-9811-B215-B600-71240E718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00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E76ACD-C3D9-56B3-C01D-DFD1141B2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EBA0BF-A5E5-D98C-7400-DF26A7DB27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24A25-7A10-DCD0-2732-A0495DB6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1DB259-D60B-B849-21DB-0785D7FEE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7E6B8-E648-679E-49F1-131340E69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24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F14A44-618B-4F13-8C0D-467BEFAFA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5008-E75B-6379-8FE2-41CE1B9885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D2DC496-EF85-2C6D-9823-94F51D78B9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EC7573-8B6D-990E-735A-5BBE82563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45B6B7-85EA-D59D-ACCD-B2D5F5F4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0B2DAF-B322-AEE5-A614-BD704175B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53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EEF938-1D14-C2EC-36EA-ECDE906C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81D6E0-CB31-A681-439F-66B578D513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7374CF-BB98-10CC-B935-60F770D62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70F52D-62F6-6899-31AA-D583FFEFC9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C760331-B764-C27A-7B69-05784BB2D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04D26A0-313A-DEC2-5FA0-121DB0A1B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BDEF38A-BEDF-F433-6348-41F881267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3CB149-CB14-4EE2-690B-AE974559D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57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04F08-45AF-F77C-D36F-26B29AF56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4B9285E-8E74-63E1-00DE-2654E3EA4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6812F39-5BD4-AF05-4DE0-613ED2E2C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93B3B4B-2E86-1C30-7CA3-9B6D632F8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17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2430F98-72B9-EB10-68EE-D9142AF4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F6EB60-15EC-36A0-4DD2-8A8EF3C51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EAD0E6-545A-CB2E-A159-4B24A7F7F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04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3550B-8A63-4D7E-A169-4F4FAA221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55F40D-6E9D-B4E5-628C-753867A00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09BC58-9324-9488-5FFF-2135885E8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69F920-50FC-71E8-3CF9-CDB4A7380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287E03-62A5-3D3D-4459-E63DAD898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49F63D-9341-44D9-CEEA-2D252A9CA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94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60F1E-D39E-3ABE-F510-B66A23F75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C59D2F9-F644-1D45-D90A-D7C94C2765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CC23F9-C912-E545-4C5B-97C314A7C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C0D1545-66E8-5B52-0022-2B6FF0031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22CE9F-C7D9-B3C4-A300-24180724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53E409-2AF0-6288-9CBE-2B79D636C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0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8EE77F-3C88-CD82-B40C-DEBD6416B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5C815E1-988B-B4A9-E384-ABD5E869A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61FA0A-B1FD-A1C7-551A-69E75CD98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36A06-8CED-EBE7-F78C-77C0391E4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C750BA-46A4-9F38-0CD8-0A33BD075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12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8065D97-5058-7AFD-19A3-8336015547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3C2D65-0B39-5ED0-E5BD-339FCD88C4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EA6D0A-76A6-3523-C36F-4F79CA73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7C8336-A3A4-34C3-933F-B5BB8BCB2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D99E68-BD5A-9E71-2B3E-5FB49752A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7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E5A51B8-35C8-2A38-9022-D93008D13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082A2E-E615-3F14-698C-0CEBC367C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729EF4-F0D2-7F27-D61A-CCE61D4D09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0A725-0F39-466D-8987-52531DAC4FCA}" type="datetimeFigureOut">
              <a:rPr lang="fr-FR" smtClean="0"/>
              <a:t>18/11/2023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5F8CAE-0279-BF22-F8D4-25807632AC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0ED810-059A-F1D6-19C8-F616EF4E04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CAF20-EF6B-411C-B084-97E048A5BA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126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5F1294F7-3FB0-6851-D284-A24E3D122E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219456"/>
            <a:ext cx="10880000" cy="6120000"/>
          </a:xfrm>
          <a:prstGeom prst="rect">
            <a:avLst/>
          </a:prstGeom>
          <a:ln w="66675" cap="rnd">
            <a:solidFill>
              <a:srgbClr val="FFFF00"/>
            </a:solidFill>
            <a:prstDash val="sysDot"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1941E-326B-CCC6-C92A-9625F50EEA60}"/>
              </a:ext>
            </a:extLst>
          </p:cNvPr>
          <p:cNvSpPr txBox="1"/>
          <p:nvPr/>
        </p:nvSpPr>
        <p:spPr>
          <a:xfrm>
            <a:off x="3895594" y="6339456"/>
            <a:ext cx="7440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d'</a:t>
            </a:r>
            <a:r>
              <a:rPr lang="fr-FR" sz="2400" b="1" dirty="0" err="1">
                <a:solidFill>
                  <a:srgbClr val="FFFF00"/>
                </a:solidFill>
              </a:rPr>
              <a:t>Abbadia</a:t>
            </a:r>
            <a:r>
              <a:rPr lang="fr-FR" sz="2400" b="1" dirty="0">
                <a:solidFill>
                  <a:srgbClr val="FFFF00"/>
                </a:solidFill>
              </a:rPr>
              <a:t> (côté nord)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0471D0D-8992-A4AD-DE4C-98248D232995}"/>
              </a:ext>
            </a:extLst>
          </p:cNvPr>
          <p:cNvSpPr txBox="1"/>
          <p:nvPr/>
        </p:nvSpPr>
        <p:spPr>
          <a:xfrm>
            <a:off x="1703539" y="219456"/>
            <a:ext cx="9632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Présente Le Château D ’ </a:t>
            </a:r>
            <a:r>
              <a:rPr lang="fr-FR" sz="2800" b="1" dirty="0" err="1"/>
              <a:t>Abbadie</a:t>
            </a:r>
            <a:r>
              <a:rPr lang="fr-FR" sz="2800" b="1" dirty="0"/>
              <a:t>  (à Hendaye )</a:t>
            </a:r>
          </a:p>
        </p:txBody>
      </p:sp>
    </p:spTree>
    <p:extLst>
      <p:ext uri="{BB962C8B-B14F-4D97-AF65-F5344CB8AC3E}">
        <p14:creationId xmlns:p14="http://schemas.microsoft.com/office/powerpoint/2010/main" val="125127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  <p:sndAc>
          <p:stSnd loop="1">
            <p:snd r:embed="rId2" name="ERRE ZENITUZTEN (Xabi Solano) - Bizkargi Dantza Elkartea.wav"/>
          </p:stSnd>
        </p:sndAc>
      </p:transition>
    </mc:Choice>
    <mc:Fallback>
      <p:transition spd="slow" advClick="0" advTm="10000">
        <p:comb/>
        <p:sndAc>
          <p:stSnd loop="1">
            <p:snd r:embed="rId2" name="ERRE ZENITUZTEN (Xabi Solano) - Bizkargi Dantza Elkart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41EFFE-5769-579C-7556-ED9329B4029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château-observatoire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Abbadia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de style néogothique, situé sur la commune d'Hendaye, dans la province du Labourd. Construit par Eugène Viollet-le-Duc et Edmond Duthoit sur une commande d'Antoine d'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Abbadie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il est classé comme monument historique et Maison des illustres.</a:t>
            </a:r>
          </a:p>
        </p:txBody>
      </p:sp>
    </p:spTree>
    <p:extLst>
      <p:ext uri="{BB962C8B-B14F-4D97-AF65-F5344CB8AC3E}">
        <p14:creationId xmlns:p14="http://schemas.microsoft.com/office/powerpoint/2010/main" val="303036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croquis, homme&#10;&#10;Description générée automatiquement">
            <a:extLst>
              <a:ext uri="{FF2B5EF4-FFF2-40B4-BE49-F238E27FC236}">
                <a16:creationId xmlns:a16="http://schemas.microsoft.com/office/drawing/2014/main" id="{38D243F0-EBC1-C21B-8CB0-2E89439CD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8128" y="643466"/>
            <a:ext cx="5055743" cy="5571067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1AF60E-78B3-934B-496A-C3ABDA098F9B}"/>
              </a:ext>
            </a:extLst>
          </p:cNvPr>
          <p:cNvSpPr txBox="1"/>
          <p:nvPr/>
        </p:nvSpPr>
        <p:spPr>
          <a:xfrm>
            <a:off x="4327325" y="6214533"/>
            <a:ext cx="5055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Antoine d'</a:t>
            </a:r>
            <a:r>
              <a:rPr lang="fr-FR" sz="2400" b="1" dirty="0" err="1">
                <a:solidFill>
                  <a:schemeClr val="bg1"/>
                </a:solidFill>
              </a:rPr>
              <a:t>Abbadie</a:t>
            </a:r>
            <a:r>
              <a:rPr lang="fr-FR" sz="2400" b="1" dirty="0">
                <a:solidFill>
                  <a:schemeClr val="bg1"/>
                </a:solidFill>
              </a:rPr>
              <a:t> d'</a:t>
            </a:r>
            <a:r>
              <a:rPr lang="fr-FR" sz="2400" b="1" dirty="0" err="1">
                <a:solidFill>
                  <a:schemeClr val="bg1"/>
                </a:solidFill>
              </a:rPr>
              <a:t>Arrast</a:t>
            </a:r>
            <a:r>
              <a:rPr lang="fr-FR" sz="2400" b="1" dirty="0">
                <a:solidFill>
                  <a:schemeClr val="bg1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164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peinture, cadre photo, art&#10;&#10;Description générée automatiquement">
            <a:extLst>
              <a:ext uri="{FF2B5EF4-FFF2-40B4-BE49-F238E27FC236}">
                <a16:creationId xmlns:a16="http://schemas.microsoft.com/office/drawing/2014/main" id="{79465FDF-7F31-7B4E-CD6E-B1D2B181B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705" y="643466"/>
            <a:ext cx="4122589" cy="5571067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25C5DD-506F-D215-102E-7A5BCAB2632B}"/>
              </a:ext>
            </a:extLst>
          </p:cNvPr>
          <p:cNvSpPr txBox="1"/>
          <p:nvPr/>
        </p:nvSpPr>
        <p:spPr>
          <a:xfrm>
            <a:off x="3031298" y="5981550"/>
            <a:ext cx="77786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Virginie Vincent de Saint-Bonnet, son épouse.</a:t>
            </a:r>
          </a:p>
        </p:txBody>
      </p:sp>
    </p:spTree>
    <p:extLst>
      <p:ext uri="{BB962C8B-B14F-4D97-AF65-F5344CB8AC3E}">
        <p14:creationId xmlns:p14="http://schemas.microsoft.com/office/powerpoint/2010/main" val="289123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habits, Visage humain, portrait, personne&#10;&#10;Description générée automatiquement">
            <a:extLst>
              <a:ext uri="{FF2B5EF4-FFF2-40B4-BE49-F238E27FC236}">
                <a16:creationId xmlns:a16="http://schemas.microsoft.com/office/drawing/2014/main" id="{E2797ABC-B53A-34EF-8AA0-E897F65EC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882006" y="569843"/>
            <a:ext cx="8450714" cy="564998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21DEF5-609B-A827-C121-868F81E28FBA}"/>
              </a:ext>
            </a:extLst>
          </p:cNvPr>
          <p:cNvSpPr txBox="1"/>
          <p:nvPr/>
        </p:nvSpPr>
        <p:spPr>
          <a:xfrm>
            <a:off x="4004152" y="5918824"/>
            <a:ext cx="76158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Eugène Viollet-le-Duc, architecte.</a:t>
            </a:r>
          </a:p>
        </p:txBody>
      </p:sp>
    </p:spTree>
    <p:extLst>
      <p:ext uri="{BB962C8B-B14F-4D97-AF65-F5344CB8AC3E}">
        <p14:creationId xmlns:p14="http://schemas.microsoft.com/office/powerpoint/2010/main" val="245815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plein air, arbre, bâtiment, château&#10;&#10;Description générée automatiquement">
            <a:extLst>
              <a:ext uri="{FF2B5EF4-FFF2-40B4-BE49-F238E27FC236}">
                <a16:creationId xmlns:a16="http://schemas.microsoft.com/office/drawing/2014/main" id="{29E33838-7446-75CD-61DF-0DF5785D5C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90" r="9399" b="5"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27444C-EB4A-FD3E-7920-FEEE5EA4B553}"/>
              </a:ext>
            </a:extLst>
          </p:cNvPr>
          <p:cNvSpPr txBox="1"/>
          <p:nvPr/>
        </p:nvSpPr>
        <p:spPr>
          <a:xfrm>
            <a:off x="1052185" y="6288156"/>
            <a:ext cx="11523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Dessin du château dans une revue américaine (</a:t>
            </a:r>
            <a:r>
              <a:rPr lang="fr-FR" sz="2400" b="1" dirty="0" err="1"/>
              <a:t>Popular</a:t>
            </a:r>
            <a:r>
              <a:rPr lang="fr-FR" sz="2400" b="1" dirty="0"/>
              <a:t> Science </a:t>
            </a:r>
            <a:r>
              <a:rPr lang="fr-FR" sz="2400" b="1" dirty="0" err="1"/>
              <a:t>Monthly</a:t>
            </a:r>
            <a:r>
              <a:rPr lang="fr-FR" sz="2400" b="1" dirty="0"/>
              <a:t>, 1898).</a:t>
            </a:r>
          </a:p>
        </p:txBody>
      </p:sp>
    </p:spTree>
    <p:extLst>
      <p:ext uri="{BB962C8B-B14F-4D97-AF65-F5344CB8AC3E}">
        <p14:creationId xmlns:p14="http://schemas.microsoft.com/office/powerpoint/2010/main" val="179409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dessin, croquis, art, bâtiment&#10;&#10;Description générée automatiquement">
            <a:extLst>
              <a:ext uri="{FF2B5EF4-FFF2-40B4-BE49-F238E27FC236}">
                <a16:creationId xmlns:a16="http://schemas.microsoft.com/office/drawing/2014/main" id="{F81C0355-8094-AF48-F120-7876D1965D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  <a:ln w="508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1DC6E6-00D5-D923-4A3C-9B88C593C2F7}"/>
              </a:ext>
            </a:extLst>
          </p:cNvPr>
          <p:cNvSpPr txBox="1"/>
          <p:nvPr/>
        </p:nvSpPr>
        <p:spPr>
          <a:xfrm>
            <a:off x="3021875" y="6165503"/>
            <a:ext cx="8981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Entrée principale (</a:t>
            </a:r>
            <a:r>
              <a:rPr lang="fr-FR" sz="2400" b="1" dirty="0" err="1">
                <a:solidFill>
                  <a:schemeClr val="bg1"/>
                </a:solidFill>
              </a:rPr>
              <a:t>Popular</a:t>
            </a:r>
            <a:r>
              <a:rPr lang="fr-FR" sz="2400" b="1" dirty="0">
                <a:solidFill>
                  <a:schemeClr val="bg1"/>
                </a:solidFill>
              </a:rPr>
              <a:t> Science </a:t>
            </a:r>
            <a:r>
              <a:rPr lang="fr-FR" sz="2400" b="1" dirty="0" err="1">
                <a:solidFill>
                  <a:schemeClr val="bg1"/>
                </a:solidFill>
              </a:rPr>
              <a:t>Monthly</a:t>
            </a:r>
            <a:r>
              <a:rPr lang="fr-FR" sz="2400" b="1" dirty="0">
                <a:solidFill>
                  <a:schemeClr val="bg1"/>
                </a:solidFill>
              </a:rPr>
              <a:t>, 1898).</a:t>
            </a:r>
          </a:p>
        </p:txBody>
      </p:sp>
    </p:spTree>
    <p:extLst>
      <p:ext uri="{BB962C8B-B14F-4D97-AF65-F5344CB8AC3E}">
        <p14:creationId xmlns:p14="http://schemas.microsoft.com/office/powerpoint/2010/main" val="154566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93E52318-B980-2419-F897-441231D2A9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5B687-7C71-C526-E9AF-41767015EE02}"/>
              </a:ext>
            </a:extLst>
          </p:cNvPr>
          <p:cNvSpPr txBox="1"/>
          <p:nvPr/>
        </p:nvSpPr>
        <p:spPr>
          <a:xfrm>
            <a:off x="3895594" y="6225615"/>
            <a:ext cx="9494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Château d'</a:t>
            </a:r>
            <a:r>
              <a:rPr lang="fr-FR" sz="2400" b="1" dirty="0" err="1">
                <a:solidFill>
                  <a:srgbClr val="FFFF00"/>
                </a:solidFill>
              </a:rPr>
              <a:t>Abaddia</a:t>
            </a:r>
            <a:r>
              <a:rPr lang="fr-FR" sz="2400" b="1" dirty="0">
                <a:solidFill>
                  <a:srgbClr val="FFFF00"/>
                </a:solidFill>
              </a:rPr>
              <a:t>. Hendaye,</a:t>
            </a:r>
          </a:p>
        </p:txBody>
      </p:sp>
    </p:spTree>
    <p:extLst>
      <p:ext uri="{BB962C8B-B14F-4D97-AF65-F5344CB8AC3E}">
        <p14:creationId xmlns:p14="http://schemas.microsoft.com/office/powerpoint/2010/main" val="185692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1A0D0F4D-D8C5-E9EC-ACD6-8794DF27E0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D5BE50-96B6-21C3-6B64-AEE4C50B9501}"/>
              </a:ext>
            </a:extLst>
          </p:cNvPr>
          <p:cNvSpPr txBox="1"/>
          <p:nvPr/>
        </p:nvSpPr>
        <p:spPr>
          <a:xfrm>
            <a:off x="2202970" y="6170619"/>
            <a:ext cx="9222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d'</a:t>
            </a:r>
            <a:r>
              <a:rPr lang="fr-FR" sz="2400" b="1" dirty="0" err="1">
                <a:solidFill>
                  <a:srgbClr val="FFFF00"/>
                </a:solidFill>
              </a:rPr>
              <a:t>Abbadie</a:t>
            </a:r>
            <a:r>
              <a:rPr lang="fr-FR" sz="2400" b="1" dirty="0">
                <a:solidFill>
                  <a:srgbClr val="FFFF00"/>
                </a:solidFill>
              </a:rPr>
              <a:t> à Hendaye, aspect nord-ouest de l'aile sud</a:t>
            </a:r>
          </a:p>
        </p:txBody>
      </p:sp>
    </p:spTree>
    <p:extLst>
      <p:ext uri="{BB962C8B-B14F-4D97-AF65-F5344CB8AC3E}">
        <p14:creationId xmlns:p14="http://schemas.microsoft.com/office/powerpoint/2010/main" val="79205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plein air, herbe, ciel, escaliers&#10;&#10;Description générée automatiquement">
            <a:extLst>
              <a:ext uri="{FF2B5EF4-FFF2-40B4-BE49-F238E27FC236}">
                <a16:creationId xmlns:a16="http://schemas.microsoft.com/office/drawing/2014/main" id="{9D3B5D2A-5BF7-AD2F-C8DC-595E2B6139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B3FC20-7D34-A950-DC2A-F4D47250E993}"/>
              </a:ext>
            </a:extLst>
          </p:cNvPr>
          <p:cNvSpPr txBox="1"/>
          <p:nvPr/>
        </p:nvSpPr>
        <p:spPr>
          <a:xfrm>
            <a:off x="1882006" y="6219824"/>
            <a:ext cx="9782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Escalier de l'aile Sud avec une sculpture d'un chat attrapant un rat.</a:t>
            </a:r>
          </a:p>
        </p:txBody>
      </p:sp>
    </p:spTree>
    <p:extLst>
      <p:ext uri="{BB962C8B-B14F-4D97-AF65-F5344CB8AC3E}">
        <p14:creationId xmlns:p14="http://schemas.microsoft.com/office/powerpoint/2010/main" val="214246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ulpture sur pierre, Sculpture, bâtiment, lion&#10;&#10;Description générée automatiquement">
            <a:extLst>
              <a:ext uri="{FF2B5EF4-FFF2-40B4-BE49-F238E27FC236}">
                <a16:creationId xmlns:a16="http://schemas.microsoft.com/office/drawing/2014/main" id="{B1F4C75F-81ED-B10E-C810-ECB08E023F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9137" y="643466"/>
            <a:ext cx="3133725" cy="5571067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B5258A2-1A9E-19FA-D182-E03CB6038B55}"/>
              </a:ext>
            </a:extLst>
          </p:cNvPr>
          <p:cNvSpPr txBox="1"/>
          <p:nvPr/>
        </p:nvSpPr>
        <p:spPr>
          <a:xfrm>
            <a:off x="7816241" y="3657600"/>
            <a:ext cx="4020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Gargouille du château d'Abbadie, Pyrénées-Atlantiques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30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ein air, statue, plante, reptile&#10;&#10;Description générée automatiquement">
            <a:extLst>
              <a:ext uri="{FF2B5EF4-FFF2-40B4-BE49-F238E27FC236}">
                <a16:creationId xmlns:a16="http://schemas.microsoft.com/office/drawing/2014/main" id="{3A30899C-F65D-7D5B-9129-549B056ED3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9E99A-07CB-EE98-3B1A-531262A41015}"/>
              </a:ext>
            </a:extLst>
          </p:cNvPr>
          <p:cNvSpPr txBox="1"/>
          <p:nvPr/>
        </p:nvSpPr>
        <p:spPr>
          <a:xfrm>
            <a:off x="2617940" y="5861753"/>
            <a:ext cx="84550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des deux crocodiles gardant l'entrée principale.</a:t>
            </a:r>
          </a:p>
        </p:txBody>
      </p:sp>
    </p:spTree>
    <p:extLst>
      <p:ext uri="{BB962C8B-B14F-4D97-AF65-F5344CB8AC3E}">
        <p14:creationId xmlns:p14="http://schemas.microsoft.com/office/powerpoint/2010/main" val="148450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02E72621-2880-8300-62D9-D516464049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8198" y="427436"/>
            <a:ext cx="10515602" cy="5387693"/>
          </a:xfrm>
          <a:prstGeom prst="rect">
            <a:avLst/>
          </a:prstGeom>
          <a:ln w="57150">
            <a:solidFill>
              <a:schemeClr val="bg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5916CD-65C9-C998-A026-DC66E6A2754F}"/>
              </a:ext>
            </a:extLst>
          </p:cNvPr>
          <p:cNvSpPr txBox="1"/>
          <p:nvPr/>
        </p:nvSpPr>
        <p:spPr>
          <a:xfrm>
            <a:off x="838198" y="5796759"/>
            <a:ext cx="11649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Entrée du château d'</a:t>
            </a:r>
            <a:r>
              <a:rPr lang="fr-FR" sz="2400" b="1" dirty="0" err="1"/>
              <a:t>Abbadie</a:t>
            </a:r>
            <a:r>
              <a:rPr lang="fr-FR" sz="2400" b="1" dirty="0"/>
              <a:t> (Hendaye, Pyrénées Atlantiques)/ </a:t>
            </a:r>
            <a:r>
              <a:rPr lang="fr-FR" sz="2400" b="1" dirty="0" err="1"/>
              <a:t>Abbadia</a:t>
            </a:r>
            <a:r>
              <a:rPr lang="fr-FR" sz="2400" b="1" dirty="0"/>
              <a:t> </a:t>
            </a:r>
            <a:r>
              <a:rPr lang="fr-FR" sz="2400" b="1" dirty="0" err="1"/>
              <a:t>jauregia</a:t>
            </a:r>
            <a:r>
              <a:rPr lang="fr-FR" sz="2400" b="1" dirty="0"/>
              <a:t>/ Château d'Antoine d'</a:t>
            </a:r>
            <a:r>
              <a:rPr lang="fr-FR" sz="2400" b="1" dirty="0" err="1"/>
              <a:t>Abbadie</a:t>
            </a:r>
            <a:r>
              <a:rPr lang="fr-FR" sz="2400" b="1" dirty="0"/>
              <a:t> d'</a:t>
            </a:r>
            <a:r>
              <a:rPr lang="fr-FR" sz="2400" b="1" dirty="0" err="1"/>
              <a:t>Arrast</a:t>
            </a:r>
            <a:r>
              <a:rPr lang="fr-FR" sz="2400" b="1" dirty="0"/>
              <a:t> sur la corniche basque, fin XIXe siècle</a:t>
            </a:r>
          </a:p>
        </p:txBody>
      </p:sp>
    </p:spTree>
    <p:extLst>
      <p:ext uri="{BB962C8B-B14F-4D97-AF65-F5344CB8AC3E}">
        <p14:creationId xmlns:p14="http://schemas.microsoft.com/office/powerpoint/2010/main" val="259108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Moulures, Symétrie&#10;&#10;Description générée automatiquement">
            <a:extLst>
              <a:ext uri="{FF2B5EF4-FFF2-40B4-BE49-F238E27FC236}">
                <a16:creationId xmlns:a16="http://schemas.microsoft.com/office/drawing/2014/main" id="{EA397F3F-A851-36E7-6101-2DA0E28539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3569" y="643466"/>
            <a:ext cx="8044862" cy="5571067"/>
          </a:xfrm>
          <a:prstGeom prst="rect">
            <a:avLst/>
          </a:prstGeom>
          <a:ln w="6032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6C0EE8-EFBE-E457-5692-673880BFF77F}"/>
              </a:ext>
            </a:extLst>
          </p:cNvPr>
          <p:cNvSpPr txBox="1"/>
          <p:nvPr/>
        </p:nvSpPr>
        <p:spPr>
          <a:xfrm>
            <a:off x="5314699" y="6214533"/>
            <a:ext cx="9607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 err="1"/>
              <a:t>Abbadia</a:t>
            </a:r>
            <a:r>
              <a:rPr lang="fr-FR" sz="2400" b="1" dirty="0"/>
              <a:t> - Porche</a:t>
            </a:r>
          </a:p>
        </p:txBody>
      </p:sp>
    </p:spTree>
    <p:extLst>
      <p:ext uri="{BB962C8B-B14F-4D97-AF65-F5344CB8AC3E}">
        <p14:creationId xmlns:p14="http://schemas.microsoft.com/office/powerpoint/2010/main" val="216486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ercle&#10;&#10;Description générée automatiquement">
            <a:extLst>
              <a:ext uri="{FF2B5EF4-FFF2-40B4-BE49-F238E27FC236}">
                <a16:creationId xmlns:a16="http://schemas.microsoft.com/office/drawing/2014/main" id="{19D4254C-FE39-6A7E-8E2A-FC5F4A4EC8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286" y="643466"/>
            <a:ext cx="5501428" cy="557106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76EAB5-E987-BAD5-77DE-418804A0C1E6}"/>
              </a:ext>
            </a:extLst>
          </p:cNvPr>
          <p:cNvSpPr txBox="1"/>
          <p:nvPr/>
        </p:nvSpPr>
        <p:spPr>
          <a:xfrm>
            <a:off x="9052560" y="3429000"/>
            <a:ext cx="3139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scription</a:t>
            </a:r>
            <a:r>
              <a:rPr lang="fr-FR" sz="2400" b="1" dirty="0">
                <a:solidFill>
                  <a:schemeClr val="bg1"/>
                </a:solidFill>
              </a:rPr>
              <a:t> basque sur la façade du château d'</a:t>
            </a:r>
            <a:r>
              <a:rPr lang="fr-FR" sz="2400" b="1" dirty="0" err="1">
                <a:solidFill>
                  <a:schemeClr val="bg1"/>
                </a:solidFill>
              </a:rPr>
              <a:t>Abbadia</a:t>
            </a:r>
            <a:r>
              <a:rPr lang="fr-FR" sz="2400" b="1" dirty="0">
                <a:solidFill>
                  <a:schemeClr val="bg1"/>
                </a:solidFill>
              </a:rPr>
              <a:t>, Hendaye (France), signifiant « ne vois pas - n'apprends pas »</a:t>
            </a:r>
          </a:p>
        </p:txBody>
      </p:sp>
    </p:spTree>
    <p:extLst>
      <p:ext uri="{BB962C8B-B14F-4D97-AF65-F5344CB8AC3E}">
        <p14:creationId xmlns:p14="http://schemas.microsoft.com/office/powerpoint/2010/main" val="244367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ein air, statue, Sculpture sur pierre, sculpture&#10;&#10;Description générée automatiquement">
            <a:extLst>
              <a:ext uri="{FF2B5EF4-FFF2-40B4-BE49-F238E27FC236}">
                <a16:creationId xmlns:a16="http://schemas.microsoft.com/office/drawing/2014/main" id="{B1ADEBD9-B562-8136-91B8-6FF1CACBB6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737A6A-DB5B-4CFF-D8AA-7CF014E1CBDD}"/>
              </a:ext>
            </a:extLst>
          </p:cNvPr>
          <p:cNvSpPr txBox="1"/>
          <p:nvPr/>
        </p:nvSpPr>
        <p:spPr>
          <a:xfrm>
            <a:off x="2823577" y="6028757"/>
            <a:ext cx="8530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Serpent et monogramme de la porte principale.</a:t>
            </a:r>
          </a:p>
        </p:txBody>
      </p:sp>
    </p:spTree>
    <p:extLst>
      <p:ext uri="{BB962C8B-B14F-4D97-AF65-F5344CB8AC3E}">
        <p14:creationId xmlns:p14="http://schemas.microsoft.com/office/powerpoint/2010/main" val="1488392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statue, Sculpture sur pierre, sculpture, Sculpture&#10;&#10;Description générée automatiquement">
            <a:extLst>
              <a:ext uri="{FF2B5EF4-FFF2-40B4-BE49-F238E27FC236}">
                <a16:creationId xmlns:a16="http://schemas.microsoft.com/office/drawing/2014/main" id="{9D652E2B-D0FD-2E2D-9CC6-3500CA071C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FC625-7DA0-B827-272B-4896F94D685F}"/>
              </a:ext>
            </a:extLst>
          </p:cNvPr>
          <p:cNvSpPr txBox="1"/>
          <p:nvPr/>
        </p:nvSpPr>
        <p:spPr>
          <a:xfrm>
            <a:off x="3858017" y="6122846"/>
            <a:ext cx="8492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Gargouille au-dessus de l'entrée.</a:t>
            </a:r>
          </a:p>
        </p:txBody>
      </p:sp>
    </p:spTree>
    <p:extLst>
      <p:ext uri="{BB962C8B-B14F-4D97-AF65-F5344CB8AC3E}">
        <p14:creationId xmlns:p14="http://schemas.microsoft.com/office/powerpoint/2010/main" val="69827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bâtiment, sol, fenêtre&#10;&#10;Description générée automatiquement">
            <a:extLst>
              <a:ext uri="{FF2B5EF4-FFF2-40B4-BE49-F238E27FC236}">
                <a16:creationId xmlns:a16="http://schemas.microsoft.com/office/drawing/2014/main" id="{D1F91DD0-C3C0-F21E-EB98-821D362AE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18B2F9-802A-6D06-7DC6-221C4A59C336}"/>
              </a:ext>
            </a:extLst>
          </p:cNvPr>
          <p:cNvSpPr txBox="1"/>
          <p:nvPr/>
        </p:nvSpPr>
        <p:spPr>
          <a:xfrm>
            <a:off x="4822522" y="5795313"/>
            <a:ext cx="8855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Escalier principal.</a:t>
            </a:r>
          </a:p>
        </p:txBody>
      </p:sp>
    </p:spTree>
    <p:extLst>
      <p:ext uri="{BB962C8B-B14F-4D97-AF65-F5344CB8AC3E}">
        <p14:creationId xmlns:p14="http://schemas.microsoft.com/office/powerpoint/2010/main" val="226206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haise, intérieur, vert&#10;&#10;Description générée automatiquement">
            <a:extLst>
              <a:ext uri="{FF2B5EF4-FFF2-40B4-BE49-F238E27FC236}">
                <a16:creationId xmlns:a16="http://schemas.microsoft.com/office/drawing/2014/main" id="{55A5943D-959E-5B64-039E-2EEE5735D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850" y="643466"/>
            <a:ext cx="4178300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CDD524-15A1-4D3B-EBC6-CCE52B2F8F98}"/>
              </a:ext>
            </a:extLst>
          </p:cNvPr>
          <p:cNvSpPr txBox="1"/>
          <p:nvPr/>
        </p:nvSpPr>
        <p:spPr>
          <a:xfrm>
            <a:off x="676405" y="3818297"/>
            <a:ext cx="3330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Chaise avec une lettre éthiopienne.</a:t>
            </a:r>
          </a:p>
        </p:txBody>
      </p:sp>
    </p:spTree>
    <p:extLst>
      <p:ext uri="{BB962C8B-B14F-4D97-AF65-F5344CB8AC3E}">
        <p14:creationId xmlns:p14="http://schemas.microsoft.com/office/powerpoint/2010/main" val="335316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spirale, intérieur, sol&#10;&#10;Description générée automatiquement">
            <a:extLst>
              <a:ext uri="{FF2B5EF4-FFF2-40B4-BE49-F238E27FC236}">
                <a16:creationId xmlns:a16="http://schemas.microsoft.com/office/drawing/2014/main" id="{6C480215-7346-6A56-0D6C-4521356C91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321" y="643466"/>
            <a:ext cx="8346167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566A24-BE5C-A70B-1C90-03E78FF553D3}"/>
              </a:ext>
            </a:extLst>
          </p:cNvPr>
          <p:cNvSpPr txBox="1"/>
          <p:nvPr/>
        </p:nvSpPr>
        <p:spPr>
          <a:xfrm>
            <a:off x="344636" y="1390389"/>
            <a:ext cx="22986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Escalier hélicoïdal de la tourelle sud, il est richement décoré avec un plafond peint en jaune avec une forme d'étoile ainsi que des motifs de feuilles et de fleurs.</a:t>
            </a:r>
          </a:p>
        </p:txBody>
      </p:sp>
    </p:spTree>
    <p:extLst>
      <p:ext uri="{BB962C8B-B14F-4D97-AF65-F5344CB8AC3E}">
        <p14:creationId xmlns:p14="http://schemas.microsoft.com/office/powerpoint/2010/main" val="111822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en bronze, bronze, Visage humain, Sculpture&#10;&#10;Description générée automatiquement">
            <a:extLst>
              <a:ext uri="{FF2B5EF4-FFF2-40B4-BE49-F238E27FC236}">
                <a16:creationId xmlns:a16="http://schemas.microsoft.com/office/drawing/2014/main" id="{44DABB24-99E9-6AA2-C7AE-40C9C2EFC0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850" y="643466"/>
            <a:ext cx="4178300" cy="5571067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221CBF-22F8-8DAB-E88D-1E2256891510}"/>
              </a:ext>
            </a:extLst>
          </p:cNvPr>
          <p:cNvSpPr txBox="1"/>
          <p:nvPr/>
        </p:nvSpPr>
        <p:spPr>
          <a:xfrm>
            <a:off x="8496822" y="3428999"/>
            <a:ext cx="36951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d'Abdallah au château d'</a:t>
            </a:r>
            <a:r>
              <a:rPr lang="fr-FR" sz="2400" b="1" dirty="0" err="1"/>
              <a:t>Abbadia</a:t>
            </a:r>
            <a:r>
              <a:rPr lang="fr-FR" sz="2400" b="1" dirty="0"/>
              <a:t>, Hendaye (France)</a:t>
            </a:r>
          </a:p>
        </p:txBody>
      </p:sp>
    </p:spTree>
    <p:extLst>
      <p:ext uri="{BB962C8B-B14F-4D97-AF65-F5344CB8AC3E}">
        <p14:creationId xmlns:p14="http://schemas.microsoft.com/office/powerpoint/2010/main" val="201843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012BEBB5-6F73-C475-2C43-5369EDCDE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850" y="643466"/>
            <a:ext cx="4178300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70FB1F-7CD6-6B1A-2CD4-F82B604907ED}"/>
              </a:ext>
            </a:extLst>
          </p:cNvPr>
          <p:cNvSpPr txBox="1"/>
          <p:nvPr/>
        </p:nvSpPr>
        <p:spPr>
          <a:xfrm>
            <a:off x="388307" y="3429000"/>
            <a:ext cx="37953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Lunette méridienne décimale.</a:t>
            </a:r>
          </a:p>
        </p:txBody>
      </p:sp>
    </p:spTree>
    <p:extLst>
      <p:ext uri="{BB962C8B-B14F-4D97-AF65-F5344CB8AC3E}">
        <p14:creationId xmlns:p14="http://schemas.microsoft.com/office/powerpoint/2010/main" val="112023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632FF5E4-F16F-5F33-2641-14225D26BB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04FAA4-3AD7-B05B-3478-C4FDF8529266}"/>
              </a:ext>
            </a:extLst>
          </p:cNvPr>
          <p:cNvSpPr txBox="1"/>
          <p:nvPr/>
        </p:nvSpPr>
        <p:spPr>
          <a:xfrm>
            <a:off x="3234367" y="6155209"/>
            <a:ext cx="8956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d'</a:t>
            </a:r>
            <a:r>
              <a:rPr lang="fr-FR" sz="2400" b="1" dirty="0" err="1">
                <a:solidFill>
                  <a:srgbClr val="FFFF00"/>
                </a:solidFill>
              </a:rPr>
              <a:t>Abbadia</a:t>
            </a:r>
            <a:r>
              <a:rPr lang="fr-FR" sz="2400" b="1" dirty="0">
                <a:solidFill>
                  <a:srgbClr val="FFFF00"/>
                </a:solidFill>
              </a:rPr>
              <a:t> près d'Hendaye (64)</a:t>
            </a:r>
          </a:p>
        </p:txBody>
      </p:sp>
    </p:spTree>
    <p:extLst>
      <p:ext uri="{BB962C8B-B14F-4D97-AF65-F5344CB8AC3E}">
        <p14:creationId xmlns:p14="http://schemas.microsoft.com/office/powerpoint/2010/main" val="148109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42F3EE6B-5BF0-0FFC-2B39-0E59E6E386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89B54F-7D6A-3361-93F6-F1B20BF064CC}"/>
              </a:ext>
            </a:extLst>
          </p:cNvPr>
          <p:cNvSpPr txBox="1"/>
          <p:nvPr/>
        </p:nvSpPr>
        <p:spPr>
          <a:xfrm>
            <a:off x="2442575" y="6122846"/>
            <a:ext cx="8179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du château d'</a:t>
            </a:r>
            <a:r>
              <a:rPr lang="fr-FR" sz="2400" b="1" dirty="0" err="1">
                <a:solidFill>
                  <a:srgbClr val="FFFF00"/>
                </a:solidFill>
              </a:rPr>
              <a:t>Abbadie</a:t>
            </a:r>
            <a:r>
              <a:rPr lang="fr-FR" sz="2400" b="1" dirty="0">
                <a:solidFill>
                  <a:srgbClr val="FFFF00"/>
                </a:solidFill>
              </a:rPr>
              <a:t>, Pyrénées-Atlantiques</a:t>
            </a:r>
          </a:p>
        </p:txBody>
      </p:sp>
    </p:spTree>
    <p:extLst>
      <p:ext uri="{BB962C8B-B14F-4D97-AF65-F5344CB8AC3E}">
        <p14:creationId xmlns:p14="http://schemas.microsoft.com/office/powerpoint/2010/main" val="6879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bâtiment, chapelle, église&#10;&#10;Description générée automatiquement">
            <a:extLst>
              <a:ext uri="{FF2B5EF4-FFF2-40B4-BE49-F238E27FC236}">
                <a16:creationId xmlns:a16="http://schemas.microsoft.com/office/drawing/2014/main" id="{B0C1AA75-9001-C0C3-95ED-037117C3B0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  <a:ln w="666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F8AC6F-2449-3EF5-988C-AECC587ADECE}"/>
              </a:ext>
            </a:extLst>
          </p:cNvPr>
          <p:cNvSpPr txBox="1"/>
          <p:nvPr/>
        </p:nvSpPr>
        <p:spPr>
          <a:xfrm>
            <a:off x="2791019" y="6122846"/>
            <a:ext cx="9908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du château </a:t>
            </a:r>
            <a:r>
              <a:rPr lang="fr-FR" sz="2400" b="1" dirty="0" err="1">
                <a:solidFill>
                  <a:srgbClr val="FFFF00"/>
                </a:solidFill>
              </a:rPr>
              <a:t>Abbadia</a:t>
            </a:r>
            <a:r>
              <a:rPr lang="fr-FR" sz="2400" b="1" dirty="0">
                <a:solidFill>
                  <a:srgbClr val="FFFF00"/>
                </a:solidFill>
              </a:rPr>
              <a:t>, Hendaye (France)</a:t>
            </a:r>
          </a:p>
        </p:txBody>
      </p:sp>
    </p:spTree>
    <p:extLst>
      <p:ext uri="{BB962C8B-B14F-4D97-AF65-F5344CB8AC3E}">
        <p14:creationId xmlns:p14="http://schemas.microsoft.com/office/powerpoint/2010/main" val="117534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texte, habits, personne, affiche&#10;&#10;Description générée automatiquement">
            <a:extLst>
              <a:ext uri="{FF2B5EF4-FFF2-40B4-BE49-F238E27FC236}">
                <a16:creationId xmlns:a16="http://schemas.microsoft.com/office/drawing/2014/main" id="{28FC016E-24C7-E358-5DE8-52D035E6E3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016" y="520290"/>
            <a:ext cx="4104000" cy="58174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70BF93-15DE-DE46-C021-084DF3B37264}"/>
              </a:ext>
            </a:extLst>
          </p:cNvPr>
          <p:cNvSpPr txBox="1"/>
          <p:nvPr/>
        </p:nvSpPr>
        <p:spPr>
          <a:xfrm>
            <a:off x="8217074" y="2968668"/>
            <a:ext cx="3973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Antoine d'</a:t>
            </a:r>
            <a:r>
              <a:rPr lang="fr-FR" sz="2400" b="1" dirty="0" err="1">
                <a:solidFill>
                  <a:schemeClr val="bg1"/>
                </a:solidFill>
              </a:rPr>
              <a:t>Abbadie</a:t>
            </a:r>
            <a:r>
              <a:rPr lang="fr-FR" sz="2400" b="1" dirty="0">
                <a:solidFill>
                  <a:schemeClr val="bg1"/>
                </a:solidFill>
              </a:rPr>
              <a:t> et ses Éthiopiens.</a:t>
            </a:r>
          </a:p>
        </p:txBody>
      </p:sp>
    </p:spTree>
    <p:extLst>
      <p:ext uri="{BB962C8B-B14F-4D97-AF65-F5344CB8AC3E}">
        <p14:creationId xmlns:p14="http://schemas.microsoft.com/office/powerpoint/2010/main" val="305720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C1E5815-D54C-487F-A054-6D4930ADE3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Visage humain, peinture, art, personne&#10;&#10;Description générée automatiquement">
            <a:extLst>
              <a:ext uri="{FF2B5EF4-FFF2-40B4-BE49-F238E27FC236}">
                <a16:creationId xmlns:a16="http://schemas.microsoft.com/office/drawing/2014/main" id="{0A19C59C-B37C-F77A-0CF9-C577DD148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2202" y="643468"/>
            <a:ext cx="4442568" cy="5571066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208496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2CF84B0-DA6E-5183-F5A6-7C6E7F2AE254}"/>
              </a:ext>
            </a:extLst>
          </p:cNvPr>
          <p:cNvSpPr txBox="1"/>
          <p:nvPr/>
        </p:nvSpPr>
        <p:spPr>
          <a:xfrm>
            <a:off x="8158046" y="1853853"/>
            <a:ext cx="30422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Portrait de </a:t>
            </a:r>
            <a:r>
              <a:rPr lang="fr-FR" sz="2400" b="1" dirty="0" err="1">
                <a:solidFill>
                  <a:srgbClr val="FFFF00"/>
                </a:solidFill>
              </a:rPr>
              <a:t>Tawalda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Madhin</a:t>
            </a:r>
            <a:r>
              <a:rPr lang="fr-FR" sz="2400" b="1" dirty="0">
                <a:solidFill>
                  <a:srgbClr val="FFFF00"/>
                </a:solidFill>
              </a:rPr>
              <a:t>, professeur éthiopien d'Antoine d'</a:t>
            </a:r>
            <a:r>
              <a:rPr lang="fr-FR" sz="2400" b="1" dirty="0" err="1">
                <a:solidFill>
                  <a:srgbClr val="FFFF00"/>
                </a:solidFill>
              </a:rPr>
              <a:t>Abbadie</a:t>
            </a:r>
            <a:r>
              <a:rPr lang="fr-FR" sz="2400" b="1" dirty="0">
                <a:solidFill>
                  <a:srgbClr val="FFFF00"/>
                </a:solidFill>
              </a:rPr>
              <a:t>, par Adrien Guignet, huile sur toile, vers 1850.</a:t>
            </a:r>
          </a:p>
        </p:txBody>
      </p:sp>
    </p:spTree>
    <p:extLst>
      <p:ext uri="{BB962C8B-B14F-4D97-AF65-F5344CB8AC3E}">
        <p14:creationId xmlns:p14="http://schemas.microsoft.com/office/powerpoint/2010/main" val="189800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rc-en-ciel, plein air, ciel&#10;&#10;Description générée automatiquement">
            <a:extLst>
              <a:ext uri="{FF2B5EF4-FFF2-40B4-BE49-F238E27FC236}">
                <a16:creationId xmlns:a16="http://schemas.microsoft.com/office/drawing/2014/main" id="{57E4BA76-CF5B-2337-3CAB-3F8D6F7E6B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466" y="643466"/>
            <a:ext cx="5571067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395A01-8E02-8F2D-C651-682ECCC71C84}"/>
              </a:ext>
            </a:extLst>
          </p:cNvPr>
          <p:cNvSpPr txBox="1"/>
          <p:nvPr/>
        </p:nvSpPr>
        <p:spPr>
          <a:xfrm>
            <a:off x="0" y="2770535"/>
            <a:ext cx="33104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Domaine d'</a:t>
            </a:r>
            <a:r>
              <a:rPr lang="fr-FR" sz="2400" b="1" dirty="0" err="1">
                <a:solidFill>
                  <a:schemeClr val="bg1"/>
                </a:solidFill>
              </a:rPr>
              <a:t>Abbadia</a:t>
            </a:r>
            <a:r>
              <a:rPr lang="fr-FR" sz="2400" b="1" dirty="0">
                <a:solidFill>
                  <a:schemeClr val="bg1"/>
                </a:solidFill>
              </a:rPr>
              <a:t> sur la corniche basque, au nord de la ville d'Hendaye.</a:t>
            </a:r>
          </a:p>
        </p:txBody>
      </p:sp>
    </p:spTree>
    <p:extLst>
      <p:ext uri="{BB962C8B-B14F-4D97-AF65-F5344CB8AC3E}">
        <p14:creationId xmlns:p14="http://schemas.microsoft.com/office/powerpoint/2010/main" val="364424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herbe&#10;&#10;Description générée automatiquement">
            <a:extLst>
              <a:ext uri="{FF2B5EF4-FFF2-40B4-BE49-F238E27FC236}">
                <a16:creationId xmlns:a16="http://schemas.microsoft.com/office/drawing/2014/main" id="{58BE6DBB-1C81-37F0-8910-8391F6768A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  <a:ln w="66675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2AE59-D66C-E371-CE52-1AC024C70B07}"/>
              </a:ext>
            </a:extLst>
          </p:cNvPr>
          <p:cNvSpPr txBox="1"/>
          <p:nvPr/>
        </p:nvSpPr>
        <p:spPr>
          <a:xfrm>
            <a:off x="3695179" y="6003563"/>
            <a:ext cx="7292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/>
              <a:t>Vue vers le sud : Hendaye et </a:t>
            </a:r>
            <a:r>
              <a:rPr lang="fr-FR" sz="2400" b="1" dirty="0" err="1"/>
              <a:t>Jaizkibel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002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palmier&#10;&#10;Description générée automatiquement">
            <a:extLst>
              <a:ext uri="{FF2B5EF4-FFF2-40B4-BE49-F238E27FC236}">
                <a16:creationId xmlns:a16="http://schemas.microsoft.com/office/drawing/2014/main" id="{2340A9FA-A8F3-325F-309D-2D699EDF32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228" y="643466"/>
            <a:ext cx="8377544" cy="5571067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179285-7A07-BBCA-EF9D-D0F85349843B}"/>
              </a:ext>
            </a:extLst>
          </p:cNvPr>
          <p:cNvSpPr txBox="1"/>
          <p:nvPr/>
        </p:nvSpPr>
        <p:spPr>
          <a:xfrm>
            <a:off x="3206663" y="6214533"/>
            <a:ext cx="730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du château avec des espèces exotiques.</a:t>
            </a:r>
          </a:p>
        </p:txBody>
      </p:sp>
    </p:spTree>
    <p:extLst>
      <p:ext uri="{BB962C8B-B14F-4D97-AF65-F5344CB8AC3E}">
        <p14:creationId xmlns:p14="http://schemas.microsoft.com/office/powerpoint/2010/main" val="172595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âturage&#10;&#10;Description générée automatiquement">
            <a:extLst>
              <a:ext uri="{FF2B5EF4-FFF2-40B4-BE49-F238E27FC236}">
                <a16:creationId xmlns:a16="http://schemas.microsoft.com/office/drawing/2014/main" id="{D0FF0757-26E6-1787-6D9B-7705A14430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487" y="643466"/>
            <a:ext cx="8315025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C38DD-4E6B-84CC-B34A-D2DFF4E4446E}"/>
              </a:ext>
            </a:extLst>
          </p:cNvPr>
          <p:cNvSpPr txBox="1"/>
          <p:nvPr/>
        </p:nvSpPr>
        <p:spPr>
          <a:xfrm>
            <a:off x="2505205" y="6214533"/>
            <a:ext cx="8818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depuis la façade sur l'océan et brebis basques.</a:t>
            </a:r>
          </a:p>
        </p:txBody>
      </p:sp>
    </p:spTree>
    <p:extLst>
      <p:ext uri="{BB962C8B-B14F-4D97-AF65-F5344CB8AC3E}">
        <p14:creationId xmlns:p14="http://schemas.microsoft.com/office/powerpoint/2010/main" val="125215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175EC3CC-0542-3411-FA34-D99E55CDC6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487" y="643466"/>
            <a:ext cx="8315025" cy="5571067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CE485-654C-C7F6-6B15-D33AFC50455E}"/>
              </a:ext>
            </a:extLst>
          </p:cNvPr>
          <p:cNvSpPr txBox="1"/>
          <p:nvPr/>
        </p:nvSpPr>
        <p:spPr>
          <a:xfrm>
            <a:off x="1126983" y="6214533"/>
            <a:ext cx="10660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Domaine d'</a:t>
            </a:r>
            <a:r>
              <a:rPr lang="fr-FR" sz="2400" b="1" dirty="0" err="1">
                <a:solidFill>
                  <a:srgbClr val="FFFF00"/>
                </a:solidFill>
              </a:rPr>
              <a:t>Abbadia</a:t>
            </a:r>
            <a:r>
              <a:rPr lang="fr-FR" sz="2400" b="1" dirty="0">
                <a:solidFill>
                  <a:srgbClr val="FFFF00"/>
                </a:solidFill>
              </a:rPr>
              <a:t>, sentier de la corniche basque, vue vers La Rhune. (</a:t>
            </a:r>
            <a:r>
              <a:rPr lang="fr-FR" sz="2400" b="1" dirty="0" err="1">
                <a:solidFill>
                  <a:srgbClr val="FFFF00"/>
                </a:solidFill>
              </a:rPr>
              <a:t>Larrun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4410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205AE364-971E-03A7-CF8B-FF06DCE9E2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2147655"/>
            <a:ext cx="10905066" cy="256269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9884AD0-C5E3-E5E0-CC65-753583AF6E07}"/>
              </a:ext>
            </a:extLst>
          </p:cNvPr>
          <p:cNvSpPr txBox="1"/>
          <p:nvPr/>
        </p:nvSpPr>
        <p:spPr>
          <a:xfrm>
            <a:off x="1498484" y="1390388"/>
            <a:ext cx="100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Château D ’ </a:t>
            </a:r>
            <a:r>
              <a:rPr lang="fr-FR" sz="2800" b="1" dirty="0" err="1">
                <a:solidFill>
                  <a:srgbClr val="FFFF00"/>
                </a:solidFill>
              </a:rPr>
              <a:t>Abbadie</a:t>
            </a:r>
            <a:r>
              <a:rPr lang="fr-FR" sz="2800" b="1" dirty="0">
                <a:solidFill>
                  <a:srgbClr val="FFFF00"/>
                </a:solidFill>
              </a:rPr>
              <a:t>  A Hendaye 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005BE99-E3B1-C65F-D991-4F168C225102}"/>
              </a:ext>
            </a:extLst>
          </p:cNvPr>
          <p:cNvSpPr txBox="1"/>
          <p:nvPr/>
        </p:nvSpPr>
        <p:spPr>
          <a:xfrm>
            <a:off x="2124786" y="4811987"/>
            <a:ext cx="7632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0E0743E-74CB-DE80-93D6-216E3C8EF649}"/>
              </a:ext>
            </a:extLst>
          </p:cNvPr>
          <p:cNvSpPr txBox="1"/>
          <p:nvPr/>
        </p:nvSpPr>
        <p:spPr>
          <a:xfrm>
            <a:off x="7795364" y="4811987"/>
            <a:ext cx="4396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0728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mb/>
      </p:transition>
    </mc:Choice>
    <mc:Fallback>
      <p:transition spd="slow" advClick="0" advTm="1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394</Words>
  <Application>Microsoft Office PowerPoint</Application>
  <PresentationFormat>Grand écran</PresentationFormat>
  <Paragraphs>42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2023-11-17T10:48:44Z</dcterms:created>
  <dcterms:modified xsi:type="dcterms:W3CDTF">2023-11-18T09:23:26Z</dcterms:modified>
</cp:coreProperties>
</file>