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7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66" r:id="rId13"/>
    <p:sldId id="269" r:id="rId14"/>
    <p:sldId id="270" r:id="rId15"/>
    <p:sldId id="275" r:id="rId16"/>
    <p:sldId id="27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uc/3cv1XBZ6ELpGz9VfXg==" hashData="+DMyGg3UHBuGNbzSukORFDM965ZF7Nkz0QAVC5lKwUFhNwfYm0U71V5paQV1YIDNKdr55mXdMoPP8COXV0a8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23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7469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342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8665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764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057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715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0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778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971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5452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890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C6C6F-844C-4877-8B1F-39AA7130D5F8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E4653-35BA-4AED-A78C-9E4DF3C52F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063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microsoft.com/office/2007/relationships/hdphoto" Target="../media/hdphoto1.wdp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gif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851564" y="4904509"/>
            <a:ext cx="73484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200" b="1" dirty="0" err="1" smtClean="0">
                <a:solidFill>
                  <a:srgbClr val="5D2305"/>
                </a:solidFill>
                <a:latin typeface="Monotype Corsiva" panose="03010101010201010101" pitchFamily="66" charset="0"/>
              </a:rPr>
              <a:t>Geldo</a:t>
            </a:r>
            <a:r>
              <a:rPr lang="fr-FR" sz="7200" b="1" dirty="0" smtClean="0">
                <a:solidFill>
                  <a:srgbClr val="5D2305"/>
                </a:solidFill>
                <a:latin typeface="Monotype Corsiva" panose="03010101010201010101" pitchFamily="66" charset="0"/>
              </a:rPr>
              <a:t> – </a:t>
            </a:r>
            <a:r>
              <a:rPr lang="fr-FR" sz="7200" b="1" dirty="0" err="1" smtClean="0">
                <a:solidFill>
                  <a:srgbClr val="5D2305"/>
                </a:solidFill>
                <a:latin typeface="Monotype Corsiva" panose="03010101010201010101" pitchFamily="66" charset="0"/>
              </a:rPr>
              <a:t>Castellon</a:t>
            </a:r>
            <a:endParaRPr lang="fr-FR" sz="7200" b="1" dirty="0">
              <a:solidFill>
                <a:srgbClr val="5D2305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3917" y="5208755"/>
            <a:ext cx="1298448" cy="14447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045" y="4794636"/>
            <a:ext cx="1035974" cy="131020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579418" y="6104838"/>
            <a:ext cx="2502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Avance ,Automatique.</a:t>
            </a:r>
            <a:endParaRPr lang="fr-FR" dirty="0"/>
          </a:p>
        </p:txBody>
      </p:sp>
      <p:pic>
        <p:nvPicPr>
          <p:cNvPr id="2" name="04-THE~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97641.625"/>
                  <p14:fade out="25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96000" y="11956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8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3333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32" name="Picture 8" descr="https://upload.wikimedia.org/wikipedia/commons/thumb/e/e5/Bandera_de_Geldo.svg/120px-Bandera_de_Geld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629" y="899114"/>
            <a:ext cx="1365654" cy="101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upload.wikimedia.org/wikipedia/commons/thumb/a/a6/Escut_de_Geldo.svg/65px-Escut_de_Geldo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477" y="899114"/>
            <a:ext cx="619125" cy="101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Geldo situé en Espag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124" y="4522657"/>
            <a:ext cx="3445683" cy="220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rganigramme : Connecteur 2"/>
          <p:cNvSpPr/>
          <p:nvPr/>
        </p:nvSpPr>
        <p:spPr>
          <a:xfrm>
            <a:off x="4421997" y="5469543"/>
            <a:ext cx="100128" cy="14154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4472061" y="5409512"/>
            <a:ext cx="6691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Geldo</a:t>
            </a:r>
            <a:endParaRPr lang="fr-FR" sz="1100" dirty="0"/>
          </a:p>
        </p:txBody>
      </p:sp>
      <p:sp>
        <p:nvSpPr>
          <p:cNvPr id="5" name="Rectangle 4"/>
          <p:cNvSpPr/>
          <p:nvPr/>
        </p:nvSpPr>
        <p:spPr>
          <a:xfrm>
            <a:off x="2833456" y="252783"/>
            <a:ext cx="8386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0" dirty="0" err="1" smtClean="0">
                <a:solidFill>
                  <a:srgbClr val="000000"/>
                </a:solidFill>
                <a:effectLst/>
                <a:latin typeface="Linux Libertine"/>
              </a:rPr>
              <a:t>Geldo</a:t>
            </a:r>
            <a:endParaRPr lang="fr-FR" b="1" i="0" dirty="0">
              <a:solidFill>
                <a:srgbClr val="000000"/>
              </a:solidFill>
              <a:effectLst/>
              <a:latin typeface="Linux Libertine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99266" y="25278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fr-FR" b="1" i="0" dirty="0" err="1" smtClean="0">
                <a:solidFill>
                  <a:srgbClr val="1B2228"/>
                </a:solidFill>
                <a:effectLst/>
                <a:latin typeface="Poppins"/>
              </a:rPr>
              <a:t>Geldo</a:t>
            </a:r>
            <a:r>
              <a:rPr lang="fr-FR" b="1" i="0" dirty="0" smtClean="0">
                <a:solidFill>
                  <a:srgbClr val="1B2228"/>
                </a:solidFill>
                <a:effectLst/>
                <a:latin typeface="Poppins"/>
              </a:rPr>
              <a:t>, une petite ville de l'Alto </a:t>
            </a:r>
            <a:r>
              <a:rPr lang="fr-FR" b="1" i="0" dirty="0" err="1" smtClean="0">
                <a:solidFill>
                  <a:srgbClr val="1B2228"/>
                </a:solidFill>
                <a:effectLst/>
                <a:latin typeface="Poppins"/>
              </a:rPr>
              <a:t>Palancia</a:t>
            </a:r>
            <a:r>
              <a:rPr lang="fr-FR" b="1" i="0" dirty="0" smtClean="0">
                <a:solidFill>
                  <a:srgbClr val="1B2228"/>
                </a:solidFill>
                <a:effectLst/>
                <a:latin typeface="Poppins"/>
              </a:rPr>
              <a:t> pleine d'art urbain</a:t>
            </a:r>
            <a:endParaRPr lang="fr-FR" b="1" i="0" dirty="0">
              <a:solidFill>
                <a:srgbClr val="1B2228"/>
              </a:solidFill>
              <a:effectLst/>
              <a:latin typeface="Poppins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924" y="1997395"/>
            <a:ext cx="5453149" cy="4734052"/>
          </a:xfrm>
          <a:prstGeom prst="rect">
            <a:avLst/>
          </a:prstGeom>
        </p:spPr>
      </p:pic>
      <p:pic>
        <p:nvPicPr>
          <p:cNvPr id="1028" name="Picture 4" descr="Castellón.- Una pieza del siglo XV ilustra el sello de Geldo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124" y="2390686"/>
            <a:ext cx="2053244" cy="194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www.geldo.es/sites/L01120672/files/2023-05/Imaginarte_jpg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2" y="2390686"/>
            <a:ext cx="1479664" cy="1253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899266" y="80358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err="1">
                <a:solidFill>
                  <a:srgbClr val="000000"/>
                </a:solidFill>
                <a:latin typeface="Heebo"/>
              </a:rPr>
              <a:t>Geldo</a:t>
            </a:r>
            <a:r>
              <a:rPr lang="fr-FR" b="1" dirty="0">
                <a:solidFill>
                  <a:srgbClr val="000000"/>
                </a:solidFill>
                <a:latin typeface="Heebo"/>
              </a:rPr>
              <a:t> possède plus de 20 peintures murales et, au fil des années, elles ont considérablement augmenté en nombre et en qualité, grâce aux nouvelles éditions du festival d'art urbain </a:t>
            </a:r>
            <a:r>
              <a:rPr lang="fr-FR" b="1" dirty="0" err="1">
                <a:solidFill>
                  <a:srgbClr val="000000"/>
                </a:solidFill>
                <a:latin typeface="Heebo"/>
              </a:rPr>
              <a:t>ImaginArte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945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00">
        <p:blinds dir="vert"/>
      </p:transition>
    </mc:Choice>
    <mc:Fallback xmlns="">
      <p:transition spd="slow" advTm="9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050" name="Picture 2" descr="Geldo, une petite ville de l'Alto Palancia pleine d'art urba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362" y="-1"/>
            <a:ext cx="1033263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53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08662" y="264805"/>
            <a:ext cx="47070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fr-FR" b="1" i="0" dirty="0" smtClean="0">
                <a:effectLst/>
                <a:latin typeface="Heebo"/>
              </a:rPr>
              <a:t>La population célèbre le VIIIe Festival d'art urbain </a:t>
            </a:r>
            <a:r>
              <a:rPr lang="fr-FR" b="1" i="0" dirty="0" err="1" smtClean="0">
                <a:effectLst/>
                <a:latin typeface="Heebo"/>
              </a:rPr>
              <a:t>Geldo</a:t>
            </a:r>
            <a:r>
              <a:rPr lang="fr-FR" b="1" i="0" dirty="0" smtClean="0">
                <a:effectLst/>
                <a:latin typeface="Heebo"/>
              </a:rPr>
              <a:t> en août 2023. Pendant 7 jours, du 11 au 20 août (tous deux inclus), différents artistes créeront de nouvelles peintures murales.</a:t>
            </a:r>
            <a:endParaRPr lang="fr-FR" b="1" i="0" dirty="0">
              <a:effectLst/>
              <a:latin typeface="Heebo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207" y="1899316"/>
            <a:ext cx="3600000" cy="48015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5840799"/>
      </p:ext>
    </p:extLst>
  </p:cSld>
  <p:clrMapOvr>
    <a:masterClrMapping/>
  </p:clrMapOvr>
  <p:transition spd="slow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113" y="0"/>
            <a:ext cx="1035488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09156" y="276829"/>
            <a:ext cx="32197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Heebo"/>
              </a:rPr>
              <a:t>des entreprises de la région, les particuliers, les communautés de propriétaires </a:t>
            </a:r>
            <a:r>
              <a:rPr lang="fr-FR" b="1" i="1" dirty="0">
                <a:solidFill>
                  <a:srgbClr val="000000"/>
                </a:solidFill>
                <a:latin typeface="inherit"/>
              </a:rPr>
              <a:t>- qui cèdent leurs façades et leurs espaces -</a:t>
            </a:r>
            <a:r>
              <a:rPr lang="fr-FR" b="1" dirty="0">
                <a:solidFill>
                  <a:srgbClr val="000000"/>
                </a:solidFill>
                <a:latin typeface="Heebo"/>
              </a:rPr>
              <a:t> et l'administration publique.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8222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989" y="0"/>
            <a:ext cx="10305011" cy="338400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989" y="3474000"/>
            <a:ext cx="10305011" cy="33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3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098" name="Picture 2" descr="Arte urbano en Geldo - Casas rurales en Castelló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371" y="0"/>
            <a:ext cx="1033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49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dir="r"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3777" y="0"/>
            <a:ext cx="30861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554" y="0"/>
            <a:ext cx="30861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252" y="0"/>
            <a:ext cx="3086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50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2441" y="0"/>
            <a:ext cx="30861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180" y="0"/>
            <a:ext cx="30861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565" y="0"/>
            <a:ext cx="3086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00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677" y="1165860"/>
            <a:ext cx="10041774" cy="4526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012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364" y="1165860"/>
            <a:ext cx="9983585" cy="4526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4948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025" b="145"/>
          <a:stretch/>
        </p:blipFill>
        <p:spPr>
          <a:xfrm>
            <a:off x="1865774" y="1"/>
            <a:ext cx="5000539" cy="363266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107" y="0"/>
            <a:ext cx="5141893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606" y="3759487"/>
            <a:ext cx="5016708" cy="3098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80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switch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302" y="0"/>
            <a:ext cx="102966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49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731" y="0"/>
            <a:ext cx="4797853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979" y="8313"/>
            <a:ext cx="5170078" cy="684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04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023" t="2667" r="26568"/>
          <a:stretch/>
        </p:blipFill>
        <p:spPr>
          <a:xfrm>
            <a:off x="1886989" y="0"/>
            <a:ext cx="478813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60" y="0"/>
            <a:ext cx="5228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45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434" y="5034188"/>
            <a:ext cx="1298448" cy="14447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706793" cy="685644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434" y="5222942"/>
            <a:ext cx="1298448" cy="14447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82718"/>
            <a:ext cx="5148000" cy="337373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5171" y="17439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Assistant"/>
              </a:rPr>
              <a:t>Le </a:t>
            </a:r>
            <a:r>
              <a:rPr lang="fr-FR" b="1" dirty="0">
                <a:solidFill>
                  <a:schemeClr val="bg1"/>
                </a:solidFill>
                <a:latin typeface="Assistant"/>
              </a:rPr>
              <a:t>Tag </a:t>
            </a:r>
            <a:r>
              <a:rPr lang="fr-FR" b="1" dirty="0" smtClean="0">
                <a:solidFill>
                  <a:schemeClr val="bg1"/>
                </a:solidFill>
                <a:latin typeface="Assistant"/>
              </a:rPr>
              <a:t>:est </a:t>
            </a:r>
            <a:r>
              <a:rPr lang="fr-FR" b="1" dirty="0">
                <a:solidFill>
                  <a:schemeClr val="bg1"/>
                </a:solidFill>
                <a:latin typeface="Assistant"/>
              </a:rPr>
              <a:t>une signature dont l'objectif est de marquer de manière rapide un mur ou le mobilier urbain, ce dernier est souvent illégal. </a:t>
            </a:r>
            <a:endParaRPr lang="fr-FR" b="1" dirty="0" smtClean="0">
              <a:solidFill>
                <a:schemeClr val="bg1"/>
              </a:solidFill>
              <a:latin typeface="Assistant"/>
            </a:endParaRPr>
          </a:p>
          <a:p>
            <a:r>
              <a:rPr lang="fr-FR" b="1" dirty="0" smtClean="0">
                <a:solidFill>
                  <a:schemeClr val="bg1"/>
                </a:solidFill>
                <a:latin typeface="Assistant"/>
              </a:rPr>
              <a:t>Un </a:t>
            </a:r>
            <a:r>
              <a:rPr lang="fr-FR" b="1" dirty="0">
                <a:solidFill>
                  <a:schemeClr val="bg1"/>
                </a:solidFill>
                <a:latin typeface="Assistant"/>
              </a:rPr>
              <a:t>graffiti </a:t>
            </a:r>
            <a:r>
              <a:rPr lang="fr-FR" b="1" dirty="0" smtClean="0">
                <a:solidFill>
                  <a:schemeClr val="bg1"/>
                </a:solidFill>
                <a:latin typeface="Assistant"/>
              </a:rPr>
              <a:t>: est </a:t>
            </a:r>
            <a:r>
              <a:rPr lang="fr-FR" b="1" dirty="0">
                <a:solidFill>
                  <a:schemeClr val="bg1"/>
                </a:solidFill>
                <a:latin typeface="Assistant"/>
              </a:rPr>
              <a:t>quant à lui une œuvre à part entière dont la réalisation souvent réglementée, il nécessite plus de technique artistique et de temps.</a:t>
            </a:r>
            <a:r>
              <a:rPr lang="fr-FR" dirty="0">
                <a:solidFill>
                  <a:schemeClr val="bg1"/>
                </a:solidFill>
                <a:latin typeface="Assistant"/>
              </a:rPr>
              <a:t> 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5126" name="Picture 6" descr="abientot 26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586" y="1051560"/>
            <a:ext cx="243840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70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</Words>
  <Application>Microsoft Office PowerPoint</Application>
  <PresentationFormat>Grand écran</PresentationFormat>
  <Paragraphs>10</Paragraphs>
  <Slides>16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6" baseType="lpstr">
      <vt:lpstr>Arial</vt:lpstr>
      <vt:lpstr>Assistant</vt:lpstr>
      <vt:lpstr>Calibri</vt:lpstr>
      <vt:lpstr>Calibri Light</vt:lpstr>
      <vt:lpstr>Heebo</vt:lpstr>
      <vt:lpstr>inherit</vt:lpstr>
      <vt:lpstr>Linux Libertine</vt:lpstr>
      <vt:lpstr>Monotype Corsiva</vt:lpstr>
      <vt:lpstr>Poppins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PC</dc:creator>
  <cp:lastModifiedBy>PC</cp:lastModifiedBy>
  <cp:revision>22</cp:revision>
  <dcterms:created xsi:type="dcterms:W3CDTF">2023-11-27T23:50:29Z</dcterms:created>
  <dcterms:modified xsi:type="dcterms:W3CDTF">2023-11-28T17:02:59Z</dcterms:modified>
</cp:coreProperties>
</file>