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3" r:id="rId2"/>
    <p:sldId id="259" r:id="rId3"/>
    <p:sldId id="260" r:id="rId4"/>
    <p:sldId id="320" r:id="rId5"/>
    <p:sldId id="285" r:id="rId6"/>
    <p:sldId id="286" r:id="rId7"/>
    <p:sldId id="261" r:id="rId8"/>
    <p:sldId id="262" r:id="rId9"/>
    <p:sldId id="263" r:id="rId10"/>
    <p:sldId id="311" r:id="rId11"/>
    <p:sldId id="264" r:id="rId12"/>
    <p:sldId id="265" r:id="rId13"/>
    <p:sldId id="266" r:id="rId14"/>
    <p:sldId id="268" r:id="rId15"/>
    <p:sldId id="269" r:id="rId16"/>
    <p:sldId id="270" r:id="rId17"/>
    <p:sldId id="271" r:id="rId18"/>
    <p:sldId id="272" r:id="rId19"/>
    <p:sldId id="273" r:id="rId20"/>
    <p:sldId id="306" r:id="rId21"/>
    <p:sldId id="274" r:id="rId22"/>
    <p:sldId id="275" r:id="rId23"/>
    <p:sldId id="276" r:id="rId24"/>
    <p:sldId id="277" r:id="rId25"/>
    <p:sldId id="278" r:id="rId26"/>
    <p:sldId id="283" r:id="rId27"/>
    <p:sldId id="318" r:id="rId28"/>
    <p:sldId id="317" r:id="rId29"/>
    <p:sldId id="280" r:id="rId30"/>
    <p:sldId id="321" r:id="rId31"/>
    <p:sldId id="282" r:id="rId32"/>
    <p:sldId id="314" r:id="rId33"/>
    <p:sldId id="281" r:id="rId34"/>
    <p:sldId id="287" r:id="rId35"/>
    <p:sldId id="279" r:id="rId36"/>
    <p:sldId id="315" r:id="rId37"/>
    <p:sldId id="288" r:id="rId38"/>
    <p:sldId id="289" r:id="rId39"/>
    <p:sldId id="299" r:id="rId40"/>
    <p:sldId id="290" r:id="rId41"/>
    <p:sldId id="291" r:id="rId42"/>
    <p:sldId id="292" r:id="rId43"/>
    <p:sldId id="293" r:id="rId44"/>
    <p:sldId id="294" r:id="rId45"/>
    <p:sldId id="284" r:id="rId46"/>
    <p:sldId id="295" r:id="rId47"/>
    <p:sldId id="297" r:id="rId48"/>
    <p:sldId id="296" r:id="rId49"/>
    <p:sldId id="298" r:id="rId50"/>
    <p:sldId id="300" r:id="rId51"/>
    <p:sldId id="304" r:id="rId52"/>
    <p:sldId id="303" r:id="rId53"/>
    <p:sldId id="305" r:id="rId54"/>
    <p:sldId id="307" r:id="rId55"/>
    <p:sldId id="322" r:id="rId56"/>
    <p:sldId id="308" r:id="rId57"/>
    <p:sldId id="309" r:id="rId58"/>
    <p:sldId id="310" r:id="rId59"/>
    <p:sldId id="316" r:id="rId60"/>
    <p:sldId id="312" r:id="rId6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9DnZDPQg7HP6huN7fHn8w==" hashData="j+/4ugGZrW60DzLQQHBfPxz3J8U8Cj+ctr87zPcfNhovN0uW9goZry7iLrCtqMXn80w4pWCxmA5M8ghZW5bIDQ=="/>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7"/>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4F09204-8F41-4202-8B93-B3D6777CA6AE}" type="datetimeFigureOut">
              <a:rPr lang="fr-FR" smtClean="0"/>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4176515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4F09204-8F41-4202-8B93-B3D6777CA6AE}" type="datetimeFigureOut">
              <a:rPr lang="fr-FR" smtClean="0"/>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3714893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2"/>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C4F09204-8F41-4202-8B93-B3D6777CA6AE}" type="datetimeFigureOut">
              <a:rPr lang="fr-FR" smtClean="0"/>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29731802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F09204-8F41-4202-8B93-B3D6777CA6AE}" type="datetimeFigureOut">
              <a:rPr lang="fr-FR" smtClean="0"/>
              <a:t>27/11/2023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26853392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4F09204-8F41-4202-8B93-B3D6777CA6AE}" type="datetimeFigureOut">
              <a:rPr lang="fr-FR" smtClean="0"/>
              <a:t>27/11/2023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5036834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4F09204-8F41-4202-8B93-B3D6777CA6AE}" type="datetimeFigureOut">
              <a:rPr lang="fr-FR" smtClean="0"/>
              <a:t>27/11/2023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7461857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4F09204-8F41-4202-8B93-B3D6777CA6AE}" type="datetimeFigureOut">
              <a:rPr lang="fr-FR" smtClean="0"/>
              <a:t>27/11/2023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3643948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4F09204-8F41-4202-8B93-B3D6777CA6AE}" type="datetimeFigureOut">
              <a:rPr lang="fr-FR" smtClean="0"/>
              <a:t>27/11/2023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2955588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4F09204-8F41-4202-8B93-B3D6777CA6AE}" type="datetimeFigureOut">
              <a:rPr lang="fr-FR" smtClean="0"/>
              <a:t>27/11/2023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4098507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4F09204-8F41-4202-8B93-B3D6777CA6AE}" type="datetimeFigureOut">
              <a:rPr lang="fr-FR" smtClean="0"/>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28475896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40"/>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40"/>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4F09204-8F41-4202-8B93-B3D6777CA6AE}" type="datetimeFigureOut">
              <a:rPr lang="fr-FR" smtClean="0"/>
              <a:t>27/11/2023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6250145-E6BC-4A5C-93CD-F8307A73B5DF}" type="slidenum">
              <a:rPr lang="fr-FR" smtClean="0"/>
              <a:t>‹N°›</a:t>
            </a:fld>
            <a:endParaRPr lang="fr-FR"/>
          </a:p>
        </p:txBody>
      </p:sp>
    </p:spTree>
    <p:extLst>
      <p:ext uri="{BB962C8B-B14F-4D97-AF65-F5344CB8AC3E}">
        <p14:creationId xmlns:p14="http://schemas.microsoft.com/office/powerpoint/2010/main" val="1500295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F09204-8F41-4202-8B93-B3D6777CA6AE}" type="datetimeFigureOut">
              <a:rPr lang="fr-FR" smtClean="0"/>
              <a:t>27/11/2023</a:t>
            </a:fld>
            <a:endParaRPr lang="fr-FR"/>
          </a:p>
        </p:txBody>
      </p:sp>
      <p:sp>
        <p:nvSpPr>
          <p:cNvPr id="5" name="Espace réservé du pied de page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250145-E6BC-4A5C-93CD-F8307A73B5DF}" type="slidenum">
              <a:rPr lang="fr-FR" smtClean="0"/>
              <a:t>‹N°›</a:t>
            </a:fld>
            <a:endParaRPr lang="fr-FR"/>
          </a:p>
        </p:txBody>
      </p:sp>
    </p:spTree>
    <p:extLst>
      <p:ext uri="{BB962C8B-B14F-4D97-AF65-F5344CB8AC3E}">
        <p14:creationId xmlns:p14="http://schemas.microsoft.com/office/powerpoint/2010/main" val="468476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audio" Target="../media/audio1.wav"/><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jpg"/></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4.jpeg"/><Relationship Id="rId2" Type="http://schemas.openxmlformats.org/officeDocument/2006/relationships/image" Target="../media/image10.jp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3.jpe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7.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11.xml.rels><?xml version="1.0" encoding="UTF-8" standalone="yes"?>
<Relationships xmlns="http://schemas.openxmlformats.org/package/2006/relationships"><Relationship Id="rId3" Type="http://schemas.openxmlformats.org/officeDocument/2006/relationships/hyperlink" Target="https://www.valence-espagne.org/fallas/crema-des-fallas.htm" TargetMode="External"/><Relationship Id="rId2" Type="http://schemas.openxmlformats.org/officeDocument/2006/relationships/hyperlink" Target="https://www.valence-espagne.org/fallas/planta-des-fallas.htm" TargetMode="External"/><Relationship Id="rId1" Type="http://schemas.openxmlformats.org/officeDocument/2006/relationships/slideLayout" Target="../slideLayouts/slideLayout7.xml"/><Relationship Id="rId5" Type="http://schemas.openxmlformats.org/officeDocument/2006/relationships/image" Target="../media/image37.jpg"/><Relationship Id="rId4" Type="http://schemas.openxmlformats.org/officeDocument/2006/relationships/image" Target="../media/image36.JP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hyperlink" Target="https://lepetitjournal.com/vivre-a-valence/le-lexique-des-fallas-224159#artista"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lepetitjournal.com/vivre-a-valence/le-lexique-des-fallas-224159#crida" TargetMode="External"/><Relationship Id="rId2" Type="http://schemas.openxmlformats.org/officeDocument/2006/relationships/image" Target="../media/image61.JPG"/><Relationship Id="rId1" Type="http://schemas.openxmlformats.org/officeDocument/2006/relationships/slideLayout" Target="../slideLayouts/slideLayout7.xml"/><Relationship Id="rId4" Type="http://schemas.openxmlformats.org/officeDocument/2006/relationships/hyperlink" Target="https://lepetitjournal.com/vivre-a-valence/le-lexique-des-fallas-224159#fallera"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lepetitjournal.com/vivre-a-valence/le-lexique-des-fallas-224159#fallera" TargetMode="External"/><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 Id="rId9" Type="http://schemas.openxmlformats.org/officeDocument/2006/relationships/image" Target="../media/image72.jpeg"/></Relationships>
</file>

<file path=ppt/slides/_rels/slide32.xml.rels><?xml version="1.0" encoding="UTF-8" standalone="yes"?>
<Relationships xmlns="http://schemas.openxmlformats.org/package/2006/relationships"><Relationship Id="rId3" Type="http://schemas.openxmlformats.org/officeDocument/2006/relationships/hyperlink" Target="https://lepetitjournal.com/vivre-a-valence/le-lexique-des-fallas-224159#fallera" TargetMode="External"/><Relationship Id="rId2" Type="http://schemas.openxmlformats.org/officeDocument/2006/relationships/image" Target="../media/image73.jpg"/><Relationship Id="rId1" Type="http://schemas.openxmlformats.org/officeDocument/2006/relationships/slideLayout" Target="../slideLayouts/slideLayout7.xml"/><Relationship Id="rId5" Type="http://schemas.openxmlformats.org/officeDocument/2006/relationships/hyperlink" Target="https://lepetitjournal.com/vivre-a-valence/le-lexique-des-fallas-224159#mare" TargetMode="External"/><Relationship Id="rId4" Type="http://schemas.openxmlformats.org/officeDocument/2006/relationships/hyperlink" Target="https://lepetitjournal.com/vivre-a-valence/le-lexique-des-fallas-224159#banda"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g"/><Relationship Id="rId1" Type="http://schemas.openxmlformats.org/officeDocument/2006/relationships/slideLayout" Target="../slideLayouts/slideLayout7.xml"/><Relationship Id="rId4" Type="http://schemas.openxmlformats.org/officeDocument/2006/relationships/hyperlink" Target="https://lepetitjournal.com/vivre-a-valence/le-lexique-des-fallas-224159#ofrena"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lepetitjournal.com/vivre-a-valence/le-lexique-des-fallas-224159#fallera" TargetMode="External"/><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hyperlink" Target="https://lepetitjournal.com/vivre-a-valence/le-lexique-des-fallas-224159#peineta"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lepetitjournal.com/vivre-a-valence/le-lexique-des-fallas-224159#mono" TargetMode="External"/><Relationship Id="rId2" Type="http://schemas.openxmlformats.org/officeDocument/2006/relationships/image" Target="../media/image82.jpeg"/><Relationship Id="rId1" Type="http://schemas.openxmlformats.org/officeDocument/2006/relationships/slideLayout" Target="../slideLayouts/slideLayout7.xml"/><Relationship Id="rId4" Type="http://schemas.openxmlformats.org/officeDocument/2006/relationships/hyperlink" Target="https://lepetitjournal.com/vivre-a-valence/le-lexique-des-fallas-224159#fallera"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https://lepetitjournal.com/vivre-a-valence/le-lexique-des-fallas-224159#casal" TargetMode="External"/><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100.jpg"/><Relationship Id="rId1" Type="http://schemas.openxmlformats.org/officeDocument/2006/relationships/slideLayout" Target="../slideLayouts/slideLayout7.xml"/><Relationship Id="rId4" Type="http://schemas.openxmlformats.org/officeDocument/2006/relationships/image" Target="../media/image102.jpg"/></Relationships>
</file>

<file path=ppt/slides/_rels/slide57.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6.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5616" y="0"/>
            <a:ext cx="8028384" cy="3933056"/>
          </a:xfrm>
          <a:prstGeom prst="rect">
            <a:avLst/>
          </a:prstGeom>
          <a:effectLst>
            <a:softEdge rad="63500"/>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2179" y="3924264"/>
            <a:ext cx="3810000" cy="2924944"/>
          </a:xfrm>
          <a:prstGeom prst="rect">
            <a:avLst/>
          </a:prstGeom>
          <a:effectLst>
            <a:softEdge rad="127000"/>
          </a:effectLst>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5617" y="3897888"/>
            <a:ext cx="4216563" cy="2952452"/>
          </a:xfrm>
          <a:prstGeom prst="rect">
            <a:avLst/>
          </a:prstGeom>
          <a:effectLst>
            <a:softEdge rad="317500"/>
          </a:effectLst>
        </p:spPr>
      </p:pic>
      <p:pic>
        <p:nvPicPr>
          <p:cNvPr id="3" name="Image 2"/>
          <p:cNvPicPr>
            <a:picLocks noChangeAspect="1"/>
          </p:cNvPicPr>
          <p:nvPr/>
        </p:nvPicPr>
        <p:blipFill>
          <a:blip r:embed="rId7">
            <a:biLevel thresh="75000"/>
            <a:extLst>
              <a:ext uri="{28A0092B-C50C-407E-A947-70E740481C1C}">
                <a14:useLocalDpi xmlns:a14="http://schemas.microsoft.com/office/drawing/2010/main" val="0"/>
              </a:ext>
            </a:extLst>
          </a:blip>
          <a:stretch>
            <a:fillRect/>
          </a:stretch>
        </p:blipFill>
        <p:spPr>
          <a:xfrm>
            <a:off x="1334745" y="1484786"/>
            <a:ext cx="3237257" cy="3237257"/>
          </a:xfrm>
          <a:prstGeom prst="rect">
            <a:avLst/>
          </a:prstGeom>
        </p:spPr>
      </p:pic>
      <p:pic>
        <p:nvPicPr>
          <p:cNvPr id="7" name="Imag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56577" y="1224558"/>
            <a:ext cx="3722552" cy="520452"/>
          </a:xfrm>
          <a:prstGeom prst="rect">
            <a:avLst/>
          </a:prstGeom>
        </p:spPr>
      </p:pic>
      <p:pic>
        <p:nvPicPr>
          <p:cNvPr id="8" name="Imag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93913" y="2557565"/>
            <a:ext cx="1038425" cy="11554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8658" y="3131941"/>
            <a:ext cx="647700" cy="819150"/>
          </a:xfrm>
          <a:prstGeom prst="rect">
            <a:avLst/>
          </a:prstGeom>
        </p:spPr>
      </p:pic>
      <p:sp>
        <p:nvSpPr>
          <p:cNvPr id="10" name="ZoneTexte 9"/>
          <p:cNvSpPr txBox="1"/>
          <p:nvPr/>
        </p:nvSpPr>
        <p:spPr>
          <a:xfrm>
            <a:off x="0" y="4005064"/>
            <a:ext cx="1113796" cy="646331"/>
          </a:xfrm>
          <a:prstGeom prst="rect">
            <a:avLst/>
          </a:prstGeom>
          <a:noFill/>
        </p:spPr>
        <p:txBody>
          <a:bodyPr wrap="square" rtlCol="0">
            <a:spAutoFit/>
          </a:bodyPr>
          <a:lstStyle/>
          <a:p>
            <a:r>
              <a:rPr lang="fr-FR" dirty="0" smtClean="0"/>
              <a:t>Avance</a:t>
            </a:r>
          </a:p>
          <a:p>
            <a:r>
              <a:rPr lang="fr-FR" dirty="0" smtClean="0"/>
              <a:t>Manuelle</a:t>
            </a:r>
            <a:endParaRPr lang="fr-FR" dirty="0"/>
          </a:p>
        </p:txBody>
      </p:sp>
    </p:spTree>
    <p:extLst>
      <p:ext uri="{BB962C8B-B14F-4D97-AF65-F5344CB8AC3E}">
        <p14:creationId xmlns:p14="http://schemas.microsoft.com/office/powerpoint/2010/main" val="2819777715"/>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EspagneGrenadeHabitatsTroglodytes - vu_001.wav"/>
          </p:stSnd>
        </p:sndAc>
      </p:transition>
    </mc:Choice>
    <mc:Fallback xmlns="">
      <p:transition spd="slow">
        <p:fade/>
        <p:sndAc>
          <p:stSnd>
            <p:snd r:embed="rId11" name="EspagneGrenadeHabitatsTroglodytes - vu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2276872"/>
            <a:ext cx="9143999" cy="4581128"/>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060"/>
            <a:ext cx="9144000" cy="2259812"/>
          </a:xfrm>
          <a:prstGeom prst="rect">
            <a:avLst/>
          </a:prstGeom>
        </p:spPr>
      </p:pic>
      <p:pic>
        <p:nvPicPr>
          <p:cNvPr id="2054" name="Picture 6" descr="Afficher l'image d'orig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4" y="17060"/>
            <a:ext cx="5899189" cy="22598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www.fallasfromvalencia.com/wp-content/themes/generica/img/xFallasdeValencia.jpg.pagespeed.ic.3mhut2X_Hz.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7307" y="17060"/>
            <a:ext cx="1388551" cy="2259812"/>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6726774" y="2852936"/>
            <a:ext cx="1152129" cy="1107996"/>
          </a:xfrm>
          <a:prstGeom prst="rect">
            <a:avLst/>
          </a:prstGeom>
          <a:noFill/>
        </p:spPr>
        <p:txBody>
          <a:bodyPr wrap="square" rtlCol="0">
            <a:spAutoFit/>
          </a:bodyPr>
          <a:lstStyle/>
          <a:p>
            <a:r>
              <a:rPr lang="fr-FR" sz="6600" dirty="0">
                <a:solidFill>
                  <a:schemeClr val="bg1"/>
                </a:solidFill>
                <a:latin typeface="Comic Sans MS" pitchFamily="66" charset="0"/>
              </a:rPr>
              <a:t>6</a:t>
            </a:r>
            <a:endParaRPr lang="fr-FR" sz="6600" dirty="0">
              <a:latin typeface="Comic Sans MS" pitchFamily="66" charset="0"/>
            </a:endParaRPr>
          </a:p>
        </p:txBody>
      </p:sp>
      <p:pic>
        <p:nvPicPr>
          <p:cNvPr id="5" name="Image 4"/>
          <p:cNvPicPr>
            <a:picLocks noChangeAspect="1"/>
          </p:cNvPicPr>
          <p:nvPr/>
        </p:nvPicPr>
        <p:blipFill>
          <a:blip r:embed="rId6">
            <a:biLevel thresh="75000"/>
            <a:extLst>
              <a:ext uri="{28A0092B-C50C-407E-A947-70E740481C1C}">
                <a14:useLocalDpi xmlns:a14="http://schemas.microsoft.com/office/drawing/2010/main" val="0"/>
              </a:ext>
            </a:extLst>
          </a:blip>
          <a:stretch>
            <a:fillRect/>
          </a:stretch>
        </p:blipFill>
        <p:spPr>
          <a:xfrm>
            <a:off x="75396" y="2636914"/>
            <a:ext cx="3237257" cy="3237257"/>
          </a:xfrm>
          <a:prstGeom prst="rect">
            <a:avLst/>
          </a:prstGeom>
        </p:spPr>
      </p:pic>
      <p:pic>
        <p:nvPicPr>
          <p:cNvPr id="1026" name="Picture 2" descr="Résultat de recherche d'images pour &quot;fallas valencia 2018&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5858" y="17060"/>
            <a:ext cx="4603045" cy="2259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567009"/>
      </p:ext>
    </p:extLst>
  </p:cSld>
  <p:clrMapOvr>
    <a:masterClrMapping/>
  </p:clrMapOvr>
  <mc:AlternateContent xmlns:mc="http://schemas.openxmlformats.org/markup-compatibility/2006" xmlns:p14="http://schemas.microsoft.com/office/powerpoint/2010/main">
    <mc:Choice Requires="p14">
      <p:transition spd="slow" p14:dur="2000" advTm="1680"/>
    </mc:Choice>
    <mc:Fallback xmlns="">
      <p:transition spd="slow" advTm="168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70" y="2564904"/>
            <a:ext cx="9144000" cy="4293096"/>
          </a:xfrm>
          <a:prstGeom prst="rect">
            <a:avLst/>
          </a:prstGeom>
        </p:spPr>
      </p:pic>
      <p:sp>
        <p:nvSpPr>
          <p:cNvPr id="3" name="Rectangle 2"/>
          <p:cNvSpPr/>
          <p:nvPr/>
        </p:nvSpPr>
        <p:spPr>
          <a:xfrm>
            <a:off x="0" y="40685"/>
            <a:ext cx="9144000" cy="2862322"/>
          </a:xfrm>
          <a:prstGeom prst="rect">
            <a:avLst/>
          </a:prstGeom>
        </p:spPr>
        <p:txBody>
          <a:bodyPr wrap="square">
            <a:spAutoFit/>
          </a:bodyPr>
          <a:lstStyle/>
          <a:p>
            <a:r>
              <a:rPr lang="fr-FR" dirty="0"/>
              <a:t>La </a:t>
            </a:r>
            <a:r>
              <a:rPr lang="fr-FR" dirty="0" err="1"/>
              <a:t>mascletà</a:t>
            </a:r>
            <a:r>
              <a:rPr lang="fr-FR" dirty="0"/>
              <a:t> est typique de la région de Valence. C'est un terme valencien qui vient du mot </a:t>
            </a:r>
            <a:r>
              <a:rPr lang="fr-FR" dirty="0" err="1"/>
              <a:t>masclet</a:t>
            </a:r>
            <a:r>
              <a:rPr lang="fr-FR" dirty="0"/>
              <a:t> (gros pétard). Tout comme le feu d'artifice, la </a:t>
            </a:r>
            <a:r>
              <a:rPr lang="fr-FR" dirty="0" err="1"/>
              <a:t>mascletà</a:t>
            </a:r>
            <a:r>
              <a:rPr lang="fr-FR" dirty="0"/>
              <a:t> est une tradition de longue date et une véritable institution à Valence où, tout au long de l'année, le moindre évènement est salué par une </a:t>
            </a:r>
            <a:r>
              <a:rPr lang="fr-FR" dirty="0" err="1"/>
              <a:t>mascletà</a:t>
            </a:r>
            <a:r>
              <a:rPr lang="fr-FR" dirty="0"/>
              <a:t>.</a:t>
            </a:r>
            <a:r>
              <a:rPr lang="es-ES" dirty="0"/>
              <a:t> </a:t>
            </a:r>
            <a:r>
              <a:rPr lang="fr-FR" dirty="0"/>
              <a:t>Une "</a:t>
            </a:r>
            <a:r>
              <a:rPr lang="fr-FR" dirty="0" err="1"/>
              <a:t>mascletà</a:t>
            </a:r>
            <a:r>
              <a:rPr lang="fr-FR" dirty="0"/>
              <a:t>" est un spectacle pyrotechnique principalement sonore d'une succession d'explosions de gros pétards de très forte puissance que l'on appelle les </a:t>
            </a:r>
            <a:r>
              <a:rPr lang="fr-FR" dirty="0" err="1"/>
              <a:t>masclets.La</a:t>
            </a:r>
            <a:r>
              <a:rPr lang="fr-FR" dirty="0"/>
              <a:t> </a:t>
            </a:r>
            <a:r>
              <a:rPr lang="fr-FR" dirty="0" err="1"/>
              <a:t>mascletà</a:t>
            </a:r>
            <a:r>
              <a:rPr lang="fr-FR" dirty="0"/>
              <a:t> est un spectacle de poudre et surtout de bruit, rythmé, allant crescendo, avec en guise de bouquet final le fameux "</a:t>
            </a:r>
            <a:r>
              <a:rPr lang="fr-FR" dirty="0" err="1"/>
              <a:t>terremoto</a:t>
            </a:r>
            <a:r>
              <a:rPr lang="fr-FR" dirty="0"/>
              <a:t>", véritable tremblement de terre sonore dépassant l'</a:t>
            </a:r>
            <a:r>
              <a:rPr lang="fr-FR" dirty="0" err="1"/>
              <a:t>entendement.Les</a:t>
            </a:r>
            <a:r>
              <a:rPr lang="fr-FR" dirty="0"/>
              <a:t> places, rues et immeubles alentour vibrent, et le spectateur en reste, soit en pleine extase, soit abasourdi et hébété lorsqu'il s'agit de sa première </a:t>
            </a:r>
            <a:r>
              <a:rPr lang="fr-FR" dirty="0" err="1"/>
              <a:t>mascletà</a:t>
            </a:r>
            <a:r>
              <a:rPr lang="fr-FR" dirty="0"/>
              <a:t>. </a:t>
            </a:r>
            <a:endParaRPr lang="es-ES" dirty="0"/>
          </a:p>
          <a:p>
            <a:r>
              <a:rPr lang="es-ES" dirty="0"/>
              <a:t>                                                </a:t>
            </a:r>
            <a:r>
              <a:rPr lang="es-ES" b="1" dirty="0" err="1"/>
              <a:t>Mascletà</a:t>
            </a:r>
            <a:r>
              <a:rPr lang="es-ES" b="1" dirty="0"/>
              <a:t> en la plaza del Ayuntamiento</a:t>
            </a:r>
            <a:r>
              <a:rPr lang="es-ES" dirty="0"/>
              <a:t>.</a:t>
            </a:r>
            <a:endParaRPr lang="fr-FR" dirty="0"/>
          </a:p>
        </p:txBody>
      </p:sp>
    </p:spTree>
    <p:extLst>
      <p:ext uri="{BB962C8B-B14F-4D97-AF65-F5344CB8AC3E}">
        <p14:creationId xmlns:p14="http://schemas.microsoft.com/office/powerpoint/2010/main" val="3007460398"/>
      </p:ext>
    </p:extLst>
  </p:cSld>
  <p:clrMapOvr>
    <a:masterClrMapping/>
  </p:clrMapOvr>
  <mc:AlternateContent xmlns:mc="http://schemas.openxmlformats.org/markup-compatibility/2006" xmlns:p14="http://schemas.microsoft.com/office/powerpoint/2010/main">
    <mc:Choice Requires="p14">
      <p:transition spd="slow" p14:dur="2000" advTm="14668"/>
    </mc:Choice>
    <mc:Fallback xmlns="">
      <p:transition spd="slow" advTm="1466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eniaactu.com/www/wp-content/uploads/2017/05/plano-fall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2178993"/>
            <a:ext cx="9148755" cy="4695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deniaactu.com/www/wp-content/uploads/2017/05/com_falleras_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0"/>
            <a:ext cx="3857625"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deniaactu.com/www/wp-content/uploads/2017/05/com_falleras_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09" y="1124744"/>
            <a:ext cx="4629150" cy="9525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76755" y="247581"/>
            <a:ext cx="4572000" cy="1754326"/>
          </a:xfrm>
          <a:prstGeom prst="rect">
            <a:avLst/>
          </a:prstGeom>
        </p:spPr>
        <p:txBody>
          <a:bodyPr>
            <a:spAutoFit/>
          </a:bodyPr>
          <a:lstStyle/>
          <a:p>
            <a:r>
              <a:rPr lang="fr-FR" b="1" dirty="0"/>
              <a:t>Dénia compte 11 </a:t>
            </a:r>
            <a:r>
              <a:rPr lang="fr-FR" b="1" i="1" dirty="0" err="1"/>
              <a:t>Casales</a:t>
            </a:r>
            <a:r>
              <a:rPr lang="fr-FR" b="1" dirty="0"/>
              <a:t> de </a:t>
            </a:r>
            <a:r>
              <a:rPr lang="fr-FR" b="1" dirty="0" err="1"/>
              <a:t>Fallas</a:t>
            </a:r>
            <a:r>
              <a:rPr lang="fr-FR" dirty="0"/>
              <a:t> : Baix la Mar (1948), </a:t>
            </a:r>
            <a:r>
              <a:rPr lang="fr-FR" dirty="0" err="1"/>
              <a:t>Campaments</a:t>
            </a:r>
            <a:r>
              <a:rPr lang="fr-FR" dirty="0"/>
              <a:t> (1991), Camp Roig (2005), Centro (1947), </a:t>
            </a:r>
            <a:r>
              <a:rPr lang="fr-FR" dirty="0" err="1"/>
              <a:t>Darrere</a:t>
            </a:r>
            <a:r>
              <a:rPr lang="fr-FR" dirty="0"/>
              <a:t> </a:t>
            </a:r>
            <a:r>
              <a:rPr lang="fr-FR" dirty="0" err="1"/>
              <a:t>del</a:t>
            </a:r>
            <a:r>
              <a:rPr lang="fr-FR" dirty="0"/>
              <a:t> </a:t>
            </a:r>
            <a:r>
              <a:rPr lang="fr-FR" dirty="0" err="1"/>
              <a:t>Castell</a:t>
            </a:r>
            <a:r>
              <a:rPr lang="fr-FR" dirty="0"/>
              <a:t> (1989), Diana (1975), Les Roques (1947), </a:t>
            </a:r>
            <a:r>
              <a:rPr lang="fr-FR" dirty="0" err="1"/>
              <a:t>Oeste</a:t>
            </a:r>
            <a:r>
              <a:rPr lang="fr-FR" dirty="0"/>
              <a:t> (1948), </a:t>
            </a:r>
            <a:r>
              <a:rPr lang="fr-FR" dirty="0" err="1"/>
              <a:t>París</a:t>
            </a:r>
            <a:r>
              <a:rPr lang="fr-FR" dirty="0"/>
              <a:t> </a:t>
            </a:r>
            <a:r>
              <a:rPr lang="fr-FR" dirty="0" err="1"/>
              <a:t>Pedrera</a:t>
            </a:r>
            <a:r>
              <a:rPr lang="fr-FR" dirty="0"/>
              <a:t> (1977), Port Rotes (1958) et </a:t>
            </a:r>
            <a:r>
              <a:rPr lang="fr-FR" dirty="0" err="1"/>
              <a:t>Saladar</a:t>
            </a:r>
            <a:r>
              <a:rPr lang="fr-FR" dirty="0"/>
              <a:t> (1966).</a:t>
            </a:r>
          </a:p>
        </p:txBody>
      </p:sp>
    </p:spTree>
    <p:extLst>
      <p:ext uri="{BB962C8B-B14F-4D97-AF65-F5344CB8AC3E}">
        <p14:creationId xmlns:p14="http://schemas.microsoft.com/office/powerpoint/2010/main" val="1939454833"/>
      </p:ext>
    </p:extLst>
  </p:cSld>
  <p:clrMapOvr>
    <a:masterClrMapping/>
  </p:clrMapOvr>
  <mc:AlternateContent xmlns:mc="http://schemas.openxmlformats.org/markup-compatibility/2006" xmlns:p14="http://schemas.microsoft.com/office/powerpoint/2010/main">
    <mc:Choice Requires="p14">
      <p:transition spd="slow" p14:dur="2000" advTm="5471"/>
    </mc:Choice>
    <mc:Fallback xmlns="">
      <p:transition spd="slow" advTm="547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69" y="386812"/>
            <a:ext cx="8952829" cy="58505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89752282"/>
      </p:ext>
    </p:extLst>
  </p:cSld>
  <p:clrMapOvr>
    <a:masterClrMapping/>
  </p:clrMapOvr>
  <mc:AlternateContent xmlns:mc="http://schemas.openxmlformats.org/markup-compatibility/2006" xmlns:p14="http://schemas.microsoft.com/office/powerpoint/2010/main">
    <mc:Choice Requires="p14">
      <p:transition spd="slow" p14:dur="2000" advTm="4311"/>
    </mc:Choice>
    <mc:Fallback xmlns="">
      <p:transition spd="slow" advTm="431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extLst>
              <a:ext uri="{28A0092B-C50C-407E-A947-70E740481C1C}">
                <a14:useLocalDpi xmlns:a14="http://schemas.microsoft.com/office/drawing/2010/main" val="0"/>
              </a:ext>
            </a:extLst>
          </a:blip>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049" y="79135"/>
            <a:ext cx="4896000" cy="3428991"/>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88608" y="79135"/>
            <a:ext cx="3636000" cy="3428991"/>
          </a:xfrm>
          <a:prstGeom prst="rect">
            <a:avLst/>
          </a:prstGeom>
        </p:spPr>
      </p:pic>
      <p:pic>
        <p:nvPicPr>
          <p:cNvPr id="4" name="Image 3"/>
          <p:cNvPicPr>
            <a:picLocks/>
          </p:cNvPicPr>
          <p:nvPr/>
        </p:nvPicPr>
        <p:blipFill>
          <a:blip r:embed="rId5">
            <a:extLst>
              <a:ext uri="{28A0092B-C50C-407E-A947-70E740481C1C}">
                <a14:useLocalDpi xmlns:a14="http://schemas.microsoft.com/office/drawing/2010/main" val="0"/>
              </a:ext>
            </a:extLst>
          </a:blip>
          <a:stretch>
            <a:fillRect/>
          </a:stretch>
        </p:blipFill>
        <p:spPr>
          <a:xfrm>
            <a:off x="133465" y="3665350"/>
            <a:ext cx="4896000" cy="3112858"/>
          </a:xfrm>
          <a:prstGeom prst="rect">
            <a:avLst/>
          </a:prstGeom>
        </p:spPr>
      </p:pic>
      <p:pic>
        <p:nvPicPr>
          <p:cNvPr id="5" name="Image 4"/>
          <p:cNvPicPr>
            <a:picLocks/>
          </p:cNvPicPr>
          <p:nvPr/>
        </p:nvPicPr>
        <p:blipFill>
          <a:blip r:embed="rId6">
            <a:extLst>
              <a:ext uri="{28A0092B-C50C-407E-A947-70E740481C1C}">
                <a14:useLocalDpi xmlns:a14="http://schemas.microsoft.com/office/drawing/2010/main" val="0"/>
              </a:ext>
            </a:extLst>
          </a:blip>
          <a:stretch>
            <a:fillRect/>
          </a:stretch>
        </p:blipFill>
        <p:spPr>
          <a:xfrm>
            <a:off x="5285378" y="3665350"/>
            <a:ext cx="3642460" cy="3112858"/>
          </a:xfrm>
          <a:prstGeom prst="rect">
            <a:avLst/>
          </a:prstGeom>
        </p:spPr>
      </p:pic>
      <p:sp>
        <p:nvSpPr>
          <p:cNvPr id="6" name="Rectangle 5"/>
          <p:cNvSpPr/>
          <p:nvPr/>
        </p:nvSpPr>
        <p:spPr>
          <a:xfrm>
            <a:off x="5796136" y="3861048"/>
            <a:ext cx="3082062" cy="369332"/>
          </a:xfrm>
          <a:prstGeom prst="rect">
            <a:avLst/>
          </a:prstGeom>
        </p:spPr>
        <p:txBody>
          <a:bodyPr wrap="none">
            <a:spAutoFit/>
          </a:bodyPr>
          <a:lstStyle/>
          <a:p>
            <a:r>
              <a:rPr lang="fr-FR" dirty="0"/>
              <a:t>Juste avant la </a:t>
            </a:r>
            <a:r>
              <a:rPr lang="fr-FR" dirty="0" err="1"/>
              <a:t>mascletà</a:t>
            </a:r>
            <a:r>
              <a:rPr lang="fr-FR" dirty="0"/>
              <a:t> 13.50 h</a:t>
            </a:r>
          </a:p>
        </p:txBody>
      </p:sp>
      <p:sp>
        <p:nvSpPr>
          <p:cNvPr id="7" name="Rectangle 6"/>
          <p:cNvSpPr/>
          <p:nvPr/>
        </p:nvSpPr>
        <p:spPr>
          <a:xfrm>
            <a:off x="179512" y="33080"/>
            <a:ext cx="4572000" cy="1200329"/>
          </a:xfrm>
          <a:prstGeom prst="rect">
            <a:avLst/>
          </a:prstGeom>
        </p:spPr>
        <p:txBody>
          <a:bodyPr>
            <a:spAutoFit/>
          </a:bodyPr>
          <a:lstStyle/>
          <a:p>
            <a:r>
              <a:rPr lang="fr-FR" dirty="0"/>
              <a:t>Une </a:t>
            </a:r>
            <a:r>
              <a:rPr lang="fr-FR" dirty="0" err="1"/>
              <a:t>mascletà</a:t>
            </a:r>
            <a:r>
              <a:rPr lang="fr-FR" dirty="0"/>
              <a:t> standard, c'est de 4 à 6 heures de mise en place, 120 kg d'explosifs, plus d'un millier de pétards et 7 minutes d'un plaisir auditif. </a:t>
            </a:r>
          </a:p>
        </p:txBody>
      </p:sp>
    </p:spTree>
    <p:extLst>
      <p:ext uri="{BB962C8B-B14F-4D97-AF65-F5344CB8AC3E}">
        <p14:creationId xmlns:p14="http://schemas.microsoft.com/office/powerpoint/2010/main" val="3265816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7690">
        <p15:prstTrans prst="curtains"/>
      </p:transition>
    </mc:Choice>
    <mc:Fallback xmlns="">
      <p:transition spd="slow" advTm="769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923203"/>
      </p:ext>
    </p:extLst>
  </p:cSld>
  <p:clrMapOvr>
    <a:masterClrMapping/>
  </p:clrMapOvr>
  <mc:AlternateContent xmlns:mc="http://schemas.openxmlformats.org/markup-compatibility/2006" xmlns:p14="http://schemas.microsoft.com/office/powerpoint/2010/main">
    <mc:Choice Requires="p14">
      <p:transition spd="slow" p14:dur="1600" advTm="5066">
        <p14:prism isInverted="1"/>
      </p:transition>
    </mc:Choice>
    <mc:Fallback xmlns="">
      <p:transition spd="slow" advTm="5066">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76400237"/>
      </p:ext>
    </p:extLst>
  </p:cSld>
  <p:clrMapOvr>
    <a:masterClrMapping/>
  </p:clrMapOvr>
  <mc:AlternateContent xmlns:mc="http://schemas.openxmlformats.org/markup-compatibility/2006" xmlns:p14="http://schemas.microsoft.com/office/powerpoint/2010/main">
    <mc:Choice Requires="p14">
      <p:transition spd="slow" p14:dur="1600" advTm="2642">
        <p14:prism isInverted="1"/>
      </p:transition>
    </mc:Choice>
    <mc:Fallback xmlns="">
      <p:transition spd="slow" advTm="2642">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29000"/>
            <a:ext cx="5004048" cy="3429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3429000"/>
            <a:ext cx="4139952" cy="3429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6" y="0"/>
            <a:ext cx="9140594" cy="3429000"/>
          </a:xfrm>
          <a:prstGeom prst="rect">
            <a:avLst/>
          </a:prstGeom>
        </p:spPr>
      </p:pic>
    </p:spTree>
    <p:extLst>
      <p:ext uri="{BB962C8B-B14F-4D97-AF65-F5344CB8AC3E}">
        <p14:creationId xmlns:p14="http://schemas.microsoft.com/office/powerpoint/2010/main" val="2252995435"/>
      </p:ext>
    </p:extLst>
  </p:cSld>
  <p:clrMapOvr>
    <a:masterClrMapping/>
  </p:clrMapOvr>
  <mc:AlternateContent xmlns:mc="http://schemas.openxmlformats.org/markup-compatibility/2006" xmlns:p14="http://schemas.microsoft.com/office/powerpoint/2010/main">
    <mc:Choice Requires="p14">
      <p:transition spd="slow" p14:dur="1600" advTm="4884">
        <p14:prism isInverted="1"/>
      </p:transition>
    </mc:Choice>
    <mc:Fallback xmlns="">
      <p:transition spd="slow" advTm="4884">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84"/>
            <a:ext cx="4499992" cy="2839053"/>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1750" y="2924944"/>
            <a:ext cx="2762250" cy="2009777"/>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1"/>
            <a:ext cx="4572000" cy="2852935"/>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924946"/>
            <a:ext cx="6300192" cy="3933055"/>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81750" y="5006728"/>
            <a:ext cx="2762250" cy="1851273"/>
          </a:xfrm>
          <a:prstGeom prst="rect">
            <a:avLst/>
          </a:prstGeom>
        </p:spPr>
      </p:pic>
      <p:sp>
        <p:nvSpPr>
          <p:cNvPr id="7" name="ZoneTexte 6"/>
          <p:cNvSpPr txBox="1"/>
          <p:nvPr/>
        </p:nvSpPr>
        <p:spPr>
          <a:xfrm>
            <a:off x="4932040" y="332656"/>
            <a:ext cx="1834520" cy="369332"/>
          </a:xfrm>
          <a:prstGeom prst="rect">
            <a:avLst/>
          </a:prstGeom>
          <a:noFill/>
        </p:spPr>
        <p:txBody>
          <a:bodyPr wrap="square" rtlCol="0">
            <a:spAutoFit/>
          </a:bodyPr>
          <a:lstStyle/>
          <a:p>
            <a:r>
              <a:rPr lang="fr-FR" dirty="0"/>
              <a:t>La Nit </a:t>
            </a:r>
            <a:r>
              <a:rPr lang="fr-FR" dirty="0" err="1"/>
              <a:t>del</a:t>
            </a:r>
            <a:r>
              <a:rPr lang="fr-FR" dirty="0"/>
              <a:t> Foc</a:t>
            </a:r>
          </a:p>
        </p:txBody>
      </p:sp>
    </p:spTree>
    <p:extLst>
      <p:ext uri="{BB962C8B-B14F-4D97-AF65-F5344CB8AC3E}">
        <p14:creationId xmlns:p14="http://schemas.microsoft.com/office/powerpoint/2010/main" val="4269501273"/>
      </p:ext>
    </p:extLst>
  </p:cSld>
  <p:clrMapOvr>
    <a:masterClrMapping/>
  </p:clrMapOvr>
  <mc:AlternateContent xmlns:mc="http://schemas.openxmlformats.org/markup-compatibility/2006" xmlns:p14="http://schemas.microsoft.com/office/powerpoint/2010/main">
    <mc:Choice Requires="p14">
      <p:transition spd="slow" p14:dur="2000" advTm="2550"/>
    </mc:Choice>
    <mc:Fallback xmlns="">
      <p:transition spd="slow" advTm="255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496" y="19677"/>
            <a:ext cx="9144000" cy="2585323"/>
          </a:xfrm>
          <a:prstGeom prst="rect">
            <a:avLst/>
          </a:prstGeom>
        </p:spPr>
        <p:txBody>
          <a:bodyPr wrap="square">
            <a:spAutoFit/>
          </a:bodyPr>
          <a:lstStyle/>
          <a:p>
            <a:r>
              <a:rPr lang="fr-FR" b="1" dirty="0"/>
              <a:t>Les monuments </a:t>
            </a:r>
            <a:r>
              <a:rPr lang="fr-FR" b="1" dirty="0" err="1"/>
              <a:t>falla</a:t>
            </a:r>
            <a:endParaRPr lang="fr-FR" b="1" dirty="0"/>
          </a:p>
          <a:p>
            <a:r>
              <a:rPr lang="fr-FR" dirty="0"/>
              <a:t>Le monument principal de l'</a:t>
            </a:r>
            <a:r>
              <a:rPr lang="fr-FR" dirty="0" err="1"/>
              <a:t>oeuvre</a:t>
            </a:r>
            <a:r>
              <a:rPr lang="fr-FR" dirty="0"/>
              <a:t> "</a:t>
            </a:r>
            <a:r>
              <a:rPr lang="fr-FR" dirty="0" err="1"/>
              <a:t>falla</a:t>
            </a:r>
            <a:r>
              <a:rPr lang="fr-FR" dirty="0"/>
              <a:t>" est construit autour d'une armature de bois, composé de matériaux composites, peint de couleurs souvent vives et chacun de ses détails, jusqu'aux bouts des ongles, est particulièrement </a:t>
            </a:r>
            <a:r>
              <a:rPr lang="fr-FR" dirty="0" err="1"/>
              <a:t>soigné.Chaque</a:t>
            </a:r>
            <a:r>
              <a:rPr lang="fr-FR" dirty="0"/>
              <a:t> </a:t>
            </a:r>
            <a:r>
              <a:rPr lang="fr-FR" dirty="0" err="1"/>
              <a:t>falla</a:t>
            </a:r>
            <a:r>
              <a:rPr lang="fr-FR" dirty="0"/>
              <a:t> est entourée de figurines "</a:t>
            </a:r>
            <a:r>
              <a:rPr lang="fr-FR" dirty="0" err="1"/>
              <a:t>ninots</a:t>
            </a:r>
            <a:r>
              <a:rPr lang="fr-FR" dirty="0"/>
              <a:t>" dont le nombre varie de 30 à 70. Elles forment un ensemble dont le message, toujours satirique, souvent osé, n'épargne ni les politiques, ni la société.</a:t>
            </a:r>
          </a:p>
          <a:p>
            <a:r>
              <a:rPr lang="fr-FR" dirty="0"/>
              <a:t>Les </a:t>
            </a:r>
            <a:r>
              <a:rPr lang="fr-FR" dirty="0" err="1"/>
              <a:t>oeuvres</a:t>
            </a:r>
            <a:r>
              <a:rPr lang="fr-FR" dirty="0"/>
              <a:t> sont mises en place le 16 Mars, c'est </a:t>
            </a:r>
            <a:r>
              <a:rPr lang="fr-FR" dirty="0">
                <a:hlinkClick r:id="rId2"/>
              </a:rPr>
              <a:t>"la </a:t>
            </a:r>
            <a:r>
              <a:rPr lang="fr-FR" dirty="0" err="1">
                <a:hlinkClick r:id="rId2"/>
              </a:rPr>
              <a:t>plantà</a:t>
            </a:r>
            <a:r>
              <a:rPr lang="fr-FR" dirty="0">
                <a:hlinkClick r:id="rId2"/>
              </a:rPr>
              <a:t>" des </a:t>
            </a:r>
            <a:r>
              <a:rPr lang="fr-FR" dirty="0" err="1">
                <a:hlinkClick r:id="rId2"/>
              </a:rPr>
              <a:t>fallas</a:t>
            </a:r>
            <a:r>
              <a:rPr lang="fr-FR" dirty="0"/>
              <a:t>, pour être admirées, commentées ou critiquées par les Valenciens pendant 4 jours avant d´être toutes vouées aux flammes dans la nuit du 19 Mars à partir de minuit, c'est </a:t>
            </a:r>
            <a:r>
              <a:rPr lang="fr-FR" dirty="0">
                <a:hlinkClick r:id="rId3"/>
              </a:rPr>
              <a:t>la "</a:t>
            </a:r>
            <a:r>
              <a:rPr lang="fr-FR" dirty="0" err="1">
                <a:hlinkClick r:id="rId3"/>
              </a:rPr>
              <a:t>cremà</a:t>
            </a:r>
            <a:r>
              <a:rPr lang="fr-FR" dirty="0">
                <a:hlinkClick r:id="rId3"/>
              </a:rPr>
              <a:t>" des </a:t>
            </a:r>
            <a:r>
              <a:rPr lang="fr-FR" dirty="0" err="1">
                <a:hlinkClick r:id="rId3"/>
              </a:rPr>
              <a:t>fallas</a:t>
            </a:r>
            <a:r>
              <a:rPr lang="fr-FR" dirty="0"/>
              <a:t>. </a:t>
            </a: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7500" y="2648958"/>
            <a:ext cx="4440165" cy="4140000"/>
          </a:xfrm>
          <a:prstGeom prst="rect">
            <a:avLst/>
          </a:prstGeom>
        </p:spPr>
      </p:pic>
      <p:sp>
        <p:nvSpPr>
          <p:cNvPr id="5" name="Rectangle 4"/>
          <p:cNvSpPr/>
          <p:nvPr/>
        </p:nvSpPr>
        <p:spPr>
          <a:xfrm>
            <a:off x="4607498" y="2648960"/>
            <a:ext cx="4440167" cy="64633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fr-FR" dirty="0"/>
              <a:t>La Falla </a:t>
            </a:r>
            <a:r>
              <a:rPr lang="fr-FR" dirty="0" err="1"/>
              <a:t>Infantil</a:t>
            </a:r>
            <a:r>
              <a:rPr lang="fr-FR" dirty="0"/>
              <a:t> de la Plaza </a:t>
            </a:r>
            <a:r>
              <a:rPr lang="fr-FR" dirty="0" err="1"/>
              <a:t>del</a:t>
            </a:r>
            <a:r>
              <a:rPr lang="fr-FR" dirty="0"/>
              <a:t> Pilar est arrivée en tête de la première catégorie</a:t>
            </a: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296" y="2648958"/>
            <a:ext cx="4450524" cy="4140000"/>
          </a:xfrm>
          <a:prstGeom prst="rect">
            <a:avLst/>
          </a:prstGeom>
        </p:spPr>
      </p:pic>
      <p:sp>
        <p:nvSpPr>
          <p:cNvPr id="7" name="Rectangle 6"/>
          <p:cNvSpPr/>
          <p:nvPr/>
        </p:nvSpPr>
        <p:spPr>
          <a:xfrm>
            <a:off x="116296" y="2708920"/>
            <a:ext cx="4491200" cy="923330"/>
          </a:xfrm>
          <a:prstGeom prst="rect">
            <a:avLst/>
          </a:prstGeom>
        </p:spPr>
        <p:txBody>
          <a:bodyPr wrap="square">
            <a:spAutoFit/>
          </a:bodyPr>
          <a:lstStyle/>
          <a:p>
            <a:r>
              <a:rPr lang="fr-FR" dirty="0">
                <a:solidFill>
                  <a:schemeClr val="bg1"/>
                </a:solidFill>
              </a:rPr>
              <a:t>C'est la </a:t>
            </a:r>
            <a:r>
              <a:rPr lang="fr-FR" b="1" dirty="0">
                <a:solidFill>
                  <a:schemeClr val="bg1"/>
                </a:solidFill>
              </a:rPr>
              <a:t>Falla </a:t>
            </a:r>
            <a:r>
              <a:rPr lang="fr-FR" b="1" dirty="0" err="1">
                <a:solidFill>
                  <a:schemeClr val="bg1"/>
                </a:solidFill>
              </a:rPr>
              <a:t>Convento</a:t>
            </a:r>
            <a:r>
              <a:rPr lang="fr-FR" b="1" dirty="0">
                <a:solidFill>
                  <a:schemeClr val="bg1"/>
                </a:solidFill>
              </a:rPr>
              <a:t> </a:t>
            </a:r>
            <a:r>
              <a:rPr lang="fr-FR" b="1" dirty="0" err="1">
                <a:solidFill>
                  <a:schemeClr val="bg1"/>
                </a:solidFill>
              </a:rPr>
              <a:t>Jerusalén</a:t>
            </a:r>
            <a:r>
              <a:rPr lang="fr-FR" b="1" dirty="0">
                <a:solidFill>
                  <a:schemeClr val="bg1"/>
                </a:solidFill>
              </a:rPr>
              <a:t> - </a:t>
            </a:r>
            <a:r>
              <a:rPr lang="fr-FR" b="1" dirty="0" err="1">
                <a:solidFill>
                  <a:schemeClr val="bg1"/>
                </a:solidFill>
              </a:rPr>
              <a:t>Matématico</a:t>
            </a:r>
            <a:r>
              <a:rPr lang="fr-FR" b="1" dirty="0">
                <a:solidFill>
                  <a:schemeClr val="bg1"/>
                </a:solidFill>
              </a:rPr>
              <a:t> </a:t>
            </a:r>
            <a:r>
              <a:rPr lang="fr-FR" b="1" dirty="0" err="1">
                <a:solidFill>
                  <a:schemeClr val="bg1"/>
                </a:solidFill>
              </a:rPr>
              <a:t>Marzal</a:t>
            </a:r>
            <a:r>
              <a:rPr lang="fr-FR" b="1" dirty="0">
                <a:solidFill>
                  <a:schemeClr val="bg1"/>
                </a:solidFill>
              </a:rPr>
              <a:t> </a:t>
            </a:r>
            <a:r>
              <a:rPr lang="fr-FR" dirty="0">
                <a:solidFill>
                  <a:schemeClr val="bg1"/>
                </a:solidFill>
              </a:rPr>
              <a:t>qui a été sacrée plus belle Falla pour 2018.</a:t>
            </a:r>
          </a:p>
        </p:txBody>
      </p:sp>
    </p:spTree>
    <p:extLst>
      <p:ext uri="{BB962C8B-B14F-4D97-AF65-F5344CB8AC3E}">
        <p14:creationId xmlns:p14="http://schemas.microsoft.com/office/powerpoint/2010/main" val="3049883311"/>
      </p:ext>
    </p:extLst>
  </p:cSld>
  <p:clrMapOvr>
    <a:masterClrMapping/>
  </p:clrMapOvr>
  <mc:AlternateContent xmlns:mc="http://schemas.openxmlformats.org/markup-compatibility/2006" xmlns:p14="http://schemas.microsoft.com/office/powerpoint/2010/main">
    <mc:Choice Requires="p14">
      <p:transition spd="slow" p14:dur="2000" advTm="6822"/>
    </mc:Choice>
    <mc:Fallback xmlns="">
      <p:transition spd="slow" advTm="682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1317" y="65803"/>
            <a:ext cx="3960000" cy="6703615"/>
          </a:xfrm>
          <a:prstGeom prst="rect">
            <a:avLst/>
          </a:prstGeom>
          <a:ln>
            <a:noFill/>
          </a:ln>
          <a:effectLst>
            <a:softEdge rad="112500"/>
          </a:effectLst>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27" y="74595"/>
            <a:ext cx="4860000" cy="3389575"/>
          </a:xfrm>
          <a:prstGeom prst="rect">
            <a:avLst/>
          </a:prstGeom>
          <a:ln>
            <a:noFill/>
          </a:ln>
          <a:effectLst>
            <a:softEdge rad="112500"/>
          </a:effectLst>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919" y="3544968"/>
            <a:ext cx="4868008" cy="3240000"/>
          </a:xfrm>
          <a:prstGeom prst="rect">
            <a:avLst/>
          </a:prstGeom>
          <a:ln>
            <a:noFill/>
          </a:ln>
          <a:effectLst>
            <a:softEdge rad="112500"/>
          </a:effectLst>
        </p:spPr>
      </p:pic>
      <p:sp>
        <p:nvSpPr>
          <p:cNvPr id="7" name="ZoneTexte 6"/>
          <p:cNvSpPr txBox="1"/>
          <p:nvPr/>
        </p:nvSpPr>
        <p:spPr>
          <a:xfrm>
            <a:off x="7847856" y="3408636"/>
            <a:ext cx="1296144" cy="1200329"/>
          </a:xfrm>
          <a:prstGeom prst="rect">
            <a:avLst/>
          </a:prstGeom>
          <a:noFill/>
        </p:spPr>
        <p:txBody>
          <a:bodyPr wrap="square" rtlCol="0">
            <a:spAutoFit/>
          </a:bodyPr>
          <a:lstStyle/>
          <a:p>
            <a:r>
              <a:rPr lang="fr-FR" b="1" dirty="0">
                <a:solidFill>
                  <a:schemeClr val="bg1"/>
                </a:solidFill>
              </a:rPr>
              <a:t>Réalisation pour un coût de 300,000€</a:t>
            </a:r>
          </a:p>
        </p:txBody>
      </p:sp>
    </p:spTree>
    <p:extLst>
      <p:ext uri="{BB962C8B-B14F-4D97-AF65-F5344CB8AC3E}">
        <p14:creationId xmlns:p14="http://schemas.microsoft.com/office/powerpoint/2010/main" val="338533150"/>
      </p:ext>
    </p:extLst>
  </p:cSld>
  <p:clrMapOvr>
    <a:masterClrMapping/>
  </p:clrMapOvr>
  <mc:AlternateContent xmlns:mc="http://schemas.openxmlformats.org/markup-compatibility/2006" xmlns:p14="http://schemas.microsoft.com/office/powerpoint/2010/main">
    <mc:Choice Requires="p14">
      <p:transition spd="slow" p14:dur="2000" advTm="3263"/>
    </mc:Choice>
    <mc:Fallback xmlns="">
      <p:transition spd="slow" advTm="326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6072895"/>
      </p:ext>
    </p:extLst>
  </p:cSld>
  <p:clrMapOvr>
    <a:masterClrMapping/>
  </p:clrMapOvr>
  <mc:AlternateContent xmlns:mc="http://schemas.openxmlformats.org/markup-compatibility/2006" xmlns:p14="http://schemas.microsoft.com/office/powerpoint/2010/main">
    <mc:Choice Requires="p14">
      <p:transition spd="med" p14:dur="700" advTm="1942">
        <p:fade/>
      </p:transition>
    </mc:Choice>
    <mc:Fallback xmlns="">
      <p:transition spd="med" advTm="1942">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94104004"/>
      </p:ext>
    </p:extLst>
  </p:cSld>
  <p:clrMapOvr>
    <a:masterClrMapping/>
  </p:clrMapOvr>
  <mc:AlternateContent xmlns:mc="http://schemas.openxmlformats.org/markup-compatibility/2006" xmlns:p14="http://schemas.microsoft.com/office/powerpoint/2010/main">
    <mc:Choice Requires="p14">
      <p:transition spd="slow" p14:dur="2000" advTm="3264"/>
    </mc:Choice>
    <mc:Fallback xmlns="">
      <p:transition spd="slow" advTm="32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60811264"/>
      </p:ext>
    </p:extLst>
  </p:cSld>
  <p:clrMapOvr>
    <a:masterClrMapping/>
  </p:clrMapOvr>
  <mc:AlternateContent xmlns:mc="http://schemas.openxmlformats.org/markup-compatibility/2006" xmlns:p14="http://schemas.microsoft.com/office/powerpoint/2010/main">
    <mc:Choice Requires="p14">
      <p:transition spd="slow" p14:dur="2000" advTm="1182"/>
    </mc:Choice>
    <mc:Fallback xmlns="">
      <p:transition spd="slow" advTm="118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8868729"/>
      </p:ext>
    </p:extLst>
  </p:cSld>
  <p:clrMapOvr>
    <a:masterClrMapping/>
  </p:clrMapOvr>
  <mc:AlternateContent xmlns:mc="http://schemas.openxmlformats.org/markup-compatibility/2006" xmlns:p14="http://schemas.microsoft.com/office/powerpoint/2010/main">
    <mc:Choice Requires="p14">
      <p:transition spd="slow" p14:dur="2000" advTm="2290"/>
    </mc:Choice>
    <mc:Fallback xmlns="">
      <p:transition spd="slow" advTm="229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spTree>
    <p:extLst>
      <p:ext uri="{BB962C8B-B14F-4D97-AF65-F5344CB8AC3E}">
        <p14:creationId xmlns:p14="http://schemas.microsoft.com/office/powerpoint/2010/main" val="3376360675"/>
      </p:ext>
    </p:extLst>
  </p:cSld>
  <p:clrMapOvr>
    <a:masterClrMapping/>
  </p:clrMapOvr>
  <mc:AlternateContent xmlns:mc="http://schemas.openxmlformats.org/markup-compatibility/2006" xmlns:p14="http://schemas.microsoft.com/office/powerpoint/2010/main">
    <mc:Choice Requires="p14">
      <p:transition spd="slow" p14:dur="2000" advTm="1699"/>
    </mc:Choice>
    <mc:Fallback xmlns="">
      <p:transition spd="slow" advTm="169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4799" y="0"/>
            <a:ext cx="4582136" cy="6858000"/>
          </a:xfrm>
          <a:prstGeom prst="rect">
            <a:avLst/>
          </a:prstGeom>
        </p:spPr>
      </p:pic>
      <p:pic>
        <p:nvPicPr>
          <p:cNvPr id="2" name="Image 1"/>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4716017" y="0"/>
            <a:ext cx="4411851" cy="6858000"/>
          </a:xfrm>
          <a:prstGeom prst="rect">
            <a:avLst/>
          </a:prstGeom>
        </p:spPr>
      </p:pic>
    </p:spTree>
    <p:extLst>
      <p:ext uri="{BB962C8B-B14F-4D97-AF65-F5344CB8AC3E}">
        <p14:creationId xmlns:p14="http://schemas.microsoft.com/office/powerpoint/2010/main" val="2948345345"/>
      </p:ext>
    </p:extLst>
  </p:cSld>
  <p:clrMapOvr>
    <a:masterClrMapping/>
  </p:clrMapOvr>
  <mc:AlternateContent xmlns:mc="http://schemas.openxmlformats.org/markup-compatibility/2006" xmlns:p14="http://schemas.microsoft.com/office/powerpoint/2010/main">
    <mc:Choice Requires="p14">
      <p:transition spd="slow" p14:dur="2000" advTm="1360"/>
    </mc:Choice>
    <mc:Fallback xmlns="">
      <p:transition spd="slow" advTm="136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5225911"/>
      </p:ext>
    </p:extLst>
  </p:cSld>
  <p:clrMapOvr>
    <a:masterClrMapping/>
  </p:clrMapOvr>
  <mc:AlternateContent xmlns:mc="http://schemas.openxmlformats.org/markup-compatibility/2006" xmlns:p14="http://schemas.microsoft.com/office/powerpoint/2010/main">
    <mc:Choice Requires="p14">
      <p:transition spd="slow" p14:dur="2000" advTm="1685"/>
    </mc:Choice>
    <mc:Fallback xmlns="">
      <p:transition spd="slow" advTm="168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1370316"/>
      </p:ext>
    </p:extLst>
  </p:cSld>
  <p:clrMapOvr>
    <a:masterClrMapping/>
  </p:clrMapOvr>
  <mc:AlternateContent xmlns:mc="http://schemas.openxmlformats.org/markup-compatibility/2006" xmlns:p14="http://schemas.microsoft.com/office/powerpoint/2010/main">
    <mc:Choice Requires="p14">
      <p:transition spd="slow" p14:dur="2000" advTm="1261"/>
    </mc:Choice>
    <mc:Fallback xmlns="">
      <p:transition spd="slow" advTm="126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644008" y="0"/>
            <a:ext cx="4499992"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590325928"/>
      </p:ext>
    </p:extLst>
  </p:cSld>
  <p:clrMapOvr>
    <a:masterClrMapping/>
  </p:clrMapOvr>
  <mc:AlternateContent xmlns:mc="http://schemas.openxmlformats.org/markup-compatibility/2006" xmlns:p14="http://schemas.microsoft.com/office/powerpoint/2010/main">
    <mc:Choice Requires="p14">
      <p:transition spd="slow" p14:dur="2000" advTm="2179"/>
    </mc:Choice>
    <mc:Fallback xmlns="">
      <p:transition spd="slow" advTm="217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8" y="0"/>
            <a:ext cx="4785966"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2041" y="-17011"/>
            <a:ext cx="4211960" cy="6858000"/>
          </a:xfrm>
          <a:prstGeom prst="rect">
            <a:avLst/>
          </a:prstGeom>
        </p:spPr>
      </p:pic>
    </p:spTree>
    <p:extLst>
      <p:ext uri="{BB962C8B-B14F-4D97-AF65-F5344CB8AC3E}">
        <p14:creationId xmlns:p14="http://schemas.microsoft.com/office/powerpoint/2010/main" val="2697104121"/>
      </p:ext>
    </p:extLst>
  </p:cSld>
  <p:clrMapOvr>
    <a:masterClrMapping/>
  </p:clrMapOvr>
  <mc:AlternateContent xmlns:mc="http://schemas.openxmlformats.org/markup-compatibility/2006" xmlns:p14="http://schemas.microsoft.com/office/powerpoint/2010/main">
    <mc:Choice Requires="p14">
      <p:transition spd="slow" p14:dur="2000" advTm="1113"/>
    </mc:Choice>
    <mc:Fallback xmlns="">
      <p:transition spd="slow" advTm="11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475267"/>
      </p:ext>
    </p:extLst>
  </p:cSld>
  <p:clrMapOvr>
    <a:masterClrMapping/>
  </p:clrMapOvr>
  <mc:AlternateContent xmlns:mc="http://schemas.openxmlformats.org/markup-compatibility/2006" xmlns:p14="http://schemas.microsoft.com/office/powerpoint/2010/main">
    <mc:Choice Requires="p14">
      <p:transition spd="slow" p14:dur="2000" advTm="1711"/>
    </mc:Choice>
    <mc:Fallback xmlns="">
      <p:transition spd="slow" advTm="171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50782916"/>
      </p:ext>
    </p:extLst>
  </p:cSld>
  <p:clrMapOvr>
    <a:masterClrMapping/>
  </p:clrMapOvr>
  <mc:AlternateContent xmlns:mc="http://schemas.openxmlformats.org/markup-compatibility/2006" xmlns:p14="http://schemas.microsoft.com/office/powerpoint/2010/main">
    <mc:Choice Requires="p14">
      <p:transition spd="slow" p14:dur="2000" advTm="1480"/>
    </mc:Choice>
    <mc:Fallback xmlns="">
      <p:transition spd="slow" advTm="148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9" y="0"/>
            <a:ext cx="449999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
        <p:nvSpPr>
          <p:cNvPr id="4" name="Rectangle 3"/>
          <p:cNvSpPr/>
          <p:nvPr/>
        </p:nvSpPr>
        <p:spPr>
          <a:xfrm>
            <a:off x="0" y="19650"/>
            <a:ext cx="4572000" cy="1200329"/>
          </a:xfrm>
          <a:prstGeom prst="rect">
            <a:avLst/>
          </a:prstGeom>
        </p:spPr>
        <p:txBody>
          <a:bodyPr>
            <a:spAutoFit/>
          </a:bodyPr>
          <a:lstStyle/>
          <a:p>
            <a:r>
              <a:rPr lang="fr-FR" b="1" dirty="0" err="1">
                <a:solidFill>
                  <a:schemeClr val="bg1"/>
                </a:solidFill>
              </a:rPr>
              <a:t>Ninot</a:t>
            </a:r>
            <a:r>
              <a:rPr lang="fr-FR" b="1" dirty="0">
                <a:solidFill>
                  <a:schemeClr val="bg1"/>
                </a:solidFill>
              </a:rPr>
              <a:t>(s) :</a:t>
            </a:r>
            <a:r>
              <a:rPr lang="fr-FR" dirty="0">
                <a:solidFill>
                  <a:schemeClr val="bg1"/>
                </a:solidFill>
              </a:rPr>
              <a:t> Poupées en valencien. Ce sont des sculptures, généralement satiriques ou humoristiques, qui composent l’œuvre principale de l’</a:t>
            </a:r>
            <a:r>
              <a:rPr lang="fr-FR" dirty="0">
                <a:solidFill>
                  <a:schemeClr val="bg1"/>
                </a:solidFill>
                <a:hlinkClick r:id="rId4"/>
              </a:rPr>
              <a:t>artiste </a:t>
            </a:r>
            <a:r>
              <a:rPr lang="fr-FR" dirty="0" err="1">
                <a:solidFill>
                  <a:schemeClr val="bg1"/>
                </a:solidFill>
                <a:hlinkClick r:id="rId4"/>
              </a:rPr>
              <a:t>fallero</a:t>
            </a:r>
            <a:r>
              <a:rPr lang="fr-FR" dirty="0">
                <a:solidFill>
                  <a:schemeClr val="bg1"/>
                </a:solidFill>
              </a:rPr>
              <a:t>.</a:t>
            </a:r>
          </a:p>
        </p:txBody>
      </p:sp>
    </p:spTree>
    <p:extLst>
      <p:ext uri="{BB962C8B-B14F-4D97-AF65-F5344CB8AC3E}">
        <p14:creationId xmlns:p14="http://schemas.microsoft.com/office/powerpoint/2010/main" val="3319694972"/>
      </p:ext>
    </p:extLst>
  </p:cSld>
  <p:clrMapOvr>
    <a:masterClrMapping/>
  </p:clrMapOvr>
  <mc:AlternateContent xmlns:mc="http://schemas.openxmlformats.org/markup-compatibility/2006" xmlns:p14="http://schemas.microsoft.com/office/powerpoint/2010/main">
    <mc:Choice Requires="p14">
      <p:transition spd="slow" p14:dur="2000" advTm="1981"/>
    </mc:Choice>
    <mc:Fallback xmlns="">
      <p:transition spd="slow" advTm="198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7" y="0"/>
            <a:ext cx="4427984"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spTree>
    <p:extLst>
      <p:ext uri="{BB962C8B-B14F-4D97-AF65-F5344CB8AC3E}">
        <p14:creationId xmlns:p14="http://schemas.microsoft.com/office/powerpoint/2010/main" val="1197259856"/>
      </p:ext>
    </p:extLst>
  </p:cSld>
  <p:clrMapOvr>
    <a:masterClrMapping/>
  </p:clrMapOvr>
  <mc:AlternateContent xmlns:mc="http://schemas.openxmlformats.org/markup-compatibility/2006" xmlns:p14="http://schemas.microsoft.com/office/powerpoint/2010/main">
    <mc:Choice Requires="p14">
      <p:transition spd="slow" p14:dur="2000" advTm="1264"/>
    </mc:Choice>
    <mc:Fallback xmlns="">
      <p:transition spd="slow" advTm="12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40768"/>
            <a:ext cx="9144000" cy="5517232"/>
          </a:xfrm>
          <a:prstGeom prst="rect">
            <a:avLst/>
          </a:prstGeom>
        </p:spPr>
      </p:pic>
      <p:sp>
        <p:nvSpPr>
          <p:cNvPr id="3" name="Rectangle 2"/>
          <p:cNvSpPr/>
          <p:nvPr/>
        </p:nvSpPr>
        <p:spPr>
          <a:xfrm>
            <a:off x="0" y="5883"/>
            <a:ext cx="9144000" cy="1200329"/>
          </a:xfrm>
          <a:prstGeom prst="rect">
            <a:avLst/>
          </a:prstGeom>
        </p:spPr>
        <p:txBody>
          <a:bodyPr wrap="square">
            <a:spAutoFit/>
          </a:bodyPr>
          <a:lstStyle/>
          <a:p>
            <a:r>
              <a:rPr lang="fr-FR" b="1" dirty="0" err="1"/>
              <a:t>Despertà</a:t>
            </a:r>
            <a:r>
              <a:rPr lang="fr-FR" b="1" dirty="0"/>
              <a:t> :</a:t>
            </a:r>
            <a:r>
              <a:rPr lang="fr-FR" dirty="0"/>
              <a:t> Le réveil. Le jour de la </a:t>
            </a:r>
            <a:r>
              <a:rPr lang="fr-FR" b="1" dirty="0" err="1">
                <a:hlinkClick r:id="rId3"/>
              </a:rPr>
              <a:t>Crida</a:t>
            </a:r>
            <a:r>
              <a:rPr lang="fr-FR" b="1" dirty="0"/>
              <a:t> </a:t>
            </a:r>
            <a:r>
              <a:rPr lang="fr-FR" dirty="0"/>
              <a:t>puis tous les jours du 16 au 19 mars, les </a:t>
            </a:r>
            <a:r>
              <a:rPr lang="fr-FR" b="1" dirty="0" err="1">
                <a:hlinkClick r:id="rId4"/>
              </a:rPr>
              <a:t>falleros</a:t>
            </a:r>
            <a:r>
              <a:rPr lang="fr-FR" dirty="0"/>
              <a:t> se chargent de réveiller les habitants de Valence dès les premiers rayons du soleil à grand renfort de pétards. L'objectif est simple : faire un maximum de bruit dès 8h dans un maximum de rues ! Mais très souvent, les pétards explosent bien avant l'horaire indicatif !</a:t>
            </a:r>
          </a:p>
        </p:txBody>
      </p:sp>
    </p:spTree>
    <p:extLst>
      <p:ext uri="{BB962C8B-B14F-4D97-AF65-F5344CB8AC3E}">
        <p14:creationId xmlns:p14="http://schemas.microsoft.com/office/powerpoint/2010/main" val="2933196659"/>
      </p:ext>
    </p:extLst>
  </p:cSld>
  <p:clrMapOvr>
    <a:masterClrMapping/>
  </p:clrMapOvr>
  <mc:AlternateContent xmlns:mc="http://schemas.openxmlformats.org/markup-compatibility/2006" xmlns:p14="http://schemas.microsoft.com/office/powerpoint/2010/main">
    <mc:Choice Requires="p14">
      <p:transition spd="slow" p14:dur="2000" advTm="1472"/>
    </mc:Choice>
    <mc:Fallback xmlns="">
      <p:transition spd="slow" advTm="147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05708"/>
            <a:ext cx="9144000" cy="5143500"/>
          </a:xfrm>
          <a:prstGeom prst="rect">
            <a:avLst/>
          </a:prstGeom>
        </p:spPr>
      </p:pic>
      <p:sp>
        <p:nvSpPr>
          <p:cNvPr id="3" name="Rectangle 2"/>
          <p:cNvSpPr/>
          <p:nvPr/>
        </p:nvSpPr>
        <p:spPr>
          <a:xfrm>
            <a:off x="2286000" y="332658"/>
            <a:ext cx="4572000" cy="1200329"/>
          </a:xfrm>
          <a:prstGeom prst="rect">
            <a:avLst/>
          </a:prstGeom>
        </p:spPr>
        <p:style>
          <a:lnRef idx="1">
            <a:schemeClr val="dk1"/>
          </a:lnRef>
          <a:fillRef idx="2">
            <a:schemeClr val="dk1"/>
          </a:fillRef>
          <a:effectRef idx="1">
            <a:schemeClr val="dk1"/>
          </a:effectRef>
          <a:fontRef idx="minor">
            <a:schemeClr val="dk1"/>
          </a:fontRef>
        </p:style>
        <p:txBody>
          <a:bodyPr>
            <a:spAutoFit/>
          </a:bodyPr>
          <a:lstStyle/>
          <a:p>
            <a:r>
              <a:rPr lang="fr-FR" b="1" dirty="0" err="1"/>
              <a:t>Casal</a:t>
            </a:r>
            <a:r>
              <a:rPr lang="fr-FR" b="1" dirty="0"/>
              <a:t> </a:t>
            </a:r>
            <a:r>
              <a:rPr lang="fr-FR" b="1" dirty="0" err="1"/>
              <a:t>Faller</a:t>
            </a:r>
            <a:r>
              <a:rPr lang="fr-FR" b="1" dirty="0"/>
              <a:t> :</a:t>
            </a:r>
            <a:r>
              <a:rPr lang="fr-FR" dirty="0"/>
              <a:t> C’est le siège de l’association regroupant tous les </a:t>
            </a:r>
            <a:r>
              <a:rPr lang="fr-FR" b="1" dirty="0" err="1">
                <a:hlinkClick r:id="rId3"/>
              </a:rPr>
              <a:t>Falleros</a:t>
            </a:r>
            <a:r>
              <a:rPr lang="fr-FR" dirty="0"/>
              <a:t> d’un secteur. Il en existe plus de 380 à travers Valence et ses villes alentours. </a:t>
            </a:r>
          </a:p>
        </p:txBody>
      </p:sp>
    </p:spTree>
    <p:extLst>
      <p:ext uri="{BB962C8B-B14F-4D97-AF65-F5344CB8AC3E}">
        <p14:creationId xmlns:p14="http://schemas.microsoft.com/office/powerpoint/2010/main" val="4290634707"/>
      </p:ext>
    </p:extLst>
  </p:cSld>
  <p:clrMapOvr>
    <a:masterClrMapping/>
  </p:clrMapOvr>
  <mc:AlternateContent xmlns:mc="http://schemas.openxmlformats.org/markup-compatibility/2006" xmlns:p14="http://schemas.microsoft.com/office/powerpoint/2010/main">
    <mc:Choice Requires="p14">
      <p:transition spd="slow" p14:dur="2000" advTm="2097"/>
    </mc:Choice>
    <mc:Fallback xmlns="">
      <p:transition spd="slow" advTm="209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79512" y="5013176"/>
            <a:ext cx="5400600" cy="1477328"/>
          </a:xfrm>
          <a:prstGeom prst="rect">
            <a:avLst/>
          </a:prstGeom>
        </p:spPr>
        <p:txBody>
          <a:bodyPr wrap="square">
            <a:spAutoFit/>
          </a:bodyPr>
          <a:lstStyle/>
          <a:p>
            <a:r>
              <a:rPr lang="fr-FR" dirty="0"/>
              <a:t>Une fois les </a:t>
            </a:r>
            <a:r>
              <a:rPr lang="fr-FR" dirty="0" err="1"/>
              <a:t>falleras</a:t>
            </a:r>
            <a:r>
              <a:rPr lang="fr-FR" dirty="0"/>
              <a:t> et </a:t>
            </a:r>
            <a:r>
              <a:rPr lang="fr-FR" dirty="0" err="1"/>
              <a:t>falleros</a:t>
            </a:r>
            <a:r>
              <a:rPr lang="fr-FR" dirty="0"/>
              <a:t> plus ou moins alignés, la procession peut commencer. La première étape La procession a ensuite doucement pris le chemin de la </a:t>
            </a:r>
            <a:r>
              <a:rPr lang="fr-FR" dirty="0" err="1"/>
              <a:t>Puerta</a:t>
            </a:r>
            <a:r>
              <a:rPr lang="fr-FR" dirty="0"/>
              <a:t> </a:t>
            </a:r>
            <a:r>
              <a:rPr lang="fr-FR" dirty="0" err="1"/>
              <a:t>del</a:t>
            </a:r>
            <a:r>
              <a:rPr lang="fr-FR" dirty="0"/>
              <a:t> Mar pour s’arrêter </a:t>
            </a:r>
            <a:r>
              <a:rPr lang="fr-FR" dirty="0" err="1"/>
              <a:t>Avenida</a:t>
            </a:r>
            <a:r>
              <a:rPr lang="fr-FR" dirty="0"/>
              <a:t> Navarro </a:t>
            </a:r>
            <a:r>
              <a:rPr lang="fr-FR" dirty="0" err="1"/>
              <a:t>Reverter</a:t>
            </a:r>
            <a:r>
              <a:rPr lang="fr-FR" dirty="0"/>
              <a:t> et attendre par ordre de passage de </a:t>
            </a:r>
            <a:r>
              <a:rPr lang="fr-FR" dirty="0" err="1"/>
              <a:t>Fallas</a:t>
            </a:r>
            <a:r>
              <a:rPr lang="fr-FR" dirty="0"/>
              <a:t>. </a:t>
            </a:r>
          </a:p>
        </p:txBody>
      </p:sp>
    </p:spTree>
    <p:extLst>
      <p:ext uri="{BB962C8B-B14F-4D97-AF65-F5344CB8AC3E}">
        <p14:creationId xmlns:p14="http://schemas.microsoft.com/office/powerpoint/2010/main" val="2148180200"/>
      </p:ext>
    </p:extLst>
  </p:cSld>
  <p:clrMapOvr>
    <a:masterClrMapping/>
  </p:clrMapOvr>
  <mc:AlternateContent xmlns:mc="http://schemas.openxmlformats.org/markup-compatibility/2006" xmlns:p14="http://schemas.microsoft.com/office/powerpoint/2010/main">
    <mc:Choice Requires="p14">
      <p:transition spd="slow" p14:dur="2000" advTm="1499"/>
    </mc:Choice>
    <mc:Fallback xmlns="">
      <p:transition spd="slow" advTm="149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es yeux brillants d'émotions et de souvenirs, Teresa est repartie avec de nouveaux souveni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4" y="332658"/>
            <a:ext cx="8856984" cy="646331"/>
          </a:xfrm>
          <a:prstGeom prst="rect">
            <a:avLst/>
          </a:prstGeom>
        </p:spPr>
        <p:txBody>
          <a:bodyPr wrap="square">
            <a:spAutoFit/>
          </a:bodyPr>
          <a:lstStyle/>
          <a:p>
            <a:r>
              <a:rPr lang="fr-FR" dirty="0">
                <a:solidFill>
                  <a:schemeClr val="bg1"/>
                </a:solidFill>
              </a:rPr>
              <a:t>Après avoir revêtu sa </a:t>
            </a:r>
            <a:r>
              <a:rPr lang="fr-FR" i="1" dirty="0">
                <a:solidFill>
                  <a:schemeClr val="bg1"/>
                </a:solidFill>
              </a:rPr>
              <a:t>"</a:t>
            </a:r>
            <a:r>
              <a:rPr lang="fr-FR" i="1" dirty="0" err="1">
                <a:solidFill>
                  <a:schemeClr val="bg1"/>
                </a:solidFill>
              </a:rPr>
              <a:t>seda</a:t>
            </a:r>
            <a:r>
              <a:rPr lang="fr-FR" i="1" dirty="0">
                <a:solidFill>
                  <a:schemeClr val="bg1"/>
                </a:solidFill>
              </a:rPr>
              <a:t>" </a:t>
            </a:r>
            <a:r>
              <a:rPr lang="fr-FR" dirty="0">
                <a:solidFill>
                  <a:schemeClr val="bg1"/>
                </a:solidFill>
              </a:rPr>
              <a:t>de </a:t>
            </a:r>
            <a:r>
              <a:rPr lang="fr-FR" dirty="0" err="1">
                <a:solidFill>
                  <a:schemeClr val="bg1"/>
                </a:solidFill>
              </a:rPr>
              <a:t>Fallera</a:t>
            </a:r>
            <a:r>
              <a:rPr lang="fr-FR" dirty="0">
                <a:solidFill>
                  <a:schemeClr val="bg1"/>
                </a:solidFill>
              </a:rPr>
              <a:t> Mayor (robe de </a:t>
            </a:r>
            <a:r>
              <a:rPr lang="fr-FR" dirty="0" err="1">
                <a:solidFill>
                  <a:schemeClr val="bg1"/>
                </a:solidFill>
              </a:rPr>
              <a:t>fallera</a:t>
            </a:r>
            <a:r>
              <a:rPr lang="fr-FR" dirty="0">
                <a:solidFill>
                  <a:schemeClr val="bg1"/>
                </a:solidFill>
              </a:rPr>
              <a:t> de soie brodée), s’être maquillée puis s’être faite coiffée</a:t>
            </a:r>
          </a:p>
        </p:txBody>
      </p:sp>
    </p:spTree>
    <p:extLst>
      <p:ext uri="{BB962C8B-B14F-4D97-AF65-F5344CB8AC3E}">
        <p14:creationId xmlns:p14="http://schemas.microsoft.com/office/powerpoint/2010/main" val="1115523395"/>
      </p:ext>
    </p:extLst>
  </p:cSld>
  <p:clrMapOvr>
    <a:masterClrMapping/>
  </p:clrMapOvr>
  <mc:AlternateContent xmlns:mc="http://schemas.openxmlformats.org/markup-compatibility/2006" xmlns:p14="http://schemas.microsoft.com/office/powerpoint/2010/main">
    <mc:Choice Requires="p14">
      <p:transition spd="slow" p14:dur="2000" advTm="1247"/>
    </mc:Choice>
    <mc:Fallback xmlns="">
      <p:transition spd="slow" advTm="124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9946"/>
            <a:ext cx="2218149" cy="3366938"/>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10398"/>
            <a:ext cx="2304256" cy="336739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7744" y="-19012"/>
            <a:ext cx="2232248" cy="3376004"/>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6" y="-10398"/>
            <a:ext cx="2194180" cy="3367390"/>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429000"/>
            <a:ext cx="2195736" cy="3429000"/>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67744" y="3429000"/>
            <a:ext cx="2232248" cy="3448602"/>
          </a:xfrm>
          <a:prstGeom prst="rect">
            <a:avLst/>
          </a:prstGeom>
        </p:spPr>
      </p:pic>
      <p:pic>
        <p:nvPicPr>
          <p:cNvPr id="9" name="Imag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72000" y="3429000"/>
            <a:ext cx="2304256" cy="3429000"/>
          </a:xfrm>
          <a:prstGeom prst="rect">
            <a:avLst/>
          </a:prstGeom>
        </p:spPr>
      </p:pic>
      <p:pic>
        <p:nvPicPr>
          <p:cNvPr id="10" name="Imag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48266" y="3429001"/>
            <a:ext cx="2175061" cy="3434760"/>
          </a:xfrm>
          <a:prstGeom prst="rect">
            <a:avLst/>
          </a:prstGeom>
        </p:spPr>
      </p:pic>
    </p:spTree>
    <p:extLst>
      <p:ext uri="{BB962C8B-B14F-4D97-AF65-F5344CB8AC3E}">
        <p14:creationId xmlns:p14="http://schemas.microsoft.com/office/powerpoint/2010/main" val="3906411223"/>
      </p:ext>
    </p:extLst>
  </p:cSld>
  <p:clrMapOvr>
    <a:masterClrMapping/>
  </p:clrMapOvr>
  <mc:AlternateContent xmlns:mc="http://schemas.openxmlformats.org/markup-compatibility/2006" xmlns:p14="http://schemas.microsoft.com/office/powerpoint/2010/main">
    <mc:Choice Requires="p14">
      <p:transition spd="slow" p14:dur="2000" advTm="3192"/>
    </mc:Choice>
    <mc:Fallback xmlns="">
      <p:transition spd="slow" advTm="319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3239344" y="2"/>
            <a:ext cx="5904656" cy="3139321"/>
          </a:xfrm>
          <a:prstGeom prst="rect">
            <a:avLst/>
          </a:prstGeom>
        </p:spPr>
        <p:txBody>
          <a:bodyPr wrap="square">
            <a:spAutoFit/>
          </a:bodyPr>
          <a:lstStyle/>
          <a:p>
            <a:r>
              <a:rPr lang="fr-FR" b="1" dirty="0" err="1">
                <a:solidFill>
                  <a:schemeClr val="bg1"/>
                </a:solidFill>
              </a:rPr>
              <a:t>Ofrena</a:t>
            </a:r>
            <a:r>
              <a:rPr lang="fr-FR" b="1" dirty="0">
                <a:solidFill>
                  <a:schemeClr val="bg1"/>
                </a:solidFill>
              </a:rPr>
              <a:t> ou l’</a:t>
            </a:r>
            <a:r>
              <a:rPr lang="fr-FR" b="1" dirty="0" err="1">
                <a:solidFill>
                  <a:schemeClr val="bg1"/>
                </a:solidFill>
              </a:rPr>
              <a:t>Ofrenda</a:t>
            </a:r>
            <a:r>
              <a:rPr lang="fr-FR" dirty="0">
                <a:solidFill>
                  <a:schemeClr val="bg1"/>
                </a:solidFill>
              </a:rPr>
              <a:t> en castillan : Offrande. C’est une procession que réalisent les </a:t>
            </a:r>
            <a:r>
              <a:rPr lang="fr-FR" dirty="0" err="1">
                <a:solidFill>
                  <a:schemeClr val="bg1"/>
                </a:solidFill>
                <a:hlinkClick r:id="rId3"/>
              </a:rPr>
              <a:t>falleras</a:t>
            </a:r>
            <a:r>
              <a:rPr lang="fr-FR" dirty="0">
                <a:solidFill>
                  <a:schemeClr val="bg1"/>
                </a:solidFill>
              </a:rPr>
              <a:t> accompagnées par les </a:t>
            </a:r>
            <a:r>
              <a:rPr lang="fr-FR" dirty="0" err="1">
                <a:solidFill>
                  <a:schemeClr val="bg1"/>
                </a:solidFill>
                <a:hlinkClick r:id="rId3"/>
              </a:rPr>
              <a:t>falleros</a:t>
            </a:r>
            <a:r>
              <a:rPr lang="fr-FR" dirty="0">
                <a:solidFill>
                  <a:schemeClr val="bg1"/>
                </a:solidFill>
              </a:rPr>
              <a:t> et la </a:t>
            </a:r>
            <a:r>
              <a:rPr lang="fr-FR" dirty="0">
                <a:solidFill>
                  <a:schemeClr val="bg1"/>
                </a:solidFill>
                <a:hlinkClick r:id="rId4"/>
              </a:rPr>
              <a:t>banda</a:t>
            </a:r>
            <a:r>
              <a:rPr lang="fr-FR" dirty="0">
                <a:solidFill>
                  <a:schemeClr val="bg1"/>
                </a:solidFill>
              </a:rPr>
              <a:t> du </a:t>
            </a:r>
            <a:r>
              <a:rPr lang="fr-FR" dirty="0" err="1">
                <a:solidFill>
                  <a:schemeClr val="bg1"/>
                </a:solidFill>
              </a:rPr>
              <a:t>casal</a:t>
            </a:r>
            <a:r>
              <a:rPr lang="fr-FR" dirty="0">
                <a:solidFill>
                  <a:schemeClr val="bg1"/>
                </a:solidFill>
              </a:rPr>
              <a:t> </a:t>
            </a:r>
            <a:r>
              <a:rPr lang="fr-FR" dirty="0" err="1">
                <a:solidFill>
                  <a:schemeClr val="bg1"/>
                </a:solidFill>
              </a:rPr>
              <a:t>faller</a:t>
            </a:r>
            <a:r>
              <a:rPr lang="fr-FR" dirty="0">
                <a:solidFill>
                  <a:schemeClr val="bg1"/>
                </a:solidFill>
              </a:rPr>
              <a:t> à laquelle ils appartiennent. Vêtus de leurs vêtements traditionnels, ils remontent les rues du centre de Valence jusqu’à la </a:t>
            </a:r>
            <a:r>
              <a:rPr lang="fr-FR" dirty="0" err="1">
                <a:solidFill>
                  <a:schemeClr val="bg1"/>
                </a:solidFill>
              </a:rPr>
              <a:t>plaza</a:t>
            </a:r>
            <a:r>
              <a:rPr lang="fr-FR" dirty="0">
                <a:solidFill>
                  <a:schemeClr val="bg1"/>
                </a:solidFill>
              </a:rPr>
              <a:t> de la </a:t>
            </a:r>
            <a:r>
              <a:rPr lang="fr-FR" dirty="0" err="1">
                <a:solidFill>
                  <a:schemeClr val="bg1"/>
                </a:solidFill>
              </a:rPr>
              <a:t>Virgen</a:t>
            </a:r>
            <a:r>
              <a:rPr lang="fr-FR" dirty="0">
                <a:solidFill>
                  <a:schemeClr val="bg1"/>
                </a:solidFill>
              </a:rPr>
              <a:t>, où chacune leur tour, elles vont déposer un bouquet de fleurs qui composera le manteau de la </a:t>
            </a:r>
            <a:r>
              <a:rPr lang="fr-FR" dirty="0">
                <a:solidFill>
                  <a:schemeClr val="bg1"/>
                </a:solidFill>
                <a:hlinkClick r:id="rId5"/>
              </a:rPr>
              <a:t>Mare de </a:t>
            </a:r>
            <a:r>
              <a:rPr lang="fr-FR" dirty="0" err="1">
                <a:solidFill>
                  <a:schemeClr val="bg1"/>
                </a:solidFill>
                <a:hlinkClick r:id="rId5"/>
              </a:rPr>
              <a:t>Déu</a:t>
            </a:r>
            <a:r>
              <a:rPr lang="fr-FR" dirty="0">
                <a:solidFill>
                  <a:schemeClr val="bg1"/>
                </a:solidFill>
                <a:hlinkClick r:id="rId5"/>
              </a:rPr>
              <a:t> </a:t>
            </a:r>
            <a:r>
              <a:rPr lang="fr-FR" dirty="0" err="1">
                <a:solidFill>
                  <a:schemeClr val="bg1"/>
                </a:solidFill>
                <a:hlinkClick r:id="rId5"/>
              </a:rPr>
              <a:t>dels</a:t>
            </a:r>
            <a:r>
              <a:rPr lang="fr-FR" dirty="0">
                <a:solidFill>
                  <a:schemeClr val="bg1"/>
                </a:solidFill>
                <a:hlinkClick r:id="rId5"/>
              </a:rPr>
              <a:t> </a:t>
            </a:r>
            <a:r>
              <a:rPr lang="fr-FR" dirty="0" err="1">
                <a:solidFill>
                  <a:schemeClr val="bg1"/>
                </a:solidFill>
                <a:hlinkClick r:id="rId5"/>
              </a:rPr>
              <a:t>Desemparats</a:t>
            </a:r>
            <a:r>
              <a:rPr lang="fr-FR" dirty="0">
                <a:solidFill>
                  <a:schemeClr val="bg1"/>
                </a:solidFill>
              </a:rPr>
              <a:t>. 60.000 boutons de fleurs sont nécessaires pour recouvrir l’ensemble de la structure en bois. C’est le seul acte religieux des </a:t>
            </a:r>
            <a:r>
              <a:rPr lang="fr-FR" dirty="0" err="1">
                <a:solidFill>
                  <a:schemeClr val="bg1"/>
                </a:solidFill>
              </a:rPr>
              <a:t>Fallas</a:t>
            </a:r>
            <a:r>
              <a:rPr lang="fr-FR" dirty="0">
                <a:solidFill>
                  <a:schemeClr val="bg1"/>
                </a:solidFill>
              </a:rPr>
              <a:t>, fête païenne par excellence. </a:t>
            </a:r>
          </a:p>
          <a:p>
            <a:endParaRPr lang="fr-FR" dirty="0"/>
          </a:p>
        </p:txBody>
      </p:sp>
    </p:spTree>
    <p:extLst>
      <p:ext uri="{BB962C8B-B14F-4D97-AF65-F5344CB8AC3E}">
        <p14:creationId xmlns:p14="http://schemas.microsoft.com/office/powerpoint/2010/main" val="1563924153"/>
      </p:ext>
    </p:extLst>
  </p:cSld>
  <p:clrMapOvr>
    <a:masterClrMapping/>
  </p:clrMapOvr>
  <mc:AlternateContent xmlns:mc="http://schemas.openxmlformats.org/markup-compatibility/2006" xmlns:p14="http://schemas.microsoft.com/office/powerpoint/2010/main">
    <mc:Choice Requires="p14">
      <p:transition spd="slow" p14:dur="2000" advTm="1923"/>
    </mc:Choice>
    <mc:Fallback xmlns="">
      <p:transition spd="slow" advTm="192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sp>
        <p:nvSpPr>
          <p:cNvPr id="5" name="Rectangle 4"/>
          <p:cNvSpPr/>
          <p:nvPr/>
        </p:nvSpPr>
        <p:spPr>
          <a:xfrm>
            <a:off x="4716016" y="2"/>
            <a:ext cx="4427984" cy="1200329"/>
          </a:xfrm>
          <a:prstGeom prst="rect">
            <a:avLst/>
          </a:prstGeom>
        </p:spPr>
        <p:txBody>
          <a:bodyPr wrap="square">
            <a:spAutoFit/>
          </a:bodyPr>
          <a:lstStyle/>
          <a:p>
            <a:r>
              <a:rPr lang="fr-FR" b="1" dirty="0"/>
              <a:t>Mare de </a:t>
            </a:r>
            <a:r>
              <a:rPr lang="fr-FR" b="1" dirty="0" err="1"/>
              <a:t>Déu</a:t>
            </a:r>
            <a:r>
              <a:rPr lang="fr-FR" b="1" dirty="0"/>
              <a:t> </a:t>
            </a:r>
            <a:r>
              <a:rPr lang="fr-FR" b="1" dirty="0" err="1"/>
              <a:t>dels</a:t>
            </a:r>
            <a:r>
              <a:rPr lang="fr-FR" b="1" dirty="0"/>
              <a:t> </a:t>
            </a:r>
            <a:r>
              <a:rPr lang="fr-FR" b="1" dirty="0" err="1"/>
              <a:t>Desamparats</a:t>
            </a:r>
            <a:r>
              <a:rPr lang="fr-FR" b="1" dirty="0"/>
              <a:t> :</a:t>
            </a:r>
            <a:r>
              <a:rPr lang="fr-FR" dirty="0"/>
              <a:t> Sainte patronne de Valence depuis 1667, le monde </a:t>
            </a:r>
            <a:r>
              <a:rPr lang="fr-FR" dirty="0" err="1"/>
              <a:t>Fallero</a:t>
            </a:r>
            <a:r>
              <a:rPr lang="fr-FR" dirty="0"/>
              <a:t> lui rend hommage lors des deux jours de procession de </a:t>
            </a:r>
            <a:r>
              <a:rPr lang="fr-FR" dirty="0">
                <a:hlinkClick r:id="rId4"/>
              </a:rPr>
              <a:t>l’</a:t>
            </a:r>
            <a:r>
              <a:rPr lang="fr-FR" dirty="0" err="1">
                <a:hlinkClick r:id="rId4"/>
              </a:rPr>
              <a:t>Ofrenda</a:t>
            </a:r>
            <a:r>
              <a:rPr lang="fr-FR" dirty="0"/>
              <a:t>. </a:t>
            </a:r>
          </a:p>
        </p:txBody>
      </p:sp>
    </p:spTree>
    <p:extLst>
      <p:ext uri="{BB962C8B-B14F-4D97-AF65-F5344CB8AC3E}">
        <p14:creationId xmlns:p14="http://schemas.microsoft.com/office/powerpoint/2010/main" val="199991975"/>
      </p:ext>
    </p:extLst>
  </p:cSld>
  <p:clrMapOvr>
    <a:masterClrMapping/>
  </p:clrMapOvr>
  <mc:AlternateContent xmlns:mc="http://schemas.openxmlformats.org/markup-compatibility/2006" xmlns:p14="http://schemas.microsoft.com/office/powerpoint/2010/main">
    <mc:Choice Requires="p14">
      <p:transition spd="slow" p14:dur="2000" advTm="5289"/>
    </mc:Choice>
    <mc:Fallback xmlns="">
      <p:transition spd="slow" advTm="528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0041017"/>
      </p:ext>
    </p:extLst>
  </p:cSld>
  <p:clrMapOvr>
    <a:masterClrMapping/>
  </p:clrMapOvr>
  <mc:AlternateContent xmlns:mc="http://schemas.openxmlformats.org/markup-compatibility/2006" xmlns:p14="http://schemas.microsoft.com/office/powerpoint/2010/main">
    <mc:Choice Requires="p14">
      <p:transition spd="slow" p14:dur="2000" advTm="2257"/>
    </mc:Choice>
    <mc:Fallback xmlns="">
      <p:transition spd="slow" advTm="225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9144000" cy="6854850"/>
          </a:xfrm>
          <a:prstGeom prst="rect">
            <a:avLst/>
          </a:prstGeom>
        </p:spPr>
      </p:pic>
    </p:spTree>
    <p:extLst>
      <p:ext uri="{BB962C8B-B14F-4D97-AF65-F5344CB8AC3E}">
        <p14:creationId xmlns:p14="http://schemas.microsoft.com/office/powerpoint/2010/main" val="2551439846"/>
      </p:ext>
    </p:extLst>
  </p:cSld>
  <p:clrMapOvr>
    <a:masterClrMapping/>
  </p:clrMapOvr>
  <mc:AlternateContent xmlns:mc="http://schemas.openxmlformats.org/markup-compatibility/2006" xmlns:p14="http://schemas.microsoft.com/office/powerpoint/2010/main">
    <mc:Choice Requires="p14">
      <p:transition spd="slow" p14:dur="2000" advTm="2349"/>
    </mc:Choice>
    <mc:Fallback xmlns="">
      <p:transition spd="slow" advTm="234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00379363"/>
      </p:ext>
    </p:extLst>
  </p:cSld>
  <p:clrMapOvr>
    <a:masterClrMapping/>
  </p:clrMapOvr>
  <mc:AlternateContent xmlns:mc="http://schemas.openxmlformats.org/markup-compatibility/2006" xmlns:p14="http://schemas.microsoft.com/office/powerpoint/2010/main">
    <mc:Choice Requires="p14">
      <p:transition spd="slow" p14:dur="2000" advTm="1592"/>
    </mc:Choice>
    <mc:Fallback xmlns="">
      <p:transition spd="slow" advTm="159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838" y="5229200"/>
            <a:ext cx="9108504" cy="1477328"/>
          </a:xfrm>
          <a:prstGeom prst="rect">
            <a:avLst/>
          </a:prstGeom>
          <a:ln w="57150">
            <a:solidFill>
              <a:schemeClr val="tx1"/>
            </a:solidFill>
            <a:prstDash val="sysDot"/>
          </a:ln>
        </p:spPr>
        <p:txBody>
          <a:bodyPr wrap="square">
            <a:spAutoFit/>
          </a:bodyPr>
          <a:lstStyle/>
          <a:p>
            <a:r>
              <a:rPr lang="fr-FR" dirty="0"/>
              <a:t>Vous voyez ces “galettes” de cheveux à l’arrière et sur les côtés? C’est la coiffe traditionnelle de </a:t>
            </a:r>
            <a:r>
              <a:rPr lang="fr-FR" i="1" dirty="0" err="1"/>
              <a:t>Fallas</a:t>
            </a:r>
            <a:r>
              <a:rPr lang="fr-FR" dirty="0"/>
              <a:t> pour les femmes que l’on appelle </a:t>
            </a:r>
            <a:r>
              <a:rPr lang="fr-FR" i="1" dirty="0"/>
              <a:t>el </a:t>
            </a:r>
            <a:r>
              <a:rPr lang="fr-FR" i="1" dirty="0" err="1"/>
              <a:t>moño</a:t>
            </a:r>
            <a:r>
              <a:rPr lang="fr-FR" dirty="0"/>
              <a:t>.  C’est une sorte de chignon plat, tressé ou non. Les </a:t>
            </a:r>
            <a:r>
              <a:rPr lang="fr-FR" i="1" dirty="0" err="1"/>
              <a:t>falleras</a:t>
            </a:r>
            <a:r>
              <a:rPr lang="fr-FR" dirty="0"/>
              <a:t>, c’est-à-dire les femmes habillées en costume lors des </a:t>
            </a:r>
            <a:r>
              <a:rPr lang="fr-FR" i="1" dirty="0" err="1"/>
              <a:t>Fallas</a:t>
            </a:r>
            <a:r>
              <a:rPr lang="fr-FR" dirty="0"/>
              <a:t>, doivent obligatoirement être coiffées d’un ou de trois </a:t>
            </a:r>
            <a:r>
              <a:rPr lang="fr-FR" i="1" dirty="0" err="1"/>
              <a:t>moños</a:t>
            </a:r>
            <a:r>
              <a:rPr lang="fr-FR" i="1" dirty="0"/>
              <a:t>,</a:t>
            </a:r>
            <a:r>
              <a:rPr lang="fr-FR" dirty="0"/>
              <a:t> lesquels</a:t>
            </a:r>
            <a:r>
              <a:rPr lang="fr-FR" i="1" dirty="0"/>
              <a:t> </a:t>
            </a:r>
            <a:r>
              <a:rPr lang="fr-FR" dirty="0"/>
              <a:t>doivent inclure dans leur structure un </a:t>
            </a:r>
            <a:r>
              <a:rPr lang="fr-FR" i="1" dirty="0" err="1"/>
              <a:t>peineta</a:t>
            </a:r>
            <a:r>
              <a:rPr lang="fr-FR" dirty="0"/>
              <a:t>, sorte de peigne à dent légèrement convexe et plus ou moins grand. </a:t>
            </a:r>
          </a:p>
        </p:txBody>
      </p:sp>
    </p:spTree>
    <p:extLst>
      <p:ext uri="{BB962C8B-B14F-4D97-AF65-F5344CB8AC3E}">
        <p14:creationId xmlns:p14="http://schemas.microsoft.com/office/powerpoint/2010/main" val="3750930370"/>
      </p:ext>
    </p:extLst>
  </p:cSld>
  <p:clrMapOvr>
    <a:masterClrMapping/>
  </p:clrMapOvr>
  <mc:AlternateContent xmlns:mc="http://schemas.openxmlformats.org/markup-compatibility/2006" xmlns:p14="http://schemas.microsoft.com/office/powerpoint/2010/main">
    <mc:Choice Requires="p14">
      <p:transition spd="slow" p14:dur="2000" advTm="4280"/>
    </mc:Choice>
    <mc:Fallback xmlns="">
      <p:transition spd="slow" advTm="428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43674596"/>
      </p:ext>
    </p:extLst>
  </p:cSld>
  <p:clrMapOvr>
    <a:masterClrMapping/>
  </p:clrMapOvr>
  <mc:AlternateContent xmlns:mc="http://schemas.openxmlformats.org/markup-compatibility/2006" xmlns:p14="http://schemas.microsoft.com/office/powerpoint/2010/main">
    <mc:Choice Requires="p14">
      <p:transition spd="slow" p14:dur="2000" advTm="1185"/>
    </mc:Choice>
    <mc:Fallback xmlns="">
      <p:transition spd="slow" advTm="118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286000" y="44624"/>
            <a:ext cx="4572000" cy="923330"/>
          </a:xfrm>
          <a:prstGeom prst="rect">
            <a:avLst/>
          </a:prstGeom>
          <a:ln w="38100">
            <a:solidFill>
              <a:srgbClr val="FFFF00"/>
            </a:solidFill>
          </a:ln>
        </p:spPr>
        <p:txBody>
          <a:bodyPr>
            <a:spAutoFit/>
          </a:bodyPr>
          <a:lstStyle/>
          <a:p>
            <a:r>
              <a:rPr lang="fr-FR" b="1" dirty="0" err="1"/>
              <a:t>Moño</a:t>
            </a:r>
            <a:r>
              <a:rPr lang="fr-FR" b="1" dirty="0"/>
              <a:t> </a:t>
            </a:r>
            <a:r>
              <a:rPr lang="fr-FR" b="1" dirty="0" err="1"/>
              <a:t>trasero</a:t>
            </a:r>
            <a:r>
              <a:rPr lang="fr-FR" b="1" dirty="0"/>
              <a:t> :</a:t>
            </a:r>
            <a:r>
              <a:rPr lang="fr-FR" dirty="0"/>
              <a:t> Chignon arrière. C’est la coiffure emblématique des </a:t>
            </a:r>
            <a:r>
              <a:rPr lang="fr-FR" dirty="0" err="1">
                <a:hlinkClick r:id="rId3"/>
              </a:rPr>
              <a:t>falleras</a:t>
            </a:r>
            <a:r>
              <a:rPr lang="fr-FR" dirty="0"/>
              <a:t>. Il peut être simple ou double et surmonté d’une </a:t>
            </a:r>
            <a:r>
              <a:rPr lang="fr-FR" dirty="0" err="1">
                <a:hlinkClick r:id="rId4"/>
              </a:rPr>
              <a:t>peineta</a:t>
            </a:r>
            <a:r>
              <a:rPr lang="fr-FR" dirty="0"/>
              <a:t>.</a:t>
            </a:r>
          </a:p>
        </p:txBody>
      </p:sp>
    </p:spTree>
    <p:extLst>
      <p:ext uri="{BB962C8B-B14F-4D97-AF65-F5344CB8AC3E}">
        <p14:creationId xmlns:p14="http://schemas.microsoft.com/office/powerpoint/2010/main" val="3470553902"/>
      </p:ext>
    </p:extLst>
  </p:cSld>
  <p:clrMapOvr>
    <a:masterClrMapping/>
  </p:clrMapOvr>
  <mc:AlternateContent xmlns:mc="http://schemas.openxmlformats.org/markup-compatibility/2006" xmlns:p14="http://schemas.microsoft.com/office/powerpoint/2010/main">
    <mc:Choice Requires="p14">
      <p:transition spd="slow" p14:dur="2000" advTm="2030"/>
    </mc:Choice>
    <mc:Fallback xmlns="">
      <p:transition spd="slow" advTm="203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286000" y="188640"/>
            <a:ext cx="4572000" cy="923330"/>
          </a:xfrm>
          <a:prstGeom prst="rect">
            <a:avLst/>
          </a:prstGeom>
          <a:ln w="38100">
            <a:solidFill>
              <a:srgbClr val="00B050"/>
            </a:solidFill>
          </a:ln>
        </p:spPr>
        <p:txBody>
          <a:bodyPr>
            <a:spAutoFit/>
          </a:bodyPr>
          <a:lstStyle/>
          <a:p>
            <a:r>
              <a:rPr lang="fr-FR" b="1" dirty="0" err="1">
                <a:solidFill>
                  <a:srgbClr val="FFFF00"/>
                </a:solidFill>
              </a:rPr>
              <a:t>Peineta</a:t>
            </a:r>
            <a:r>
              <a:rPr lang="fr-FR" b="1" dirty="0">
                <a:solidFill>
                  <a:srgbClr val="FFFF00"/>
                </a:solidFill>
              </a:rPr>
              <a:t> :</a:t>
            </a:r>
            <a:r>
              <a:rPr lang="fr-FR" dirty="0">
                <a:solidFill>
                  <a:srgbClr val="FFFF00"/>
                </a:solidFill>
              </a:rPr>
              <a:t> Peignes typiques fixés au-dessus du </a:t>
            </a:r>
            <a:r>
              <a:rPr lang="fr-FR" dirty="0" err="1">
                <a:solidFill>
                  <a:srgbClr val="FFFF00"/>
                </a:solidFill>
                <a:hlinkClick r:id="rId3"/>
              </a:rPr>
              <a:t>moño</a:t>
            </a:r>
            <a:r>
              <a:rPr lang="fr-FR" dirty="0">
                <a:solidFill>
                  <a:srgbClr val="FFFF00"/>
                </a:solidFill>
                <a:hlinkClick r:id="rId3"/>
              </a:rPr>
              <a:t> </a:t>
            </a:r>
            <a:r>
              <a:rPr lang="fr-FR" dirty="0" err="1">
                <a:solidFill>
                  <a:srgbClr val="FFFF00"/>
                </a:solidFill>
                <a:hlinkClick r:id="rId3"/>
              </a:rPr>
              <a:t>trasero</a:t>
            </a:r>
            <a:r>
              <a:rPr lang="fr-FR" dirty="0">
                <a:solidFill>
                  <a:srgbClr val="FFFF00"/>
                </a:solidFill>
              </a:rPr>
              <a:t>  qui composent les coiffures emblématiques des </a:t>
            </a:r>
            <a:r>
              <a:rPr lang="fr-FR" dirty="0" err="1">
                <a:solidFill>
                  <a:srgbClr val="FFFF00"/>
                </a:solidFill>
                <a:hlinkClick r:id="rId4"/>
              </a:rPr>
              <a:t>Falleras</a:t>
            </a:r>
            <a:endParaRPr lang="fr-FR" dirty="0">
              <a:solidFill>
                <a:srgbClr val="FFFF00"/>
              </a:solidFill>
            </a:endParaRPr>
          </a:p>
        </p:txBody>
      </p:sp>
    </p:spTree>
    <p:extLst>
      <p:ext uri="{BB962C8B-B14F-4D97-AF65-F5344CB8AC3E}">
        <p14:creationId xmlns:p14="http://schemas.microsoft.com/office/powerpoint/2010/main" val="2339753287"/>
      </p:ext>
    </p:extLst>
  </p:cSld>
  <p:clrMapOvr>
    <a:masterClrMapping/>
  </p:clrMapOvr>
  <mc:AlternateContent xmlns:mc="http://schemas.openxmlformats.org/markup-compatibility/2006" xmlns:p14="http://schemas.microsoft.com/office/powerpoint/2010/main">
    <mc:Choice Requires="p14">
      <p:transition spd="slow" p14:dur="2000" advTm="2230"/>
    </mc:Choice>
    <mc:Fallback xmlns="">
      <p:transition spd="slow" advTm="223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80755"/>
      </p:ext>
    </p:extLst>
  </p:cSld>
  <p:clrMapOvr>
    <a:masterClrMapping/>
  </p:clrMapOvr>
  <mc:AlternateContent xmlns:mc="http://schemas.openxmlformats.org/markup-compatibility/2006" xmlns:p14="http://schemas.microsoft.com/office/powerpoint/2010/main">
    <mc:Choice Requires="p14">
      <p:transition spd="slow" p14:dur="2000" advTm="2297"/>
    </mc:Choice>
    <mc:Fallback xmlns="">
      <p:transition spd="slow" advTm="229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07504" y="5013176"/>
            <a:ext cx="4572000" cy="1754326"/>
          </a:xfrm>
          <a:prstGeom prst="rect">
            <a:avLst/>
          </a:prstGeom>
        </p:spPr>
        <p:txBody>
          <a:bodyPr>
            <a:spAutoFit/>
          </a:bodyPr>
          <a:lstStyle/>
          <a:p>
            <a:r>
              <a:rPr lang="fr-FR" b="1" dirty="0" err="1">
                <a:solidFill>
                  <a:schemeClr val="bg1"/>
                </a:solidFill>
              </a:rPr>
              <a:t>Fallera</a:t>
            </a:r>
            <a:r>
              <a:rPr lang="fr-FR" b="1" dirty="0">
                <a:solidFill>
                  <a:schemeClr val="bg1"/>
                </a:solidFill>
              </a:rPr>
              <a:t>(s) / </a:t>
            </a:r>
            <a:r>
              <a:rPr lang="fr-FR" b="1" dirty="0" err="1">
                <a:solidFill>
                  <a:schemeClr val="bg1"/>
                </a:solidFill>
              </a:rPr>
              <a:t>Fallero</a:t>
            </a:r>
            <a:r>
              <a:rPr lang="fr-FR" b="1" dirty="0">
                <a:solidFill>
                  <a:schemeClr val="bg1"/>
                </a:solidFill>
              </a:rPr>
              <a:t>(s) :</a:t>
            </a:r>
            <a:r>
              <a:rPr lang="fr-FR" dirty="0">
                <a:solidFill>
                  <a:schemeClr val="bg1"/>
                </a:solidFill>
              </a:rPr>
              <a:t> Ce sont les femmes et les hommes qui participent et organisent les </a:t>
            </a:r>
            <a:r>
              <a:rPr lang="fr-FR" dirty="0" err="1">
                <a:solidFill>
                  <a:schemeClr val="bg1"/>
                </a:solidFill>
              </a:rPr>
              <a:t>Fallas</a:t>
            </a:r>
            <a:r>
              <a:rPr lang="fr-FR" dirty="0">
                <a:solidFill>
                  <a:schemeClr val="bg1"/>
                </a:solidFill>
              </a:rPr>
              <a:t> et font partie d’un </a:t>
            </a:r>
            <a:r>
              <a:rPr lang="fr-FR" b="1" dirty="0" err="1">
                <a:solidFill>
                  <a:schemeClr val="bg1"/>
                </a:solidFill>
                <a:hlinkClick r:id="rId3"/>
              </a:rPr>
              <a:t>casal</a:t>
            </a:r>
            <a:r>
              <a:rPr lang="fr-FR" b="1" dirty="0">
                <a:solidFill>
                  <a:schemeClr val="bg1"/>
                </a:solidFill>
                <a:hlinkClick r:id="rId3"/>
              </a:rPr>
              <a:t> </a:t>
            </a:r>
            <a:r>
              <a:rPr lang="fr-FR" b="1" dirty="0" err="1">
                <a:solidFill>
                  <a:schemeClr val="bg1"/>
                </a:solidFill>
                <a:hlinkClick r:id="rId3"/>
              </a:rPr>
              <a:t>faller</a:t>
            </a:r>
            <a:r>
              <a:rPr lang="fr-FR" dirty="0">
                <a:solidFill>
                  <a:schemeClr val="bg1"/>
                </a:solidFill>
              </a:rPr>
              <a:t>. Vous pouvez les reconnaître par leurs vestes polaires frappées de l’écusson du </a:t>
            </a:r>
            <a:r>
              <a:rPr lang="fr-FR" dirty="0" err="1">
                <a:solidFill>
                  <a:schemeClr val="bg1"/>
                </a:solidFill>
              </a:rPr>
              <a:t>casal</a:t>
            </a:r>
            <a:r>
              <a:rPr lang="fr-FR" dirty="0">
                <a:solidFill>
                  <a:schemeClr val="bg1"/>
                </a:solidFill>
              </a:rPr>
              <a:t> </a:t>
            </a:r>
            <a:r>
              <a:rPr lang="fr-FR" dirty="0" err="1">
                <a:solidFill>
                  <a:schemeClr val="bg1"/>
                </a:solidFill>
              </a:rPr>
              <a:t>faller</a:t>
            </a:r>
            <a:r>
              <a:rPr lang="fr-FR" dirty="0">
                <a:solidFill>
                  <a:schemeClr val="bg1"/>
                </a:solidFill>
              </a:rPr>
              <a:t> ou bien par leur vêtements traditionnels.</a:t>
            </a:r>
          </a:p>
        </p:txBody>
      </p:sp>
    </p:spTree>
    <p:extLst>
      <p:ext uri="{BB962C8B-B14F-4D97-AF65-F5344CB8AC3E}">
        <p14:creationId xmlns:p14="http://schemas.microsoft.com/office/powerpoint/2010/main" val="1198088068"/>
      </p:ext>
    </p:extLst>
  </p:cSld>
  <p:clrMapOvr>
    <a:masterClrMapping/>
  </p:clrMapOvr>
  <mc:AlternateContent xmlns:mc="http://schemas.openxmlformats.org/markup-compatibility/2006" xmlns:p14="http://schemas.microsoft.com/office/powerpoint/2010/main">
    <mc:Choice Requires="p14">
      <p:transition spd="slow" p14:dur="2000" advTm="1767"/>
    </mc:Choice>
    <mc:Fallback xmlns="">
      <p:transition spd="slow" advTm="176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17266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79512" y="5517234"/>
            <a:ext cx="8784976" cy="1200329"/>
          </a:xfrm>
          <a:prstGeom prst="rect">
            <a:avLst/>
          </a:prstGeom>
          <a:ln w="38100">
            <a:solidFill>
              <a:schemeClr val="tx1"/>
            </a:solidFill>
            <a:prstDash val="sysDash"/>
          </a:ln>
        </p:spPr>
        <p:txBody>
          <a:bodyPr wrap="square">
            <a:spAutoFit/>
          </a:bodyPr>
          <a:lstStyle/>
          <a:p>
            <a:r>
              <a:rPr lang="fr-FR" dirty="0"/>
              <a:t>Composé d’une robe richement ornée, il s’accompagne également d’escarpins exactement assortis à la robe, de bas, d’un jupon de dentelle, du fameux </a:t>
            </a:r>
            <a:r>
              <a:rPr lang="fr-FR" i="1" dirty="0" err="1"/>
              <a:t>moño</a:t>
            </a:r>
            <a:r>
              <a:rPr lang="fr-FR" dirty="0"/>
              <a:t>, des bijoux et autres accessoires comme </a:t>
            </a:r>
            <a:r>
              <a:rPr lang="fr-FR" i="1" dirty="0"/>
              <a:t>la </a:t>
            </a:r>
            <a:r>
              <a:rPr lang="fr-FR" i="1" dirty="0" err="1"/>
              <a:t>peineta</a:t>
            </a:r>
            <a:r>
              <a:rPr lang="fr-FR" dirty="0"/>
              <a:t> indispensable de la coiffure et la mantille qui parfois est accrochée à la coiffe. </a:t>
            </a:r>
          </a:p>
        </p:txBody>
      </p:sp>
    </p:spTree>
    <p:extLst>
      <p:ext uri="{BB962C8B-B14F-4D97-AF65-F5344CB8AC3E}">
        <p14:creationId xmlns:p14="http://schemas.microsoft.com/office/powerpoint/2010/main" val="2396206793"/>
      </p:ext>
    </p:extLst>
  </p:cSld>
  <p:clrMapOvr>
    <a:masterClrMapping/>
  </p:clrMapOvr>
  <mc:AlternateContent xmlns:mc="http://schemas.openxmlformats.org/markup-compatibility/2006" xmlns:p14="http://schemas.microsoft.com/office/powerpoint/2010/main">
    <mc:Choice Requires="p14">
      <p:transition spd="slow" p14:dur="2000" advTm="2414"/>
    </mc:Choice>
    <mc:Fallback xmlns="">
      <p:transition spd="slow" advTm="241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73470612"/>
      </p:ext>
    </p:extLst>
  </p:cSld>
  <p:clrMapOvr>
    <a:masterClrMapping/>
  </p:clrMapOvr>
  <mc:AlternateContent xmlns:mc="http://schemas.openxmlformats.org/markup-compatibility/2006" xmlns:p14="http://schemas.microsoft.com/office/powerpoint/2010/main">
    <mc:Choice Requires="p14">
      <p:transition spd="slow" p14:dur="2000" advTm="1087"/>
    </mc:Choice>
    <mc:Fallback xmlns="">
      <p:transition spd="slow" advTm="108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85028023"/>
      </p:ext>
    </p:extLst>
  </p:cSld>
  <p:clrMapOvr>
    <a:masterClrMapping/>
  </p:clrMapOvr>
  <mc:AlternateContent xmlns:mc="http://schemas.openxmlformats.org/markup-compatibility/2006" xmlns:p14="http://schemas.microsoft.com/office/powerpoint/2010/main">
    <mc:Choice Requires="p14">
      <p:transition spd="slow" p14:dur="2000" advTm="1580"/>
    </mc:Choice>
    <mc:Fallback xmlns="">
      <p:transition spd="slow" advTm="158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41196231"/>
      </p:ext>
    </p:extLst>
  </p:cSld>
  <p:clrMapOvr>
    <a:masterClrMapping/>
  </p:clrMapOvr>
  <mc:AlternateContent xmlns:mc="http://schemas.openxmlformats.org/markup-compatibility/2006" xmlns:p14="http://schemas.microsoft.com/office/powerpoint/2010/main">
    <mc:Choice Requires="p14">
      <p:transition spd="slow" p14:dur="2000" advTm="1312"/>
    </mc:Choice>
    <mc:Fallback xmlns="">
      <p:transition spd="slow" advTm="131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51520" y="5733256"/>
            <a:ext cx="7704856" cy="923330"/>
          </a:xfrm>
          <a:prstGeom prst="rect">
            <a:avLst/>
          </a:prstGeom>
        </p:spPr>
        <p:txBody>
          <a:bodyPr wrap="square">
            <a:spAutoFit/>
          </a:bodyPr>
          <a:lstStyle/>
          <a:p>
            <a:r>
              <a:rPr lang="fr-FR" dirty="0"/>
              <a:t>Les costumes traditionnels masculins sont eux beaucoup plus simples mais tout aussi beaux; enfin c’est du moins mon avis. Leur sobriété équilibre l’extrême richesse du costume des femmes. </a:t>
            </a:r>
          </a:p>
        </p:txBody>
      </p:sp>
    </p:spTree>
    <p:extLst>
      <p:ext uri="{BB962C8B-B14F-4D97-AF65-F5344CB8AC3E}">
        <p14:creationId xmlns:p14="http://schemas.microsoft.com/office/powerpoint/2010/main" val="334706979"/>
      </p:ext>
    </p:extLst>
  </p:cSld>
  <p:clrMapOvr>
    <a:masterClrMapping/>
  </p:clrMapOvr>
  <mc:AlternateContent xmlns:mc="http://schemas.openxmlformats.org/markup-compatibility/2006" xmlns:p14="http://schemas.microsoft.com/office/powerpoint/2010/main">
    <mc:Choice Requires="p14">
      <p:transition spd="slow" p14:dur="2000" advTm="1134"/>
    </mc:Choice>
    <mc:Fallback xmlns="">
      <p:transition spd="slow" advTm="113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12054703"/>
      </p:ext>
    </p:extLst>
  </p:cSld>
  <p:clrMapOvr>
    <a:masterClrMapping/>
  </p:clrMapOvr>
  <mc:AlternateContent xmlns:mc="http://schemas.openxmlformats.org/markup-compatibility/2006" xmlns:p14="http://schemas.microsoft.com/office/powerpoint/2010/main">
    <mc:Choice Requires="p14">
      <p:transition spd="slow" p14:dur="2000" advTm="1008"/>
    </mc:Choice>
    <mc:Fallback xmlns="">
      <p:transition spd="slow" advTm="1008"/>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sp>
        <p:nvSpPr>
          <p:cNvPr id="4" name="Rectangle 3"/>
          <p:cNvSpPr/>
          <p:nvPr/>
        </p:nvSpPr>
        <p:spPr>
          <a:xfrm>
            <a:off x="0" y="5013176"/>
            <a:ext cx="4572000" cy="1754326"/>
          </a:xfrm>
          <a:prstGeom prst="rect">
            <a:avLst/>
          </a:prstGeom>
        </p:spPr>
        <p:txBody>
          <a:bodyPr>
            <a:spAutoFit/>
          </a:bodyPr>
          <a:lstStyle/>
          <a:p>
            <a:r>
              <a:rPr lang="fr-FR" dirty="0">
                <a:solidFill>
                  <a:schemeClr val="bg1"/>
                </a:solidFill>
              </a:rPr>
              <a:t>Pour peu que la robe soit cousue main, en soie et brodée de fils d’or, on peut facilement atteindre des prix astronomiques pour un costume neuf. Le moins cher d’entre eux reviendrait à 1500 euros jusqu’à 5000euros pour vous donner un ordre d’idée! </a:t>
            </a:r>
          </a:p>
        </p:txBody>
      </p:sp>
    </p:spTree>
    <p:extLst>
      <p:ext uri="{BB962C8B-B14F-4D97-AF65-F5344CB8AC3E}">
        <p14:creationId xmlns:p14="http://schemas.microsoft.com/office/powerpoint/2010/main" val="479743964"/>
      </p:ext>
    </p:extLst>
  </p:cSld>
  <p:clrMapOvr>
    <a:masterClrMapping/>
  </p:clrMapOvr>
  <mc:AlternateContent xmlns:mc="http://schemas.openxmlformats.org/markup-compatibility/2006" xmlns:p14="http://schemas.microsoft.com/office/powerpoint/2010/main">
    <mc:Choice Requires="p14">
      <p:transition spd="slow" p14:dur="2000" advTm="1525"/>
    </mc:Choice>
    <mc:Fallback xmlns="">
      <p:transition spd="slow" advTm="152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16702340"/>
      </p:ext>
    </p:extLst>
  </p:cSld>
  <p:clrMapOvr>
    <a:masterClrMapping/>
  </p:clrMapOvr>
  <mc:AlternateContent xmlns:mc="http://schemas.openxmlformats.org/markup-compatibility/2006" xmlns:p14="http://schemas.microsoft.com/office/powerpoint/2010/main">
    <mc:Choice Requires="p14">
      <p:transition spd="slow" p14:dur="2000" advTm="757"/>
    </mc:Choice>
    <mc:Fallback xmlns="">
      <p:transition spd="slow" advTm="757"/>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4548816"/>
      </p:ext>
    </p:extLst>
  </p:cSld>
  <p:clrMapOvr>
    <a:masterClrMapping/>
  </p:clrMapOvr>
  <mc:AlternateContent xmlns:mc="http://schemas.openxmlformats.org/markup-compatibility/2006" xmlns:p14="http://schemas.microsoft.com/office/powerpoint/2010/main">
    <mc:Choice Requires="p14">
      <p:transition spd="slow" p14:dur="2000" advTm="1835"/>
    </mc:Choice>
    <mc:Fallback xmlns="">
      <p:transition spd="slow" advTm="183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7532067"/>
      </p:ext>
    </p:extLst>
  </p:cSld>
  <p:clrMapOvr>
    <a:masterClrMapping/>
  </p:clrMapOvr>
  <mc:AlternateContent xmlns:mc="http://schemas.openxmlformats.org/markup-compatibility/2006" xmlns:p14="http://schemas.microsoft.com/office/powerpoint/2010/main">
    <mc:Choice Requires="p14">
      <p:transition spd="slow" p14:dur="2000" advTm="2109"/>
    </mc:Choice>
    <mc:Fallback xmlns="">
      <p:transition spd="slow" advTm="210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0"/>
            <a:ext cx="4644008"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27984" cy="6858000"/>
          </a:xfrm>
          <a:prstGeom prst="rect">
            <a:avLst/>
          </a:prstGeom>
        </p:spPr>
      </p:pic>
    </p:spTree>
    <p:extLst>
      <p:ext uri="{BB962C8B-B14F-4D97-AF65-F5344CB8AC3E}">
        <p14:creationId xmlns:p14="http://schemas.microsoft.com/office/powerpoint/2010/main" val="1854674801"/>
      </p:ext>
    </p:extLst>
  </p:cSld>
  <p:clrMapOvr>
    <a:masterClrMapping/>
  </p:clrMapOvr>
  <mc:AlternateContent xmlns:mc="http://schemas.openxmlformats.org/markup-compatibility/2006" xmlns:p14="http://schemas.microsoft.com/office/powerpoint/2010/main">
    <mc:Choice Requires="p14">
      <p:transition spd="slow" p14:dur="2000" advTm="1389"/>
    </mc:Choice>
    <mc:Fallback xmlns="">
      <p:transition spd="slow" advTm="1389"/>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05240866"/>
      </p:ext>
    </p:extLst>
  </p:cSld>
  <p:clrMapOvr>
    <a:masterClrMapping/>
  </p:clrMapOvr>
  <mc:AlternateContent xmlns:mc="http://schemas.openxmlformats.org/markup-compatibility/2006" xmlns:p14="http://schemas.microsoft.com/office/powerpoint/2010/main">
    <mc:Choice Requires="p14">
      <p:transition spd="slow" p14:dur="2000" advTm="862"/>
    </mc:Choice>
    <mc:Fallback xmlns="">
      <p:transition spd="slow" advTm="862"/>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6600" y="14676"/>
            <a:ext cx="5867400" cy="288092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6600" y="2895600"/>
            <a:ext cx="5867400" cy="39624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9" y="14674"/>
            <a:ext cx="3283649" cy="6843326"/>
          </a:xfrm>
          <a:prstGeom prst="rect">
            <a:avLst/>
          </a:prstGeom>
        </p:spPr>
      </p:pic>
    </p:spTree>
    <p:extLst>
      <p:ext uri="{BB962C8B-B14F-4D97-AF65-F5344CB8AC3E}">
        <p14:creationId xmlns:p14="http://schemas.microsoft.com/office/powerpoint/2010/main" val="365217748"/>
      </p:ext>
    </p:extLst>
  </p:cSld>
  <p:clrMapOvr>
    <a:masterClrMapping/>
  </p:clrMapOvr>
  <mc:AlternateContent xmlns:mc="http://schemas.openxmlformats.org/markup-compatibility/2006" xmlns:p14="http://schemas.microsoft.com/office/powerpoint/2010/main">
    <mc:Choice Requires="p14">
      <p:transition spd="slow" p14:dur="2000" advTm="2519"/>
    </mc:Choice>
    <mc:Fallback xmlns="">
      <p:transition spd="slow" advTm="251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16259572"/>
      </p:ext>
    </p:extLst>
  </p:cSld>
  <p:clrMapOvr>
    <a:masterClrMapping/>
  </p:clrMapOvr>
  <mc:AlternateContent xmlns:mc="http://schemas.openxmlformats.org/markup-compatibility/2006" xmlns:p14="http://schemas.microsoft.com/office/powerpoint/2010/main">
    <mc:Choice Requires="p14">
      <p:transition spd="slow" p14:dur="2000" advTm="1036"/>
    </mc:Choice>
    <mc:Fallback xmlns="">
      <p:transition spd="slow" advTm="103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35575" y="188640"/>
            <a:ext cx="9072855" cy="1477328"/>
          </a:xfrm>
          <a:prstGeom prst="rect">
            <a:avLst/>
          </a:prstGeom>
        </p:spPr>
        <p:txBody>
          <a:bodyPr wrap="square">
            <a:spAutoFit/>
          </a:bodyPr>
          <a:lstStyle/>
          <a:p>
            <a:r>
              <a:rPr lang="fr-FR" b="1" dirty="0" err="1">
                <a:solidFill>
                  <a:schemeClr val="bg1"/>
                </a:solidFill>
              </a:rPr>
              <a:t>cremá</a:t>
            </a:r>
            <a:r>
              <a:rPr lang="fr-FR" dirty="0">
                <a:solidFill>
                  <a:schemeClr val="bg1"/>
                </a:solidFill>
              </a:rPr>
              <a:t> : </a:t>
            </a:r>
          </a:p>
          <a:p>
            <a:r>
              <a:rPr lang="fr-FR" dirty="0">
                <a:solidFill>
                  <a:schemeClr val="bg1"/>
                </a:solidFill>
              </a:rPr>
              <a:t>La nuit du feu est le 19 mars, date à laquelle les </a:t>
            </a:r>
            <a:r>
              <a:rPr lang="fr-FR" dirty="0" err="1">
                <a:solidFill>
                  <a:schemeClr val="bg1"/>
                </a:solidFill>
              </a:rPr>
              <a:t>Fallas</a:t>
            </a:r>
            <a:r>
              <a:rPr lang="fr-FR" dirty="0">
                <a:solidFill>
                  <a:schemeClr val="bg1"/>
                </a:solidFill>
              </a:rPr>
              <a:t> vont être brûlées. Vers 19h30 commence la </a:t>
            </a:r>
            <a:r>
              <a:rPr lang="fr-FR" dirty="0" err="1">
                <a:solidFill>
                  <a:schemeClr val="bg1"/>
                </a:solidFill>
              </a:rPr>
              <a:t>cremá</a:t>
            </a:r>
            <a:r>
              <a:rPr lang="fr-FR" dirty="0">
                <a:solidFill>
                  <a:schemeClr val="bg1"/>
                </a:solidFill>
              </a:rPr>
              <a:t> des </a:t>
            </a:r>
            <a:r>
              <a:rPr lang="fr-FR" dirty="0" err="1">
                <a:solidFill>
                  <a:schemeClr val="bg1"/>
                </a:solidFill>
              </a:rPr>
              <a:t>fallas</a:t>
            </a:r>
            <a:r>
              <a:rPr lang="fr-FR" dirty="0">
                <a:solidFill>
                  <a:schemeClr val="bg1"/>
                </a:solidFill>
              </a:rPr>
              <a:t> infantiles, </a:t>
            </a:r>
            <a:r>
              <a:rPr lang="fr-FR" dirty="0" err="1">
                <a:solidFill>
                  <a:schemeClr val="bg1"/>
                </a:solidFill>
              </a:rPr>
              <a:t>ensute</a:t>
            </a:r>
            <a:r>
              <a:rPr lang="fr-FR" dirty="0">
                <a:solidFill>
                  <a:schemeClr val="bg1"/>
                </a:solidFill>
              </a:rPr>
              <a:t> ,tous les 30 minutes – 1 heure, toutes les grandes </a:t>
            </a:r>
            <a:r>
              <a:rPr lang="fr-FR" dirty="0" err="1">
                <a:solidFill>
                  <a:schemeClr val="bg1"/>
                </a:solidFill>
              </a:rPr>
              <a:t>Fallas</a:t>
            </a:r>
            <a:r>
              <a:rPr lang="fr-FR" dirty="0">
                <a:solidFill>
                  <a:schemeClr val="bg1"/>
                </a:solidFill>
              </a:rPr>
              <a:t> seront brûlées.  Seuls seront épargnées les </a:t>
            </a:r>
            <a:r>
              <a:rPr lang="fr-FR" dirty="0" err="1">
                <a:solidFill>
                  <a:schemeClr val="bg1"/>
                </a:solidFill>
              </a:rPr>
              <a:t>ninots</a:t>
            </a:r>
            <a:r>
              <a:rPr lang="fr-FR" dirty="0">
                <a:solidFill>
                  <a:schemeClr val="bg1"/>
                </a:solidFill>
              </a:rPr>
              <a:t> </a:t>
            </a:r>
            <a:r>
              <a:rPr lang="fr-FR" dirty="0" err="1">
                <a:solidFill>
                  <a:schemeClr val="bg1"/>
                </a:solidFill>
              </a:rPr>
              <a:t>indultats</a:t>
            </a:r>
            <a:r>
              <a:rPr lang="fr-FR" dirty="0">
                <a:solidFill>
                  <a:schemeClr val="bg1"/>
                </a:solidFill>
              </a:rPr>
              <a:t>, que sont les figurines que chaque </a:t>
            </a:r>
            <a:r>
              <a:rPr lang="fr-FR" dirty="0" err="1">
                <a:solidFill>
                  <a:schemeClr val="bg1"/>
                </a:solidFill>
              </a:rPr>
              <a:t>fallera</a:t>
            </a:r>
            <a:r>
              <a:rPr lang="fr-FR" dirty="0">
                <a:solidFill>
                  <a:schemeClr val="bg1"/>
                </a:solidFill>
              </a:rPr>
              <a:t> major décide de conserver de sa </a:t>
            </a:r>
            <a:r>
              <a:rPr lang="fr-FR" dirty="0" err="1">
                <a:solidFill>
                  <a:schemeClr val="bg1"/>
                </a:solidFill>
              </a:rPr>
              <a:t>falla</a:t>
            </a:r>
            <a:r>
              <a:rPr lang="fr-FR" dirty="0">
                <a:solidFill>
                  <a:schemeClr val="bg1"/>
                </a:solidFill>
              </a:rPr>
              <a:t>, comme souvenir.</a:t>
            </a:r>
          </a:p>
        </p:txBody>
      </p:sp>
    </p:spTree>
    <p:extLst>
      <p:ext uri="{BB962C8B-B14F-4D97-AF65-F5344CB8AC3E}">
        <p14:creationId xmlns:p14="http://schemas.microsoft.com/office/powerpoint/2010/main" val="1354152874"/>
      </p:ext>
    </p:extLst>
  </p:cSld>
  <p:clrMapOvr>
    <a:masterClrMapping/>
  </p:clrMapOvr>
  <mc:AlternateContent xmlns:mc="http://schemas.openxmlformats.org/markup-compatibility/2006" xmlns:p14="http://schemas.microsoft.com/office/powerpoint/2010/main">
    <mc:Choice Requires="p14">
      <p:transition spd="slow" p14:dur="2000" advTm="1989"/>
    </mc:Choice>
    <mc:Fallback xmlns="">
      <p:transition spd="slow" advTm="1989"/>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ésultat de recherche d'images pour &quot;fallas valencia 2018&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019952"/>
      </p:ext>
    </p:extLst>
  </p:cSld>
  <p:clrMapOvr>
    <a:masterClrMapping/>
  </p:clrMapOvr>
  <mc:AlternateContent xmlns:mc="http://schemas.openxmlformats.org/markup-compatibility/2006" xmlns:p14="http://schemas.microsoft.com/office/powerpoint/2010/main">
    <mc:Choice Requires="p14">
      <p:transition spd="slow" p14:dur="2000" advTm="1220"/>
    </mc:Choice>
    <mc:Fallback xmlns="">
      <p:transition spd="slow" advTm="122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0" y="0"/>
            <a:ext cx="9144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558800"/>
            <a:ext cx="7658100" cy="5740400"/>
          </a:xfrm>
          <a:prstGeom prst="rect">
            <a:avLst/>
          </a:prstGeom>
          <a:ln>
            <a:noFill/>
          </a:ln>
          <a:effectLst>
            <a:softEdge rad="635000"/>
          </a:effectLst>
        </p:spPr>
      </p:pic>
      <p:sp>
        <p:nvSpPr>
          <p:cNvPr id="4" name="Rectangle 3"/>
          <p:cNvSpPr/>
          <p:nvPr/>
        </p:nvSpPr>
        <p:spPr>
          <a:xfrm>
            <a:off x="395536" y="257345"/>
            <a:ext cx="4752528"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6216" y="5155903"/>
            <a:ext cx="1298448" cy="1444752"/>
          </a:xfrm>
          <a:prstGeom prst="rect">
            <a:avLst/>
          </a:prstGeom>
        </p:spPr>
      </p:pic>
      <p:sp>
        <p:nvSpPr>
          <p:cNvPr id="6" name="ZoneTexte 5"/>
          <p:cNvSpPr txBox="1"/>
          <p:nvPr/>
        </p:nvSpPr>
        <p:spPr>
          <a:xfrm>
            <a:off x="1475656" y="2564904"/>
            <a:ext cx="3816424" cy="369332"/>
          </a:xfrm>
          <a:prstGeom prst="rect">
            <a:avLst/>
          </a:prstGeom>
          <a:noFill/>
        </p:spPr>
        <p:txBody>
          <a:bodyPr wrap="square" rtlCol="0">
            <a:spAutoFit/>
          </a:bodyPr>
          <a:lstStyle/>
          <a:p>
            <a:r>
              <a:rPr lang="fr-FR" dirty="0"/>
              <a:t>Commentaires du NET: Photos perso</a:t>
            </a:r>
          </a:p>
        </p:txBody>
      </p:sp>
      <p:sp>
        <p:nvSpPr>
          <p:cNvPr id="7" name="ZoneTexte 6"/>
          <p:cNvSpPr txBox="1"/>
          <p:nvPr/>
        </p:nvSpPr>
        <p:spPr>
          <a:xfrm>
            <a:off x="1259632" y="4679915"/>
            <a:ext cx="2232248" cy="369332"/>
          </a:xfrm>
          <a:prstGeom prst="rect">
            <a:avLst/>
          </a:prstGeom>
          <a:noFill/>
        </p:spPr>
        <p:txBody>
          <a:bodyPr wrap="square" rtlCol="0">
            <a:spAutoFit/>
          </a:bodyPr>
          <a:lstStyle/>
          <a:p>
            <a:r>
              <a:rPr lang="fr-FR" dirty="0"/>
              <a:t>18-19 Mars 2018</a:t>
            </a:r>
          </a:p>
        </p:txBody>
      </p:sp>
    </p:spTree>
    <p:extLst>
      <p:ext uri="{BB962C8B-B14F-4D97-AF65-F5344CB8AC3E}">
        <p14:creationId xmlns:p14="http://schemas.microsoft.com/office/powerpoint/2010/main" val="1810318403"/>
      </p:ext>
    </p:extLst>
  </p:cSld>
  <p:clrMapOvr>
    <a:masterClrMapping/>
  </p:clrMapOvr>
  <mc:AlternateContent xmlns:mc="http://schemas.openxmlformats.org/markup-compatibility/2006" xmlns:p14="http://schemas.microsoft.com/office/powerpoint/2010/main">
    <mc:Choice Requires="p14">
      <p:transition spd="slow" p14:dur="2000" advTm="2157"/>
    </mc:Choice>
    <mc:Fallback xmlns="">
      <p:transition spd="slow" advTm="2157"/>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0</TotalTime>
  <Words>890</Words>
  <Application>Microsoft Office PowerPoint</Application>
  <PresentationFormat>Affichage à l'écran (4:3)</PresentationFormat>
  <Paragraphs>34</Paragraphs>
  <Slides>60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60</vt:i4>
      </vt:variant>
    </vt:vector>
  </HeadingPairs>
  <TitlesOfParts>
    <vt:vector size="64" baseType="lpstr">
      <vt:lpstr>Arial</vt:lpstr>
      <vt:lpstr>Calibri</vt:lpstr>
      <vt:lpstr>Comic Sans MS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PC</cp:lastModifiedBy>
  <cp:revision>38</cp:revision>
  <dcterms:created xsi:type="dcterms:W3CDTF">2015-12-23T09:38:52Z</dcterms:created>
  <dcterms:modified xsi:type="dcterms:W3CDTF">2023-11-27T23:00:50Z</dcterms:modified>
</cp:coreProperties>
</file>