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4" r:id="rId2"/>
    <p:sldId id="295" r:id="rId3"/>
    <p:sldId id="305" r:id="rId4"/>
    <p:sldId id="277" r:id="rId5"/>
    <p:sldId id="262" r:id="rId6"/>
    <p:sldId id="282" r:id="rId7"/>
    <p:sldId id="263" r:id="rId8"/>
    <p:sldId id="270" r:id="rId9"/>
    <p:sldId id="283" r:id="rId10"/>
    <p:sldId id="290" r:id="rId11"/>
    <p:sldId id="284" r:id="rId12"/>
    <p:sldId id="285" r:id="rId13"/>
    <p:sldId id="265" r:id="rId14"/>
    <p:sldId id="293" r:id="rId15"/>
    <p:sldId id="299" r:id="rId16"/>
    <p:sldId id="271" r:id="rId17"/>
    <p:sldId id="318" r:id="rId18"/>
    <p:sldId id="319" r:id="rId19"/>
    <p:sldId id="320" r:id="rId20"/>
    <p:sldId id="321" r:id="rId21"/>
    <p:sldId id="266" r:id="rId22"/>
    <p:sldId id="313" r:id="rId23"/>
    <p:sldId id="322" r:id="rId24"/>
    <p:sldId id="267" r:id="rId25"/>
    <p:sldId id="308" r:id="rId26"/>
    <p:sldId id="286" r:id="rId27"/>
    <p:sldId id="311" r:id="rId28"/>
    <p:sldId id="314" r:id="rId29"/>
    <p:sldId id="315" r:id="rId30"/>
    <p:sldId id="316" r:id="rId31"/>
    <p:sldId id="291" r:id="rId32"/>
    <p:sldId id="292" r:id="rId33"/>
    <p:sldId id="310" r:id="rId34"/>
    <p:sldId id="323" r:id="rId35"/>
    <p:sldId id="309" r:id="rId36"/>
    <p:sldId id="294" r:id="rId37"/>
    <p:sldId id="298" r:id="rId38"/>
    <p:sldId id="312" r:id="rId39"/>
    <p:sldId id="289" r:id="rId40"/>
    <p:sldId id="287" r:id="rId41"/>
    <p:sldId id="288" r:id="rId42"/>
    <p:sldId id="296" r:id="rId43"/>
    <p:sldId id="297" r:id="rId44"/>
    <p:sldId id="307" r:id="rId4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oC/rYpWW4L6/VPut7jh2Q==" hashData="Fq49hsolpo2Qxw5VOKerRxHJL8Vi9y4IjXZB+prX+dYu5JAozATBOglgQDWK4JssT+ukBHcNq06jGf0gbemf+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C" initials="P" lastIdx="1" clrIdx="0">
    <p:extLst>
      <p:ext uri="{19B8F6BF-5375-455C-9EA6-DF929625EA0E}">
        <p15:presenceInfo xmlns:p15="http://schemas.microsoft.com/office/powerpoint/2012/main" userId="PC"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1963635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257235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1329317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3889206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2136925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4222952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2190512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1616283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4008920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2980529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737630E-899E-40C4-8668-AD06E9B53F1C}" type="datetimeFigureOut">
              <a:rPr lang="fr-FR" smtClean="0"/>
              <a:pPr/>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27C7167-25DF-4171-9515-98C26B8F09BE}" type="slidenum">
              <a:rPr lang="fr-FR" smtClean="0"/>
              <a:pPr/>
              <a:t>‹N°›</a:t>
            </a:fld>
            <a:endParaRPr lang="fr-FR"/>
          </a:p>
        </p:txBody>
      </p:sp>
    </p:spTree>
    <p:extLst>
      <p:ext uri="{BB962C8B-B14F-4D97-AF65-F5344CB8AC3E}">
        <p14:creationId xmlns:p14="http://schemas.microsoft.com/office/powerpoint/2010/main" val="3607538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37630E-899E-40C4-8668-AD06E9B53F1C}" type="datetimeFigureOut">
              <a:rPr lang="fr-FR" smtClean="0"/>
              <a:pPr/>
              <a:t>27/11/2023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7C7167-25DF-4171-9515-98C26B8F09BE}" type="slidenum">
              <a:rPr lang="fr-FR" smtClean="0"/>
              <a:pPr/>
              <a:t>‹N°›</a:t>
            </a:fld>
            <a:endParaRPr lang="fr-FR"/>
          </a:p>
        </p:txBody>
      </p:sp>
    </p:spTree>
    <p:extLst>
      <p:ext uri="{BB962C8B-B14F-4D97-AF65-F5344CB8AC3E}">
        <p14:creationId xmlns:p14="http://schemas.microsoft.com/office/powerpoint/2010/main" val="4053705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Provinces_d'Espagne" TargetMode="External"/><Relationship Id="rId13" Type="http://schemas.openxmlformats.org/officeDocument/2006/relationships/hyperlink" Target="http://fr.wikipedia.org/wiki/Gentil%C3%A9" TargetMode="External"/><Relationship Id="rId1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hyperlink" Target="http://fr.wikipedia.org/wiki/Aragon_(communaut%C3%A9_autonome)" TargetMode="External"/><Relationship Id="rId12" Type="http://schemas.openxmlformats.org/officeDocument/2006/relationships/hyperlink" Target="http://fr.wikipedia.org/wiki/Code_postal" TargetMode="External"/><Relationship Id="rId17" Type="http://schemas.openxmlformats.org/officeDocument/2006/relationships/image" Target="../media/image14.png"/><Relationship Id="rId2" Type="http://schemas.openxmlformats.org/officeDocument/2006/relationships/image" Target="../media/image11.png"/><Relationship Id="rId16" Type="http://schemas.openxmlformats.org/officeDocument/2006/relationships/image" Target="../media/image13.png"/><Relationship Id="rId20" Type="http://schemas.microsoft.com/office/2007/relationships/hdphoto" Target="../media/hdphoto1.wdp"/><Relationship Id="rId1" Type="http://schemas.openxmlformats.org/officeDocument/2006/relationships/slideLayout" Target="../slideLayouts/slideLayout7.xml"/><Relationship Id="rId6" Type="http://schemas.openxmlformats.org/officeDocument/2006/relationships/hyperlink" Target="http://fr.wikipedia.org/wiki/Communaut%C3%A9s_autonomes_d'Espagne" TargetMode="External"/><Relationship Id="rId11" Type="http://schemas.openxmlformats.org/officeDocument/2006/relationships/hyperlink" Target="http://fr.wikipedia.org/wiki/Sierra_de_Albarrac%C3%ADn" TargetMode="External"/><Relationship Id="rId5" Type="http://schemas.openxmlformats.org/officeDocument/2006/relationships/hyperlink" Target="http://fr.wikipedia.org/wiki/Espagne" TargetMode="External"/><Relationship Id="rId15" Type="http://schemas.openxmlformats.org/officeDocument/2006/relationships/hyperlink" Target="http://fr.wikipedia.org/wiki/Densit%C3%A9_de_population" TargetMode="External"/><Relationship Id="rId10" Type="http://schemas.openxmlformats.org/officeDocument/2006/relationships/hyperlink" Target="http://fr.wikipedia.org/wiki/Comarque" TargetMode="External"/><Relationship Id="rId19" Type="http://schemas.openxmlformats.org/officeDocument/2006/relationships/image" Target="../media/image16.png"/><Relationship Id="rId4" Type="http://schemas.openxmlformats.org/officeDocument/2006/relationships/hyperlink" Target="http://fr.wikipedia.org/wiki/Liste_des_pays_du_monde" TargetMode="External"/><Relationship Id="rId9" Type="http://schemas.openxmlformats.org/officeDocument/2006/relationships/hyperlink" Target="http://fr.wikipedia.org/wiki/Province_de_Teruel" TargetMode="External"/><Relationship Id="rId14" Type="http://schemas.openxmlformats.org/officeDocument/2006/relationships/hyperlink" Target="http://fr.wikipedia.org/wiki/Recensement_de_la_population"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microsoft.com/office/2007/relationships/hdphoto" Target="../media/hdphoto12.wdp"/></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google.com/url?sa=i&amp;source=images&amp;cd=&amp;cad=rja&amp;uact=8&amp;ved=2ahUKEwjqo9z3i63gAhWFzYUKHcJ9A6YQjhx6BAgBEAM&amp;url=https://www.foro-ciudad.com/teruel/albarracin/fotos/65701-plaza-mayor.html&amp;psig=AOvVaw3s68sI4bAVBVSdzXwFEnkp&amp;ust=1549748105563406" TargetMode="External"/><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4.jpeg"/><Relationship Id="rId1" Type="http://schemas.openxmlformats.org/officeDocument/2006/relationships/slideLayout" Target="../slideLayouts/slideLayout7.xml"/><Relationship Id="rId6" Type="http://schemas.microsoft.com/office/2007/relationships/hdphoto" Target="../media/hdphoto17.wdp"/><Relationship Id="rId5" Type="http://schemas.openxmlformats.org/officeDocument/2006/relationships/image" Target="../media/image66.png"/><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https://encrypted-tbn2.gstatic.com/images?q=tbn:ANd9GcReZsQmIeOFRi71UFhluVz88swD4eccsXUeB65vyLJROIdSUv0kB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9" y="4525287"/>
            <a:ext cx="3752826" cy="23105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QqtdlA33pAjZWo5pHnNiMWz7Zg9si6tCe2Yi96_troMivEJJD4cntUd2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50" y="0"/>
            <a:ext cx="2992755" cy="26369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0.gstatic.com/images?q=tbn:ANd9GcRakTToEcwWW-g4FcL0bFnfyFgSRNgH4By8nnQe3x52N1gW-NGo4fmt87v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8406" y="22044"/>
            <a:ext cx="2975595" cy="263691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encrypted-tbn0.gstatic.com/images?q=tbn:ANd9GcSjbZHtgRVg7Asks7VoOEZ0TDJyFZ5hXfrcOC0ZGFTwr5XENaa9vs5vCHD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4861" y="0"/>
            <a:ext cx="3131840" cy="263691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encrypted-tbn2.gstatic.com/images?q=tbn:ANd9GcSyCghu9dSHm06uIgU_QHfw5WqV0foG2GBfEwM42vZYNH6E075YQ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4547465"/>
            <a:ext cx="2843809"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s://encrypted-tbn0.gstatic.com/images?q=tbn:ANd9GcSe1Q5OtKnCM624EzpwnkhsYEOzpw1IxnWISCsEM3bma3_jyVNM1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96634" y="4547465"/>
            <a:ext cx="2547367" cy="230207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s://encrypted-tbn1.gstatic.com/images?q=tbn:ANd9GcSzCjLquJ0TpUVBERZ7CcGmaJVerVHcNZITstJWKUve1Wukcchk"/>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590" y="2616411"/>
            <a:ext cx="1952625" cy="190887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s://encrypted-tbn1.gstatic.com/images?q=tbn:ANd9GcQSrS48geG9kxVQeJg8Asj0KXZCsIRgtB-QwzBh_ELRJhPmAKVP"/>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02785" y="2732564"/>
            <a:ext cx="2241216" cy="18764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132071" y="2967335"/>
            <a:ext cx="4879862" cy="923330"/>
          </a:xfrm>
          <a:prstGeom prst="rect">
            <a:avLst/>
          </a:prstGeom>
          <a:solidFill>
            <a:schemeClr val="tx1"/>
          </a:solidFill>
          <a:ln>
            <a:noFill/>
          </a:ln>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ahoma" pitchFamily="34" charset="0"/>
                <a:ea typeface="Tahoma" pitchFamily="34" charset="0"/>
                <a:cs typeface="Tahoma" pitchFamily="34" charset="0"/>
              </a:rPr>
              <a:t>ALBARRACIN</a:t>
            </a:r>
            <a:endParaRPr lang="fr-FR"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ahoma" pitchFamily="34" charset="0"/>
              <a:ea typeface="Tahoma" pitchFamily="34" charset="0"/>
              <a:cs typeface="Tahoma" pitchFamily="34" charset="0"/>
            </a:endParaRPr>
          </a:p>
        </p:txBody>
      </p:sp>
      <p:pic>
        <p:nvPicPr>
          <p:cNvPr id="11" name="Image 1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033365" y="3914803"/>
            <a:ext cx="1026277" cy="114191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801479123"/>
      </p:ext>
    </p:extLst>
  </p:cSld>
  <p:clrMapOvr>
    <a:masterClrMapping/>
  </p:clrMapOvr>
  <p:transition spd="slow" advTm="5000">
    <p:wipe/>
    <p:sndAc>
      <p:stSnd loop="1">
        <p:snd r:embed="rId2" name="rea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Blason de Albarrací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692696"/>
            <a:ext cx="1800200" cy="2376264"/>
          </a:xfrm>
          <a:prstGeom prst="rect">
            <a:avLst/>
          </a:prstGeom>
          <a:noFill/>
        </p:spPr>
      </p:pic>
      <p:pic>
        <p:nvPicPr>
          <p:cNvPr id="20484" name="Picture 4" descr="Drapeau de Albarrací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6511" y="4365104"/>
            <a:ext cx="1238250" cy="828676"/>
          </a:xfrm>
          <a:prstGeom prst="rect">
            <a:avLst/>
          </a:prstGeom>
          <a:noFill/>
        </p:spPr>
      </p:pic>
      <p:graphicFrame>
        <p:nvGraphicFramePr>
          <p:cNvPr id="4" name="Tableau 3"/>
          <p:cNvGraphicFramePr>
            <a:graphicFrameLocks noGrp="1"/>
          </p:cNvGraphicFramePr>
          <p:nvPr>
            <p:extLst>
              <p:ext uri="{D42A27DB-BD31-4B8C-83A1-F6EECF244321}">
                <p14:modId xmlns:p14="http://schemas.microsoft.com/office/powerpoint/2010/main" val="2297367428"/>
              </p:ext>
            </p:extLst>
          </p:nvPr>
        </p:nvGraphicFramePr>
        <p:xfrm>
          <a:off x="2411760" y="404664"/>
          <a:ext cx="2617440" cy="6149280"/>
        </p:xfrm>
        <a:graphic>
          <a:graphicData uri="http://schemas.openxmlformats.org/drawingml/2006/table">
            <a:tbl>
              <a:tblPr/>
              <a:tblGrid>
                <a:gridCol w="1308720">
                  <a:extLst>
                    <a:ext uri="{9D8B030D-6E8A-4147-A177-3AD203B41FA5}">
                      <a16:colId xmlns:a16="http://schemas.microsoft.com/office/drawing/2014/main" val="20000"/>
                    </a:ext>
                  </a:extLst>
                </a:gridCol>
                <a:gridCol w="1308720">
                  <a:extLst>
                    <a:ext uri="{9D8B030D-6E8A-4147-A177-3AD203B41FA5}">
                      <a16:colId xmlns:a16="http://schemas.microsoft.com/office/drawing/2014/main" val="20001"/>
                    </a:ext>
                  </a:extLst>
                </a:gridCol>
              </a:tblGrid>
              <a:tr h="720080">
                <a:tc>
                  <a:txBody>
                    <a:bodyPr/>
                    <a:lstStyle/>
                    <a:p>
                      <a:r>
                        <a:rPr lang="fr-FR" dirty="0">
                          <a:hlinkClick r:id="rId4" tooltip="Liste des pays du monde"/>
                        </a:rPr>
                        <a:t>Pays</a:t>
                      </a:r>
                      <a:endParaRPr lang="fr-FR" dirty="0"/>
                    </a:p>
                  </a:txBody>
                  <a:tcPr anchor="ctr">
                    <a:lnL>
                      <a:noFill/>
                    </a:lnL>
                    <a:lnR>
                      <a:noFill/>
                    </a:lnR>
                    <a:lnT>
                      <a:noFill/>
                    </a:lnT>
                    <a:lnB>
                      <a:noFill/>
                    </a:lnB>
                  </a:tcPr>
                </a:tc>
                <a:tc>
                  <a:txBody>
                    <a:bodyPr/>
                    <a:lstStyle/>
                    <a:p>
                      <a:r>
                        <a:rPr lang="fr-FR"/>
                        <a:t> </a:t>
                      </a:r>
                      <a:r>
                        <a:rPr lang="fr-FR">
                          <a:hlinkClick r:id="rId5" tooltip="Espagne"/>
                        </a:rPr>
                        <a:t>Espagne</a:t>
                      </a:r>
                      <a:endParaRPr lang="fr-FR"/>
                    </a:p>
                  </a:txBody>
                  <a:tcPr anchor="ctr">
                    <a:lnL>
                      <a:noFill/>
                    </a:lnL>
                    <a:lnR>
                      <a:noFill/>
                    </a:lnR>
                    <a:lnT>
                      <a:noFill/>
                    </a:lnT>
                    <a:lnB>
                      <a:noFill/>
                    </a:lnB>
                  </a:tcPr>
                </a:tc>
                <a:extLst>
                  <a:ext uri="{0D108BD9-81ED-4DB2-BD59-A6C34878D82A}">
                    <a16:rowId xmlns:a16="http://schemas.microsoft.com/office/drawing/2014/main" val="10000"/>
                  </a:ext>
                </a:extLst>
              </a:tr>
              <a:tr h="720080">
                <a:tc>
                  <a:txBody>
                    <a:bodyPr/>
                    <a:lstStyle/>
                    <a:p>
                      <a:r>
                        <a:rPr lang="fr-FR">
                          <a:hlinkClick r:id="rId6" tooltip="Communautés autonomes d'Espagne"/>
                        </a:rPr>
                        <a:t>Communauté autonome</a:t>
                      </a:r>
                      <a:endParaRPr lang="fr-FR"/>
                    </a:p>
                  </a:txBody>
                  <a:tcPr anchor="ctr">
                    <a:lnL>
                      <a:noFill/>
                    </a:lnL>
                    <a:lnR>
                      <a:noFill/>
                    </a:lnR>
                    <a:lnT>
                      <a:noFill/>
                    </a:lnT>
                    <a:lnB>
                      <a:noFill/>
                    </a:lnB>
                  </a:tcPr>
                </a:tc>
                <a:tc>
                  <a:txBody>
                    <a:bodyPr/>
                    <a:lstStyle/>
                    <a:p>
                      <a:r>
                        <a:rPr lang="fr-FR"/>
                        <a:t> </a:t>
                      </a:r>
                      <a:r>
                        <a:rPr lang="fr-FR">
                          <a:hlinkClick r:id="rId7" tooltip="Aragon (communauté autonome)"/>
                        </a:rPr>
                        <a:t>Aragon</a:t>
                      </a:r>
                      <a:endParaRPr lang="fr-FR"/>
                    </a:p>
                  </a:txBody>
                  <a:tcPr anchor="ctr">
                    <a:lnL>
                      <a:noFill/>
                    </a:lnL>
                    <a:lnR>
                      <a:noFill/>
                    </a:lnR>
                    <a:lnT>
                      <a:noFill/>
                    </a:lnT>
                    <a:lnB>
                      <a:noFill/>
                    </a:lnB>
                  </a:tcPr>
                </a:tc>
                <a:extLst>
                  <a:ext uri="{0D108BD9-81ED-4DB2-BD59-A6C34878D82A}">
                    <a16:rowId xmlns:a16="http://schemas.microsoft.com/office/drawing/2014/main" val="10001"/>
                  </a:ext>
                </a:extLst>
              </a:tr>
              <a:tr h="720080">
                <a:tc>
                  <a:txBody>
                    <a:bodyPr/>
                    <a:lstStyle/>
                    <a:p>
                      <a:r>
                        <a:rPr lang="fr-FR">
                          <a:hlinkClick r:id="rId8" tooltip="Provinces d'Espagne"/>
                        </a:rPr>
                        <a:t>Province</a:t>
                      </a:r>
                      <a:endParaRPr lang="fr-FR"/>
                    </a:p>
                  </a:txBody>
                  <a:tcPr anchor="ctr">
                    <a:lnL>
                      <a:noFill/>
                    </a:lnL>
                    <a:lnR>
                      <a:noFill/>
                    </a:lnR>
                    <a:lnT>
                      <a:noFill/>
                    </a:lnT>
                    <a:lnB>
                      <a:noFill/>
                    </a:lnB>
                  </a:tcPr>
                </a:tc>
                <a:tc>
                  <a:txBody>
                    <a:bodyPr/>
                    <a:lstStyle/>
                    <a:p>
                      <a:r>
                        <a:rPr lang="fr-FR"/>
                        <a:t> </a:t>
                      </a:r>
                      <a:r>
                        <a:rPr lang="fr-FR">
                          <a:hlinkClick r:id="rId9" tooltip="Province de Teruel"/>
                        </a:rPr>
                        <a:t>Teruel</a:t>
                      </a:r>
                      <a:endParaRPr lang="fr-FR"/>
                    </a:p>
                  </a:txBody>
                  <a:tcPr anchor="ctr">
                    <a:lnL>
                      <a:noFill/>
                    </a:lnL>
                    <a:lnR>
                      <a:noFill/>
                    </a:lnR>
                    <a:lnT>
                      <a:noFill/>
                    </a:lnT>
                    <a:lnB>
                      <a:noFill/>
                    </a:lnB>
                  </a:tcPr>
                </a:tc>
                <a:extLst>
                  <a:ext uri="{0D108BD9-81ED-4DB2-BD59-A6C34878D82A}">
                    <a16:rowId xmlns:a16="http://schemas.microsoft.com/office/drawing/2014/main" val="10002"/>
                  </a:ext>
                </a:extLst>
              </a:tr>
              <a:tr h="720080">
                <a:tc>
                  <a:txBody>
                    <a:bodyPr/>
                    <a:lstStyle/>
                    <a:p>
                      <a:r>
                        <a:rPr lang="fr-FR">
                          <a:hlinkClick r:id="rId10" tooltip="Comarque"/>
                        </a:rPr>
                        <a:t>Comarque</a:t>
                      </a:r>
                      <a:endParaRPr lang="fr-FR"/>
                    </a:p>
                  </a:txBody>
                  <a:tcPr anchor="ctr">
                    <a:lnL>
                      <a:noFill/>
                    </a:lnL>
                    <a:lnR>
                      <a:noFill/>
                    </a:lnR>
                    <a:lnT>
                      <a:noFill/>
                    </a:lnT>
                    <a:lnB>
                      <a:noFill/>
                    </a:lnB>
                  </a:tcPr>
                </a:tc>
                <a:tc>
                  <a:txBody>
                    <a:bodyPr/>
                    <a:lstStyle/>
                    <a:p>
                      <a:r>
                        <a:rPr lang="fr-FR">
                          <a:hlinkClick r:id="rId11" tooltip="Sierra de Albarracín"/>
                        </a:rPr>
                        <a:t>Sierra de Albarracín</a:t>
                      </a:r>
                      <a:endParaRPr lang="fr-FR"/>
                    </a:p>
                  </a:txBody>
                  <a:tcPr anchor="ctr">
                    <a:lnL>
                      <a:noFill/>
                    </a:lnL>
                    <a:lnR>
                      <a:noFill/>
                    </a:lnR>
                    <a:lnT>
                      <a:noFill/>
                    </a:lnT>
                    <a:lnB>
                      <a:noFill/>
                    </a:lnB>
                  </a:tcPr>
                </a:tc>
                <a:extLst>
                  <a:ext uri="{0D108BD9-81ED-4DB2-BD59-A6C34878D82A}">
                    <a16:rowId xmlns:a16="http://schemas.microsoft.com/office/drawing/2014/main" val="10003"/>
                  </a:ext>
                </a:extLst>
              </a:tr>
              <a:tr h="720080">
                <a:tc>
                  <a:txBody>
                    <a:bodyPr/>
                    <a:lstStyle/>
                    <a:p>
                      <a:r>
                        <a:rPr lang="fr-FR">
                          <a:hlinkClick r:id="rId12" tooltip="Code postal"/>
                        </a:rPr>
                        <a:t>Code postal</a:t>
                      </a:r>
                      <a:endParaRPr lang="fr-FR"/>
                    </a:p>
                  </a:txBody>
                  <a:tcPr anchor="ctr">
                    <a:lnL>
                      <a:noFill/>
                    </a:lnL>
                    <a:lnR>
                      <a:noFill/>
                    </a:lnR>
                    <a:lnT>
                      <a:noFill/>
                    </a:lnT>
                    <a:lnB>
                      <a:noFill/>
                    </a:lnB>
                  </a:tcPr>
                </a:tc>
                <a:tc>
                  <a:txBody>
                    <a:bodyPr/>
                    <a:lstStyle/>
                    <a:p>
                      <a:r>
                        <a:rPr lang="fr-FR" dirty="0"/>
                        <a:t>44100</a:t>
                      </a:r>
                    </a:p>
                  </a:txBody>
                  <a:tcPr anchor="ctr">
                    <a:lnL>
                      <a:noFill/>
                    </a:lnL>
                    <a:lnR>
                      <a:noFill/>
                    </a:lnR>
                    <a:lnT>
                      <a:noFill/>
                    </a:lnT>
                    <a:lnB>
                      <a:noFill/>
                    </a:lnB>
                  </a:tcPr>
                </a:tc>
                <a:extLst>
                  <a:ext uri="{0D108BD9-81ED-4DB2-BD59-A6C34878D82A}">
                    <a16:rowId xmlns:a16="http://schemas.microsoft.com/office/drawing/2014/main" val="10004"/>
                  </a:ext>
                </a:extLst>
              </a:tr>
              <a:tr h="720080">
                <a:tc>
                  <a:txBody>
                    <a:bodyPr/>
                    <a:lstStyle/>
                    <a:p>
                      <a:r>
                        <a:rPr lang="fr-FR" dirty="0">
                          <a:hlinkClick r:id="rId13" tooltip="Gentilé"/>
                        </a:rPr>
                        <a:t>Gentilé</a:t>
                      </a:r>
                      <a:endParaRPr lang="fr-FR" dirty="0"/>
                    </a:p>
                  </a:txBody>
                  <a:tcPr anchor="ctr">
                    <a:lnL>
                      <a:noFill/>
                    </a:lnL>
                    <a:lnR>
                      <a:noFill/>
                    </a:lnR>
                    <a:lnT>
                      <a:noFill/>
                    </a:lnT>
                    <a:lnB>
                      <a:noFill/>
                    </a:lnB>
                  </a:tcPr>
                </a:tc>
                <a:tc>
                  <a:txBody>
                    <a:bodyPr/>
                    <a:lstStyle/>
                    <a:p>
                      <a:r>
                        <a:rPr lang="fr-FR"/>
                        <a:t>Albarracinense ou Lobetano</a:t>
                      </a:r>
                    </a:p>
                  </a:txBody>
                  <a:tcPr anchor="ctr">
                    <a:lnL>
                      <a:noFill/>
                    </a:lnL>
                    <a:lnR>
                      <a:noFill/>
                    </a:lnR>
                    <a:lnT>
                      <a:noFill/>
                    </a:lnT>
                    <a:lnB>
                      <a:noFill/>
                    </a:lnB>
                  </a:tcPr>
                </a:tc>
                <a:extLst>
                  <a:ext uri="{0D108BD9-81ED-4DB2-BD59-A6C34878D82A}">
                    <a16:rowId xmlns:a16="http://schemas.microsoft.com/office/drawing/2014/main" val="10005"/>
                  </a:ext>
                </a:extLst>
              </a:tr>
              <a:tr h="720080">
                <a:tc>
                  <a:txBody>
                    <a:bodyPr/>
                    <a:lstStyle/>
                    <a:p>
                      <a:r>
                        <a:rPr lang="fr-FR">
                          <a:hlinkClick r:id="rId14" tooltip="Recensement de la population"/>
                        </a:rPr>
                        <a:t>Population</a:t>
                      </a:r>
                      <a:endParaRPr lang="fr-FR"/>
                    </a:p>
                  </a:txBody>
                  <a:tcPr anchor="ctr">
                    <a:lnL>
                      <a:noFill/>
                    </a:lnL>
                    <a:lnR>
                      <a:noFill/>
                    </a:lnR>
                    <a:lnT>
                      <a:noFill/>
                    </a:lnT>
                    <a:lnB>
                      <a:noFill/>
                    </a:lnB>
                  </a:tcPr>
                </a:tc>
                <a:tc>
                  <a:txBody>
                    <a:bodyPr/>
                    <a:lstStyle/>
                    <a:p>
                      <a:r>
                        <a:rPr lang="fr-FR" sz="1800" b="0" i="0" kern="1200" dirty="0" smtClean="0">
                          <a:solidFill>
                            <a:schemeClr val="tx1"/>
                          </a:solidFill>
                          <a:effectLst/>
                          <a:latin typeface="+mn-lt"/>
                          <a:ea typeface="+mn-ea"/>
                          <a:cs typeface="+mn-cs"/>
                        </a:rPr>
                        <a:t>1 008 hab. (2022)</a:t>
                      </a:r>
                      <a:endParaRPr lang="fr-FR" dirty="0"/>
                    </a:p>
                  </a:txBody>
                  <a:tcPr anchor="ctr">
                    <a:lnL>
                      <a:noFill/>
                    </a:lnL>
                    <a:lnR>
                      <a:noFill/>
                    </a:lnR>
                    <a:lnT>
                      <a:noFill/>
                    </a:lnT>
                    <a:lnB>
                      <a:noFill/>
                    </a:lnB>
                  </a:tcPr>
                </a:tc>
                <a:extLst>
                  <a:ext uri="{0D108BD9-81ED-4DB2-BD59-A6C34878D82A}">
                    <a16:rowId xmlns:a16="http://schemas.microsoft.com/office/drawing/2014/main" val="10006"/>
                  </a:ext>
                </a:extLst>
              </a:tr>
              <a:tr h="720080">
                <a:tc>
                  <a:txBody>
                    <a:bodyPr/>
                    <a:lstStyle/>
                    <a:p>
                      <a:pPr fontAlgn="b"/>
                      <a:r>
                        <a:rPr lang="fr-FR">
                          <a:hlinkClick r:id="rId15" tooltip="Densité de population"/>
                        </a:rPr>
                        <a:t>Densité</a:t>
                      </a:r>
                      <a:endParaRPr lang="fr-FR"/>
                    </a:p>
                  </a:txBody>
                  <a:tcPr anchor="b">
                    <a:lnL>
                      <a:noFill/>
                    </a:lnL>
                    <a:lnR>
                      <a:noFill/>
                    </a:lnR>
                    <a:lnT>
                      <a:noFill/>
                    </a:lnT>
                    <a:lnB>
                      <a:noFill/>
                    </a:lnB>
                  </a:tcPr>
                </a:tc>
                <a:tc>
                  <a:txBody>
                    <a:bodyPr/>
                    <a:lstStyle/>
                    <a:p>
                      <a:r>
                        <a:rPr lang="fr-FR" dirty="0"/>
                        <a:t>2,5 hab./km</a:t>
                      </a:r>
                      <a:r>
                        <a:rPr lang="fr-FR" baseline="30000" dirty="0"/>
                        <a:t>2</a:t>
                      </a:r>
                      <a:endParaRPr lang="fr-FR" dirty="0"/>
                    </a:p>
                  </a:txBody>
                  <a:tcPr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20485" name="Picture 5" descr="Drapeau de l'Espagne"/>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752020" y="727181"/>
            <a:ext cx="360040" cy="234026"/>
          </a:xfrm>
          <a:prstGeom prst="rect">
            <a:avLst/>
          </a:prstGeom>
          <a:noFill/>
        </p:spPr>
      </p:pic>
      <p:pic>
        <p:nvPicPr>
          <p:cNvPr id="20486" name="Picture 6" descr="Aragon"/>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675208" y="1534096"/>
            <a:ext cx="373290" cy="242638"/>
          </a:xfrm>
          <a:prstGeom prst="rect">
            <a:avLst/>
          </a:prstGeom>
          <a:noFill/>
        </p:spPr>
      </p:pic>
      <p:pic>
        <p:nvPicPr>
          <p:cNvPr id="20487" name="Picture 7" descr="Teruel"/>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716016" y="2047858"/>
            <a:ext cx="432048" cy="280831"/>
          </a:xfrm>
          <a:prstGeom prst="rect">
            <a:avLst/>
          </a:prstGeom>
          <a:noFill/>
        </p:spPr>
      </p:pic>
      <p:sp>
        <p:nvSpPr>
          <p:cNvPr id="9" name="Rectangle 8"/>
          <p:cNvSpPr/>
          <p:nvPr/>
        </p:nvSpPr>
        <p:spPr>
          <a:xfrm>
            <a:off x="5710022" y="102935"/>
            <a:ext cx="3203848" cy="2862322"/>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fr-FR" dirty="0" smtClean="0"/>
              <a:t>Dissimulée dans la sierra de Albarracin, cette cité médiévale d'une teinte rosée apparaît dans un </a:t>
            </a:r>
            <a:r>
              <a:rPr lang="fr-FR" b="1" dirty="0" smtClean="0"/>
              <a:t>site</a:t>
            </a:r>
            <a:r>
              <a:rPr lang="fr-FR" dirty="0" smtClean="0"/>
              <a:t> remarquable, accrochée à une falaise qu'entaille le </a:t>
            </a:r>
            <a:r>
              <a:rPr lang="fr-FR" dirty="0" err="1" smtClean="0"/>
              <a:t>Guadalaviar</a:t>
            </a:r>
            <a:r>
              <a:rPr lang="fr-FR" dirty="0" smtClean="0"/>
              <a:t>. Les remparts furent élevés par les Maures au 10</a:t>
            </a:r>
            <a:r>
              <a:rPr lang="fr-FR" baseline="30000" dirty="0" smtClean="0"/>
              <a:t>e</a:t>
            </a:r>
            <a:r>
              <a:rPr lang="fr-FR" dirty="0" smtClean="0"/>
              <a:t> s., puis reconstruits en grande partie par les chrétiens au 14</a:t>
            </a:r>
            <a:r>
              <a:rPr lang="fr-FR" baseline="30000" dirty="0" smtClean="0"/>
              <a:t>e</a:t>
            </a:r>
            <a:r>
              <a:rPr lang="fr-FR" dirty="0" smtClean="0"/>
              <a:t> s.</a:t>
            </a:r>
            <a:endParaRPr lang="fr-FR" dirty="0"/>
          </a:p>
        </p:txBody>
      </p:sp>
      <p:pic>
        <p:nvPicPr>
          <p:cNvPr id="2050" name="Picture 2" descr="http://www.pasapues.es/aragon/comarcas/comar31a.jpg"/>
          <p:cNvPicPr>
            <a:picLocks noChangeAspect="1" noChangeArrowheads="1"/>
          </p:cNvPicPr>
          <p:nvPr/>
        </p:nvPicPr>
        <p:blipFill>
          <a:blip r:embed="rId19">
            <a:extLst>
              <a:ext uri="{BEBA8EAE-BF5A-486C-A8C5-ECC9F3942E4B}">
                <a14:imgProps xmlns:a14="http://schemas.microsoft.com/office/drawing/2010/main">
                  <a14:imgLayer r:embed="rId20">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104271" y="2689208"/>
            <a:ext cx="3888000" cy="4158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2.bp.blogspot.com/-x1SOYjNO4Y4/T14-h9_oRoI/AAAAAAAAMG4/6e6ifJayzGY/s1600/Albarrac%C3%ADn+ciudad.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830533"/>
      </p:ext>
    </p:extLst>
  </p:cSld>
  <p:clrMapOvr>
    <a:masterClrMapping/>
  </p:clrMapOvr>
  <mc:AlternateContent xmlns:mc="http://schemas.openxmlformats.org/markup-compatibility/2006" xmlns:p14="http://schemas.microsoft.com/office/powerpoint/2010/main">
    <mc:Choice Requires="p14">
      <p:transition spd="slow" p14:dur="3400" advTm="6000">
        <p14:reveal/>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800" advTm="5000">
        <p:circle/>
      </p:transition>
    </mc:Choice>
    <mc:Fallback xmlns="">
      <p:transition spd="slow" advTm="5000">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w="9525">
            <a:noFill/>
            <a:miter lim="800000"/>
            <a:headEnd/>
            <a:tailEnd/>
          </a:ln>
        </p:spPr>
      </p:pic>
    </p:spTree>
    <p:extLst>
      <p:ext uri="{BB962C8B-B14F-4D97-AF65-F5344CB8AC3E}">
        <p14:creationId xmlns:p14="http://schemas.microsoft.com/office/powerpoint/2010/main" val="3189808628"/>
      </p:ext>
    </p:extLst>
  </p:cSld>
  <p:clrMapOvr>
    <a:masterClrMapping/>
  </p:clrMapOvr>
  <mc:AlternateContent xmlns:mc="http://schemas.openxmlformats.org/markup-compatibility/2006" xmlns:p14="http://schemas.microsoft.com/office/powerpoint/2010/main">
    <mc:Choice Requires="p14">
      <p:transition spd="slow" p14:dur="800" advTm="5000">
        <p:circle/>
      </p:transition>
    </mc:Choice>
    <mc:Fallback xmlns="">
      <p:transition spd="slow" advTm="5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800" advTm="5000">
        <p:circle/>
      </p:transition>
    </mc:Choice>
    <mc:Fallback xmlns="">
      <p:transition spd="slow" advTm="5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1123796178"/>
      </p:ext>
    </p:extLst>
  </p:cSld>
  <p:clrMapOvr>
    <a:masterClrMapping/>
  </p:clrMapOvr>
  <mc:AlternateContent xmlns:mc="http://schemas.openxmlformats.org/markup-compatibility/2006" xmlns:p14="http://schemas.microsoft.com/office/powerpoint/2010/main">
    <mc:Choice Requires="p14">
      <p:transition spd="slow" p14:dur="800" advTm="5000">
        <p:circle/>
      </p:transition>
    </mc:Choice>
    <mc:Fallback xmlns="">
      <p:transition spd="slow" advTm="5000">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w="9525">
            <a:noFill/>
            <a:miter lim="800000"/>
            <a:headEnd/>
            <a:tailEnd/>
          </a:ln>
        </p:spPr>
      </p:pic>
      <p:sp>
        <p:nvSpPr>
          <p:cNvPr id="2" name="Rectangle 1"/>
          <p:cNvSpPr/>
          <p:nvPr/>
        </p:nvSpPr>
        <p:spPr>
          <a:xfrm>
            <a:off x="323528" y="188640"/>
            <a:ext cx="4572000" cy="20313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r>
              <a:rPr lang="fr-FR" b="1" dirty="0" smtClean="0">
                <a:solidFill>
                  <a:schemeClr val="bg1"/>
                </a:solidFill>
                <a:latin typeface="arial" panose="020B0604020202020204" pitchFamily="34" charset="0"/>
              </a:rPr>
              <a:t>Albarracin </a:t>
            </a:r>
            <a:r>
              <a:rPr lang="fr-FR" b="1" dirty="0">
                <a:solidFill>
                  <a:schemeClr val="bg1"/>
                </a:solidFill>
                <a:latin typeface="arial" panose="020B0604020202020204" pitchFamily="34" charset="0"/>
              </a:rPr>
              <a:t>est une municipalité de la comarque de la Sierra de </a:t>
            </a:r>
            <a:r>
              <a:rPr lang="fr-FR" b="1" dirty="0" smtClean="0">
                <a:solidFill>
                  <a:schemeClr val="bg1"/>
                </a:solidFill>
                <a:latin typeface="arial" panose="020B0604020202020204" pitchFamily="34" charset="0"/>
              </a:rPr>
              <a:t>Albarracin, </a:t>
            </a:r>
            <a:r>
              <a:rPr lang="fr-FR" b="1" dirty="0">
                <a:solidFill>
                  <a:schemeClr val="bg1"/>
                </a:solidFill>
                <a:latin typeface="arial" panose="020B0604020202020204" pitchFamily="34" charset="0"/>
              </a:rPr>
              <a:t>dans la province de Teruel, communauté autonome d'Aragon en Espagne. </a:t>
            </a:r>
            <a:r>
              <a:rPr lang="fr-FR" b="1" dirty="0" smtClean="0">
                <a:solidFill>
                  <a:schemeClr val="bg1"/>
                </a:solidFill>
                <a:latin typeface="arial" panose="020B0604020202020204" pitchFamily="34" charset="0"/>
              </a:rPr>
              <a:t>Albarracin </a:t>
            </a:r>
            <a:r>
              <a:rPr lang="fr-FR" b="1" dirty="0">
                <a:solidFill>
                  <a:schemeClr val="bg1"/>
                </a:solidFill>
                <a:latin typeface="arial" panose="020B0604020202020204" pitchFamily="34" charset="0"/>
              </a:rPr>
              <a:t>appartient à l'association Les Plus Beaux Villages </a:t>
            </a:r>
            <a:r>
              <a:rPr lang="fr-FR" b="1" dirty="0" smtClean="0">
                <a:solidFill>
                  <a:schemeClr val="bg1"/>
                </a:solidFill>
                <a:latin typeface="arial" panose="020B0604020202020204" pitchFamily="34" charset="0"/>
              </a:rPr>
              <a:t>d'Espagne.</a:t>
            </a:r>
            <a:endParaRPr lang="fr-FR" b="1" dirty="0">
              <a:solidFill>
                <a:schemeClr val="bg1"/>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airplane"/>
      </p:transition>
    </mc:Choice>
    <mc:Fallback xmlns="">
      <p:transition spd="slow"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362" y="75147"/>
            <a:ext cx="4392000" cy="6732000"/>
          </a:xfrm>
          <a:prstGeom prst="rect">
            <a:avLst/>
          </a:prstGeom>
          <a:noFill/>
          <a:ln w="76200">
            <a:solidFill>
              <a:schemeClr val="accent6">
                <a:lumMod val="50000"/>
              </a:schemeClr>
            </a:solidFill>
            <a:miter lim="800000"/>
            <a:headEnd/>
            <a:tailEnd/>
          </a:ln>
        </p:spPr>
      </p:pic>
      <p:pic>
        <p:nvPicPr>
          <p:cNvPr id="5123" name="Picture 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51" y="75147"/>
            <a:ext cx="4374274" cy="6732000"/>
          </a:xfrm>
          <a:prstGeom prst="rect">
            <a:avLst/>
          </a:prstGeom>
          <a:noFill/>
          <a:ln w="76200">
            <a:solidFill>
              <a:schemeClr val="accent6">
                <a:lumMod val="50000"/>
              </a:schemeClr>
            </a:solid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10710" y="6815"/>
            <a:ext cx="9200000" cy="6840000"/>
          </a:xfrm>
          <a:prstGeom prst="rect">
            <a:avLst/>
          </a:prstGeom>
        </p:spPr>
      </p:pic>
      <p:sp>
        <p:nvSpPr>
          <p:cNvPr id="2" name="Rectangle 1"/>
          <p:cNvSpPr/>
          <p:nvPr/>
        </p:nvSpPr>
        <p:spPr>
          <a:xfrm>
            <a:off x="4067944" y="260648"/>
            <a:ext cx="4572000" cy="1384995"/>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spAutoFit/>
          </a:bodyPr>
          <a:lstStyle/>
          <a:p>
            <a:r>
              <a:rPr lang="fr-FR" sz="1400" b="1" dirty="0">
                <a:latin typeface="Tahoma" panose="020B0604030504040204" pitchFamily="34" charset="0"/>
              </a:rPr>
              <a:t>Le plus surprenant quand on arrive à </a:t>
            </a:r>
            <a:r>
              <a:rPr lang="fr-FR" sz="1400" b="1" dirty="0" smtClean="0">
                <a:latin typeface="Tahoma" panose="020B0604030504040204" pitchFamily="34" charset="0"/>
              </a:rPr>
              <a:t>Albarracin, </a:t>
            </a:r>
            <a:r>
              <a:rPr lang="fr-FR" sz="1400" b="1" dirty="0">
                <a:latin typeface="Tahoma" panose="020B0604030504040204" pitchFamily="34" charset="0"/>
              </a:rPr>
              <a:t>ce sont ses imposants remparts, dont le pourtour dépasse amplement le périmètre du village. La localité telle qu'elle est aujourd'hui est le fruit de trois phases d'expansion distinctes.</a:t>
            </a:r>
            <a:endParaRPr lang="fr-FR" sz="1400" b="1" dirty="0"/>
          </a:p>
        </p:txBody>
      </p:sp>
    </p:spTree>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
        <p:nvSpPr>
          <p:cNvPr id="2" name="Rectangle 1"/>
          <p:cNvSpPr/>
          <p:nvPr/>
        </p:nvSpPr>
        <p:spPr>
          <a:xfrm>
            <a:off x="755576" y="116632"/>
            <a:ext cx="7380312" cy="1169551"/>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a:spAutoFit/>
          </a:bodyPr>
          <a:lstStyle/>
          <a:p>
            <a:r>
              <a:rPr lang="fr-FR" sz="1400" b="1" dirty="0">
                <a:latin typeface="Tahoma" panose="020B0604030504040204" pitchFamily="34" charset="0"/>
              </a:rPr>
              <a:t>Le bastion et la tour de l'</a:t>
            </a:r>
            <a:r>
              <a:rPr lang="fr-FR" sz="1400" b="1" dirty="0" err="1">
                <a:latin typeface="Tahoma" panose="020B0604030504040204" pitchFamily="34" charset="0"/>
              </a:rPr>
              <a:t>Andador</a:t>
            </a:r>
            <a:r>
              <a:rPr lang="fr-FR" sz="1400" b="1" dirty="0">
                <a:latin typeface="Tahoma" panose="020B0604030504040204" pitchFamily="34" charset="0"/>
              </a:rPr>
              <a:t> datent du X</a:t>
            </a:r>
            <a:r>
              <a:rPr lang="fr-FR" sz="1400" b="1" baseline="30000" dirty="0">
                <a:latin typeface="Tahoma" panose="020B0604030504040204" pitchFamily="34" charset="0"/>
              </a:rPr>
              <a:t>e</a:t>
            </a:r>
            <a:r>
              <a:rPr lang="fr-FR" sz="1400" b="1" dirty="0">
                <a:latin typeface="Tahoma" panose="020B0604030504040204" pitchFamily="34" charset="0"/>
              </a:rPr>
              <a:t> siècle. Au XI</a:t>
            </a:r>
            <a:r>
              <a:rPr lang="fr-FR" sz="1400" b="1" baseline="30000" dirty="0">
                <a:latin typeface="Tahoma" panose="020B0604030504040204" pitchFamily="34" charset="0"/>
              </a:rPr>
              <a:t>e</a:t>
            </a:r>
            <a:r>
              <a:rPr lang="fr-FR" sz="1400" b="1" dirty="0">
                <a:latin typeface="Tahoma" panose="020B0604030504040204" pitchFamily="34" charset="0"/>
              </a:rPr>
              <a:t> siècle, les rois de la taïfa d'</a:t>
            </a:r>
            <a:r>
              <a:rPr lang="fr-FR" sz="1400" b="1" dirty="0" err="1">
                <a:latin typeface="Tahoma" panose="020B0604030504040204" pitchFamily="34" charset="0"/>
              </a:rPr>
              <a:t>Albarracín</a:t>
            </a:r>
            <a:r>
              <a:rPr lang="fr-FR" sz="1400" b="1" dirty="0">
                <a:latin typeface="Tahoma" panose="020B0604030504040204" pitchFamily="34" charset="0"/>
              </a:rPr>
              <a:t> érigèrent les remparts qui entourent le faubourg de l'</a:t>
            </a:r>
            <a:r>
              <a:rPr lang="fr-FR" sz="1400" b="1" dirty="0" err="1">
                <a:latin typeface="Tahoma" panose="020B0604030504040204" pitchFamily="34" charset="0"/>
              </a:rPr>
              <a:t>Engarrada</a:t>
            </a:r>
            <a:r>
              <a:rPr lang="fr-FR" sz="1400" b="1" dirty="0">
                <a:latin typeface="Tahoma" panose="020B0604030504040204" pitchFamily="34" charset="0"/>
              </a:rPr>
              <a:t>. Enfin, après la Reconquête, les seigneurs chrétiens et les rois d'Aragon firent bâtir de nouveaux pans de muraille, ainsi que la plupart des forts et des tours encore visibles de nos jours.</a:t>
            </a:r>
            <a:endParaRPr lang="fr-FR" sz="1400" b="1" dirty="0"/>
          </a:p>
        </p:txBody>
      </p:sp>
    </p:spTree>
  </p:cSld>
  <p:clrMapOvr>
    <a:masterClrMapping/>
  </p:clrMapOvr>
  <mc:AlternateContent xmlns:mc="http://schemas.openxmlformats.org/markup-compatibility/2006" xmlns:p14="http://schemas.microsoft.com/office/powerpoint/2010/main">
    <mc:Choice Requires="p14">
      <p:transition spd="slow" p14:dur="1500" advTm="9000">
        <p:split orient="vert"/>
      </p:transition>
    </mc:Choice>
    <mc:Fallback xmlns="">
      <p:transition spd="slow" advTm="9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Tree>
    <p:extLst>
      <p:ext uri="{BB962C8B-B14F-4D97-AF65-F5344CB8AC3E}">
        <p14:creationId xmlns:p14="http://schemas.microsoft.com/office/powerpoint/2010/main" val="2435378522"/>
      </p:ext>
    </p:extLst>
  </p:cSld>
  <p:clrMapOvr>
    <a:masterClrMapping/>
  </p:clrMapOvr>
  <p:transition spd="slow" advTm="5000">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Tree>
    <p:extLst>
      <p:ext uri="{BB962C8B-B14F-4D97-AF65-F5344CB8AC3E}">
        <p14:creationId xmlns:p14="http://schemas.microsoft.com/office/powerpoint/2010/main" val="4185797403"/>
      </p:ext>
    </p:extLst>
  </p:cSld>
  <p:clrMapOvr>
    <a:masterClrMapping/>
  </p:clrMapOvr>
  <p:transition spd="slow" advTm="5000">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20477532"/>
      </p:ext>
    </p:extLst>
  </p:cSld>
  <p:clrMapOvr>
    <a:masterClrMapping/>
  </p:clrMapOvr>
  <p:transition spd="slow" advTm="5000">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4190123527"/>
      </p:ext>
    </p:extLst>
  </p:cSld>
  <p:clrMapOvr>
    <a:masterClrMapping/>
  </p:clrMapOvr>
  <p:transition spd="slow" advTm="5000">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99130512"/>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68000" cy="6876000"/>
          </a:xfrm>
          <a:prstGeom prst="rect">
            <a:avLst/>
          </a:prstGeom>
        </p:spPr>
      </p:pic>
    </p:spTree>
    <p:extLst>
      <p:ext uri="{BB962C8B-B14F-4D97-AF65-F5344CB8AC3E}">
        <p14:creationId xmlns:p14="http://schemas.microsoft.com/office/powerpoint/2010/main" val="2748533838"/>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lum bright="10000"/>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800" advTm="5000">
        <p:circle/>
      </p:transition>
    </mc:Choice>
    <mc:Fallback xmlns="">
      <p:transition spd="slow" advTm="5000">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0549978"/>
      </p:ext>
    </p:extLst>
  </p:cSld>
  <p:clrMapOvr>
    <a:masterClrMapping/>
  </p:clrMapOvr>
  <mc:AlternateContent xmlns:mc="http://schemas.openxmlformats.org/markup-compatibility/2006" xmlns:p14="http://schemas.microsoft.com/office/powerpoint/2010/main">
    <mc:Choice Requires="p14">
      <p:transition spd="slow" p14:dur="800" advTm="5000">
        <p:circle/>
      </p:transition>
    </mc:Choice>
    <mc:Fallback xmlns="">
      <p:transition spd="slow" advTm="5000">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68343" y="47706"/>
            <a:ext cx="4320000" cy="6765669"/>
          </a:xfrm>
          <a:prstGeom prst="rect">
            <a:avLst/>
          </a:prstGeom>
          <a:noFill/>
          <a:ln w="57150">
            <a:solidFill>
              <a:schemeClr val="tx1"/>
            </a:solidFill>
            <a:miter lim="800000"/>
            <a:headEnd/>
            <a:tailEnd/>
          </a:ln>
        </p:spPr>
      </p:pic>
      <p:pic>
        <p:nvPicPr>
          <p:cNvPr id="7171" name="Picture 3"/>
          <p:cNvPicPr>
            <a:picLocks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51847" y="55656"/>
            <a:ext cx="4536000" cy="6757720"/>
          </a:xfrm>
          <a:prstGeom prst="rect">
            <a:avLst/>
          </a:prstGeom>
          <a:noFill/>
          <a:ln w="57150">
            <a:solidFill>
              <a:schemeClr val="tx1"/>
            </a:solid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5000">
        <p14:prism isContent="1"/>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9568" y="1127341"/>
            <a:ext cx="2743200" cy="48577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hoto"/>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85" y="1127341"/>
            <a:ext cx="2736000" cy="48577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hoto"/>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314" y="1127341"/>
            <a:ext cx="2736000" cy="4857751"/>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p:cNvSpPr txBox="1"/>
          <p:nvPr/>
        </p:nvSpPr>
        <p:spPr>
          <a:xfrm>
            <a:off x="0" y="0"/>
            <a:ext cx="9130694" cy="1200329"/>
          </a:xfrm>
          <a:prstGeom prst="rect">
            <a:avLst/>
          </a:prstGeom>
          <a:noFill/>
        </p:spPr>
        <p:txBody>
          <a:bodyPr wrap="square" rtlCol="0">
            <a:spAutoFit/>
          </a:bodyPr>
          <a:lstStyle/>
          <a:p>
            <a:r>
              <a:rPr lang="fr-FR" dirty="0"/>
              <a:t>La cathédrale d'</a:t>
            </a:r>
            <a:r>
              <a:rPr lang="fr-FR" dirty="0" err="1"/>
              <a:t>Albarracín</a:t>
            </a:r>
            <a:r>
              <a:rPr lang="fr-FR" dirty="0"/>
              <a:t> est le principal lieu de culte catholique de la ville d'</a:t>
            </a:r>
            <a:r>
              <a:rPr lang="fr-FR" dirty="0" err="1"/>
              <a:t>Albarracín</a:t>
            </a:r>
            <a:r>
              <a:rPr lang="fr-FR" dirty="0"/>
              <a:t>, dans la communauté autonome d'Aragon en Espagne. Elle partage le siège du diocèse de Teruel et </a:t>
            </a:r>
            <a:r>
              <a:rPr lang="fr-FR" dirty="0" err="1"/>
              <a:t>Albarracín</a:t>
            </a:r>
            <a:r>
              <a:rPr lang="fr-FR" dirty="0"/>
              <a:t> avec la cathédrale de Teruel. Elle est construite sur les vestiges d'un antique temple roman de la fin du XIIᵉ siècle.</a:t>
            </a:r>
          </a:p>
        </p:txBody>
      </p:sp>
      <p:sp>
        <p:nvSpPr>
          <p:cNvPr id="6" name="Rectangle 5"/>
          <p:cNvSpPr/>
          <p:nvPr/>
        </p:nvSpPr>
        <p:spPr>
          <a:xfrm>
            <a:off x="78170" y="6093296"/>
            <a:ext cx="9130694" cy="646331"/>
          </a:xfrm>
          <a:prstGeom prst="rect">
            <a:avLst/>
          </a:prstGeom>
        </p:spPr>
        <p:txBody>
          <a:bodyPr wrap="square">
            <a:spAutoFit/>
          </a:bodyPr>
          <a:lstStyle/>
          <a:p>
            <a:r>
              <a:rPr lang="fr-FR" dirty="0" smtClean="0">
                <a:latin typeface="Calibri" panose="020F0502020204030204" pitchFamily="34" charset="0"/>
                <a:cs typeface="Calibri" panose="020F0502020204030204" pitchFamily="34" charset="0"/>
              </a:rPr>
              <a:t>Son </a:t>
            </a:r>
            <a:r>
              <a:rPr lang="fr-FR" dirty="0">
                <a:latin typeface="Calibri" panose="020F0502020204030204" pitchFamily="34" charset="0"/>
                <a:cs typeface="Calibri" panose="020F0502020204030204" pitchFamily="34" charset="0"/>
              </a:rPr>
              <a:t>premier évêque fut Andrés Santos de </a:t>
            </a:r>
            <a:r>
              <a:rPr lang="fr-FR" dirty="0" err="1">
                <a:latin typeface="Calibri" panose="020F0502020204030204" pitchFamily="34" charset="0"/>
                <a:cs typeface="Calibri" panose="020F0502020204030204" pitchFamily="34" charset="0"/>
              </a:rPr>
              <a:t>Sampedro</a:t>
            </a:r>
            <a:r>
              <a:rPr lang="fr-FR" dirty="0">
                <a:latin typeface="Calibri" panose="020F0502020204030204" pitchFamily="34" charset="0"/>
                <a:cs typeface="Calibri" panose="020F0502020204030204" pitchFamily="34" charset="0"/>
              </a:rPr>
              <a:t>. À partir du XVIIIe siècle, l'intérieur a été complété avec des éléments baroques, notamment les pilastres.</a:t>
            </a:r>
          </a:p>
        </p:txBody>
      </p:sp>
    </p:spTree>
    <p:extLst>
      <p:ext uri="{BB962C8B-B14F-4D97-AF65-F5344CB8AC3E}">
        <p14:creationId xmlns:p14="http://schemas.microsoft.com/office/powerpoint/2010/main" val="3680628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p:cTn id="7" dur="500" fill="hold"/>
                                        <p:tgtEl>
                                          <p:spTgt spid="1030"/>
                                        </p:tgtEl>
                                        <p:attrNameLst>
                                          <p:attrName>ppt_w</p:attrName>
                                        </p:attrNameLst>
                                      </p:cBhvr>
                                      <p:tavLst>
                                        <p:tav tm="0">
                                          <p:val>
                                            <p:fltVal val="0"/>
                                          </p:val>
                                        </p:tav>
                                        <p:tav tm="100000">
                                          <p:val>
                                            <p:strVal val="#ppt_w"/>
                                          </p:val>
                                        </p:tav>
                                      </p:tavLst>
                                    </p:anim>
                                    <p:anim calcmode="lin" valueType="num">
                                      <p:cBhvr>
                                        <p:cTn id="8" dur="500" fill="hold"/>
                                        <p:tgtEl>
                                          <p:spTgt spid="1030"/>
                                        </p:tgtEl>
                                        <p:attrNameLst>
                                          <p:attrName>ppt_h</p:attrName>
                                        </p:attrNameLst>
                                      </p:cBhvr>
                                      <p:tavLst>
                                        <p:tav tm="0">
                                          <p:val>
                                            <p:fltVal val="0"/>
                                          </p:val>
                                        </p:tav>
                                        <p:tav tm="100000">
                                          <p:val>
                                            <p:strVal val="#ppt_h"/>
                                          </p:val>
                                        </p:tav>
                                      </p:tavLst>
                                    </p:anim>
                                    <p:animEffect transition="in" filter="fade">
                                      <p:cBhvr>
                                        <p:cTn id="9" dur="500"/>
                                        <p:tgtEl>
                                          <p:spTgt spid="1030"/>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fade">
                                      <p:cBhvr>
                                        <p:cTn id="14" dur="2000"/>
                                        <p:tgtEl>
                                          <p:spTgt spid="1028"/>
                                        </p:tgtEl>
                                      </p:cBhvr>
                                    </p:animEffect>
                                    <p:anim calcmode="lin" valueType="num">
                                      <p:cBhvr>
                                        <p:cTn id="15" dur="2000" fill="hold"/>
                                        <p:tgtEl>
                                          <p:spTgt spid="1028"/>
                                        </p:tgtEl>
                                        <p:attrNameLst>
                                          <p:attrName>ppt_w</p:attrName>
                                        </p:attrNameLst>
                                      </p:cBhvr>
                                      <p:tavLst>
                                        <p:tav tm="0" fmla="#ppt_w*sin(2.5*pi*$)">
                                          <p:val>
                                            <p:fltVal val="0"/>
                                          </p:val>
                                        </p:tav>
                                        <p:tav tm="100000">
                                          <p:val>
                                            <p:fltVal val="1"/>
                                          </p:val>
                                        </p:tav>
                                      </p:tavLst>
                                    </p:anim>
                                    <p:anim calcmode="lin" valueType="num">
                                      <p:cBhvr>
                                        <p:cTn id="16"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500" fill="hold"/>
                                        <p:tgtEl>
                                          <p:spTgt spid="1026"/>
                                        </p:tgtEl>
                                        <p:attrNameLst>
                                          <p:attrName>ppt_w</p:attrName>
                                        </p:attrNameLst>
                                      </p:cBhvr>
                                      <p:tavLst>
                                        <p:tav tm="0">
                                          <p:val>
                                            <p:fltVal val="0"/>
                                          </p:val>
                                        </p:tav>
                                        <p:tav tm="100000">
                                          <p:val>
                                            <p:strVal val="#ppt_w"/>
                                          </p:val>
                                        </p:tav>
                                      </p:tavLst>
                                    </p:anim>
                                    <p:anim calcmode="lin" valueType="num">
                                      <p:cBhvr>
                                        <p:cTn id="22" dur="500" fill="hold"/>
                                        <p:tgtEl>
                                          <p:spTgt spid="1026"/>
                                        </p:tgtEl>
                                        <p:attrNameLst>
                                          <p:attrName>ppt_h</p:attrName>
                                        </p:attrNameLst>
                                      </p:cBhvr>
                                      <p:tavLst>
                                        <p:tav tm="0">
                                          <p:val>
                                            <p:fltVal val="0"/>
                                          </p:val>
                                        </p:tav>
                                        <p:tav tm="100000">
                                          <p:val>
                                            <p:strVal val="#ppt_h"/>
                                          </p:val>
                                        </p:tav>
                                      </p:tavLst>
                                    </p:anim>
                                    <p:animEffect transition="in" filter="fade">
                                      <p:cBhvr>
                                        <p:cTn id="2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352095672"/>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4119"/>
            <a:ext cx="9144000" cy="6858000"/>
          </a:xfrm>
          <a:prstGeom prst="rect">
            <a:avLst/>
          </a:prstGeom>
        </p:spPr>
      </p:pic>
    </p:spTree>
    <p:extLst>
      <p:ext uri="{BB962C8B-B14F-4D97-AF65-F5344CB8AC3E}">
        <p14:creationId xmlns:p14="http://schemas.microsoft.com/office/powerpoint/2010/main" val="823998192"/>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Tree>
    <p:extLst>
      <p:ext uri="{BB962C8B-B14F-4D97-AF65-F5344CB8AC3E}">
        <p14:creationId xmlns:p14="http://schemas.microsoft.com/office/powerpoint/2010/main" val="555815219"/>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900" advTm="5000">
        <p14:warp dir="in"/>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900" advTm="5000">
        <p14:warp dir="in"/>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2771800" y="5733256"/>
            <a:ext cx="3040256" cy="369332"/>
          </a:xfrm>
          <a:prstGeom prst="rect">
            <a:avLst/>
          </a:prstGeom>
        </p:spPr>
        <p:txBody>
          <a:bodyPr wrap="none">
            <a:spAutoFit/>
          </a:bodyPr>
          <a:lstStyle/>
          <a:p>
            <a:r>
              <a:rPr lang="fr-FR" dirty="0">
                <a:solidFill>
                  <a:srgbClr val="D6D6D6"/>
                </a:solidFill>
                <a:latin typeface="arial" panose="020B0604020202020204" pitchFamily="34" charset="0"/>
                <a:hlinkClick r:id="rId3"/>
              </a:rPr>
              <a:t>PLAZA MAYOR - </a:t>
            </a:r>
            <a:r>
              <a:rPr lang="fr-FR" dirty="0" err="1">
                <a:solidFill>
                  <a:srgbClr val="D6D6D6"/>
                </a:solidFill>
                <a:latin typeface="arial" panose="020B0604020202020204" pitchFamily="34" charset="0"/>
                <a:hlinkClick r:id="rId3"/>
              </a:rPr>
              <a:t>Albarracín</a:t>
            </a:r>
            <a:endParaRPr lang="fr-FR" dirty="0"/>
          </a:p>
        </p:txBody>
      </p:sp>
    </p:spTree>
    <p:extLst>
      <p:ext uri="{BB962C8B-B14F-4D97-AF65-F5344CB8AC3E}">
        <p14:creationId xmlns:p14="http://schemas.microsoft.com/office/powerpoint/2010/main" val="3175107964"/>
      </p:ext>
    </p:extLst>
  </p:cSld>
  <p:clrMapOvr>
    <a:masterClrMapping/>
  </p:clrMapOvr>
  <mc:AlternateContent xmlns:mc="http://schemas.openxmlformats.org/markup-compatibility/2006" xmlns:p14="http://schemas.microsoft.com/office/powerpoint/2010/main">
    <mc:Choice Requires="p14">
      <p:transition spd="slow" p14:dur="900" advTm="5000">
        <p14:warp dir="in"/>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902231"/>
      </p:ext>
    </p:extLst>
  </p:cSld>
  <p:clrMapOvr>
    <a:masterClrMapping/>
  </p:clrMapOvr>
  <mc:AlternateContent xmlns:mc="http://schemas.openxmlformats.org/markup-compatibility/2006" xmlns:p14="http://schemas.microsoft.com/office/powerpoint/2010/main">
    <mc:Choice Requires="p14">
      <p:transition spd="slow" p14:dur="900" advTm="5000">
        <p14:warp dir="in"/>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Ã©sultat de recherche d'images pour &quot;albarracin&quot;"/>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331252"/>
      </p:ext>
    </p:extLst>
  </p:cSld>
  <p:clrMapOvr>
    <a:masterClrMapping/>
  </p:clrMapOvr>
  <p:transition spd="slow" advTm="5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0"/>
            <a:ext cx="4499992" cy="6858000"/>
          </a:xfrm>
          <a:prstGeom prst="rect">
            <a:avLst/>
          </a:prstGeom>
          <a:noFill/>
          <a:ln w="9525">
            <a:noFill/>
            <a:miter lim="800000"/>
            <a:headEnd/>
            <a:tailEnd/>
          </a:ln>
        </p:spPr>
      </p:pic>
      <p:pic>
        <p:nvPicPr>
          <p:cNvPr id="1536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0"/>
            <a:ext cx="4571999" cy="6858000"/>
          </a:xfrm>
          <a:prstGeom prst="rect">
            <a:avLst/>
          </a:prstGeom>
          <a:noFill/>
          <a:ln w="9525">
            <a:noFill/>
            <a:miter lim="800000"/>
            <a:headEnd/>
            <a:tailEnd/>
          </a:ln>
        </p:spPr>
      </p:pic>
    </p:spTree>
  </p:cSld>
  <p:clrMapOvr>
    <a:masterClrMapping/>
  </p:clrMapOvr>
  <p:transition spd="slow" advTm="5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1"/>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600" advTm="5000">
        <p14:prism isInverted="1"/>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67999" cy="6876000"/>
          </a:xfrm>
          <a:prstGeom prst="rect">
            <a:avLst/>
          </a:prstGeom>
        </p:spPr>
      </p:pic>
    </p:spTree>
    <p:extLst>
      <p:ext uri="{BB962C8B-B14F-4D97-AF65-F5344CB8AC3E}">
        <p14:creationId xmlns:p14="http://schemas.microsoft.com/office/powerpoint/2010/main" val="2935868271"/>
      </p:ext>
    </p:extLst>
  </p:cSld>
  <p:clrMapOvr>
    <a:masterClrMapping/>
  </p:clrMapOvr>
  <mc:AlternateContent xmlns:mc="http://schemas.openxmlformats.org/markup-compatibility/2006" xmlns:p14="http://schemas.microsoft.com/office/powerpoint/2010/main">
    <mc:Choice Requires="p14">
      <p:transition spd="slow" p14:dur="1600" advTm="5000">
        <p14:prism isInverted="1"/>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600" advTm="5000">
        <p14:prism isInverted="1"/>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200" advTm="5000">
        <p:dissolve/>
      </p:transition>
    </mc:Choice>
    <mc:Fallback xmlns="">
      <p:transition spd="slow" advTm="5000">
        <p:dissolv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2350" y="1"/>
            <a:ext cx="5581650" cy="6858000"/>
          </a:xfrm>
          <a:prstGeom prst="rect">
            <a:avLst/>
          </a:prstGeom>
          <a:noFill/>
          <a:ln w="9525">
            <a:noFill/>
            <a:miter lim="800000"/>
            <a:headEnd/>
            <a:tailEnd/>
          </a:ln>
        </p:spPr>
      </p:pic>
      <p:sp>
        <p:nvSpPr>
          <p:cNvPr id="3" name="Rectangle 2"/>
          <p:cNvSpPr/>
          <p:nvPr/>
        </p:nvSpPr>
        <p:spPr>
          <a:xfrm>
            <a:off x="755576" y="404664"/>
            <a:ext cx="1610697" cy="369332"/>
          </a:xfrm>
          <a:prstGeom prst="rect">
            <a:avLst/>
          </a:prstGeom>
        </p:spPr>
        <p:txBody>
          <a:bodyPr wrap="none">
            <a:spAutoFit/>
          </a:bodyPr>
          <a:lstStyle/>
          <a:p>
            <a:r>
              <a:rPr lang="fr-FR" dirty="0" smtClean="0"/>
              <a:t>rio </a:t>
            </a:r>
            <a:r>
              <a:rPr lang="fr-FR" dirty="0" err="1" smtClean="0"/>
              <a:t>Guadalaviar</a:t>
            </a:r>
            <a:endParaRPr lang="fr-FR" dirty="0"/>
          </a:p>
        </p:txBody>
      </p:sp>
      <p:pic>
        <p:nvPicPr>
          <p:cNvPr id="9220" name="Picture 4" descr="http://www.albarracin.org/imagenes/cartelpaseofluvi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229200"/>
            <a:ext cx="3563888" cy="1628801"/>
          </a:xfrm>
          <a:prstGeom prst="rect">
            <a:avLst/>
          </a:prstGeom>
          <a:noFill/>
        </p:spPr>
      </p:pic>
      <p:sp>
        <p:nvSpPr>
          <p:cNvPr id="4" name="Rectangle 2"/>
          <p:cNvSpPr>
            <a:spLocks noChangeArrowheads="1"/>
          </p:cNvSpPr>
          <p:nvPr/>
        </p:nvSpPr>
        <p:spPr bwMode="auto">
          <a:xfrm>
            <a:off x="35496" y="2018456"/>
            <a:ext cx="3456384" cy="1292662"/>
          </a:xfrm>
          <a:prstGeom prst="rect">
            <a:avLst/>
          </a:prstGeom>
          <a:noFill/>
          <a:ln>
            <a:noFill/>
          </a:ln>
          <a:extLst/>
        </p:spPr>
        <p:style>
          <a:lnRef idx="0">
            <a:scrgbClr r="0" g="0" b="0"/>
          </a:lnRef>
          <a:fillRef idx="0">
            <a:scrgbClr r="0" g="0" b="0"/>
          </a:fillRef>
          <a:effectRef idx="0">
            <a:scrgbClr r="0" g="0" b="0"/>
          </a:effectRef>
          <a:fontRef idx="minor">
            <a:schemeClr val="dk1"/>
          </a:fontRef>
        </p:style>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12121"/>
                </a:solidFill>
                <a:effectLst/>
                <a:latin typeface="inherit"/>
              </a:rPr>
              <a:t>Nous vous proposons de faire une promenade le long du fleuve </a:t>
            </a:r>
            <a:r>
              <a:rPr kumimoji="0" lang="fr-FR" altLang="fr-FR" sz="1200" b="1" i="0" u="none" strike="noStrike" cap="none" normalizeH="0" baseline="0" dirty="0" err="1" smtClean="0">
                <a:ln>
                  <a:noFill/>
                </a:ln>
                <a:solidFill>
                  <a:srgbClr val="212121"/>
                </a:solidFill>
                <a:effectLst/>
                <a:latin typeface="inherit"/>
              </a:rPr>
              <a:t>Guadal</a:t>
            </a:r>
            <a:r>
              <a:rPr kumimoji="0" lang="fr-FR" altLang="fr-FR" sz="1200" b="1" i="0" u="none" strike="noStrike" cap="none" normalizeH="0" baseline="0" dirty="0" smtClean="0">
                <a:ln>
                  <a:noFill/>
                </a:ln>
                <a:solidFill>
                  <a:srgbClr val="212121"/>
                </a:solidFill>
                <a:effectLst/>
                <a:latin typeface="inherit"/>
              </a:rPr>
              <a:t> </a:t>
            </a:r>
            <a:r>
              <a:rPr kumimoji="0" lang="fr-FR" altLang="fr-FR" sz="1200" b="1" i="0" u="none" strike="noStrike" cap="none" normalizeH="0" baseline="0" dirty="0" err="1" smtClean="0">
                <a:ln>
                  <a:noFill/>
                </a:ln>
                <a:solidFill>
                  <a:srgbClr val="212121"/>
                </a:solidFill>
                <a:effectLst/>
                <a:latin typeface="inherit"/>
              </a:rPr>
              <a:t>aviar</a:t>
            </a:r>
            <a:r>
              <a:rPr lang="fr-FR" altLang="fr-FR" sz="1200" b="1" dirty="0">
                <a:solidFill>
                  <a:srgbClr val="212121"/>
                </a:solidFill>
                <a:latin typeface="inherit"/>
              </a:rPr>
              <a:t> </a:t>
            </a:r>
            <a:r>
              <a:rPr kumimoji="0" lang="fr-FR" altLang="fr-FR" sz="1200" b="1" i="0" u="none" strike="noStrike" cap="none" normalizeH="0" baseline="0" dirty="0" smtClean="0">
                <a:ln>
                  <a:noFill/>
                </a:ln>
                <a:solidFill>
                  <a:srgbClr val="212121"/>
                </a:solidFill>
                <a:effectLst/>
                <a:latin typeface="inherit"/>
              </a:rPr>
              <a:t>par un sentier qui vous permet de traverser le méandre formé par le fleuve sur la ville d’</a:t>
            </a:r>
            <a:r>
              <a:rPr kumimoji="0" lang="fr-FR" altLang="fr-FR" sz="1200" b="1" i="0" u="none" strike="noStrike" cap="none" normalizeH="0" baseline="0" dirty="0" err="1" smtClean="0">
                <a:ln>
                  <a:noFill/>
                </a:ln>
                <a:solidFill>
                  <a:srgbClr val="212121"/>
                </a:solidFill>
                <a:effectLst/>
                <a:latin typeface="inherit"/>
              </a:rPr>
              <a:t>Albarracín</a:t>
            </a:r>
            <a:r>
              <a:rPr kumimoji="0" lang="fr-FR" altLang="fr-FR" sz="1200" b="1" i="0" u="none" strike="noStrike" cap="none" normalizeH="0" baseline="0" dirty="0" smtClean="0">
                <a:ln>
                  <a:noFill/>
                </a:ln>
                <a:solidFill>
                  <a:srgbClr val="212121"/>
                </a:solidFill>
                <a:effectLst/>
                <a:latin typeface="inherit"/>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12121"/>
                </a:solidFill>
                <a:effectLst/>
                <a:latin typeface="inherit"/>
              </a:rPr>
              <a:t>Vous pouvez commencer par le parc municipal ou par une route qui commence au milieu de la route qui monte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4000">
        <p15:prstTrans prst="curtains"/>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ppt_w</p:attrName>
                                        </p:attrNameLst>
                                      </p:cBhvr>
                                      <p:tavLst>
                                        <p:tav tm="0" fmla="#ppt_w*sin(2.5*pi*$)">
                                          <p:val>
                                            <p:fltVal val="0"/>
                                          </p:val>
                                        </p:tav>
                                        <p:tav tm="100000">
                                          <p:val>
                                            <p:fltVal val="1"/>
                                          </p:val>
                                        </p:tav>
                                      </p:tavLst>
                                    </p:anim>
                                    <p:anim calcmode="lin" valueType="num">
                                      <p:cBhvr>
                                        <p:cTn id="9" dur="1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000">
        <p15:prstTrans prst="wind"/>
      </p:transition>
    </mc:Choice>
    <mc:Fallback xmlns="">
      <p:transition spd="slow"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000">
        <p15:prstTrans prst="wind"/>
      </p:transition>
    </mc:Choice>
    <mc:Fallback xmlns="">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encrypted-tbn2.gstatic.com/images?q=tbn:ANd9GcTgiQmx0KSYerShqAdGCXAUPDytVBMBIkgCLH5wjnCq20A2skw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980728"/>
            <a:ext cx="3816424" cy="150495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8304" y="4725144"/>
            <a:ext cx="1298448" cy="1444752"/>
          </a:xfrm>
          <a:prstGeom prst="rect">
            <a:avLst/>
          </a:prstGeom>
        </p:spPr>
      </p:pic>
      <p:sp>
        <p:nvSpPr>
          <p:cNvPr id="3" name="ZoneTexte 2"/>
          <p:cNvSpPr txBox="1"/>
          <p:nvPr/>
        </p:nvSpPr>
        <p:spPr>
          <a:xfrm>
            <a:off x="683568" y="3645024"/>
            <a:ext cx="4824536" cy="369332"/>
          </a:xfrm>
          <a:prstGeom prst="rect">
            <a:avLst/>
          </a:prstGeom>
          <a:noFill/>
        </p:spPr>
        <p:txBody>
          <a:bodyPr wrap="square" rtlCol="0">
            <a:spAutoFit/>
          </a:bodyPr>
          <a:lstStyle/>
          <a:p>
            <a:r>
              <a:rPr lang="fr-FR" dirty="0" smtClean="0"/>
              <a:t>Commentaires du Net et sur place: Photos perso</a:t>
            </a:r>
            <a:endParaRPr lang="fr-FR" dirty="0"/>
          </a:p>
        </p:txBody>
      </p:sp>
      <p:sp>
        <p:nvSpPr>
          <p:cNvPr id="4" name="ZoneTexte 3"/>
          <p:cNvSpPr txBox="1"/>
          <p:nvPr/>
        </p:nvSpPr>
        <p:spPr>
          <a:xfrm>
            <a:off x="755576" y="5229200"/>
            <a:ext cx="4104456" cy="369332"/>
          </a:xfrm>
          <a:prstGeom prst="rect">
            <a:avLst/>
          </a:prstGeom>
          <a:noFill/>
        </p:spPr>
        <p:txBody>
          <a:bodyPr wrap="square" rtlCol="0">
            <a:spAutoFit/>
          </a:bodyPr>
          <a:lstStyle/>
          <a:p>
            <a:r>
              <a:rPr lang="fr-FR" dirty="0" smtClean="0"/>
              <a:t>14 septembre 2021</a:t>
            </a: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4866" y="980728"/>
            <a:ext cx="952500" cy="1828800"/>
          </a:xfrm>
          <a:prstGeom prst="rect">
            <a:avLst/>
          </a:prstGeom>
        </p:spPr>
      </p:pic>
      <p:pic>
        <p:nvPicPr>
          <p:cNvPr id="5" name="Image 4"/>
          <p:cNvPicPr>
            <a:picLocks noChangeAspect="1"/>
          </p:cNvPicPr>
          <p:nvPr/>
        </p:nvPicPr>
        <p:blipFill>
          <a:blip r:embed="rId5">
            <a:extLst>
              <a:ext uri="{BEBA8EAE-BF5A-486C-A8C5-ECC9F3942E4B}">
                <a14:imgProps xmlns:a14="http://schemas.microsoft.com/office/drawing/2010/main">
                  <a14:imgLayer r:embed="rId6">
                    <a14:imgEffect>
                      <a14:backgroundRemoval t="2186" b="100000" l="0" r="98909"/>
                    </a14:imgEffect>
                  </a14:imgLayer>
                </a14:imgProps>
              </a:ext>
              <a:ext uri="{28A0092B-C50C-407E-A947-70E740481C1C}">
                <a14:useLocalDpi xmlns:a14="http://schemas.microsoft.com/office/drawing/2010/main" val="0"/>
              </a:ext>
            </a:extLst>
          </a:blip>
          <a:stretch>
            <a:fillRect/>
          </a:stretch>
        </p:blipFill>
        <p:spPr>
          <a:xfrm>
            <a:off x="3707904" y="4726994"/>
            <a:ext cx="2619375" cy="1743075"/>
          </a:xfrm>
          <a:prstGeom prst="rect">
            <a:avLst/>
          </a:prstGeom>
        </p:spPr>
      </p:pic>
    </p:spTree>
    <p:extLst>
      <p:ext uri="{BB962C8B-B14F-4D97-AF65-F5344CB8AC3E}">
        <p14:creationId xmlns:p14="http://schemas.microsoft.com/office/powerpoint/2010/main" val="328647566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ppt_w</p:attrName>
                                        </p:attrNameLst>
                                      </p:cBhvr>
                                      <p:tavLst>
                                        <p:tav tm="0" fmla="#ppt_w*sin(2.5*pi*$)">
                                          <p:val>
                                            <p:fltVal val="0"/>
                                          </p:val>
                                        </p:tav>
                                        <p:tav tm="100000">
                                          <p:val>
                                            <p:fltVal val="1"/>
                                          </p:val>
                                        </p:tav>
                                      </p:tavLst>
                                    </p:anim>
                                    <p:anim calcmode="lin" valueType="num">
                                      <p:cBhvr>
                                        <p:cTn id="9"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Personnalisé 1">
      <a:dk1>
        <a:sysClr val="windowText" lastClr="000000"/>
      </a:dk1>
      <a:lt1>
        <a:sysClr val="window" lastClr="FFFFFF"/>
      </a:lt1>
      <a:dk2>
        <a:srgbClr val="1F497D"/>
      </a:dk2>
      <a:lt2>
        <a:srgbClr val="EEECE1"/>
      </a:lt2>
      <a:accent1>
        <a:srgbClr val="FF0000"/>
      </a:accent1>
      <a:accent2>
        <a:srgbClr val="FFFF00"/>
      </a:accent2>
      <a:accent3>
        <a:srgbClr val="FF0000"/>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316</Words>
  <Application>Microsoft Office PowerPoint</Application>
  <PresentationFormat>Affichage à l'écran (4:3)</PresentationFormat>
  <Paragraphs>29</Paragraphs>
  <Slides>44</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44</vt:i4>
      </vt:variant>
    </vt:vector>
  </HeadingPairs>
  <TitlesOfParts>
    <vt:vector size="50" baseType="lpstr">
      <vt:lpstr>Arial</vt:lpstr>
      <vt:lpstr>Arial</vt:lpstr>
      <vt:lpstr>Calibri</vt:lpstr>
      <vt:lpstr>inherit</vt:lpstr>
      <vt:lpstr>Tahoma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PC</cp:lastModifiedBy>
  <cp:revision>46</cp:revision>
  <dcterms:created xsi:type="dcterms:W3CDTF">2013-09-23T04:33:52Z</dcterms:created>
  <dcterms:modified xsi:type="dcterms:W3CDTF">2023-11-27T20:33:35Z</dcterms:modified>
  <cp:contentStatus/>
</cp:coreProperties>
</file>