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8" r:id="rId3"/>
    <p:sldId id="282" r:id="rId4"/>
    <p:sldId id="286" r:id="rId5"/>
    <p:sldId id="284" r:id="rId6"/>
    <p:sldId id="281" r:id="rId7"/>
    <p:sldId id="280" r:id="rId8"/>
    <p:sldId id="279" r:id="rId9"/>
    <p:sldId id="277" r:id="rId10"/>
    <p:sldId id="278" r:id="rId11"/>
    <p:sldId id="276" r:id="rId12"/>
    <p:sldId id="275" r:id="rId13"/>
    <p:sldId id="274" r:id="rId14"/>
    <p:sldId id="273" r:id="rId15"/>
    <p:sldId id="272" r:id="rId16"/>
    <p:sldId id="271" r:id="rId17"/>
    <p:sldId id="270" r:id="rId18"/>
    <p:sldId id="269" r:id="rId19"/>
    <p:sldId id="268" r:id="rId20"/>
    <p:sldId id="267" r:id="rId21"/>
    <p:sldId id="266" r:id="rId22"/>
    <p:sldId id="265" r:id="rId23"/>
    <p:sldId id="263" r:id="rId24"/>
    <p:sldId id="264" r:id="rId25"/>
    <p:sldId id="262" r:id="rId26"/>
    <p:sldId id="261" r:id="rId27"/>
    <p:sldId id="260" r:id="rId28"/>
    <p:sldId id="259" r:id="rId29"/>
    <p:sldId id="258" r:id="rId30"/>
    <p:sldId id="257" r:id="rId31"/>
    <p:sldId id="285" r:id="rId32"/>
    <p:sldId id="287"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45JdIlnY9KoQT6hi88WJw==" hashData="dBnI9OHe50rqVLrqrvW29Lcws798gqrvn9Vq9rUed0DHjbWMu4NKZD/rDlcVnoeYBnNcFVoNbZR1jS1Tg9xvb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1" autoAdjust="0"/>
    <p:restoredTop sz="94660"/>
  </p:normalViewPr>
  <p:slideViewPr>
    <p:cSldViewPr snapToGrid="0">
      <p:cViewPr varScale="1">
        <p:scale>
          <a:sx n="78" d="100"/>
          <a:sy n="78" d="100"/>
        </p:scale>
        <p:origin x="322"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1557D50-973C-ABDB-3621-7695DA3176F4}"/>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982BFF2-F9E3-41F4-7E1E-F42C4514693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2BFB04C2-7F26-2C28-6FA0-ECD936DA8BBF}"/>
              </a:ext>
            </a:extLst>
          </p:cNvPr>
          <p:cNvSpPr>
            <a:spLocks noGrp="1"/>
          </p:cNvSpPr>
          <p:nvPr>
            <p:ph type="dt" sz="half" idx="10"/>
          </p:nvPr>
        </p:nvSpPr>
        <p:spPr/>
        <p:txBody>
          <a:bodyPr/>
          <a:lstStyle/>
          <a:p>
            <a:fld id="{C03BFD9A-74A3-4974-962A-9F57E0A15D23}" type="datetimeFigureOut">
              <a:rPr lang="fr-FR" smtClean="0"/>
              <a:t>20/11/2023</a:t>
            </a:fld>
            <a:endParaRPr lang="fr-FR"/>
          </a:p>
        </p:txBody>
      </p:sp>
      <p:sp>
        <p:nvSpPr>
          <p:cNvPr id="5" name="Espace réservé du pied de page 4">
            <a:extLst>
              <a:ext uri="{FF2B5EF4-FFF2-40B4-BE49-F238E27FC236}">
                <a16:creationId xmlns:a16="http://schemas.microsoft.com/office/drawing/2014/main" id="{8E046C31-0F06-0772-9467-6E4494B8D66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051768D-3584-3B71-5843-56D97462CCC8}"/>
              </a:ext>
            </a:extLst>
          </p:cNvPr>
          <p:cNvSpPr>
            <a:spLocks noGrp="1"/>
          </p:cNvSpPr>
          <p:nvPr>
            <p:ph type="sldNum" sz="quarter" idx="12"/>
          </p:nvPr>
        </p:nvSpPr>
        <p:spPr/>
        <p:txBody>
          <a:bodyPr/>
          <a:lstStyle/>
          <a:p>
            <a:fld id="{789217F7-DBFD-4F3E-8F02-BC9D083BF50F}" type="slidenum">
              <a:rPr lang="fr-FR" smtClean="0"/>
              <a:t>‹N°›</a:t>
            </a:fld>
            <a:endParaRPr lang="fr-FR"/>
          </a:p>
        </p:txBody>
      </p:sp>
    </p:spTree>
    <p:extLst>
      <p:ext uri="{BB962C8B-B14F-4D97-AF65-F5344CB8AC3E}">
        <p14:creationId xmlns:p14="http://schemas.microsoft.com/office/powerpoint/2010/main" val="854997082"/>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F2E77C-5973-2C77-DE8F-2A0DE3EFA41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D648CC3-095B-7444-4CC4-2EC3888625D1}"/>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8A00B5-34E2-9C82-492E-68DCEC4FD2B1}"/>
              </a:ext>
            </a:extLst>
          </p:cNvPr>
          <p:cNvSpPr>
            <a:spLocks noGrp="1"/>
          </p:cNvSpPr>
          <p:nvPr>
            <p:ph type="dt" sz="half" idx="10"/>
          </p:nvPr>
        </p:nvSpPr>
        <p:spPr/>
        <p:txBody>
          <a:bodyPr/>
          <a:lstStyle/>
          <a:p>
            <a:fld id="{C03BFD9A-74A3-4974-962A-9F57E0A15D23}" type="datetimeFigureOut">
              <a:rPr lang="fr-FR" smtClean="0"/>
              <a:t>20/11/2023</a:t>
            </a:fld>
            <a:endParaRPr lang="fr-FR"/>
          </a:p>
        </p:txBody>
      </p:sp>
      <p:sp>
        <p:nvSpPr>
          <p:cNvPr id="5" name="Espace réservé du pied de page 4">
            <a:extLst>
              <a:ext uri="{FF2B5EF4-FFF2-40B4-BE49-F238E27FC236}">
                <a16:creationId xmlns:a16="http://schemas.microsoft.com/office/drawing/2014/main" id="{C6E36559-A620-EFD5-FA9F-6A4CC2E80E6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0C6D320-60A1-0DDC-1B25-7E6A2FEE55B2}"/>
              </a:ext>
            </a:extLst>
          </p:cNvPr>
          <p:cNvSpPr>
            <a:spLocks noGrp="1"/>
          </p:cNvSpPr>
          <p:nvPr>
            <p:ph type="sldNum" sz="quarter" idx="12"/>
          </p:nvPr>
        </p:nvSpPr>
        <p:spPr/>
        <p:txBody>
          <a:bodyPr/>
          <a:lstStyle/>
          <a:p>
            <a:fld id="{789217F7-DBFD-4F3E-8F02-BC9D083BF50F}" type="slidenum">
              <a:rPr lang="fr-FR" smtClean="0"/>
              <a:t>‹N°›</a:t>
            </a:fld>
            <a:endParaRPr lang="fr-FR"/>
          </a:p>
        </p:txBody>
      </p:sp>
    </p:spTree>
    <p:extLst>
      <p:ext uri="{BB962C8B-B14F-4D97-AF65-F5344CB8AC3E}">
        <p14:creationId xmlns:p14="http://schemas.microsoft.com/office/powerpoint/2010/main" val="367845669"/>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30BA32-75E6-CE58-FF60-CDBDA104312B}"/>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47F2FFCE-DD9C-819D-4236-8AA95AB8EB4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BB0EA5C4-7D54-4203-CB4B-A97F68358FFC}"/>
              </a:ext>
            </a:extLst>
          </p:cNvPr>
          <p:cNvSpPr>
            <a:spLocks noGrp="1"/>
          </p:cNvSpPr>
          <p:nvPr>
            <p:ph type="dt" sz="half" idx="10"/>
          </p:nvPr>
        </p:nvSpPr>
        <p:spPr/>
        <p:txBody>
          <a:bodyPr/>
          <a:lstStyle/>
          <a:p>
            <a:fld id="{C03BFD9A-74A3-4974-962A-9F57E0A15D23}" type="datetimeFigureOut">
              <a:rPr lang="fr-FR" smtClean="0"/>
              <a:t>20/11/2023</a:t>
            </a:fld>
            <a:endParaRPr lang="fr-FR"/>
          </a:p>
        </p:txBody>
      </p:sp>
      <p:sp>
        <p:nvSpPr>
          <p:cNvPr id="5" name="Espace réservé du pied de page 4">
            <a:extLst>
              <a:ext uri="{FF2B5EF4-FFF2-40B4-BE49-F238E27FC236}">
                <a16:creationId xmlns:a16="http://schemas.microsoft.com/office/drawing/2014/main" id="{D88BE22A-8851-D279-FE03-635B45CB2BC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DA731EA-CA8A-D486-02D7-4F9C3F0521D7}"/>
              </a:ext>
            </a:extLst>
          </p:cNvPr>
          <p:cNvSpPr>
            <a:spLocks noGrp="1"/>
          </p:cNvSpPr>
          <p:nvPr>
            <p:ph type="sldNum" sz="quarter" idx="12"/>
          </p:nvPr>
        </p:nvSpPr>
        <p:spPr/>
        <p:txBody>
          <a:bodyPr/>
          <a:lstStyle/>
          <a:p>
            <a:fld id="{789217F7-DBFD-4F3E-8F02-BC9D083BF50F}" type="slidenum">
              <a:rPr lang="fr-FR" smtClean="0"/>
              <a:t>‹N°›</a:t>
            </a:fld>
            <a:endParaRPr lang="fr-FR"/>
          </a:p>
        </p:txBody>
      </p:sp>
    </p:spTree>
    <p:extLst>
      <p:ext uri="{BB962C8B-B14F-4D97-AF65-F5344CB8AC3E}">
        <p14:creationId xmlns:p14="http://schemas.microsoft.com/office/powerpoint/2010/main" val="3671728965"/>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AB5DED-CA0A-AE5D-1EE6-E543ECE05A8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FA86507-79AD-6CB5-2098-0CD6A48707CC}"/>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9F47731-F217-56A2-B283-6ABF9605DCD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A0A9760-F0F7-EB88-99A7-F75D8292E290}"/>
              </a:ext>
            </a:extLst>
          </p:cNvPr>
          <p:cNvSpPr>
            <a:spLocks noGrp="1"/>
          </p:cNvSpPr>
          <p:nvPr>
            <p:ph type="dt" sz="half" idx="10"/>
          </p:nvPr>
        </p:nvSpPr>
        <p:spPr/>
        <p:txBody>
          <a:bodyPr/>
          <a:lstStyle/>
          <a:p>
            <a:fld id="{C03BFD9A-74A3-4974-962A-9F57E0A15D23}" type="datetimeFigureOut">
              <a:rPr lang="fr-FR" smtClean="0"/>
              <a:t>20/11/2023</a:t>
            </a:fld>
            <a:endParaRPr lang="fr-FR"/>
          </a:p>
        </p:txBody>
      </p:sp>
      <p:sp>
        <p:nvSpPr>
          <p:cNvPr id="6" name="Espace réservé du pied de page 5">
            <a:extLst>
              <a:ext uri="{FF2B5EF4-FFF2-40B4-BE49-F238E27FC236}">
                <a16:creationId xmlns:a16="http://schemas.microsoft.com/office/drawing/2014/main" id="{94809D0C-3D91-DFE4-6AC4-A8B212C7A14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156959D-F7AF-4C4D-EE6E-14348C0F1452}"/>
              </a:ext>
            </a:extLst>
          </p:cNvPr>
          <p:cNvSpPr>
            <a:spLocks noGrp="1"/>
          </p:cNvSpPr>
          <p:nvPr>
            <p:ph type="sldNum" sz="quarter" idx="12"/>
          </p:nvPr>
        </p:nvSpPr>
        <p:spPr/>
        <p:txBody>
          <a:bodyPr/>
          <a:lstStyle/>
          <a:p>
            <a:fld id="{789217F7-DBFD-4F3E-8F02-BC9D083BF50F}" type="slidenum">
              <a:rPr lang="fr-FR" smtClean="0"/>
              <a:t>‹N°›</a:t>
            </a:fld>
            <a:endParaRPr lang="fr-FR"/>
          </a:p>
        </p:txBody>
      </p:sp>
    </p:spTree>
    <p:extLst>
      <p:ext uri="{BB962C8B-B14F-4D97-AF65-F5344CB8AC3E}">
        <p14:creationId xmlns:p14="http://schemas.microsoft.com/office/powerpoint/2010/main" val="2703857688"/>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59AD165-7D20-CD99-B99D-E95824710A5A}"/>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EDB6A7F9-4A5C-5B96-8C98-1F3DB708A04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A048153B-1734-FB51-2926-F1CA82BC1AF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3153288-C2D0-9903-BCDF-6BFBFFE166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B9A32343-9371-2B15-D7B5-2EDAAF0D2C6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2529A196-15E3-4468-53A0-B73637F3039E}"/>
              </a:ext>
            </a:extLst>
          </p:cNvPr>
          <p:cNvSpPr>
            <a:spLocks noGrp="1"/>
          </p:cNvSpPr>
          <p:nvPr>
            <p:ph type="dt" sz="half" idx="10"/>
          </p:nvPr>
        </p:nvSpPr>
        <p:spPr/>
        <p:txBody>
          <a:bodyPr/>
          <a:lstStyle/>
          <a:p>
            <a:fld id="{C03BFD9A-74A3-4974-962A-9F57E0A15D23}" type="datetimeFigureOut">
              <a:rPr lang="fr-FR" smtClean="0"/>
              <a:t>20/11/2023</a:t>
            </a:fld>
            <a:endParaRPr lang="fr-FR"/>
          </a:p>
        </p:txBody>
      </p:sp>
      <p:sp>
        <p:nvSpPr>
          <p:cNvPr id="8" name="Espace réservé du pied de page 7">
            <a:extLst>
              <a:ext uri="{FF2B5EF4-FFF2-40B4-BE49-F238E27FC236}">
                <a16:creationId xmlns:a16="http://schemas.microsoft.com/office/drawing/2014/main" id="{9C9EE3FF-5B3A-A4DF-9709-7276811FDC0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02D2AEB-07EC-D53E-3BD8-589B93489BD3}"/>
              </a:ext>
            </a:extLst>
          </p:cNvPr>
          <p:cNvSpPr>
            <a:spLocks noGrp="1"/>
          </p:cNvSpPr>
          <p:nvPr>
            <p:ph type="sldNum" sz="quarter" idx="12"/>
          </p:nvPr>
        </p:nvSpPr>
        <p:spPr/>
        <p:txBody>
          <a:bodyPr/>
          <a:lstStyle/>
          <a:p>
            <a:fld id="{789217F7-DBFD-4F3E-8F02-BC9D083BF50F}" type="slidenum">
              <a:rPr lang="fr-FR" smtClean="0"/>
              <a:t>‹N°›</a:t>
            </a:fld>
            <a:endParaRPr lang="fr-FR"/>
          </a:p>
        </p:txBody>
      </p:sp>
    </p:spTree>
    <p:extLst>
      <p:ext uri="{BB962C8B-B14F-4D97-AF65-F5344CB8AC3E}">
        <p14:creationId xmlns:p14="http://schemas.microsoft.com/office/powerpoint/2010/main" val="39181574"/>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E9C6009-5792-432D-F822-4549B7F8C41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AD49850-04F0-8E37-1B7D-EF92D53F5467}"/>
              </a:ext>
            </a:extLst>
          </p:cNvPr>
          <p:cNvSpPr>
            <a:spLocks noGrp="1"/>
          </p:cNvSpPr>
          <p:nvPr>
            <p:ph type="dt" sz="half" idx="10"/>
          </p:nvPr>
        </p:nvSpPr>
        <p:spPr/>
        <p:txBody>
          <a:bodyPr/>
          <a:lstStyle/>
          <a:p>
            <a:fld id="{C03BFD9A-74A3-4974-962A-9F57E0A15D23}" type="datetimeFigureOut">
              <a:rPr lang="fr-FR" smtClean="0"/>
              <a:t>20/11/2023</a:t>
            </a:fld>
            <a:endParaRPr lang="fr-FR"/>
          </a:p>
        </p:txBody>
      </p:sp>
      <p:sp>
        <p:nvSpPr>
          <p:cNvPr id="4" name="Espace réservé du pied de page 3">
            <a:extLst>
              <a:ext uri="{FF2B5EF4-FFF2-40B4-BE49-F238E27FC236}">
                <a16:creationId xmlns:a16="http://schemas.microsoft.com/office/drawing/2014/main" id="{208193B6-E400-0CA8-EC03-2A575CC099A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83121AB7-46B3-D1D0-8FA2-586CE5AC760C}"/>
              </a:ext>
            </a:extLst>
          </p:cNvPr>
          <p:cNvSpPr>
            <a:spLocks noGrp="1"/>
          </p:cNvSpPr>
          <p:nvPr>
            <p:ph type="sldNum" sz="quarter" idx="12"/>
          </p:nvPr>
        </p:nvSpPr>
        <p:spPr/>
        <p:txBody>
          <a:bodyPr/>
          <a:lstStyle/>
          <a:p>
            <a:fld id="{789217F7-DBFD-4F3E-8F02-BC9D083BF50F}" type="slidenum">
              <a:rPr lang="fr-FR" smtClean="0"/>
              <a:t>‹N°›</a:t>
            </a:fld>
            <a:endParaRPr lang="fr-FR"/>
          </a:p>
        </p:txBody>
      </p:sp>
    </p:spTree>
    <p:extLst>
      <p:ext uri="{BB962C8B-B14F-4D97-AF65-F5344CB8AC3E}">
        <p14:creationId xmlns:p14="http://schemas.microsoft.com/office/powerpoint/2010/main" val="1649551641"/>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E06146E-25BC-7B79-9EDA-BF3664A349A2}"/>
              </a:ext>
            </a:extLst>
          </p:cNvPr>
          <p:cNvSpPr>
            <a:spLocks noGrp="1"/>
          </p:cNvSpPr>
          <p:nvPr>
            <p:ph type="dt" sz="half" idx="10"/>
          </p:nvPr>
        </p:nvSpPr>
        <p:spPr/>
        <p:txBody>
          <a:bodyPr/>
          <a:lstStyle/>
          <a:p>
            <a:fld id="{C03BFD9A-74A3-4974-962A-9F57E0A15D23}" type="datetimeFigureOut">
              <a:rPr lang="fr-FR" smtClean="0"/>
              <a:t>20/11/2023</a:t>
            </a:fld>
            <a:endParaRPr lang="fr-FR"/>
          </a:p>
        </p:txBody>
      </p:sp>
      <p:sp>
        <p:nvSpPr>
          <p:cNvPr id="3" name="Espace réservé du pied de page 2">
            <a:extLst>
              <a:ext uri="{FF2B5EF4-FFF2-40B4-BE49-F238E27FC236}">
                <a16:creationId xmlns:a16="http://schemas.microsoft.com/office/drawing/2014/main" id="{8332A074-3BD3-E682-6389-4138CFF735C0}"/>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EFD272E-1E84-FECE-C723-0755BBA82B4A}"/>
              </a:ext>
            </a:extLst>
          </p:cNvPr>
          <p:cNvSpPr>
            <a:spLocks noGrp="1"/>
          </p:cNvSpPr>
          <p:nvPr>
            <p:ph type="sldNum" sz="quarter" idx="12"/>
          </p:nvPr>
        </p:nvSpPr>
        <p:spPr/>
        <p:txBody>
          <a:bodyPr/>
          <a:lstStyle/>
          <a:p>
            <a:fld id="{789217F7-DBFD-4F3E-8F02-BC9D083BF50F}" type="slidenum">
              <a:rPr lang="fr-FR" smtClean="0"/>
              <a:t>‹N°›</a:t>
            </a:fld>
            <a:endParaRPr lang="fr-FR"/>
          </a:p>
        </p:txBody>
      </p:sp>
    </p:spTree>
    <p:extLst>
      <p:ext uri="{BB962C8B-B14F-4D97-AF65-F5344CB8AC3E}">
        <p14:creationId xmlns:p14="http://schemas.microsoft.com/office/powerpoint/2010/main" val="2021409080"/>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6B59403-E367-C635-1977-62C231CCDB4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00691B7-862F-C1E1-F74A-BF27810A126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C029DA0C-CBE5-594C-B254-9BEE86BC92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C39B057-843D-20EB-2745-FCD4301E9A7E}"/>
              </a:ext>
            </a:extLst>
          </p:cNvPr>
          <p:cNvSpPr>
            <a:spLocks noGrp="1"/>
          </p:cNvSpPr>
          <p:nvPr>
            <p:ph type="dt" sz="half" idx="10"/>
          </p:nvPr>
        </p:nvSpPr>
        <p:spPr/>
        <p:txBody>
          <a:bodyPr/>
          <a:lstStyle/>
          <a:p>
            <a:fld id="{C03BFD9A-74A3-4974-962A-9F57E0A15D23}" type="datetimeFigureOut">
              <a:rPr lang="fr-FR" smtClean="0"/>
              <a:t>20/11/2023</a:t>
            </a:fld>
            <a:endParaRPr lang="fr-FR"/>
          </a:p>
        </p:txBody>
      </p:sp>
      <p:sp>
        <p:nvSpPr>
          <p:cNvPr id="6" name="Espace réservé du pied de page 5">
            <a:extLst>
              <a:ext uri="{FF2B5EF4-FFF2-40B4-BE49-F238E27FC236}">
                <a16:creationId xmlns:a16="http://schemas.microsoft.com/office/drawing/2014/main" id="{890D888C-81BE-8EF3-4846-8B8CF141A4D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53D0358-FB45-6310-705F-08AB8BC9CDEE}"/>
              </a:ext>
            </a:extLst>
          </p:cNvPr>
          <p:cNvSpPr>
            <a:spLocks noGrp="1"/>
          </p:cNvSpPr>
          <p:nvPr>
            <p:ph type="sldNum" sz="quarter" idx="12"/>
          </p:nvPr>
        </p:nvSpPr>
        <p:spPr/>
        <p:txBody>
          <a:bodyPr/>
          <a:lstStyle/>
          <a:p>
            <a:fld id="{789217F7-DBFD-4F3E-8F02-BC9D083BF50F}" type="slidenum">
              <a:rPr lang="fr-FR" smtClean="0"/>
              <a:t>‹N°›</a:t>
            </a:fld>
            <a:endParaRPr lang="fr-FR"/>
          </a:p>
        </p:txBody>
      </p:sp>
    </p:spTree>
    <p:extLst>
      <p:ext uri="{BB962C8B-B14F-4D97-AF65-F5344CB8AC3E}">
        <p14:creationId xmlns:p14="http://schemas.microsoft.com/office/powerpoint/2010/main" val="2125404166"/>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4A42A7-C485-22D2-D63F-0B09100F89E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2DBED4C-C981-4415-5BAA-F7FE1527CB8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0967B85-84FC-AFEA-B86A-B07018006E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A110044-B071-DE6D-098C-9F2917F7ECD3}"/>
              </a:ext>
            </a:extLst>
          </p:cNvPr>
          <p:cNvSpPr>
            <a:spLocks noGrp="1"/>
          </p:cNvSpPr>
          <p:nvPr>
            <p:ph type="dt" sz="half" idx="10"/>
          </p:nvPr>
        </p:nvSpPr>
        <p:spPr/>
        <p:txBody>
          <a:bodyPr/>
          <a:lstStyle/>
          <a:p>
            <a:fld id="{C03BFD9A-74A3-4974-962A-9F57E0A15D23}" type="datetimeFigureOut">
              <a:rPr lang="fr-FR" smtClean="0"/>
              <a:t>20/11/2023</a:t>
            </a:fld>
            <a:endParaRPr lang="fr-FR"/>
          </a:p>
        </p:txBody>
      </p:sp>
      <p:sp>
        <p:nvSpPr>
          <p:cNvPr id="6" name="Espace réservé du pied de page 5">
            <a:extLst>
              <a:ext uri="{FF2B5EF4-FFF2-40B4-BE49-F238E27FC236}">
                <a16:creationId xmlns:a16="http://schemas.microsoft.com/office/drawing/2014/main" id="{BDC9624C-65C9-7274-7EB9-2C43DD022F2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BAC9E00-E23E-C0AB-9722-C7E91690FEEC}"/>
              </a:ext>
            </a:extLst>
          </p:cNvPr>
          <p:cNvSpPr>
            <a:spLocks noGrp="1"/>
          </p:cNvSpPr>
          <p:nvPr>
            <p:ph type="sldNum" sz="quarter" idx="12"/>
          </p:nvPr>
        </p:nvSpPr>
        <p:spPr/>
        <p:txBody>
          <a:bodyPr/>
          <a:lstStyle/>
          <a:p>
            <a:fld id="{789217F7-DBFD-4F3E-8F02-BC9D083BF50F}" type="slidenum">
              <a:rPr lang="fr-FR" smtClean="0"/>
              <a:t>‹N°›</a:t>
            </a:fld>
            <a:endParaRPr lang="fr-FR"/>
          </a:p>
        </p:txBody>
      </p:sp>
    </p:spTree>
    <p:extLst>
      <p:ext uri="{BB962C8B-B14F-4D97-AF65-F5344CB8AC3E}">
        <p14:creationId xmlns:p14="http://schemas.microsoft.com/office/powerpoint/2010/main" val="1545392705"/>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19D58CE-C4D5-5A7F-96CC-A076F7B77EF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A8832DD-C07F-C8E9-C55C-983D426FC1A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3014D19-DB7F-5DA2-3F9C-1EE00122C4D3}"/>
              </a:ext>
            </a:extLst>
          </p:cNvPr>
          <p:cNvSpPr>
            <a:spLocks noGrp="1"/>
          </p:cNvSpPr>
          <p:nvPr>
            <p:ph type="dt" sz="half" idx="10"/>
          </p:nvPr>
        </p:nvSpPr>
        <p:spPr/>
        <p:txBody>
          <a:bodyPr/>
          <a:lstStyle/>
          <a:p>
            <a:fld id="{C03BFD9A-74A3-4974-962A-9F57E0A15D23}" type="datetimeFigureOut">
              <a:rPr lang="fr-FR" smtClean="0"/>
              <a:t>20/11/2023</a:t>
            </a:fld>
            <a:endParaRPr lang="fr-FR"/>
          </a:p>
        </p:txBody>
      </p:sp>
      <p:sp>
        <p:nvSpPr>
          <p:cNvPr id="5" name="Espace réservé du pied de page 4">
            <a:extLst>
              <a:ext uri="{FF2B5EF4-FFF2-40B4-BE49-F238E27FC236}">
                <a16:creationId xmlns:a16="http://schemas.microsoft.com/office/drawing/2014/main" id="{6301C6CA-28E3-43D6-3DE5-DFEBFB33ADE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9512918-BE54-F60D-6DF2-03ECE36D6306}"/>
              </a:ext>
            </a:extLst>
          </p:cNvPr>
          <p:cNvSpPr>
            <a:spLocks noGrp="1"/>
          </p:cNvSpPr>
          <p:nvPr>
            <p:ph type="sldNum" sz="quarter" idx="12"/>
          </p:nvPr>
        </p:nvSpPr>
        <p:spPr/>
        <p:txBody>
          <a:bodyPr/>
          <a:lstStyle/>
          <a:p>
            <a:fld id="{789217F7-DBFD-4F3E-8F02-BC9D083BF50F}" type="slidenum">
              <a:rPr lang="fr-FR" smtClean="0"/>
              <a:t>‹N°›</a:t>
            </a:fld>
            <a:endParaRPr lang="fr-FR"/>
          </a:p>
        </p:txBody>
      </p:sp>
    </p:spTree>
    <p:extLst>
      <p:ext uri="{BB962C8B-B14F-4D97-AF65-F5344CB8AC3E}">
        <p14:creationId xmlns:p14="http://schemas.microsoft.com/office/powerpoint/2010/main" val="3826791051"/>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6D5CF75-3E4E-EC70-FC03-40E3E4C34C5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1EBDFC0-C24D-2B10-26F1-E0E389116368}"/>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D5A9E76-5416-0707-8573-67672300D66C}"/>
              </a:ext>
            </a:extLst>
          </p:cNvPr>
          <p:cNvSpPr>
            <a:spLocks noGrp="1"/>
          </p:cNvSpPr>
          <p:nvPr>
            <p:ph type="dt" sz="half" idx="10"/>
          </p:nvPr>
        </p:nvSpPr>
        <p:spPr/>
        <p:txBody>
          <a:bodyPr/>
          <a:lstStyle/>
          <a:p>
            <a:fld id="{C03BFD9A-74A3-4974-962A-9F57E0A15D23}" type="datetimeFigureOut">
              <a:rPr lang="fr-FR" smtClean="0"/>
              <a:t>20/11/2023</a:t>
            </a:fld>
            <a:endParaRPr lang="fr-FR"/>
          </a:p>
        </p:txBody>
      </p:sp>
      <p:sp>
        <p:nvSpPr>
          <p:cNvPr id="5" name="Espace réservé du pied de page 4">
            <a:extLst>
              <a:ext uri="{FF2B5EF4-FFF2-40B4-BE49-F238E27FC236}">
                <a16:creationId xmlns:a16="http://schemas.microsoft.com/office/drawing/2014/main" id="{25E4FB24-A6D6-92F3-C952-BF7ECCEACCB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0BDEBB2-79DA-6ACE-EA72-E04F50BF231F}"/>
              </a:ext>
            </a:extLst>
          </p:cNvPr>
          <p:cNvSpPr>
            <a:spLocks noGrp="1"/>
          </p:cNvSpPr>
          <p:nvPr>
            <p:ph type="sldNum" sz="quarter" idx="12"/>
          </p:nvPr>
        </p:nvSpPr>
        <p:spPr/>
        <p:txBody>
          <a:bodyPr/>
          <a:lstStyle/>
          <a:p>
            <a:fld id="{789217F7-DBFD-4F3E-8F02-BC9D083BF50F}" type="slidenum">
              <a:rPr lang="fr-FR" smtClean="0"/>
              <a:t>‹N°›</a:t>
            </a:fld>
            <a:endParaRPr lang="fr-FR"/>
          </a:p>
        </p:txBody>
      </p:sp>
    </p:spTree>
    <p:extLst>
      <p:ext uri="{BB962C8B-B14F-4D97-AF65-F5344CB8AC3E}">
        <p14:creationId xmlns:p14="http://schemas.microsoft.com/office/powerpoint/2010/main" val="2397024729"/>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0765F6B-29AC-28B1-53BC-FEB11E9E6BC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1F6C801B-B647-9535-EA70-49B9AB1F791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9447D29-F9B4-257D-EDF5-80C9B6F696D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3BFD9A-74A3-4974-962A-9F57E0A15D23}" type="datetimeFigureOut">
              <a:rPr lang="fr-FR" smtClean="0"/>
              <a:t>20/11/2023</a:t>
            </a:fld>
            <a:endParaRPr lang="fr-FR"/>
          </a:p>
        </p:txBody>
      </p:sp>
      <p:sp>
        <p:nvSpPr>
          <p:cNvPr id="5" name="Espace réservé du pied de page 4">
            <a:extLst>
              <a:ext uri="{FF2B5EF4-FFF2-40B4-BE49-F238E27FC236}">
                <a16:creationId xmlns:a16="http://schemas.microsoft.com/office/drawing/2014/main" id="{54EC9471-7131-E78A-69C8-172FF29365E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45066BD9-575F-7AE8-39E0-74F3926D11B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9217F7-DBFD-4F3E-8F02-BC9D083BF50F}" type="slidenum">
              <a:rPr lang="fr-FR" smtClean="0"/>
              <a:t>‹N°›</a:t>
            </a:fld>
            <a:endParaRPr lang="fr-FR"/>
          </a:p>
        </p:txBody>
      </p:sp>
    </p:spTree>
    <p:extLst>
      <p:ext uri="{BB962C8B-B14F-4D97-AF65-F5344CB8AC3E}">
        <p14:creationId xmlns:p14="http://schemas.microsoft.com/office/powerpoint/2010/main" val="31761544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lac, ciel&#10;&#10;Description générée automatiquement">
            <a:extLst>
              <a:ext uri="{FF2B5EF4-FFF2-40B4-BE49-F238E27FC236}">
                <a16:creationId xmlns:a16="http://schemas.microsoft.com/office/drawing/2014/main" id="{49ED7711-0931-A83F-C34F-98E034558C0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69284" y="643466"/>
            <a:ext cx="8253432" cy="5571067"/>
          </a:xfrm>
          <a:prstGeom prst="rect">
            <a:avLst/>
          </a:prstGeom>
          <a:ln w="88900" cap="sq" cmpd="thickThin">
            <a:solidFill>
              <a:srgbClr val="FFFF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EB8A0FF0-51F9-6B54-7EFB-BE50F6CF8BB8}"/>
              </a:ext>
            </a:extLst>
          </p:cNvPr>
          <p:cNvSpPr txBox="1"/>
          <p:nvPr/>
        </p:nvSpPr>
        <p:spPr>
          <a:xfrm>
            <a:off x="2796002" y="120246"/>
            <a:ext cx="8253432" cy="523220"/>
          </a:xfrm>
          <a:prstGeom prst="rect">
            <a:avLst/>
          </a:prstGeom>
          <a:noFill/>
        </p:spPr>
        <p:txBody>
          <a:bodyPr wrap="square" rtlCol="0">
            <a:spAutoFit/>
          </a:bodyPr>
          <a:lstStyle/>
          <a:p>
            <a:r>
              <a:rPr lang="fr-FR" sz="2800" b="1" dirty="0">
                <a:solidFill>
                  <a:srgbClr val="FFFF00"/>
                </a:solidFill>
              </a:rPr>
              <a:t>Lorient Vous Présente Le Delta Du Mékong</a:t>
            </a:r>
          </a:p>
        </p:txBody>
      </p:sp>
      <p:sp>
        <p:nvSpPr>
          <p:cNvPr id="6" name="ZoneTexte 5">
            <a:extLst>
              <a:ext uri="{FF2B5EF4-FFF2-40B4-BE49-F238E27FC236}">
                <a16:creationId xmlns:a16="http://schemas.microsoft.com/office/drawing/2014/main" id="{6105D81E-E600-B59F-0304-E529A9CDB63D}"/>
              </a:ext>
            </a:extLst>
          </p:cNvPr>
          <p:cNvSpPr txBox="1"/>
          <p:nvPr/>
        </p:nvSpPr>
        <p:spPr>
          <a:xfrm>
            <a:off x="1064713" y="6214533"/>
            <a:ext cx="10797436" cy="523220"/>
          </a:xfrm>
          <a:prstGeom prst="rect">
            <a:avLst/>
          </a:prstGeom>
          <a:noFill/>
        </p:spPr>
        <p:txBody>
          <a:bodyPr wrap="square" rtlCol="0">
            <a:spAutoFit/>
          </a:bodyPr>
          <a:lstStyle/>
          <a:p>
            <a:r>
              <a:rPr lang="fr-FR" sz="2800" b="1" dirty="0">
                <a:solidFill>
                  <a:srgbClr val="FFFF00"/>
                </a:solidFill>
              </a:rPr>
              <a:t>Le Mékong entre le Laos (à droite) et la Thaïlande (au premier plan).</a:t>
            </a:r>
          </a:p>
        </p:txBody>
      </p:sp>
    </p:spTree>
    <p:extLst>
      <p:ext uri="{BB962C8B-B14F-4D97-AF65-F5344CB8AC3E}">
        <p14:creationId xmlns:p14="http://schemas.microsoft.com/office/powerpoint/2010/main" val="1529517294"/>
      </p:ext>
    </p:extLst>
  </p:cSld>
  <p:clrMapOvr>
    <a:masterClrMapping/>
  </p:clrMapOvr>
  <mc:AlternateContent xmlns:mc="http://schemas.openxmlformats.org/markup-compatibility/2006">
    <mc:Choice xmlns:p14="http://schemas.microsoft.com/office/powerpoint/2010/main" Requires="p14">
      <p:transition spd="slow" p14:dur="5000" advClick="0" advTm="10000">
        <p:fade/>
        <p:sndAc>
          <p:stSnd loop="1">
            <p:snd r:embed="rId2" name="ViêtNam, chant de Paix des gens du Sud. Souvenirs de mon enfance.wav"/>
          </p:stSnd>
        </p:sndAc>
      </p:transition>
    </mc:Choice>
    <mc:Fallback>
      <p:transition spd="slow" advClick="0" advTm="10000">
        <p:fade/>
        <p:sndAc>
          <p:stSnd loop="1">
            <p:snd r:embed="rId2" name="ViêtNam, chant de Paix des gens du Sud. Souvenirs de mon enfanc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3205BC7-5C2C-507C-756D-DA82FC4DBC84}"/>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b="1" dirty="0">
                <a:ln>
                  <a:solidFill>
                    <a:schemeClr val="accent2"/>
                  </a:solidFill>
                </a:ln>
                <a:solidFill>
                  <a:srgbClr val="FFFF00"/>
                </a:solidFill>
                <a:effectLst>
                  <a:glow rad="228600">
                    <a:schemeClr val="accent1">
                      <a:satMod val="175000"/>
                      <a:alpha val="40000"/>
                    </a:schemeClr>
                  </a:glow>
                </a:effectLst>
                <a:latin typeface="Algerian" panose="04020705040A02060702" pitchFamily="82" charset="0"/>
              </a:rPr>
              <a:t>Le delta du Mékong, au sud du Vietnam, est un vaste labyrinthe de rivières, de marais et d'îles. Il accueille des marchés flottants, des pagodes khmères et des villages entourés de rizières. Les bateaux sont le principal moyen de transport, et les visites de la région partent souvent des cités avoisinantes de Hô-Chi-Minh-Ville (anciennement Saigon) ou de </a:t>
            </a:r>
            <a:r>
              <a:rPr lang="fr-FR" sz="4000" b="1" dirty="0" err="1">
                <a:ln>
                  <a:solidFill>
                    <a:schemeClr val="accent2"/>
                  </a:solidFill>
                </a:ln>
                <a:solidFill>
                  <a:srgbClr val="FFFF00"/>
                </a:solidFill>
                <a:effectLst>
                  <a:glow rad="228600">
                    <a:schemeClr val="accent1">
                      <a:satMod val="175000"/>
                      <a:alpha val="40000"/>
                    </a:schemeClr>
                  </a:glow>
                </a:effectLst>
                <a:latin typeface="Algerian" panose="04020705040A02060702" pitchFamily="82" charset="0"/>
              </a:rPr>
              <a:t>Cần</a:t>
            </a:r>
            <a:r>
              <a:rPr lang="fr-FR" sz="4000" b="1" dirty="0">
                <a:ln>
                  <a:solidFill>
                    <a:schemeClr val="accent2"/>
                  </a:solidFill>
                </a:ln>
                <a:solidFill>
                  <a:srgbClr val="FFFF00"/>
                </a:solidFill>
                <a:effectLst>
                  <a:glow rad="228600">
                    <a:schemeClr val="accent1">
                      <a:satMod val="175000"/>
                      <a:alpha val="40000"/>
                    </a:schemeClr>
                  </a:glow>
                </a:effectLst>
                <a:latin typeface="Algerian" panose="04020705040A02060702" pitchFamily="82" charset="0"/>
              </a:rPr>
              <a:t> </a:t>
            </a:r>
            <a:r>
              <a:rPr lang="fr-FR" sz="4000" b="1" dirty="0" err="1">
                <a:ln>
                  <a:solidFill>
                    <a:schemeClr val="accent2"/>
                  </a:solidFill>
                </a:ln>
                <a:solidFill>
                  <a:srgbClr val="FFFF00"/>
                </a:solidFill>
                <a:effectLst>
                  <a:glow rad="228600">
                    <a:schemeClr val="accent1">
                      <a:satMod val="175000"/>
                      <a:alpha val="40000"/>
                    </a:schemeClr>
                  </a:glow>
                </a:effectLst>
                <a:latin typeface="Algerian" panose="04020705040A02060702" pitchFamily="82" charset="0"/>
              </a:rPr>
              <a:t>Thơ</a:t>
            </a:r>
            <a:r>
              <a:rPr lang="fr-FR" sz="4000" b="1" dirty="0">
                <a:ln>
                  <a:solidFill>
                    <a:schemeClr val="accent2"/>
                  </a:solidFill>
                </a:ln>
                <a:solidFill>
                  <a:srgbClr val="FFFF00"/>
                </a:solidFill>
                <a:effectLst>
                  <a:glow rad="228600">
                    <a:schemeClr val="accent1">
                      <a:satMod val="175000"/>
                      <a:alpha val="40000"/>
                    </a:schemeClr>
                  </a:glow>
                </a:effectLst>
                <a:latin typeface="Algerian" panose="04020705040A02060702" pitchFamily="82" charset="0"/>
              </a:rPr>
              <a:t>, une ville animée au cœur du delta.</a:t>
            </a:r>
          </a:p>
        </p:txBody>
      </p:sp>
    </p:spTree>
    <p:extLst>
      <p:ext uri="{BB962C8B-B14F-4D97-AF65-F5344CB8AC3E}">
        <p14:creationId xmlns:p14="http://schemas.microsoft.com/office/powerpoint/2010/main" val="1499810150"/>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nuage, herbe, eau&#10;&#10;Description générée automatiquement">
            <a:extLst>
              <a:ext uri="{FF2B5EF4-FFF2-40B4-BE49-F238E27FC236}">
                <a16:creationId xmlns:a16="http://schemas.microsoft.com/office/drawing/2014/main" id="{DA8C2B92-6AAB-E1B3-D78B-517F463660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22916" y="643466"/>
            <a:ext cx="8346167" cy="5571067"/>
          </a:xfrm>
          <a:prstGeom prst="rect">
            <a:avLst/>
          </a:prstGeom>
          <a:ln w="69850">
            <a:solidFill>
              <a:srgbClr val="FFFF00"/>
            </a:solidFill>
            <a:prstDash val="sysDot"/>
          </a:ln>
        </p:spPr>
      </p:pic>
      <p:sp>
        <p:nvSpPr>
          <p:cNvPr id="6" name="ZoneTexte 5">
            <a:extLst>
              <a:ext uri="{FF2B5EF4-FFF2-40B4-BE49-F238E27FC236}">
                <a16:creationId xmlns:a16="http://schemas.microsoft.com/office/drawing/2014/main" id="{51023685-82DC-E9AD-3DEE-9F0041718E75}"/>
              </a:ext>
            </a:extLst>
          </p:cNvPr>
          <p:cNvSpPr txBox="1"/>
          <p:nvPr/>
        </p:nvSpPr>
        <p:spPr>
          <a:xfrm>
            <a:off x="1922916" y="6217567"/>
            <a:ext cx="8752114" cy="523220"/>
          </a:xfrm>
          <a:prstGeom prst="rect">
            <a:avLst/>
          </a:prstGeom>
          <a:noFill/>
        </p:spPr>
        <p:txBody>
          <a:bodyPr wrap="square" rtlCol="0">
            <a:spAutoFit/>
          </a:bodyPr>
          <a:lstStyle/>
          <a:p>
            <a:r>
              <a:rPr lang="fr-FR" sz="2800" b="1" dirty="0">
                <a:solidFill>
                  <a:srgbClr val="FFFF00"/>
                </a:solidFill>
              </a:rPr>
              <a:t>Basse-eaux du Mékong à </a:t>
            </a:r>
            <a:r>
              <a:rPr lang="fr-FR" sz="2800" b="1" dirty="0" err="1">
                <a:solidFill>
                  <a:srgbClr val="FFFF00"/>
                </a:solidFill>
              </a:rPr>
              <a:t>Luang</a:t>
            </a:r>
            <a:r>
              <a:rPr lang="fr-FR" sz="2800" b="1" dirty="0">
                <a:solidFill>
                  <a:srgbClr val="FFFF00"/>
                </a:solidFill>
              </a:rPr>
              <a:t> </a:t>
            </a:r>
            <a:r>
              <a:rPr lang="fr-FR" sz="2800" b="1" dirty="0" err="1">
                <a:solidFill>
                  <a:srgbClr val="FFFF00"/>
                </a:solidFill>
              </a:rPr>
              <a:t>Prabang</a:t>
            </a:r>
            <a:r>
              <a:rPr lang="fr-FR" sz="2800" b="1" dirty="0">
                <a:solidFill>
                  <a:srgbClr val="FFFF00"/>
                </a:solidFill>
              </a:rPr>
              <a:t> (nord du Laos).</a:t>
            </a:r>
          </a:p>
        </p:txBody>
      </p:sp>
    </p:spTree>
    <p:extLst>
      <p:ext uri="{BB962C8B-B14F-4D97-AF65-F5344CB8AC3E}">
        <p14:creationId xmlns:p14="http://schemas.microsoft.com/office/powerpoint/2010/main" val="4190566788"/>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paysage, nuage&#10;&#10;Description générée automatiquement">
            <a:extLst>
              <a:ext uri="{FF2B5EF4-FFF2-40B4-BE49-F238E27FC236}">
                <a16:creationId xmlns:a16="http://schemas.microsoft.com/office/drawing/2014/main" id="{8B56631A-C2A6-B30E-BA04-BD26B53C824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5320" y="643466"/>
            <a:ext cx="8346167" cy="5571067"/>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1A1C9D61-6B3F-3D7E-0931-B138D7F2F057}"/>
              </a:ext>
            </a:extLst>
          </p:cNvPr>
          <p:cNvSpPr txBox="1"/>
          <p:nvPr/>
        </p:nvSpPr>
        <p:spPr>
          <a:xfrm>
            <a:off x="9047967" y="2244215"/>
            <a:ext cx="3144033" cy="3970318"/>
          </a:xfrm>
          <a:prstGeom prst="rect">
            <a:avLst/>
          </a:prstGeom>
          <a:noFill/>
        </p:spPr>
        <p:txBody>
          <a:bodyPr wrap="square" rtlCol="0">
            <a:spAutoFit/>
          </a:bodyPr>
          <a:lstStyle/>
          <a:p>
            <a:r>
              <a:rPr lang="fr-FR" sz="2800" b="1" dirty="0">
                <a:solidFill>
                  <a:srgbClr val="FFFF00"/>
                </a:solidFill>
              </a:rPr>
              <a:t>Le Mékong, au lever du Soleil, vu d'un de ses ponts entre Don </a:t>
            </a:r>
            <a:r>
              <a:rPr lang="fr-FR" sz="2800" b="1" dirty="0" err="1">
                <a:solidFill>
                  <a:srgbClr val="FFFF00"/>
                </a:solidFill>
              </a:rPr>
              <a:t>Det</a:t>
            </a:r>
            <a:r>
              <a:rPr lang="fr-FR" sz="2800" b="1" dirty="0">
                <a:solidFill>
                  <a:srgbClr val="FFFF00"/>
                </a:solidFill>
              </a:rPr>
              <a:t> et Don </a:t>
            </a:r>
            <a:r>
              <a:rPr lang="fr-FR" sz="2800" b="1" dirty="0" err="1">
                <a:solidFill>
                  <a:srgbClr val="FFFF00"/>
                </a:solidFill>
              </a:rPr>
              <a:t>Khon</a:t>
            </a:r>
            <a:r>
              <a:rPr lang="fr-FR" sz="2800" b="1" dirty="0">
                <a:solidFill>
                  <a:srgbClr val="FFFF00"/>
                </a:solidFill>
              </a:rPr>
              <a:t> tout au sud du Laos, région de Si Phan Don juste avant les chutes de </a:t>
            </a:r>
            <a:r>
              <a:rPr lang="fr-FR" sz="2800" b="1" dirty="0" err="1">
                <a:solidFill>
                  <a:srgbClr val="FFFF00"/>
                </a:solidFill>
              </a:rPr>
              <a:t>Khone</a:t>
            </a:r>
            <a:r>
              <a:rPr lang="fr-FR" sz="2800" b="1" dirty="0">
                <a:solidFill>
                  <a:srgbClr val="FFFF00"/>
                </a:solidFill>
              </a:rPr>
              <a:t>.</a:t>
            </a:r>
          </a:p>
        </p:txBody>
      </p:sp>
    </p:spTree>
    <p:extLst>
      <p:ext uri="{BB962C8B-B14F-4D97-AF65-F5344CB8AC3E}">
        <p14:creationId xmlns:p14="http://schemas.microsoft.com/office/powerpoint/2010/main" val="1695081026"/>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arte, Photographie aérienne, Vue plongeante, plein air&#10;&#10;Description générée automatiquement">
            <a:extLst>
              <a:ext uri="{FF2B5EF4-FFF2-40B4-BE49-F238E27FC236}">
                <a16:creationId xmlns:a16="http://schemas.microsoft.com/office/drawing/2014/main" id="{9901218A-2463-F165-97E3-B19B458154A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31298" y="643466"/>
            <a:ext cx="7452932" cy="5571067"/>
          </a:xfrm>
          <a:prstGeom prst="rect">
            <a:avLst/>
          </a:prstGeom>
          <a:ln w="63500">
            <a:solidFill>
              <a:srgbClr val="FFFF00"/>
            </a:solidFill>
            <a:prstDash val="sysDot"/>
          </a:ln>
        </p:spPr>
      </p:pic>
      <p:sp>
        <p:nvSpPr>
          <p:cNvPr id="4" name="ZoneTexte 3">
            <a:extLst>
              <a:ext uri="{FF2B5EF4-FFF2-40B4-BE49-F238E27FC236}">
                <a16:creationId xmlns:a16="http://schemas.microsoft.com/office/drawing/2014/main" id="{F8EC31F7-AE55-1474-FB08-78A0A5ADD083}"/>
              </a:ext>
            </a:extLst>
          </p:cNvPr>
          <p:cNvSpPr txBox="1"/>
          <p:nvPr/>
        </p:nvSpPr>
        <p:spPr>
          <a:xfrm>
            <a:off x="154487" y="2435247"/>
            <a:ext cx="2876811" cy="2677656"/>
          </a:xfrm>
          <a:prstGeom prst="rect">
            <a:avLst/>
          </a:prstGeom>
          <a:noFill/>
        </p:spPr>
        <p:txBody>
          <a:bodyPr wrap="square" rtlCol="0">
            <a:spAutoFit/>
          </a:bodyPr>
          <a:lstStyle/>
          <a:p>
            <a:r>
              <a:rPr lang="fr-FR" sz="2800" b="1" dirty="0">
                <a:solidFill>
                  <a:srgbClr val="FFFF00"/>
                </a:solidFill>
              </a:rPr>
              <a:t>Le Mékong à Phnom Penh : le </a:t>
            </a:r>
            <a:r>
              <a:rPr lang="fr-FR" sz="2800" b="1" dirty="0" err="1">
                <a:solidFill>
                  <a:srgbClr val="FFFF00"/>
                </a:solidFill>
              </a:rPr>
              <a:t>Tonlé</a:t>
            </a:r>
            <a:r>
              <a:rPr lang="fr-FR" sz="2800" b="1" dirty="0">
                <a:solidFill>
                  <a:srgbClr val="FFFF00"/>
                </a:solidFill>
              </a:rPr>
              <a:t> </a:t>
            </a:r>
            <a:r>
              <a:rPr lang="fr-FR" sz="2800" b="1" dirty="0" err="1">
                <a:solidFill>
                  <a:srgbClr val="FFFF00"/>
                </a:solidFill>
              </a:rPr>
              <a:t>Sap</a:t>
            </a:r>
            <a:r>
              <a:rPr lang="fr-FR" sz="2800" b="1" dirty="0">
                <a:solidFill>
                  <a:srgbClr val="FFFF00"/>
                </a:solidFill>
              </a:rPr>
              <a:t> est visible en haut à gauche, le Bassac en bas au milieu.</a:t>
            </a:r>
          </a:p>
        </p:txBody>
      </p:sp>
    </p:spTree>
    <p:extLst>
      <p:ext uri="{BB962C8B-B14F-4D97-AF65-F5344CB8AC3E}">
        <p14:creationId xmlns:p14="http://schemas.microsoft.com/office/powerpoint/2010/main" val="333772870"/>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plein air, Rizière, agriculture&#10;&#10;Description générée automatiquement">
            <a:extLst>
              <a:ext uri="{FF2B5EF4-FFF2-40B4-BE49-F238E27FC236}">
                <a16:creationId xmlns:a16="http://schemas.microsoft.com/office/drawing/2014/main" id="{52B4CA60-2353-2F97-EE92-4F636696874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7228" y="643466"/>
            <a:ext cx="8377544" cy="5571067"/>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201B343-7B63-22A9-007C-4A246835E514}"/>
              </a:ext>
            </a:extLst>
          </p:cNvPr>
          <p:cNvSpPr txBox="1"/>
          <p:nvPr/>
        </p:nvSpPr>
        <p:spPr>
          <a:xfrm>
            <a:off x="4371584" y="6214533"/>
            <a:ext cx="8377544" cy="523220"/>
          </a:xfrm>
          <a:prstGeom prst="rect">
            <a:avLst/>
          </a:prstGeom>
          <a:noFill/>
        </p:spPr>
        <p:txBody>
          <a:bodyPr wrap="square" rtlCol="0">
            <a:spAutoFit/>
          </a:bodyPr>
          <a:lstStyle/>
          <a:p>
            <a:r>
              <a:rPr lang="fr-FR" sz="2800" b="1" dirty="0"/>
              <a:t>Une rizière au Viêt Nam.</a:t>
            </a:r>
          </a:p>
        </p:txBody>
      </p:sp>
    </p:spTree>
    <p:extLst>
      <p:ext uri="{BB962C8B-B14F-4D97-AF65-F5344CB8AC3E}">
        <p14:creationId xmlns:p14="http://schemas.microsoft.com/office/powerpoint/2010/main" val="1631010967"/>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ciel, nuage&#10;&#10;Description générée automatiquement">
            <a:extLst>
              <a:ext uri="{FF2B5EF4-FFF2-40B4-BE49-F238E27FC236}">
                <a16:creationId xmlns:a16="http://schemas.microsoft.com/office/drawing/2014/main" id="{A0EA5CD2-C724-6020-A8EA-B611D142297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58000" y="799348"/>
            <a:ext cx="8676000" cy="4880250"/>
          </a:xfrm>
          <a:prstGeom prst="rect">
            <a:avLst/>
          </a:prstGeom>
          <a:ln w="66675">
            <a:solidFill>
              <a:srgbClr val="FFFF00"/>
            </a:solidFill>
            <a:prstDash val="sysDot"/>
          </a:ln>
        </p:spPr>
      </p:pic>
      <p:sp>
        <p:nvSpPr>
          <p:cNvPr id="4" name="ZoneTexte 3">
            <a:extLst>
              <a:ext uri="{FF2B5EF4-FFF2-40B4-BE49-F238E27FC236}">
                <a16:creationId xmlns:a16="http://schemas.microsoft.com/office/drawing/2014/main" id="{1CF0AC55-5292-F99B-F34F-CD37FC63A19E}"/>
              </a:ext>
            </a:extLst>
          </p:cNvPr>
          <p:cNvSpPr txBox="1"/>
          <p:nvPr/>
        </p:nvSpPr>
        <p:spPr>
          <a:xfrm>
            <a:off x="632564" y="5842337"/>
            <a:ext cx="10926871" cy="1015663"/>
          </a:xfrm>
          <a:prstGeom prst="rect">
            <a:avLst/>
          </a:prstGeom>
          <a:noFill/>
        </p:spPr>
        <p:txBody>
          <a:bodyPr wrap="square" rtlCol="0">
            <a:spAutoFit/>
          </a:bodyPr>
          <a:lstStyle/>
          <a:p>
            <a:r>
              <a:rPr lang="fr-FR" sz="2000" b="1" dirty="0">
                <a:solidFill>
                  <a:srgbClr val="FFFF00"/>
                </a:solidFill>
              </a:rPr>
              <a:t>Pirogue filant sur le Mékong devant une île hébergeant un </a:t>
            </a:r>
            <a:r>
              <a:rPr lang="fr-FR" sz="2000" b="1" dirty="0" err="1">
                <a:solidFill>
                  <a:srgbClr val="FFFF00"/>
                </a:solidFill>
              </a:rPr>
              <a:t>Samanea</a:t>
            </a:r>
            <a:r>
              <a:rPr lang="fr-FR" sz="2000" b="1" dirty="0">
                <a:solidFill>
                  <a:srgbClr val="FFFF00"/>
                </a:solidFill>
              </a:rPr>
              <a:t> </a:t>
            </a:r>
            <a:r>
              <a:rPr lang="fr-FR" sz="2000" b="1" dirty="0" err="1">
                <a:solidFill>
                  <a:srgbClr val="FFFF00"/>
                </a:solidFill>
              </a:rPr>
              <a:t>saman</a:t>
            </a:r>
            <a:r>
              <a:rPr lang="fr-FR" sz="2000" b="1" dirty="0">
                <a:solidFill>
                  <a:srgbClr val="FFFF00"/>
                </a:solidFill>
              </a:rPr>
              <a:t> (arbre à pluie) et d'autres arbres, au coucher du soleil avec des nuages roses, vus depuis Don </a:t>
            </a:r>
            <a:r>
              <a:rPr lang="fr-FR" sz="2000" b="1" dirty="0" err="1">
                <a:solidFill>
                  <a:srgbClr val="FFFF00"/>
                </a:solidFill>
              </a:rPr>
              <a:t>Det</a:t>
            </a:r>
            <a:r>
              <a:rPr lang="fr-FR" sz="2000" b="1" dirty="0">
                <a:solidFill>
                  <a:srgbClr val="FFFF00"/>
                </a:solidFill>
              </a:rPr>
              <a:t>, Si Phan Don, Laos. Décembre 2021.</a:t>
            </a:r>
          </a:p>
        </p:txBody>
      </p:sp>
    </p:spTree>
    <p:extLst>
      <p:ext uri="{BB962C8B-B14F-4D97-AF65-F5344CB8AC3E}">
        <p14:creationId xmlns:p14="http://schemas.microsoft.com/office/powerpoint/2010/main" val="3788034318"/>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nuage, ciel&#10;&#10;Description générée automatiquement">
            <a:extLst>
              <a:ext uri="{FF2B5EF4-FFF2-40B4-BE49-F238E27FC236}">
                <a16:creationId xmlns:a16="http://schemas.microsoft.com/office/drawing/2014/main" id="{D45EDCFE-6E35-1CBD-EE5B-ED7BBEAA828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22916" y="417997"/>
            <a:ext cx="8346167" cy="5571067"/>
          </a:xfrm>
          <a:prstGeom prst="rect">
            <a:avLst/>
          </a:prstGeom>
          <a:ln w="66675">
            <a:solidFill>
              <a:srgbClr val="FFFF00"/>
            </a:solidFill>
            <a:prstDash val="sysDot"/>
          </a:ln>
          <a:effectLst>
            <a:outerShdw blurRad="190500" algn="tl" rotWithShape="0">
              <a:srgbClr val="000000">
                <a:alpha val="70000"/>
              </a:srgbClr>
            </a:outerShdw>
          </a:effectLst>
        </p:spPr>
      </p:pic>
      <p:sp>
        <p:nvSpPr>
          <p:cNvPr id="4" name="ZoneTexte 3">
            <a:extLst>
              <a:ext uri="{FF2B5EF4-FFF2-40B4-BE49-F238E27FC236}">
                <a16:creationId xmlns:a16="http://schemas.microsoft.com/office/drawing/2014/main" id="{B582FA18-3A18-687A-1979-CF4EDB09959D}"/>
              </a:ext>
            </a:extLst>
          </p:cNvPr>
          <p:cNvSpPr txBox="1"/>
          <p:nvPr/>
        </p:nvSpPr>
        <p:spPr>
          <a:xfrm>
            <a:off x="379955" y="5962949"/>
            <a:ext cx="11812045" cy="954107"/>
          </a:xfrm>
          <a:prstGeom prst="rect">
            <a:avLst/>
          </a:prstGeom>
          <a:noFill/>
        </p:spPr>
        <p:txBody>
          <a:bodyPr wrap="square" rtlCol="0">
            <a:spAutoFit/>
          </a:bodyPr>
          <a:lstStyle/>
          <a:p>
            <a:r>
              <a:rPr lang="fr-FR" sz="2800" b="1" dirty="0">
                <a:solidFill>
                  <a:srgbClr val="FFFF00"/>
                </a:solidFill>
              </a:rPr>
              <a:t>Pirogue filant sur le Mékong entre Don </a:t>
            </a:r>
            <a:r>
              <a:rPr lang="fr-FR" sz="2800" b="1" dirty="0" err="1">
                <a:solidFill>
                  <a:srgbClr val="FFFF00"/>
                </a:solidFill>
              </a:rPr>
              <a:t>Det</a:t>
            </a:r>
            <a:r>
              <a:rPr lang="fr-FR" sz="2800" b="1" dirty="0">
                <a:solidFill>
                  <a:srgbClr val="FFFF00"/>
                </a:solidFill>
              </a:rPr>
              <a:t> et Don </a:t>
            </a:r>
            <a:r>
              <a:rPr lang="fr-FR" sz="2800" b="1" dirty="0" err="1">
                <a:solidFill>
                  <a:srgbClr val="FFFF00"/>
                </a:solidFill>
              </a:rPr>
              <a:t>Khon</a:t>
            </a:r>
            <a:r>
              <a:rPr lang="fr-FR" sz="2800" b="1" dirty="0">
                <a:solidFill>
                  <a:srgbClr val="FFFF00"/>
                </a:solidFill>
              </a:rPr>
              <a:t>, Si Phan Don, Laos. Décembre 2021</a:t>
            </a:r>
          </a:p>
        </p:txBody>
      </p:sp>
    </p:spTree>
    <p:extLst>
      <p:ext uri="{BB962C8B-B14F-4D97-AF65-F5344CB8AC3E}">
        <p14:creationId xmlns:p14="http://schemas.microsoft.com/office/powerpoint/2010/main" val="1595639"/>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aysage, nuage, nature, plein air&#10;&#10;Description générée automatiquement">
            <a:extLst>
              <a:ext uri="{FF2B5EF4-FFF2-40B4-BE49-F238E27FC236}">
                <a16:creationId xmlns:a16="http://schemas.microsoft.com/office/drawing/2014/main" id="{00A92D39-3428-21B3-AA1E-152929C813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7891" y="643466"/>
            <a:ext cx="8346167" cy="5571067"/>
          </a:xfrm>
          <a:prstGeom prst="rect">
            <a:avLst/>
          </a:prstGeom>
          <a:ln w="63500">
            <a:solidFill>
              <a:srgbClr val="FFFF00"/>
            </a:solidFill>
            <a:prstDash val="sysDot"/>
          </a:ln>
        </p:spPr>
      </p:pic>
      <p:sp>
        <p:nvSpPr>
          <p:cNvPr id="4" name="ZoneTexte 3">
            <a:extLst>
              <a:ext uri="{FF2B5EF4-FFF2-40B4-BE49-F238E27FC236}">
                <a16:creationId xmlns:a16="http://schemas.microsoft.com/office/drawing/2014/main" id="{66152705-7DE8-E993-AD46-EE7D46D09B8E}"/>
              </a:ext>
            </a:extLst>
          </p:cNvPr>
          <p:cNvSpPr txBox="1"/>
          <p:nvPr/>
        </p:nvSpPr>
        <p:spPr>
          <a:xfrm>
            <a:off x="9179318" y="1644256"/>
            <a:ext cx="2793302" cy="3970318"/>
          </a:xfrm>
          <a:prstGeom prst="rect">
            <a:avLst/>
          </a:prstGeom>
          <a:noFill/>
        </p:spPr>
        <p:txBody>
          <a:bodyPr wrap="square" rtlCol="0">
            <a:spAutoFit/>
          </a:bodyPr>
          <a:lstStyle/>
          <a:p>
            <a:r>
              <a:rPr lang="fr-FR" sz="2800" b="1" dirty="0">
                <a:solidFill>
                  <a:srgbClr val="FFFF00"/>
                </a:solidFill>
              </a:rPr>
              <a:t>Montagnes, Mékong et habitations éclairées, vues du Mont </a:t>
            </a:r>
            <a:r>
              <a:rPr lang="fr-FR" sz="2800" b="1" dirty="0" err="1">
                <a:solidFill>
                  <a:srgbClr val="FFFF00"/>
                </a:solidFill>
              </a:rPr>
              <a:t>Phou</a:t>
            </a:r>
            <a:r>
              <a:rPr lang="fr-FR" sz="2800" b="1" dirty="0">
                <a:solidFill>
                  <a:srgbClr val="FFFF00"/>
                </a:solidFill>
              </a:rPr>
              <a:t> Si, au crépuscule du soir, à </a:t>
            </a:r>
            <a:r>
              <a:rPr lang="fr-FR" sz="2800" b="1" dirty="0" err="1">
                <a:solidFill>
                  <a:srgbClr val="FFFF00"/>
                </a:solidFill>
              </a:rPr>
              <a:t>Luang</a:t>
            </a:r>
            <a:r>
              <a:rPr lang="fr-FR" sz="2800" b="1" dirty="0">
                <a:solidFill>
                  <a:srgbClr val="FFFF00"/>
                </a:solidFill>
              </a:rPr>
              <a:t> </a:t>
            </a:r>
            <a:r>
              <a:rPr lang="fr-FR" sz="2800" b="1" dirty="0" err="1">
                <a:solidFill>
                  <a:srgbClr val="FFFF00"/>
                </a:solidFill>
              </a:rPr>
              <a:t>Prabang</a:t>
            </a:r>
            <a:r>
              <a:rPr lang="fr-FR" sz="2800" b="1" dirty="0">
                <a:solidFill>
                  <a:srgbClr val="FFFF00"/>
                </a:solidFill>
              </a:rPr>
              <a:t>. Septembre 2023.</a:t>
            </a:r>
          </a:p>
        </p:txBody>
      </p:sp>
    </p:spTree>
    <p:extLst>
      <p:ext uri="{BB962C8B-B14F-4D97-AF65-F5344CB8AC3E}">
        <p14:creationId xmlns:p14="http://schemas.microsoft.com/office/powerpoint/2010/main" val="3468658228"/>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arbre&#10;&#10;Description générée automatiquement">
            <a:extLst>
              <a:ext uri="{FF2B5EF4-FFF2-40B4-BE49-F238E27FC236}">
                <a16:creationId xmlns:a16="http://schemas.microsoft.com/office/drawing/2014/main" id="{A7940A51-D80C-2EF4-EB6C-6FB1CD5DBB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81955" y="392946"/>
            <a:ext cx="7428089" cy="5571067"/>
          </a:xfrm>
          <a:prstGeom prst="rect">
            <a:avLst/>
          </a:prstGeom>
          <a:ln w="66675">
            <a:solidFill>
              <a:srgbClr val="FFFF00"/>
            </a:solidFill>
            <a:prstDash val="sysDot"/>
          </a:ln>
        </p:spPr>
      </p:pic>
      <p:sp>
        <p:nvSpPr>
          <p:cNvPr id="4" name="ZoneTexte 3">
            <a:extLst>
              <a:ext uri="{FF2B5EF4-FFF2-40B4-BE49-F238E27FC236}">
                <a16:creationId xmlns:a16="http://schemas.microsoft.com/office/drawing/2014/main" id="{FCC80C83-CC14-925A-0302-71023EC04767}"/>
              </a:ext>
            </a:extLst>
          </p:cNvPr>
          <p:cNvSpPr txBox="1"/>
          <p:nvPr/>
        </p:nvSpPr>
        <p:spPr>
          <a:xfrm>
            <a:off x="1728592" y="5903893"/>
            <a:ext cx="9782827" cy="954107"/>
          </a:xfrm>
          <a:prstGeom prst="rect">
            <a:avLst/>
          </a:prstGeom>
          <a:noFill/>
        </p:spPr>
        <p:txBody>
          <a:bodyPr wrap="square" rtlCol="0">
            <a:spAutoFit/>
          </a:bodyPr>
          <a:lstStyle/>
          <a:p>
            <a:r>
              <a:rPr lang="fr-FR" sz="2800" b="1" dirty="0">
                <a:solidFill>
                  <a:srgbClr val="FFFF00"/>
                </a:solidFill>
              </a:rPr>
              <a:t>Cascades de </a:t>
            </a:r>
            <a:r>
              <a:rPr lang="fr-FR" sz="2800" b="1" dirty="0" err="1">
                <a:solidFill>
                  <a:srgbClr val="FFFF00"/>
                </a:solidFill>
              </a:rPr>
              <a:t>Pahpeng</a:t>
            </a:r>
            <a:r>
              <a:rPr lang="fr-FR" sz="2800" b="1" dirty="0">
                <a:solidFill>
                  <a:srgbClr val="FFFF00"/>
                </a:solidFill>
              </a:rPr>
              <a:t>, un des rapides des chutes de </a:t>
            </a:r>
            <a:r>
              <a:rPr lang="fr-FR" sz="2800" b="1" dirty="0" err="1">
                <a:solidFill>
                  <a:srgbClr val="FFFF00"/>
                </a:solidFill>
              </a:rPr>
              <a:t>Khone</a:t>
            </a:r>
            <a:r>
              <a:rPr lang="fr-FR" sz="2800" b="1" dirty="0">
                <a:solidFill>
                  <a:srgbClr val="FFFF00"/>
                </a:solidFill>
              </a:rPr>
              <a:t>, près de la frontière du Laos et du Cambodge.</a:t>
            </a:r>
          </a:p>
        </p:txBody>
      </p:sp>
    </p:spTree>
    <p:extLst>
      <p:ext uri="{BB962C8B-B14F-4D97-AF65-F5344CB8AC3E}">
        <p14:creationId xmlns:p14="http://schemas.microsoft.com/office/powerpoint/2010/main" val="4270136650"/>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arte, eau, Terre, nature&#10;&#10;Description générée automatiquement">
            <a:extLst>
              <a:ext uri="{FF2B5EF4-FFF2-40B4-BE49-F238E27FC236}">
                <a16:creationId xmlns:a16="http://schemas.microsoft.com/office/drawing/2014/main" id="{DF9DD302-E6E7-07CB-4528-F6901BFA88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10466" y="643466"/>
            <a:ext cx="5571067" cy="5571067"/>
          </a:xfrm>
          <a:prstGeom prst="rect">
            <a:avLst/>
          </a:prstGeom>
          <a:ln w="66675">
            <a:solidFill>
              <a:srgbClr val="FFFF00"/>
            </a:solidFill>
            <a:prstDash val="sysDot"/>
          </a:ln>
        </p:spPr>
      </p:pic>
      <p:sp>
        <p:nvSpPr>
          <p:cNvPr id="4" name="ZoneTexte 3">
            <a:extLst>
              <a:ext uri="{FF2B5EF4-FFF2-40B4-BE49-F238E27FC236}">
                <a16:creationId xmlns:a16="http://schemas.microsoft.com/office/drawing/2014/main" id="{EE1EFF98-9334-75BC-1555-DD694C80ED9A}"/>
              </a:ext>
            </a:extLst>
          </p:cNvPr>
          <p:cNvSpPr txBox="1"/>
          <p:nvPr/>
        </p:nvSpPr>
        <p:spPr>
          <a:xfrm>
            <a:off x="0" y="3081345"/>
            <a:ext cx="3310466" cy="1384995"/>
          </a:xfrm>
          <a:prstGeom prst="rect">
            <a:avLst/>
          </a:prstGeom>
          <a:noFill/>
        </p:spPr>
        <p:txBody>
          <a:bodyPr wrap="square" rtlCol="0">
            <a:spAutoFit/>
          </a:bodyPr>
          <a:lstStyle/>
          <a:p>
            <a:r>
              <a:rPr lang="fr-FR" sz="2800" b="1" dirty="0">
                <a:solidFill>
                  <a:srgbClr val="FFFF00"/>
                </a:solidFill>
              </a:rPr>
              <a:t>  Delta du Mékong, Vietnam, vue vers le sud-ouest.</a:t>
            </a:r>
          </a:p>
        </p:txBody>
      </p:sp>
    </p:spTree>
    <p:extLst>
      <p:ext uri="{BB962C8B-B14F-4D97-AF65-F5344CB8AC3E}">
        <p14:creationId xmlns:p14="http://schemas.microsoft.com/office/powerpoint/2010/main" val="122811477"/>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transport, eau, embarcation&#10;&#10;Description générée automatiquement">
            <a:extLst>
              <a:ext uri="{FF2B5EF4-FFF2-40B4-BE49-F238E27FC236}">
                <a16:creationId xmlns:a16="http://schemas.microsoft.com/office/drawing/2014/main" id="{D25BB35A-B341-C7FF-559B-5AF4EA7849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81955" y="643466"/>
            <a:ext cx="7428089" cy="5571067"/>
          </a:xfrm>
          <a:prstGeom prst="rect">
            <a:avLst/>
          </a:prstGeom>
        </p:spPr>
      </p:pic>
    </p:spTree>
    <p:extLst>
      <p:ext uri="{BB962C8B-B14F-4D97-AF65-F5344CB8AC3E}">
        <p14:creationId xmlns:p14="http://schemas.microsoft.com/office/powerpoint/2010/main" val="2207164489"/>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lac, eau, canoë&#10;&#10;Description générée automatiquement">
            <a:extLst>
              <a:ext uri="{FF2B5EF4-FFF2-40B4-BE49-F238E27FC236}">
                <a16:creationId xmlns:a16="http://schemas.microsoft.com/office/drawing/2014/main" id="{69DB6429-1449-111A-AB5C-7EC792FF31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81955" y="643466"/>
            <a:ext cx="7428089" cy="5571067"/>
          </a:xfrm>
          <a:prstGeom prst="rect">
            <a:avLst/>
          </a:prstGeom>
          <a:ln w="66675">
            <a:solidFill>
              <a:srgbClr val="FFFF00"/>
            </a:solidFill>
            <a:prstDash val="sysDot"/>
          </a:ln>
        </p:spPr>
      </p:pic>
      <p:sp>
        <p:nvSpPr>
          <p:cNvPr id="4" name="ZoneTexte 3">
            <a:extLst>
              <a:ext uri="{FF2B5EF4-FFF2-40B4-BE49-F238E27FC236}">
                <a16:creationId xmlns:a16="http://schemas.microsoft.com/office/drawing/2014/main" id="{3D069CB2-E2E3-3E19-2F0C-5708CF9AE063}"/>
              </a:ext>
            </a:extLst>
          </p:cNvPr>
          <p:cNvSpPr txBox="1"/>
          <p:nvPr/>
        </p:nvSpPr>
        <p:spPr>
          <a:xfrm>
            <a:off x="3883069" y="6214533"/>
            <a:ext cx="8843375" cy="523220"/>
          </a:xfrm>
          <a:prstGeom prst="rect">
            <a:avLst/>
          </a:prstGeom>
          <a:noFill/>
        </p:spPr>
        <p:txBody>
          <a:bodyPr wrap="square" rtlCol="0">
            <a:spAutoFit/>
          </a:bodyPr>
          <a:lstStyle/>
          <a:p>
            <a:r>
              <a:rPr lang="fr-FR" sz="2800" b="1" dirty="0">
                <a:solidFill>
                  <a:srgbClr val="FFFF00"/>
                </a:solidFill>
              </a:rPr>
              <a:t>Transport de riz à Vinh Long.</a:t>
            </a:r>
          </a:p>
        </p:txBody>
      </p:sp>
    </p:spTree>
    <p:extLst>
      <p:ext uri="{BB962C8B-B14F-4D97-AF65-F5344CB8AC3E}">
        <p14:creationId xmlns:p14="http://schemas.microsoft.com/office/powerpoint/2010/main" val="82754080"/>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personnes, transport&#10;&#10;Description générée automatiquement">
            <a:extLst>
              <a:ext uri="{FF2B5EF4-FFF2-40B4-BE49-F238E27FC236}">
                <a16:creationId xmlns:a16="http://schemas.microsoft.com/office/drawing/2014/main" id="{2F44983F-35A3-E7E0-F740-2FFB0E9D650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22916" y="643466"/>
            <a:ext cx="8346167" cy="5571067"/>
          </a:xfrm>
          <a:prstGeom prst="rect">
            <a:avLst/>
          </a:prstGeom>
          <a:ln w="63500">
            <a:solidFill>
              <a:schemeClr val="tx1"/>
            </a:solidFill>
            <a:prstDash val="sysDot"/>
          </a:ln>
        </p:spPr>
      </p:pic>
      <p:sp>
        <p:nvSpPr>
          <p:cNvPr id="4" name="ZoneTexte 3">
            <a:extLst>
              <a:ext uri="{FF2B5EF4-FFF2-40B4-BE49-F238E27FC236}">
                <a16:creationId xmlns:a16="http://schemas.microsoft.com/office/drawing/2014/main" id="{34F9B748-8D89-57AA-9835-0FC07009A61A}"/>
              </a:ext>
            </a:extLst>
          </p:cNvPr>
          <p:cNvSpPr txBox="1"/>
          <p:nvPr/>
        </p:nvSpPr>
        <p:spPr>
          <a:xfrm>
            <a:off x="3707704" y="6214533"/>
            <a:ext cx="8164710" cy="523220"/>
          </a:xfrm>
          <a:prstGeom prst="rect">
            <a:avLst/>
          </a:prstGeom>
          <a:noFill/>
        </p:spPr>
        <p:txBody>
          <a:bodyPr wrap="square" rtlCol="0">
            <a:spAutoFit/>
          </a:bodyPr>
          <a:lstStyle/>
          <a:p>
            <a:r>
              <a:rPr lang="fr-FR" sz="2800" b="1" dirty="0"/>
              <a:t>Sur le ferry-boat du Mékong</a:t>
            </a:r>
          </a:p>
        </p:txBody>
      </p:sp>
    </p:spTree>
    <p:extLst>
      <p:ext uri="{BB962C8B-B14F-4D97-AF65-F5344CB8AC3E}">
        <p14:creationId xmlns:p14="http://schemas.microsoft.com/office/powerpoint/2010/main" val="107591966"/>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nuage, ciel&#10;&#10;Description générée automatiquement">
            <a:extLst>
              <a:ext uri="{FF2B5EF4-FFF2-40B4-BE49-F238E27FC236}">
                <a16:creationId xmlns:a16="http://schemas.microsoft.com/office/drawing/2014/main" id="{E9B6FDAC-23B8-2578-E172-F5790099725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1491" y="643466"/>
            <a:ext cx="8913707" cy="5571067"/>
          </a:xfrm>
          <a:prstGeom prst="rect">
            <a:avLst/>
          </a:prstGeom>
          <a:ln w="63500">
            <a:solidFill>
              <a:schemeClr val="tx1"/>
            </a:solidFill>
            <a:prstDash val="sysDot"/>
          </a:ln>
        </p:spPr>
      </p:pic>
      <p:sp>
        <p:nvSpPr>
          <p:cNvPr id="4" name="ZoneTexte 3">
            <a:extLst>
              <a:ext uri="{FF2B5EF4-FFF2-40B4-BE49-F238E27FC236}">
                <a16:creationId xmlns:a16="http://schemas.microsoft.com/office/drawing/2014/main" id="{23648271-B33B-451B-A148-11DCCCC23E1B}"/>
              </a:ext>
            </a:extLst>
          </p:cNvPr>
          <p:cNvSpPr txBox="1"/>
          <p:nvPr/>
        </p:nvSpPr>
        <p:spPr>
          <a:xfrm>
            <a:off x="9398697" y="1874727"/>
            <a:ext cx="2793303" cy="3108543"/>
          </a:xfrm>
          <a:prstGeom prst="rect">
            <a:avLst/>
          </a:prstGeom>
          <a:noFill/>
        </p:spPr>
        <p:txBody>
          <a:bodyPr wrap="square" rtlCol="0">
            <a:spAutoFit/>
          </a:bodyPr>
          <a:lstStyle/>
          <a:p>
            <a:r>
              <a:rPr lang="fr-FR" sz="2800" b="1" dirty="0"/>
              <a:t>Plus de détails</a:t>
            </a:r>
          </a:p>
          <a:p>
            <a:r>
              <a:rPr lang="fr-FR" sz="2800" b="1" dirty="0"/>
              <a:t>Pirogue filant de la rivière Nam Khan vers le Mékong, un jour ensoleillé à </a:t>
            </a:r>
            <a:r>
              <a:rPr lang="fr-FR" sz="2800" b="1" dirty="0" err="1"/>
              <a:t>Luang</a:t>
            </a:r>
            <a:r>
              <a:rPr lang="fr-FR" sz="2800" b="1" dirty="0"/>
              <a:t> </a:t>
            </a:r>
            <a:r>
              <a:rPr lang="fr-FR" sz="2800" b="1" dirty="0" err="1"/>
              <a:t>Prabang</a:t>
            </a:r>
            <a:endParaRPr lang="fr-FR" sz="2800" b="1" dirty="0"/>
          </a:p>
        </p:txBody>
      </p:sp>
    </p:spTree>
    <p:extLst>
      <p:ext uri="{BB962C8B-B14F-4D97-AF65-F5344CB8AC3E}">
        <p14:creationId xmlns:p14="http://schemas.microsoft.com/office/powerpoint/2010/main" val="78400379"/>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sol&#10;&#10;Description générée automatiquement">
            <a:extLst>
              <a:ext uri="{FF2B5EF4-FFF2-40B4-BE49-F238E27FC236}">
                <a16:creationId xmlns:a16="http://schemas.microsoft.com/office/drawing/2014/main" id="{A4BADDA9-C28D-2DF0-FB20-CC9B86F4C2C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66677" y="643466"/>
            <a:ext cx="9058645" cy="5571067"/>
          </a:xfrm>
          <a:prstGeom prst="rect">
            <a:avLst/>
          </a:prstGeom>
          <a:ln w="63500">
            <a:solidFill>
              <a:srgbClr val="FFFF00"/>
            </a:solidFill>
            <a:prstDash val="sysDot"/>
          </a:ln>
        </p:spPr>
      </p:pic>
      <p:sp>
        <p:nvSpPr>
          <p:cNvPr id="4" name="ZoneTexte 3">
            <a:extLst>
              <a:ext uri="{FF2B5EF4-FFF2-40B4-BE49-F238E27FC236}">
                <a16:creationId xmlns:a16="http://schemas.microsoft.com/office/drawing/2014/main" id="{7513B3B4-0E84-9D4B-5BCC-D1443B7B664C}"/>
              </a:ext>
            </a:extLst>
          </p:cNvPr>
          <p:cNvSpPr txBox="1"/>
          <p:nvPr/>
        </p:nvSpPr>
        <p:spPr>
          <a:xfrm>
            <a:off x="2343291" y="6214533"/>
            <a:ext cx="9305915" cy="523220"/>
          </a:xfrm>
          <a:prstGeom prst="rect">
            <a:avLst/>
          </a:prstGeom>
          <a:noFill/>
        </p:spPr>
        <p:txBody>
          <a:bodyPr wrap="square" rtlCol="0">
            <a:spAutoFit/>
          </a:bodyPr>
          <a:lstStyle/>
          <a:p>
            <a:r>
              <a:rPr lang="fr-FR" sz="2800" b="1" dirty="0">
                <a:solidFill>
                  <a:srgbClr val="FFFF00"/>
                </a:solidFill>
              </a:rPr>
              <a:t>Le Mékong aux basses eaux à Vientiane en avril 2006.</a:t>
            </a:r>
          </a:p>
        </p:txBody>
      </p:sp>
    </p:spTree>
    <p:extLst>
      <p:ext uri="{BB962C8B-B14F-4D97-AF65-F5344CB8AC3E}">
        <p14:creationId xmlns:p14="http://schemas.microsoft.com/office/powerpoint/2010/main" val="321483681"/>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uage, plein air, nature, lac&#10;&#10;Description générée automatiquement">
            <a:extLst>
              <a:ext uri="{FF2B5EF4-FFF2-40B4-BE49-F238E27FC236}">
                <a16:creationId xmlns:a16="http://schemas.microsoft.com/office/drawing/2014/main" id="{5AD178BD-7E27-D7E4-F111-A3DCFD14EE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81955" y="643466"/>
            <a:ext cx="7428089" cy="5571067"/>
          </a:xfrm>
          <a:prstGeom prst="rect">
            <a:avLst/>
          </a:prstGeom>
          <a:ln w="69850">
            <a:solidFill>
              <a:srgbClr val="FFFF00"/>
            </a:solidFill>
            <a:prstDash val="sysDot"/>
          </a:ln>
        </p:spPr>
      </p:pic>
      <p:sp>
        <p:nvSpPr>
          <p:cNvPr id="4" name="ZoneTexte 3">
            <a:extLst>
              <a:ext uri="{FF2B5EF4-FFF2-40B4-BE49-F238E27FC236}">
                <a16:creationId xmlns:a16="http://schemas.microsoft.com/office/drawing/2014/main" id="{A7B49C07-98FA-9CE6-05B8-FBAA0E580700}"/>
              </a:ext>
            </a:extLst>
          </p:cNvPr>
          <p:cNvSpPr txBox="1"/>
          <p:nvPr/>
        </p:nvSpPr>
        <p:spPr>
          <a:xfrm>
            <a:off x="1853851" y="6233322"/>
            <a:ext cx="10471759" cy="523220"/>
          </a:xfrm>
          <a:prstGeom prst="rect">
            <a:avLst/>
          </a:prstGeom>
          <a:noFill/>
        </p:spPr>
        <p:txBody>
          <a:bodyPr wrap="square" rtlCol="0">
            <a:spAutoFit/>
          </a:bodyPr>
          <a:lstStyle/>
          <a:p>
            <a:r>
              <a:rPr lang="fr-FR" sz="2800" b="1" dirty="0">
                <a:solidFill>
                  <a:srgbClr val="FFFF00"/>
                </a:solidFill>
              </a:rPr>
              <a:t>vue de la Thaïlande depuis Vientiane sur le fleuve Mékong</a:t>
            </a:r>
          </a:p>
        </p:txBody>
      </p:sp>
    </p:spTree>
    <p:extLst>
      <p:ext uri="{BB962C8B-B14F-4D97-AF65-F5344CB8AC3E}">
        <p14:creationId xmlns:p14="http://schemas.microsoft.com/office/powerpoint/2010/main" val="4042707832"/>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herbe, arbre&#10;&#10;Description générée automatiquement">
            <a:extLst>
              <a:ext uri="{FF2B5EF4-FFF2-40B4-BE49-F238E27FC236}">
                <a16:creationId xmlns:a16="http://schemas.microsoft.com/office/drawing/2014/main" id="{DB969078-DB8F-9F16-3E7A-0B00128D6D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09333" y="643466"/>
            <a:ext cx="8773333" cy="5571067"/>
          </a:xfrm>
          <a:prstGeom prst="rect">
            <a:avLst/>
          </a:prstGeom>
          <a:ln w="63500">
            <a:solidFill>
              <a:srgbClr val="FFFF00"/>
            </a:solidFill>
            <a:prstDash val="sysDot"/>
          </a:ln>
        </p:spPr>
      </p:pic>
      <p:sp>
        <p:nvSpPr>
          <p:cNvPr id="4" name="ZoneTexte 3">
            <a:extLst>
              <a:ext uri="{FF2B5EF4-FFF2-40B4-BE49-F238E27FC236}">
                <a16:creationId xmlns:a16="http://schemas.microsoft.com/office/drawing/2014/main" id="{602081C3-4809-0CDC-1207-693DD7AD53C4}"/>
              </a:ext>
            </a:extLst>
          </p:cNvPr>
          <p:cNvSpPr txBox="1"/>
          <p:nvPr/>
        </p:nvSpPr>
        <p:spPr>
          <a:xfrm>
            <a:off x="3106455" y="6201820"/>
            <a:ext cx="7114784" cy="523220"/>
          </a:xfrm>
          <a:prstGeom prst="rect">
            <a:avLst/>
          </a:prstGeom>
          <a:noFill/>
        </p:spPr>
        <p:txBody>
          <a:bodyPr wrap="square" rtlCol="0">
            <a:spAutoFit/>
          </a:bodyPr>
          <a:lstStyle/>
          <a:p>
            <a:r>
              <a:rPr lang="fr-FR" sz="2800" b="1" dirty="0">
                <a:solidFill>
                  <a:srgbClr val="FFFF00"/>
                </a:solidFill>
              </a:rPr>
              <a:t>Premier pont de l'amitié lao-thaïlandaise.</a:t>
            </a:r>
          </a:p>
        </p:txBody>
      </p:sp>
    </p:spTree>
    <p:extLst>
      <p:ext uri="{BB962C8B-B14F-4D97-AF65-F5344CB8AC3E}">
        <p14:creationId xmlns:p14="http://schemas.microsoft.com/office/powerpoint/2010/main" val="4267462324"/>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iel, eau&#10;&#10;Description générée automatiquement">
            <a:extLst>
              <a:ext uri="{FF2B5EF4-FFF2-40B4-BE49-F238E27FC236}">
                <a16:creationId xmlns:a16="http://schemas.microsoft.com/office/drawing/2014/main" id="{99FF0C94-5D7E-9409-5323-36BB6D71EB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81955" y="643466"/>
            <a:ext cx="7428089" cy="5571067"/>
          </a:xfrm>
          <a:prstGeom prst="rect">
            <a:avLst/>
          </a:prstGeom>
        </p:spPr>
      </p:pic>
      <p:sp>
        <p:nvSpPr>
          <p:cNvPr id="4" name="ZoneTexte 3">
            <a:extLst>
              <a:ext uri="{FF2B5EF4-FFF2-40B4-BE49-F238E27FC236}">
                <a16:creationId xmlns:a16="http://schemas.microsoft.com/office/drawing/2014/main" id="{325082B7-C07A-CFAE-AC14-CB20F44775B3}"/>
              </a:ext>
            </a:extLst>
          </p:cNvPr>
          <p:cNvSpPr txBox="1"/>
          <p:nvPr/>
        </p:nvSpPr>
        <p:spPr>
          <a:xfrm>
            <a:off x="2953041" y="6214533"/>
            <a:ext cx="9744891" cy="523220"/>
          </a:xfrm>
          <a:prstGeom prst="rect">
            <a:avLst/>
          </a:prstGeom>
          <a:noFill/>
        </p:spPr>
        <p:txBody>
          <a:bodyPr wrap="square" rtlCol="0">
            <a:spAutoFit/>
          </a:bodyPr>
          <a:lstStyle/>
          <a:p>
            <a:r>
              <a:rPr lang="fr-FR" sz="2800" b="1" dirty="0">
                <a:solidFill>
                  <a:srgbClr val="FFFF00"/>
                </a:solidFill>
              </a:rPr>
              <a:t>Pont laotien franchissant le Mékong à Paksé</a:t>
            </a:r>
            <a:r>
              <a:rPr lang="fr-FR" dirty="0">
                <a:solidFill>
                  <a:srgbClr val="FFFF00"/>
                </a:solidFill>
              </a:rPr>
              <a:t>.</a:t>
            </a:r>
          </a:p>
        </p:txBody>
      </p:sp>
    </p:spTree>
    <p:extLst>
      <p:ext uri="{BB962C8B-B14F-4D97-AF65-F5344CB8AC3E}">
        <p14:creationId xmlns:p14="http://schemas.microsoft.com/office/powerpoint/2010/main" val="1294300284"/>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Pont à poutres&#10;&#10;Description générée automatiquement">
            <a:extLst>
              <a:ext uri="{FF2B5EF4-FFF2-40B4-BE49-F238E27FC236}">
                <a16:creationId xmlns:a16="http://schemas.microsoft.com/office/drawing/2014/main" id="{E5D45A71-8425-B152-7791-9A212401F1B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81955" y="643466"/>
            <a:ext cx="7428089" cy="5571067"/>
          </a:xfrm>
          <a:prstGeom prst="rect">
            <a:avLst/>
          </a:prstGeom>
          <a:ln w="63500">
            <a:solidFill>
              <a:srgbClr val="FFFF00"/>
            </a:solidFill>
            <a:prstDash val="sysDot"/>
          </a:ln>
        </p:spPr>
      </p:pic>
      <p:sp>
        <p:nvSpPr>
          <p:cNvPr id="4" name="ZoneTexte 3">
            <a:extLst>
              <a:ext uri="{FF2B5EF4-FFF2-40B4-BE49-F238E27FC236}">
                <a16:creationId xmlns:a16="http://schemas.microsoft.com/office/drawing/2014/main" id="{2C9995EE-1F44-3255-A4C0-D31124E4507B}"/>
              </a:ext>
            </a:extLst>
          </p:cNvPr>
          <p:cNvSpPr txBox="1"/>
          <p:nvPr/>
        </p:nvSpPr>
        <p:spPr>
          <a:xfrm>
            <a:off x="3807912" y="6214533"/>
            <a:ext cx="8231765" cy="523220"/>
          </a:xfrm>
          <a:prstGeom prst="rect">
            <a:avLst/>
          </a:prstGeom>
          <a:noFill/>
        </p:spPr>
        <p:txBody>
          <a:bodyPr wrap="square" rtlCol="0">
            <a:spAutoFit/>
          </a:bodyPr>
          <a:lstStyle/>
          <a:p>
            <a:r>
              <a:rPr lang="fr-FR" sz="2800" b="1" dirty="0">
                <a:solidFill>
                  <a:srgbClr val="FFFF00"/>
                </a:solidFill>
              </a:rPr>
              <a:t>Le pont </a:t>
            </a:r>
            <a:r>
              <a:rPr lang="fr-FR" sz="2800" b="1" dirty="0" err="1">
                <a:solidFill>
                  <a:srgbClr val="FFFF00"/>
                </a:solidFill>
              </a:rPr>
              <a:t>Rach</a:t>
            </a:r>
            <a:r>
              <a:rPr lang="fr-FR" sz="2800" b="1" dirty="0">
                <a:solidFill>
                  <a:srgbClr val="FFFF00"/>
                </a:solidFill>
              </a:rPr>
              <a:t> </a:t>
            </a:r>
            <a:r>
              <a:rPr lang="fr-FR" sz="2800" b="1" dirty="0" err="1">
                <a:solidFill>
                  <a:srgbClr val="FFFF00"/>
                </a:solidFill>
              </a:rPr>
              <a:t>Mieu</a:t>
            </a:r>
            <a:r>
              <a:rPr lang="fr-FR" sz="2800" b="1" dirty="0">
                <a:solidFill>
                  <a:srgbClr val="FFFF00"/>
                </a:solidFill>
              </a:rPr>
              <a:t> au Viêt Nam.</a:t>
            </a:r>
          </a:p>
        </p:txBody>
      </p:sp>
    </p:spTree>
    <p:extLst>
      <p:ext uri="{BB962C8B-B14F-4D97-AF65-F5344CB8AC3E}">
        <p14:creationId xmlns:p14="http://schemas.microsoft.com/office/powerpoint/2010/main" val="2906734762"/>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nuage, plante&#10;&#10;Description générée automatiquement">
            <a:extLst>
              <a:ext uri="{FF2B5EF4-FFF2-40B4-BE49-F238E27FC236}">
                <a16:creationId xmlns:a16="http://schemas.microsoft.com/office/drawing/2014/main" id="{059ED395-9563-547C-C1D9-6FF9786356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10466" y="643466"/>
            <a:ext cx="5571067" cy="5571067"/>
          </a:xfrm>
          <a:prstGeom prst="round2DiagRect">
            <a:avLst>
              <a:gd name="adj1" fmla="val 16667"/>
              <a:gd name="adj2" fmla="val 0"/>
            </a:avLst>
          </a:prstGeom>
          <a:ln w="88900" cap="sq">
            <a:solidFill>
              <a:schemeClr val="bg1"/>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3980D97E-07CC-454B-0F35-40D83A1B036C}"/>
              </a:ext>
            </a:extLst>
          </p:cNvPr>
          <p:cNvSpPr txBox="1"/>
          <p:nvPr/>
        </p:nvSpPr>
        <p:spPr>
          <a:xfrm>
            <a:off x="9336067" y="2279736"/>
            <a:ext cx="2855933" cy="2677656"/>
          </a:xfrm>
          <a:prstGeom prst="rect">
            <a:avLst/>
          </a:prstGeom>
          <a:noFill/>
        </p:spPr>
        <p:txBody>
          <a:bodyPr wrap="square" rtlCol="0">
            <a:spAutoFit/>
          </a:bodyPr>
          <a:lstStyle/>
          <a:p>
            <a:r>
              <a:rPr lang="fr-FR" sz="2800" b="1" dirty="0"/>
              <a:t>Épandage par hélicoptère de l'agent orange dans le delta du Mékong le 26 juillet 1969</a:t>
            </a:r>
          </a:p>
        </p:txBody>
      </p:sp>
    </p:spTree>
    <p:extLst>
      <p:ext uri="{BB962C8B-B14F-4D97-AF65-F5344CB8AC3E}">
        <p14:creationId xmlns:p14="http://schemas.microsoft.com/office/powerpoint/2010/main" val="467675399"/>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nuage, arbre&#10;&#10;Description générée automatiquement">
            <a:extLst>
              <a:ext uri="{FF2B5EF4-FFF2-40B4-BE49-F238E27FC236}">
                <a16:creationId xmlns:a16="http://schemas.microsoft.com/office/drawing/2014/main" id="{2DE8EDC1-EE70-ECC7-E063-9B756F92DB6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8487" y="643466"/>
            <a:ext cx="8315025" cy="5571067"/>
          </a:xfrm>
          <a:prstGeom prst="rect">
            <a:avLst/>
          </a:prstGeom>
          <a:ln w="66675">
            <a:solidFill>
              <a:srgbClr val="FFFF00"/>
            </a:solidFill>
            <a:prstDash val="sysDot"/>
          </a:ln>
        </p:spPr>
      </p:pic>
      <p:sp>
        <p:nvSpPr>
          <p:cNvPr id="4" name="ZoneTexte 3">
            <a:extLst>
              <a:ext uri="{FF2B5EF4-FFF2-40B4-BE49-F238E27FC236}">
                <a16:creationId xmlns:a16="http://schemas.microsoft.com/office/drawing/2014/main" id="{FFE90A8F-15AA-8E34-FA0C-C427ED3675BA}"/>
              </a:ext>
            </a:extLst>
          </p:cNvPr>
          <p:cNvSpPr txBox="1"/>
          <p:nvPr/>
        </p:nvSpPr>
        <p:spPr>
          <a:xfrm>
            <a:off x="1565753" y="6214533"/>
            <a:ext cx="9887211" cy="523220"/>
          </a:xfrm>
          <a:prstGeom prst="rect">
            <a:avLst/>
          </a:prstGeom>
          <a:noFill/>
        </p:spPr>
        <p:txBody>
          <a:bodyPr wrap="square" rtlCol="0">
            <a:spAutoFit/>
          </a:bodyPr>
          <a:lstStyle/>
          <a:p>
            <a:r>
              <a:rPr lang="fr-FR" sz="2800" b="1" dirty="0">
                <a:solidFill>
                  <a:srgbClr val="FFFF00"/>
                </a:solidFill>
              </a:rPr>
              <a:t>Végétation sur les bords du Mékong à </a:t>
            </a:r>
            <a:r>
              <a:rPr lang="fr-FR" sz="2800" b="1" dirty="0" err="1">
                <a:solidFill>
                  <a:srgbClr val="FFFF00"/>
                </a:solidFill>
              </a:rPr>
              <a:t>Luang</a:t>
            </a:r>
            <a:r>
              <a:rPr lang="fr-FR" sz="2800" b="1" dirty="0">
                <a:solidFill>
                  <a:srgbClr val="FFFF00"/>
                </a:solidFill>
              </a:rPr>
              <a:t> </a:t>
            </a:r>
            <a:r>
              <a:rPr lang="fr-FR" sz="2800" b="1" dirty="0" err="1">
                <a:solidFill>
                  <a:srgbClr val="FFFF00"/>
                </a:solidFill>
              </a:rPr>
              <a:t>Prabang</a:t>
            </a:r>
            <a:r>
              <a:rPr lang="fr-FR" sz="2800" b="1" dirty="0">
                <a:solidFill>
                  <a:srgbClr val="FFFF00"/>
                </a:solidFill>
              </a:rPr>
              <a:t> (2009)</a:t>
            </a:r>
          </a:p>
        </p:txBody>
      </p:sp>
    </p:spTree>
    <p:extLst>
      <p:ext uri="{BB962C8B-B14F-4D97-AF65-F5344CB8AC3E}">
        <p14:creationId xmlns:p14="http://schemas.microsoft.com/office/powerpoint/2010/main" val="2333079794"/>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fruit de mer, Produits de la mer, marché, poisson&#10;&#10;Description générée automatiquement">
            <a:extLst>
              <a:ext uri="{FF2B5EF4-FFF2-40B4-BE49-F238E27FC236}">
                <a16:creationId xmlns:a16="http://schemas.microsoft.com/office/drawing/2014/main" id="{77BE7C82-14D0-B2E2-67E8-7C3AFC0BB96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28460" y="643466"/>
            <a:ext cx="8315025" cy="5571067"/>
          </a:xfrm>
          <a:prstGeom prst="rect">
            <a:avLst/>
          </a:prstGeom>
          <a:ln w="63500">
            <a:solidFill>
              <a:srgbClr val="FFFF00"/>
            </a:solidFill>
            <a:prstDash val="sysDot"/>
          </a:ln>
        </p:spPr>
      </p:pic>
      <p:sp>
        <p:nvSpPr>
          <p:cNvPr id="4" name="ZoneTexte 3">
            <a:extLst>
              <a:ext uri="{FF2B5EF4-FFF2-40B4-BE49-F238E27FC236}">
                <a16:creationId xmlns:a16="http://schemas.microsoft.com/office/drawing/2014/main" id="{2D78FC36-6946-0403-5C46-262BAA01BBD4}"/>
              </a:ext>
            </a:extLst>
          </p:cNvPr>
          <p:cNvSpPr txBox="1"/>
          <p:nvPr/>
        </p:nvSpPr>
        <p:spPr>
          <a:xfrm>
            <a:off x="488516" y="428177"/>
            <a:ext cx="2505206" cy="6001643"/>
          </a:xfrm>
          <a:prstGeom prst="rect">
            <a:avLst/>
          </a:prstGeom>
          <a:noFill/>
        </p:spPr>
        <p:txBody>
          <a:bodyPr wrap="square" rtlCol="0">
            <a:spAutoFit/>
          </a:bodyPr>
          <a:lstStyle/>
          <a:p>
            <a:r>
              <a:rPr lang="fr-FR" sz="2400" b="1" dirty="0">
                <a:solidFill>
                  <a:srgbClr val="FFFF00"/>
                </a:solidFill>
              </a:rPr>
              <a:t>Les poissons des fleuves constituent avec le riz une des bases de l'alimentation. Vente de poissons-chats </a:t>
            </a:r>
            <a:r>
              <a:rPr lang="fr-FR" sz="2400" b="1" dirty="0" err="1">
                <a:solidFill>
                  <a:srgbClr val="FFFF00"/>
                </a:solidFill>
              </a:rPr>
              <a:t>pangasius</a:t>
            </a:r>
            <a:r>
              <a:rPr lang="fr-FR" sz="2400" b="1" dirty="0">
                <a:solidFill>
                  <a:srgbClr val="FFFF00"/>
                </a:solidFill>
              </a:rPr>
              <a:t> </a:t>
            </a:r>
            <a:r>
              <a:rPr lang="fr-FR" sz="2400" b="1" dirty="0" err="1">
                <a:solidFill>
                  <a:srgbClr val="FFFF00"/>
                </a:solidFill>
              </a:rPr>
              <a:t>bocourti</a:t>
            </a:r>
            <a:r>
              <a:rPr lang="fr-FR" sz="2400" b="1" dirty="0">
                <a:solidFill>
                  <a:srgbClr val="FFFF00"/>
                </a:solidFill>
              </a:rPr>
              <a:t> élevés en aquaculture ou pêchés dans le fleuve au marché de Vinh Long, delta du Mékong, Vietnam.</a:t>
            </a:r>
          </a:p>
        </p:txBody>
      </p:sp>
    </p:spTree>
    <p:extLst>
      <p:ext uri="{BB962C8B-B14F-4D97-AF65-F5344CB8AC3E}">
        <p14:creationId xmlns:p14="http://schemas.microsoft.com/office/powerpoint/2010/main" val="2134018348"/>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terrestre, Plante carnivore, Sarracénie pourpre&#10;&#10;Description générée automatiquement">
            <a:extLst>
              <a:ext uri="{FF2B5EF4-FFF2-40B4-BE49-F238E27FC236}">
                <a16:creationId xmlns:a16="http://schemas.microsoft.com/office/drawing/2014/main" id="{A353B7F6-F1EA-27E5-4ACC-FB20414721F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81955" y="643466"/>
            <a:ext cx="7428089" cy="5571067"/>
          </a:xfrm>
          <a:prstGeom prst="rect">
            <a:avLst/>
          </a:prstGeom>
          <a:ln w="63500">
            <a:solidFill>
              <a:srgbClr val="FFFF00"/>
            </a:solidFill>
            <a:prstDash val="sysDot"/>
          </a:ln>
        </p:spPr>
      </p:pic>
      <p:sp>
        <p:nvSpPr>
          <p:cNvPr id="4" name="ZoneTexte 3">
            <a:extLst>
              <a:ext uri="{FF2B5EF4-FFF2-40B4-BE49-F238E27FC236}">
                <a16:creationId xmlns:a16="http://schemas.microsoft.com/office/drawing/2014/main" id="{4E6FE41C-1885-9760-7913-D2CF2D24733D}"/>
              </a:ext>
            </a:extLst>
          </p:cNvPr>
          <p:cNvSpPr txBox="1"/>
          <p:nvPr/>
        </p:nvSpPr>
        <p:spPr>
          <a:xfrm>
            <a:off x="3858016" y="6214533"/>
            <a:ext cx="8480121" cy="523220"/>
          </a:xfrm>
          <a:prstGeom prst="rect">
            <a:avLst/>
          </a:prstGeom>
          <a:noFill/>
        </p:spPr>
        <p:txBody>
          <a:bodyPr wrap="square" rtlCol="0">
            <a:spAutoFit/>
          </a:bodyPr>
          <a:lstStyle/>
          <a:p>
            <a:r>
              <a:rPr lang="fr-FR" sz="2800" b="1" dirty="0" err="1">
                <a:solidFill>
                  <a:srgbClr val="FFFF00"/>
                </a:solidFill>
              </a:rPr>
              <a:t>Nepenthes</a:t>
            </a:r>
            <a:r>
              <a:rPr lang="fr-FR" sz="2800" b="1" dirty="0">
                <a:solidFill>
                  <a:srgbClr val="FFFF00"/>
                </a:solidFill>
              </a:rPr>
              <a:t> </a:t>
            </a:r>
            <a:r>
              <a:rPr lang="fr-FR" sz="2800" b="1" dirty="0" err="1">
                <a:solidFill>
                  <a:srgbClr val="FFFF00"/>
                </a:solidFill>
              </a:rPr>
              <a:t>bokorensis</a:t>
            </a:r>
            <a:r>
              <a:rPr lang="fr-FR" sz="2800" b="1" dirty="0">
                <a:solidFill>
                  <a:srgbClr val="FFFF00"/>
                </a:solidFill>
              </a:rPr>
              <a:t> plant</a:t>
            </a:r>
          </a:p>
        </p:txBody>
      </p:sp>
    </p:spTree>
    <p:extLst>
      <p:ext uri="{BB962C8B-B14F-4D97-AF65-F5344CB8AC3E}">
        <p14:creationId xmlns:p14="http://schemas.microsoft.com/office/powerpoint/2010/main" val="793807849"/>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oisson, raie, Raies et pocheteaux, skate&#10;&#10;Description générée automatiquement">
            <a:extLst>
              <a:ext uri="{FF2B5EF4-FFF2-40B4-BE49-F238E27FC236}">
                <a16:creationId xmlns:a16="http://schemas.microsoft.com/office/drawing/2014/main" id="{265BFEA4-AA18-554A-4BA0-4B275F19611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07228" y="643466"/>
            <a:ext cx="8377544" cy="5571067"/>
          </a:xfrm>
          <a:prstGeom prst="rect">
            <a:avLst/>
          </a:prstGeom>
          <a:ln w="63500">
            <a:solidFill>
              <a:srgbClr val="FFFF00"/>
            </a:solidFill>
            <a:prstDash val="sysDot"/>
          </a:ln>
        </p:spPr>
      </p:pic>
      <p:sp>
        <p:nvSpPr>
          <p:cNvPr id="4" name="ZoneTexte 3">
            <a:extLst>
              <a:ext uri="{FF2B5EF4-FFF2-40B4-BE49-F238E27FC236}">
                <a16:creationId xmlns:a16="http://schemas.microsoft.com/office/drawing/2014/main" id="{40ABAF5D-78D0-ACF3-A967-5DDE45DE457B}"/>
              </a:ext>
            </a:extLst>
          </p:cNvPr>
          <p:cNvSpPr txBox="1"/>
          <p:nvPr/>
        </p:nvSpPr>
        <p:spPr>
          <a:xfrm>
            <a:off x="1014609" y="6214533"/>
            <a:ext cx="10459232" cy="523220"/>
          </a:xfrm>
          <a:prstGeom prst="rect">
            <a:avLst/>
          </a:prstGeom>
          <a:noFill/>
        </p:spPr>
        <p:txBody>
          <a:bodyPr wrap="square" rtlCol="0">
            <a:spAutoFit/>
          </a:bodyPr>
          <a:lstStyle/>
          <a:p>
            <a:r>
              <a:rPr lang="fr-FR" sz="2800" b="1" dirty="0">
                <a:solidFill>
                  <a:srgbClr val="FFFF00"/>
                </a:solidFill>
              </a:rPr>
              <a:t>Raie </a:t>
            </a:r>
            <a:r>
              <a:rPr lang="fr-FR" sz="2800" b="1" dirty="0" err="1">
                <a:solidFill>
                  <a:srgbClr val="FFFF00"/>
                </a:solidFill>
              </a:rPr>
              <a:t>Himantura</a:t>
            </a:r>
            <a:r>
              <a:rPr lang="fr-FR" sz="2800" b="1" dirty="0">
                <a:solidFill>
                  <a:srgbClr val="FFFF00"/>
                </a:solidFill>
              </a:rPr>
              <a:t> </a:t>
            </a:r>
            <a:r>
              <a:rPr lang="fr-FR" sz="2800" b="1" dirty="0" err="1">
                <a:solidFill>
                  <a:srgbClr val="FFFF00"/>
                </a:solidFill>
              </a:rPr>
              <a:t>Chaophraya</a:t>
            </a:r>
            <a:r>
              <a:rPr lang="fr-FR" sz="2800" b="1" dirty="0">
                <a:solidFill>
                  <a:srgbClr val="FFFF00"/>
                </a:solidFill>
              </a:rPr>
              <a:t> (jusqu'à 2,4 m de diamètre et 600 kg)</a:t>
            </a:r>
          </a:p>
        </p:txBody>
      </p:sp>
    </p:spTree>
    <p:extLst>
      <p:ext uri="{BB962C8B-B14F-4D97-AF65-F5344CB8AC3E}">
        <p14:creationId xmlns:p14="http://schemas.microsoft.com/office/powerpoint/2010/main" val="2638167808"/>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oisson, Biologie marine, sous-marin, requin&#10;&#10;Description générée automatiquement">
            <a:extLst>
              <a:ext uri="{FF2B5EF4-FFF2-40B4-BE49-F238E27FC236}">
                <a16:creationId xmlns:a16="http://schemas.microsoft.com/office/drawing/2014/main" id="{E5790A3B-6BF3-D9B6-0AC0-A9F4380E0C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17034" y="643466"/>
            <a:ext cx="7428089" cy="5571067"/>
          </a:xfrm>
          <a:prstGeom prst="rect">
            <a:avLst/>
          </a:prstGeom>
          <a:ln w="63500">
            <a:solidFill>
              <a:srgbClr val="FFFF00"/>
            </a:solidFill>
            <a:prstDash val="sysDot"/>
          </a:ln>
        </p:spPr>
      </p:pic>
      <p:sp>
        <p:nvSpPr>
          <p:cNvPr id="6" name="ZoneTexte 5">
            <a:extLst>
              <a:ext uri="{FF2B5EF4-FFF2-40B4-BE49-F238E27FC236}">
                <a16:creationId xmlns:a16="http://schemas.microsoft.com/office/drawing/2014/main" id="{8DF26AC4-DC4B-0DE0-399A-9E31C75F64B8}"/>
              </a:ext>
            </a:extLst>
          </p:cNvPr>
          <p:cNvSpPr txBox="1"/>
          <p:nvPr/>
        </p:nvSpPr>
        <p:spPr>
          <a:xfrm>
            <a:off x="8824907" y="1932533"/>
            <a:ext cx="2464497" cy="3108543"/>
          </a:xfrm>
          <a:prstGeom prst="rect">
            <a:avLst/>
          </a:prstGeom>
          <a:noFill/>
        </p:spPr>
        <p:txBody>
          <a:bodyPr wrap="square">
            <a:spAutoFit/>
          </a:bodyPr>
          <a:lstStyle/>
          <a:p>
            <a:r>
              <a:rPr lang="fr-FR" sz="2800" b="1" dirty="0">
                <a:solidFill>
                  <a:srgbClr val="FFFF00"/>
                </a:solidFill>
              </a:rPr>
              <a:t>Poisson-chat géant du Mékong, endémique du fleuve Mékong (jusqu'à 3 m de long et 350 kg)</a:t>
            </a:r>
          </a:p>
        </p:txBody>
      </p:sp>
    </p:spTree>
    <p:extLst>
      <p:ext uri="{BB962C8B-B14F-4D97-AF65-F5344CB8AC3E}">
        <p14:creationId xmlns:p14="http://schemas.microsoft.com/office/powerpoint/2010/main" val="3578349733"/>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oisson, Aileron, Biologie marine, eau&#10;&#10;Description générée automatiquement">
            <a:extLst>
              <a:ext uri="{FF2B5EF4-FFF2-40B4-BE49-F238E27FC236}">
                <a16:creationId xmlns:a16="http://schemas.microsoft.com/office/drawing/2014/main" id="{50C6039A-849A-DE7B-599F-BD38795719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7228" y="280211"/>
            <a:ext cx="8377544" cy="5571067"/>
          </a:xfrm>
          <a:prstGeom prst="rect">
            <a:avLst/>
          </a:prstGeom>
          <a:ln w="63500">
            <a:solidFill>
              <a:srgbClr val="FFFF00"/>
            </a:solidFill>
            <a:prstDash val="sysDot"/>
          </a:ln>
        </p:spPr>
      </p:pic>
      <p:sp>
        <p:nvSpPr>
          <p:cNvPr id="4" name="ZoneTexte 3">
            <a:extLst>
              <a:ext uri="{FF2B5EF4-FFF2-40B4-BE49-F238E27FC236}">
                <a16:creationId xmlns:a16="http://schemas.microsoft.com/office/drawing/2014/main" id="{814E3D4C-03B7-4A00-779D-5B33B008CFA8}"/>
              </a:ext>
            </a:extLst>
          </p:cNvPr>
          <p:cNvSpPr txBox="1"/>
          <p:nvPr/>
        </p:nvSpPr>
        <p:spPr>
          <a:xfrm>
            <a:off x="1321526" y="5851278"/>
            <a:ext cx="9548948" cy="954107"/>
          </a:xfrm>
          <a:prstGeom prst="rect">
            <a:avLst/>
          </a:prstGeom>
          <a:noFill/>
        </p:spPr>
        <p:txBody>
          <a:bodyPr wrap="square" rtlCol="0">
            <a:spAutoFit/>
          </a:bodyPr>
          <a:lstStyle/>
          <a:p>
            <a:r>
              <a:rPr lang="fr-FR" dirty="0">
                <a:solidFill>
                  <a:srgbClr val="FFFF00"/>
                </a:solidFill>
              </a:rPr>
              <a:t> </a:t>
            </a:r>
            <a:r>
              <a:rPr lang="fr-FR" sz="2800" b="1" dirty="0" err="1">
                <a:solidFill>
                  <a:srgbClr val="FFFF00"/>
                </a:solidFill>
              </a:rPr>
              <a:t>Panga</a:t>
            </a:r>
            <a:r>
              <a:rPr lang="fr-FR" sz="2800" b="1" dirty="0">
                <a:solidFill>
                  <a:srgbClr val="FFFF00"/>
                </a:solidFill>
              </a:rPr>
              <a:t> ( </a:t>
            </a:r>
            <a:r>
              <a:rPr lang="fr-FR" sz="2800" b="1" dirty="0" err="1">
                <a:solidFill>
                  <a:srgbClr val="FFFF00"/>
                </a:solidFill>
              </a:rPr>
              <a:t>Pangasius</a:t>
            </a:r>
            <a:r>
              <a:rPr lang="fr-FR" sz="2800" b="1" dirty="0">
                <a:solidFill>
                  <a:srgbClr val="FFFF00"/>
                </a:solidFill>
              </a:rPr>
              <a:t> </a:t>
            </a:r>
            <a:r>
              <a:rPr lang="fr-FR" sz="2800" b="1" dirty="0" err="1">
                <a:solidFill>
                  <a:srgbClr val="FFFF00"/>
                </a:solidFill>
              </a:rPr>
              <a:t>sanitwongsei</a:t>
            </a:r>
            <a:r>
              <a:rPr lang="fr-FR" sz="2800" b="1" dirty="0">
                <a:solidFill>
                  <a:srgbClr val="FFFF00"/>
                </a:solidFill>
              </a:rPr>
              <a:t> ). Aquarium tropical du Palais de la Porte Dorée, à Paris.</a:t>
            </a:r>
          </a:p>
        </p:txBody>
      </p:sp>
    </p:spTree>
    <p:extLst>
      <p:ext uri="{BB962C8B-B14F-4D97-AF65-F5344CB8AC3E}">
        <p14:creationId xmlns:p14="http://schemas.microsoft.com/office/powerpoint/2010/main" val="1380603934"/>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oisson, Biologie marine, Aileron, eau&#10;&#10;Description générée automatiquement">
            <a:extLst>
              <a:ext uri="{FF2B5EF4-FFF2-40B4-BE49-F238E27FC236}">
                <a16:creationId xmlns:a16="http://schemas.microsoft.com/office/drawing/2014/main" id="{C0CB3237-CF10-5D53-BBD8-164DAC083A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22916" y="643466"/>
            <a:ext cx="8346167" cy="5571067"/>
          </a:xfrm>
          <a:prstGeom prst="rect">
            <a:avLst/>
          </a:prstGeom>
          <a:ln w="63500">
            <a:solidFill>
              <a:srgbClr val="FFFF00"/>
            </a:solidFill>
            <a:prstDash val="sysDot"/>
          </a:ln>
        </p:spPr>
      </p:pic>
      <p:sp>
        <p:nvSpPr>
          <p:cNvPr id="4" name="ZoneTexte 3">
            <a:extLst>
              <a:ext uri="{FF2B5EF4-FFF2-40B4-BE49-F238E27FC236}">
                <a16:creationId xmlns:a16="http://schemas.microsoft.com/office/drawing/2014/main" id="{4B3BA409-D736-64B2-7867-95E271129BB1}"/>
              </a:ext>
            </a:extLst>
          </p:cNvPr>
          <p:cNvSpPr txBox="1"/>
          <p:nvPr/>
        </p:nvSpPr>
        <p:spPr>
          <a:xfrm>
            <a:off x="2223540" y="6214533"/>
            <a:ext cx="9613555" cy="523220"/>
          </a:xfrm>
          <a:prstGeom prst="rect">
            <a:avLst/>
          </a:prstGeom>
          <a:noFill/>
        </p:spPr>
        <p:txBody>
          <a:bodyPr wrap="square" rtlCol="0">
            <a:spAutoFit/>
          </a:bodyPr>
          <a:lstStyle/>
          <a:p>
            <a:r>
              <a:rPr lang="fr-FR" sz="2800" b="1" dirty="0" err="1">
                <a:solidFill>
                  <a:srgbClr val="FFFF00"/>
                </a:solidFill>
              </a:rPr>
              <a:t>Catlocarpio</a:t>
            </a:r>
            <a:r>
              <a:rPr lang="fr-FR" sz="2800" b="1" dirty="0">
                <a:solidFill>
                  <a:srgbClr val="FFFF00"/>
                </a:solidFill>
              </a:rPr>
              <a:t> </a:t>
            </a:r>
            <a:r>
              <a:rPr lang="fr-FR" sz="2800" b="1" dirty="0" err="1">
                <a:solidFill>
                  <a:srgbClr val="FFFF00"/>
                </a:solidFill>
              </a:rPr>
              <a:t>siamensis</a:t>
            </a:r>
            <a:r>
              <a:rPr lang="fr-FR" sz="2800" b="1" dirty="0">
                <a:solidFill>
                  <a:srgbClr val="FFFF00"/>
                </a:solidFill>
              </a:rPr>
              <a:t> (jusqu'à 3 m de long et 300 kg)</a:t>
            </a:r>
          </a:p>
        </p:txBody>
      </p:sp>
    </p:spTree>
    <p:extLst>
      <p:ext uri="{BB962C8B-B14F-4D97-AF65-F5344CB8AC3E}">
        <p14:creationId xmlns:p14="http://schemas.microsoft.com/office/powerpoint/2010/main" val="2838246259"/>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oisson, Produits de la mer, fruit de mer, nourriture&#10;&#10;Description générée automatiquement">
            <a:extLst>
              <a:ext uri="{FF2B5EF4-FFF2-40B4-BE49-F238E27FC236}">
                <a16:creationId xmlns:a16="http://schemas.microsoft.com/office/drawing/2014/main" id="{F5675364-FF21-C1DD-CCD9-3E9067B537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22916" y="643466"/>
            <a:ext cx="8346167" cy="5571067"/>
          </a:xfrm>
          <a:prstGeom prst="rect">
            <a:avLst/>
          </a:prstGeom>
          <a:ln w="63500">
            <a:solidFill>
              <a:schemeClr val="tx1"/>
            </a:solidFill>
            <a:prstDash val="sysDot"/>
          </a:ln>
        </p:spPr>
      </p:pic>
      <p:sp>
        <p:nvSpPr>
          <p:cNvPr id="4" name="ZoneTexte 3">
            <a:extLst>
              <a:ext uri="{FF2B5EF4-FFF2-40B4-BE49-F238E27FC236}">
                <a16:creationId xmlns:a16="http://schemas.microsoft.com/office/drawing/2014/main" id="{7B51D91C-F48B-E447-D3B0-0DBAD018A686}"/>
              </a:ext>
            </a:extLst>
          </p:cNvPr>
          <p:cNvSpPr txBox="1"/>
          <p:nvPr/>
        </p:nvSpPr>
        <p:spPr>
          <a:xfrm>
            <a:off x="3306872" y="6214533"/>
            <a:ext cx="8617907" cy="523220"/>
          </a:xfrm>
          <a:prstGeom prst="rect">
            <a:avLst/>
          </a:prstGeom>
          <a:noFill/>
        </p:spPr>
        <p:txBody>
          <a:bodyPr wrap="square" rtlCol="0">
            <a:spAutoFit/>
          </a:bodyPr>
          <a:lstStyle/>
          <a:p>
            <a:r>
              <a:rPr lang="fr-FR" sz="2800" b="1" dirty="0" err="1"/>
              <a:t>Wallago</a:t>
            </a:r>
            <a:r>
              <a:rPr lang="fr-FR" sz="2800" b="1" dirty="0"/>
              <a:t> </a:t>
            </a:r>
            <a:r>
              <a:rPr lang="fr-FR" sz="2800" b="1" dirty="0" err="1"/>
              <a:t>attu</a:t>
            </a:r>
            <a:r>
              <a:rPr lang="fr-FR" sz="2800" b="1" dirty="0"/>
              <a:t> (jusqu'à 2,4 m et 100 kg)</a:t>
            </a:r>
          </a:p>
        </p:txBody>
      </p:sp>
    </p:spTree>
    <p:extLst>
      <p:ext uri="{BB962C8B-B14F-4D97-AF65-F5344CB8AC3E}">
        <p14:creationId xmlns:p14="http://schemas.microsoft.com/office/powerpoint/2010/main" val="1706495779"/>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eau, voie navigable&#10;&#10;Description générée automatiquement">
            <a:extLst>
              <a:ext uri="{FF2B5EF4-FFF2-40B4-BE49-F238E27FC236}">
                <a16:creationId xmlns:a16="http://schemas.microsoft.com/office/drawing/2014/main" id="{EBB09FC4-9A2E-9CDC-8F7D-137298D984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43940" y="643466"/>
            <a:ext cx="9904119" cy="5571067"/>
          </a:xfrm>
          <a:prstGeom prst="rect">
            <a:avLst/>
          </a:prstGeom>
          <a:ln w="63500">
            <a:solidFill>
              <a:schemeClr val="tx1"/>
            </a:solidFill>
            <a:prstDash val="sysDot"/>
          </a:ln>
        </p:spPr>
      </p:pic>
      <p:sp>
        <p:nvSpPr>
          <p:cNvPr id="4" name="ZoneTexte 3">
            <a:extLst>
              <a:ext uri="{FF2B5EF4-FFF2-40B4-BE49-F238E27FC236}">
                <a16:creationId xmlns:a16="http://schemas.microsoft.com/office/drawing/2014/main" id="{598A2BC4-7BB6-1A8E-DA50-657397E449B9}"/>
              </a:ext>
            </a:extLst>
          </p:cNvPr>
          <p:cNvSpPr txBox="1"/>
          <p:nvPr/>
        </p:nvSpPr>
        <p:spPr>
          <a:xfrm>
            <a:off x="2693096" y="6214533"/>
            <a:ext cx="8855901" cy="523220"/>
          </a:xfrm>
          <a:prstGeom prst="rect">
            <a:avLst/>
          </a:prstGeom>
          <a:noFill/>
        </p:spPr>
        <p:txBody>
          <a:bodyPr wrap="square" rtlCol="0">
            <a:spAutoFit/>
          </a:bodyPr>
          <a:lstStyle/>
          <a:p>
            <a:r>
              <a:rPr lang="fr-FR" sz="2800" b="1" dirty="0"/>
              <a:t>Excursion en bateau aux grottes de Pak Ou</a:t>
            </a:r>
          </a:p>
        </p:txBody>
      </p:sp>
    </p:spTree>
    <p:extLst>
      <p:ext uri="{BB962C8B-B14F-4D97-AF65-F5344CB8AC3E}">
        <p14:creationId xmlns:p14="http://schemas.microsoft.com/office/powerpoint/2010/main" val="183628171"/>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transport, plein air, bateau, embarcation&#10;&#10;Description générée automatiquement">
            <a:extLst>
              <a:ext uri="{FF2B5EF4-FFF2-40B4-BE49-F238E27FC236}">
                <a16:creationId xmlns:a16="http://schemas.microsoft.com/office/drawing/2014/main" id="{FED4257E-F809-82EE-1DE6-7DE619D018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8487" y="372028"/>
            <a:ext cx="8315025" cy="5571067"/>
          </a:xfrm>
          <a:prstGeom prst="rect">
            <a:avLst/>
          </a:prstGeom>
          <a:ln w="63500">
            <a:solidFill>
              <a:srgbClr val="FFFF00"/>
            </a:solidFill>
            <a:prstDash val="sysDot"/>
          </a:ln>
        </p:spPr>
      </p:pic>
      <p:sp>
        <p:nvSpPr>
          <p:cNvPr id="6" name="ZoneTexte 5">
            <a:extLst>
              <a:ext uri="{FF2B5EF4-FFF2-40B4-BE49-F238E27FC236}">
                <a16:creationId xmlns:a16="http://schemas.microsoft.com/office/drawing/2014/main" id="{687AF13A-B779-D4DC-83E3-2E01D8758340}"/>
              </a:ext>
            </a:extLst>
          </p:cNvPr>
          <p:cNvSpPr txBox="1"/>
          <p:nvPr/>
        </p:nvSpPr>
        <p:spPr>
          <a:xfrm>
            <a:off x="1650388" y="5943095"/>
            <a:ext cx="9510302" cy="954107"/>
          </a:xfrm>
          <a:prstGeom prst="rect">
            <a:avLst/>
          </a:prstGeom>
          <a:noFill/>
        </p:spPr>
        <p:txBody>
          <a:bodyPr wrap="square" rtlCol="0">
            <a:spAutoFit/>
          </a:bodyPr>
          <a:lstStyle/>
          <a:p>
            <a:r>
              <a:rPr lang="fr-FR" sz="2800" b="1" dirty="0">
                <a:solidFill>
                  <a:srgbClr val="FFFF00"/>
                </a:solidFill>
              </a:rPr>
              <a:t>Petit bateau touristique utilisé sur le fleuve Mékong. Ho Chi Minh-Ville, Vietnam</a:t>
            </a:r>
          </a:p>
        </p:txBody>
      </p:sp>
    </p:spTree>
    <p:extLst>
      <p:ext uri="{BB962C8B-B14F-4D97-AF65-F5344CB8AC3E}">
        <p14:creationId xmlns:p14="http://schemas.microsoft.com/office/powerpoint/2010/main" val="193131300"/>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transport, eau, embarcation&#10;&#10;Description générée automatiquement">
            <a:extLst>
              <a:ext uri="{FF2B5EF4-FFF2-40B4-BE49-F238E27FC236}">
                <a16:creationId xmlns:a16="http://schemas.microsoft.com/office/drawing/2014/main" id="{5A131A9B-0257-00DA-9904-38FE2F5177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7255" y="643466"/>
            <a:ext cx="8377544" cy="5571067"/>
          </a:xfrm>
          <a:prstGeom prst="rect">
            <a:avLst/>
          </a:prstGeom>
          <a:ln w="63500">
            <a:solidFill>
              <a:srgbClr val="FFFF00"/>
            </a:solidFill>
            <a:prstDash val="sysDot"/>
          </a:ln>
        </p:spPr>
      </p:pic>
      <p:sp>
        <p:nvSpPr>
          <p:cNvPr id="5" name="ZoneTexte 4">
            <a:extLst>
              <a:ext uri="{FF2B5EF4-FFF2-40B4-BE49-F238E27FC236}">
                <a16:creationId xmlns:a16="http://schemas.microsoft.com/office/drawing/2014/main" id="{C5C59D64-E381-149D-FE58-DB38CAD8B3DE}"/>
              </a:ext>
            </a:extLst>
          </p:cNvPr>
          <p:cNvSpPr txBox="1"/>
          <p:nvPr/>
        </p:nvSpPr>
        <p:spPr>
          <a:xfrm>
            <a:off x="1427968" y="6214533"/>
            <a:ext cx="8843375" cy="523220"/>
          </a:xfrm>
          <a:prstGeom prst="rect">
            <a:avLst/>
          </a:prstGeom>
          <a:noFill/>
        </p:spPr>
        <p:txBody>
          <a:bodyPr wrap="square" rtlCol="0">
            <a:spAutoFit/>
          </a:bodyPr>
          <a:lstStyle/>
          <a:p>
            <a:r>
              <a:rPr lang="fr-FR" sz="2800" b="1" dirty="0">
                <a:solidFill>
                  <a:srgbClr val="FFFF00"/>
                </a:solidFill>
              </a:rPr>
              <a:t>Phnom Penh.- Bateau fleuri sur le Mékong</a:t>
            </a:r>
          </a:p>
        </p:txBody>
      </p:sp>
      <p:sp>
        <p:nvSpPr>
          <p:cNvPr id="6" name="ZoneTexte 5">
            <a:extLst>
              <a:ext uri="{FF2B5EF4-FFF2-40B4-BE49-F238E27FC236}">
                <a16:creationId xmlns:a16="http://schemas.microsoft.com/office/drawing/2014/main" id="{3965856A-E339-1F91-F3EA-BBF5FBCB232E}"/>
              </a:ext>
            </a:extLst>
          </p:cNvPr>
          <p:cNvSpPr txBox="1"/>
          <p:nvPr/>
        </p:nvSpPr>
        <p:spPr>
          <a:xfrm>
            <a:off x="1377863" y="120246"/>
            <a:ext cx="8943584" cy="523220"/>
          </a:xfrm>
          <a:prstGeom prst="rect">
            <a:avLst/>
          </a:prstGeom>
          <a:noFill/>
        </p:spPr>
        <p:txBody>
          <a:bodyPr wrap="square" rtlCol="0">
            <a:spAutoFit/>
          </a:bodyPr>
          <a:lstStyle/>
          <a:p>
            <a:r>
              <a:rPr lang="fr-FR" sz="2800" b="1" dirty="0">
                <a:solidFill>
                  <a:srgbClr val="FFFF00"/>
                </a:solidFill>
              </a:rPr>
              <a:t>Lorient Vous A Présenté Le Delta Du Mékong</a:t>
            </a:r>
          </a:p>
        </p:txBody>
      </p:sp>
      <p:sp>
        <p:nvSpPr>
          <p:cNvPr id="7" name="ZoneTexte 6">
            <a:extLst>
              <a:ext uri="{FF2B5EF4-FFF2-40B4-BE49-F238E27FC236}">
                <a16:creationId xmlns:a16="http://schemas.microsoft.com/office/drawing/2014/main" id="{D8FB6D85-C956-52D8-F25C-FCA38ABB2433}"/>
              </a:ext>
            </a:extLst>
          </p:cNvPr>
          <p:cNvSpPr txBox="1"/>
          <p:nvPr/>
        </p:nvSpPr>
        <p:spPr>
          <a:xfrm>
            <a:off x="9194104" y="2342367"/>
            <a:ext cx="3118981" cy="954107"/>
          </a:xfrm>
          <a:prstGeom prst="rect">
            <a:avLst/>
          </a:prstGeom>
          <a:noFill/>
        </p:spPr>
        <p:txBody>
          <a:bodyPr wrap="square" rtlCol="0">
            <a:spAutoFit/>
          </a:bodyPr>
          <a:lstStyle/>
          <a:p>
            <a:r>
              <a:rPr lang="fr-FR" sz="2800" b="1" dirty="0">
                <a:solidFill>
                  <a:srgbClr val="FFFF00"/>
                </a:solidFill>
              </a:rPr>
              <a:t>Les Images Et Le Son Du Net</a:t>
            </a:r>
          </a:p>
        </p:txBody>
      </p:sp>
      <p:sp>
        <p:nvSpPr>
          <p:cNvPr id="8" name="ZoneTexte 7">
            <a:extLst>
              <a:ext uri="{FF2B5EF4-FFF2-40B4-BE49-F238E27FC236}">
                <a16:creationId xmlns:a16="http://schemas.microsoft.com/office/drawing/2014/main" id="{C392012C-58B8-E28F-8944-F74EDDB8EA89}"/>
              </a:ext>
            </a:extLst>
          </p:cNvPr>
          <p:cNvSpPr txBox="1"/>
          <p:nvPr/>
        </p:nvSpPr>
        <p:spPr>
          <a:xfrm>
            <a:off x="9732723" y="3561525"/>
            <a:ext cx="2997896"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1979339847"/>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7">
                                            <p:txEl>
                                              <p:pRg st="0" end="0"/>
                                            </p:txEl>
                                          </p:spTgt>
                                        </p:tgtEl>
                                        <p:attrNameLst>
                                          <p:attrName>style.visibility</p:attrName>
                                        </p:attrNameLst>
                                      </p:cBhvr>
                                      <p:to>
                                        <p:strVal val="visible"/>
                                      </p:to>
                                    </p:set>
                                    <p:set>
                                      <p:cBhvr>
                                        <p:cTn id="16" dur="455" fill="hold">
                                          <p:stCondLst>
                                            <p:cond delay="0"/>
                                          </p:stCondLst>
                                        </p:cTn>
                                        <p:tgtEl>
                                          <p:spTgt spid="7">
                                            <p:txEl>
                                              <p:pRg st="0" end="0"/>
                                            </p:txEl>
                                          </p:spTgt>
                                        </p:tgtEl>
                                        <p:attrNameLst>
                                          <p:attrName>style.rotation</p:attrName>
                                        </p:attrNameLst>
                                      </p:cBhvr>
                                      <p:to>
                                        <p:strVal val="-45.0"/>
                                      </p:to>
                                    </p:set>
                                    <p:anim calcmode="lin" valueType="num">
                                      <p:cBhvr>
                                        <p:cTn id="17"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8">
                                            <p:txEl>
                                              <p:pRg st="0" end="0"/>
                                            </p:txEl>
                                          </p:spTgt>
                                        </p:tgtEl>
                                        <p:attrNameLst>
                                          <p:attrName>style.visibility</p:attrName>
                                        </p:attrNameLst>
                                      </p:cBhvr>
                                      <p:to>
                                        <p:strVal val="visible"/>
                                      </p:to>
                                    </p:set>
                                    <p:set>
                                      <p:cBhvr>
                                        <p:cTn id="25" dur="455" fill="hold">
                                          <p:stCondLst>
                                            <p:cond delay="0"/>
                                          </p:stCondLst>
                                        </p:cTn>
                                        <p:tgtEl>
                                          <p:spTgt spid="8">
                                            <p:txEl>
                                              <p:pRg st="0" end="0"/>
                                            </p:txEl>
                                          </p:spTgt>
                                        </p:tgtEl>
                                        <p:attrNameLst>
                                          <p:attrName>style.rotation</p:attrName>
                                        </p:attrNameLst>
                                      </p:cBhvr>
                                      <p:to>
                                        <p:strVal val="-45.0"/>
                                      </p:to>
                                    </p:set>
                                    <p:anim calcmode="lin" valueType="num">
                                      <p:cBhvr>
                                        <p:cTn id="26"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TotalTime>
  <Words>563</Words>
  <Application>Microsoft Office PowerPoint</Application>
  <PresentationFormat>Grand écran</PresentationFormat>
  <Paragraphs>36</Paragraphs>
  <Slides>32</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32</vt:i4>
      </vt:variant>
    </vt:vector>
  </HeadingPairs>
  <TitlesOfParts>
    <vt:vector size="37"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6</cp:revision>
  <dcterms:created xsi:type="dcterms:W3CDTF">2023-11-19T08:34:44Z</dcterms:created>
  <dcterms:modified xsi:type="dcterms:W3CDTF">2023-11-20T06:09:40Z</dcterms:modified>
</cp:coreProperties>
</file>