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2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PuAcXW0vmdyksx7sWBb7A==" hashData="OJHcl838EMD6Cg+eAM4sJcyqSKDg/C9KRyreYScQ+r4UKWYRyM/I4IQEjX3b1Icqwlkaty5p1hTJVz+uNv2fJ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25" autoAdjust="0"/>
    <p:restoredTop sz="94660"/>
  </p:normalViewPr>
  <p:slideViewPr>
    <p:cSldViewPr snapToGrid="0">
      <p:cViewPr varScale="1">
        <p:scale>
          <a:sx n="90" d="100"/>
          <a:sy n="90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05176F-65B7-C78A-EDC5-4D27BD3559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4EA282F-774E-D372-4A2A-352901B221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A0BA30-AA76-90C3-CB55-C40461C0A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1A2D1C-70DA-32DC-E089-34DF961E9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89F0A8-04BA-BE8D-E653-7E60A52FC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308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E6575A-F20C-F42F-D5AA-5EAFFD68B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815FEB-6303-327A-9882-19F1064D8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1A2072-1CCF-71C7-E67F-916CB9DD9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DE547B-F75A-7E33-4D52-24D7EF6D7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237656-9B9B-6373-A642-2E4C7C35B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70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BF9FC6-F642-2D40-B4C9-887BD343A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848BEAC-EF49-5DBF-3140-98F5A8342D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DD335B-C5F3-CE8F-D307-410A32B23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3DC3BD-49FC-9FFF-4375-1045269B5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B0EA50-292C-C21D-2AF0-77EEA5F31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426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6175A-3A00-8EE7-54DA-13EBAC9DB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EFCAA5-0635-CC72-FC1A-89F3C2AC4C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11D4263-7FD3-D81F-1ADD-E62485D319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C5C1175-1CF7-7DA1-9B3F-B58BB7B6B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FEF27B-B0C0-4892-C8D4-151D06342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CEDA60-9941-3D38-D2EC-D94EC245B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417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C8040C-0ABE-18CD-0C9C-A46EA316D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39A01E-3452-69AD-AAED-45610395A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D7F4F2D-8A90-E12F-0835-AD986DC15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DCB287D-1C53-C197-87F9-B79CB6A2A3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91E998F-42BA-8A55-676B-2AFAB10D44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03BE999-CAEC-6FDD-DF21-1CB2916FD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9F76E5E-7BAB-9C98-4AC6-BBACC21F2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9E33ACB-A376-EB83-39E2-0B57C60BB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11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50F56E-572D-BF38-4B41-39406B7A5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781A0F1-A992-60EF-ADE9-69629D699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D8922F0-172E-2A57-A244-A445CF290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9805501-91AE-D762-C5BC-84465054A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23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E4D90E5-2518-7632-F525-0518CE0E0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2B83BB7-967D-13B1-4A16-85ED73A50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AADC9DB-9892-96D3-3413-2FD13AAA0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21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F2DF10-1CD1-75E3-1C08-58A442729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2ACEBB-BBE1-F1C4-A7EC-7473C0E78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DC14F1-C509-2029-E8BA-3889B4EDEB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83855E5-92AE-C156-2FA8-4E4151447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FDE44C-3A17-755A-CA78-C8A538570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EB356D6-46ED-0B4C-8E36-E5C5C90CB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356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63FB59-DBB4-4319-8968-F1DBAA27C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AD21F47-0B7C-157A-5A8C-DD1199D270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351C759-7B4F-E4C1-5808-174F989ECB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B4BDCAB-4811-6DC7-4F54-CBEDF6B03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AEED65-EA5A-7B15-4E2E-A223EAE6C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DF8BBE-5077-74C7-A859-1EF9958C7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66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5268C1-792A-8990-9F83-F66CAC2B0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9718FF6-87CC-AFE4-7D36-AED7FF8134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B38A13-96AB-3E03-FBFD-0A1ABF2F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FEFFFF-4941-D0DC-F502-41C6B35D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578B3B-A9E4-E69C-0C49-D62CC9280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49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88E1B95-0209-C126-DE3A-16A3C37F25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EC08981-20C0-6190-6916-08B38D69A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FEA269-0991-8861-97A6-840FA4020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332F2D-263B-C4CD-D44A-CD1B9FF6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680734-2FF3-C050-445F-056657A50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12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498BF7E-8FD2-41DE-CA4B-7E7119F82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238236-57C8-8F65-B794-80F26B2EAA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37C7DE-B577-F486-C815-F9470CE3D5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AA095-8F76-488E-85C7-93FFCCEB06DD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1806AB-FE3A-B649-741E-8E219B7946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583B88-9B1B-A247-4F98-B4291C7D4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1D641-EDF9-4B56-A5E4-3FD7319800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23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arbre&#10;&#10;Description générée automatiquement">
            <a:extLst>
              <a:ext uri="{FF2B5EF4-FFF2-40B4-BE49-F238E27FC236}">
                <a16:creationId xmlns:a16="http://schemas.microsoft.com/office/drawing/2014/main" id="{54612B1D-E471-1D06-D698-2DA36D1E6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3CF534-31A0-24D6-305F-4925FE5CF5F2}"/>
              </a:ext>
            </a:extLst>
          </p:cNvPr>
          <p:cNvSpPr txBox="1"/>
          <p:nvPr/>
        </p:nvSpPr>
        <p:spPr>
          <a:xfrm>
            <a:off x="3313043" y="109835"/>
            <a:ext cx="10654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Site  De Filitosa</a:t>
            </a:r>
          </a:p>
        </p:txBody>
      </p:sp>
    </p:spTree>
    <p:extLst>
      <p:ext uri="{BB962C8B-B14F-4D97-AF65-F5344CB8AC3E}">
        <p14:creationId xmlns:p14="http://schemas.microsoft.com/office/powerpoint/2010/main" val="5814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  <p:sndAc>
          <p:stSnd loop="1">
            <p:snd r:embed="rId2" name="Aloha Oe - Hawaiian Guitar.wav"/>
          </p:stSnd>
        </p:sndAc>
      </p:transition>
    </mc:Choice>
    <mc:Fallback>
      <p:transition spd="slow" advClick="0" advTm="12000">
        <p:fade/>
        <p:sndAc>
          <p:stSnd loop="1">
            <p:snd r:embed="rId2" name="Aloha Oe - Hawaiian Gui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B5A2AAFD-567A-B872-21EB-6EB7550C96F2}"/>
              </a:ext>
            </a:extLst>
          </p:cNvPr>
          <p:cNvSpPr txBox="1"/>
          <p:nvPr/>
        </p:nvSpPr>
        <p:spPr>
          <a:xfrm>
            <a:off x="180109" y="0"/>
            <a:ext cx="11416146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  <a:latin typeface="Algerian" panose="04020705040A02060702" pitchFamily="82" charset="0"/>
              </a:rPr>
              <a:t>Filitosa est un site archéologique situé à Sollacaro, dans la vallée du Taravo, en Corse-du-Sud. Le site fut occupé depuis le Néolithique ancien jusqu'à Moyen Âge mais principalement durant l'Âge du bronze. Il comporte trois monuments </a:t>
            </a:r>
            <a:r>
              <a:rPr lang="fr-FR" sz="4400" b="1" dirty="0" err="1">
                <a:solidFill>
                  <a:srgbClr val="FFFF00"/>
                </a:solidFill>
                <a:latin typeface="Algerian" panose="04020705040A02060702" pitchFamily="82" charset="0"/>
              </a:rPr>
              <a:t>monuments</a:t>
            </a:r>
            <a:r>
              <a:rPr lang="fr-FR" sz="4400" b="1" dirty="0">
                <a:solidFill>
                  <a:srgbClr val="FFFF00"/>
                </a:solidFill>
                <a:latin typeface="Algerian" panose="04020705040A02060702" pitchFamily="82" charset="0"/>
              </a:rPr>
              <a:t> </a:t>
            </a:r>
            <a:r>
              <a:rPr lang="fr-FR" sz="4400" b="1" dirty="0" err="1">
                <a:solidFill>
                  <a:srgbClr val="FFFF00"/>
                </a:solidFill>
                <a:latin typeface="Algerian" panose="04020705040A02060702" pitchFamily="82" charset="0"/>
              </a:rPr>
              <a:t>torréens</a:t>
            </a:r>
            <a:r>
              <a:rPr lang="fr-FR" sz="4400" b="1" dirty="0">
                <a:solidFill>
                  <a:srgbClr val="FFFF00"/>
                </a:solidFill>
                <a:latin typeface="Algerian" panose="04020705040A02060702" pitchFamily="82" charset="0"/>
              </a:rPr>
              <a:t> et treize statues-menhirs appartenant au groupe corse</a:t>
            </a:r>
          </a:p>
        </p:txBody>
      </p:sp>
    </p:spTree>
    <p:extLst>
      <p:ext uri="{BB962C8B-B14F-4D97-AF65-F5344CB8AC3E}">
        <p14:creationId xmlns:p14="http://schemas.microsoft.com/office/powerpoint/2010/main" val="3240079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mégalithe&#10;&#10;Description générée automatiquement">
            <a:extLst>
              <a:ext uri="{FF2B5EF4-FFF2-40B4-BE49-F238E27FC236}">
                <a16:creationId xmlns:a16="http://schemas.microsoft.com/office/drawing/2014/main" id="{9C8B74DC-7FB3-70C1-393D-A5B1F452FE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1653" y="171000"/>
            <a:ext cx="4362180" cy="6516000"/>
          </a:xfrm>
          <a:prstGeom prst="rect">
            <a:avLst/>
          </a:prstGeom>
          <a:ln w="60325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6CEB7B7-B90A-52DB-E877-93844C85DF7A}"/>
              </a:ext>
            </a:extLst>
          </p:cNvPr>
          <p:cNvSpPr txBox="1"/>
          <p:nvPr/>
        </p:nvSpPr>
        <p:spPr>
          <a:xfrm>
            <a:off x="8772940" y="3429000"/>
            <a:ext cx="34190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Filitosa V (face).</a:t>
            </a:r>
          </a:p>
        </p:txBody>
      </p:sp>
    </p:spTree>
    <p:extLst>
      <p:ext uri="{BB962C8B-B14F-4D97-AF65-F5344CB8AC3E}">
        <p14:creationId xmlns:p14="http://schemas.microsoft.com/office/powerpoint/2010/main" val="285679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cher, bâtiment&#10;&#10;Description générée automatiquement">
            <a:extLst>
              <a:ext uri="{FF2B5EF4-FFF2-40B4-BE49-F238E27FC236}">
                <a16:creationId xmlns:a16="http://schemas.microsoft.com/office/drawing/2014/main" id="{6CAB0D3A-3092-E28B-7B6C-E401E1884C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022" y="459000"/>
            <a:ext cx="8923945" cy="5940000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6936E1-33C7-BA98-5F9F-8C659208EF2F}"/>
              </a:ext>
            </a:extLst>
          </p:cNvPr>
          <p:cNvSpPr txBox="1"/>
          <p:nvPr/>
        </p:nvSpPr>
        <p:spPr>
          <a:xfrm>
            <a:off x="243007" y="2474843"/>
            <a:ext cx="27166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Filitosa France ( Corse-du-Sud ), fragments de la statue-menhir anthropomorphe Filitosa VI (vers 1600 avant JC).</a:t>
            </a:r>
          </a:p>
        </p:txBody>
      </p:sp>
    </p:spTree>
    <p:extLst>
      <p:ext uri="{BB962C8B-B14F-4D97-AF65-F5344CB8AC3E}">
        <p14:creationId xmlns:p14="http://schemas.microsoft.com/office/powerpoint/2010/main" val="157330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monolithe&#10;&#10;Description générée automatiquement">
            <a:extLst>
              <a:ext uri="{FF2B5EF4-FFF2-40B4-BE49-F238E27FC236}">
                <a16:creationId xmlns:a16="http://schemas.microsoft.com/office/drawing/2014/main" id="{0C6644A4-AA9B-B77E-3D27-DA56A5D12E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ln w="666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3C88B8-A7AA-6E75-AF94-076D031F5337}"/>
              </a:ext>
            </a:extLst>
          </p:cNvPr>
          <p:cNvSpPr txBox="1"/>
          <p:nvPr/>
        </p:nvSpPr>
        <p:spPr>
          <a:xfrm>
            <a:off x="8388625" y="2358887"/>
            <a:ext cx="36973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Filitosa IX, une statue-menhir à Filitosa (Corse-du-Sud, France)</a:t>
            </a:r>
          </a:p>
        </p:txBody>
      </p:sp>
    </p:spTree>
    <p:extLst>
      <p:ext uri="{BB962C8B-B14F-4D97-AF65-F5344CB8AC3E}">
        <p14:creationId xmlns:p14="http://schemas.microsoft.com/office/powerpoint/2010/main" val="2813002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7012E60F-B285-221E-6BB5-785000E78B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6424" y="153000"/>
            <a:ext cx="4884993" cy="6552000"/>
          </a:xfrm>
          <a:prstGeom prst="rect">
            <a:avLst/>
          </a:prstGeom>
          <a:ln w="63500">
            <a:solidFill>
              <a:schemeClr val="tx1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B02E243-A3EF-62F1-0B9B-829D26FDF445}"/>
              </a:ext>
            </a:extLst>
          </p:cNvPr>
          <p:cNvSpPr txBox="1"/>
          <p:nvPr/>
        </p:nvSpPr>
        <p:spPr>
          <a:xfrm>
            <a:off x="251791" y="2828835"/>
            <a:ext cx="348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: </a:t>
            </a:r>
            <a:r>
              <a:rPr lang="fr-FR" sz="2400" b="1" dirty="0"/>
              <a:t>Filitosa IX, un menhir </a:t>
            </a:r>
            <a:r>
              <a:rPr lang="fr-FR" sz="2400" b="1" dirty="0" err="1"/>
              <a:t>anthropomorhique</a:t>
            </a:r>
            <a:r>
              <a:rPr lang="fr-FR" sz="2400" b="1" dirty="0"/>
              <a:t> à Filitosa, Corse</a:t>
            </a:r>
          </a:p>
        </p:txBody>
      </p:sp>
    </p:spTree>
    <p:extLst>
      <p:ext uri="{BB962C8B-B14F-4D97-AF65-F5344CB8AC3E}">
        <p14:creationId xmlns:p14="http://schemas.microsoft.com/office/powerpoint/2010/main" val="3770708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statue, plein air, ciel&#10;&#10;Description générée automatiquement">
            <a:extLst>
              <a:ext uri="{FF2B5EF4-FFF2-40B4-BE49-F238E27FC236}">
                <a16:creationId xmlns:a16="http://schemas.microsoft.com/office/drawing/2014/main" id="{81EB03F5-94D9-ACF0-3B59-4579252DB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822" y="189000"/>
            <a:ext cx="4320000" cy="6480000"/>
          </a:xfrm>
          <a:prstGeom prst="rect">
            <a:avLst/>
          </a:prstGeom>
          <a:ln w="53975">
            <a:solidFill>
              <a:schemeClr val="tx1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A3C452-80DA-AC5C-DFC0-44649A873CCA}"/>
              </a:ext>
            </a:extLst>
          </p:cNvPr>
          <p:cNvSpPr txBox="1"/>
          <p:nvPr/>
        </p:nvSpPr>
        <p:spPr>
          <a:xfrm>
            <a:off x="2140226" y="3055706"/>
            <a:ext cx="3591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Filitose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7305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uines&#10;&#10;Description générée automatiquement">
            <a:extLst>
              <a:ext uri="{FF2B5EF4-FFF2-40B4-BE49-F238E27FC236}">
                <a16:creationId xmlns:a16="http://schemas.microsoft.com/office/drawing/2014/main" id="{84B927ED-DE97-78B2-E9AA-E99D678FA9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515" y="459000"/>
            <a:ext cx="7920000" cy="5940000"/>
          </a:xfrm>
          <a:prstGeom prst="rect">
            <a:avLst/>
          </a:prstGeom>
          <a:ln w="635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A8BE0B-413F-ABFC-8940-703F40A21B5E}"/>
              </a:ext>
            </a:extLst>
          </p:cNvPr>
          <p:cNvSpPr txBox="1"/>
          <p:nvPr/>
        </p:nvSpPr>
        <p:spPr>
          <a:xfrm flipH="1">
            <a:off x="8472488" y="3429000"/>
            <a:ext cx="3486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Filitosa VI </a:t>
            </a:r>
            <a:r>
              <a:rPr lang="fr-FR" sz="2400" b="1" dirty="0" err="1"/>
              <a:t>tiarescott</a:t>
            </a:r>
            <a:r>
              <a:rPr lang="fr-FR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788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EF49B82-7E55-93C1-0269-73EF38827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5224" y="459000"/>
            <a:ext cx="7930257" cy="5940000"/>
          </a:xfrm>
          <a:prstGeom prst="rect">
            <a:avLst/>
          </a:prstGeom>
          <a:ln w="63500">
            <a:solidFill>
              <a:schemeClr val="bg2"/>
            </a:solidFill>
            <a:prstDash val="sysDot"/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7F8CF62-377A-4E7D-3DD1-65D017243EAF}"/>
              </a:ext>
            </a:extLst>
          </p:cNvPr>
          <p:cNvSpPr txBox="1"/>
          <p:nvPr/>
        </p:nvSpPr>
        <p:spPr>
          <a:xfrm>
            <a:off x="214313" y="3114675"/>
            <a:ext cx="34909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Site Préhistorique de Filitosa</a:t>
            </a:r>
          </a:p>
        </p:txBody>
      </p:sp>
    </p:spTree>
    <p:extLst>
      <p:ext uri="{BB962C8B-B14F-4D97-AF65-F5344CB8AC3E}">
        <p14:creationId xmlns:p14="http://schemas.microsoft.com/office/powerpoint/2010/main" val="154869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herbe, arbre, terrain&#10;&#10;Description générée automatiquement">
            <a:extLst>
              <a:ext uri="{FF2B5EF4-FFF2-40B4-BE49-F238E27FC236}">
                <a16:creationId xmlns:a16="http://schemas.microsoft.com/office/drawing/2014/main" id="{0651E457-4D78-0A16-B6B4-9CAA2E910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1902" y="189000"/>
            <a:ext cx="4860000" cy="6480000"/>
          </a:xfrm>
          <a:prstGeom prst="rect">
            <a:avLst/>
          </a:prstGeom>
          <a:ln w="60325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626245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lante&#10;&#10;Description générée automatiquement">
            <a:extLst>
              <a:ext uri="{FF2B5EF4-FFF2-40B4-BE49-F238E27FC236}">
                <a16:creationId xmlns:a16="http://schemas.microsoft.com/office/drawing/2014/main" id="{4FC61C86-CC94-E154-A860-E9CB88C3D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9554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C14D1DDD-1A1F-6597-9514-B84B06D690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250" y="477000"/>
            <a:ext cx="7872000" cy="5904000"/>
          </a:xfrm>
          <a:prstGeom prst="rect">
            <a:avLst/>
          </a:prstGeom>
          <a:ln w="63500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BFBE18-10FD-CF7B-492F-A4D8E3AB4FC3}"/>
              </a:ext>
            </a:extLst>
          </p:cNvPr>
          <p:cNvSpPr txBox="1"/>
          <p:nvPr/>
        </p:nvSpPr>
        <p:spPr>
          <a:xfrm>
            <a:off x="8603250" y="3100388"/>
            <a:ext cx="3426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/>
              <a:t>Dolmen dit La Casa di l'Orcu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0286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68FA8925-38DC-7A5E-129B-85712DE9F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63500">
            <a:solidFill>
              <a:schemeClr val="tx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159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cher, plante&#10;&#10;Description générée automatiquement">
            <a:extLst>
              <a:ext uri="{FF2B5EF4-FFF2-40B4-BE49-F238E27FC236}">
                <a16:creationId xmlns:a16="http://schemas.microsoft.com/office/drawing/2014/main" id="{8D4FA2D7-509D-D257-978B-7F812AF03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01615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herbe, plante&#10;&#10;Description générée automatiquement">
            <a:extLst>
              <a:ext uri="{FF2B5EF4-FFF2-40B4-BE49-F238E27FC236}">
                <a16:creationId xmlns:a16="http://schemas.microsoft.com/office/drawing/2014/main" id="{59437965-D7CA-69D0-A52E-E77177C7A1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364" y="459000"/>
            <a:ext cx="8878915" cy="5940000"/>
          </a:xfrm>
          <a:prstGeom prst="rect">
            <a:avLst/>
          </a:prstGeom>
          <a:ln w="63500">
            <a:solidFill>
              <a:schemeClr val="accent2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2F006A-A69B-4662-8825-48B81B2C61D8}"/>
              </a:ext>
            </a:extLst>
          </p:cNvPr>
          <p:cNvSpPr txBox="1"/>
          <p:nvPr/>
        </p:nvSpPr>
        <p:spPr>
          <a:xfrm>
            <a:off x="9386888" y="3157538"/>
            <a:ext cx="2805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Alignement des cinq statues-menhirs</a:t>
            </a:r>
          </a:p>
        </p:txBody>
      </p:sp>
    </p:spTree>
    <p:extLst>
      <p:ext uri="{BB962C8B-B14F-4D97-AF65-F5344CB8AC3E}">
        <p14:creationId xmlns:p14="http://schemas.microsoft.com/office/powerpoint/2010/main" val="196894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cher, ciel, arbre&#10;&#10;Description générée automatiquement">
            <a:extLst>
              <a:ext uri="{FF2B5EF4-FFF2-40B4-BE49-F238E27FC236}">
                <a16:creationId xmlns:a16="http://schemas.microsoft.com/office/drawing/2014/main" id="{40849186-8FAA-B8B3-5E71-14BC9F439A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1424" y="459000"/>
            <a:ext cx="8949151" cy="5940000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36175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grave&#10;&#10;Description générée automatiquement">
            <a:extLst>
              <a:ext uri="{FF2B5EF4-FFF2-40B4-BE49-F238E27FC236}">
                <a16:creationId xmlns:a16="http://schemas.microsoft.com/office/drawing/2014/main" id="{5713B613-9D61-B11F-A7F5-FE9C0B225B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6812" y="549000"/>
            <a:ext cx="8635800" cy="5760000"/>
          </a:xfrm>
          <a:prstGeom prst="rect">
            <a:avLst/>
          </a:prstGeom>
          <a:ln w="571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203D70-0BB5-4F2E-E815-BB8F1A213AC4}"/>
              </a:ext>
            </a:extLst>
          </p:cNvPr>
          <p:cNvSpPr txBox="1"/>
          <p:nvPr/>
        </p:nvSpPr>
        <p:spPr>
          <a:xfrm>
            <a:off x="171450" y="2868931"/>
            <a:ext cx="25717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Façonnées dans la roche granitique, ces pierres érigées surprennent</a:t>
            </a:r>
          </a:p>
        </p:txBody>
      </p:sp>
    </p:spTree>
    <p:extLst>
      <p:ext uri="{BB962C8B-B14F-4D97-AF65-F5344CB8AC3E}">
        <p14:creationId xmlns:p14="http://schemas.microsoft.com/office/powerpoint/2010/main" val="2460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mégalithe&#10;&#10;Description générée automatiquement">
            <a:extLst>
              <a:ext uri="{FF2B5EF4-FFF2-40B4-BE49-F238E27FC236}">
                <a16:creationId xmlns:a16="http://schemas.microsoft.com/office/drawing/2014/main" id="{5309B3CC-3E9C-A383-F8E4-1ED89AC500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459000"/>
            <a:ext cx="7920000" cy="5940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EA2498-EE81-77A0-F216-8E20EC09169A}"/>
              </a:ext>
            </a:extLst>
          </p:cNvPr>
          <p:cNvSpPr txBox="1"/>
          <p:nvPr/>
        </p:nvSpPr>
        <p:spPr>
          <a:xfrm>
            <a:off x="8629650" y="585788"/>
            <a:ext cx="34004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Pour se rendre sur l’alignement des cinq statues-menhirs redressées dans la vallée au pied de l’olivier millénaire, on franchit le ruisseau de </a:t>
            </a:r>
            <a:r>
              <a:rPr lang="fr-FR" sz="2000" b="1" dirty="0" err="1">
                <a:solidFill>
                  <a:schemeClr val="bg1"/>
                </a:solidFill>
              </a:rPr>
              <a:t>Barcajolo</a:t>
            </a:r>
            <a:r>
              <a:rPr lang="fr-FR" sz="2000" b="1" dirty="0">
                <a:solidFill>
                  <a:schemeClr val="bg1"/>
                </a:solidFill>
              </a:rPr>
              <a:t> (Filitosa III, Filitosa IV, Filitosa I, </a:t>
            </a:r>
            <a:r>
              <a:rPr lang="fr-FR" sz="2000" b="1" dirty="0" err="1">
                <a:solidFill>
                  <a:schemeClr val="bg1"/>
                </a:solidFill>
              </a:rPr>
              <a:t>Tappa</a:t>
            </a:r>
            <a:r>
              <a:rPr lang="fr-FR" sz="2000" b="1" dirty="0">
                <a:solidFill>
                  <a:schemeClr val="bg1"/>
                </a:solidFill>
              </a:rPr>
              <a:t> I, Filitosa II). Ces statues, les premières remarquées à Filitosa, ont été découvertes front contre terre. Pour être visitées et examinées plus commodément, elles ont été rassemblées à cet emplacement, face à l’éperon</a:t>
            </a:r>
            <a:r>
              <a:rPr lang="fr-FR" sz="20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5962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égalithe, bâtiment&#10;&#10;Description générée automatiquement">
            <a:extLst>
              <a:ext uri="{FF2B5EF4-FFF2-40B4-BE49-F238E27FC236}">
                <a16:creationId xmlns:a16="http://schemas.microsoft.com/office/drawing/2014/main" id="{7E774D62-ADDD-DC3C-1213-084E55AC1E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2358" y="649013"/>
            <a:ext cx="8961560" cy="5040000"/>
          </a:xfrm>
          <a:prstGeom prst="rect">
            <a:avLst/>
          </a:prstGeom>
          <a:ln w="63500">
            <a:solidFill>
              <a:schemeClr val="tx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927256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otte, bâtiment, plante&#10;&#10;Description générée automatiquement">
            <a:extLst>
              <a:ext uri="{FF2B5EF4-FFF2-40B4-BE49-F238E27FC236}">
                <a16:creationId xmlns:a16="http://schemas.microsoft.com/office/drawing/2014/main" id="{0BF2C147-9A39-9258-C1A6-22D2C41B3A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3500" y="189000"/>
            <a:ext cx="3645000" cy="6480000"/>
          </a:xfrm>
          <a:prstGeom prst="rect">
            <a:avLst/>
          </a:prstGeom>
          <a:ln w="63500">
            <a:solidFill>
              <a:schemeClr val="tx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632666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grotte, rocher&#10;&#10;Description générée automatiquement">
            <a:extLst>
              <a:ext uri="{FF2B5EF4-FFF2-40B4-BE49-F238E27FC236}">
                <a16:creationId xmlns:a16="http://schemas.microsoft.com/office/drawing/2014/main" id="{93C2FE87-B7A9-C132-F2D9-6B11A01FD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3500" y="189000"/>
            <a:ext cx="3645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5528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lante, nature&#10;&#10;Description générée automatiquement">
            <a:extLst>
              <a:ext uri="{FF2B5EF4-FFF2-40B4-BE49-F238E27FC236}">
                <a16:creationId xmlns:a16="http://schemas.microsoft.com/office/drawing/2014/main" id="{C0E07447-5B1C-ABB4-118B-032C28FD08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3500" y="189000"/>
            <a:ext cx="3645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06782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plein air, mégalithe&#10;&#10;Description générée automatiquement">
            <a:extLst>
              <a:ext uri="{FF2B5EF4-FFF2-40B4-BE49-F238E27FC236}">
                <a16:creationId xmlns:a16="http://schemas.microsoft.com/office/drawing/2014/main" id="{2E8A59AD-556D-51BC-BFC8-B971BAD20C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3500" y="189000"/>
            <a:ext cx="3645000" cy="6480000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0318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plein air, trompe&#10;&#10;Description générée automatiquement">
            <a:extLst>
              <a:ext uri="{FF2B5EF4-FFF2-40B4-BE49-F238E27FC236}">
                <a16:creationId xmlns:a16="http://schemas.microsoft.com/office/drawing/2014/main" id="{8073BA22-019E-1CC7-D8D4-A8EC77DEB7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1769" y="189000"/>
            <a:ext cx="3645000" cy="6480000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1CC896-6619-4772-807B-A6FE3BEAF16C}"/>
              </a:ext>
            </a:extLst>
          </p:cNvPr>
          <p:cNvSpPr txBox="1"/>
          <p:nvPr/>
        </p:nvSpPr>
        <p:spPr>
          <a:xfrm>
            <a:off x="762000" y="3602182"/>
            <a:ext cx="364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Olivier Centenaire</a:t>
            </a:r>
          </a:p>
        </p:txBody>
      </p:sp>
    </p:spTree>
    <p:extLst>
      <p:ext uri="{BB962C8B-B14F-4D97-AF65-F5344CB8AC3E}">
        <p14:creationId xmlns:p14="http://schemas.microsoft.com/office/powerpoint/2010/main" val="341706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paysage&#10;&#10;Description générée automatiquement">
            <a:extLst>
              <a:ext uri="{FF2B5EF4-FFF2-40B4-BE49-F238E27FC236}">
                <a16:creationId xmlns:a16="http://schemas.microsoft.com/office/drawing/2014/main" id="{36056A34-F978-24EE-94AF-8C3D6B2CF1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975" y="459000"/>
            <a:ext cx="8879649" cy="5940000"/>
          </a:xfrm>
          <a:prstGeom prst="rect">
            <a:avLst/>
          </a:prstGeom>
          <a:ln w="666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B48AB6-9367-FF5F-7FC7-D07248384007}"/>
              </a:ext>
            </a:extLst>
          </p:cNvPr>
          <p:cNvSpPr txBox="1"/>
          <p:nvPr/>
        </p:nvSpPr>
        <p:spPr>
          <a:xfrm>
            <a:off x="9462655" y="2286000"/>
            <a:ext cx="25630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d'une partie du site de Filitosa depuis l'oppidum, c'est-à-dire la butte aménagée défensivement, qui domine le plateau.</a:t>
            </a:r>
          </a:p>
        </p:txBody>
      </p:sp>
    </p:spTree>
    <p:extLst>
      <p:ext uri="{BB962C8B-B14F-4D97-AF65-F5344CB8AC3E}">
        <p14:creationId xmlns:p14="http://schemas.microsoft.com/office/powerpoint/2010/main" val="370536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nuage, ciel&#10;&#10;Description générée automatiquement">
            <a:extLst>
              <a:ext uri="{FF2B5EF4-FFF2-40B4-BE49-F238E27FC236}">
                <a16:creationId xmlns:a16="http://schemas.microsoft.com/office/drawing/2014/main" id="{D472D9EB-019A-9E9C-A740-923888B533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656" y="459000"/>
            <a:ext cx="8879649" cy="5940000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EFDE5E-B50D-28C0-CC56-FF8A098E8C6E}"/>
              </a:ext>
            </a:extLst>
          </p:cNvPr>
          <p:cNvSpPr txBox="1"/>
          <p:nvPr/>
        </p:nvSpPr>
        <p:spPr>
          <a:xfrm>
            <a:off x="110836" y="3429000"/>
            <a:ext cx="2327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d'ensemble du monument principal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296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ocher, mégalithe&#10;&#10;Description générée automatiquement">
            <a:extLst>
              <a:ext uri="{FF2B5EF4-FFF2-40B4-BE49-F238E27FC236}">
                <a16:creationId xmlns:a16="http://schemas.microsoft.com/office/drawing/2014/main" id="{23808F7A-A813-13EA-565F-CE714C1EF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491" y="549000"/>
            <a:ext cx="8613086" cy="5760000"/>
          </a:xfrm>
          <a:prstGeom prst="rect">
            <a:avLst/>
          </a:prstGeom>
          <a:ln w="63500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AC201A-3191-12BD-4E8A-25AA98E488C2}"/>
              </a:ext>
            </a:extLst>
          </p:cNvPr>
          <p:cNvSpPr txBox="1"/>
          <p:nvPr/>
        </p:nvSpPr>
        <p:spPr>
          <a:xfrm>
            <a:off x="9185564" y="2743200"/>
            <a:ext cx="27016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Autre tête laissant apparaître un nez proéminent et un casque. L'épée est également bien visible.</a:t>
            </a:r>
          </a:p>
        </p:txBody>
      </p:sp>
    </p:spTree>
    <p:extLst>
      <p:ext uri="{BB962C8B-B14F-4D97-AF65-F5344CB8AC3E}">
        <p14:creationId xmlns:p14="http://schemas.microsoft.com/office/powerpoint/2010/main" val="2938662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arbre&#10;&#10;Description générée automatiquement">
            <a:extLst>
              <a:ext uri="{FF2B5EF4-FFF2-40B4-BE49-F238E27FC236}">
                <a16:creationId xmlns:a16="http://schemas.microsoft.com/office/drawing/2014/main" id="{0ED93B21-4C17-E604-6245-301CB3B17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000" y="794814"/>
            <a:ext cx="9360000" cy="5268371"/>
          </a:xfrm>
          <a:prstGeom prst="rect">
            <a:avLst/>
          </a:prstGeom>
          <a:ln w="66675">
            <a:solidFill>
              <a:schemeClr val="accent6"/>
            </a:solidFill>
            <a:prstDash val="sysDot"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2F42604-4718-8319-6271-931BB4AAE266}"/>
              </a:ext>
            </a:extLst>
          </p:cNvPr>
          <p:cNvSpPr txBox="1"/>
          <p:nvPr/>
        </p:nvSpPr>
        <p:spPr>
          <a:xfrm>
            <a:off x="2801454" y="197216"/>
            <a:ext cx="88640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Le Site De Filitosa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A428606-CC22-D1B1-15F9-06B2D1CD18AA}"/>
              </a:ext>
            </a:extLst>
          </p:cNvPr>
          <p:cNvSpPr txBox="1"/>
          <p:nvPr/>
        </p:nvSpPr>
        <p:spPr>
          <a:xfrm>
            <a:off x="2806700" y="6199119"/>
            <a:ext cx="758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375D641-B963-220F-7AD7-962787D9B11E}"/>
              </a:ext>
            </a:extLst>
          </p:cNvPr>
          <p:cNvSpPr txBox="1"/>
          <p:nvPr/>
        </p:nvSpPr>
        <p:spPr>
          <a:xfrm>
            <a:off x="7233490" y="6156385"/>
            <a:ext cx="3695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3365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14:prism isInverted="1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270</Words>
  <Application>Microsoft Office PowerPoint</Application>
  <PresentationFormat>Grand écran</PresentationFormat>
  <Paragraphs>21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2023-11-15T10:44:11Z</dcterms:created>
  <dcterms:modified xsi:type="dcterms:W3CDTF">2023-11-15T15:14:00Z</dcterms:modified>
</cp:coreProperties>
</file>