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71" r:id="rId4"/>
    <p:sldId id="282" r:id="rId5"/>
    <p:sldId id="281" r:id="rId6"/>
    <p:sldId id="280" r:id="rId7"/>
    <p:sldId id="279" r:id="rId8"/>
    <p:sldId id="278" r:id="rId9"/>
    <p:sldId id="277" r:id="rId10"/>
    <p:sldId id="276" r:id="rId11"/>
    <p:sldId id="286" r:id="rId12"/>
    <p:sldId id="275" r:id="rId13"/>
    <p:sldId id="274" r:id="rId14"/>
    <p:sldId id="273" r:id="rId15"/>
    <p:sldId id="272" r:id="rId16"/>
    <p:sldId id="270" r:id="rId17"/>
    <p:sldId id="269" r:id="rId18"/>
    <p:sldId id="268" r:id="rId19"/>
    <p:sldId id="267" r:id="rId20"/>
    <p:sldId id="287" r:id="rId21"/>
    <p:sldId id="266" r:id="rId22"/>
    <p:sldId id="264" r:id="rId23"/>
    <p:sldId id="262" r:id="rId24"/>
    <p:sldId id="263" r:id="rId25"/>
    <p:sldId id="261" r:id="rId26"/>
    <p:sldId id="257" r:id="rId27"/>
    <p:sldId id="258" r:id="rId28"/>
    <p:sldId id="259" r:id="rId29"/>
    <p:sldId id="260" r:id="rId30"/>
    <p:sldId id="283" r:id="rId31"/>
    <p:sldId id="288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wbqlp78mATIGym34whe0Q==" hashData="n6W8ZtoW9xyMaMuR1zMiKmTJKr+v+fAVfQLKufMlJpb9U3caNeu3SqVLWSgjOUlyg1XoKRYQJYBn9CytGs7Fk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324" autoAdjust="0"/>
    <p:restoredTop sz="94660"/>
  </p:normalViewPr>
  <p:slideViewPr>
    <p:cSldViewPr snapToGrid="0">
      <p:cViewPr varScale="1">
        <p:scale>
          <a:sx n="84" d="100"/>
          <a:sy n="84" d="100"/>
        </p:scale>
        <p:origin x="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5D5E4B-5B1C-09ED-1B20-46D89D88A7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48399AE-562A-2A64-8D0A-F864D91AEB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AB54D13-6D6D-B7A1-D5A5-8A22C7B2C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4C7C-2EE5-4F4C-8EEB-9200B5701744}" type="datetimeFigureOut">
              <a:rPr lang="fr-FR" smtClean="0"/>
              <a:t>15/11/2023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BEE9BA-2966-97D0-58BA-E6E7E1CD2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08A5AF0-CA5C-4AD5-D832-792667FE9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1D6A7-6C17-45DC-93D9-3D010135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3389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B2A8EE-1987-A57C-CB00-5C75DE449D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2C469A6-C69D-BF2B-EAE4-AA195B4E3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B856A48-F806-B629-4A9B-A79583C6B1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4C7C-2EE5-4F4C-8EEB-9200B5701744}" type="datetimeFigureOut">
              <a:rPr lang="fr-FR" smtClean="0"/>
              <a:t>15/11/2023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2FCDB77-18A2-86CD-6EC8-DED1F5F74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E1FF33-1567-C77D-A5E7-80283EBD5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1D6A7-6C17-45DC-93D9-3D010135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799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F90242-E020-342D-3216-E2483F6D4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FF16EE-8A48-BA63-B5E0-DB54657612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54E11-95A0-EF19-E148-DF87F871B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4C7C-2EE5-4F4C-8EEB-9200B5701744}" type="datetimeFigureOut">
              <a:rPr lang="fr-FR" smtClean="0"/>
              <a:t>15/11/2023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68CF50D-6306-C3D1-8F92-70D7820876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791D44-8319-3F91-B719-ED2B24ACA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1D6A7-6C17-45DC-93D9-3D010135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679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4267A7-909C-AE2C-0F7B-00FDA5AF4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CF0EDED-E2CE-4D37-56FC-5C3789ED59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9376A82-5595-218A-1F3C-310972B24A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AF6C5F3-D9EF-B568-35DC-870308B46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4C7C-2EE5-4F4C-8EEB-9200B5701744}" type="datetimeFigureOut">
              <a:rPr lang="fr-FR" smtClean="0"/>
              <a:t>15/11/2023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AF0EA99-1C37-4B61-3EB6-12AFDBE83F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01F62EE-88D4-E1A3-6EA3-BB14F8F73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1D6A7-6C17-45DC-93D9-3D010135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2896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BB7961-0F73-67C2-00A9-0057D8E91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143CC9-F1B2-09C3-D91A-D12A8D0BE0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EC8945B-D771-2E93-85C6-14163FAA36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1FBC4-1915-86AB-E55B-404F6F3CD0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2CF7D14-A625-EA07-9CC3-2CA2C3BB8E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5A947B3-8F11-EB2B-A2B7-F7EA6A4B95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4C7C-2EE5-4F4C-8EEB-9200B5701744}" type="datetimeFigureOut">
              <a:rPr lang="fr-FR" smtClean="0"/>
              <a:t>15/11/2023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8EA89B6-212D-2455-C4F3-0389473B7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EC72C66-4260-E7D2-663C-7248FD3C45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1D6A7-6C17-45DC-93D9-3D010135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254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D4E896-CF8E-42FE-7E72-5257C6D9F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9678329-8473-CD41-3D05-E7981A74DE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4C7C-2EE5-4F4C-8EEB-9200B5701744}" type="datetimeFigureOut">
              <a:rPr lang="fr-FR" smtClean="0"/>
              <a:t>15/11/2023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FA809F1-9ADD-09E0-170E-63E629C3D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2ADEDF2-8D26-F0D1-5150-CA585AD93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1D6A7-6C17-45DC-93D9-3D010135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287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334D9CF-485E-E391-7D17-5EBD8E88A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4C7C-2EE5-4F4C-8EEB-9200B5701744}" type="datetimeFigureOut">
              <a:rPr lang="fr-FR" smtClean="0"/>
              <a:t>15/11/2023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7CF1E7B-DD25-F7A0-39EA-D59DECAE48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EB5E056-8460-1FF0-543B-0C1D8272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1D6A7-6C17-45DC-93D9-3D010135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147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18EFDC-C1DA-2F9A-0C95-CD6FC58A8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154B4F-9063-83E5-AB7A-EEA641347A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DFD8F29-5893-1EF6-A46B-EC48780818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3A2E8A-E640-9873-7118-1D1C6F0C34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4C7C-2EE5-4F4C-8EEB-9200B5701744}" type="datetimeFigureOut">
              <a:rPr lang="fr-FR" smtClean="0"/>
              <a:t>15/11/2023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384ACB-F43E-C8E8-52F0-5F9E26ACF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380D08-06C2-12DF-A9D9-7A4EBC947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1D6A7-6C17-45DC-93D9-3D010135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098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BD30AA-4132-CCA1-9B5B-F51A7F879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9AEC582-B2AF-D7AB-A8FB-CE068227AB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9E30C40-910A-8C37-E2B6-B75F54B1BF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623D7EC-D303-7AA0-E2B6-8DB00D12C4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4C7C-2EE5-4F4C-8EEB-9200B5701744}" type="datetimeFigureOut">
              <a:rPr lang="fr-FR" smtClean="0"/>
              <a:t>15/11/2023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0222C37-6D19-2B26-4CEE-9E958E330C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AB5E5FD-0AC8-4BF0-DA4D-325D3025E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1D6A7-6C17-45DC-93D9-3D010135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3145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3B4D68-5B14-EC30-D018-4C58C69566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95CF7C3-4DF9-5A06-D93B-9242BFDA96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6FAC340-B5FB-D90A-118D-1A8B1F80FD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4C7C-2EE5-4F4C-8EEB-9200B5701744}" type="datetimeFigureOut">
              <a:rPr lang="fr-FR" smtClean="0"/>
              <a:t>15/11/2023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F75E16-0BC2-4F5A-4B65-A71C3CC70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E2DF191-9631-9622-A4B2-FEBF81641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1D6A7-6C17-45DC-93D9-3D010135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7153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0B416D5-ECD6-19BF-A3F4-8C57D77C5A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9A0941-021A-EBB7-E520-92A50851E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A116AAD-4D05-55AF-59A2-BFEFE4CCE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4C7C-2EE5-4F4C-8EEB-9200B5701744}" type="datetimeFigureOut">
              <a:rPr lang="fr-FR" smtClean="0"/>
              <a:t>15/11/2023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3EA632-E17E-49BB-7B33-BD4545006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B9C4276-5324-DAC6-DD18-98BB919A07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1D6A7-6C17-45DC-93D9-3D010135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6130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7B67182-1A29-167D-64D5-5D27A832AD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90B88B2-76A7-1788-F380-19DA02F4C1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00195FE-8279-1268-802A-41FEBD8447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6C4C7C-2EE5-4F4C-8EEB-9200B5701744}" type="datetimeFigureOut">
              <a:rPr lang="fr-FR" smtClean="0"/>
              <a:t>15/11/2023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346907-3CEB-7C10-CC5C-67547A7A8E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B8935B-89C2-0B0D-D0C6-B4FAA9ABC9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01D6A7-6C17-45DC-93D9-3D010135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911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our, bâtiment, fenêtre&#10;&#10;Description générée automatiquement">
            <a:extLst>
              <a:ext uri="{FF2B5EF4-FFF2-40B4-BE49-F238E27FC236}">
                <a16:creationId xmlns:a16="http://schemas.microsoft.com/office/drawing/2014/main" id="{5B780CA8-58F3-A5ED-876A-E473543D41B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3687" y="189000"/>
            <a:ext cx="3516963" cy="6480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CD2D38-328D-BFA9-2D6D-02F58364B682}"/>
              </a:ext>
            </a:extLst>
          </p:cNvPr>
          <p:cNvSpPr txBox="1"/>
          <p:nvPr/>
        </p:nvSpPr>
        <p:spPr>
          <a:xfrm>
            <a:off x="5801968" y="4081836"/>
            <a:ext cx="7023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Cathédrale Sainte-Marie de Lombez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9042410-55E3-65FA-683C-8120FD5E7136}"/>
              </a:ext>
            </a:extLst>
          </p:cNvPr>
          <p:cNvSpPr txBox="1"/>
          <p:nvPr/>
        </p:nvSpPr>
        <p:spPr>
          <a:xfrm>
            <a:off x="4823172" y="980663"/>
            <a:ext cx="72495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La Cathédrale De Lombez (Gers )</a:t>
            </a:r>
          </a:p>
        </p:txBody>
      </p:sp>
    </p:spTree>
    <p:extLst>
      <p:ext uri="{BB962C8B-B14F-4D97-AF65-F5344CB8AC3E}">
        <p14:creationId xmlns:p14="http://schemas.microsoft.com/office/powerpoint/2010/main" val="739912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  <p:sndAc>
          <p:stSnd loop="1">
            <p:snd r:embed="rId2" name="Hurts To Forget You.wav"/>
          </p:stSnd>
        </p:sndAc>
      </p:transition>
    </mc:Choice>
    <mc:Fallback>
      <p:transition spd="slow" advClick="0" advTm="12000">
        <p:wheel spokes="1"/>
        <p:sndAc>
          <p:stSnd loop="1">
            <p:snd r:embed="rId2" name="Hurts To Forget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2C81C79-03F9-FF38-C861-67336DDF29ED}"/>
              </a:ext>
            </a:extLst>
          </p:cNvPr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La cathédrale Sainte-Marie de Lombez est une ancienne cathédrale catholique romaine, située à Lombez, dans le département du Gers, en France. Elle a été le siège du diocèse de Lombez, créé en 1317 et divisé lors du concordat de 1801 entre le diocèse de Bayonne et l’archidiocèse de Toulouse</a:t>
            </a:r>
          </a:p>
        </p:txBody>
      </p:sp>
    </p:spTree>
    <p:extLst>
      <p:ext uri="{BB962C8B-B14F-4D97-AF65-F5344CB8AC3E}">
        <p14:creationId xmlns:p14="http://schemas.microsoft.com/office/powerpoint/2010/main" val="3814333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Artefact, Sculpture, Sculpture sur pierre&#10;&#10;Description générée automatiquement">
            <a:extLst>
              <a:ext uri="{FF2B5EF4-FFF2-40B4-BE49-F238E27FC236}">
                <a16:creationId xmlns:a16="http://schemas.microsoft.com/office/drawing/2014/main" id="{67FE6391-4B8D-C18D-62E9-69EB8FF0EA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0511" y="369000"/>
            <a:ext cx="7759113" cy="6120000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C910B6-5FA3-7BD2-5B40-5829A0AD47CC}"/>
              </a:ext>
            </a:extLst>
          </p:cNvPr>
          <p:cNvSpPr txBox="1"/>
          <p:nvPr/>
        </p:nvSpPr>
        <p:spPr>
          <a:xfrm>
            <a:off x="92094" y="3564835"/>
            <a:ext cx="3935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Chapiteau de colonnes jumelles : Martyre d'un saint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F5D0F7B-058D-1E07-2971-EBF484E10CE4}"/>
              </a:ext>
            </a:extLst>
          </p:cNvPr>
          <p:cNvSpPr txBox="1"/>
          <p:nvPr/>
        </p:nvSpPr>
        <p:spPr>
          <a:xfrm>
            <a:off x="118598" y="4306092"/>
            <a:ext cx="35913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Musée des Augustins</a:t>
            </a:r>
          </a:p>
        </p:txBody>
      </p:sp>
    </p:spTree>
    <p:extLst>
      <p:ext uri="{BB962C8B-B14F-4D97-AF65-F5344CB8AC3E}">
        <p14:creationId xmlns:p14="http://schemas.microsoft.com/office/powerpoint/2010/main" val="3202050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efact, statue, Sculpture, Sculpture sur pierre&#10;&#10;Description générée automatiquement">
            <a:extLst>
              <a:ext uri="{FF2B5EF4-FFF2-40B4-BE49-F238E27FC236}">
                <a16:creationId xmlns:a16="http://schemas.microsoft.com/office/drawing/2014/main" id="{4EC5E202-D816-93DD-0A17-FE8D15C665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64" y="369000"/>
            <a:ext cx="7734597" cy="6120000"/>
          </a:xfrm>
          <a:prstGeom prst="rect">
            <a:avLst/>
          </a:prstGeom>
          <a:ln w="50800">
            <a:solidFill>
              <a:srgbClr val="C000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0CBE53-A003-E342-5673-E7C0E9740688}"/>
              </a:ext>
            </a:extLst>
          </p:cNvPr>
          <p:cNvSpPr txBox="1"/>
          <p:nvPr/>
        </p:nvSpPr>
        <p:spPr>
          <a:xfrm>
            <a:off x="8383766" y="2819400"/>
            <a:ext cx="398051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Plus de détails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Anonyme - Chapiteau de colonnes jumelles , Martyre d'un saint - Musée des Augustins </a:t>
            </a:r>
          </a:p>
        </p:txBody>
      </p:sp>
    </p:spTree>
    <p:extLst>
      <p:ext uri="{BB962C8B-B14F-4D97-AF65-F5344CB8AC3E}">
        <p14:creationId xmlns:p14="http://schemas.microsoft.com/office/powerpoint/2010/main" val="345670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Artefact, Sculpture&#10;&#10;Description générée automatiquement">
            <a:extLst>
              <a:ext uri="{FF2B5EF4-FFF2-40B4-BE49-F238E27FC236}">
                <a16:creationId xmlns:a16="http://schemas.microsoft.com/office/drawing/2014/main" id="{DF2D8B34-31D2-9A39-0826-B1FEB77F1B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5699" y="189000"/>
            <a:ext cx="4997699" cy="6480000"/>
          </a:xfrm>
          <a:prstGeom prst="rect">
            <a:avLst/>
          </a:prstGeom>
          <a:ln w="50800">
            <a:solidFill>
              <a:srgbClr val="FF00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AA7AB3-1129-8AD1-EDDF-EB825874930C}"/>
              </a:ext>
            </a:extLst>
          </p:cNvPr>
          <p:cNvSpPr txBox="1"/>
          <p:nvPr/>
        </p:nvSpPr>
        <p:spPr>
          <a:xfrm>
            <a:off x="53009" y="2881789"/>
            <a:ext cx="373711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Plus de détails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Anonyme - Chapiteau de colonnes jumelles , Martyre d'un saint - Musée des Augustins </a:t>
            </a:r>
          </a:p>
        </p:txBody>
      </p:sp>
    </p:spTree>
    <p:extLst>
      <p:ext uri="{BB962C8B-B14F-4D97-AF65-F5344CB8AC3E}">
        <p14:creationId xmlns:p14="http://schemas.microsoft.com/office/powerpoint/2010/main" val="1537559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efact, statue, sculpture, Sculpture sur pierre&#10;&#10;Description générée automatiquement">
            <a:extLst>
              <a:ext uri="{FF2B5EF4-FFF2-40B4-BE49-F238E27FC236}">
                <a16:creationId xmlns:a16="http://schemas.microsoft.com/office/drawing/2014/main" id="{75AE8E22-85CC-85D4-B7BE-BF1F08A906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3991" y="189000"/>
            <a:ext cx="5030103" cy="6480000"/>
          </a:xfrm>
          <a:prstGeom prst="rect">
            <a:avLst/>
          </a:prstGeom>
          <a:ln w="50800">
            <a:solidFill>
              <a:schemeClr val="tx1"/>
            </a:solidFill>
            <a:prstDash val="sys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59FAB4A-9700-47AE-0DF6-21D5CDF60FE8}"/>
              </a:ext>
            </a:extLst>
          </p:cNvPr>
          <p:cNvSpPr txBox="1"/>
          <p:nvPr/>
        </p:nvSpPr>
        <p:spPr>
          <a:xfrm>
            <a:off x="9011480" y="2981739"/>
            <a:ext cx="296848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/>
              <a:t>Anonyme - Chapiteau de colonnes jumelles , Martyre d'un saint - Musée des Augustins</a:t>
            </a:r>
          </a:p>
        </p:txBody>
      </p:sp>
    </p:spTree>
    <p:extLst>
      <p:ext uri="{BB962C8B-B14F-4D97-AF65-F5344CB8AC3E}">
        <p14:creationId xmlns:p14="http://schemas.microsoft.com/office/powerpoint/2010/main" val="342797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médiévale&#10;&#10;Description générée automatiquement">
            <a:extLst>
              <a:ext uri="{FF2B5EF4-FFF2-40B4-BE49-F238E27FC236}">
                <a16:creationId xmlns:a16="http://schemas.microsoft.com/office/drawing/2014/main" id="{EE7F840F-03C8-6672-60CC-FC2CF1564C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5828" y="189000"/>
            <a:ext cx="4468970" cy="6480000"/>
          </a:xfrm>
          <a:prstGeom prst="rect">
            <a:avLst/>
          </a:prstGeom>
          <a:ln w="53975">
            <a:solidFill>
              <a:schemeClr val="tx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4994E6-150D-2CF0-D658-898C139B01A0}"/>
              </a:ext>
            </a:extLst>
          </p:cNvPr>
          <p:cNvSpPr txBox="1"/>
          <p:nvPr/>
        </p:nvSpPr>
        <p:spPr>
          <a:xfrm>
            <a:off x="410817" y="3429000"/>
            <a:ext cx="37238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Cathédrale Sainte Marie de Lombez - Façade et clocher</a:t>
            </a:r>
          </a:p>
        </p:txBody>
      </p:sp>
    </p:spTree>
    <p:extLst>
      <p:ext uri="{BB962C8B-B14F-4D97-AF65-F5344CB8AC3E}">
        <p14:creationId xmlns:p14="http://schemas.microsoft.com/office/powerpoint/2010/main" val="1416737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Ruines&#10;&#10;Description générée automatiquement">
            <a:extLst>
              <a:ext uri="{FF2B5EF4-FFF2-40B4-BE49-F238E27FC236}">
                <a16:creationId xmlns:a16="http://schemas.microsoft.com/office/drawing/2014/main" id="{BBE9FB76-E1E5-3DD1-4427-AA2C97FD21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852" y="369000"/>
            <a:ext cx="8160000" cy="6120000"/>
          </a:xfrm>
          <a:prstGeom prst="rect">
            <a:avLst/>
          </a:prstGeom>
          <a:ln w="57150">
            <a:solidFill>
              <a:srgbClr val="7030A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485F2A-5201-4AB7-1F12-DB0AEE1217E4}"/>
              </a:ext>
            </a:extLst>
          </p:cNvPr>
          <p:cNvSpPr txBox="1"/>
          <p:nvPr/>
        </p:nvSpPr>
        <p:spPr>
          <a:xfrm>
            <a:off x="9157253" y="3163956"/>
            <a:ext cx="31407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 Cathédrale Sainte Marie de Lombez - Chevet</a:t>
            </a:r>
          </a:p>
        </p:txBody>
      </p:sp>
    </p:spTree>
    <p:extLst>
      <p:ext uri="{BB962C8B-B14F-4D97-AF65-F5344CB8AC3E}">
        <p14:creationId xmlns:p14="http://schemas.microsoft.com/office/powerpoint/2010/main" val="3489626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tour, plein air&#10;&#10;Description générée automatiquement">
            <a:extLst>
              <a:ext uri="{FF2B5EF4-FFF2-40B4-BE49-F238E27FC236}">
                <a16:creationId xmlns:a16="http://schemas.microsoft.com/office/drawing/2014/main" id="{5B94142A-2B7A-BB23-63C1-C33FF1D3C2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5990" y="189000"/>
            <a:ext cx="4302077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7F9929-831A-5216-00E2-F0FF40FE41CD}"/>
              </a:ext>
            </a:extLst>
          </p:cNvPr>
          <p:cNvSpPr txBox="1"/>
          <p:nvPr/>
        </p:nvSpPr>
        <p:spPr>
          <a:xfrm>
            <a:off x="214894" y="3429000"/>
            <a:ext cx="3631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Clocher de la cathédrale Sainte-Marie de Lombez, Gers</a:t>
            </a:r>
          </a:p>
        </p:txBody>
      </p:sp>
    </p:spTree>
    <p:extLst>
      <p:ext uri="{BB962C8B-B14F-4D97-AF65-F5344CB8AC3E}">
        <p14:creationId xmlns:p14="http://schemas.microsoft.com/office/powerpoint/2010/main" val="3251696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château&#10;&#10;Description générée automatiquement">
            <a:extLst>
              <a:ext uri="{FF2B5EF4-FFF2-40B4-BE49-F238E27FC236}">
                <a16:creationId xmlns:a16="http://schemas.microsoft.com/office/drawing/2014/main" id="{2A3DC684-8A4C-0E97-647B-A8ACEAB786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313" y="369000"/>
            <a:ext cx="8160000" cy="6120000"/>
          </a:xfrm>
          <a:prstGeom prst="rect">
            <a:avLst/>
          </a:prstGeom>
          <a:ln w="571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C02560-D38E-11B4-D7AF-5317672DAD8C}"/>
              </a:ext>
            </a:extLst>
          </p:cNvPr>
          <p:cNvSpPr txBox="1"/>
          <p:nvPr/>
        </p:nvSpPr>
        <p:spPr>
          <a:xfrm>
            <a:off x="8905461" y="2981738"/>
            <a:ext cx="328653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Cathédrale Sainte Marie de Lombez, murs sud vus depuis la cour de l'ancien évêché</a:t>
            </a:r>
          </a:p>
        </p:txBody>
      </p:sp>
    </p:spTree>
    <p:extLst>
      <p:ext uri="{BB962C8B-B14F-4D97-AF65-F5344CB8AC3E}">
        <p14:creationId xmlns:p14="http://schemas.microsoft.com/office/powerpoint/2010/main" val="660635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coffre, chapelle, cathédrale&#10;&#10;Description générée automatiquement">
            <a:extLst>
              <a:ext uri="{FF2B5EF4-FFF2-40B4-BE49-F238E27FC236}">
                <a16:creationId xmlns:a16="http://schemas.microsoft.com/office/drawing/2014/main" id="{2D6ADE35-3B17-2CFF-A2C8-4C389B7CC4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8071" y="360046"/>
            <a:ext cx="4572000" cy="6137907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CE46328-3B1E-8BD8-2807-2473DE0D6EBA}"/>
              </a:ext>
            </a:extLst>
          </p:cNvPr>
          <p:cNvSpPr txBox="1"/>
          <p:nvPr/>
        </p:nvSpPr>
        <p:spPr>
          <a:xfrm>
            <a:off x="0" y="3214316"/>
            <a:ext cx="3286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Cathédrale Sainte Marie de Lombez - Grande nef</a:t>
            </a:r>
          </a:p>
        </p:txBody>
      </p:sp>
    </p:spTree>
    <p:extLst>
      <p:ext uri="{BB962C8B-B14F-4D97-AF65-F5344CB8AC3E}">
        <p14:creationId xmlns:p14="http://schemas.microsoft.com/office/powerpoint/2010/main" val="326674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hapelle, coffre, cathédrale&#10;&#10;Description générée automatiquement">
            <a:extLst>
              <a:ext uri="{FF2B5EF4-FFF2-40B4-BE49-F238E27FC236}">
                <a16:creationId xmlns:a16="http://schemas.microsoft.com/office/drawing/2014/main" id="{0BAE1EA3-58EE-96A9-1ADF-474DADFE5B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6332" y="346499"/>
            <a:ext cx="4500000" cy="61650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1CDCD7-7086-6435-D622-19175B29C24D}"/>
              </a:ext>
            </a:extLst>
          </p:cNvPr>
          <p:cNvSpPr txBox="1"/>
          <p:nvPr/>
        </p:nvSpPr>
        <p:spPr>
          <a:xfrm>
            <a:off x="8613913" y="3627278"/>
            <a:ext cx="32202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Cathédrale Sainte Marie de Lombez - Les deux nefs</a:t>
            </a:r>
          </a:p>
        </p:txBody>
      </p:sp>
    </p:spTree>
    <p:extLst>
      <p:ext uri="{BB962C8B-B14F-4D97-AF65-F5344CB8AC3E}">
        <p14:creationId xmlns:p14="http://schemas.microsoft.com/office/powerpoint/2010/main" val="88347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offre, chapelle, arcade&#10;&#10;Description générée automatiquement">
            <a:extLst>
              <a:ext uri="{FF2B5EF4-FFF2-40B4-BE49-F238E27FC236}">
                <a16:creationId xmlns:a16="http://schemas.microsoft.com/office/drawing/2014/main" id="{C9A0F897-6E10-B582-AA19-55A2DDDEEB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0796" y="189000"/>
            <a:ext cx="4734247" cy="648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FF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7E2BDD-5C19-D92B-FF1A-4F24A875F01C}"/>
              </a:ext>
            </a:extLst>
          </p:cNvPr>
          <p:cNvSpPr txBox="1"/>
          <p:nvPr/>
        </p:nvSpPr>
        <p:spPr>
          <a:xfrm>
            <a:off x="317509" y="3429000"/>
            <a:ext cx="32732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C</a:t>
            </a:r>
            <a:r>
              <a:rPr lang="fr-FR" sz="2400" b="1" dirty="0">
                <a:solidFill>
                  <a:srgbClr val="FFFF00"/>
                </a:solidFill>
              </a:rPr>
              <a:t>athédrale Sainte Marie de Lombez - Elévation des piliers médians</a:t>
            </a:r>
          </a:p>
        </p:txBody>
      </p:sp>
    </p:spTree>
    <p:extLst>
      <p:ext uri="{BB962C8B-B14F-4D97-AF65-F5344CB8AC3E}">
        <p14:creationId xmlns:p14="http://schemas.microsoft.com/office/powerpoint/2010/main" val="54590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cade, coffre, colonne&#10;&#10;Description générée automatiquement">
            <a:extLst>
              <a:ext uri="{FF2B5EF4-FFF2-40B4-BE49-F238E27FC236}">
                <a16:creationId xmlns:a16="http://schemas.microsoft.com/office/drawing/2014/main" id="{D170C19D-2B96-3BE3-674D-9172CF40AF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287" y="369000"/>
            <a:ext cx="8160000" cy="6120000"/>
          </a:xfrm>
          <a:prstGeom prst="rect">
            <a:avLst/>
          </a:prstGeom>
          <a:ln w="53975">
            <a:solidFill>
              <a:srgbClr val="C000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F77A96-A154-E157-DC7D-ABAC88F4211B}"/>
              </a:ext>
            </a:extLst>
          </p:cNvPr>
          <p:cNvSpPr txBox="1"/>
          <p:nvPr/>
        </p:nvSpPr>
        <p:spPr>
          <a:xfrm>
            <a:off x="8574158" y="3299791"/>
            <a:ext cx="33925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Cathédrale Sainte Marie de Lombez - Élévation de la petite nef</a:t>
            </a:r>
          </a:p>
        </p:txBody>
      </p:sp>
    </p:spTree>
    <p:extLst>
      <p:ext uri="{BB962C8B-B14F-4D97-AF65-F5344CB8AC3E}">
        <p14:creationId xmlns:p14="http://schemas.microsoft.com/office/powerpoint/2010/main" val="450710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cathédrale, lieu de culte, Lieux sacrés&#10;&#10;Description générée automatiquement">
            <a:extLst>
              <a:ext uri="{FF2B5EF4-FFF2-40B4-BE49-F238E27FC236}">
                <a16:creationId xmlns:a16="http://schemas.microsoft.com/office/drawing/2014/main" id="{27295CFE-D781-F7AB-F9AF-3016F13708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3845" y="189000"/>
            <a:ext cx="4849392" cy="648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63500">
            <a:solidFill>
              <a:srgbClr val="C00000"/>
            </a:solidFill>
            <a:prstDash val="sysDot"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5C8D27-6E3B-163E-95A5-D824EBCC0DE0}"/>
              </a:ext>
            </a:extLst>
          </p:cNvPr>
          <p:cNvSpPr txBox="1"/>
          <p:nvPr/>
        </p:nvSpPr>
        <p:spPr>
          <a:xfrm>
            <a:off x="437322" y="3193773"/>
            <a:ext cx="32515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Cathédrale Sainte Marie de Lombez - Grande nef et orgue</a:t>
            </a:r>
          </a:p>
        </p:txBody>
      </p:sp>
    </p:spTree>
    <p:extLst>
      <p:ext uri="{BB962C8B-B14F-4D97-AF65-F5344CB8AC3E}">
        <p14:creationId xmlns:p14="http://schemas.microsoft.com/office/powerpoint/2010/main" val="3768722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bois, Faisceau, Planche&#10;&#10;Description générée automatiquement">
            <a:extLst>
              <a:ext uri="{FF2B5EF4-FFF2-40B4-BE49-F238E27FC236}">
                <a16:creationId xmlns:a16="http://schemas.microsoft.com/office/drawing/2014/main" id="{F4E3C236-64F9-1F41-A238-F7C86EEA37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5113" y="189000"/>
            <a:ext cx="4858482" cy="6480000"/>
          </a:xfrm>
          <a:prstGeom prst="rect">
            <a:avLst/>
          </a:prstGeom>
          <a:ln w="635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1FC103-CFE2-4B32-D859-B69F1ABCD7B4}"/>
              </a:ext>
            </a:extLst>
          </p:cNvPr>
          <p:cNvSpPr txBox="1"/>
          <p:nvPr/>
        </p:nvSpPr>
        <p:spPr>
          <a:xfrm>
            <a:off x="7991061" y="3193775"/>
            <a:ext cx="40551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Sentier de garde dans les combles - Cathédrale Sainte Marie de Lombez</a:t>
            </a:r>
          </a:p>
        </p:txBody>
      </p:sp>
    </p:spTree>
    <p:extLst>
      <p:ext uri="{BB962C8B-B14F-4D97-AF65-F5344CB8AC3E}">
        <p14:creationId xmlns:p14="http://schemas.microsoft.com/office/powerpoint/2010/main" val="1261688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bandonné, grotte, sol&#10;&#10;Description générée automatiquement">
            <a:extLst>
              <a:ext uri="{FF2B5EF4-FFF2-40B4-BE49-F238E27FC236}">
                <a16:creationId xmlns:a16="http://schemas.microsoft.com/office/drawing/2014/main" id="{BFDA0FE7-4272-5FD0-8676-6C9DB916C7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5296" y="189000"/>
            <a:ext cx="4858480" cy="6480000"/>
          </a:xfrm>
          <a:prstGeom prst="rect">
            <a:avLst/>
          </a:prstGeom>
          <a:ln w="5397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926F3C-CEA9-CB9D-05DB-13E15203E704}"/>
              </a:ext>
            </a:extLst>
          </p:cNvPr>
          <p:cNvSpPr txBox="1"/>
          <p:nvPr/>
        </p:nvSpPr>
        <p:spPr>
          <a:xfrm>
            <a:off x="0" y="3429000"/>
            <a:ext cx="3485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Grenier de la Cathédrale Sainte Marie de Lombez</a:t>
            </a:r>
          </a:p>
        </p:txBody>
      </p:sp>
    </p:spTree>
    <p:extLst>
      <p:ext uri="{BB962C8B-B14F-4D97-AF65-F5344CB8AC3E}">
        <p14:creationId xmlns:p14="http://schemas.microsoft.com/office/powerpoint/2010/main" val="1653560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roquis, dessin, art&#10;&#10;Description générée automatiquement">
            <a:extLst>
              <a:ext uri="{FF2B5EF4-FFF2-40B4-BE49-F238E27FC236}">
                <a16:creationId xmlns:a16="http://schemas.microsoft.com/office/drawing/2014/main" id="{4155F5F5-E40A-6D19-2EAC-4A7FEC67ED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8000" y="974220"/>
            <a:ext cx="9036000" cy="4909560"/>
          </a:xfrm>
          <a:prstGeom prst="rect">
            <a:avLst/>
          </a:prstGeom>
          <a:ln w="57150">
            <a:solidFill>
              <a:srgbClr val="FFFF00"/>
            </a:solidFill>
            <a:prstDash val="sysDot"/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22DC7CA-2C22-6216-E9FA-C1CA7081DEA6}"/>
              </a:ext>
            </a:extLst>
          </p:cNvPr>
          <p:cNvSpPr txBox="1"/>
          <p:nvPr/>
        </p:nvSpPr>
        <p:spPr>
          <a:xfrm>
            <a:off x="3962400" y="5944680"/>
            <a:ext cx="68116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Fonts.baptismaux.eglise.Lombez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62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statue, métal, Sculpture&#10;&#10;Description générée automatiquement">
            <a:extLst>
              <a:ext uri="{FF2B5EF4-FFF2-40B4-BE49-F238E27FC236}">
                <a16:creationId xmlns:a16="http://schemas.microsoft.com/office/drawing/2014/main" id="{6D2126B0-361F-0742-8614-8AAA5A9FF4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4177" y="549000"/>
            <a:ext cx="9200543" cy="5760000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A896E0-75D8-73FE-034F-145E36EDA23C}"/>
              </a:ext>
            </a:extLst>
          </p:cNvPr>
          <p:cNvSpPr txBox="1"/>
          <p:nvPr/>
        </p:nvSpPr>
        <p:spPr>
          <a:xfrm>
            <a:off x="185534" y="2644170"/>
            <a:ext cx="23986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Détail des stalles - Cathédrale Sainte Marie de Lombez</a:t>
            </a:r>
          </a:p>
        </p:txBody>
      </p:sp>
    </p:spTree>
    <p:extLst>
      <p:ext uri="{BB962C8B-B14F-4D97-AF65-F5344CB8AC3E}">
        <p14:creationId xmlns:p14="http://schemas.microsoft.com/office/powerpoint/2010/main" val="2897960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177099A-F72B-543B-8E4E-DB2453B98E4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Découverte dans la cathédrale Sainte-Marie de Lombez</a:t>
            </a:r>
          </a:p>
          <a:p>
            <a:pPr algn="ctr"/>
            <a:r>
              <a:rPr lang="fr-F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</a:t>
            </a:r>
          </a:p>
          <a:p>
            <a:pPr algn="ctr"/>
            <a:r>
              <a:rPr lang="fr-F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MARIE-THÉRÈSE CAILLE Adjointe à la Culture de la ville de Lombez</a:t>
            </a:r>
          </a:p>
          <a:p>
            <a:pPr algn="ctr"/>
            <a:r>
              <a:rPr lang="fr-F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Date de publication :</a:t>
            </a:r>
          </a:p>
          <a:p>
            <a:pPr algn="ctr"/>
            <a:r>
              <a:rPr lang="fr-F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13/10/2020</a:t>
            </a:r>
          </a:p>
          <a:p>
            <a:pPr algn="ctr"/>
            <a:r>
              <a:rPr lang="fr-F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Lombez, petite ville du Gers en bordure de la rivière Save, située à égale distance d’Auch et de Toulouse, vient de mettre au jour dans son ancienne cathédrale Sainte-Marie une Mise au tombeau emmurée depuis plus d’un siècle.</a:t>
            </a:r>
          </a:p>
          <a:p>
            <a:pPr algn="ctr"/>
            <a:endParaRPr lang="fr-FR" sz="24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fr-FR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Pierre Cadot, architecte du patrimoine chargé des travaux de la cathédrale, a profité du chantier de restauration de la chapelle Saint-Jean-Baptiste pour pratiquer deux sondages dans le mur, à droite et à gauche de l’autel. Il souhaitait ainsi vérifier la présence éventuelle de statues appartenant à une Mise au tombeau du XVe siècle, dont seul le Christ gisant est exposé dans la petite nef de la cathédrale depuis la fin du XIXe siècle.</a:t>
            </a:r>
          </a:p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4150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église, vitrail, bâtiment&#10;&#10;Description générée automatiquement">
            <a:extLst>
              <a:ext uri="{FF2B5EF4-FFF2-40B4-BE49-F238E27FC236}">
                <a16:creationId xmlns:a16="http://schemas.microsoft.com/office/drawing/2014/main" id="{648859E0-FCB9-DDB3-E6F8-7DD51FF52C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9502" y="189000"/>
            <a:ext cx="2930469" cy="6480000"/>
          </a:xfrm>
          <a:prstGeom prst="rect">
            <a:avLst/>
          </a:prstGeom>
          <a:ln w="53975">
            <a:solidFill>
              <a:srgbClr val="FFFF00"/>
            </a:solidFill>
            <a:prstDash val="sysDot"/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A95425C-D492-FF52-73F5-22FD71618AA5}"/>
              </a:ext>
            </a:extLst>
          </p:cNvPr>
          <p:cNvSpPr txBox="1"/>
          <p:nvPr/>
        </p:nvSpPr>
        <p:spPr>
          <a:xfrm>
            <a:off x="0" y="3180522"/>
            <a:ext cx="27695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Vitrail du 16e s. - Les Rameaux</a:t>
            </a:r>
          </a:p>
        </p:txBody>
      </p:sp>
      <p:pic>
        <p:nvPicPr>
          <p:cNvPr id="7" name="Image 6" descr="Une image contenant fenêtre, église, vitrail, verre&#10;&#10;Description générée automatiquement">
            <a:extLst>
              <a:ext uri="{FF2B5EF4-FFF2-40B4-BE49-F238E27FC236}">
                <a16:creationId xmlns:a16="http://schemas.microsoft.com/office/drawing/2014/main" id="{5286D345-1EA0-8B86-17CD-24DAAE67A06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3068" y="189000"/>
            <a:ext cx="2936785" cy="6516000"/>
          </a:xfrm>
          <a:prstGeom prst="rect">
            <a:avLst/>
          </a:prstGeom>
          <a:ln w="53975">
            <a:solidFill>
              <a:srgbClr val="FFFF00"/>
            </a:solidFill>
            <a:prstDash val="sysDot"/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4B7058C-5015-510F-2C76-B797CC284D2B}"/>
              </a:ext>
            </a:extLst>
          </p:cNvPr>
          <p:cNvSpPr txBox="1"/>
          <p:nvPr/>
        </p:nvSpPr>
        <p:spPr>
          <a:xfrm>
            <a:off x="9409042" y="3031501"/>
            <a:ext cx="27829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Vitrail du 16e s. - Mise au Tombeau</a:t>
            </a:r>
          </a:p>
        </p:txBody>
      </p:sp>
    </p:spTree>
    <p:extLst>
      <p:ext uri="{BB962C8B-B14F-4D97-AF65-F5344CB8AC3E}">
        <p14:creationId xmlns:p14="http://schemas.microsoft.com/office/powerpoint/2010/main" val="3093905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statue, art, Artefact, sculpture&#10;&#10;Description générée automatiquement">
            <a:extLst>
              <a:ext uri="{FF2B5EF4-FFF2-40B4-BE49-F238E27FC236}">
                <a16:creationId xmlns:a16="http://schemas.microsoft.com/office/drawing/2014/main" id="{17D54D15-A0B2-6C72-3240-2AAE13569C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076" y="163512"/>
            <a:ext cx="4473924" cy="6012000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pic>
        <p:nvPicPr>
          <p:cNvPr id="9" name="Image 8" descr="Une image contenant art, statue, église, peinture&#10;&#10;Description générée automatiquement">
            <a:extLst>
              <a:ext uri="{FF2B5EF4-FFF2-40B4-BE49-F238E27FC236}">
                <a16:creationId xmlns:a16="http://schemas.microsoft.com/office/drawing/2014/main" id="{214E959A-2F9D-C1FC-6C35-9B78ED500D4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2709" y="189004"/>
            <a:ext cx="3996000" cy="5986508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BB3E7D40-FC60-21F1-0523-A1A607484A31}"/>
              </a:ext>
            </a:extLst>
          </p:cNvPr>
          <p:cNvSpPr txBox="1"/>
          <p:nvPr/>
        </p:nvSpPr>
        <p:spPr>
          <a:xfrm>
            <a:off x="9947563" y="189004"/>
            <a:ext cx="2244437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Lombez, petite ville du Gers en bordure de la rivière Save, située à égale distance d’Auch et de Toulouse, vient de mettre au jour dans son ancienne cathédrale Sainte-Marie une Mise au tombeau emmurée depuis plus d’un siècle.</a:t>
            </a:r>
          </a:p>
        </p:txBody>
      </p:sp>
    </p:spTree>
    <p:extLst>
      <p:ext uri="{BB962C8B-B14F-4D97-AF65-F5344CB8AC3E}">
        <p14:creationId xmlns:p14="http://schemas.microsoft.com/office/powerpoint/2010/main" val="3181138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art, intérieur&#10;&#10;Description générée automatiquement">
            <a:extLst>
              <a:ext uri="{FF2B5EF4-FFF2-40B4-BE49-F238E27FC236}">
                <a16:creationId xmlns:a16="http://schemas.microsoft.com/office/drawing/2014/main" id="{B9B1A5D8-A214-8576-AFEA-6D6B6C95E5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6295" y="1047750"/>
            <a:ext cx="8429625" cy="4762500"/>
          </a:xfrm>
          <a:prstGeom prst="rect">
            <a:avLst/>
          </a:prstGeom>
          <a:ln w="60325">
            <a:solidFill>
              <a:schemeClr val="bg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2F0FC0-26A0-2424-A1CE-369FB06472BD}"/>
              </a:ext>
            </a:extLst>
          </p:cNvPr>
          <p:cNvSpPr txBox="1"/>
          <p:nvPr/>
        </p:nvSpPr>
        <p:spPr>
          <a:xfrm>
            <a:off x="509665" y="5810250"/>
            <a:ext cx="115174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sept statues pourraient très prochainement être installées autour du Christ gisant.</a:t>
            </a:r>
          </a:p>
        </p:txBody>
      </p:sp>
    </p:spTree>
    <p:extLst>
      <p:ext uri="{BB962C8B-B14F-4D97-AF65-F5344CB8AC3E}">
        <p14:creationId xmlns:p14="http://schemas.microsoft.com/office/powerpoint/2010/main" val="2250882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56E09EE9-2DC1-D6EA-58E7-E4D3411059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4360" y="501759"/>
            <a:ext cx="7776000" cy="5854481"/>
          </a:xfrm>
          <a:prstGeom prst="rect">
            <a:avLst/>
          </a:prstGeom>
          <a:ln w="60325">
            <a:solidFill>
              <a:srgbClr val="C00000"/>
            </a:solidFill>
            <a:prstDash val="sysDot"/>
          </a:ln>
        </p:spPr>
      </p:pic>
    </p:spTree>
    <p:extLst>
      <p:ext uri="{BB962C8B-B14F-4D97-AF65-F5344CB8AC3E}">
        <p14:creationId xmlns:p14="http://schemas.microsoft.com/office/powerpoint/2010/main" val="2576156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bâtiment, coffre, intérieur&#10;&#10;Description générée automatiquement">
            <a:extLst>
              <a:ext uri="{FF2B5EF4-FFF2-40B4-BE49-F238E27FC236}">
                <a16:creationId xmlns:a16="http://schemas.microsoft.com/office/drawing/2014/main" id="{20FCED39-EFAC-AA04-D7C1-7B43CF5C13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5739" y="611971"/>
            <a:ext cx="3960000" cy="5940000"/>
          </a:xfrm>
          <a:prstGeom prst="rect">
            <a:avLst/>
          </a:prstGeom>
          <a:ln w="53975">
            <a:solidFill>
              <a:srgbClr val="FFFF00"/>
            </a:solidFill>
            <a:prstDash val="sysDot"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15D421-F922-8323-8A1A-443D19001FF3}"/>
              </a:ext>
            </a:extLst>
          </p:cNvPr>
          <p:cNvSpPr txBox="1"/>
          <p:nvPr/>
        </p:nvSpPr>
        <p:spPr>
          <a:xfrm>
            <a:off x="6645739" y="2803160"/>
            <a:ext cx="51566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Lombez (32), cathédrale Sainte-Marie, actuellement église paroissiale, chapelle du Saint-Sépulcre. Vue d’ensemble du dégagement des registres supérieurs du mur est de la chapelle.</a:t>
            </a:r>
          </a:p>
        </p:txBody>
      </p:sp>
    </p:spTree>
    <p:extLst>
      <p:ext uri="{BB962C8B-B14F-4D97-AF65-F5344CB8AC3E}">
        <p14:creationId xmlns:p14="http://schemas.microsoft.com/office/powerpoint/2010/main" val="1488724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ur, intérieur, Moulures&#10;&#10;Description générée automatiquement">
            <a:extLst>
              <a:ext uri="{FF2B5EF4-FFF2-40B4-BE49-F238E27FC236}">
                <a16:creationId xmlns:a16="http://schemas.microsoft.com/office/drawing/2014/main" id="{762D5321-BC6F-0793-27EF-AD6158E2A0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171000"/>
            <a:ext cx="4894645" cy="6516000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E3A6C9-86E1-D630-C5EE-8A70127EE643}"/>
              </a:ext>
            </a:extLst>
          </p:cNvPr>
          <p:cNvSpPr txBox="1"/>
          <p:nvPr/>
        </p:nvSpPr>
        <p:spPr>
          <a:xfrm>
            <a:off x="89941" y="2644728"/>
            <a:ext cx="577121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Lombez (32), cathédrale Sainte-Marie, actuellement église paroissiale, chapelle du Saint-Sépulcre. Vue d’ensemble du mur est.</a:t>
            </a:r>
          </a:p>
        </p:txBody>
      </p:sp>
    </p:spTree>
    <p:extLst>
      <p:ext uri="{BB962C8B-B14F-4D97-AF65-F5344CB8AC3E}">
        <p14:creationId xmlns:p14="http://schemas.microsoft.com/office/powerpoint/2010/main" val="442603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t, bâtiment, église, fresque&#10;&#10;Description générée automatiquement">
            <a:extLst>
              <a:ext uri="{FF2B5EF4-FFF2-40B4-BE49-F238E27FC236}">
                <a16:creationId xmlns:a16="http://schemas.microsoft.com/office/drawing/2014/main" id="{1843679A-9D55-96C9-B1EC-C4C295B4E1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154" y="213530"/>
            <a:ext cx="6696000" cy="6430939"/>
          </a:xfrm>
          <a:prstGeom prst="rect">
            <a:avLst/>
          </a:prstGeom>
          <a:ln w="57150">
            <a:solidFill>
              <a:srgbClr val="FFFF00"/>
            </a:solidFill>
            <a:prstDash val="sys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B4FF85B-71D6-575F-20BA-A5C9F324172C}"/>
              </a:ext>
            </a:extLst>
          </p:cNvPr>
          <p:cNvSpPr txBox="1"/>
          <p:nvPr/>
        </p:nvSpPr>
        <p:spPr>
          <a:xfrm>
            <a:off x="7420131" y="2724461"/>
            <a:ext cx="458699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Lombez (32), cathédrale Sainte-Marie, actuellement église paroissiale, chapelle du Saint-Sépulcre. Registre supérieur du mur est : la Crucifixion.</a:t>
            </a:r>
          </a:p>
        </p:txBody>
      </p:sp>
    </p:spTree>
    <p:extLst>
      <p:ext uri="{BB962C8B-B14F-4D97-AF65-F5344CB8AC3E}">
        <p14:creationId xmlns:p14="http://schemas.microsoft.com/office/powerpoint/2010/main" val="3237052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rte&#10;&#10;Description générée automatiquement">
            <a:extLst>
              <a:ext uri="{FF2B5EF4-FFF2-40B4-BE49-F238E27FC236}">
                <a16:creationId xmlns:a16="http://schemas.microsoft.com/office/drawing/2014/main" id="{2C097E16-2640-3454-88AA-5A47AEF454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9253" y="282562"/>
            <a:ext cx="6228000" cy="6292875"/>
          </a:xfrm>
          <a:prstGeom prst="rect">
            <a:avLst/>
          </a:prstGeom>
          <a:ln w="60325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81200E-5B26-BE1A-E2C5-154EB306C749}"/>
              </a:ext>
            </a:extLst>
          </p:cNvPr>
          <p:cNvSpPr txBox="1"/>
          <p:nvPr/>
        </p:nvSpPr>
        <p:spPr>
          <a:xfrm>
            <a:off x="399737" y="2773180"/>
            <a:ext cx="481184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Lombez (32), cathédrale Sainte-Marie, actuellement église paroissiale, chapelle du Saint-Sépulcre. Registre médian : la Descente de croix.</a:t>
            </a:r>
          </a:p>
        </p:txBody>
      </p:sp>
    </p:spTree>
    <p:extLst>
      <p:ext uri="{BB962C8B-B14F-4D97-AF65-F5344CB8AC3E}">
        <p14:creationId xmlns:p14="http://schemas.microsoft.com/office/powerpoint/2010/main" val="700879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vitrail, fenêtre, bâtiment&#10;&#10;Description générée automatiquement">
            <a:extLst>
              <a:ext uri="{FF2B5EF4-FFF2-40B4-BE49-F238E27FC236}">
                <a16:creationId xmlns:a16="http://schemas.microsoft.com/office/drawing/2014/main" id="{CEE9EF11-5B13-453F-A807-EF368C865B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321" y="465000"/>
            <a:ext cx="8892000" cy="5928000"/>
          </a:xfrm>
          <a:prstGeom prst="rect">
            <a:avLst/>
          </a:prstGeom>
          <a:ln w="5715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9218CD-D4CD-A42A-1800-1B25258D9275}"/>
              </a:ext>
            </a:extLst>
          </p:cNvPr>
          <p:cNvSpPr txBox="1"/>
          <p:nvPr/>
        </p:nvSpPr>
        <p:spPr>
          <a:xfrm>
            <a:off x="9393501" y="1484026"/>
            <a:ext cx="277318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Lombez (32), cathédrale Sainte-Marie, actuellement église paroissiale, chœur. Détail du bas de la baie 0 avec les armoiries.</a:t>
            </a:r>
          </a:p>
        </p:txBody>
      </p:sp>
    </p:spTree>
    <p:extLst>
      <p:ext uri="{BB962C8B-B14F-4D97-AF65-F5344CB8AC3E}">
        <p14:creationId xmlns:p14="http://schemas.microsoft.com/office/powerpoint/2010/main" val="3965819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roquis, peinture, dessin&#10;&#10;Description générée automatiquement">
            <a:extLst>
              <a:ext uri="{FF2B5EF4-FFF2-40B4-BE49-F238E27FC236}">
                <a16:creationId xmlns:a16="http://schemas.microsoft.com/office/drawing/2014/main" id="{D23109DB-3789-3884-67DE-F389E02E8F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4833" y="469312"/>
            <a:ext cx="7380000" cy="5919375"/>
          </a:xfrm>
          <a:prstGeom prst="rect">
            <a:avLst/>
          </a:prstGeom>
          <a:ln w="57150">
            <a:solidFill>
              <a:schemeClr val="tx1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BB8CA2-99A9-5D11-C222-BC7F1C4DA1D1}"/>
              </a:ext>
            </a:extLst>
          </p:cNvPr>
          <p:cNvSpPr txBox="1"/>
          <p:nvPr/>
        </p:nvSpPr>
        <p:spPr>
          <a:xfrm>
            <a:off x="68705" y="2469628"/>
            <a:ext cx="392742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Lombez (32), cathédrale Sainte-Marie, actuellement église paroissiale, chapelle du Sacré-Cœur. Photographie et relevés de l’ensemble des décors du côté sud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50369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oiture&#10;&#10;Description générée automatiquement">
            <a:extLst>
              <a:ext uri="{FF2B5EF4-FFF2-40B4-BE49-F238E27FC236}">
                <a16:creationId xmlns:a16="http://schemas.microsoft.com/office/drawing/2014/main" id="{AB35B9B8-2A95-F387-F7F8-3D1FA11727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672" y="655652"/>
            <a:ext cx="8316000" cy="5546696"/>
          </a:xfrm>
          <a:prstGeom prst="rect">
            <a:avLst/>
          </a:prstGeom>
          <a:ln w="50800">
            <a:solidFill>
              <a:srgbClr val="FFFF00"/>
            </a:solidFill>
            <a:prstDash val="sys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061F6F-14FF-4222-6694-A09CEEF0ACAF}"/>
              </a:ext>
            </a:extLst>
          </p:cNvPr>
          <p:cNvSpPr txBox="1"/>
          <p:nvPr/>
        </p:nvSpPr>
        <p:spPr>
          <a:xfrm>
            <a:off x="929390" y="193987"/>
            <a:ext cx="98935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La Cathédrale De Lombez (Gers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4EC4931-A005-D642-8D8F-1289949921F7}"/>
              </a:ext>
            </a:extLst>
          </p:cNvPr>
          <p:cNvSpPr txBox="1"/>
          <p:nvPr/>
        </p:nvSpPr>
        <p:spPr>
          <a:xfrm>
            <a:off x="8961619" y="2373149"/>
            <a:ext cx="31679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E8B7383-1EE4-496D-B930-F8BF6E06B2DA}"/>
              </a:ext>
            </a:extLst>
          </p:cNvPr>
          <p:cNvSpPr txBox="1"/>
          <p:nvPr/>
        </p:nvSpPr>
        <p:spPr>
          <a:xfrm>
            <a:off x="9803567" y="3423022"/>
            <a:ext cx="2923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620846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wheel spokes="1"/>
      </p:transition>
    </mc:Choice>
    <mc:Fallback>
      <p:transition spd="slow" advClick="0" advTm="12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641</Words>
  <Application>Microsoft Office PowerPoint</Application>
  <PresentationFormat>Grand écran</PresentationFormat>
  <Paragraphs>46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6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2023-11-14T15:28:30Z</dcterms:created>
  <dcterms:modified xsi:type="dcterms:W3CDTF">2023-11-15T09:51:57Z</dcterms:modified>
</cp:coreProperties>
</file>