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5" r:id="rId4"/>
    <p:sldId id="276" r:id="rId5"/>
    <p:sldId id="278" r:id="rId6"/>
    <p:sldId id="277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7" r:id="rId24"/>
    <p:sldId id="25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y4IgX6qFFJa2xAC88unYg==" hashData="9Dy095E+f3ojJbagAKVAEd+ZcvK0TLytQpSYJeT+OTzl132pG/mKAI1Gwkomlu84rZdZ7qjE0l7H8p7tCJmYR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3" autoAdjust="0"/>
    <p:restoredTop sz="94660"/>
  </p:normalViewPr>
  <p:slideViewPr>
    <p:cSldViewPr snapToGrid="0">
      <p:cViewPr varScale="1">
        <p:scale>
          <a:sx n="78" d="100"/>
          <a:sy n="78" d="100"/>
        </p:scale>
        <p:origin x="1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3BED7-5B85-C3A7-39B5-A72EFAF790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B3E0C6-32DA-3C3D-3E11-E9C258F1F6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77869F-B4BC-6B7D-846F-577F06858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5D748B-6ACC-E401-3444-E71517821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041CA2-90AF-3E08-2C84-B8605C0BC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40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7FB5BA-6746-5AAA-E686-01C2CF56C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1BE116-7841-D152-5205-37A90F48E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7BABE4-0ECB-17F7-D5EC-452761CFC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9CF565-5BC9-FC8A-4517-F3CDF9F9F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D72766-55E7-3D1F-E51D-679BE292D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1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B7297-F1FC-24CE-9799-DB9E9C126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CDF539-B654-02B0-B217-26665D4F1A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0ADB49-BC4C-572A-93F4-5C7C7C4E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A5F784-49BF-0281-D060-1D91C93F3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010460-025D-596F-2EA8-5FD57CF10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84432-5B2E-20DB-0592-490998B2C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73BFA6-9941-C53D-53D9-A6949B6A71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3331026-E117-230B-7274-95966E2AF0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E5E22A-440C-7531-BBD4-FEEB7BDFB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CE8765-CA25-1BA6-D33B-DB4272FA0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DEF200-6A81-D704-AA22-4CDA4F237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02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8FB583-2DE4-41EE-8B64-0AD161CBF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B64B71-FAB7-D19A-B2B0-75555FFC0A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E6DE1C-0F88-011A-4BE1-48637F80EA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EF859-EF25-E967-D47A-1FCE2FB2A3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61B0EF-4628-F412-C573-64752BC182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ADACF13-3C16-FC63-00D9-3596A2331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000EB6B-3C83-DCC3-7761-EC91EAB05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51D7B3-EB8A-FAF3-143C-648306BD3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5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1EBDE-D665-0FB3-4AF4-A2CC84CAB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C234F24-84DE-6EBC-661B-3321F9AB9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DEEF364-5924-7A15-CDFF-32F647EE4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D3D8F1-B387-DFD5-52E5-D78BFEC1C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26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03F8086-01CB-CEEF-D5EA-C14C3CF87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F69DEC-6BE7-BD75-2728-87BFAA014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31282C1-CB2A-D9CC-0758-5722672B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44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A6A14C-9BB6-49D9-6D88-CD9E3D4F4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30968B-3863-E1ED-523B-F5D9F80B0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196A42D-1C0D-4D4D-F94B-FFFBC782F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5FBB4B-40ED-9612-5A8F-6BA8837C9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3B28F7-3958-CF15-C661-8B58DAFD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A668FA-04FE-C17A-7BB2-01A00FF45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69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2F42AF-6499-9100-C32B-5A4698D0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BE01575-2142-9AEC-5CB9-E2C710AAE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6F5BE0-52E3-8B7B-BDF1-F62CA668A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66FD24-641E-BA82-B19E-081CFA6C7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42DA33-AA58-2535-1A44-7FF49B1F6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FB3723-1362-00C6-E694-5CAED59C8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03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729E9-470D-31A6-2388-1269097B2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4818895-2E8A-4162-EB3A-9719026EB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E5E43C-ED3B-5493-CCD4-5B2322B8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F43D60-58AC-E7EB-EA8F-F81D2278F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3250AB-6203-E5DF-2BFC-F36AAD25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22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1A28A0-CD66-550C-7F81-EDD72EDB6F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8274DB-36D0-4A04-D402-A84D5B98D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2DE581-2D29-02CA-FB0F-AC1C9A322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341B72-6DAE-2B45-314C-5D6333D31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DDE9C3-F97B-12C6-0330-30B1544E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89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B7B18C8-F9CD-D871-A1B6-8BFB199A6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57F639-F81B-7FAE-669D-9BAC6B5DC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01BB9E-5A51-B72A-A230-404C48DE16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5C8F6-02D2-4D0B-9DC7-1F5FEAEA1260}" type="datetimeFigureOut">
              <a:rPr lang="fr-FR" smtClean="0"/>
              <a:t>08/11/2023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69C203-2985-593E-78AC-9E2E974D1C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31C039-CC96-D077-0173-1D9D247FC0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41118-A66E-42BD-8BE6-BE817D022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422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extLst>
              <a:ext uri="{FF2B5EF4-FFF2-40B4-BE49-F238E27FC236}">
                <a16:creationId xmlns:a16="http://schemas.microsoft.com/office/drawing/2014/main" id="{E99178CA-1FDB-6F02-800E-B4135B13CBD1}"/>
              </a:ext>
            </a:extLst>
          </p:cNvPr>
          <p:cNvSpPr/>
          <p:nvPr/>
        </p:nvSpPr>
        <p:spPr>
          <a:xfrm>
            <a:off x="1280262" y="567000"/>
            <a:ext cx="9684000" cy="57240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276225" cmpd="dbl">
                <a:solidFill>
                  <a:srgbClr val="FFFF00"/>
                </a:solidFill>
                <a:prstDash val="lgDash"/>
              </a:ln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5D153EE-5DF6-E080-DDDC-FBF38AF105AD}"/>
              </a:ext>
            </a:extLst>
          </p:cNvPr>
          <p:cNvSpPr txBox="1"/>
          <p:nvPr/>
        </p:nvSpPr>
        <p:spPr>
          <a:xfrm>
            <a:off x="2018571" y="2376163"/>
            <a:ext cx="9319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Elisabeth Vigier Artiste Peintre</a:t>
            </a:r>
          </a:p>
        </p:txBody>
      </p:sp>
    </p:spTree>
    <p:extLst>
      <p:ext uri="{BB962C8B-B14F-4D97-AF65-F5344CB8AC3E}">
        <p14:creationId xmlns:p14="http://schemas.microsoft.com/office/powerpoint/2010/main" val="991844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  <p:sndAc>
          <p:stSnd loop="1">
            <p:snd r:embed="rId2" name="Empty Streets - Composed by Ernesto Cortazar III.wav"/>
          </p:stSnd>
        </p:sndAc>
      </p:transition>
    </mc:Choice>
    <mc:Fallback>
      <p:transition spd="slow" advClick="0" advTm="12000">
        <p:wheel spokes="1"/>
        <p:sndAc>
          <p:stSnd loop="1">
            <p:snd r:embed="rId2" name="Empty Streets - Composed by Ernesto Cortazar I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FE77345-D499-6A68-D26A-12F0D7CFDEF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Élisabeth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Vigée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Le Brun, aussi appelée Élisabeth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Vigée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Élisabeth Le Brun ou Élisabeth Lebrun, née Élisabeth Louise 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Vigée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le 16 avril 1755 à Paris, et morte dans la même ville le 30 mars 1842, est une artiste peintre française, considérée comme une grande portraitiste de son temps.</a:t>
            </a:r>
          </a:p>
        </p:txBody>
      </p:sp>
    </p:spTree>
    <p:extLst>
      <p:ext uri="{BB962C8B-B14F-4D97-AF65-F5344CB8AC3E}">
        <p14:creationId xmlns:p14="http://schemas.microsoft.com/office/powerpoint/2010/main" val="55056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inture, personne&#10;&#10;Description générée automatiquement">
            <a:extLst>
              <a:ext uri="{FF2B5EF4-FFF2-40B4-BE49-F238E27FC236}">
                <a16:creationId xmlns:a16="http://schemas.microsoft.com/office/drawing/2014/main" id="{2DBB1EED-496F-410B-25A8-AE401F2D35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7183" y="171000"/>
            <a:ext cx="5056061" cy="6516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41EAD0-494F-5D1C-EB45-06466C199233}"/>
              </a:ext>
            </a:extLst>
          </p:cNvPr>
          <p:cNvSpPr txBox="1"/>
          <p:nvPr/>
        </p:nvSpPr>
        <p:spPr>
          <a:xfrm>
            <a:off x="8868149" y="4171167"/>
            <a:ext cx="33238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Élisabeth Louise Vigée-Lebrun :</a:t>
            </a:r>
          </a:p>
        </p:txBody>
      </p:sp>
    </p:spTree>
    <p:extLst>
      <p:ext uri="{BB962C8B-B14F-4D97-AF65-F5344CB8AC3E}">
        <p14:creationId xmlns:p14="http://schemas.microsoft.com/office/powerpoint/2010/main" val="428278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pot de fleurs, plante&#10;&#10;Description générée automatiquement">
            <a:extLst>
              <a:ext uri="{FF2B5EF4-FFF2-40B4-BE49-F238E27FC236}">
                <a16:creationId xmlns:a16="http://schemas.microsoft.com/office/drawing/2014/main" id="{18D5B472-DDEB-B904-B926-036717945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349" y="189000"/>
            <a:ext cx="4860000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FC3ED8-A523-D2F5-E039-42167C42E6F4}"/>
              </a:ext>
            </a:extLst>
          </p:cNvPr>
          <p:cNvSpPr txBox="1"/>
          <p:nvPr/>
        </p:nvSpPr>
        <p:spPr>
          <a:xfrm>
            <a:off x="425884" y="3429000"/>
            <a:ext cx="35949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Tombe d'Elisabeth Vigée-Lebrun, Louveciennes (78)</a:t>
            </a:r>
          </a:p>
        </p:txBody>
      </p:sp>
    </p:spTree>
    <p:extLst>
      <p:ext uri="{BB962C8B-B14F-4D97-AF65-F5344CB8AC3E}">
        <p14:creationId xmlns:p14="http://schemas.microsoft.com/office/powerpoint/2010/main" val="323975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croquis&#10;&#10;Description générée automatiquement">
            <a:extLst>
              <a:ext uri="{FF2B5EF4-FFF2-40B4-BE49-F238E27FC236}">
                <a16:creationId xmlns:a16="http://schemas.microsoft.com/office/drawing/2014/main" id="{5DC97443-E413-66B1-698A-0130F32F74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7720" y="189000"/>
            <a:ext cx="5338828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B6A046-F484-F082-B580-9735F011035C}"/>
              </a:ext>
            </a:extLst>
          </p:cNvPr>
          <p:cNvSpPr txBox="1"/>
          <p:nvPr/>
        </p:nvSpPr>
        <p:spPr>
          <a:xfrm>
            <a:off x="8655486" y="2592888"/>
            <a:ext cx="331939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Madame Le Sèvre, coiffeuse à la mode à Paris, née Jeanne </a:t>
            </a:r>
            <a:r>
              <a:rPr lang="fr-FR" sz="2800" b="1" dirty="0" err="1">
                <a:solidFill>
                  <a:srgbClr val="FFFF00"/>
                </a:solidFill>
              </a:rPr>
              <a:t>Maissin</a:t>
            </a:r>
            <a:r>
              <a:rPr lang="fr-FR" sz="2800" b="1" dirty="0">
                <a:solidFill>
                  <a:srgbClr val="FFFF00"/>
                </a:solidFill>
              </a:rPr>
              <a:t> (1728-1800), mère d'Elisabeth-Louise </a:t>
            </a:r>
            <a:r>
              <a:rPr lang="fr-FR" sz="2800" b="1" dirty="0" err="1">
                <a:solidFill>
                  <a:srgbClr val="FFFF00"/>
                </a:solidFill>
              </a:rPr>
              <a:t>Vigée</a:t>
            </a:r>
            <a:r>
              <a:rPr lang="fr-FR" sz="2800" b="1" dirty="0">
                <a:solidFill>
                  <a:srgbClr val="FFFF00"/>
                </a:solidFill>
              </a:rPr>
              <a:t> Le Brun (Paris 1755-1842</a:t>
            </a:r>
          </a:p>
        </p:txBody>
      </p:sp>
    </p:spTree>
    <p:extLst>
      <p:ext uri="{BB962C8B-B14F-4D97-AF65-F5344CB8AC3E}">
        <p14:creationId xmlns:p14="http://schemas.microsoft.com/office/powerpoint/2010/main" val="712366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peinture, personne&#10;&#10;Description générée automatiquement">
            <a:extLst>
              <a:ext uri="{FF2B5EF4-FFF2-40B4-BE49-F238E27FC236}">
                <a16:creationId xmlns:a16="http://schemas.microsoft.com/office/drawing/2014/main" id="{396C2C7D-542D-5A17-7976-DEB1128EB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0339" y="189000"/>
            <a:ext cx="5163750" cy="6480000"/>
          </a:xfrm>
          <a:prstGeom prst="rect">
            <a:avLst/>
          </a:prstGeom>
          <a:ln w="5397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1F63CA-086A-A951-BAB2-5EA850021736}"/>
              </a:ext>
            </a:extLst>
          </p:cNvPr>
          <p:cNvSpPr txBox="1"/>
          <p:nvPr/>
        </p:nvSpPr>
        <p:spPr>
          <a:xfrm>
            <a:off x="-1" y="4246323"/>
            <a:ext cx="4096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Autoportrait à seize ans</a:t>
            </a:r>
          </a:p>
        </p:txBody>
      </p:sp>
    </p:spTree>
    <p:extLst>
      <p:ext uri="{BB962C8B-B14F-4D97-AF65-F5344CB8AC3E}">
        <p14:creationId xmlns:p14="http://schemas.microsoft.com/office/powerpoint/2010/main" val="426006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portrait, peinture&#10;&#10;Description générée automatiquement">
            <a:extLst>
              <a:ext uri="{FF2B5EF4-FFF2-40B4-BE49-F238E27FC236}">
                <a16:creationId xmlns:a16="http://schemas.microsoft.com/office/drawing/2014/main" id="{9A50FE01-0847-FA40-3FF0-45D42D1844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338" y="189000"/>
            <a:ext cx="5462589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4FB6D2-A025-C46C-61EE-F68B3212BBB7}"/>
              </a:ext>
            </a:extLst>
          </p:cNvPr>
          <p:cNvSpPr txBox="1"/>
          <p:nvPr/>
        </p:nvSpPr>
        <p:spPr>
          <a:xfrm>
            <a:off x="8830849" y="4121063"/>
            <a:ext cx="319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Étienne </a:t>
            </a:r>
            <a:r>
              <a:rPr lang="fr-FR" sz="2800" b="1" dirty="0" err="1">
                <a:solidFill>
                  <a:srgbClr val="FFFF00"/>
                </a:solidFill>
              </a:rPr>
              <a:t>Vigée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3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habits&#10;&#10;Description générée automatiquement">
            <a:extLst>
              <a:ext uri="{FF2B5EF4-FFF2-40B4-BE49-F238E27FC236}">
                <a16:creationId xmlns:a16="http://schemas.microsoft.com/office/drawing/2014/main" id="{5FF58F41-6816-F93D-12DB-1DAB5B8AC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3639" y="189000"/>
            <a:ext cx="5372017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564766-9FFC-5850-395E-7EF3A70FEFFD}"/>
              </a:ext>
            </a:extLst>
          </p:cNvPr>
          <p:cNvSpPr txBox="1"/>
          <p:nvPr/>
        </p:nvSpPr>
        <p:spPr>
          <a:xfrm>
            <a:off x="333409" y="3341424"/>
            <a:ext cx="35699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Élisabeth Louise </a:t>
            </a:r>
            <a:r>
              <a:rPr lang="fr-FR" sz="2800" b="1" dirty="0" err="1">
                <a:solidFill>
                  <a:srgbClr val="FFFF00"/>
                </a:solidFill>
              </a:rPr>
              <a:t>Vigée</a:t>
            </a:r>
            <a:r>
              <a:rPr lang="fr-FR" sz="2800" b="1" dirty="0">
                <a:solidFill>
                  <a:srgbClr val="FFFF00"/>
                </a:solidFill>
              </a:rPr>
              <a:t> Le Brun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CF9063-E7AE-DC6E-361F-84B68D213D3A}"/>
              </a:ext>
            </a:extLst>
          </p:cNvPr>
          <p:cNvSpPr txBox="1"/>
          <p:nvPr/>
        </p:nvSpPr>
        <p:spPr>
          <a:xfrm>
            <a:off x="-12526" y="4295531"/>
            <a:ext cx="39158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selfportrait</a:t>
            </a:r>
            <a:r>
              <a:rPr lang="fr-FR" sz="2800" b="1" dirty="0">
                <a:solidFill>
                  <a:srgbClr val="FFFF00"/>
                </a:solidFill>
              </a:rPr>
              <a:t> (</a:t>
            </a:r>
            <a:r>
              <a:rPr lang="fr-FR" sz="2800" b="1" dirty="0" err="1">
                <a:solidFill>
                  <a:srgbClr val="FFFF00"/>
                </a:solidFill>
              </a:rPr>
              <a:t>Kimbell</a:t>
            </a:r>
            <a:r>
              <a:rPr lang="fr-FR" sz="2800" b="1" dirty="0">
                <a:solidFill>
                  <a:srgbClr val="FFFF00"/>
                </a:solidFill>
              </a:rPr>
              <a:t> Art Museum, 1781-2)</a:t>
            </a:r>
          </a:p>
        </p:txBody>
      </p:sp>
    </p:spTree>
    <p:extLst>
      <p:ext uri="{BB962C8B-B14F-4D97-AF65-F5344CB8AC3E}">
        <p14:creationId xmlns:p14="http://schemas.microsoft.com/office/powerpoint/2010/main" val="135219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intérieur, art, habits&#10;&#10;Description générée automatiquement">
            <a:extLst>
              <a:ext uri="{FF2B5EF4-FFF2-40B4-BE49-F238E27FC236}">
                <a16:creationId xmlns:a16="http://schemas.microsoft.com/office/drawing/2014/main" id="{7755832B-8613-4B10-D730-05314122F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4325" y="189000"/>
            <a:ext cx="4543383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D6A8F5-1F24-6768-0769-4F90317B92B0}"/>
              </a:ext>
            </a:extLst>
          </p:cNvPr>
          <p:cNvSpPr txBox="1"/>
          <p:nvPr/>
        </p:nvSpPr>
        <p:spPr>
          <a:xfrm>
            <a:off x="8367386" y="3429000"/>
            <a:ext cx="3824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Marie-Antoinette en tenue de cour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5614201-BB1D-B561-0889-54473EF7EFFA}"/>
              </a:ext>
            </a:extLst>
          </p:cNvPr>
          <p:cNvSpPr txBox="1"/>
          <p:nvPr/>
        </p:nvSpPr>
        <p:spPr>
          <a:xfrm>
            <a:off x="8367386" y="4260978"/>
            <a:ext cx="38246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d'Histoire de l'Histoire</a:t>
            </a:r>
          </a:p>
        </p:txBody>
      </p:sp>
    </p:spTree>
    <p:extLst>
      <p:ext uri="{BB962C8B-B14F-4D97-AF65-F5344CB8AC3E}">
        <p14:creationId xmlns:p14="http://schemas.microsoft.com/office/powerpoint/2010/main" val="243050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mythologie&#10;&#10;Description générée automatiquement">
            <a:extLst>
              <a:ext uri="{FF2B5EF4-FFF2-40B4-BE49-F238E27FC236}">
                <a16:creationId xmlns:a16="http://schemas.microsoft.com/office/drawing/2014/main" id="{E45C5BD6-3E34-01EF-1954-81BEB87CD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02" y="397098"/>
            <a:ext cx="7848000" cy="6063803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ACAC21-0056-8765-D774-264CF9D511EC}"/>
              </a:ext>
            </a:extLst>
          </p:cNvPr>
          <p:cNvSpPr txBox="1"/>
          <p:nvPr/>
        </p:nvSpPr>
        <p:spPr>
          <a:xfrm>
            <a:off x="9131474" y="2981195"/>
            <a:ext cx="3060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Paix ramenant l'Abondance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ABC1BA-40F3-0B0F-049B-8F55CFC2EFAC}"/>
              </a:ext>
            </a:extLst>
          </p:cNvPr>
          <p:cNvSpPr txBox="1"/>
          <p:nvPr/>
        </p:nvSpPr>
        <p:spPr>
          <a:xfrm>
            <a:off x="9131474" y="3845490"/>
            <a:ext cx="3356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800" b="1" dirty="0">
                <a:solidFill>
                  <a:srgbClr val="FFFF00"/>
                </a:solidFill>
              </a:rPr>
              <a:t>Musée du Louvre</a:t>
            </a:r>
          </a:p>
        </p:txBody>
      </p:sp>
    </p:spTree>
    <p:extLst>
      <p:ext uri="{BB962C8B-B14F-4D97-AF65-F5344CB8AC3E}">
        <p14:creationId xmlns:p14="http://schemas.microsoft.com/office/powerpoint/2010/main" val="1664743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femme&#10;&#10;Description générée automatiquement">
            <a:extLst>
              <a:ext uri="{FF2B5EF4-FFF2-40B4-BE49-F238E27FC236}">
                <a16:creationId xmlns:a16="http://schemas.microsoft.com/office/drawing/2014/main" id="{D08CC04B-2C82-4371-6DF2-21E700D565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175" y="189000"/>
            <a:ext cx="5173650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8EFA05-9D45-2B11-E8D1-ED4AC4BF3D5E}"/>
              </a:ext>
            </a:extLst>
          </p:cNvPr>
          <p:cNvSpPr txBox="1"/>
          <p:nvPr/>
        </p:nvSpPr>
        <p:spPr>
          <a:xfrm>
            <a:off x="125260" y="3429000"/>
            <a:ext cx="33839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Marie-Antoinette en robe de mousseline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FA2262-A432-5C03-1290-69287FB7649B}"/>
              </a:ext>
            </a:extLst>
          </p:cNvPr>
          <p:cNvSpPr txBox="1"/>
          <p:nvPr/>
        </p:nvSpPr>
        <p:spPr>
          <a:xfrm>
            <a:off x="125259" y="4308962"/>
            <a:ext cx="33839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Kronberg</a:t>
            </a:r>
            <a:r>
              <a:rPr lang="fr-FR" sz="2800" b="1" dirty="0">
                <a:solidFill>
                  <a:srgbClr val="FFFF00"/>
                </a:solidFill>
              </a:rPr>
              <a:t> – </a:t>
            </a:r>
            <a:r>
              <a:rPr lang="fr-FR" sz="2800" b="1" dirty="0" err="1">
                <a:solidFill>
                  <a:srgbClr val="FFFF00"/>
                </a:solidFill>
              </a:rPr>
              <a:t>im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taunus</a:t>
            </a:r>
            <a:r>
              <a:rPr lang="fr-FR" sz="2800" b="1" dirty="0">
                <a:solidFill>
                  <a:srgbClr val="FFFF00"/>
                </a:solidFill>
              </a:rPr>
              <a:t> (Allemagne )</a:t>
            </a:r>
          </a:p>
        </p:txBody>
      </p:sp>
    </p:spTree>
    <p:extLst>
      <p:ext uri="{BB962C8B-B14F-4D97-AF65-F5344CB8AC3E}">
        <p14:creationId xmlns:p14="http://schemas.microsoft.com/office/powerpoint/2010/main" val="90774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inture, portrait&#10;&#10;Description générée automatiquement">
            <a:extLst>
              <a:ext uri="{FF2B5EF4-FFF2-40B4-BE49-F238E27FC236}">
                <a16:creationId xmlns:a16="http://schemas.microsoft.com/office/drawing/2014/main" id="{3ACC02C4-3587-2AC4-FDA2-0008E2028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618" y="189000"/>
            <a:ext cx="5191369" cy="6480000"/>
          </a:xfrm>
          <a:prstGeom prst="rect">
            <a:avLst/>
          </a:prstGeom>
          <a:ln w="5397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EF52BD-FAE1-F9D9-C7DA-AC0BF159B20F}"/>
              </a:ext>
            </a:extLst>
          </p:cNvPr>
          <p:cNvSpPr txBox="1"/>
          <p:nvPr/>
        </p:nvSpPr>
        <p:spPr>
          <a:xfrm>
            <a:off x="8218987" y="3807912"/>
            <a:ext cx="39730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Jean </a:t>
            </a:r>
            <a:r>
              <a:rPr lang="fr-FR" sz="2800" b="1" dirty="0" err="1"/>
              <a:t>Falcoz</a:t>
            </a:r>
            <a:r>
              <a:rPr lang="fr-FR" sz="2800" b="1" dirty="0"/>
              <a:t>, vicomte de La </a:t>
            </a:r>
            <a:r>
              <a:rPr lang="fr-FR" sz="2800" b="1" dirty="0" err="1"/>
              <a:t>Blâche</a:t>
            </a:r>
            <a:endParaRPr lang="fr-FR" sz="28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86C9BFB-3258-A474-CACD-467AC3FEBB37}"/>
              </a:ext>
            </a:extLst>
          </p:cNvPr>
          <p:cNvSpPr txBox="1"/>
          <p:nvPr/>
        </p:nvSpPr>
        <p:spPr>
          <a:xfrm>
            <a:off x="8218987" y="4762019"/>
            <a:ext cx="3682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Collection privée</a:t>
            </a:r>
          </a:p>
        </p:txBody>
      </p:sp>
    </p:spTree>
    <p:extLst>
      <p:ext uri="{BB962C8B-B14F-4D97-AF65-F5344CB8AC3E}">
        <p14:creationId xmlns:p14="http://schemas.microsoft.com/office/powerpoint/2010/main" val="26489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portrait&#10;&#10;Description générée automatiquement">
            <a:extLst>
              <a:ext uri="{FF2B5EF4-FFF2-40B4-BE49-F238E27FC236}">
                <a16:creationId xmlns:a16="http://schemas.microsoft.com/office/drawing/2014/main" id="{5C850191-04AA-6AD5-3BF8-C508FE709C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381" y="189000"/>
            <a:ext cx="5160131" cy="6480000"/>
          </a:xfrm>
          <a:prstGeom prst="rect">
            <a:avLst/>
          </a:prstGeom>
          <a:ln w="53975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643F6F-95E9-E47C-F6C2-522D2F13DC22}"/>
              </a:ext>
            </a:extLst>
          </p:cNvPr>
          <p:cNvSpPr txBox="1"/>
          <p:nvPr/>
        </p:nvSpPr>
        <p:spPr>
          <a:xfrm>
            <a:off x="396764" y="3112914"/>
            <a:ext cx="29436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Catherine Le Roy de Senneville, vicomtesse de La </a:t>
            </a:r>
            <a:r>
              <a:rPr lang="fr-FR" sz="2800" b="1" dirty="0" err="1"/>
              <a:t>Blâche</a:t>
            </a:r>
            <a:endParaRPr lang="fr-FR" sz="28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809A55-F0A4-2BB5-5F51-5A0F9C66D606}"/>
              </a:ext>
            </a:extLst>
          </p:cNvPr>
          <p:cNvSpPr txBox="1"/>
          <p:nvPr/>
        </p:nvSpPr>
        <p:spPr>
          <a:xfrm>
            <a:off x="250521" y="5014068"/>
            <a:ext cx="3089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Collection privée</a:t>
            </a:r>
          </a:p>
        </p:txBody>
      </p:sp>
    </p:spTree>
    <p:extLst>
      <p:ext uri="{BB962C8B-B14F-4D97-AF65-F5344CB8AC3E}">
        <p14:creationId xmlns:p14="http://schemas.microsoft.com/office/powerpoint/2010/main" val="414126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croquis&#10;&#10;Description générée automatiquement">
            <a:extLst>
              <a:ext uri="{FF2B5EF4-FFF2-40B4-BE49-F238E27FC236}">
                <a16:creationId xmlns:a16="http://schemas.microsoft.com/office/drawing/2014/main" id="{5EE56AB4-C0B4-BFB3-9BF9-F1C337FA8E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586" y="189000"/>
            <a:ext cx="5338828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7E563C-2BD6-E2BB-2E6C-0D54AB16AE7F}"/>
              </a:ext>
            </a:extLst>
          </p:cNvPr>
          <p:cNvSpPr txBox="1"/>
          <p:nvPr/>
        </p:nvSpPr>
        <p:spPr>
          <a:xfrm>
            <a:off x="9093896" y="1958038"/>
            <a:ext cx="27933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Madame Le Sèvre, coiffeuse à la mode à Paris, née Jeanne </a:t>
            </a:r>
            <a:r>
              <a:rPr lang="fr-FR" sz="2800" b="1" dirty="0" err="1">
                <a:solidFill>
                  <a:srgbClr val="FFFF00"/>
                </a:solidFill>
              </a:rPr>
              <a:t>Maissin</a:t>
            </a:r>
            <a:r>
              <a:rPr lang="fr-FR" sz="2800" b="1" dirty="0">
                <a:solidFill>
                  <a:srgbClr val="FFFF00"/>
                </a:solidFill>
              </a:rPr>
              <a:t> (1728-1800), mère d'Elisabeth-Louise </a:t>
            </a:r>
            <a:r>
              <a:rPr lang="fr-FR" sz="2800" b="1" dirty="0" err="1">
                <a:solidFill>
                  <a:srgbClr val="FFFF00"/>
                </a:solidFill>
              </a:rPr>
              <a:t>Vigée</a:t>
            </a:r>
            <a:r>
              <a:rPr lang="fr-FR" sz="2800" b="1" dirty="0">
                <a:solidFill>
                  <a:srgbClr val="FFFF00"/>
                </a:solidFill>
              </a:rPr>
              <a:t> Le Brun (Paris 1755-1842)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B5144D-94BD-53E8-9869-62A9F0E9B663}"/>
              </a:ext>
            </a:extLst>
          </p:cNvPr>
          <p:cNvSpPr txBox="1"/>
          <p:nvPr/>
        </p:nvSpPr>
        <p:spPr>
          <a:xfrm>
            <a:off x="339605" y="4316924"/>
            <a:ext cx="3251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privée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Vente Christie's 2012</a:t>
            </a:r>
          </a:p>
        </p:txBody>
      </p:sp>
    </p:spTree>
    <p:extLst>
      <p:ext uri="{BB962C8B-B14F-4D97-AF65-F5344CB8AC3E}">
        <p14:creationId xmlns:p14="http://schemas.microsoft.com/office/powerpoint/2010/main" val="419129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ortrait, art&#10;&#10;Description générée automatiquement">
            <a:extLst>
              <a:ext uri="{FF2B5EF4-FFF2-40B4-BE49-F238E27FC236}">
                <a16:creationId xmlns:a16="http://schemas.microsoft.com/office/drawing/2014/main" id="{FF5AB565-90ED-251F-2FB1-EE8103520C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261" y="189000"/>
            <a:ext cx="5368100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E35387-8613-82A2-9584-776C369A1791}"/>
              </a:ext>
            </a:extLst>
          </p:cNvPr>
          <p:cNvSpPr txBox="1"/>
          <p:nvPr/>
        </p:nvSpPr>
        <p:spPr>
          <a:xfrm>
            <a:off x="322222" y="2091847"/>
            <a:ext cx="31030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Portrait présumé de Rose Bertin (1747-1813), couturière et modiste française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043627-F819-CCBE-E8F8-AF10F7D67E2E}"/>
              </a:ext>
            </a:extLst>
          </p:cNvPr>
          <p:cNvSpPr txBox="1"/>
          <p:nvPr/>
        </p:nvSpPr>
        <p:spPr>
          <a:xfrm>
            <a:off x="322222" y="4338616"/>
            <a:ext cx="2805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privée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Vente </a:t>
            </a:r>
            <a:r>
              <a:rPr lang="fr-FR" sz="2800" b="1" dirty="0" err="1">
                <a:solidFill>
                  <a:srgbClr val="FFFF00"/>
                </a:solidFill>
              </a:rPr>
              <a:t>Audap</a:t>
            </a:r>
            <a:r>
              <a:rPr lang="fr-FR" sz="2800" b="1" dirty="0">
                <a:solidFill>
                  <a:srgbClr val="FFFF00"/>
                </a:solidFill>
              </a:rPr>
              <a:t> et Mirabeau 2014</a:t>
            </a:r>
          </a:p>
        </p:txBody>
      </p:sp>
    </p:spTree>
    <p:extLst>
      <p:ext uri="{BB962C8B-B14F-4D97-AF65-F5344CB8AC3E}">
        <p14:creationId xmlns:p14="http://schemas.microsoft.com/office/powerpoint/2010/main" val="371167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rsonne, femme&#10;&#10;Description générée automatiquement">
            <a:extLst>
              <a:ext uri="{FF2B5EF4-FFF2-40B4-BE49-F238E27FC236}">
                <a16:creationId xmlns:a16="http://schemas.microsoft.com/office/drawing/2014/main" id="{8A3DA1B6-5C49-D8E4-B0F7-E94A1780C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310" y="189000"/>
            <a:ext cx="5571969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E40A79-262C-F5CC-CAFE-15EF723ACCE5}"/>
              </a:ext>
            </a:extLst>
          </p:cNvPr>
          <p:cNvSpPr txBox="1"/>
          <p:nvPr/>
        </p:nvSpPr>
        <p:spPr>
          <a:xfrm>
            <a:off x="9043792" y="2736502"/>
            <a:ext cx="34196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Louis-Stanislas-Xavier comte de Provence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412A9D4-5AD5-8666-2539-DF0EF31533C3}"/>
              </a:ext>
            </a:extLst>
          </p:cNvPr>
          <p:cNvSpPr txBox="1"/>
          <p:nvPr/>
        </p:nvSpPr>
        <p:spPr>
          <a:xfrm>
            <a:off x="9043792" y="4121497"/>
            <a:ext cx="28809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national du château de Versailles</a:t>
            </a:r>
          </a:p>
        </p:txBody>
      </p:sp>
    </p:spTree>
    <p:extLst>
      <p:ext uri="{BB962C8B-B14F-4D97-AF65-F5344CB8AC3E}">
        <p14:creationId xmlns:p14="http://schemas.microsoft.com/office/powerpoint/2010/main" val="167675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instrument de musique, cadre photo, guitare&#10;&#10;Description générée automatiquement">
            <a:extLst>
              <a:ext uri="{FF2B5EF4-FFF2-40B4-BE49-F238E27FC236}">
                <a16:creationId xmlns:a16="http://schemas.microsoft.com/office/drawing/2014/main" id="{57E6ED70-EB76-9239-DBE7-F3AF4C9EA9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7779" y="189000"/>
            <a:ext cx="5394379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9443A3-7A56-48AC-558C-28972B34F990}"/>
              </a:ext>
            </a:extLst>
          </p:cNvPr>
          <p:cNvSpPr txBox="1"/>
          <p:nvPr/>
        </p:nvSpPr>
        <p:spPr>
          <a:xfrm>
            <a:off x="109971" y="3280754"/>
            <a:ext cx="38677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Émilie de Covet-Marignane (1752-1800)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B1E78CF-75E3-5BBD-8FF9-48200D5B62A0}"/>
              </a:ext>
            </a:extLst>
          </p:cNvPr>
          <p:cNvSpPr txBox="1"/>
          <p:nvPr/>
        </p:nvSpPr>
        <p:spPr>
          <a:xfrm>
            <a:off x="109971" y="4234861"/>
            <a:ext cx="3582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Cognacq-Jay, Paris</a:t>
            </a:r>
          </a:p>
        </p:txBody>
      </p:sp>
    </p:spTree>
    <p:extLst>
      <p:ext uri="{BB962C8B-B14F-4D97-AF65-F5344CB8AC3E}">
        <p14:creationId xmlns:p14="http://schemas.microsoft.com/office/powerpoint/2010/main" val="56478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habits, peinture&#10;&#10;Description générée automatiquement">
            <a:extLst>
              <a:ext uri="{FF2B5EF4-FFF2-40B4-BE49-F238E27FC236}">
                <a16:creationId xmlns:a16="http://schemas.microsoft.com/office/drawing/2014/main" id="{64BBFAF0-7B40-A24A-689C-D2C59F3C0B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569" y="189000"/>
            <a:ext cx="5042797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607130-B3D4-8CBA-7B5C-39DB40431FC3}"/>
              </a:ext>
            </a:extLst>
          </p:cNvPr>
          <p:cNvSpPr txBox="1"/>
          <p:nvPr/>
        </p:nvSpPr>
        <p:spPr>
          <a:xfrm>
            <a:off x="8705589" y="1478071"/>
            <a:ext cx="348641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Portrait de Jean-Baptiste Coulon, seigneur de la Grange-aux-Bois (1731-1808). Pastel sur papier marouflé sur toile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9319343-A519-A6BB-3E44-EEE6A2E94021}"/>
              </a:ext>
            </a:extLst>
          </p:cNvPr>
          <p:cNvSpPr txBox="1"/>
          <p:nvPr/>
        </p:nvSpPr>
        <p:spPr>
          <a:xfrm>
            <a:off x="8705589" y="4542773"/>
            <a:ext cx="3858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Enchères, Auxerre Enchères, 4 septembre 2022, lot 77</a:t>
            </a:r>
          </a:p>
        </p:txBody>
      </p:sp>
    </p:spTree>
    <p:extLst>
      <p:ext uri="{BB962C8B-B14F-4D97-AF65-F5344CB8AC3E}">
        <p14:creationId xmlns:p14="http://schemas.microsoft.com/office/powerpoint/2010/main" val="164852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inture&#10;&#10;Description générée automatiquement">
            <a:extLst>
              <a:ext uri="{FF2B5EF4-FFF2-40B4-BE49-F238E27FC236}">
                <a16:creationId xmlns:a16="http://schemas.microsoft.com/office/drawing/2014/main" id="{8793A793-8FEA-BBEA-FD25-3CB5BE9CA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2745" y="189000"/>
            <a:ext cx="5460674" cy="6480000"/>
          </a:xfrm>
          <a:prstGeom prst="rect">
            <a:avLst/>
          </a:prstGeom>
          <a:ln w="53975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071BBB-DA20-B759-28C1-9BAF8EC0B6C0}"/>
              </a:ext>
            </a:extLst>
          </p:cNvPr>
          <p:cNvSpPr txBox="1"/>
          <p:nvPr/>
        </p:nvSpPr>
        <p:spPr>
          <a:xfrm>
            <a:off x="-1" y="4634630"/>
            <a:ext cx="37027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musée national du château de Versailles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594D44-833A-5903-9FAA-B59A49666A42}"/>
              </a:ext>
            </a:extLst>
          </p:cNvPr>
          <p:cNvSpPr txBox="1"/>
          <p:nvPr/>
        </p:nvSpPr>
        <p:spPr>
          <a:xfrm>
            <a:off x="147831" y="2305615"/>
            <a:ext cx="34070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André Hercule de Fleury, cardinal (1653-1743)</a:t>
            </a:r>
          </a:p>
          <a:p>
            <a:r>
              <a:rPr lang="fr-FR" sz="2800" b="1" dirty="0"/>
              <a:t>d'après Hyacinthe Rigaud</a:t>
            </a:r>
          </a:p>
        </p:txBody>
      </p:sp>
    </p:spTree>
    <p:extLst>
      <p:ext uri="{BB962C8B-B14F-4D97-AF65-F5344CB8AC3E}">
        <p14:creationId xmlns:p14="http://schemas.microsoft.com/office/powerpoint/2010/main" val="264000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ortrait, art&#10;&#10;Description générée automatiquement">
            <a:extLst>
              <a:ext uri="{FF2B5EF4-FFF2-40B4-BE49-F238E27FC236}">
                <a16:creationId xmlns:a16="http://schemas.microsoft.com/office/drawing/2014/main" id="{DADEA0B3-1BF7-4BA2-5969-E3229216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5370" y="189000"/>
            <a:ext cx="6057020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EC12D0-AD4E-C721-9712-3AE7DF5DA4C7}"/>
              </a:ext>
            </a:extLst>
          </p:cNvPr>
          <p:cNvSpPr txBox="1"/>
          <p:nvPr/>
        </p:nvSpPr>
        <p:spPr>
          <a:xfrm>
            <a:off x="9009971" y="3167390"/>
            <a:ext cx="2997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Jean de la Bruyère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A4B92D3-0E02-7C9E-1440-AEFA2E294FB5}"/>
              </a:ext>
            </a:extLst>
          </p:cNvPr>
          <p:cNvSpPr txBox="1"/>
          <p:nvPr/>
        </p:nvSpPr>
        <p:spPr>
          <a:xfrm>
            <a:off x="9009971" y="3690610"/>
            <a:ext cx="26346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national du château de Versailles</a:t>
            </a:r>
          </a:p>
        </p:txBody>
      </p:sp>
    </p:spTree>
    <p:extLst>
      <p:ext uri="{BB962C8B-B14F-4D97-AF65-F5344CB8AC3E}">
        <p14:creationId xmlns:p14="http://schemas.microsoft.com/office/powerpoint/2010/main" val="90815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ortrait, art&#10;&#10;Description générée automatiquement">
            <a:extLst>
              <a:ext uri="{FF2B5EF4-FFF2-40B4-BE49-F238E27FC236}">
                <a16:creationId xmlns:a16="http://schemas.microsoft.com/office/drawing/2014/main" id="{F7BCA6CD-CDDC-42A6-F760-938D76F271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609" y="189000"/>
            <a:ext cx="4751602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ACA762-72B2-4D24-3759-23443C58173F}"/>
              </a:ext>
            </a:extLst>
          </p:cNvPr>
          <p:cNvSpPr txBox="1"/>
          <p:nvPr/>
        </p:nvSpPr>
        <p:spPr>
          <a:xfrm>
            <a:off x="150312" y="1903956"/>
            <a:ext cx="34312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Antoinette </a:t>
            </a:r>
            <a:r>
              <a:rPr lang="fr-FR" sz="2800" b="1" dirty="0" err="1">
                <a:solidFill>
                  <a:srgbClr val="FFFF00"/>
                </a:solidFill>
              </a:rPr>
              <a:t>Savalette</a:t>
            </a:r>
            <a:r>
              <a:rPr lang="fr-FR" sz="2800" b="1" dirty="0">
                <a:solidFill>
                  <a:srgbClr val="FFFF00"/>
                </a:solidFill>
              </a:rPr>
              <a:t>, par </a:t>
            </a:r>
            <a:r>
              <a:rPr lang="fr-FR" sz="2800" b="1" dirty="0" err="1">
                <a:solidFill>
                  <a:srgbClr val="FFFF00"/>
                </a:solidFill>
              </a:rPr>
              <a:t>Vigée</a:t>
            </a:r>
            <a:r>
              <a:rPr lang="fr-FR" sz="2800" b="1" dirty="0">
                <a:solidFill>
                  <a:srgbClr val="FFFF00"/>
                </a:solidFill>
              </a:rPr>
              <a:t> Le Brun, portant un voile de dentelle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10243D-5F29-BB1A-662E-48F070E05EA0}"/>
              </a:ext>
            </a:extLst>
          </p:cNvPr>
          <p:cNvSpPr txBox="1"/>
          <p:nvPr/>
        </p:nvSpPr>
        <p:spPr>
          <a:xfrm>
            <a:off x="150312" y="3719838"/>
            <a:ext cx="28935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Promenade de Marly-le-Roi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Louveciennes</a:t>
            </a:r>
          </a:p>
        </p:txBody>
      </p:sp>
    </p:spTree>
    <p:extLst>
      <p:ext uri="{BB962C8B-B14F-4D97-AF65-F5344CB8AC3E}">
        <p14:creationId xmlns:p14="http://schemas.microsoft.com/office/powerpoint/2010/main" val="357733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musée&#10;&#10;Description générée automatiquement">
            <a:extLst>
              <a:ext uri="{FF2B5EF4-FFF2-40B4-BE49-F238E27FC236}">
                <a16:creationId xmlns:a16="http://schemas.microsoft.com/office/drawing/2014/main" id="{17DD56F0-F67C-5357-A37A-2F9991FE2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571" y="189000"/>
            <a:ext cx="5052857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75AE0F-06B8-2DA9-FD28-ACB53EEBB458}"/>
              </a:ext>
            </a:extLst>
          </p:cNvPr>
          <p:cNvSpPr txBox="1"/>
          <p:nvPr/>
        </p:nvSpPr>
        <p:spPr>
          <a:xfrm>
            <a:off x="8622427" y="3263030"/>
            <a:ext cx="3740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L'acteur Dubus, jouant dans une pièce écrite par Molière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BDD5F43-EBD9-4FA5-A944-50E441137030}"/>
              </a:ext>
            </a:extLst>
          </p:cNvPr>
          <p:cNvSpPr txBox="1"/>
          <p:nvPr/>
        </p:nvSpPr>
        <p:spPr>
          <a:xfrm>
            <a:off x="8622426" y="4648025"/>
            <a:ext cx="3248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de la Comédie Française</a:t>
            </a:r>
          </a:p>
        </p:txBody>
      </p:sp>
    </p:spTree>
    <p:extLst>
      <p:ext uri="{BB962C8B-B14F-4D97-AF65-F5344CB8AC3E}">
        <p14:creationId xmlns:p14="http://schemas.microsoft.com/office/powerpoint/2010/main" val="234107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art, cadre photo&#10;&#10;Description générée automatiquement">
            <a:extLst>
              <a:ext uri="{FF2B5EF4-FFF2-40B4-BE49-F238E27FC236}">
                <a16:creationId xmlns:a16="http://schemas.microsoft.com/office/drawing/2014/main" id="{20D34E08-DBA1-CAA0-C373-308002734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186" y="189000"/>
            <a:ext cx="5397627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A8AC1-22E2-F27A-F34A-685BD84E26B6}"/>
              </a:ext>
            </a:extLst>
          </p:cNvPr>
          <p:cNvSpPr txBox="1"/>
          <p:nvPr/>
        </p:nvSpPr>
        <p:spPr>
          <a:xfrm>
            <a:off x="215575" y="4383107"/>
            <a:ext cx="3181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d'art d'Indianapolis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A6AA45-DCA8-B6CE-C3A3-0481FC2B41C0}"/>
              </a:ext>
            </a:extLst>
          </p:cNvPr>
          <p:cNvSpPr txBox="1"/>
          <p:nvPr/>
        </p:nvSpPr>
        <p:spPr>
          <a:xfrm>
            <a:off x="215575" y="3429000"/>
            <a:ext cx="3181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FFFF00"/>
                </a:solidFill>
              </a:rPr>
              <a:t> : </a:t>
            </a:r>
            <a:r>
              <a:rPr lang="de-DE" sz="2800" b="1" dirty="0">
                <a:solidFill>
                  <a:srgbClr val="FFFF00"/>
                </a:solidFill>
              </a:rPr>
              <a:t>Karl von Nassau-Siegen</a:t>
            </a:r>
          </a:p>
        </p:txBody>
      </p:sp>
    </p:spTree>
    <p:extLst>
      <p:ext uri="{BB962C8B-B14F-4D97-AF65-F5344CB8AC3E}">
        <p14:creationId xmlns:p14="http://schemas.microsoft.com/office/powerpoint/2010/main" val="60333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robe, poupée, bébé&#10;&#10;Description générée automatiquement">
            <a:extLst>
              <a:ext uri="{FF2B5EF4-FFF2-40B4-BE49-F238E27FC236}">
                <a16:creationId xmlns:a16="http://schemas.microsoft.com/office/drawing/2014/main" id="{72D79EC5-D20F-F407-86B7-334C9ACDC8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504" y="189000"/>
            <a:ext cx="5356076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4EF80A-2B21-D590-DF79-D58908AAA246}"/>
              </a:ext>
            </a:extLst>
          </p:cNvPr>
          <p:cNvSpPr txBox="1"/>
          <p:nvPr/>
        </p:nvSpPr>
        <p:spPr>
          <a:xfrm>
            <a:off x="8317283" y="1874728"/>
            <a:ext cx="323589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Portrait d'une jeune fille, peut-être Sophie de Bourbon (« Mademoiselle d'</a:t>
            </a:r>
            <a:r>
              <a:rPr lang="fr-FR" sz="2800" b="1" dirty="0" err="1">
                <a:solidFill>
                  <a:srgbClr val="FFFF00"/>
                </a:solidFill>
              </a:rPr>
              <a:t>Arthois</a:t>
            </a:r>
            <a:r>
              <a:rPr lang="fr-FR" sz="2800" b="1" dirty="0">
                <a:solidFill>
                  <a:srgbClr val="FFFF00"/>
                </a:solidFill>
              </a:rPr>
              <a:t> ») (1776-1783)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BE39FD9-3249-6BCB-595F-40262113B50B}"/>
              </a:ext>
            </a:extLst>
          </p:cNvPr>
          <p:cNvSpPr txBox="1"/>
          <p:nvPr/>
        </p:nvSpPr>
        <p:spPr>
          <a:xfrm>
            <a:off x="8317283" y="4983271"/>
            <a:ext cx="3417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privée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Vente </a:t>
            </a:r>
            <a:r>
              <a:rPr lang="fr-FR" sz="2800" b="1" dirty="0" err="1">
                <a:solidFill>
                  <a:srgbClr val="FFFF00"/>
                </a:solidFill>
              </a:rPr>
              <a:t>Eric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Beaussant</a:t>
            </a:r>
            <a:r>
              <a:rPr lang="fr-FR" sz="2800" b="1" dirty="0">
                <a:solidFill>
                  <a:srgbClr val="FFFF00"/>
                </a:solidFill>
              </a:rPr>
              <a:t> 2009</a:t>
            </a:r>
          </a:p>
        </p:txBody>
      </p:sp>
    </p:spTree>
    <p:extLst>
      <p:ext uri="{BB962C8B-B14F-4D97-AF65-F5344CB8AC3E}">
        <p14:creationId xmlns:p14="http://schemas.microsoft.com/office/powerpoint/2010/main" val="314469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robe, habits&#10;&#10;Description générée automatiquement">
            <a:extLst>
              <a:ext uri="{FF2B5EF4-FFF2-40B4-BE49-F238E27FC236}">
                <a16:creationId xmlns:a16="http://schemas.microsoft.com/office/drawing/2014/main" id="{B9D5A8CF-A49B-19FC-A989-F814785D9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4405" y="189000"/>
            <a:ext cx="5199596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DD7EBD-DEE8-B974-6943-C139EBBA149E}"/>
              </a:ext>
            </a:extLst>
          </p:cNvPr>
          <p:cNvSpPr txBox="1"/>
          <p:nvPr/>
        </p:nvSpPr>
        <p:spPr>
          <a:xfrm>
            <a:off x="175365" y="544246"/>
            <a:ext cx="349620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Peut-être Mlle Louise Joséphine Angélique de La Live de Juilly (1763-1831) ou sa sœur cadette également Louise-Joséphine (1764-1830), filles du grand collectionneur Ange-Laurent de la Live de Juilly, Introducteur des Ambassadeurs et héritier à une immense fortune.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3F5FDC4-AE48-3EC0-2AFE-CCDA0793F42B}"/>
              </a:ext>
            </a:extLst>
          </p:cNvPr>
          <p:cNvSpPr txBox="1"/>
          <p:nvPr/>
        </p:nvSpPr>
        <p:spPr>
          <a:xfrm>
            <a:off x="9063228" y="3606623"/>
            <a:ext cx="3010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Localisation actuelle inconnue</a:t>
            </a:r>
          </a:p>
        </p:txBody>
      </p:sp>
    </p:spTree>
    <p:extLst>
      <p:ext uri="{BB962C8B-B14F-4D97-AF65-F5344CB8AC3E}">
        <p14:creationId xmlns:p14="http://schemas.microsoft.com/office/powerpoint/2010/main" val="29248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musique, personne, instrument de musique&#10;&#10;Description générée automatiquement">
            <a:extLst>
              <a:ext uri="{FF2B5EF4-FFF2-40B4-BE49-F238E27FC236}">
                <a16:creationId xmlns:a16="http://schemas.microsoft.com/office/drawing/2014/main" id="{F95433EA-52BD-2B16-2451-A682B819B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527" y="189000"/>
            <a:ext cx="5262945" cy="6480000"/>
          </a:xfrm>
          <a:prstGeom prst="rect">
            <a:avLst/>
          </a:prstGeom>
          <a:ln w="53975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910F3-341F-5704-8C90-DB7703E0711B}"/>
              </a:ext>
            </a:extLst>
          </p:cNvPr>
          <p:cNvSpPr txBox="1"/>
          <p:nvPr/>
        </p:nvSpPr>
        <p:spPr>
          <a:xfrm>
            <a:off x="8781751" y="2922346"/>
            <a:ext cx="3364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Élisabeth-Louise </a:t>
            </a:r>
            <a:r>
              <a:rPr lang="fr-FR" sz="2800" b="1" dirty="0" err="1"/>
              <a:t>Vigée</a:t>
            </a:r>
            <a:r>
              <a:rPr lang="fr-FR" sz="2800" b="1" dirty="0"/>
              <a:t>-Le Brun - Joseph Vernet (1778)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0796A79-BBC7-326C-F883-F66C3D69756E}"/>
              </a:ext>
            </a:extLst>
          </p:cNvPr>
          <p:cNvSpPr txBox="1"/>
          <p:nvPr/>
        </p:nvSpPr>
        <p:spPr>
          <a:xfrm>
            <a:off x="8781751" y="4434213"/>
            <a:ext cx="31722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Paris, musée du Louvre</a:t>
            </a:r>
          </a:p>
        </p:txBody>
      </p:sp>
    </p:spTree>
    <p:extLst>
      <p:ext uri="{BB962C8B-B14F-4D97-AF65-F5344CB8AC3E}">
        <p14:creationId xmlns:p14="http://schemas.microsoft.com/office/powerpoint/2010/main" val="61226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ortrait, personne&#10;&#10;Description générée automatiquement">
            <a:extLst>
              <a:ext uri="{FF2B5EF4-FFF2-40B4-BE49-F238E27FC236}">
                <a16:creationId xmlns:a16="http://schemas.microsoft.com/office/drawing/2014/main" id="{0F40FF23-9048-0A27-ED5C-7179F74CA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2911" y="0"/>
            <a:ext cx="5527290" cy="6480000"/>
          </a:xfrm>
          <a:prstGeom prst="rect">
            <a:avLst/>
          </a:prstGeom>
          <a:ln w="5397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E5629F-4614-665F-EBE4-99EE02EDDF87}"/>
              </a:ext>
            </a:extLst>
          </p:cNvPr>
          <p:cNvSpPr txBox="1"/>
          <p:nvPr/>
        </p:nvSpPr>
        <p:spPr>
          <a:xfrm>
            <a:off x="263046" y="2793304"/>
            <a:ext cx="30959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Alexandre Marie Léonor de </a:t>
            </a:r>
            <a:r>
              <a:rPr lang="fr-FR" sz="2800" b="1" dirty="0" err="1"/>
              <a:t>Saint-Mauris</a:t>
            </a:r>
            <a:r>
              <a:rPr lang="fr-FR" sz="2800" b="1" dirty="0"/>
              <a:t>, prince de Montbarrey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CAD24F1-7329-16BE-508B-0BB5E1C294BD}"/>
              </a:ext>
            </a:extLst>
          </p:cNvPr>
          <p:cNvSpPr txBox="1"/>
          <p:nvPr/>
        </p:nvSpPr>
        <p:spPr>
          <a:xfrm>
            <a:off x="120025" y="4609186"/>
            <a:ext cx="33820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Musée  National	du château de Versailles</a:t>
            </a:r>
          </a:p>
        </p:txBody>
      </p:sp>
    </p:spTree>
    <p:extLst>
      <p:ext uri="{BB962C8B-B14F-4D97-AF65-F5344CB8AC3E}">
        <p14:creationId xmlns:p14="http://schemas.microsoft.com/office/powerpoint/2010/main" val="415513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ccessoire de mode, habits&#10;&#10;Description générée automatiquement">
            <a:extLst>
              <a:ext uri="{FF2B5EF4-FFF2-40B4-BE49-F238E27FC236}">
                <a16:creationId xmlns:a16="http://schemas.microsoft.com/office/drawing/2014/main" id="{CE273453-5677-1E2A-14BC-DCFFA93605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733" y="189000"/>
            <a:ext cx="5306039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3E6ED9-60D1-9B34-2138-2E56851A3F66}"/>
              </a:ext>
            </a:extLst>
          </p:cNvPr>
          <p:cNvSpPr txBox="1"/>
          <p:nvPr/>
        </p:nvSpPr>
        <p:spPr>
          <a:xfrm>
            <a:off x="8754870" y="1874728"/>
            <a:ext cx="343630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Elisabeth Vigée-Lebrun (and workshop) Portrait Anne Catherine Le </a:t>
            </a:r>
            <a:r>
              <a:rPr lang="fr-FR" sz="2800" b="1" dirty="0" err="1">
                <a:solidFill>
                  <a:srgbClr val="FFFF00"/>
                </a:solidFill>
              </a:rPr>
              <a:t>Preudhomme</a:t>
            </a:r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Chatenoy</a:t>
            </a:r>
            <a:r>
              <a:rPr lang="fr-FR" sz="2800" b="1" dirty="0">
                <a:solidFill>
                  <a:srgbClr val="FFFF00"/>
                </a:solidFill>
              </a:rPr>
              <a:t> Comtesse der Verdun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CE0F74B-7BA2-7C63-2DCB-397DC5634132}"/>
              </a:ext>
            </a:extLst>
          </p:cNvPr>
          <p:cNvSpPr txBox="1"/>
          <p:nvPr/>
        </p:nvSpPr>
        <p:spPr>
          <a:xfrm>
            <a:off x="8754869" y="4983271"/>
            <a:ext cx="34363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</a:t>
            </a:r>
            <a:r>
              <a:rPr lang="fr-FR" sz="2800" b="1" dirty="0" err="1">
                <a:solidFill>
                  <a:srgbClr val="FFFF00"/>
                </a:solidFill>
              </a:rPr>
              <a:t>Sinebrychoff</a:t>
            </a:r>
            <a:r>
              <a:rPr lang="fr-FR" sz="2800" b="1" dirty="0">
                <a:solidFill>
                  <a:srgbClr val="FFFF00"/>
                </a:solidFill>
              </a:rPr>
              <a:t>, Helsinki</a:t>
            </a:r>
          </a:p>
        </p:txBody>
      </p:sp>
    </p:spTree>
    <p:extLst>
      <p:ext uri="{BB962C8B-B14F-4D97-AF65-F5344CB8AC3E}">
        <p14:creationId xmlns:p14="http://schemas.microsoft.com/office/powerpoint/2010/main" val="161723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ortrait, Visage humain, personne&#10;&#10;Description générée automatiquement">
            <a:extLst>
              <a:ext uri="{FF2B5EF4-FFF2-40B4-BE49-F238E27FC236}">
                <a16:creationId xmlns:a16="http://schemas.microsoft.com/office/drawing/2014/main" id="{B3A72CD0-978B-9023-ACA9-467E3B81A1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470" y="235973"/>
            <a:ext cx="5189188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D93927-18F3-7AF1-617B-FE6B048FF832}"/>
              </a:ext>
            </a:extLst>
          </p:cNvPr>
          <p:cNvSpPr txBox="1"/>
          <p:nvPr/>
        </p:nvSpPr>
        <p:spPr>
          <a:xfrm>
            <a:off x="375780" y="2521059"/>
            <a:ext cx="32317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Portrait présumé de Jeanne de Valois-Saint-Rémy (1756-1791)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4ED5B2-3286-EADB-613B-2CF1FD4604B7}"/>
              </a:ext>
            </a:extLst>
          </p:cNvPr>
          <p:cNvSpPr txBox="1"/>
          <p:nvPr/>
        </p:nvSpPr>
        <p:spPr>
          <a:xfrm>
            <a:off x="375779" y="4336941"/>
            <a:ext cx="32317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privée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Vente Sotheby's 2017</a:t>
            </a:r>
          </a:p>
        </p:txBody>
      </p:sp>
    </p:spTree>
    <p:extLst>
      <p:ext uri="{BB962C8B-B14F-4D97-AF65-F5344CB8AC3E}">
        <p14:creationId xmlns:p14="http://schemas.microsoft.com/office/powerpoint/2010/main" val="117465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inture&#10;&#10;Description générée automatiquement">
            <a:extLst>
              <a:ext uri="{FF2B5EF4-FFF2-40B4-BE49-F238E27FC236}">
                <a16:creationId xmlns:a16="http://schemas.microsoft.com/office/drawing/2014/main" id="{2D3FC0E7-DE7A-C999-6356-0F270AD89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336" y="189000"/>
            <a:ext cx="5231077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9BFEF2-B313-6961-638C-716503C2B073}"/>
              </a:ext>
            </a:extLst>
          </p:cNvPr>
          <p:cNvSpPr txBox="1"/>
          <p:nvPr/>
        </p:nvSpPr>
        <p:spPr>
          <a:xfrm>
            <a:off x="8733183" y="1924328"/>
            <a:ext cx="32335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Marie-Elisabeth Olive (née </a:t>
            </a:r>
            <a:r>
              <a:rPr lang="fr-FR" sz="2800" b="1" dirty="0" err="1">
                <a:solidFill>
                  <a:srgbClr val="FFFF00"/>
                </a:solidFill>
              </a:rPr>
              <a:t>Frottier</a:t>
            </a:r>
            <a:r>
              <a:rPr lang="fr-FR" sz="2800" b="1" dirty="0">
                <a:solidFill>
                  <a:srgbClr val="FFFF00"/>
                </a:solidFill>
              </a:rPr>
              <a:t> de la Coste-</a:t>
            </a:r>
            <a:r>
              <a:rPr lang="fr-FR" sz="2800" b="1" dirty="0" err="1">
                <a:solidFill>
                  <a:srgbClr val="FFFF00"/>
                </a:solidFill>
              </a:rPr>
              <a:t>Messeliére</a:t>
            </a:r>
            <a:r>
              <a:rPr lang="fr-FR" sz="2800" b="1" dirty="0">
                <a:solidFill>
                  <a:srgbClr val="FFFF00"/>
                </a:solidFill>
              </a:rPr>
              <a:t>), Comtesse de </a:t>
            </a:r>
            <a:r>
              <a:rPr lang="fr-FR" sz="2800" b="1" dirty="0" err="1">
                <a:solidFill>
                  <a:srgbClr val="FFFF00"/>
                </a:solidFill>
              </a:rPr>
              <a:t>Moreton</a:t>
            </a:r>
            <a:r>
              <a:rPr lang="fr-FR" sz="2800" b="1" dirty="0">
                <a:solidFill>
                  <a:srgbClr val="FFFF00"/>
                </a:solidFill>
              </a:rPr>
              <a:t> de Chabrillon (1761-1807)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FFBBA0-6D80-22FE-8F94-3F161D8301DF}"/>
              </a:ext>
            </a:extLst>
          </p:cNvPr>
          <p:cNvSpPr txBox="1"/>
          <p:nvPr/>
        </p:nvSpPr>
        <p:spPr>
          <a:xfrm>
            <a:off x="8733183" y="5463758"/>
            <a:ext cx="3564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Collection privée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Vente </a:t>
            </a:r>
            <a:r>
              <a:rPr lang="fr-FR" sz="2800" b="1" dirty="0" err="1">
                <a:solidFill>
                  <a:srgbClr val="FFFF00"/>
                </a:solidFill>
              </a:rPr>
              <a:t>Heritage</a:t>
            </a:r>
            <a:r>
              <a:rPr lang="fr-FR" sz="2800" b="1" dirty="0">
                <a:solidFill>
                  <a:srgbClr val="FFFF00"/>
                </a:solidFill>
              </a:rPr>
              <a:t> 2006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3001DB8-8BCC-048C-37AD-AF3AB6425BDE}"/>
              </a:ext>
            </a:extLst>
          </p:cNvPr>
          <p:cNvSpPr txBox="1"/>
          <p:nvPr/>
        </p:nvSpPr>
        <p:spPr>
          <a:xfrm>
            <a:off x="114301" y="3838132"/>
            <a:ext cx="32815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93402BE-86E8-62F4-C17C-103B094F0693}"/>
              </a:ext>
            </a:extLst>
          </p:cNvPr>
          <p:cNvSpPr txBox="1"/>
          <p:nvPr/>
        </p:nvSpPr>
        <p:spPr>
          <a:xfrm>
            <a:off x="178186" y="669898"/>
            <a:ext cx="31322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Elisabeth Vigier  Artiste Peintre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3327914-A50F-FEA0-DBFE-E8D9E8F46319}"/>
              </a:ext>
            </a:extLst>
          </p:cNvPr>
          <p:cNvSpPr txBox="1"/>
          <p:nvPr/>
        </p:nvSpPr>
        <p:spPr>
          <a:xfrm>
            <a:off x="1066081" y="4866981"/>
            <a:ext cx="3068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98803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513</Words>
  <Application>Microsoft Office PowerPoint</Application>
  <PresentationFormat>Grand écran</PresentationFormat>
  <Paragraphs>65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2023-11-07T14:11:46Z</dcterms:created>
  <dcterms:modified xsi:type="dcterms:W3CDTF">2023-11-08T10:28:01Z</dcterms:modified>
</cp:coreProperties>
</file>