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wdp" ContentType="image/vnd.ms-photo"/>
  <Default Extension="gif" ContentType="image/gif"/>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8" r:id="rId1"/>
  </p:sldMasterIdLst>
  <p:notesMasterIdLst>
    <p:notesMasterId r:id="rId60"/>
  </p:notesMasterIdLst>
  <p:handoutMasterIdLst>
    <p:handoutMasterId r:id="rId61"/>
  </p:handoutMasterIdLst>
  <p:sldIdLst>
    <p:sldId id="257" r:id="rId2"/>
    <p:sldId id="266" r:id="rId3"/>
    <p:sldId id="267" r:id="rId4"/>
    <p:sldId id="270" r:id="rId5"/>
    <p:sldId id="285" r:id="rId6"/>
    <p:sldId id="286" r:id="rId7"/>
    <p:sldId id="287" r:id="rId8"/>
    <p:sldId id="322" r:id="rId9"/>
    <p:sldId id="306" r:id="rId10"/>
    <p:sldId id="288" r:id="rId11"/>
    <p:sldId id="300" r:id="rId12"/>
    <p:sldId id="301" r:id="rId13"/>
    <p:sldId id="302" r:id="rId14"/>
    <p:sldId id="303" r:id="rId15"/>
    <p:sldId id="304" r:id="rId16"/>
    <p:sldId id="305" r:id="rId17"/>
    <p:sldId id="307" r:id="rId18"/>
    <p:sldId id="308" r:id="rId19"/>
    <p:sldId id="309" r:id="rId20"/>
    <p:sldId id="310" r:id="rId21"/>
    <p:sldId id="311" r:id="rId22"/>
    <p:sldId id="312" r:id="rId23"/>
    <p:sldId id="313" r:id="rId24"/>
    <p:sldId id="314" r:id="rId25"/>
    <p:sldId id="269" r:id="rId26"/>
    <p:sldId id="271" r:id="rId27"/>
    <p:sldId id="272" r:id="rId28"/>
    <p:sldId id="278" r:id="rId29"/>
    <p:sldId id="273" r:id="rId30"/>
    <p:sldId id="274" r:id="rId31"/>
    <p:sldId id="279" r:id="rId32"/>
    <p:sldId id="280" r:id="rId33"/>
    <p:sldId id="281" r:id="rId34"/>
    <p:sldId id="275" r:id="rId35"/>
    <p:sldId id="289" r:id="rId36"/>
    <p:sldId id="290" r:id="rId37"/>
    <p:sldId id="291" r:id="rId38"/>
    <p:sldId id="292" r:id="rId39"/>
    <p:sldId id="293" r:id="rId40"/>
    <p:sldId id="296" r:id="rId41"/>
    <p:sldId id="294" r:id="rId42"/>
    <p:sldId id="295" r:id="rId43"/>
    <p:sldId id="297" r:id="rId44"/>
    <p:sldId id="298" r:id="rId45"/>
    <p:sldId id="276" r:id="rId46"/>
    <p:sldId id="277" r:id="rId47"/>
    <p:sldId id="299" r:id="rId48"/>
    <p:sldId id="282" r:id="rId49"/>
    <p:sldId id="283" r:id="rId50"/>
    <p:sldId id="284" r:id="rId51"/>
    <p:sldId id="316" r:id="rId52"/>
    <p:sldId id="317" r:id="rId53"/>
    <p:sldId id="315" r:id="rId54"/>
    <p:sldId id="320" r:id="rId55"/>
    <p:sldId id="321" r:id="rId56"/>
    <p:sldId id="318" r:id="rId57"/>
    <p:sldId id="319" r:id="rId58"/>
    <p:sldId id="263" r:id="rId59"/>
  </p:sldIdLst>
  <p:sldSz cx="12192000" cy="6858000"/>
  <p:notesSz cx="6858000" cy="9144000"/>
  <p:defaultTextStyle>
    <a:defPPr rtl="0">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21E4AEA4-8DFA-4A89-87EB-49C32662AFE0}">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995" autoAdjust="0"/>
    <p:restoredTop sz="94660"/>
  </p:normalViewPr>
  <p:slideViewPr>
    <p:cSldViewPr snapToGrid="0" showGuides="1">
      <p:cViewPr varScale="1">
        <p:scale>
          <a:sx n="63" d="100"/>
          <a:sy n="63" d="100"/>
        </p:scale>
        <p:origin x="66" y="192"/>
      </p:cViewPr>
      <p:guideLst>
        <p:guide orient="horz" pos="2160"/>
        <p:guide pos="3840"/>
      </p:guideLst>
    </p:cSldViewPr>
  </p:slideViewPr>
  <p:notesTextViewPr>
    <p:cViewPr>
      <p:scale>
        <a:sx n="1" d="1"/>
        <a:sy n="1" d="1"/>
      </p:scale>
      <p:origin x="0" y="0"/>
    </p:cViewPr>
  </p:notesTextViewPr>
  <p:notesViewPr>
    <p:cSldViewPr snapToGrid="0" showGuides="1">
      <p:cViewPr varScale="1">
        <p:scale>
          <a:sx n="86" d="100"/>
          <a:sy n="86" d="100"/>
        </p:scale>
        <p:origin x="3738" y="84"/>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microsoft.com/office/2015/10/relationships/revisionInfo" Target="revisionInfo.xml"/><Relationship Id="rId5" Type="http://schemas.openxmlformats.org/officeDocument/2006/relationships/slide" Target="slides/slide4.xml"/><Relationship Id="rId61" Type="http://schemas.openxmlformats.org/officeDocument/2006/relationships/handoutMaster" Target="handoutMasters/handoutMaster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notesMaster" Target="notesMasters/notesMaster1.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e l’en-tête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fr-FR" dirty="0"/>
          </a:p>
        </p:txBody>
      </p:sp>
      <p:sp>
        <p:nvSpPr>
          <p:cNvPr id="3" name="Espace réservé de la date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35A05E6-B2A7-4368-B100-08938BDA1FDA}" type="datetime1">
              <a:rPr lang="fr-FR" smtClean="0"/>
              <a:t>04/08/2021</a:t>
            </a:fld>
            <a:endParaRPr lang="fr-FR" dirty="0"/>
          </a:p>
        </p:txBody>
      </p:sp>
      <p:sp>
        <p:nvSpPr>
          <p:cNvPr id="4" name="Espace réservé du pied de page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fr-FR" dirty="0"/>
          </a:p>
        </p:txBody>
      </p:sp>
      <p:sp>
        <p:nvSpPr>
          <p:cNvPr id="5" name="Espace réservé du numéro de diapositive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EEDC0C31-3BFD-43A2-B8EE-356E8F332F68}" type="slidenum">
              <a:rPr lang="fr-FR" smtClean="0"/>
              <a:t>‹N°›</a:t>
            </a:fld>
            <a:endParaRPr lang="fr-FR" dirty="0"/>
          </a:p>
        </p:txBody>
      </p:sp>
    </p:spTree>
    <p:extLst>
      <p:ext uri="{BB962C8B-B14F-4D97-AF65-F5344CB8AC3E}">
        <p14:creationId xmlns:p14="http://schemas.microsoft.com/office/powerpoint/2010/main" val="187265520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e l’en-tête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fr-FR" noProof="0" dirty="0"/>
          </a:p>
        </p:txBody>
      </p:sp>
      <p:sp>
        <p:nvSpPr>
          <p:cNvPr id="3" name="Espace réservé de la date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E0DD37E7-223D-4403-9B74-0C23BA83F680}" type="datetime1">
              <a:rPr lang="fr-FR" noProof="0" smtClean="0"/>
              <a:t>04/08/2021</a:t>
            </a:fld>
            <a:endParaRPr lang="fr-FR" noProof="0" dirty="0"/>
          </a:p>
        </p:txBody>
      </p:sp>
      <p:sp>
        <p:nvSpPr>
          <p:cNvPr id="4" name="Espace réservé d’image de diapositive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fr-FR" noProof="0" dirty="0"/>
          </a:p>
        </p:txBody>
      </p:sp>
      <p:sp>
        <p:nvSpPr>
          <p:cNvPr id="5" name="Espace réservé des note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fr-FR" noProof="0" dirty="0"/>
              <a:t>Modifiez les styles du texte du masque</a:t>
            </a:r>
          </a:p>
          <a:p>
            <a:pPr lvl="1" rtl="0"/>
            <a:r>
              <a:rPr lang="fr-FR" noProof="0" dirty="0"/>
              <a:t>Deuxième niveau</a:t>
            </a:r>
          </a:p>
          <a:p>
            <a:pPr lvl="2" rtl="0"/>
            <a:r>
              <a:rPr lang="fr-FR" noProof="0" dirty="0"/>
              <a:t>Troisième niveau</a:t>
            </a:r>
          </a:p>
          <a:p>
            <a:pPr lvl="3" rtl="0"/>
            <a:r>
              <a:rPr lang="fr-FR" noProof="0" dirty="0"/>
              <a:t>Quatrième niveau</a:t>
            </a:r>
          </a:p>
          <a:p>
            <a:pPr lvl="4" rtl="0"/>
            <a:r>
              <a:rPr lang="fr-FR" noProof="0" dirty="0"/>
              <a:t>Cinquième niveau</a:t>
            </a:r>
          </a:p>
        </p:txBody>
      </p:sp>
      <p:sp>
        <p:nvSpPr>
          <p:cNvPr id="6" name="Espace réservé du pied de page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fr-FR" noProof="0" dirty="0"/>
          </a:p>
        </p:txBody>
      </p:sp>
      <p:sp>
        <p:nvSpPr>
          <p:cNvPr id="7" name="Espace réservé du numéro de diapositive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87908AF-65BE-457F-9D87-289A548E61FF}" type="slidenum">
              <a:rPr lang="fr-FR" noProof="0" smtClean="0"/>
              <a:t>‹N°›</a:t>
            </a:fld>
            <a:endParaRPr lang="fr-FR" noProof="0" dirty="0"/>
          </a:p>
        </p:txBody>
      </p:sp>
    </p:spTree>
    <p:extLst>
      <p:ext uri="{BB962C8B-B14F-4D97-AF65-F5344CB8AC3E}">
        <p14:creationId xmlns:p14="http://schemas.microsoft.com/office/powerpoint/2010/main" val="3372320491"/>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image de diapositive 1"/>
          <p:cNvSpPr>
            <a:spLocks noGrp="1" noRot="1" noChangeAspect="1"/>
          </p:cNvSpPr>
          <p:nvPr>
            <p:ph type="sldImg"/>
          </p:nvPr>
        </p:nvSpPr>
        <p:spPr/>
      </p:sp>
      <p:sp>
        <p:nvSpPr>
          <p:cNvPr id="3" name="Espace réservé des notes 2"/>
          <p:cNvSpPr>
            <a:spLocks noGrp="1"/>
          </p:cNvSpPr>
          <p:nvPr>
            <p:ph type="body" idx="1"/>
          </p:nvPr>
        </p:nvSpPr>
        <p:spPr/>
        <p:txBody>
          <a:bodyPr rtlCol="0"/>
          <a:lstStyle/>
          <a:p>
            <a:pPr rtl="0"/>
            <a:endParaRPr lang="fr-FR" dirty="0"/>
          </a:p>
        </p:txBody>
      </p:sp>
      <p:sp>
        <p:nvSpPr>
          <p:cNvPr id="4" name="Espace réservé du numéro de diapositive 3"/>
          <p:cNvSpPr>
            <a:spLocks noGrp="1"/>
          </p:cNvSpPr>
          <p:nvPr>
            <p:ph type="sldNum" sz="quarter" idx="10"/>
          </p:nvPr>
        </p:nvSpPr>
        <p:spPr/>
        <p:txBody>
          <a:bodyPr rtlCol="0"/>
          <a:lstStyle/>
          <a:p>
            <a:pPr rtl="0"/>
            <a:fld id="{887908AF-65BE-457F-9D87-289A548E61FF}" type="slidenum">
              <a:rPr lang="fr-FR" smtClean="0"/>
              <a:t>1</a:t>
            </a:fld>
            <a:endParaRPr lang="fr-FR" dirty="0"/>
          </a:p>
        </p:txBody>
      </p:sp>
    </p:spTree>
    <p:extLst>
      <p:ext uri="{BB962C8B-B14F-4D97-AF65-F5344CB8AC3E}">
        <p14:creationId xmlns:p14="http://schemas.microsoft.com/office/powerpoint/2010/main" val="26196182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rtlCol="0"/>
          <a:lstStyle/>
          <a:p>
            <a:pPr rtl="0"/>
            <a:endParaRPr lang="en-US"/>
          </a:p>
        </p:txBody>
      </p:sp>
      <p:sp>
        <p:nvSpPr>
          <p:cNvPr id="4" name="Espace réservé du numéro de diapositive 3"/>
          <p:cNvSpPr>
            <a:spLocks noGrp="1"/>
          </p:cNvSpPr>
          <p:nvPr>
            <p:ph type="sldNum" sz="quarter" idx="10"/>
          </p:nvPr>
        </p:nvSpPr>
        <p:spPr/>
        <p:txBody>
          <a:bodyPr rtlCol="0"/>
          <a:lstStyle/>
          <a:p>
            <a:pPr rtl="0"/>
            <a:fld id="{887908AF-65BE-457F-9D87-289A548E61FF}" type="slidenum">
              <a:rPr lang="en-US" smtClean="0"/>
              <a:t>58</a:t>
            </a:fld>
            <a:endParaRPr lang="en-US"/>
          </a:p>
        </p:txBody>
      </p:sp>
    </p:spTree>
    <p:extLst>
      <p:ext uri="{BB962C8B-B14F-4D97-AF65-F5344CB8AC3E}">
        <p14:creationId xmlns:p14="http://schemas.microsoft.com/office/powerpoint/2010/main" val="35101091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e de titre">
    <p:spTree>
      <p:nvGrpSpPr>
        <p:cNvPr id="1" name=""/>
        <p:cNvGrpSpPr/>
        <p:nvPr/>
      </p:nvGrpSpPr>
      <p:grpSpPr>
        <a:xfrm>
          <a:off x="0" y="0"/>
          <a:ext cx="0" cy="0"/>
          <a:chOff x="0" y="0"/>
          <a:chExt cx="0" cy="0"/>
        </a:xfrm>
      </p:grpSpPr>
      <p:sp>
        <p:nvSpPr>
          <p:cNvPr id="2" name="Titre 1"/>
          <p:cNvSpPr>
            <a:spLocks noGrp="1"/>
          </p:cNvSpPr>
          <p:nvPr>
            <p:ph type="ctrTitle"/>
          </p:nvPr>
        </p:nvSpPr>
        <p:spPr>
          <a:xfrm>
            <a:off x="1524000" y="1122363"/>
            <a:ext cx="9144000" cy="2387600"/>
          </a:xfrm>
        </p:spPr>
        <p:txBody>
          <a:bodyPr anchor="b"/>
          <a:lstStyle>
            <a:lvl1pPr algn="ctr">
              <a:defRPr sz="6000"/>
            </a:lvl1pPr>
          </a:lstStyle>
          <a:p>
            <a:r>
              <a:rPr lang="fr-FR" smtClean="0"/>
              <a:t>Modifiez le style du titre</a:t>
            </a:r>
            <a:endParaRPr lang="fr-FR"/>
          </a:p>
        </p:txBody>
      </p:sp>
      <p:sp>
        <p:nvSpPr>
          <p:cNvPr id="3" name="Sous-titr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fr-FR" smtClean="0"/>
              <a:t>Modifiez le style des sous-titres du masque</a:t>
            </a:r>
            <a:endParaRPr lang="fr-FR"/>
          </a:p>
        </p:txBody>
      </p:sp>
      <p:sp>
        <p:nvSpPr>
          <p:cNvPr id="4" name="Espace réservé de la date 3"/>
          <p:cNvSpPr>
            <a:spLocks noGrp="1"/>
          </p:cNvSpPr>
          <p:nvPr>
            <p:ph type="dt" sz="half" idx="10"/>
          </p:nvPr>
        </p:nvSpPr>
        <p:spPr/>
        <p:txBody>
          <a:bodyPr/>
          <a:lstStyle/>
          <a:p>
            <a:pPr rtl="0"/>
            <a:fld id="{528CDF7C-E4BC-42F4-939B-A941F44F1608}" type="datetime1">
              <a:rPr lang="fr-FR" noProof="0" smtClean="0"/>
              <a:t>04/08/2021</a:t>
            </a:fld>
            <a:endParaRPr lang="fr-FR" noProof="0" dirty="0"/>
          </a:p>
        </p:txBody>
      </p:sp>
      <p:sp>
        <p:nvSpPr>
          <p:cNvPr id="5" name="Espace réservé du pied de page 4"/>
          <p:cNvSpPr>
            <a:spLocks noGrp="1"/>
          </p:cNvSpPr>
          <p:nvPr>
            <p:ph type="ftr" sz="quarter" idx="11"/>
          </p:nvPr>
        </p:nvSpPr>
        <p:spPr/>
        <p:txBody>
          <a:bodyPr/>
          <a:lstStyle/>
          <a:p>
            <a:pPr rtl="0"/>
            <a:r>
              <a:rPr lang="fr-FR" noProof="0" smtClean="0"/>
              <a:t>Ajouter un pied de page</a:t>
            </a:r>
            <a:endParaRPr lang="fr-FR" noProof="0" dirty="0"/>
          </a:p>
        </p:txBody>
      </p:sp>
      <p:sp>
        <p:nvSpPr>
          <p:cNvPr id="6" name="Espace réservé du numéro de diapositive 5"/>
          <p:cNvSpPr>
            <a:spLocks noGrp="1"/>
          </p:cNvSpPr>
          <p:nvPr>
            <p:ph type="sldNum" sz="quarter" idx="12"/>
          </p:nvPr>
        </p:nvSpPr>
        <p:spPr/>
        <p:txBody>
          <a:bodyPr/>
          <a:lstStyle/>
          <a:p>
            <a:pPr rtl="0"/>
            <a:fld id="{FD068D91-5085-43EA-8734-9AB23AC0958B}" type="slidenum">
              <a:rPr lang="fr-FR" noProof="0" smtClean="0"/>
              <a:t>‹N°›</a:t>
            </a:fld>
            <a:endParaRPr lang="fr-FR" noProof="0" dirty="0"/>
          </a:p>
        </p:txBody>
      </p:sp>
    </p:spTree>
    <p:extLst>
      <p:ext uri="{BB962C8B-B14F-4D97-AF65-F5344CB8AC3E}">
        <p14:creationId xmlns:p14="http://schemas.microsoft.com/office/powerpoint/2010/main" val="34193927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re et contenu">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smtClean="0"/>
              <a:t>Modifiez le style du titre</a:t>
            </a:r>
            <a:endParaRPr lang="fr-FR"/>
          </a:p>
        </p:txBody>
      </p:sp>
      <p:sp>
        <p:nvSpPr>
          <p:cNvPr id="3" name="Espace réservé du contenu 2"/>
          <p:cNvSpPr>
            <a:spLocks noGrp="1"/>
          </p:cNvSpPr>
          <p:nvPr>
            <p:ph idx="1"/>
          </p:nvPr>
        </p:nvSpPr>
        <p:spPr/>
        <p:txBody>
          <a:bodyPr/>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4" name="Espace réservé de la date 3"/>
          <p:cNvSpPr>
            <a:spLocks noGrp="1"/>
          </p:cNvSpPr>
          <p:nvPr>
            <p:ph type="dt" sz="half" idx="10"/>
          </p:nvPr>
        </p:nvSpPr>
        <p:spPr/>
        <p:txBody>
          <a:bodyPr/>
          <a:lstStyle/>
          <a:p>
            <a:pPr rtl="0"/>
            <a:fld id="{2045272A-8379-436A-B66A-2837337F30F3}" type="datetime1">
              <a:rPr lang="fr-FR" noProof="0" smtClean="0"/>
              <a:t>04/08/2021</a:t>
            </a:fld>
            <a:endParaRPr lang="fr-FR" noProof="0" dirty="0"/>
          </a:p>
        </p:txBody>
      </p:sp>
      <p:sp>
        <p:nvSpPr>
          <p:cNvPr id="5" name="Espace réservé du pied de page 4"/>
          <p:cNvSpPr>
            <a:spLocks noGrp="1"/>
          </p:cNvSpPr>
          <p:nvPr>
            <p:ph type="ftr" sz="quarter" idx="11"/>
          </p:nvPr>
        </p:nvSpPr>
        <p:spPr/>
        <p:txBody>
          <a:bodyPr/>
          <a:lstStyle/>
          <a:p>
            <a:pPr rtl="0"/>
            <a:r>
              <a:rPr lang="fr-FR" noProof="0" smtClean="0"/>
              <a:t>Ajouter un pied de page</a:t>
            </a:r>
            <a:endParaRPr lang="fr-FR" noProof="0" dirty="0"/>
          </a:p>
        </p:txBody>
      </p:sp>
      <p:sp>
        <p:nvSpPr>
          <p:cNvPr id="6" name="Espace réservé du numéro de diapositive 5"/>
          <p:cNvSpPr>
            <a:spLocks noGrp="1"/>
          </p:cNvSpPr>
          <p:nvPr>
            <p:ph type="sldNum" sz="quarter" idx="12"/>
          </p:nvPr>
        </p:nvSpPr>
        <p:spPr/>
        <p:txBody>
          <a:bodyPr/>
          <a:lstStyle/>
          <a:p>
            <a:pPr rtl="0"/>
            <a:fld id="{FD068D91-5085-43EA-8734-9AB23AC0958B}" type="slidenum">
              <a:rPr lang="fr-FR" noProof="0" smtClean="0"/>
              <a:t>‹N°›</a:t>
            </a:fld>
            <a:endParaRPr lang="fr-FR" noProof="0" dirty="0"/>
          </a:p>
        </p:txBody>
      </p:sp>
    </p:spTree>
    <p:extLst>
      <p:ext uri="{BB962C8B-B14F-4D97-AF65-F5344CB8AC3E}">
        <p14:creationId xmlns:p14="http://schemas.microsoft.com/office/powerpoint/2010/main" val="20770007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Titre de section">
    <p:spTree>
      <p:nvGrpSpPr>
        <p:cNvPr id="1" name=""/>
        <p:cNvGrpSpPr/>
        <p:nvPr/>
      </p:nvGrpSpPr>
      <p:grpSpPr>
        <a:xfrm>
          <a:off x="0" y="0"/>
          <a:ext cx="0" cy="0"/>
          <a:chOff x="0" y="0"/>
          <a:chExt cx="0" cy="0"/>
        </a:xfrm>
      </p:grpSpPr>
      <p:sp>
        <p:nvSpPr>
          <p:cNvPr id="2" name="Titre 1"/>
          <p:cNvSpPr>
            <a:spLocks noGrp="1"/>
          </p:cNvSpPr>
          <p:nvPr>
            <p:ph type="title"/>
          </p:nvPr>
        </p:nvSpPr>
        <p:spPr>
          <a:xfrm>
            <a:off x="831850" y="1709738"/>
            <a:ext cx="10515600" cy="2852737"/>
          </a:xfrm>
        </p:spPr>
        <p:txBody>
          <a:bodyPr anchor="b"/>
          <a:lstStyle>
            <a:lvl1pPr>
              <a:defRPr sz="6000"/>
            </a:lvl1pPr>
          </a:lstStyle>
          <a:p>
            <a:r>
              <a:rPr lang="fr-FR" smtClean="0"/>
              <a:t>Modifiez le style du titre</a:t>
            </a:r>
            <a:endParaRPr lang="fr-FR"/>
          </a:p>
        </p:txBody>
      </p:sp>
      <p:sp>
        <p:nvSpPr>
          <p:cNvPr id="3" name="Espace réservé du texte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fr-FR" smtClean="0"/>
              <a:t>Modifiez les styles du texte du masque</a:t>
            </a:r>
          </a:p>
        </p:txBody>
      </p:sp>
      <p:sp>
        <p:nvSpPr>
          <p:cNvPr id="4" name="Espace réservé de la date 3"/>
          <p:cNvSpPr>
            <a:spLocks noGrp="1"/>
          </p:cNvSpPr>
          <p:nvPr>
            <p:ph type="dt" sz="half" idx="10"/>
          </p:nvPr>
        </p:nvSpPr>
        <p:spPr/>
        <p:txBody>
          <a:bodyPr/>
          <a:lstStyle/>
          <a:p>
            <a:pPr rtl="0"/>
            <a:fld id="{481531D5-9A6E-45E7-83E7-AB8169163C0A}" type="datetime1">
              <a:rPr lang="fr-FR" noProof="0" smtClean="0"/>
              <a:t>04/08/2021</a:t>
            </a:fld>
            <a:endParaRPr lang="fr-FR" noProof="0" dirty="0"/>
          </a:p>
        </p:txBody>
      </p:sp>
      <p:sp>
        <p:nvSpPr>
          <p:cNvPr id="5" name="Espace réservé du pied de page 4"/>
          <p:cNvSpPr>
            <a:spLocks noGrp="1"/>
          </p:cNvSpPr>
          <p:nvPr>
            <p:ph type="ftr" sz="quarter" idx="11"/>
          </p:nvPr>
        </p:nvSpPr>
        <p:spPr/>
        <p:txBody>
          <a:bodyPr/>
          <a:lstStyle/>
          <a:p>
            <a:pPr rtl="0"/>
            <a:r>
              <a:rPr lang="fr-FR" noProof="0" smtClean="0"/>
              <a:t>Ajouter un pied de page</a:t>
            </a:r>
            <a:endParaRPr lang="fr-FR" noProof="0" dirty="0"/>
          </a:p>
        </p:txBody>
      </p:sp>
      <p:sp>
        <p:nvSpPr>
          <p:cNvPr id="6" name="Espace réservé du numéro de diapositive 5"/>
          <p:cNvSpPr>
            <a:spLocks noGrp="1"/>
          </p:cNvSpPr>
          <p:nvPr>
            <p:ph type="sldNum" sz="quarter" idx="12"/>
          </p:nvPr>
        </p:nvSpPr>
        <p:spPr/>
        <p:txBody>
          <a:bodyPr/>
          <a:lstStyle/>
          <a:p>
            <a:pPr rtl="0"/>
            <a:fld id="{FD068D91-5085-43EA-8734-9AB23AC0958B}" type="slidenum">
              <a:rPr lang="fr-FR" noProof="0" smtClean="0"/>
              <a:pPr rtl="0"/>
              <a:t>‹N°›</a:t>
            </a:fld>
            <a:endParaRPr lang="fr-FR" noProof="0" dirty="0"/>
          </a:p>
        </p:txBody>
      </p:sp>
    </p:spTree>
    <p:extLst>
      <p:ext uri="{BB962C8B-B14F-4D97-AF65-F5344CB8AC3E}">
        <p14:creationId xmlns:p14="http://schemas.microsoft.com/office/powerpoint/2010/main" val="741074818"/>
      </p:ext>
    </p:extLst>
  </p:cSld>
  <p:clrMapOvr>
    <a:masterClrMapping/>
  </p:clrMapOvr>
  <p:timing>
    <p:tnLst>
      <p:par>
        <p:cTn id="1" dur="indefinite" restart="never" nodeType="tmRoot"/>
      </p:par>
    </p:tnLst>
  </p:timing>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eux contenus">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smtClean="0"/>
              <a:t>Modifiez le style du titre</a:t>
            </a:r>
            <a:endParaRPr lang="fr-FR"/>
          </a:p>
        </p:txBody>
      </p:sp>
      <p:sp>
        <p:nvSpPr>
          <p:cNvPr id="3" name="Espace réservé du contenu 2"/>
          <p:cNvSpPr>
            <a:spLocks noGrp="1"/>
          </p:cNvSpPr>
          <p:nvPr>
            <p:ph sz="half" idx="1"/>
          </p:nvPr>
        </p:nvSpPr>
        <p:spPr>
          <a:xfrm>
            <a:off x="838200" y="1825625"/>
            <a:ext cx="5181600" cy="4351338"/>
          </a:xfrm>
        </p:spPr>
        <p:txBody>
          <a:bodyPr/>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4" name="Espace réservé du contenu 3"/>
          <p:cNvSpPr>
            <a:spLocks noGrp="1"/>
          </p:cNvSpPr>
          <p:nvPr>
            <p:ph sz="half" idx="2"/>
          </p:nvPr>
        </p:nvSpPr>
        <p:spPr>
          <a:xfrm>
            <a:off x="6172200" y="1825625"/>
            <a:ext cx="5181600" cy="4351338"/>
          </a:xfrm>
        </p:spPr>
        <p:txBody>
          <a:bodyPr/>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5" name="Espace réservé de la date 4"/>
          <p:cNvSpPr>
            <a:spLocks noGrp="1"/>
          </p:cNvSpPr>
          <p:nvPr>
            <p:ph type="dt" sz="half" idx="10"/>
          </p:nvPr>
        </p:nvSpPr>
        <p:spPr/>
        <p:txBody>
          <a:bodyPr/>
          <a:lstStyle/>
          <a:p>
            <a:pPr rtl="0"/>
            <a:fld id="{C70A0129-707B-4FB1-91CB-3521E2D24197}" type="datetime1">
              <a:rPr lang="fr-FR" noProof="0" smtClean="0"/>
              <a:t>04/08/2021</a:t>
            </a:fld>
            <a:endParaRPr lang="fr-FR" noProof="0" dirty="0"/>
          </a:p>
        </p:txBody>
      </p:sp>
      <p:sp>
        <p:nvSpPr>
          <p:cNvPr id="6" name="Espace réservé du pied de page 5"/>
          <p:cNvSpPr>
            <a:spLocks noGrp="1"/>
          </p:cNvSpPr>
          <p:nvPr>
            <p:ph type="ftr" sz="quarter" idx="11"/>
          </p:nvPr>
        </p:nvSpPr>
        <p:spPr/>
        <p:txBody>
          <a:bodyPr/>
          <a:lstStyle/>
          <a:p>
            <a:pPr rtl="0"/>
            <a:r>
              <a:rPr lang="fr-FR" noProof="0" smtClean="0"/>
              <a:t>Ajouter un pied de page</a:t>
            </a:r>
            <a:endParaRPr lang="fr-FR" noProof="0" dirty="0"/>
          </a:p>
        </p:txBody>
      </p:sp>
      <p:sp>
        <p:nvSpPr>
          <p:cNvPr id="7" name="Espace réservé du numéro de diapositive 6"/>
          <p:cNvSpPr>
            <a:spLocks noGrp="1"/>
          </p:cNvSpPr>
          <p:nvPr>
            <p:ph type="sldNum" sz="quarter" idx="12"/>
          </p:nvPr>
        </p:nvSpPr>
        <p:spPr/>
        <p:txBody>
          <a:bodyPr/>
          <a:lstStyle/>
          <a:p>
            <a:pPr rtl="0"/>
            <a:fld id="{FD068D91-5085-43EA-8734-9AB23AC0958B}" type="slidenum">
              <a:rPr lang="fr-FR" noProof="0" smtClean="0"/>
              <a:t>‹N°›</a:t>
            </a:fld>
            <a:endParaRPr lang="fr-FR" noProof="0" dirty="0"/>
          </a:p>
        </p:txBody>
      </p:sp>
    </p:spTree>
    <p:extLst>
      <p:ext uri="{BB962C8B-B14F-4D97-AF65-F5344CB8AC3E}">
        <p14:creationId xmlns:p14="http://schemas.microsoft.com/office/powerpoint/2010/main" val="22806945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ison">
    <p:spTree>
      <p:nvGrpSpPr>
        <p:cNvPr id="1" name=""/>
        <p:cNvGrpSpPr/>
        <p:nvPr/>
      </p:nvGrpSpPr>
      <p:grpSpPr>
        <a:xfrm>
          <a:off x="0" y="0"/>
          <a:ext cx="0" cy="0"/>
          <a:chOff x="0" y="0"/>
          <a:chExt cx="0" cy="0"/>
        </a:xfrm>
      </p:grpSpPr>
      <p:sp>
        <p:nvSpPr>
          <p:cNvPr id="2" name="Titre 1"/>
          <p:cNvSpPr>
            <a:spLocks noGrp="1"/>
          </p:cNvSpPr>
          <p:nvPr>
            <p:ph type="title"/>
          </p:nvPr>
        </p:nvSpPr>
        <p:spPr>
          <a:xfrm>
            <a:off x="839788" y="365125"/>
            <a:ext cx="10515600" cy="1325563"/>
          </a:xfrm>
        </p:spPr>
        <p:txBody>
          <a:bodyPr/>
          <a:lstStyle/>
          <a:p>
            <a:r>
              <a:rPr lang="fr-FR" smtClean="0"/>
              <a:t>Modifiez le style du titre</a:t>
            </a:r>
            <a:endParaRPr lang="fr-FR"/>
          </a:p>
        </p:txBody>
      </p:sp>
      <p:sp>
        <p:nvSpPr>
          <p:cNvPr id="3" name="Espace réservé du texte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smtClean="0"/>
              <a:t>Modifiez les styles du texte du masque</a:t>
            </a:r>
          </a:p>
        </p:txBody>
      </p:sp>
      <p:sp>
        <p:nvSpPr>
          <p:cNvPr id="4" name="Espace réservé du contenu 3"/>
          <p:cNvSpPr>
            <a:spLocks noGrp="1"/>
          </p:cNvSpPr>
          <p:nvPr>
            <p:ph sz="half" idx="2"/>
          </p:nvPr>
        </p:nvSpPr>
        <p:spPr>
          <a:xfrm>
            <a:off x="839788" y="2505075"/>
            <a:ext cx="5157787" cy="3684588"/>
          </a:xfrm>
        </p:spPr>
        <p:txBody>
          <a:bodyPr/>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5" name="Espace réservé du texte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smtClean="0"/>
              <a:t>Modifiez les styles du texte du masque</a:t>
            </a:r>
          </a:p>
        </p:txBody>
      </p:sp>
      <p:sp>
        <p:nvSpPr>
          <p:cNvPr id="6" name="Espace réservé du contenu 5"/>
          <p:cNvSpPr>
            <a:spLocks noGrp="1"/>
          </p:cNvSpPr>
          <p:nvPr>
            <p:ph sz="quarter" idx="4"/>
          </p:nvPr>
        </p:nvSpPr>
        <p:spPr>
          <a:xfrm>
            <a:off x="6172200" y="2505075"/>
            <a:ext cx="5183188" cy="3684588"/>
          </a:xfrm>
        </p:spPr>
        <p:txBody>
          <a:bodyPr/>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7" name="Espace réservé de la date 6"/>
          <p:cNvSpPr>
            <a:spLocks noGrp="1"/>
          </p:cNvSpPr>
          <p:nvPr>
            <p:ph type="dt" sz="half" idx="10"/>
          </p:nvPr>
        </p:nvSpPr>
        <p:spPr/>
        <p:txBody>
          <a:bodyPr/>
          <a:lstStyle/>
          <a:p>
            <a:pPr rtl="0"/>
            <a:fld id="{45E0AD5C-D4B2-45D9-9F0A-B7409B60ABF4}" type="datetime1">
              <a:rPr lang="fr-FR" noProof="0" smtClean="0"/>
              <a:t>04/08/2021</a:t>
            </a:fld>
            <a:endParaRPr lang="fr-FR" noProof="0" dirty="0"/>
          </a:p>
        </p:txBody>
      </p:sp>
      <p:sp>
        <p:nvSpPr>
          <p:cNvPr id="8" name="Espace réservé du pied de page 7"/>
          <p:cNvSpPr>
            <a:spLocks noGrp="1"/>
          </p:cNvSpPr>
          <p:nvPr>
            <p:ph type="ftr" sz="quarter" idx="11"/>
          </p:nvPr>
        </p:nvSpPr>
        <p:spPr/>
        <p:txBody>
          <a:bodyPr/>
          <a:lstStyle/>
          <a:p>
            <a:pPr rtl="0"/>
            <a:r>
              <a:rPr lang="fr-FR" noProof="0" smtClean="0"/>
              <a:t>Ajouter un pied de page</a:t>
            </a:r>
            <a:endParaRPr lang="fr-FR" noProof="0" dirty="0"/>
          </a:p>
        </p:txBody>
      </p:sp>
      <p:sp>
        <p:nvSpPr>
          <p:cNvPr id="9" name="Espace réservé du numéro de diapositive 8"/>
          <p:cNvSpPr>
            <a:spLocks noGrp="1"/>
          </p:cNvSpPr>
          <p:nvPr>
            <p:ph type="sldNum" sz="quarter" idx="12"/>
          </p:nvPr>
        </p:nvSpPr>
        <p:spPr/>
        <p:txBody>
          <a:bodyPr/>
          <a:lstStyle/>
          <a:p>
            <a:pPr rtl="0"/>
            <a:fld id="{FD068D91-5085-43EA-8734-9AB23AC0958B}" type="slidenum">
              <a:rPr lang="fr-FR" noProof="0" smtClean="0"/>
              <a:t>‹N°›</a:t>
            </a:fld>
            <a:endParaRPr lang="fr-FR" noProof="0" dirty="0"/>
          </a:p>
        </p:txBody>
      </p:sp>
    </p:spTree>
    <p:extLst>
      <p:ext uri="{BB962C8B-B14F-4D97-AF65-F5344CB8AC3E}">
        <p14:creationId xmlns:p14="http://schemas.microsoft.com/office/powerpoint/2010/main" val="34409443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re seul">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smtClean="0"/>
              <a:t>Modifiez le style du titre</a:t>
            </a:r>
            <a:endParaRPr lang="fr-FR"/>
          </a:p>
        </p:txBody>
      </p:sp>
      <p:sp>
        <p:nvSpPr>
          <p:cNvPr id="3" name="Espace réservé de la date 2"/>
          <p:cNvSpPr>
            <a:spLocks noGrp="1"/>
          </p:cNvSpPr>
          <p:nvPr>
            <p:ph type="dt" sz="half" idx="10"/>
          </p:nvPr>
        </p:nvSpPr>
        <p:spPr/>
        <p:txBody>
          <a:bodyPr/>
          <a:lstStyle/>
          <a:p>
            <a:pPr rtl="0"/>
            <a:fld id="{481531D5-9A6E-45E7-83E7-AB8169163C0A}" type="datetime1">
              <a:rPr lang="fr-FR" noProof="0" smtClean="0"/>
              <a:t>04/08/2021</a:t>
            </a:fld>
            <a:endParaRPr lang="fr-FR" noProof="0" dirty="0"/>
          </a:p>
        </p:txBody>
      </p:sp>
      <p:sp>
        <p:nvSpPr>
          <p:cNvPr id="4" name="Espace réservé du pied de page 3"/>
          <p:cNvSpPr>
            <a:spLocks noGrp="1"/>
          </p:cNvSpPr>
          <p:nvPr>
            <p:ph type="ftr" sz="quarter" idx="11"/>
          </p:nvPr>
        </p:nvSpPr>
        <p:spPr/>
        <p:txBody>
          <a:bodyPr/>
          <a:lstStyle/>
          <a:p>
            <a:pPr rtl="0"/>
            <a:r>
              <a:rPr lang="fr-FR" noProof="0" smtClean="0"/>
              <a:t>Ajouter un pied de page</a:t>
            </a:r>
            <a:endParaRPr lang="fr-FR" noProof="0" dirty="0"/>
          </a:p>
        </p:txBody>
      </p:sp>
      <p:sp>
        <p:nvSpPr>
          <p:cNvPr id="5" name="Espace réservé du numéro de diapositive 4"/>
          <p:cNvSpPr>
            <a:spLocks noGrp="1"/>
          </p:cNvSpPr>
          <p:nvPr>
            <p:ph type="sldNum" sz="quarter" idx="12"/>
          </p:nvPr>
        </p:nvSpPr>
        <p:spPr/>
        <p:txBody>
          <a:bodyPr/>
          <a:lstStyle/>
          <a:p>
            <a:pPr rtl="0"/>
            <a:fld id="{FD068D91-5085-43EA-8734-9AB23AC0958B}" type="slidenum">
              <a:rPr lang="fr-FR" noProof="0" smtClean="0"/>
              <a:pPr rtl="0"/>
              <a:t>‹N°›</a:t>
            </a:fld>
            <a:endParaRPr lang="fr-FR" noProof="0" dirty="0"/>
          </a:p>
        </p:txBody>
      </p:sp>
    </p:spTree>
    <p:extLst>
      <p:ext uri="{BB962C8B-B14F-4D97-AF65-F5344CB8AC3E}">
        <p14:creationId xmlns:p14="http://schemas.microsoft.com/office/powerpoint/2010/main" val="4133279846"/>
      </p:ext>
    </p:extLst>
  </p:cSld>
  <p:clrMapOvr>
    <a:masterClrMapping/>
  </p:clrMapOvr>
  <p:timing>
    <p:tnLst>
      <p:par>
        <p:cTn id="1" dur="indefinite" restart="never" nodeType="tmRoot"/>
      </p:par>
    </p:tnLst>
  </p:timing>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ide">
    <p:spTree>
      <p:nvGrpSpPr>
        <p:cNvPr id="1" name=""/>
        <p:cNvGrpSpPr/>
        <p:nvPr/>
      </p:nvGrpSpPr>
      <p:grpSpPr>
        <a:xfrm>
          <a:off x="0" y="0"/>
          <a:ext cx="0" cy="0"/>
          <a:chOff x="0" y="0"/>
          <a:chExt cx="0" cy="0"/>
        </a:xfrm>
      </p:grpSpPr>
      <p:sp>
        <p:nvSpPr>
          <p:cNvPr id="2" name="Espace réservé de la date 1"/>
          <p:cNvSpPr>
            <a:spLocks noGrp="1"/>
          </p:cNvSpPr>
          <p:nvPr>
            <p:ph type="dt" sz="half" idx="10"/>
          </p:nvPr>
        </p:nvSpPr>
        <p:spPr/>
        <p:txBody>
          <a:bodyPr/>
          <a:lstStyle/>
          <a:p>
            <a:pPr rtl="0"/>
            <a:fld id="{91F559CD-C9C9-4414-A6ED-636096FC7C48}" type="datetime1">
              <a:rPr lang="fr-FR" noProof="0" smtClean="0"/>
              <a:t>04/08/2021</a:t>
            </a:fld>
            <a:endParaRPr lang="fr-FR" noProof="0" dirty="0"/>
          </a:p>
        </p:txBody>
      </p:sp>
      <p:sp>
        <p:nvSpPr>
          <p:cNvPr id="3" name="Espace réservé du pied de page 2"/>
          <p:cNvSpPr>
            <a:spLocks noGrp="1"/>
          </p:cNvSpPr>
          <p:nvPr>
            <p:ph type="ftr" sz="quarter" idx="11"/>
          </p:nvPr>
        </p:nvSpPr>
        <p:spPr/>
        <p:txBody>
          <a:bodyPr/>
          <a:lstStyle/>
          <a:p>
            <a:pPr rtl="0"/>
            <a:r>
              <a:rPr lang="fr-FR" noProof="0" smtClean="0"/>
              <a:t>Ajouter un pied de page</a:t>
            </a:r>
            <a:endParaRPr lang="fr-FR" noProof="0" dirty="0"/>
          </a:p>
        </p:txBody>
      </p:sp>
      <p:sp>
        <p:nvSpPr>
          <p:cNvPr id="4" name="Espace réservé du numéro de diapositive 3"/>
          <p:cNvSpPr>
            <a:spLocks noGrp="1"/>
          </p:cNvSpPr>
          <p:nvPr>
            <p:ph type="sldNum" sz="quarter" idx="12"/>
          </p:nvPr>
        </p:nvSpPr>
        <p:spPr/>
        <p:txBody>
          <a:bodyPr/>
          <a:lstStyle/>
          <a:p>
            <a:pPr rtl="0"/>
            <a:fld id="{FD068D91-5085-43EA-8734-9AB23AC0958B}" type="slidenum">
              <a:rPr lang="fr-FR" noProof="0" smtClean="0"/>
              <a:t>‹N°›</a:t>
            </a:fld>
            <a:endParaRPr lang="fr-FR" noProof="0" dirty="0"/>
          </a:p>
        </p:txBody>
      </p:sp>
    </p:spTree>
    <p:extLst>
      <p:ext uri="{BB962C8B-B14F-4D97-AF65-F5344CB8AC3E}">
        <p14:creationId xmlns:p14="http://schemas.microsoft.com/office/powerpoint/2010/main" val="5619169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 avec légende">
    <p:spTree>
      <p:nvGrpSpPr>
        <p:cNvPr id="1" name=""/>
        <p:cNvGrpSpPr/>
        <p:nvPr/>
      </p:nvGrpSpPr>
      <p:grpSpPr>
        <a:xfrm>
          <a:off x="0" y="0"/>
          <a:ext cx="0" cy="0"/>
          <a:chOff x="0" y="0"/>
          <a:chExt cx="0" cy="0"/>
        </a:xfrm>
      </p:grpSpPr>
      <p:sp>
        <p:nvSpPr>
          <p:cNvPr id="2" name="Titre 1"/>
          <p:cNvSpPr>
            <a:spLocks noGrp="1"/>
          </p:cNvSpPr>
          <p:nvPr>
            <p:ph type="title"/>
          </p:nvPr>
        </p:nvSpPr>
        <p:spPr>
          <a:xfrm>
            <a:off x="839788" y="457200"/>
            <a:ext cx="3932237" cy="1600200"/>
          </a:xfrm>
        </p:spPr>
        <p:txBody>
          <a:bodyPr anchor="b"/>
          <a:lstStyle>
            <a:lvl1pPr>
              <a:defRPr sz="3200"/>
            </a:lvl1pPr>
          </a:lstStyle>
          <a:p>
            <a:r>
              <a:rPr lang="fr-FR" smtClean="0"/>
              <a:t>Modifiez le style du titre</a:t>
            </a:r>
            <a:endParaRPr lang="fr-FR"/>
          </a:p>
        </p:txBody>
      </p:sp>
      <p:sp>
        <p:nvSpPr>
          <p:cNvPr id="3" name="Espace réservé du contenu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4" name="Espace réservé du texte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smtClean="0"/>
              <a:t>Modifiez les styles du texte du masque</a:t>
            </a:r>
          </a:p>
        </p:txBody>
      </p:sp>
      <p:sp>
        <p:nvSpPr>
          <p:cNvPr id="5" name="Espace réservé de la date 4"/>
          <p:cNvSpPr>
            <a:spLocks noGrp="1"/>
          </p:cNvSpPr>
          <p:nvPr>
            <p:ph type="dt" sz="half" idx="10"/>
          </p:nvPr>
        </p:nvSpPr>
        <p:spPr/>
        <p:txBody>
          <a:bodyPr/>
          <a:lstStyle/>
          <a:p>
            <a:pPr rtl="0"/>
            <a:fld id="{1A74EDCF-770A-40E3-8904-391B9D031AA8}" type="datetime1">
              <a:rPr lang="fr-FR" noProof="0" smtClean="0"/>
              <a:t>04/08/2021</a:t>
            </a:fld>
            <a:endParaRPr lang="fr-FR" noProof="0" dirty="0"/>
          </a:p>
        </p:txBody>
      </p:sp>
      <p:sp>
        <p:nvSpPr>
          <p:cNvPr id="6" name="Espace réservé du pied de page 5"/>
          <p:cNvSpPr>
            <a:spLocks noGrp="1"/>
          </p:cNvSpPr>
          <p:nvPr>
            <p:ph type="ftr" sz="quarter" idx="11"/>
          </p:nvPr>
        </p:nvSpPr>
        <p:spPr/>
        <p:txBody>
          <a:bodyPr/>
          <a:lstStyle/>
          <a:p>
            <a:pPr rtl="0"/>
            <a:r>
              <a:rPr lang="fr-FR" noProof="0" smtClean="0"/>
              <a:t>Ajouter un pied de page</a:t>
            </a:r>
            <a:endParaRPr lang="fr-FR" noProof="0" dirty="0"/>
          </a:p>
        </p:txBody>
      </p:sp>
      <p:sp>
        <p:nvSpPr>
          <p:cNvPr id="7" name="Espace réservé du numéro de diapositive 6"/>
          <p:cNvSpPr>
            <a:spLocks noGrp="1"/>
          </p:cNvSpPr>
          <p:nvPr>
            <p:ph type="sldNum" sz="quarter" idx="12"/>
          </p:nvPr>
        </p:nvSpPr>
        <p:spPr/>
        <p:txBody>
          <a:bodyPr/>
          <a:lstStyle/>
          <a:p>
            <a:pPr rtl="0"/>
            <a:fld id="{FD068D91-5085-43EA-8734-9AB23AC0958B}" type="slidenum">
              <a:rPr lang="fr-FR" noProof="0" smtClean="0"/>
              <a:t>‹N°›</a:t>
            </a:fld>
            <a:endParaRPr lang="fr-FR" noProof="0" dirty="0"/>
          </a:p>
        </p:txBody>
      </p:sp>
    </p:spTree>
    <p:extLst>
      <p:ext uri="{BB962C8B-B14F-4D97-AF65-F5344CB8AC3E}">
        <p14:creationId xmlns:p14="http://schemas.microsoft.com/office/powerpoint/2010/main" val="41618273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 avec légende">
    <p:spTree>
      <p:nvGrpSpPr>
        <p:cNvPr id="1" name=""/>
        <p:cNvGrpSpPr/>
        <p:nvPr/>
      </p:nvGrpSpPr>
      <p:grpSpPr>
        <a:xfrm>
          <a:off x="0" y="0"/>
          <a:ext cx="0" cy="0"/>
          <a:chOff x="0" y="0"/>
          <a:chExt cx="0" cy="0"/>
        </a:xfrm>
      </p:grpSpPr>
      <p:sp>
        <p:nvSpPr>
          <p:cNvPr id="2" name="Titre 1"/>
          <p:cNvSpPr>
            <a:spLocks noGrp="1"/>
          </p:cNvSpPr>
          <p:nvPr>
            <p:ph type="title"/>
          </p:nvPr>
        </p:nvSpPr>
        <p:spPr>
          <a:xfrm>
            <a:off x="839788" y="457200"/>
            <a:ext cx="3932237" cy="1600200"/>
          </a:xfrm>
        </p:spPr>
        <p:txBody>
          <a:bodyPr anchor="b"/>
          <a:lstStyle>
            <a:lvl1pPr>
              <a:defRPr sz="3200"/>
            </a:lvl1pPr>
          </a:lstStyle>
          <a:p>
            <a:r>
              <a:rPr lang="fr-FR" smtClean="0"/>
              <a:t>Modifiez le style du titre</a:t>
            </a:r>
            <a:endParaRPr lang="fr-FR"/>
          </a:p>
        </p:txBody>
      </p:sp>
      <p:sp>
        <p:nvSpPr>
          <p:cNvPr id="3" name="Espace réservé pour une image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fr-FR"/>
          </a:p>
        </p:txBody>
      </p:sp>
      <p:sp>
        <p:nvSpPr>
          <p:cNvPr id="4" name="Espace réservé du texte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smtClean="0"/>
              <a:t>Modifiez les styles du texte du masque</a:t>
            </a:r>
          </a:p>
        </p:txBody>
      </p:sp>
      <p:sp>
        <p:nvSpPr>
          <p:cNvPr id="5" name="Espace réservé de la date 4"/>
          <p:cNvSpPr>
            <a:spLocks noGrp="1"/>
          </p:cNvSpPr>
          <p:nvPr>
            <p:ph type="dt" sz="half" idx="10"/>
          </p:nvPr>
        </p:nvSpPr>
        <p:spPr/>
        <p:txBody>
          <a:bodyPr/>
          <a:lstStyle/>
          <a:p>
            <a:pPr rtl="0"/>
            <a:fld id="{ABF03A16-BDF0-4F44-AA7E-9A53C91D1B9B}" type="datetime1">
              <a:rPr lang="fr-FR" noProof="0" smtClean="0"/>
              <a:t>04/08/2021</a:t>
            </a:fld>
            <a:endParaRPr lang="fr-FR" noProof="0" dirty="0"/>
          </a:p>
        </p:txBody>
      </p:sp>
      <p:sp>
        <p:nvSpPr>
          <p:cNvPr id="6" name="Espace réservé du pied de page 5"/>
          <p:cNvSpPr>
            <a:spLocks noGrp="1"/>
          </p:cNvSpPr>
          <p:nvPr>
            <p:ph type="ftr" sz="quarter" idx="11"/>
          </p:nvPr>
        </p:nvSpPr>
        <p:spPr/>
        <p:txBody>
          <a:bodyPr/>
          <a:lstStyle/>
          <a:p>
            <a:pPr rtl="0"/>
            <a:r>
              <a:rPr lang="fr-FR" noProof="0" smtClean="0"/>
              <a:t>Ajouter un pied de page</a:t>
            </a:r>
            <a:endParaRPr lang="fr-FR" noProof="0" dirty="0"/>
          </a:p>
        </p:txBody>
      </p:sp>
      <p:sp>
        <p:nvSpPr>
          <p:cNvPr id="7" name="Espace réservé du numéro de diapositive 6"/>
          <p:cNvSpPr>
            <a:spLocks noGrp="1"/>
          </p:cNvSpPr>
          <p:nvPr>
            <p:ph type="sldNum" sz="quarter" idx="12"/>
          </p:nvPr>
        </p:nvSpPr>
        <p:spPr/>
        <p:txBody>
          <a:bodyPr/>
          <a:lstStyle/>
          <a:p>
            <a:pPr rtl="0"/>
            <a:fld id="{FD068D91-5085-43EA-8734-9AB23AC0958B}" type="slidenum">
              <a:rPr lang="fr-FR" noProof="0" smtClean="0"/>
              <a:t>‹N°›</a:t>
            </a:fld>
            <a:endParaRPr lang="fr-FR" noProof="0" dirty="0"/>
          </a:p>
        </p:txBody>
      </p:sp>
    </p:spTree>
    <p:extLst>
      <p:ext uri="{BB962C8B-B14F-4D97-AF65-F5344CB8AC3E}">
        <p14:creationId xmlns:p14="http://schemas.microsoft.com/office/powerpoint/2010/main" val="40950006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re et texte vertical">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smtClean="0"/>
              <a:t>Modifiez le style du titre</a:t>
            </a:r>
            <a:endParaRPr lang="fr-FR"/>
          </a:p>
        </p:txBody>
      </p:sp>
      <p:sp>
        <p:nvSpPr>
          <p:cNvPr id="3" name="Espace réservé du texte vertical 2"/>
          <p:cNvSpPr>
            <a:spLocks noGrp="1"/>
          </p:cNvSpPr>
          <p:nvPr>
            <p:ph type="body" orient="vert" idx="1"/>
          </p:nvPr>
        </p:nvSpPr>
        <p:spPr/>
        <p:txBody>
          <a:bodyPr vert="eaVert"/>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4" name="Espace réservé de la date 3"/>
          <p:cNvSpPr>
            <a:spLocks noGrp="1"/>
          </p:cNvSpPr>
          <p:nvPr>
            <p:ph type="dt" sz="half" idx="10"/>
          </p:nvPr>
        </p:nvSpPr>
        <p:spPr/>
        <p:txBody>
          <a:bodyPr/>
          <a:lstStyle/>
          <a:p>
            <a:pPr rtl="0"/>
            <a:fld id="{AAC83F02-EBF3-4A25-A055-5285403498D0}" type="datetime1">
              <a:rPr lang="fr-FR" noProof="0" smtClean="0"/>
              <a:t>04/08/2021</a:t>
            </a:fld>
            <a:endParaRPr lang="fr-FR" noProof="0" dirty="0"/>
          </a:p>
        </p:txBody>
      </p:sp>
      <p:sp>
        <p:nvSpPr>
          <p:cNvPr id="5" name="Espace réservé du pied de page 4"/>
          <p:cNvSpPr>
            <a:spLocks noGrp="1"/>
          </p:cNvSpPr>
          <p:nvPr>
            <p:ph type="ftr" sz="quarter" idx="11"/>
          </p:nvPr>
        </p:nvSpPr>
        <p:spPr/>
        <p:txBody>
          <a:bodyPr/>
          <a:lstStyle/>
          <a:p>
            <a:pPr rtl="0"/>
            <a:r>
              <a:rPr lang="fr-FR" noProof="0" smtClean="0"/>
              <a:t>Ajouter un pied de page</a:t>
            </a:r>
            <a:endParaRPr lang="fr-FR" noProof="0" dirty="0"/>
          </a:p>
        </p:txBody>
      </p:sp>
      <p:sp>
        <p:nvSpPr>
          <p:cNvPr id="6" name="Espace réservé du numéro de diapositive 5"/>
          <p:cNvSpPr>
            <a:spLocks noGrp="1"/>
          </p:cNvSpPr>
          <p:nvPr>
            <p:ph type="sldNum" sz="quarter" idx="12"/>
          </p:nvPr>
        </p:nvSpPr>
        <p:spPr/>
        <p:txBody>
          <a:bodyPr/>
          <a:lstStyle/>
          <a:p>
            <a:pPr rtl="0"/>
            <a:fld id="{FD068D91-5085-43EA-8734-9AB23AC0958B}" type="slidenum">
              <a:rPr lang="fr-FR" noProof="0" smtClean="0"/>
              <a:t>‹N°›</a:t>
            </a:fld>
            <a:endParaRPr lang="fr-FR" noProof="0" dirty="0"/>
          </a:p>
        </p:txBody>
      </p:sp>
    </p:spTree>
    <p:extLst>
      <p:ext uri="{BB962C8B-B14F-4D97-AF65-F5344CB8AC3E}">
        <p14:creationId xmlns:p14="http://schemas.microsoft.com/office/powerpoint/2010/main" val="735234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re vertical et texte">
    <p:spTree>
      <p:nvGrpSpPr>
        <p:cNvPr id="1" name=""/>
        <p:cNvGrpSpPr/>
        <p:nvPr/>
      </p:nvGrpSpPr>
      <p:grpSpPr>
        <a:xfrm>
          <a:off x="0" y="0"/>
          <a:ext cx="0" cy="0"/>
          <a:chOff x="0" y="0"/>
          <a:chExt cx="0" cy="0"/>
        </a:xfrm>
      </p:grpSpPr>
      <p:sp>
        <p:nvSpPr>
          <p:cNvPr id="2" name="Titre vertical 1"/>
          <p:cNvSpPr>
            <a:spLocks noGrp="1"/>
          </p:cNvSpPr>
          <p:nvPr>
            <p:ph type="title" orient="vert"/>
          </p:nvPr>
        </p:nvSpPr>
        <p:spPr>
          <a:xfrm>
            <a:off x="8724900" y="365125"/>
            <a:ext cx="2628900" cy="5811838"/>
          </a:xfrm>
        </p:spPr>
        <p:txBody>
          <a:bodyPr vert="eaVert"/>
          <a:lstStyle/>
          <a:p>
            <a:r>
              <a:rPr lang="fr-FR" smtClean="0"/>
              <a:t>Modifiez le style du titre</a:t>
            </a:r>
            <a:endParaRPr lang="fr-FR"/>
          </a:p>
        </p:txBody>
      </p:sp>
      <p:sp>
        <p:nvSpPr>
          <p:cNvPr id="3" name="Espace réservé du texte vertical 2"/>
          <p:cNvSpPr>
            <a:spLocks noGrp="1"/>
          </p:cNvSpPr>
          <p:nvPr>
            <p:ph type="body" orient="vert" idx="1"/>
          </p:nvPr>
        </p:nvSpPr>
        <p:spPr>
          <a:xfrm>
            <a:off x="838200" y="365125"/>
            <a:ext cx="7734300" cy="5811838"/>
          </a:xfrm>
        </p:spPr>
        <p:txBody>
          <a:bodyPr vert="eaVert"/>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4" name="Espace réservé de la date 3"/>
          <p:cNvSpPr>
            <a:spLocks noGrp="1"/>
          </p:cNvSpPr>
          <p:nvPr>
            <p:ph type="dt" sz="half" idx="10"/>
          </p:nvPr>
        </p:nvSpPr>
        <p:spPr/>
        <p:txBody>
          <a:bodyPr/>
          <a:lstStyle/>
          <a:p>
            <a:pPr rtl="0"/>
            <a:fld id="{764C6198-3377-4E37-BDE6-646CEDE8CD99}" type="datetime1">
              <a:rPr lang="fr-FR" noProof="0" smtClean="0"/>
              <a:t>04/08/2021</a:t>
            </a:fld>
            <a:endParaRPr lang="fr-FR" noProof="0" dirty="0"/>
          </a:p>
        </p:txBody>
      </p:sp>
      <p:sp>
        <p:nvSpPr>
          <p:cNvPr id="5" name="Espace réservé du pied de page 4"/>
          <p:cNvSpPr>
            <a:spLocks noGrp="1"/>
          </p:cNvSpPr>
          <p:nvPr>
            <p:ph type="ftr" sz="quarter" idx="11"/>
          </p:nvPr>
        </p:nvSpPr>
        <p:spPr/>
        <p:txBody>
          <a:bodyPr/>
          <a:lstStyle/>
          <a:p>
            <a:pPr rtl="0"/>
            <a:r>
              <a:rPr lang="fr-FR" noProof="0" smtClean="0"/>
              <a:t>Ajouter un pied de page</a:t>
            </a:r>
            <a:endParaRPr lang="fr-FR" noProof="0" dirty="0"/>
          </a:p>
        </p:txBody>
      </p:sp>
      <p:sp>
        <p:nvSpPr>
          <p:cNvPr id="6" name="Espace réservé du numéro de diapositive 5"/>
          <p:cNvSpPr>
            <a:spLocks noGrp="1"/>
          </p:cNvSpPr>
          <p:nvPr>
            <p:ph type="sldNum" sz="quarter" idx="12"/>
          </p:nvPr>
        </p:nvSpPr>
        <p:spPr/>
        <p:txBody>
          <a:bodyPr/>
          <a:lstStyle/>
          <a:p>
            <a:pPr rtl="0"/>
            <a:fld id="{FD068D91-5085-43EA-8734-9AB23AC0958B}" type="slidenum">
              <a:rPr lang="fr-FR" noProof="0" smtClean="0"/>
              <a:t>‹N°›</a:t>
            </a:fld>
            <a:endParaRPr lang="fr-FR" noProof="0" dirty="0"/>
          </a:p>
        </p:txBody>
      </p:sp>
    </p:spTree>
    <p:extLst>
      <p:ext uri="{BB962C8B-B14F-4D97-AF65-F5344CB8AC3E}">
        <p14:creationId xmlns:p14="http://schemas.microsoft.com/office/powerpoint/2010/main" val="29660587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u titre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fr-FR" smtClean="0"/>
              <a:t>Modifiez le style du titre</a:t>
            </a:r>
            <a:endParaRPr lang="fr-FR"/>
          </a:p>
        </p:txBody>
      </p:sp>
      <p:sp>
        <p:nvSpPr>
          <p:cNvPr id="3" name="Espace réservé du texte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4" name="Espace réservé de la date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rtl="0"/>
            <a:fld id="{481531D5-9A6E-45E7-83E7-AB8169163C0A}" type="datetime1">
              <a:rPr lang="fr-FR" noProof="0" smtClean="0"/>
              <a:t>04/08/2021</a:t>
            </a:fld>
            <a:endParaRPr lang="fr-FR" noProof="0" dirty="0"/>
          </a:p>
        </p:txBody>
      </p:sp>
      <p:sp>
        <p:nvSpPr>
          <p:cNvPr id="5" name="Espace réservé du pied de page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rtl="0"/>
            <a:r>
              <a:rPr lang="fr-FR" noProof="0" smtClean="0"/>
              <a:t>Ajouter un pied de page</a:t>
            </a:r>
            <a:endParaRPr lang="fr-FR" noProof="0" dirty="0"/>
          </a:p>
        </p:txBody>
      </p:sp>
      <p:sp>
        <p:nvSpPr>
          <p:cNvPr id="6" name="Espace réservé du numéro de diapositive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FD068D91-5085-43EA-8734-9AB23AC0958B}" type="slidenum">
              <a:rPr lang="fr-FR" noProof="0" smtClean="0"/>
              <a:pPr rtl="0"/>
              <a:t>‹N°›</a:t>
            </a:fld>
            <a:endParaRPr lang="fr-FR" noProof="0" dirty="0"/>
          </a:p>
        </p:txBody>
      </p:sp>
    </p:spTree>
    <p:extLst>
      <p:ext uri="{BB962C8B-B14F-4D97-AF65-F5344CB8AC3E}">
        <p14:creationId xmlns:p14="http://schemas.microsoft.com/office/powerpoint/2010/main" val="3467492314"/>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0.gi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image" Target="../media/image21.jpg"/><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20.xml.rels><?xml version="1.0" encoding="UTF-8" standalone="yes"?>
<Relationships xmlns="http://schemas.openxmlformats.org/package/2006/relationships"><Relationship Id="rId3" Type="http://schemas.openxmlformats.org/officeDocument/2006/relationships/image" Target="../media/image24.png"/><Relationship Id="rId7" Type="http://schemas.openxmlformats.org/officeDocument/2006/relationships/hyperlink" Target="https://www.danseaujourdhui.fr/artiste/martha-graham/" TargetMode="External"/><Relationship Id="rId2" Type="http://schemas.openxmlformats.org/officeDocument/2006/relationships/hyperlink" Target="https://www.superprof.fr/blog/choisir-un-spectacle-de-danse-classique/" TargetMode="External"/><Relationship Id="rId1" Type="http://schemas.openxmlformats.org/officeDocument/2006/relationships/slideLayout" Target="../slideLayouts/slideLayout2.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2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 Id="rId4" Type="http://schemas.openxmlformats.org/officeDocument/2006/relationships/image" Target="../media/image30.jpg"/></Relationships>
</file>

<file path=ppt/slides/_rels/slide22.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35.gif"/><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34.png"/><Relationship Id="rId5" Type="http://schemas.openxmlformats.org/officeDocument/2006/relationships/image" Target="../media/image33.gif"/><Relationship Id="rId4" Type="http://schemas.openxmlformats.org/officeDocument/2006/relationships/image" Target="../media/image32.png"/></Relationships>
</file>

<file path=ppt/slides/_rels/slide24.xml.rels><?xml version="1.0" encoding="UTF-8" standalone="yes"?>
<Relationships xmlns="http://schemas.openxmlformats.org/package/2006/relationships"><Relationship Id="rId2" Type="http://schemas.openxmlformats.org/officeDocument/2006/relationships/image" Target="../media/image36.gif"/><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37.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33.gif"/><Relationship Id="rId4" Type="http://schemas.openxmlformats.org/officeDocument/2006/relationships/image" Target="../media/image38.png"/></Relationships>
</file>

<file path=ppt/slides/_rels/slide27.xml.rels><?xml version="1.0" encoding="UTF-8" standalone="yes"?>
<Relationships xmlns="http://schemas.openxmlformats.org/package/2006/relationships"><Relationship Id="rId2" Type="http://schemas.openxmlformats.org/officeDocument/2006/relationships/image" Target="../media/image39.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33.gif"/><Relationship Id="rId4" Type="http://schemas.openxmlformats.org/officeDocument/2006/relationships/image" Target="../media/image40.png"/></Relationships>
</file>

<file path=ppt/slides/_rels/slide29.xml.rels><?xml version="1.0" encoding="UTF-8" standalone="yes"?>
<Relationships xmlns="http://schemas.openxmlformats.org/package/2006/relationships"><Relationship Id="rId2" Type="http://schemas.openxmlformats.org/officeDocument/2006/relationships/image" Target="../media/image41.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3.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4.jp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8" Type="http://schemas.openxmlformats.org/officeDocument/2006/relationships/hyperlink" Target="https://www.superprof.fr/blog/top-des-morceaux-pour-danser/#chapter_danses-latines-quelles-chansons-utiliser" TargetMode="External"/><Relationship Id="rId3" Type="http://schemas.openxmlformats.org/officeDocument/2006/relationships/hyperlink" Target="https://www.superprof.fr/blog/top-des-morceaux-pour-danser/#chapter_quels-sont-les-bienfaits-de-la-danse" TargetMode="External"/><Relationship Id="rId7" Type="http://schemas.openxmlformats.org/officeDocument/2006/relationships/hyperlink" Target="https://www.superprof.fr/blog/top-des-morceaux-pour-danser/#chapter_les-musiques-pour-la-danse-contemporaine" TargetMode="External"/><Relationship Id="rId2" Type="http://schemas.openxmlformats.org/officeDocument/2006/relationships/image" Target="../media/image46.jpg"/><Relationship Id="rId1" Type="http://schemas.openxmlformats.org/officeDocument/2006/relationships/slideLayout" Target="../slideLayouts/slideLayout2.xml"/><Relationship Id="rId6" Type="http://schemas.openxmlformats.org/officeDocument/2006/relationships/hyperlink" Target="https://www.superprof.fr/blog/top-des-morceaux-pour-danser/#chapter_le-top-des-chansons-de-danse-modern-jazz" TargetMode="External"/><Relationship Id="rId11" Type="http://schemas.openxmlformats.org/officeDocument/2006/relationships/hyperlink" Target="https://www.superprof.fr/blog/top-des-morceaux-pour-danser/#chapter_comment-faire-sa-playlist-pour-danser-et-faire-la-fete" TargetMode="External"/><Relationship Id="rId5" Type="http://schemas.openxmlformats.org/officeDocument/2006/relationships/hyperlink" Target="https://www.superprof.fr/blog/top-des-morceaux-pour-danser/#chapter_quelles-melodies-pour-la-danse-classique" TargetMode="External"/><Relationship Id="rId10" Type="http://schemas.openxmlformats.org/officeDocument/2006/relationships/hyperlink" Target="https://www.superprof.fr/blog/top-des-morceaux-pour-danser/#chapter_les-chansons-pour-danser-sur-des-musiques-du-monde" TargetMode="External"/><Relationship Id="rId4" Type="http://schemas.openxmlformats.org/officeDocument/2006/relationships/hyperlink" Target="https://www.superprof.fr/blog/top-des-morceaux-pour-danser/#chapter_se-muscler-grace-aux-morceaux-de-danses-sportives" TargetMode="External"/><Relationship Id="rId9" Type="http://schemas.openxmlformats.org/officeDocument/2006/relationships/hyperlink" Target="https://www.superprof.fr/blog/top-des-morceaux-pour-danser/#chapter_danser-le-hip-hop-notre-selection-de-musiques" TargetMode="External"/></Relationships>
</file>

<file path=ppt/slides/_rels/slide38.xml.rels><?xml version="1.0" encoding="UTF-8" standalone="yes"?>
<Relationships xmlns="http://schemas.openxmlformats.org/package/2006/relationships"><Relationship Id="rId2" Type="http://schemas.openxmlformats.org/officeDocument/2006/relationships/image" Target="../media/image47.jpg"/><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49.jp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50.jp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51.jp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52.jp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53.jp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55.jpg"/><Relationship Id="rId2" Type="http://schemas.openxmlformats.org/officeDocument/2006/relationships/image" Target="../media/image54.jp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56.gif"/><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57.jp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jp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61.jp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3.gif"/><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64.png"/><Relationship Id="rId5" Type="http://schemas.openxmlformats.org/officeDocument/2006/relationships/image" Target="../media/image63.png"/><Relationship Id="rId4" Type="http://schemas.openxmlformats.org/officeDocument/2006/relationships/image" Target="../media/image62.png"/></Relationships>
</file>

<file path=ppt/slides/_rels/slide52.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33.gif"/><Relationship Id="rId5" Type="http://schemas.openxmlformats.org/officeDocument/2006/relationships/image" Target="../media/image67.png"/><Relationship Id="rId4" Type="http://schemas.openxmlformats.org/officeDocument/2006/relationships/image" Target="../media/image66.png"/></Relationships>
</file>

<file path=ppt/slides/_rels/slide54.xml.rels><?xml version="1.0" encoding="UTF-8" standalone="yes"?>
<Relationships xmlns="http://schemas.openxmlformats.org/package/2006/relationships"><Relationship Id="rId2" Type="http://schemas.openxmlformats.org/officeDocument/2006/relationships/image" Target="../media/image68.jpg"/><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33.gif"/><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69.png"/><Relationship Id="rId5" Type="http://schemas.openxmlformats.org/officeDocument/2006/relationships/hyperlink" Target="http://www.adventurestrings.sk/en/page/clen-ivo.html" TargetMode="External"/><Relationship Id="rId4" Type="http://schemas.openxmlformats.org/officeDocument/2006/relationships/hyperlink" Target="https://www.google.fr/maps/place/Capo+di+Piazza+G.+Bartoli,+34121+Trieste,+Italie/@45.5249007,8.1656498,5.83z/data=!4m5!3m4!1s0x477b6b71133cd59d:0x40de5767fc407683!8m2!3d45.649739!4d13.7686936" TargetMode="External"/></Relationships>
</file>

<file path=ppt/slides/_rels/slide56.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png"/><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3" Type="http://schemas.openxmlformats.org/officeDocument/2006/relationships/image" Target="../media/image73.jpg"/><Relationship Id="rId2" Type="http://schemas.openxmlformats.org/officeDocument/2006/relationships/image" Target="../media/image72.jp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8" Type="http://schemas.openxmlformats.org/officeDocument/2006/relationships/hyperlink" Target="https://www.dailymotion.com/video/x4t4oj" TargetMode="External"/><Relationship Id="rId3" Type="http://schemas.openxmlformats.org/officeDocument/2006/relationships/hyperlink" Target="https://www.numeridanse.tv/themas/parcours/danse-et-musique" TargetMode="External"/><Relationship Id="rId7" Type="http://schemas.openxmlformats.org/officeDocument/2006/relationships/hyperlink" Target="https://www.rtbf.be/musiq3/actualite/a-la-une/detail_quand-un-danseur-devient-un-pianiste-et-le-corps-un-instrument?id=9832445"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www.superprof.fr/blog/top-des-morceaux-pour-danser/" TargetMode="External"/><Relationship Id="rId5" Type="http://schemas.openxmlformats.org/officeDocument/2006/relationships/hyperlink" Target="https://fr.wikipedia.org/wiki/Danse" TargetMode="External"/><Relationship Id="rId4" Type="http://schemas.openxmlformats.org/officeDocument/2006/relationships/hyperlink" Target="https://journals.openedition.org/ethnomusicologie/99#tocto1n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pattFill prst="divot">
          <a:fgClr>
            <a:srgbClr val="FF0000"/>
          </a:fgClr>
          <a:bgClr>
            <a:schemeClr val="bg1"/>
          </a:bgClr>
        </a:pattFill>
        <a:effectLst/>
      </p:bgPr>
    </p:bg>
    <p:spTree>
      <p:nvGrpSpPr>
        <p:cNvPr id="1" name=""/>
        <p:cNvGrpSpPr/>
        <p:nvPr/>
      </p:nvGrpSpPr>
      <p:grpSpPr>
        <a:xfrm>
          <a:off x="0" y="0"/>
          <a:ext cx="0" cy="0"/>
          <a:chOff x="0" y="0"/>
          <a:chExt cx="0" cy="0"/>
        </a:xfrm>
      </p:grpSpPr>
      <p:pic>
        <p:nvPicPr>
          <p:cNvPr id="4" name="Image 3" descr="index"/>
          <p:cNvPicPr>
            <a:picLocks noGrp="1" noChangeAspect="1"/>
          </p:cNvPicPr>
          <p:nvPr isPhoto="1"/>
        </p:nvPicPr>
        <p:blipFill>
          <a:blip r:embed="rId3">
            <a:lum/>
            <a:extLst>
              <a:ext uri="{BEBA8EAE-BF5A-486C-A8C5-ECC9F3942E4B}">
                <a14:imgProps xmlns:a14="http://schemas.microsoft.com/office/drawing/2010/main">
                  <a14:imgLayer r:embed="rId4">
                    <a14:imgEffect>
                      <a14:artisticGlowDiffused/>
                    </a14:imgEffect>
                  </a14:imgLayer>
                </a14:imgProps>
              </a:ext>
              <a:ext uri="{28A0092B-C50C-407E-A947-70E740481C1C}">
                <a14:useLocalDpi xmlns:a14="http://schemas.microsoft.com/office/drawing/2010/main" val="0"/>
              </a:ext>
            </a:extLst>
          </a:blip>
          <a:stretch>
            <a:fillRect/>
          </a:stretch>
        </p:blipFill>
        <p:spPr>
          <a:xfrm>
            <a:off x="2557463" y="0"/>
            <a:ext cx="7075487" cy="6858000"/>
          </a:xfrm>
          <a:prstGeom prst="rect">
            <a:avLst/>
          </a:prstGeom>
          <a:noFill/>
          <a:ln>
            <a:noFill/>
          </a:ln>
        </p:spPr>
      </p:pic>
      <p:sp>
        <p:nvSpPr>
          <p:cNvPr id="2" name="Titre 1"/>
          <p:cNvSpPr>
            <a:spLocks noGrp="1"/>
          </p:cNvSpPr>
          <p:nvPr>
            <p:ph type="ctrTitle"/>
          </p:nvPr>
        </p:nvSpPr>
        <p:spPr>
          <a:xfrm>
            <a:off x="0" y="551339"/>
            <a:ext cx="11732029" cy="2900997"/>
          </a:xfrm>
        </p:spPr>
        <p:txBody>
          <a:bodyPr rtlCol="0"/>
          <a:lstStyle/>
          <a:p>
            <a:pPr rtl="0"/>
            <a:r>
              <a:rPr lang="fr-FR" b="1" dirty="0" smtClean="0">
                <a:solidFill>
                  <a:schemeClr val="bg1"/>
                </a:solidFill>
              </a:rPr>
              <a:t>Musique et danse</a:t>
            </a:r>
            <a:endParaRPr lang="fr-FR" b="1" dirty="0">
              <a:solidFill>
                <a:schemeClr val="bg1"/>
              </a:solidFill>
            </a:endParaRPr>
          </a:p>
        </p:txBody>
      </p:sp>
      <p:sp>
        <p:nvSpPr>
          <p:cNvPr id="3" name="Sous-titre 2"/>
          <p:cNvSpPr>
            <a:spLocks noGrp="1"/>
          </p:cNvSpPr>
          <p:nvPr>
            <p:ph type="subTitle" idx="1"/>
          </p:nvPr>
        </p:nvSpPr>
        <p:spPr/>
        <p:txBody>
          <a:bodyPr rtlCol="0"/>
          <a:lstStyle/>
          <a:p>
            <a:pPr rtl="0"/>
            <a:r>
              <a:rPr lang="fr-FR" b="1" dirty="0" smtClean="0">
                <a:solidFill>
                  <a:schemeClr val="bg1"/>
                </a:solidFill>
              </a:rPr>
              <a:t>« De la musique avant toute chose ? »</a:t>
            </a:r>
            <a:endParaRPr lang="fr-FR" b="1" dirty="0">
              <a:solidFill>
                <a:schemeClr val="bg1"/>
              </a:solidFill>
            </a:endParaRPr>
          </a:p>
        </p:txBody>
      </p:sp>
    </p:spTree>
    <p:extLst>
      <p:ext uri="{BB962C8B-B14F-4D97-AF65-F5344CB8AC3E}">
        <p14:creationId xmlns:p14="http://schemas.microsoft.com/office/powerpoint/2010/main" val="22111670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3" descr="index"/>
          <p:cNvPicPr>
            <a:picLocks noGrp="1" noChangeAspect="1"/>
          </p:cNvPicPr>
          <p:nvPr isPhoto="1"/>
        </p:nvPicPr>
        <p:blipFill>
          <a:blip r:embed="rId2">
            <a:lum/>
            <a:extLst>
              <a:ext uri="{BEBA8EAE-BF5A-486C-A8C5-ECC9F3942E4B}">
                <a14:imgProps xmlns:a14="http://schemas.microsoft.com/office/drawing/2010/main">
                  <a14:imgLayer r:embed="rId3">
                    <a14:imgEffect>
                      <a14:artisticGlowDiffused/>
                    </a14:imgEffect>
                  </a14:imgLayer>
                </a14:imgProps>
              </a:ext>
              <a:ext uri="{28A0092B-C50C-407E-A947-70E740481C1C}">
                <a14:useLocalDpi xmlns:a14="http://schemas.microsoft.com/office/drawing/2010/main" val="0"/>
              </a:ext>
            </a:extLst>
          </a:blip>
          <a:stretch>
            <a:fillRect/>
          </a:stretch>
        </p:blipFill>
        <p:spPr>
          <a:xfrm>
            <a:off x="2557463" y="0"/>
            <a:ext cx="6723857" cy="6517178"/>
          </a:xfrm>
          <a:prstGeom prst="rect">
            <a:avLst/>
          </a:prstGeom>
          <a:noFill/>
          <a:ln>
            <a:noFill/>
          </a:ln>
        </p:spPr>
      </p:pic>
      <p:sp>
        <p:nvSpPr>
          <p:cNvPr id="2" name="Titre 1"/>
          <p:cNvSpPr>
            <a:spLocks noGrp="1"/>
          </p:cNvSpPr>
          <p:nvPr>
            <p:ph type="title"/>
          </p:nvPr>
        </p:nvSpPr>
        <p:spPr>
          <a:xfrm>
            <a:off x="332509" y="198871"/>
            <a:ext cx="11621193" cy="1463675"/>
          </a:xfrm>
        </p:spPr>
        <p:txBody>
          <a:bodyPr>
            <a:normAutofit/>
          </a:bodyPr>
          <a:lstStyle/>
          <a:p>
            <a:r>
              <a:rPr lang="fr-FR" sz="4000" dirty="0" smtClean="0"/>
              <a:t>«  Danse et musique : mariage d’amour ou de raison ? »</a:t>
            </a:r>
            <a:endParaRPr lang="fr-FR" sz="4000" dirty="0"/>
          </a:p>
        </p:txBody>
      </p:sp>
      <p:sp>
        <p:nvSpPr>
          <p:cNvPr id="3" name="Espace réservé du contenu 2"/>
          <p:cNvSpPr>
            <a:spLocks noGrp="1"/>
          </p:cNvSpPr>
          <p:nvPr>
            <p:ph idx="1"/>
          </p:nvPr>
        </p:nvSpPr>
        <p:spPr>
          <a:xfrm>
            <a:off x="838200" y="2165840"/>
            <a:ext cx="10515600" cy="4351338"/>
          </a:xfrm>
        </p:spPr>
        <p:txBody>
          <a:bodyPr/>
          <a:lstStyle/>
          <a:p>
            <a:pPr lvl="0"/>
            <a:r>
              <a:rPr lang="fr-FR" sz="3200" dirty="0"/>
              <a:t>Musique dansée ? </a:t>
            </a:r>
            <a:endParaRPr lang="fr-FR" sz="3200" dirty="0" smtClean="0"/>
          </a:p>
          <a:p>
            <a:pPr marL="0" lvl="0" indent="0">
              <a:buNone/>
            </a:pPr>
            <a:endParaRPr lang="fr-FR" sz="3200" dirty="0"/>
          </a:p>
          <a:p>
            <a:pPr marL="0" lvl="0" indent="0">
              <a:buNone/>
            </a:pPr>
            <a:endParaRPr lang="fr-FR" sz="3200" dirty="0"/>
          </a:p>
          <a:p>
            <a:pPr lvl="0"/>
            <a:r>
              <a:rPr lang="fr-FR" sz="3200" dirty="0"/>
              <a:t>Musique pour la danse ? </a:t>
            </a:r>
          </a:p>
          <a:p>
            <a:pPr lvl="1"/>
            <a:r>
              <a:rPr lang="fr-FR" sz="2800" dirty="0"/>
              <a:t>Cette réflexion est née du questionnement sur les relations qui peuvent s’établir entre ces deux formes artistiques : la danse-musique.</a:t>
            </a:r>
          </a:p>
          <a:p>
            <a:endParaRPr lang="fr-FR" dirty="0"/>
          </a:p>
        </p:txBody>
      </p:sp>
    </p:spTree>
    <p:extLst>
      <p:ext uri="{BB962C8B-B14F-4D97-AF65-F5344CB8AC3E}">
        <p14:creationId xmlns:p14="http://schemas.microsoft.com/office/powerpoint/2010/main" val="40530607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Image 8"/>
          <p:cNvPicPr>
            <a:picLocks noChangeAspect="1"/>
          </p:cNvPicPr>
          <p:nvPr/>
        </p:nvPicPr>
        <p:blipFill rotWithShape="1">
          <a:blip r:embed="rId2">
            <a:extLst>
              <a:ext uri="{28A0092B-C50C-407E-A947-70E740481C1C}">
                <a14:useLocalDpi xmlns:a14="http://schemas.microsoft.com/office/drawing/2010/main" val="0"/>
              </a:ext>
            </a:extLst>
          </a:blip>
          <a:srcRect l="49076"/>
          <a:stretch/>
        </p:blipFill>
        <p:spPr>
          <a:xfrm>
            <a:off x="4971011" y="4569850"/>
            <a:ext cx="2070188" cy="2288150"/>
          </a:xfrm>
          <a:prstGeom prst="rect">
            <a:avLst/>
          </a:prstGeom>
        </p:spPr>
      </p:pic>
      <p:pic>
        <p:nvPicPr>
          <p:cNvPr id="8" name="Image 7"/>
          <p:cNvPicPr>
            <a:picLocks noChangeAspect="1"/>
          </p:cNvPicPr>
          <p:nvPr/>
        </p:nvPicPr>
        <p:blipFill rotWithShape="1">
          <a:blip r:embed="rId2">
            <a:extLst>
              <a:ext uri="{28A0092B-C50C-407E-A947-70E740481C1C}">
                <a14:useLocalDpi xmlns:a14="http://schemas.microsoft.com/office/drawing/2010/main" val="0"/>
              </a:ext>
            </a:extLst>
          </a:blip>
          <a:srcRect r="50106"/>
          <a:stretch/>
        </p:blipFill>
        <p:spPr>
          <a:xfrm>
            <a:off x="266008" y="1858341"/>
            <a:ext cx="2028305" cy="2288150"/>
          </a:xfrm>
          <a:prstGeom prst="rect">
            <a:avLst/>
          </a:prstGeom>
        </p:spPr>
      </p:pic>
      <p:sp>
        <p:nvSpPr>
          <p:cNvPr id="2" name="Titre 1"/>
          <p:cNvSpPr>
            <a:spLocks noGrp="1"/>
          </p:cNvSpPr>
          <p:nvPr>
            <p:ph type="title"/>
          </p:nvPr>
        </p:nvSpPr>
        <p:spPr/>
        <p:txBody>
          <a:bodyPr/>
          <a:lstStyle/>
          <a:p>
            <a:r>
              <a:rPr lang="fr-FR" dirty="0" smtClean="0"/>
              <a:t>Heinrich Heine (1797-1856), cité par Helen </a:t>
            </a:r>
            <a:r>
              <a:rPr lang="fr-FR" dirty="0" err="1" smtClean="0"/>
              <a:t>Exley</a:t>
            </a:r>
            <a:r>
              <a:rPr lang="fr-FR" dirty="0" smtClean="0"/>
              <a:t> (Passion de la musique, 1996), écrit :</a:t>
            </a:r>
            <a:endParaRPr lang="fr-FR" dirty="0"/>
          </a:p>
        </p:txBody>
      </p:sp>
      <p:sp>
        <p:nvSpPr>
          <p:cNvPr id="4" name="Espace réservé du contenu 3"/>
          <p:cNvSpPr>
            <a:spLocks noGrp="1"/>
          </p:cNvSpPr>
          <p:nvPr>
            <p:ph sz="half" idx="2"/>
          </p:nvPr>
        </p:nvSpPr>
        <p:spPr/>
        <p:txBody>
          <a:bodyPr/>
          <a:lstStyle/>
          <a:p>
            <a:r>
              <a:rPr lang="fr-FR" b="1" dirty="0" smtClean="0">
                <a:solidFill>
                  <a:srgbClr val="C00000"/>
                </a:solidFill>
              </a:rPr>
              <a:t>« Comme une personne vivante, un musicien, un danseur. Un lien intime se crée entre musique et danse…entre danseurs et piano… </a:t>
            </a:r>
          </a:p>
          <a:p>
            <a:r>
              <a:rPr lang="fr-FR" b="1" dirty="0" smtClean="0">
                <a:solidFill>
                  <a:srgbClr val="C00000"/>
                </a:solidFill>
              </a:rPr>
              <a:t>La musique le fait vivre, la danse le fait évoluer dans l’espace. »</a:t>
            </a:r>
            <a:endParaRPr lang="fr-FR" b="1" dirty="0">
              <a:solidFill>
                <a:srgbClr val="C00000"/>
              </a:solidFill>
            </a:endParaRPr>
          </a:p>
        </p:txBody>
      </p:sp>
      <p:sp>
        <p:nvSpPr>
          <p:cNvPr id="6" name="Espace réservé du contenu 5"/>
          <p:cNvSpPr>
            <a:spLocks noGrp="1"/>
          </p:cNvSpPr>
          <p:nvPr>
            <p:ph sz="quarter" idx="4"/>
          </p:nvPr>
        </p:nvSpPr>
        <p:spPr>
          <a:xfrm>
            <a:off x="6138950" y="2189190"/>
            <a:ext cx="5764876" cy="4211609"/>
          </a:xfrm>
        </p:spPr>
        <p:txBody>
          <a:bodyPr>
            <a:normAutofit lnSpcReduction="10000"/>
          </a:bodyPr>
          <a:lstStyle/>
          <a:p>
            <a:r>
              <a:rPr lang="fr-FR" b="1" dirty="0" smtClean="0">
                <a:solidFill>
                  <a:schemeClr val="accent1"/>
                </a:solidFill>
              </a:rPr>
              <a:t>« Le fait que la musique existe est merveilleux, je dirais même miraculeux. Son domaine se situe entre la pensée et le phénomène. Comme une médiatrice nébuleuse, elle oscille entre l’esprit et la matière, étant des deux et pourtant différente de chacun. Elle est esprit et pourtant sujette à une mesure du temps. Elle est matière mais cependant ne peut s’inscrire dans l’espace. »</a:t>
            </a:r>
            <a:endParaRPr lang="fr-FR" b="1" dirty="0">
              <a:solidFill>
                <a:schemeClr val="accent1"/>
              </a:solidFill>
            </a:endParaRPr>
          </a:p>
        </p:txBody>
      </p:sp>
    </p:spTree>
    <p:extLst>
      <p:ext uri="{BB962C8B-B14F-4D97-AF65-F5344CB8AC3E}">
        <p14:creationId xmlns:p14="http://schemas.microsoft.com/office/powerpoint/2010/main" val="39822992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Espace réservé du contenu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458917" y="3544077"/>
            <a:ext cx="3191265" cy="2632885"/>
          </a:xfrm>
        </p:spPr>
      </p:pic>
      <p:sp>
        <p:nvSpPr>
          <p:cNvPr id="2" name="Titre 1"/>
          <p:cNvSpPr>
            <a:spLocks noGrp="1"/>
          </p:cNvSpPr>
          <p:nvPr>
            <p:ph type="title"/>
          </p:nvPr>
        </p:nvSpPr>
        <p:spPr/>
        <p:txBody>
          <a:bodyPr/>
          <a:lstStyle/>
          <a:p>
            <a:r>
              <a:rPr lang="fr-FR" dirty="0" smtClean="0"/>
              <a:t>La musique et la danse…</a:t>
            </a:r>
            <a:endParaRPr lang="fr-FR" dirty="0"/>
          </a:p>
        </p:txBody>
      </p:sp>
      <p:sp>
        <p:nvSpPr>
          <p:cNvPr id="5" name="Espace réservé du contenu 2"/>
          <p:cNvSpPr txBox="1">
            <a:spLocks/>
          </p:cNvSpPr>
          <p:nvPr/>
        </p:nvSpPr>
        <p:spPr>
          <a:xfrm>
            <a:off x="838200" y="1825625"/>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fr-FR" smtClean="0"/>
              <a:t>Et à partir de sept petites notes pour chaque octave, l’homme musicien crée lui aussi d’infinis possibles.</a:t>
            </a:r>
            <a:br>
              <a:rPr lang="fr-FR" smtClean="0"/>
            </a:br>
            <a:r>
              <a:rPr lang="fr-FR" smtClean="0"/>
              <a:t>Alors, lorsque la danse et la musique dialoguent, naissent de cette rencontre des chemins de pensées et de regards sur le monde.</a:t>
            </a:r>
            <a:endParaRPr lang="fr-FR" dirty="0" smtClean="0"/>
          </a:p>
        </p:txBody>
      </p:sp>
    </p:spTree>
    <p:extLst>
      <p:ext uri="{BB962C8B-B14F-4D97-AF65-F5344CB8AC3E}">
        <p14:creationId xmlns:p14="http://schemas.microsoft.com/office/powerpoint/2010/main" val="9892706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age 5"/>
          <p:cNvPicPr>
            <a:picLocks noChangeAspect="1"/>
          </p:cNvPicPr>
          <p:nvPr/>
        </p:nvPicPr>
        <p:blipFill>
          <a:blip r:embed="rId2"/>
          <a:stretch>
            <a:fillRect/>
          </a:stretch>
        </p:blipFill>
        <p:spPr>
          <a:xfrm>
            <a:off x="8945014" y="4257618"/>
            <a:ext cx="1844906" cy="2488478"/>
          </a:xfrm>
          <a:prstGeom prst="rect">
            <a:avLst/>
          </a:prstGeom>
        </p:spPr>
      </p:pic>
      <p:sp>
        <p:nvSpPr>
          <p:cNvPr id="2" name="Titre 1"/>
          <p:cNvSpPr>
            <a:spLocks noGrp="1"/>
          </p:cNvSpPr>
          <p:nvPr>
            <p:ph type="title"/>
          </p:nvPr>
        </p:nvSpPr>
        <p:spPr/>
        <p:txBody>
          <a:bodyPr/>
          <a:lstStyle/>
          <a:p>
            <a:r>
              <a:rPr lang="fr-FR" dirty="0" smtClean="0"/>
              <a:t>Je danse, tu danses, nous dansons... </a:t>
            </a:r>
            <a:endParaRPr lang="fr-FR" dirty="0"/>
          </a:p>
        </p:txBody>
      </p:sp>
      <p:sp>
        <p:nvSpPr>
          <p:cNvPr id="3" name="Espace réservé du contenu 2"/>
          <p:cNvSpPr>
            <a:spLocks noGrp="1"/>
          </p:cNvSpPr>
          <p:nvPr>
            <p:ph idx="1"/>
          </p:nvPr>
        </p:nvSpPr>
        <p:spPr/>
        <p:txBody>
          <a:bodyPr/>
          <a:lstStyle/>
          <a:p>
            <a:r>
              <a:rPr lang="fr-FR" dirty="0"/>
              <a:t>L</a:t>
            </a:r>
            <a:r>
              <a:rPr lang="fr-FR" dirty="0" smtClean="0"/>
              <a:t>’homme </a:t>
            </a:r>
            <a:r>
              <a:rPr lang="fr-FR" dirty="0"/>
              <a:t>exprime ses émotions en bougeant son corps, ses bras, ses jambes, au rythme des percussions ou au son des violons. La danse fait partie de la vie et en raconte les peines, les joies, les victoires ou les défaites. </a:t>
            </a:r>
            <a:endParaRPr lang="fr-FR" dirty="0" smtClean="0"/>
          </a:p>
          <a:p>
            <a:r>
              <a:rPr lang="fr-FR" dirty="0" smtClean="0"/>
              <a:t>Petit </a:t>
            </a:r>
            <a:r>
              <a:rPr lang="fr-FR" dirty="0"/>
              <a:t>rat de l’Opéra, roi du hip-hop ou de la salsa, couples enlacés au bal du village ou allant jusqu’au bout de la nuit, ballet classique, spectacle contemporain.</a:t>
            </a:r>
          </a:p>
          <a:p>
            <a:endParaRPr lang="fr-FR" dirty="0"/>
          </a:p>
        </p:txBody>
      </p:sp>
      <p:pic>
        <p:nvPicPr>
          <p:cNvPr id="4" name="Image 3"/>
          <p:cNvPicPr>
            <a:picLocks noChangeAspect="1"/>
          </p:cNvPicPr>
          <p:nvPr/>
        </p:nvPicPr>
        <p:blipFill>
          <a:blip r:embed="rId3"/>
          <a:stretch>
            <a:fillRect/>
          </a:stretch>
        </p:blipFill>
        <p:spPr>
          <a:xfrm>
            <a:off x="2329381" y="4810068"/>
            <a:ext cx="2408873" cy="1782288"/>
          </a:xfrm>
          <a:prstGeom prst="rect">
            <a:avLst/>
          </a:prstGeom>
        </p:spPr>
      </p:pic>
      <p:pic>
        <p:nvPicPr>
          <p:cNvPr id="5" name="Image 4"/>
          <p:cNvPicPr>
            <a:picLocks noChangeAspect="1"/>
          </p:cNvPicPr>
          <p:nvPr/>
        </p:nvPicPr>
        <p:blipFill>
          <a:blip r:embed="rId4"/>
          <a:stretch>
            <a:fillRect/>
          </a:stretch>
        </p:blipFill>
        <p:spPr>
          <a:xfrm>
            <a:off x="5224462" y="4548793"/>
            <a:ext cx="2473123" cy="1351433"/>
          </a:xfrm>
          <a:prstGeom prst="rect">
            <a:avLst/>
          </a:prstGeom>
        </p:spPr>
      </p:pic>
    </p:spTree>
    <p:extLst>
      <p:ext uri="{BB962C8B-B14F-4D97-AF65-F5344CB8AC3E}">
        <p14:creationId xmlns:p14="http://schemas.microsoft.com/office/powerpoint/2010/main" val="18595770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50182" y="3007619"/>
            <a:ext cx="4966841" cy="3011147"/>
          </a:xfrm>
          <a:prstGeom prst="rect">
            <a:avLst/>
          </a:prstGeom>
        </p:spPr>
      </p:pic>
      <p:sp>
        <p:nvSpPr>
          <p:cNvPr id="2" name="Titre 1"/>
          <p:cNvSpPr>
            <a:spLocks noGrp="1"/>
          </p:cNvSpPr>
          <p:nvPr>
            <p:ph type="title"/>
          </p:nvPr>
        </p:nvSpPr>
        <p:spPr/>
        <p:txBody>
          <a:bodyPr/>
          <a:lstStyle/>
          <a:p>
            <a:r>
              <a:rPr lang="fr-FR" dirty="0" smtClean="0"/>
              <a:t>La danse ?</a:t>
            </a:r>
            <a:endParaRPr lang="fr-FR" dirty="0"/>
          </a:p>
        </p:txBody>
      </p:sp>
      <p:sp>
        <p:nvSpPr>
          <p:cNvPr id="3" name="Espace réservé du contenu 2"/>
          <p:cNvSpPr>
            <a:spLocks noGrp="1"/>
          </p:cNvSpPr>
          <p:nvPr>
            <p:ph idx="1"/>
          </p:nvPr>
        </p:nvSpPr>
        <p:spPr>
          <a:xfrm>
            <a:off x="838200" y="1825625"/>
            <a:ext cx="7025640" cy="4342419"/>
          </a:xfrm>
        </p:spPr>
        <p:txBody>
          <a:bodyPr>
            <a:normAutofit lnSpcReduction="10000"/>
          </a:bodyPr>
          <a:lstStyle/>
          <a:p>
            <a:r>
              <a:rPr lang="fr-FR" dirty="0"/>
              <a:t>De </a:t>
            </a:r>
            <a:r>
              <a:rPr lang="fr-FR" dirty="0" smtClean="0"/>
              <a:t>côté, </a:t>
            </a:r>
            <a:r>
              <a:rPr lang="fr-FR" dirty="0"/>
              <a:t>en avant, en arrière, en sautant, en plié…avec ou sans musique ? </a:t>
            </a:r>
            <a:endParaRPr lang="fr-FR" dirty="0" smtClean="0"/>
          </a:p>
          <a:p>
            <a:r>
              <a:rPr lang="fr-FR" dirty="0"/>
              <a:t>E</a:t>
            </a:r>
            <a:r>
              <a:rPr lang="fr-FR" dirty="0" smtClean="0"/>
              <a:t>n </a:t>
            </a:r>
            <a:r>
              <a:rPr lang="fr-FR" dirty="0"/>
              <a:t>rythme ou non ? Sur une jambe ou sur la tête ? En tutu ou en pantalon ? Sur pointes, en claquettes ou en baskets ? Seul ou à deux, cinq, cent </a:t>
            </a:r>
            <a:r>
              <a:rPr lang="fr-FR" dirty="0" smtClean="0"/>
              <a:t>?</a:t>
            </a:r>
          </a:p>
          <a:p>
            <a:r>
              <a:rPr lang="fr-FR" dirty="0"/>
              <a:t>On danse depuis que l’on sait marcher. On danse pour communiquer, pour fêter un événement, pour se révolter ou pour se montrer. On danse pour soi, ou pour les autres. </a:t>
            </a:r>
            <a:r>
              <a:rPr lang="fr-FR" b="1" dirty="0">
                <a:solidFill>
                  <a:srgbClr val="FF0000"/>
                </a:solidFill>
              </a:rPr>
              <a:t>Un geste vaut tous les </a:t>
            </a:r>
            <a:r>
              <a:rPr lang="fr-FR" b="1" dirty="0" smtClean="0">
                <a:solidFill>
                  <a:srgbClr val="FF0000"/>
                </a:solidFill>
              </a:rPr>
              <a:t>mots ?</a:t>
            </a:r>
            <a:endParaRPr lang="fr-FR" b="1" dirty="0">
              <a:solidFill>
                <a:srgbClr val="FF0000"/>
              </a:solidFill>
            </a:endParaRPr>
          </a:p>
          <a:p>
            <a:endParaRPr lang="fr-FR" dirty="0"/>
          </a:p>
          <a:p>
            <a:endParaRPr lang="fr-FR" dirty="0"/>
          </a:p>
        </p:txBody>
      </p:sp>
    </p:spTree>
    <p:extLst>
      <p:ext uri="{BB962C8B-B14F-4D97-AF65-F5344CB8AC3E}">
        <p14:creationId xmlns:p14="http://schemas.microsoft.com/office/powerpoint/2010/main" val="31892775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dirty="0" smtClean="0"/>
              <a:t>Art ou divertissement ?</a:t>
            </a:r>
            <a:endParaRPr lang="fr-FR" dirty="0"/>
          </a:p>
        </p:txBody>
      </p:sp>
      <p:sp>
        <p:nvSpPr>
          <p:cNvPr id="3" name="Espace réservé du contenu 2"/>
          <p:cNvSpPr>
            <a:spLocks noGrp="1"/>
          </p:cNvSpPr>
          <p:nvPr>
            <p:ph idx="1"/>
          </p:nvPr>
        </p:nvSpPr>
        <p:spPr>
          <a:xfrm>
            <a:off x="660400" y="2325689"/>
            <a:ext cx="5194300" cy="3579811"/>
          </a:xfrm>
        </p:spPr>
        <p:txBody>
          <a:bodyPr>
            <a:normAutofit/>
          </a:bodyPr>
          <a:lstStyle/>
          <a:p>
            <a:r>
              <a:rPr lang="fr-FR" dirty="0" smtClean="0"/>
              <a:t>La danse peut être un art, un rite ou encore un divertissement. </a:t>
            </a:r>
          </a:p>
          <a:p>
            <a:r>
              <a:rPr lang="fr-FR" dirty="0"/>
              <a:t>E</a:t>
            </a:r>
            <a:r>
              <a:rPr lang="fr-FR" dirty="0" smtClean="0"/>
              <a:t>lle exprime des idées et des émotions ou raconte une histoire. </a:t>
            </a:r>
          </a:p>
          <a:p>
            <a:r>
              <a:rPr lang="fr-FR" dirty="0" smtClean="0"/>
              <a:t>La danse a en général un rapport direct dans l'histoire avec les autres formes d'art. </a:t>
            </a:r>
          </a:p>
        </p:txBody>
      </p:sp>
      <p:pic>
        <p:nvPicPr>
          <p:cNvPr id="5" name="Imag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04000" y="2222500"/>
            <a:ext cx="5588000" cy="3492500"/>
          </a:xfrm>
          <a:prstGeom prst="rect">
            <a:avLst/>
          </a:prstGeom>
        </p:spPr>
      </p:pic>
    </p:spTree>
    <p:extLst>
      <p:ext uri="{BB962C8B-B14F-4D97-AF65-F5344CB8AC3E}">
        <p14:creationId xmlns:p14="http://schemas.microsoft.com/office/powerpoint/2010/main" val="8101642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endParaRPr lang="fr-FR"/>
          </a:p>
        </p:txBody>
      </p:sp>
      <p:sp>
        <p:nvSpPr>
          <p:cNvPr id="3" name="Espace réservé du contenu 2"/>
          <p:cNvSpPr>
            <a:spLocks noGrp="1"/>
          </p:cNvSpPr>
          <p:nvPr>
            <p:ph idx="1"/>
          </p:nvPr>
        </p:nvSpPr>
        <p:spPr/>
        <p:txBody>
          <a:bodyPr/>
          <a:lstStyle/>
          <a:p>
            <a:endParaRPr lang="fr-FR"/>
          </a:p>
        </p:txBody>
      </p:sp>
    </p:spTree>
    <p:extLst>
      <p:ext uri="{BB962C8B-B14F-4D97-AF65-F5344CB8AC3E}">
        <p14:creationId xmlns:p14="http://schemas.microsoft.com/office/powerpoint/2010/main" val="22060346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69134" y="2108200"/>
            <a:ext cx="9878303" cy="2803525"/>
          </a:xfrm>
          <a:prstGeom prst="rect">
            <a:avLst/>
          </a:prstGeom>
        </p:spPr>
      </p:pic>
      <p:sp>
        <p:nvSpPr>
          <p:cNvPr id="2" name="Titre 1"/>
          <p:cNvSpPr>
            <a:spLocks noGrp="1"/>
          </p:cNvSpPr>
          <p:nvPr>
            <p:ph type="ctrTitle"/>
          </p:nvPr>
        </p:nvSpPr>
        <p:spPr/>
        <p:txBody>
          <a:bodyPr/>
          <a:lstStyle/>
          <a:p>
            <a:r>
              <a:rPr lang="fr-FR" b="1" dirty="0" smtClean="0">
                <a:solidFill>
                  <a:srgbClr val="C00000"/>
                </a:solidFill>
              </a:rPr>
              <a:t>Un peu d’histoire</a:t>
            </a:r>
            <a:r>
              <a:rPr lang="fr-FR" dirty="0" smtClean="0"/>
              <a:t>…</a:t>
            </a:r>
            <a:endParaRPr lang="fr-FR" dirty="0"/>
          </a:p>
        </p:txBody>
      </p:sp>
      <p:sp>
        <p:nvSpPr>
          <p:cNvPr id="3" name="Sous-titre 2"/>
          <p:cNvSpPr>
            <a:spLocks noGrp="1"/>
          </p:cNvSpPr>
          <p:nvPr>
            <p:ph type="subTitle" idx="1"/>
          </p:nvPr>
        </p:nvSpPr>
        <p:spPr/>
        <p:txBody>
          <a:bodyPr/>
          <a:lstStyle/>
          <a:p>
            <a:r>
              <a:rPr lang="fr-FR" b="1" dirty="0" smtClean="0">
                <a:solidFill>
                  <a:schemeClr val="tx2"/>
                </a:solidFill>
              </a:rPr>
              <a:t>De la Préhistoire à nos jours.</a:t>
            </a:r>
            <a:endParaRPr lang="fr-FR" b="1" dirty="0">
              <a:solidFill>
                <a:schemeClr val="tx2"/>
              </a:solidFill>
            </a:endParaRPr>
          </a:p>
        </p:txBody>
      </p:sp>
    </p:spTree>
    <p:extLst>
      <p:ext uri="{BB962C8B-B14F-4D97-AF65-F5344CB8AC3E}">
        <p14:creationId xmlns:p14="http://schemas.microsoft.com/office/powerpoint/2010/main" val="18978330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dirty="0" smtClean="0"/>
              <a:t>Depuis la Préhistoire…</a:t>
            </a:r>
            <a:endParaRPr lang="fr-FR" dirty="0"/>
          </a:p>
        </p:txBody>
      </p:sp>
      <p:sp>
        <p:nvSpPr>
          <p:cNvPr id="3" name="Espace réservé du contenu 2"/>
          <p:cNvSpPr>
            <a:spLocks noGrp="1"/>
          </p:cNvSpPr>
          <p:nvPr>
            <p:ph idx="1"/>
          </p:nvPr>
        </p:nvSpPr>
        <p:spPr>
          <a:xfrm>
            <a:off x="123306" y="1942003"/>
            <a:ext cx="7973290" cy="4915997"/>
          </a:xfrm>
        </p:spPr>
        <p:txBody>
          <a:bodyPr>
            <a:normAutofit fontScale="92500" lnSpcReduction="20000"/>
          </a:bodyPr>
          <a:lstStyle/>
          <a:p>
            <a:r>
              <a:rPr lang="fr-FR" dirty="0" smtClean="0"/>
              <a:t>Les premières indications sur l'exécution de danses datent de la Préhistoire, au paléolithique, où des peintures rupestres attestent de l'existence de danses primitives. </a:t>
            </a:r>
          </a:p>
          <a:p>
            <a:r>
              <a:rPr lang="fr-FR" dirty="0" smtClean="0"/>
              <a:t>Il s'agit avant tout d'un acte cérémoniel et rituel, adressé à une entité supérieure afin de : </a:t>
            </a:r>
          </a:p>
          <a:p>
            <a:pPr indent="485775">
              <a:buFont typeface="Wingdings" panose="05000000000000000000" pitchFamily="2" charset="2"/>
              <a:buChar char="v"/>
            </a:pPr>
            <a:r>
              <a:rPr lang="fr-FR" dirty="0" smtClean="0"/>
              <a:t>conjurer le sort (danse de la pluie) ;</a:t>
            </a:r>
          </a:p>
          <a:p>
            <a:pPr indent="485775">
              <a:buFont typeface="Wingdings" panose="05000000000000000000" pitchFamily="2" charset="2"/>
              <a:buChar char="v"/>
            </a:pPr>
            <a:r>
              <a:rPr lang="fr-FR" dirty="0" smtClean="0"/>
              <a:t>donner du courage (danse de la guerre ou de la chasse) ;</a:t>
            </a:r>
          </a:p>
          <a:p>
            <a:pPr indent="485775">
              <a:buFont typeface="Wingdings" panose="05000000000000000000" pitchFamily="2" charset="2"/>
              <a:buChar char="v"/>
            </a:pPr>
            <a:r>
              <a:rPr lang="fr-FR" dirty="0" smtClean="0"/>
              <a:t>plaire aux dieux (Antiquité égyptienne, grecque et romaine).</a:t>
            </a:r>
          </a:p>
          <a:p>
            <a:r>
              <a:rPr lang="fr-FR" dirty="0" smtClean="0"/>
              <a:t>La danse primitive, couplée aux chants et à la musique, avait aussi probablement la capacité de faire entrer les participants dans un état de transe. </a:t>
            </a:r>
          </a:p>
          <a:p>
            <a:endParaRPr lang="fr-FR" dirty="0"/>
          </a:p>
        </p:txBody>
      </p:sp>
      <p:pic>
        <p:nvPicPr>
          <p:cNvPr id="4" name="Imag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02057" y="2744962"/>
            <a:ext cx="4389943" cy="2255606"/>
          </a:xfrm>
          <a:prstGeom prst="rect">
            <a:avLst/>
          </a:prstGeom>
        </p:spPr>
      </p:pic>
    </p:spTree>
    <p:extLst>
      <p:ext uri="{BB962C8B-B14F-4D97-AF65-F5344CB8AC3E}">
        <p14:creationId xmlns:p14="http://schemas.microsoft.com/office/powerpoint/2010/main" val="29993766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dirty="0" smtClean="0"/>
              <a:t>Avant le langage, le mouvement…</a:t>
            </a:r>
            <a:endParaRPr lang="fr-FR" dirty="0"/>
          </a:p>
        </p:txBody>
      </p:sp>
      <p:sp>
        <p:nvSpPr>
          <p:cNvPr id="3" name="Espace réservé du contenu 2"/>
          <p:cNvSpPr>
            <a:spLocks noGrp="1"/>
          </p:cNvSpPr>
          <p:nvPr>
            <p:ph idx="1"/>
          </p:nvPr>
        </p:nvSpPr>
        <p:spPr/>
        <p:txBody>
          <a:bodyPr/>
          <a:lstStyle/>
          <a:p>
            <a:r>
              <a:rPr lang="fr-FR" dirty="0" smtClean="0"/>
              <a:t>C’est vers l’an 4 000 avant Jésus-Christ que commence à apparaître la technique de la danse. Certains hommes commençaient alors à développer </a:t>
            </a:r>
            <a:r>
              <a:rPr lang="fr-FR" b="1" dirty="0" smtClean="0"/>
              <a:t>les danses religieuses.</a:t>
            </a:r>
            <a:endParaRPr lang="fr-FR" dirty="0"/>
          </a:p>
        </p:txBody>
      </p:sp>
      <p:pic>
        <p:nvPicPr>
          <p:cNvPr id="4" name="Image 3"/>
          <p:cNvPicPr>
            <a:picLocks noChangeAspect="1"/>
          </p:cNvPicPr>
          <p:nvPr/>
        </p:nvPicPr>
        <p:blipFill rotWithShape="1">
          <a:blip r:embed="rId2"/>
          <a:srcRect t="1398"/>
          <a:stretch/>
        </p:blipFill>
        <p:spPr>
          <a:xfrm>
            <a:off x="3144181" y="3098799"/>
            <a:ext cx="5058431" cy="3357563"/>
          </a:xfrm>
          <a:prstGeom prst="rect">
            <a:avLst/>
          </a:prstGeom>
        </p:spPr>
      </p:pic>
    </p:spTree>
    <p:extLst>
      <p:ext uri="{BB962C8B-B14F-4D97-AF65-F5344CB8AC3E}">
        <p14:creationId xmlns:p14="http://schemas.microsoft.com/office/powerpoint/2010/main" val="22009619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b="1" dirty="0" smtClean="0"/>
              <a:t>La danse pendant l’Antiquité</a:t>
            </a:r>
            <a:br>
              <a:rPr lang="fr-FR" b="1" dirty="0" smtClean="0"/>
            </a:br>
            <a:endParaRPr lang="fr-FR" dirty="0"/>
          </a:p>
        </p:txBody>
      </p:sp>
      <p:sp>
        <p:nvSpPr>
          <p:cNvPr id="3" name="Espace réservé du contenu 2"/>
          <p:cNvSpPr>
            <a:spLocks noGrp="1"/>
          </p:cNvSpPr>
          <p:nvPr>
            <p:ph idx="1"/>
          </p:nvPr>
        </p:nvSpPr>
        <p:spPr>
          <a:xfrm>
            <a:off x="838200" y="1825625"/>
            <a:ext cx="5003800" cy="4257675"/>
          </a:xfrm>
        </p:spPr>
        <p:txBody>
          <a:bodyPr/>
          <a:lstStyle/>
          <a:p>
            <a:r>
              <a:rPr lang="fr-FR" dirty="0" smtClean="0"/>
              <a:t>Pendant l’Egypte des Pharaons, les techniques de dessins évoluèrent, permettant aux archéologues d’en savoir plus sur la pratique de cet art.</a:t>
            </a:r>
          </a:p>
          <a:p>
            <a:r>
              <a:rPr lang="fr-FR" dirty="0" smtClean="0"/>
              <a:t>A l’époque, les danseurs égyptiens faisaient preuve de souplesse en montant leurs jambes très haut pour travailler leur </a:t>
            </a:r>
            <a:r>
              <a:rPr lang="fr-FR" b="1" dirty="0" smtClean="0"/>
              <a:t>équilibre corporel.</a:t>
            </a:r>
            <a:endParaRPr lang="fr-FR" dirty="0" smtClean="0"/>
          </a:p>
          <a:p>
            <a:endParaRPr lang="fr-FR" dirty="0"/>
          </a:p>
        </p:txBody>
      </p:sp>
      <p:pic>
        <p:nvPicPr>
          <p:cNvPr id="6" name="Image 5"/>
          <p:cNvPicPr>
            <a:picLocks noChangeAspect="1"/>
          </p:cNvPicPr>
          <p:nvPr/>
        </p:nvPicPr>
        <p:blipFill>
          <a:blip r:embed="rId2"/>
          <a:stretch>
            <a:fillRect/>
          </a:stretch>
        </p:blipFill>
        <p:spPr>
          <a:xfrm>
            <a:off x="5842000" y="2301874"/>
            <a:ext cx="5886450" cy="3305175"/>
          </a:xfrm>
          <a:prstGeom prst="rect">
            <a:avLst/>
          </a:prstGeom>
        </p:spPr>
      </p:pic>
    </p:spTree>
    <p:extLst>
      <p:ext uri="{BB962C8B-B14F-4D97-AF65-F5344CB8AC3E}">
        <p14:creationId xmlns:p14="http://schemas.microsoft.com/office/powerpoint/2010/main" val="32549854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520700" y="0"/>
            <a:ext cx="10515600" cy="1325563"/>
          </a:xfrm>
        </p:spPr>
        <p:txBody>
          <a:bodyPr/>
          <a:lstStyle/>
          <a:p>
            <a:r>
              <a:rPr lang="fr-FR" dirty="0" smtClean="0"/>
              <a:t>La Grèce</a:t>
            </a:r>
            <a:endParaRPr lang="fr-FR" dirty="0"/>
          </a:p>
        </p:txBody>
      </p:sp>
      <p:sp>
        <p:nvSpPr>
          <p:cNvPr id="3" name="Espace réservé du contenu 2"/>
          <p:cNvSpPr>
            <a:spLocks noGrp="1"/>
          </p:cNvSpPr>
          <p:nvPr>
            <p:ph idx="1"/>
          </p:nvPr>
        </p:nvSpPr>
        <p:spPr>
          <a:xfrm>
            <a:off x="330200" y="1584324"/>
            <a:ext cx="6616700" cy="4664076"/>
          </a:xfrm>
        </p:spPr>
        <p:txBody>
          <a:bodyPr>
            <a:normAutofit fontScale="85000" lnSpcReduction="20000"/>
          </a:bodyPr>
          <a:lstStyle/>
          <a:p>
            <a:r>
              <a:rPr lang="fr-FR" b="1" i="1" dirty="0" smtClean="0"/>
              <a:t>Bien que la danse fût importante en Egypte ancienne, c’est avant tout en Grèce que cet art obtint une place de premier plan !</a:t>
            </a:r>
          </a:p>
          <a:p>
            <a:r>
              <a:rPr lang="fr-FR" dirty="0" smtClean="0"/>
              <a:t>Dans </a:t>
            </a:r>
            <a:r>
              <a:rPr lang="fr-FR" i="1" dirty="0" smtClean="0"/>
              <a:t>l’Iliade</a:t>
            </a:r>
            <a:r>
              <a:rPr lang="fr-FR" dirty="0" smtClean="0"/>
              <a:t> et </a:t>
            </a:r>
            <a:r>
              <a:rPr lang="fr-FR" i="1" dirty="0" smtClean="0"/>
              <a:t>l’Odyssée</a:t>
            </a:r>
            <a:r>
              <a:rPr lang="fr-FR" dirty="0" smtClean="0"/>
              <a:t>, Homère se base sur des danses réellement pratiquées par la civilisation grecque, notamment lors du rite des noces. La danse est avant tout</a:t>
            </a:r>
            <a:r>
              <a:rPr lang="fr-FR" b="1" dirty="0" smtClean="0"/>
              <a:t> collective</a:t>
            </a:r>
            <a:r>
              <a:rPr lang="fr-FR" dirty="0" smtClean="0"/>
              <a:t> : les hommes et les femmes se tiennent par le poignet en dansant en rondes.</a:t>
            </a:r>
          </a:p>
          <a:p>
            <a:r>
              <a:rPr lang="fr-FR" dirty="0" smtClean="0"/>
              <a:t>La danse la plus populaire à l’époque de l’Antiquité reste </a:t>
            </a:r>
            <a:r>
              <a:rPr lang="fr-FR" b="1" dirty="0" smtClean="0"/>
              <a:t>la danse dionysiaque</a:t>
            </a:r>
            <a:r>
              <a:rPr lang="fr-FR" dirty="0" smtClean="0"/>
              <a:t>. En effet, l’art de la danse était vu comme un moyen de communication entre les mortels et les immortels. Le peuple grec dansait donc lors des rituels religieux en l’honneur du dieu Dionysos.</a:t>
            </a:r>
          </a:p>
          <a:p>
            <a:endParaRPr lang="fr-FR" dirty="0"/>
          </a:p>
        </p:txBody>
      </p:sp>
      <p:pic>
        <p:nvPicPr>
          <p:cNvPr id="4" name="Image 3"/>
          <p:cNvPicPr>
            <a:picLocks noChangeAspect="1"/>
          </p:cNvPicPr>
          <p:nvPr/>
        </p:nvPicPr>
        <p:blipFill>
          <a:blip r:embed="rId2"/>
          <a:stretch>
            <a:fillRect/>
          </a:stretch>
        </p:blipFill>
        <p:spPr>
          <a:xfrm>
            <a:off x="7044985" y="1325563"/>
            <a:ext cx="5005728" cy="3394076"/>
          </a:xfrm>
          <a:prstGeom prst="rect">
            <a:avLst/>
          </a:prstGeom>
        </p:spPr>
      </p:pic>
      <p:pic>
        <p:nvPicPr>
          <p:cNvPr id="5" name="Image 4"/>
          <p:cNvPicPr>
            <a:picLocks noChangeAspect="1"/>
          </p:cNvPicPr>
          <p:nvPr/>
        </p:nvPicPr>
        <p:blipFill>
          <a:blip r:embed="rId3"/>
          <a:stretch>
            <a:fillRect/>
          </a:stretch>
        </p:blipFill>
        <p:spPr>
          <a:xfrm>
            <a:off x="7624762" y="4891087"/>
            <a:ext cx="4105275" cy="1724025"/>
          </a:xfrm>
          <a:prstGeom prst="rect">
            <a:avLst/>
          </a:prstGeom>
        </p:spPr>
      </p:pic>
    </p:spTree>
    <p:extLst>
      <p:ext uri="{BB962C8B-B14F-4D97-AF65-F5344CB8AC3E}">
        <p14:creationId xmlns:p14="http://schemas.microsoft.com/office/powerpoint/2010/main" val="7210029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b="1" dirty="0" smtClean="0"/>
              <a:t>Danser au temps du Moyen-Âge</a:t>
            </a:r>
            <a:endParaRPr lang="fr-FR" dirty="0"/>
          </a:p>
        </p:txBody>
      </p:sp>
      <p:sp>
        <p:nvSpPr>
          <p:cNvPr id="3" name="Espace réservé du contenu 2"/>
          <p:cNvSpPr>
            <a:spLocks noGrp="1"/>
          </p:cNvSpPr>
          <p:nvPr>
            <p:ph idx="1"/>
          </p:nvPr>
        </p:nvSpPr>
        <p:spPr>
          <a:xfrm>
            <a:off x="152400" y="1690688"/>
            <a:ext cx="5003800" cy="4926012"/>
          </a:xfrm>
        </p:spPr>
        <p:txBody>
          <a:bodyPr>
            <a:normAutofit/>
          </a:bodyPr>
          <a:lstStyle/>
          <a:p>
            <a:r>
              <a:rPr lang="fr-FR" sz="2400" dirty="0" smtClean="0"/>
              <a:t>Durant ces siècles, seuls les plus érudits (les nobles ou le clergé) savaient écrire et lire. Il n’existe donc que peu de recueils sur la danse du Moyen-Âge, puisque la danse était avant tout pratiquée par le peuple.</a:t>
            </a:r>
          </a:p>
          <a:p>
            <a:r>
              <a:rPr lang="fr-FR" sz="2400" dirty="0" smtClean="0"/>
              <a:t>L’Eglise chrétienne de l’époque voyait la danse comme une activité peu scrupuleuse. Les </a:t>
            </a:r>
            <a:r>
              <a:rPr lang="fr-FR" sz="2400" b="1" dirty="0" smtClean="0"/>
              <a:t>danses nocturnes</a:t>
            </a:r>
            <a:r>
              <a:rPr lang="fr-FR" sz="2400" dirty="0" smtClean="0"/>
              <a:t> donnaient en effet lieu à des débauches condamnées par l’Eglise : cette dernière tenta donc d’interdire tout simplement l’art, sans jamais réussir à le supprimer.</a:t>
            </a:r>
          </a:p>
        </p:txBody>
      </p:sp>
      <p:pic>
        <p:nvPicPr>
          <p:cNvPr id="4" name="Imag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42000" y="1385888"/>
            <a:ext cx="4701032" cy="3209005"/>
          </a:xfrm>
          <a:prstGeom prst="rect">
            <a:avLst/>
          </a:prstGeom>
        </p:spPr>
      </p:pic>
      <p:sp>
        <p:nvSpPr>
          <p:cNvPr id="5" name="Rectangle 4"/>
          <p:cNvSpPr/>
          <p:nvPr/>
        </p:nvSpPr>
        <p:spPr>
          <a:xfrm>
            <a:off x="5257800" y="4599993"/>
            <a:ext cx="6096000" cy="1015663"/>
          </a:xfrm>
          <a:prstGeom prst="rect">
            <a:avLst/>
          </a:prstGeom>
        </p:spPr>
        <p:txBody>
          <a:bodyPr>
            <a:spAutoFit/>
          </a:bodyPr>
          <a:lstStyle/>
          <a:p>
            <a:r>
              <a:rPr lang="fr-FR" sz="2000" dirty="0"/>
              <a:t>A partir du VIème siècle, le peuple de France inventa des styles de danses enjoués à pratiquer en groupe autour d’un chanteur.</a:t>
            </a:r>
          </a:p>
        </p:txBody>
      </p:sp>
      <p:sp>
        <p:nvSpPr>
          <p:cNvPr id="6" name="Rectangle 5"/>
          <p:cNvSpPr/>
          <p:nvPr/>
        </p:nvSpPr>
        <p:spPr>
          <a:xfrm>
            <a:off x="5257800" y="5615656"/>
            <a:ext cx="6096000" cy="1015663"/>
          </a:xfrm>
          <a:prstGeom prst="rect">
            <a:avLst/>
          </a:prstGeom>
        </p:spPr>
        <p:txBody>
          <a:bodyPr>
            <a:spAutoFit/>
          </a:bodyPr>
          <a:lstStyle/>
          <a:p>
            <a:r>
              <a:rPr lang="fr-FR" sz="2000" dirty="0">
                <a:solidFill>
                  <a:srgbClr val="C00000"/>
                </a:solidFill>
              </a:rPr>
              <a:t>La danse et la musique étaient deux activités indissociables : le peuple reprenait le refrain du chanteur (appelé le « chante-avant) tout en dansant autour de lui.</a:t>
            </a:r>
          </a:p>
        </p:txBody>
      </p:sp>
    </p:spTree>
    <p:extLst>
      <p:ext uri="{BB962C8B-B14F-4D97-AF65-F5344CB8AC3E}">
        <p14:creationId xmlns:p14="http://schemas.microsoft.com/office/powerpoint/2010/main" val="3205676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b="1" dirty="0" smtClean="0"/>
              <a:t>La danse de la Renaissance à 1900</a:t>
            </a:r>
            <a:br>
              <a:rPr lang="fr-FR" b="1" dirty="0" smtClean="0"/>
            </a:br>
            <a:endParaRPr lang="fr-FR" dirty="0"/>
          </a:p>
        </p:txBody>
      </p:sp>
      <p:sp>
        <p:nvSpPr>
          <p:cNvPr id="3" name="Espace réservé du contenu 2"/>
          <p:cNvSpPr>
            <a:spLocks noGrp="1"/>
          </p:cNvSpPr>
          <p:nvPr>
            <p:ph idx="1"/>
          </p:nvPr>
        </p:nvSpPr>
        <p:spPr>
          <a:xfrm>
            <a:off x="215900" y="1690688"/>
            <a:ext cx="4165600" cy="1512053"/>
          </a:xfrm>
        </p:spPr>
        <p:txBody>
          <a:bodyPr>
            <a:normAutofit/>
          </a:bodyPr>
          <a:lstStyle/>
          <a:p>
            <a:r>
              <a:rPr lang="fr-FR" sz="2000" dirty="0" smtClean="0"/>
              <a:t>A partir du XVe siècle, les premiers traités de danse apparaissent en Italie. En France, on retrouvera différents styles de danses récréatives du XVe au XVIIIe siècle :</a:t>
            </a:r>
            <a:endParaRPr lang="fr-FR" sz="2000" dirty="0"/>
          </a:p>
        </p:txBody>
      </p:sp>
      <p:sp>
        <p:nvSpPr>
          <p:cNvPr id="4" name="Rectangle 3"/>
          <p:cNvSpPr/>
          <p:nvPr/>
        </p:nvSpPr>
        <p:spPr>
          <a:xfrm>
            <a:off x="4610100" y="3006953"/>
            <a:ext cx="6845300" cy="2862322"/>
          </a:xfrm>
          <a:prstGeom prst="rect">
            <a:avLst/>
          </a:prstGeom>
        </p:spPr>
        <p:txBody>
          <a:bodyPr wrap="square">
            <a:spAutoFit/>
          </a:bodyPr>
          <a:lstStyle/>
          <a:p>
            <a:pPr>
              <a:buFont typeface="Arial" panose="020B0604020202020204" pitchFamily="34" charset="0"/>
              <a:buChar char="•"/>
            </a:pPr>
            <a:r>
              <a:rPr lang="fr-FR" sz="2000" dirty="0">
                <a:solidFill>
                  <a:srgbClr val="C00000"/>
                </a:solidFill>
              </a:rPr>
              <a:t>Le menuet </a:t>
            </a:r>
            <a:r>
              <a:rPr lang="fr-FR" sz="2000" dirty="0"/>
              <a:t>: mouvement lent et grave, venant d'Espagne,</a:t>
            </a:r>
          </a:p>
          <a:p>
            <a:pPr>
              <a:buFont typeface="Arial" panose="020B0604020202020204" pitchFamily="34" charset="0"/>
              <a:buChar char="•"/>
            </a:pPr>
            <a:r>
              <a:rPr lang="fr-FR" sz="2000" dirty="0">
                <a:solidFill>
                  <a:srgbClr val="C00000"/>
                </a:solidFill>
              </a:rPr>
              <a:t>La sarabande </a:t>
            </a:r>
            <a:r>
              <a:rPr lang="fr-FR" sz="2000" dirty="0"/>
              <a:t>: sorte de menuet à trois temps,</a:t>
            </a:r>
          </a:p>
          <a:p>
            <a:pPr>
              <a:buFont typeface="Arial" panose="020B0604020202020204" pitchFamily="34" charset="0"/>
              <a:buChar char="•"/>
            </a:pPr>
            <a:r>
              <a:rPr lang="fr-FR" sz="2000" dirty="0">
                <a:solidFill>
                  <a:srgbClr val="C00000"/>
                </a:solidFill>
              </a:rPr>
              <a:t>La pavane </a:t>
            </a:r>
            <a:r>
              <a:rPr lang="fr-FR" sz="2000" dirty="0"/>
              <a:t>: danse noble et fière, qui rappelle la roue des paons, venant d'Espagne,</a:t>
            </a:r>
          </a:p>
          <a:p>
            <a:pPr>
              <a:buFont typeface="Arial" panose="020B0604020202020204" pitchFamily="34" charset="0"/>
              <a:buChar char="•"/>
            </a:pPr>
            <a:r>
              <a:rPr lang="fr-FR" sz="2000" dirty="0">
                <a:solidFill>
                  <a:srgbClr val="C00000"/>
                </a:solidFill>
              </a:rPr>
              <a:t>La courante </a:t>
            </a:r>
            <a:r>
              <a:rPr lang="fr-FR" sz="2000" dirty="0"/>
              <a:t>: danse raide et lente,</a:t>
            </a:r>
          </a:p>
          <a:p>
            <a:pPr>
              <a:buFont typeface="Arial" panose="020B0604020202020204" pitchFamily="34" charset="0"/>
              <a:buChar char="•"/>
            </a:pPr>
            <a:r>
              <a:rPr lang="fr-FR" sz="2000" dirty="0">
                <a:solidFill>
                  <a:srgbClr val="C00000"/>
                </a:solidFill>
              </a:rPr>
              <a:t>La gaillarde </a:t>
            </a:r>
            <a:r>
              <a:rPr lang="fr-FR" sz="2000" dirty="0"/>
              <a:t>: tantôt posée, tantôt vive, venant d'Italie,</a:t>
            </a:r>
          </a:p>
          <a:p>
            <a:pPr>
              <a:buFont typeface="Arial" panose="020B0604020202020204" pitchFamily="34" charset="0"/>
              <a:buChar char="•"/>
            </a:pPr>
            <a:r>
              <a:rPr lang="fr-FR" sz="2000" dirty="0">
                <a:solidFill>
                  <a:srgbClr val="C00000"/>
                </a:solidFill>
              </a:rPr>
              <a:t>La chaconne </a:t>
            </a:r>
            <a:r>
              <a:rPr lang="fr-FR" sz="2000" dirty="0"/>
              <a:t>: sur trois ou quatre temps, c'est un mouvement modéré qui terminait un ballet et emprunte son nom à l'air sur lequel il était exécuté (venant d'Italie).</a:t>
            </a:r>
          </a:p>
        </p:txBody>
      </p:sp>
      <p:pic>
        <p:nvPicPr>
          <p:cNvPr id="5" name="Imag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6116" y="3454320"/>
            <a:ext cx="3775384" cy="2668806"/>
          </a:xfrm>
          <a:prstGeom prst="rect">
            <a:avLst/>
          </a:prstGeom>
        </p:spPr>
      </p:pic>
      <p:sp>
        <p:nvSpPr>
          <p:cNvPr id="6" name="Rectangle 5"/>
          <p:cNvSpPr/>
          <p:nvPr/>
        </p:nvSpPr>
        <p:spPr>
          <a:xfrm>
            <a:off x="89163" y="6123126"/>
            <a:ext cx="6006837" cy="369332"/>
          </a:xfrm>
          <a:prstGeom prst="rect">
            <a:avLst/>
          </a:prstGeom>
        </p:spPr>
        <p:txBody>
          <a:bodyPr wrap="none">
            <a:spAutoFit/>
          </a:bodyPr>
          <a:lstStyle/>
          <a:p>
            <a:r>
              <a:rPr lang="fr-FR" b="1" i="1" dirty="0">
                <a:latin typeface="Arial,Helvetica"/>
              </a:rPr>
              <a:t>Danseurs de menuet pendant le carnaval</a:t>
            </a:r>
            <a:r>
              <a:rPr lang="fr-FR" i="1" dirty="0">
                <a:latin typeface="Arial,Helvetica"/>
              </a:rPr>
              <a:t>,</a:t>
            </a:r>
            <a:r>
              <a:rPr lang="fr-FR" dirty="0">
                <a:latin typeface="Arial,Helvetica"/>
              </a:rPr>
              <a:t> par Tiepolo.</a:t>
            </a:r>
            <a:endParaRPr lang="fr-FR" dirty="0"/>
          </a:p>
        </p:txBody>
      </p:sp>
      <p:pic>
        <p:nvPicPr>
          <p:cNvPr id="7" name="Image 6"/>
          <p:cNvPicPr>
            <a:picLocks noChangeAspect="1"/>
          </p:cNvPicPr>
          <p:nvPr/>
        </p:nvPicPr>
        <p:blipFill>
          <a:blip r:embed="rId3"/>
          <a:stretch>
            <a:fillRect/>
          </a:stretch>
        </p:blipFill>
        <p:spPr>
          <a:xfrm>
            <a:off x="6932613" y="1325632"/>
            <a:ext cx="2532488" cy="1720850"/>
          </a:xfrm>
          <a:prstGeom prst="rect">
            <a:avLst/>
          </a:prstGeom>
        </p:spPr>
      </p:pic>
      <p:sp>
        <p:nvSpPr>
          <p:cNvPr id="8" name="Rectangle 7"/>
          <p:cNvSpPr/>
          <p:nvPr/>
        </p:nvSpPr>
        <p:spPr>
          <a:xfrm>
            <a:off x="6643373" y="980340"/>
            <a:ext cx="3807453" cy="369332"/>
          </a:xfrm>
          <a:prstGeom prst="rect">
            <a:avLst/>
          </a:prstGeom>
        </p:spPr>
        <p:txBody>
          <a:bodyPr wrap="none">
            <a:spAutoFit/>
          </a:bodyPr>
          <a:lstStyle/>
          <a:p>
            <a:r>
              <a:rPr lang="fr-FR" dirty="0">
                <a:latin typeface="Georgia" panose="02040502050405020303" pitchFamily="18" charset="0"/>
              </a:rPr>
              <a:t>La </a:t>
            </a:r>
            <a:r>
              <a:rPr lang="fr-FR" b="1" dirty="0">
                <a:solidFill>
                  <a:srgbClr val="674EA7"/>
                </a:solidFill>
                <a:latin typeface="Georgia" panose="02040502050405020303" pitchFamily="18" charset="0"/>
              </a:rPr>
              <a:t>Courante </a:t>
            </a:r>
            <a:r>
              <a:rPr lang="fr-FR" dirty="0">
                <a:latin typeface="Georgia" panose="02040502050405020303" pitchFamily="18" charset="0"/>
              </a:rPr>
              <a:t>date du </a:t>
            </a:r>
            <a:r>
              <a:rPr lang="fr-FR" b="1" dirty="0">
                <a:solidFill>
                  <a:srgbClr val="FF00FF"/>
                </a:solidFill>
                <a:latin typeface="Georgia" panose="02040502050405020303" pitchFamily="18" charset="0"/>
              </a:rPr>
              <a:t>XVIe siècle</a:t>
            </a:r>
            <a:endParaRPr lang="fr-FR" dirty="0"/>
          </a:p>
        </p:txBody>
      </p:sp>
    </p:spTree>
    <p:extLst>
      <p:ext uri="{BB962C8B-B14F-4D97-AF65-F5344CB8AC3E}">
        <p14:creationId xmlns:p14="http://schemas.microsoft.com/office/powerpoint/2010/main" val="37663324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dirty="0" smtClean="0"/>
              <a:t>Au XVIIIe siècle…</a:t>
            </a:r>
            <a:endParaRPr lang="fr-FR" dirty="0"/>
          </a:p>
        </p:txBody>
      </p:sp>
      <p:sp>
        <p:nvSpPr>
          <p:cNvPr id="3" name="Espace réservé du contenu 2"/>
          <p:cNvSpPr>
            <a:spLocks noGrp="1"/>
          </p:cNvSpPr>
          <p:nvPr>
            <p:ph idx="1"/>
          </p:nvPr>
        </p:nvSpPr>
        <p:spPr>
          <a:xfrm>
            <a:off x="139700" y="2193924"/>
            <a:ext cx="5727700" cy="4435475"/>
          </a:xfrm>
        </p:spPr>
        <p:txBody>
          <a:bodyPr>
            <a:normAutofit fontScale="92500" lnSpcReduction="20000"/>
          </a:bodyPr>
          <a:lstStyle/>
          <a:p>
            <a:r>
              <a:rPr lang="fr-FR" dirty="0" smtClean="0"/>
              <a:t>Au XVIIIe siècle, on dansait la gavotte, une danse issue du menuet mais plus agitée. Elle fut dansée jusqu'au début du XIXe siècle avant d'être surpassée par la valse, venue d'Autriche et d'Allemagne, dansée sur trois temps.</a:t>
            </a:r>
          </a:p>
          <a:p>
            <a:r>
              <a:rPr lang="fr-FR" dirty="0" smtClean="0"/>
              <a:t>On dansait aussi la contredanse ou danse de campagne (country dance), empruntée aux Anglais. Elle se danse par quadrilles de quatre personnes (deux hommes et deux femmes), sur un air à deux-quatre ou six-huit allegretto et reprise sur 8 mesures. Ce sont des marches et des contremarches qui forment une chorégraphie.</a:t>
            </a:r>
          </a:p>
          <a:p>
            <a:endParaRPr lang="fr-FR" dirty="0"/>
          </a:p>
        </p:txBody>
      </p:sp>
      <p:pic>
        <p:nvPicPr>
          <p:cNvPr id="4" name="Imag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67400" y="1484312"/>
            <a:ext cx="5969984" cy="4497388"/>
          </a:xfrm>
          <a:prstGeom prst="rect">
            <a:avLst/>
          </a:prstGeom>
        </p:spPr>
      </p:pic>
    </p:spTree>
    <p:extLst>
      <p:ext uri="{BB962C8B-B14F-4D97-AF65-F5344CB8AC3E}">
        <p14:creationId xmlns:p14="http://schemas.microsoft.com/office/powerpoint/2010/main" val="231120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685800" y="631825"/>
            <a:ext cx="9994900" cy="346075"/>
          </a:xfrm>
        </p:spPr>
        <p:txBody>
          <a:bodyPr>
            <a:normAutofit fontScale="90000"/>
          </a:bodyPr>
          <a:lstStyle/>
          <a:p>
            <a:r>
              <a:rPr lang="fr-FR" b="1" dirty="0" smtClean="0"/>
              <a:t>L’art de la danse à l’époque moderne</a:t>
            </a:r>
            <a:br>
              <a:rPr lang="fr-FR" b="1" dirty="0" smtClean="0"/>
            </a:br>
            <a:endParaRPr lang="fr-FR" dirty="0"/>
          </a:p>
        </p:txBody>
      </p:sp>
      <p:sp>
        <p:nvSpPr>
          <p:cNvPr id="3" name="Espace réservé du contenu 2"/>
          <p:cNvSpPr>
            <a:spLocks noGrp="1"/>
          </p:cNvSpPr>
          <p:nvPr>
            <p:ph idx="1"/>
          </p:nvPr>
        </p:nvSpPr>
        <p:spPr>
          <a:xfrm>
            <a:off x="571500" y="1203325"/>
            <a:ext cx="10515600" cy="4351338"/>
          </a:xfrm>
        </p:spPr>
        <p:txBody>
          <a:bodyPr/>
          <a:lstStyle/>
          <a:p>
            <a:r>
              <a:rPr lang="fr-FR" smtClean="0"/>
              <a:t>C’est au XVIIIe siècle qu’une danse bien connue du danseur ou de la danseuse professionnelle fît son apparition : le ballet !</a:t>
            </a:r>
            <a:endParaRPr lang="fr-FR" dirty="0"/>
          </a:p>
        </p:txBody>
      </p:sp>
      <p:pic>
        <p:nvPicPr>
          <p:cNvPr id="4" name="Imag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39950" y="2230437"/>
            <a:ext cx="7378700" cy="4144370"/>
          </a:xfrm>
          <a:prstGeom prst="rect">
            <a:avLst/>
          </a:prstGeom>
        </p:spPr>
      </p:pic>
      <p:sp>
        <p:nvSpPr>
          <p:cNvPr id="5" name="Rectangle 4"/>
          <p:cNvSpPr/>
          <p:nvPr/>
        </p:nvSpPr>
        <p:spPr>
          <a:xfrm>
            <a:off x="971550" y="6374807"/>
            <a:ext cx="10356850" cy="370106"/>
          </a:xfrm>
          <a:prstGeom prst="rect">
            <a:avLst/>
          </a:prstGeom>
        </p:spPr>
        <p:txBody>
          <a:bodyPr wrap="square">
            <a:spAutoFit/>
          </a:bodyPr>
          <a:lstStyle/>
          <a:p>
            <a:r>
              <a:rPr lang="fr-FR" dirty="0"/>
              <a:t>"Le Foyer de la danse à l'Opéra de la rue Le Peletier", peinture à l'huile d'Edgar Degas, 1872., © Getty</a:t>
            </a:r>
          </a:p>
        </p:txBody>
      </p:sp>
    </p:spTree>
    <p:extLst>
      <p:ext uri="{BB962C8B-B14F-4D97-AF65-F5344CB8AC3E}">
        <p14:creationId xmlns:p14="http://schemas.microsoft.com/office/powerpoint/2010/main" val="14626001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b="1" dirty="0" smtClean="0"/>
              <a:t>Jean-Baptiste Lully</a:t>
            </a:r>
            <a:endParaRPr lang="fr-FR" dirty="0"/>
          </a:p>
        </p:txBody>
      </p:sp>
      <p:sp>
        <p:nvSpPr>
          <p:cNvPr id="3" name="Espace réservé du contenu 2"/>
          <p:cNvSpPr>
            <a:spLocks noGrp="1"/>
          </p:cNvSpPr>
          <p:nvPr>
            <p:ph idx="1"/>
          </p:nvPr>
        </p:nvSpPr>
        <p:spPr>
          <a:xfrm>
            <a:off x="838200" y="1825625"/>
            <a:ext cx="5930900" cy="4054475"/>
          </a:xfrm>
        </p:spPr>
        <p:txBody>
          <a:bodyPr>
            <a:normAutofit fontScale="92500" lnSpcReduction="10000"/>
          </a:bodyPr>
          <a:lstStyle/>
          <a:p>
            <a:r>
              <a:rPr lang="fr-FR" dirty="0" smtClean="0"/>
              <a:t>La danse classique était particulièrement populaire en France et en Italie. </a:t>
            </a:r>
            <a:r>
              <a:rPr lang="fr-FR" b="1" dirty="0" smtClean="0"/>
              <a:t>Jean-Baptiste Lully</a:t>
            </a:r>
            <a:r>
              <a:rPr lang="fr-FR" dirty="0" smtClean="0"/>
              <a:t> contribua à cette popularité grâce à ses compositions qu’il performa à la fois au sein de la cour des rois mais aussi à l’Opéra national de Paris.</a:t>
            </a:r>
          </a:p>
          <a:p>
            <a:r>
              <a:rPr lang="fr-FR" dirty="0" smtClean="0"/>
              <a:t>Durant ces siècles, </a:t>
            </a:r>
            <a:r>
              <a:rPr lang="fr-FR" b="1" dirty="0" smtClean="0"/>
              <a:t>la danseuse ballerine</a:t>
            </a:r>
            <a:r>
              <a:rPr lang="fr-FR" dirty="0" smtClean="0"/>
              <a:t> était une figure emblématique de la culture française (l’une des plus célèbres reste Marie Taglioni), parfois au détriment des danseurs masculins !</a:t>
            </a:r>
            <a:endParaRPr lang="fr-FR" dirty="0"/>
          </a:p>
        </p:txBody>
      </p:sp>
      <p:pic>
        <p:nvPicPr>
          <p:cNvPr id="6" name="Image 5"/>
          <p:cNvPicPr>
            <a:picLocks noChangeAspect="1"/>
          </p:cNvPicPr>
          <p:nvPr/>
        </p:nvPicPr>
        <p:blipFill>
          <a:blip r:embed="rId2"/>
          <a:stretch>
            <a:fillRect/>
          </a:stretch>
        </p:blipFill>
        <p:spPr>
          <a:xfrm>
            <a:off x="6904037" y="111195"/>
            <a:ext cx="4843463" cy="6746805"/>
          </a:xfrm>
          <a:prstGeom prst="rect">
            <a:avLst/>
          </a:prstGeom>
        </p:spPr>
      </p:pic>
    </p:spTree>
    <p:extLst>
      <p:ext uri="{BB962C8B-B14F-4D97-AF65-F5344CB8AC3E}">
        <p14:creationId xmlns:p14="http://schemas.microsoft.com/office/powerpoint/2010/main" val="5620888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dirty="0" smtClean="0"/>
              <a:t>XIXe siècle</a:t>
            </a:r>
            <a:endParaRPr lang="fr-FR" dirty="0"/>
          </a:p>
        </p:txBody>
      </p:sp>
      <p:sp>
        <p:nvSpPr>
          <p:cNvPr id="3" name="Espace réservé du contenu 2"/>
          <p:cNvSpPr>
            <a:spLocks noGrp="1"/>
          </p:cNvSpPr>
          <p:nvPr>
            <p:ph idx="1"/>
          </p:nvPr>
        </p:nvSpPr>
        <p:spPr>
          <a:xfrm>
            <a:off x="393700" y="1825625"/>
            <a:ext cx="3695700" cy="1806575"/>
          </a:xfrm>
        </p:spPr>
        <p:txBody>
          <a:bodyPr>
            <a:normAutofit fontScale="77500" lnSpcReduction="20000"/>
          </a:bodyPr>
          <a:lstStyle/>
          <a:p>
            <a:r>
              <a:rPr lang="fr-FR" dirty="0" smtClean="0"/>
              <a:t>Au début du XIXe siècle, les pas étaient plus soignés et les danseurs de société se faisaient une réputation (comme </a:t>
            </a:r>
            <a:r>
              <a:rPr lang="fr-FR" dirty="0" err="1" smtClean="0"/>
              <a:t>Trénitz</a:t>
            </a:r>
            <a:r>
              <a:rPr lang="fr-FR" dirty="0" smtClean="0"/>
              <a:t>). Ainsi à cette époque, on retrouve différentes danses comme :</a:t>
            </a:r>
            <a:endParaRPr lang="fr-FR" dirty="0"/>
          </a:p>
        </p:txBody>
      </p:sp>
      <p:sp>
        <p:nvSpPr>
          <p:cNvPr id="4" name="Rectangle 3"/>
          <p:cNvSpPr/>
          <p:nvPr/>
        </p:nvSpPr>
        <p:spPr>
          <a:xfrm>
            <a:off x="4089400" y="2288391"/>
            <a:ext cx="6794500" cy="3970318"/>
          </a:xfrm>
          <a:prstGeom prst="rect">
            <a:avLst/>
          </a:prstGeom>
        </p:spPr>
        <p:txBody>
          <a:bodyPr wrap="square">
            <a:spAutoFit/>
          </a:bodyPr>
          <a:lstStyle/>
          <a:p>
            <a:endParaRPr lang="fr-FR" dirty="0"/>
          </a:p>
          <a:p>
            <a:pPr>
              <a:buFont typeface="Arial" panose="020B0604020202020204" pitchFamily="34" charset="0"/>
              <a:buChar char="•"/>
            </a:pPr>
            <a:r>
              <a:rPr lang="fr-FR" dirty="0"/>
              <a:t>Le galop : une sorte de course à deux, un homme et une femme, sur un air de deux-quatre, très animée,</a:t>
            </a:r>
          </a:p>
          <a:p>
            <a:pPr>
              <a:buFont typeface="Arial" panose="020B0604020202020204" pitchFamily="34" charset="0"/>
              <a:buChar char="•"/>
            </a:pPr>
            <a:r>
              <a:rPr lang="fr-FR" dirty="0"/>
              <a:t>La polka,</a:t>
            </a:r>
          </a:p>
          <a:p>
            <a:pPr>
              <a:buFont typeface="Arial" panose="020B0604020202020204" pitchFamily="34" charset="0"/>
              <a:buChar char="•"/>
            </a:pPr>
            <a:r>
              <a:rPr lang="fr-FR" dirty="0"/>
              <a:t>La mazurka,</a:t>
            </a:r>
          </a:p>
          <a:p>
            <a:pPr>
              <a:buFont typeface="Arial" panose="020B0604020202020204" pitchFamily="34" charset="0"/>
              <a:buChar char="•"/>
            </a:pPr>
            <a:r>
              <a:rPr lang="fr-FR" dirty="0"/>
              <a:t>La </a:t>
            </a:r>
            <a:r>
              <a:rPr lang="fr-FR" dirty="0" err="1"/>
              <a:t>redowa</a:t>
            </a:r>
            <a:r>
              <a:rPr lang="fr-FR" dirty="0"/>
              <a:t>,</a:t>
            </a:r>
          </a:p>
          <a:p>
            <a:pPr>
              <a:buFont typeface="Arial" panose="020B0604020202020204" pitchFamily="34" charset="0"/>
              <a:buChar char="•"/>
            </a:pPr>
            <a:r>
              <a:rPr lang="fr-FR" dirty="0"/>
              <a:t>La </a:t>
            </a:r>
            <a:r>
              <a:rPr lang="fr-FR" dirty="0" err="1"/>
              <a:t>schottish</a:t>
            </a:r>
            <a:r>
              <a:rPr lang="fr-FR" dirty="0"/>
              <a:t>, toutes importées de Pologne et de Hongrie,</a:t>
            </a:r>
          </a:p>
          <a:p>
            <a:pPr>
              <a:buFont typeface="Arial" panose="020B0604020202020204" pitchFamily="34" charset="0"/>
              <a:buChar char="•"/>
            </a:pPr>
            <a:r>
              <a:rPr lang="fr-FR" dirty="0"/>
              <a:t>La bourrée d'Auvergne,</a:t>
            </a:r>
          </a:p>
          <a:p>
            <a:pPr>
              <a:buFont typeface="Arial" panose="020B0604020202020204" pitchFamily="34" charset="0"/>
              <a:buChar char="•"/>
            </a:pPr>
            <a:r>
              <a:rPr lang="fr-FR" dirty="0"/>
              <a:t>La farandole du Languedoc,</a:t>
            </a:r>
          </a:p>
          <a:p>
            <a:pPr>
              <a:buFont typeface="Arial" panose="020B0604020202020204" pitchFamily="34" charset="0"/>
              <a:buChar char="•"/>
            </a:pPr>
            <a:r>
              <a:rPr lang="fr-FR" dirty="0"/>
              <a:t>Les branles de Bretagne ont aussi continué à être pratiquées,</a:t>
            </a:r>
          </a:p>
          <a:p>
            <a:pPr>
              <a:buFont typeface="Arial" panose="020B0604020202020204" pitchFamily="34" charset="0"/>
              <a:buChar char="•"/>
            </a:pPr>
            <a:r>
              <a:rPr lang="fr-FR" dirty="0"/>
              <a:t>La gigue d'Ecosse,</a:t>
            </a:r>
          </a:p>
          <a:p>
            <a:pPr>
              <a:buFont typeface="Arial" panose="020B0604020202020204" pitchFamily="34" charset="0"/>
              <a:buChar char="•"/>
            </a:pPr>
            <a:r>
              <a:rPr lang="fr-FR" dirty="0"/>
              <a:t>Le boléro,</a:t>
            </a:r>
          </a:p>
          <a:p>
            <a:pPr>
              <a:buFont typeface="Arial" panose="020B0604020202020204" pitchFamily="34" charset="0"/>
              <a:buChar char="•"/>
            </a:pPr>
            <a:r>
              <a:rPr lang="fr-FR" dirty="0"/>
              <a:t>Le fandango,</a:t>
            </a:r>
          </a:p>
          <a:p>
            <a:pPr>
              <a:buFont typeface="Arial" panose="020B0604020202020204" pitchFamily="34" charset="0"/>
              <a:buChar char="•"/>
            </a:pPr>
            <a:r>
              <a:rPr lang="fr-FR" dirty="0"/>
              <a:t>La </a:t>
            </a:r>
            <a:r>
              <a:rPr lang="fr-FR" dirty="0" err="1"/>
              <a:t>cachuca</a:t>
            </a:r>
            <a:r>
              <a:rPr lang="fr-FR" dirty="0"/>
              <a:t> d'Espagne...</a:t>
            </a:r>
          </a:p>
        </p:txBody>
      </p:sp>
      <p:pic>
        <p:nvPicPr>
          <p:cNvPr id="5" name="Imag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8200" y="3632200"/>
            <a:ext cx="2648893" cy="2861458"/>
          </a:xfrm>
          <a:prstGeom prst="rect">
            <a:avLst/>
          </a:prstGeom>
        </p:spPr>
      </p:pic>
      <p:pic>
        <p:nvPicPr>
          <p:cNvPr id="6" name="Imag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29187" y="466640"/>
            <a:ext cx="5114925" cy="2056700"/>
          </a:xfrm>
          <a:prstGeom prst="rect">
            <a:avLst/>
          </a:prstGeom>
        </p:spPr>
      </p:pic>
      <p:pic>
        <p:nvPicPr>
          <p:cNvPr id="7" name="Image 6"/>
          <p:cNvPicPr>
            <a:picLocks noChangeAspect="1"/>
          </p:cNvPicPr>
          <p:nvPr/>
        </p:nvPicPr>
        <p:blipFill>
          <a:blip r:embed="rId4"/>
          <a:stretch>
            <a:fillRect/>
          </a:stretch>
        </p:blipFill>
        <p:spPr>
          <a:xfrm>
            <a:off x="8302625" y="5062929"/>
            <a:ext cx="2581275" cy="1714500"/>
          </a:xfrm>
          <a:prstGeom prst="rect">
            <a:avLst/>
          </a:prstGeom>
        </p:spPr>
      </p:pic>
    </p:spTree>
    <p:extLst>
      <p:ext uri="{BB962C8B-B14F-4D97-AF65-F5344CB8AC3E}">
        <p14:creationId xmlns:p14="http://schemas.microsoft.com/office/powerpoint/2010/main" val="42636451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dirty="0" smtClean="0"/>
              <a:t>XXe siècle</a:t>
            </a:r>
            <a:endParaRPr lang="fr-FR" dirty="0"/>
          </a:p>
        </p:txBody>
      </p:sp>
      <p:sp>
        <p:nvSpPr>
          <p:cNvPr id="3" name="Espace réservé du contenu 2"/>
          <p:cNvSpPr>
            <a:spLocks noGrp="1"/>
          </p:cNvSpPr>
          <p:nvPr>
            <p:ph idx="1"/>
          </p:nvPr>
        </p:nvSpPr>
        <p:spPr>
          <a:xfrm>
            <a:off x="177800" y="2117725"/>
            <a:ext cx="6273800" cy="4194175"/>
          </a:xfrm>
        </p:spPr>
        <p:txBody>
          <a:bodyPr>
            <a:normAutofit fontScale="85000" lnSpcReduction="20000"/>
          </a:bodyPr>
          <a:lstStyle/>
          <a:p>
            <a:r>
              <a:rPr lang="fr-FR" dirty="0" smtClean="0"/>
              <a:t>Si au XXe siècle, le ballet a continué son bonhomme de chemin, notamment avec les ballets russes, la danse telle qu’on la pratique communément aujourd'hui commença à apparaître.</a:t>
            </a:r>
          </a:p>
          <a:p>
            <a:r>
              <a:rPr lang="fr-FR" dirty="0" smtClean="0"/>
              <a:t>Souhaitant s’éloigner de la réputation de danse « intellectuelle » du </a:t>
            </a:r>
            <a:r>
              <a:rPr lang="fr-FR" dirty="0" smtClean="0">
                <a:hlinkClick r:id="rId2"/>
              </a:rPr>
              <a:t>ballet danse</a:t>
            </a:r>
            <a:r>
              <a:rPr lang="fr-FR" dirty="0" smtClean="0"/>
              <a:t>, certains chorégraphes contribuèrent à populariser </a:t>
            </a:r>
            <a:r>
              <a:rPr lang="fr-FR" b="1" dirty="0" smtClean="0"/>
              <a:t>la danse moderne</a:t>
            </a:r>
            <a:r>
              <a:rPr lang="fr-FR" dirty="0" smtClean="0"/>
              <a:t> ainsi que la danse modern jazz (aujourd’hui l’une des plus étudiées en France). Tandis que la danse classique était plutôt considérée comme une variation de gymnastique en groupe, la danse moderne, elle, favorisait la liberté du danseur en tant que tel.</a:t>
            </a:r>
            <a:endParaRPr lang="fr-FR" dirty="0"/>
          </a:p>
        </p:txBody>
      </p:sp>
      <p:sp>
        <p:nvSpPr>
          <p:cNvPr id="4" name="Rectangle 3"/>
          <p:cNvSpPr/>
          <p:nvPr/>
        </p:nvSpPr>
        <p:spPr>
          <a:xfrm>
            <a:off x="6616700" y="813525"/>
            <a:ext cx="4737100" cy="1754326"/>
          </a:xfrm>
          <a:prstGeom prst="rect">
            <a:avLst/>
          </a:prstGeom>
        </p:spPr>
        <p:txBody>
          <a:bodyPr wrap="square">
            <a:spAutoFit/>
          </a:bodyPr>
          <a:lstStyle/>
          <a:p>
            <a:r>
              <a:rPr lang="fr-FR" dirty="0"/>
              <a:t>C'est durant ce siècle que Joséphine Baker devient la figure de proue du cabaret, la comédie musicale fait aussi son apparition avec Fred Astaire et Gene Kelly aux Etats-Unis, la danse moderne se démocratise sous l'impulsion de Martha Graham...</a:t>
            </a:r>
          </a:p>
        </p:txBody>
      </p:sp>
      <p:pic>
        <p:nvPicPr>
          <p:cNvPr id="5" name="Image 4"/>
          <p:cNvPicPr>
            <a:picLocks noChangeAspect="1"/>
          </p:cNvPicPr>
          <p:nvPr/>
        </p:nvPicPr>
        <p:blipFill>
          <a:blip r:embed="rId3"/>
          <a:stretch>
            <a:fillRect/>
          </a:stretch>
        </p:blipFill>
        <p:spPr>
          <a:xfrm>
            <a:off x="4124325" y="332581"/>
            <a:ext cx="1971675" cy="1571625"/>
          </a:xfrm>
          <a:prstGeom prst="rect">
            <a:avLst/>
          </a:prstGeom>
        </p:spPr>
      </p:pic>
      <p:pic>
        <p:nvPicPr>
          <p:cNvPr id="6" name="Image 5"/>
          <p:cNvPicPr>
            <a:picLocks noChangeAspect="1"/>
          </p:cNvPicPr>
          <p:nvPr/>
        </p:nvPicPr>
        <p:blipFill>
          <a:blip r:embed="rId4"/>
          <a:stretch>
            <a:fillRect/>
          </a:stretch>
        </p:blipFill>
        <p:spPr>
          <a:xfrm>
            <a:off x="6616700" y="2665412"/>
            <a:ext cx="1997102" cy="2465388"/>
          </a:xfrm>
          <a:prstGeom prst="rect">
            <a:avLst/>
          </a:prstGeom>
        </p:spPr>
      </p:pic>
      <p:pic>
        <p:nvPicPr>
          <p:cNvPr id="7" name="Image 6"/>
          <p:cNvPicPr>
            <a:picLocks noChangeAspect="1"/>
          </p:cNvPicPr>
          <p:nvPr/>
        </p:nvPicPr>
        <p:blipFill>
          <a:blip r:embed="rId5"/>
          <a:stretch>
            <a:fillRect/>
          </a:stretch>
        </p:blipFill>
        <p:spPr>
          <a:xfrm>
            <a:off x="9134502" y="2400299"/>
            <a:ext cx="2104998" cy="2296361"/>
          </a:xfrm>
          <a:prstGeom prst="rect">
            <a:avLst/>
          </a:prstGeom>
        </p:spPr>
      </p:pic>
      <p:pic>
        <p:nvPicPr>
          <p:cNvPr id="8" name="Image 7"/>
          <p:cNvPicPr>
            <a:picLocks noChangeAspect="1"/>
          </p:cNvPicPr>
          <p:nvPr/>
        </p:nvPicPr>
        <p:blipFill>
          <a:blip r:embed="rId6"/>
          <a:stretch>
            <a:fillRect/>
          </a:stretch>
        </p:blipFill>
        <p:spPr>
          <a:xfrm>
            <a:off x="8778902" y="4899025"/>
            <a:ext cx="2200275" cy="1657350"/>
          </a:xfrm>
          <a:prstGeom prst="rect">
            <a:avLst/>
          </a:prstGeom>
        </p:spPr>
      </p:pic>
      <p:sp>
        <p:nvSpPr>
          <p:cNvPr id="9" name="Rectangle 8"/>
          <p:cNvSpPr/>
          <p:nvPr/>
        </p:nvSpPr>
        <p:spPr>
          <a:xfrm>
            <a:off x="8985250" y="6430347"/>
            <a:ext cx="1683538" cy="369332"/>
          </a:xfrm>
          <a:prstGeom prst="rect">
            <a:avLst/>
          </a:prstGeom>
        </p:spPr>
        <p:txBody>
          <a:bodyPr wrap="none">
            <a:spAutoFit/>
          </a:bodyPr>
          <a:lstStyle/>
          <a:p>
            <a:r>
              <a:rPr lang="fr-FR" dirty="0">
                <a:hlinkClick r:id="rId7" tooltip="Martha Graham Archives - DanseAujourdhui"/>
              </a:rPr>
              <a:t>Martha Graham</a:t>
            </a:r>
            <a:endParaRPr lang="fr-FR" dirty="0"/>
          </a:p>
        </p:txBody>
      </p:sp>
    </p:spTree>
    <p:extLst>
      <p:ext uri="{BB962C8B-B14F-4D97-AF65-F5344CB8AC3E}">
        <p14:creationId xmlns:p14="http://schemas.microsoft.com/office/powerpoint/2010/main" val="22033176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age 5"/>
          <p:cNvPicPr>
            <a:picLocks noChangeAspect="1"/>
          </p:cNvPicPr>
          <p:nvPr/>
        </p:nvPicPr>
        <p:blipFill>
          <a:blip r:embed="rId2"/>
          <a:stretch>
            <a:fillRect/>
          </a:stretch>
        </p:blipFill>
        <p:spPr>
          <a:xfrm>
            <a:off x="4622800" y="3619500"/>
            <a:ext cx="3277054" cy="3238500"/>
          </a:xfrm>
          <a:prstGeom prst="rect">
            <a:avLst/>
          </a:prstGeom>
        </p:spPr>
      </p:pic>
      <p:sp>
        <p:nvSpPr>
          <p:cNvPr id="2" name="Titre 1"/>
          <p:cNvSpPr>
            <a:spLocks noGrp="1"/>
          </p:cNvSpPr>
          <p:nvPr>
            <p:ph type="title"/>
          </p:nvPr>
        </p:nvSpPr>
        <p:spPr>
          <a:xfrm>
            <a:off x="203200" y="365125"/>
            <a:ext cx="11150600" cy="1460500"/>
          </a:xfrm>
        </p:spPr>
        <p:txBody>
          <a:bodyPr>
            <a:normAutofit fontScale="90000"/>
          </a:bodyPr>
          <a:lstStyle/>
          <a:p>
            <a:r>
              <a:rPr lang="fr-FR" dirty="0" smtClean="0"/>
              <a:t>Depuis le XXe siècle, les écoles de danse enseignent des styles bien plus variés qu’autrefois :</a:t>
            </a:r>
            <a:endParaRPr lang="fr-FR" dirty="0"/>
          </a:p>
        </p:txBody>
      </p:sp>
      <p:sp>
        <p:nvSpPr>
          <p:cNvPr id="4" name="Rectangle 3"/>
          <p:cNvSpPr/>
          <p:nvPr/>
        </p:nvSpPr>
        <p:spPr>
          <a:xfrm>
            <a:off x="368300" y="2332435"/>
            <a:ext cx="10223500" cy="3915965"/>
          </a:xfrm>
          <a:prstGeom prst="rect">
            <a:avLst/>
          </a:prstGeom>
        </p:spPr>
        <p:txBody>
          <a:bodyPr wrap="square">
            <a:spAutoFit/>
          </a:bodyPr>
          <a:lstStyle/>
          <a:p>
            <a:pPr>
              <a:buFont typeface="Arial" panose="020B0604020202020204" pitchFamily="34" charset="0"/>
              <a:buChar char="•"/>
            </a:pPr>
            <a:r>
              <a:rPr lang="fr-FR" sz="2000" dirty="0"/>
              <a:t>Cours de claquettes,</a:t>
            </a:r>
          </a:p>
          <a:p>
            <a:pPr>
              <a:buFont typeface="Arial" panose="020B0604020202020204" pitchFamily="34" charset="0"/>
              <a:buChar char="•"/>
            </a:pPr>
            <a:r>
              <a:rPr lang="fr-FR" sz="2000" dirty="0"/>
              <a:t>Cours de danse sportive (cours de stretching, cours de zumba en ligne, cours de barre au sol …),</a:t>
            </a:r>
          </a:p>
          <a:p>
            <a:pPr>
              <a:buFont typeface="Arial" panose="020B0604020202020204" pitchFamily="34" charset="0"/>
              <a:buChar char="•"/>
            </a:pPr>
            <a:r>
              <a:rPr lang="fr-FR" sz="2000" dirty="0"/>
              <a:t>Cours de tango argentin,</a:t>
            </a:r>
          </a:p>
          <a:p>
            <a:pPr>
              <a:buFont typeface="Arial" panose="020B0604020202020204" pitchFamily="34" charset="0"/>
              <a:buChar char="•"/>
            </a:pPr>
            <a:r>
              <a:rPr lang="fr-FR" sz="2000" dirty="0"/>
              <a:t>Cours de salsa cubaine ou de salsa portoricaine,</a:t>
            </a:r>
          </a:p>
          <a:p>
            <a:pPr>
              <a:buFont typeface="Arial" panose="020B0604020202020204" pitchFamily="34" charset="0"/>
              <a:buChar char="•"/>
            </a:pPr>
            <a:r>
              <a:rPr lang="fr-FR" sz="2000" dirty="0"/>
              <a:t>Cours de danse hip hop,</a:t>
            </a:r>
          </a:p>
          <a:p>
            <a:pPr>
              <a:buFont typeface="Arial" panose="020B0604020202020204" pitchFamily="34" charset="0"/>
              <a:buChar char="•"/>
            </a:pPr>
            <a:r>
              <a:rPr lang="fr-FR" sz="2000" dirty="0"/>
              <a:t>Cours de </a:t>
            </a:r>
            <a:r>
              <a:rPr lang="fr-FR" sz="2000" dirty="0" err="1"/>
              <a:t>cha</a:t>
            </a:r>
            <a:r>
              <a:rPr lang="fr-FR" sz="2000" dirty="0"/>
              <a:t> </a:t>
            </a:r>
            <a:r>
              <a:rPr lang="fr-FR" sz="2000" dirty="0" err="1"/>
              <a:t>cha</a:t>
            </a:r>
            <a:r>
              <a:rPr lang="fr-FR" sz="2000" dirty="0"/>
              <a:t> </a:t>
            </a:r>
            <a:r>
              <a:rPr lang="fr-FR" sz="2000" dirty="0" err="1"/>
              <a:t>cha</a:t>
            </a:r>
            <a:r>
              <a:rPr lang="fr-FR" sz="2000" dirty="0"/>
              <a:t>,</a:t>
            </a:r>
          </a:p>
          <a:p>
            <a:pPr>
              <a:buFont typeface="Arial" panose="020B0604020202020204" pitchFamily="34" charset="0"/>
              <a:buChar char="•"/>
            </a:pPr>
            <a:r>
              <a:rPr lang="fr-FR" sz="2000" dirty="0"/>
              <a:t>Cours de swing,</a:t>
            </a:r>
          </a:p>
          <a:p>
            <a:pPr>
              <a:buFont typeface="Arial" panose="020B0604020202020204" pitchFamily="34" charset="0"/>
              <a:buChar char="•"/>
            </a:pPr>
            <a:r>
              <a:rPr lang="fr-FR" sz="2000" dirty="0"/>
              <a:t>Cours de flamenco,</a:t>
            </a:r>
          </a:p>
          <a:p>
            <a:pPr>
              <a:buFont typeface="Arial" panose="020B0604020202020204" pitchFamily="34" charset="0"/>
              <a:buChar char="•"/>
            </a:pPr>
            <a:r>
              <a:rPr lang="fr-FR" sz="2000" dirty="0"/>
              <a:t>Cours de </a:t>
            </a:r>
            <a:r>
              <a:rPr lang="fr-FR" sz="2000" dirty="0" err="1"/>
              <a:t>bachata</a:t>
            </a:r>
            <a:r>
              <a:rPr lang="fr-FR" sz="2000" dirty="0"/>
              <a:t>,</a:t>
            </a:r>
          </a:p>
          <a:p>
            <a:pPr>
              <a:buFont typeface="Arial" panose="020B0604020202020204" pitchFamily="34" charset="0"/>
              <a:buChar char="•"/>
            </a:pPr>
            <a:r>
              <a:rPr lang="fr-FR" sz="2000" dirty="0"/>
              <a:t>Cours de danse orientale,</a:t>
            </a:r>
          </a:p>
          <a:p>
            <a:pPr>
              <a:buFont typeface="Arial" panose="020B0604020202020204" pitchFamily="34" charset="0"/>
              <a:buChar char="•"/>
            </a:pPr>
            <a:r>
              <a:rPr lang="fr-FR" sz="2000" dirty="0"/>
              <a:t>Cours de </a:t>
            </a:r>
            <a:r>
              <a:rPr lang="fr-FR" sz="2000" dirty="0" err="1"/>
              <a:t>ragga</a:t>
            </a:r>
            <a:r>
              <a:rPr lang="fr-FR" sz="2000" dirty="0"/>
              <a:t> </a:t>
            </a:r>
            <a:r>
              <a:rPr lang="fr-FR" sz="2000" dirty="0" err="1"/>
              <a:t>dancehall</a:t>
            </a:r>
            <a:r>
              <a:rPr lang="fr-FR" sz="2000" dirty="0"/>
              <a:t>,</a:t>
            </a:r>
          </a:p>
          <a:p>
            <a:pPr>
              <a:buFont typeface="Arial" panose="020B0604020202020204" pitchFamily="34" charset="0"/>
              <a:buChar char="•"/>
            </a:pPr>
            <a:r>
              <a:rPr lang="fr-FR" sz="2000" dirty="0"/>
              <a:t>Cours de danse de salon etc.</a:t>
            </a:r>
          </a:p>
        </p:txBody>
      </p:sp>
      <p:pic>
        <p:nvPicPr>
          <p:cNvPr id="5" name="Image 4"/>
          <p:cNvPicPr>
            <a:picLocks noChangeAspect="1"/>
          </p:cNvPicPr>
          <p:nvPr/>
        </p:nvPicPr>
        <p:blipFill>
          <a:blip r:embed="rId3"/>
          <a:stretch>
            <a:fillRect/>
          </a:stretch>
        </p:blipFill>
        <p:spPr>
          <a:xfrm>
            <a:off x="9451975" y="958850"/>
            <a:ext cx="1695450" cy="1733550"/>
          </a:xfrm>
          <a:prstGeom prst="rect">
            <a:avLst/>
          </a:prstGeom>
        </p:spPr>
      </p:pic>
      <p:pic>
        <p:nvPicPr>
          <p:cNvPr id="8" name="Imag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89900" y="3572256"/>
            <a:ext cx="3962400" cy="2676144"/>
          </a:xfrm>
          <a:prstGeom prst="rect">
            <a:avLst/>
          </a:prstGeom>
        </p:spPr>
      </p:pic>
    </p:spTree>
    <p:extLst>
      <p:ext uri="{BB962C8B-B14F-4D97-AF65-F5344CB8AC3E}">
        <p14:creationId xmlns:p14="http://schemas.microsoft.com/office/powerpoint/2010/main" val="19168444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dirty="0" smtClean="0"/>
              <a:t>Après la 2</a:t>
            </a:r>
            <a:r>
              <a:rPr lang="fr-FR" baseline="30000" dirty="0" smtClean="0"/>
              <a:t>nde</a:t>
            </a:r>
            <a:r>
              <a:rPr lang="fr-FR" dirty="0" smtClean="0"/>
              <a:t> guerre mondiale : la danse contemporaine</a:t>
            </a:r>
            <a:endParaRPr lang="fr-FR" dirty="0"/>
          </a:p>
        </p:txBody>
      </p:sp>
      <p:sp>
        <p:nvSpPr>
          <p:cNvPr id="3" name="Espace réservé du contenu 2"/>
          <p:cNvSpPr>
            <a:spLocks noGrp="1"/>
          </p:cNvSpPr>
          <p:nvPr>
            <p:ph idx="1"/>
          </p:nvPr>
        </p:nvSpPr>
        <p:spPr>
          <a:xfrm>
            <a:off x="838200" y="1825625"/>
            <a:ext cx="5549900" cy="4156075"/>
          </a:xfrm>
        </p:spPr>
        <p:txBody>
          <a:bodyPr>
            <a:normAutofit fontScale="92500"/>
          </a:bodyPr>
          <a:lstStyle/>
          <a:p>
            <a:r>
              <a:rPr lang="fr-FR" dirty="0" smtClean="0"/>
              <a:t>Incorporant des mouvements de différents styles (danse jazz, danse moderne, danse classique …), </a:t>
            </a:r>
            <a:r>
              <a:rPr lang="fr-FR" b="1" dirty="0" smtClean="0"/>
              <a:t>la danse contemporaine</a:t>
            </a:r>
            <a:r>
              <a:rPr lang="fr-FR" dirty="0" smtClean="0"/>
              <a:t> joue sur le changement de rythme et l’improvisation de danse. </a:t>
            </a:r>
          </a:p>
          <a:p>
            <a:r>
              <a:rPr lang="fr-FR" dirty="0" smtClean="0"/>
              <a:t>Le danseur de danse contemporaine cherche avant tout à exprimer son indépendance et sa créativité via des mouvements à la fois rapides et lents exigeant une grande technique.</a:t>
            </a:r>
            <a:endParaRPr lang="fr-FR" dirty="0"/>
          </a:p>
        </p:txBody>
      </p:sp>
      <p:pic>
        <p:nvPicPr>
          <p:cNvPr id="4" name="Imag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88100" y="1941513"/>
            <a:ext cx="5467063" cy="3646488"/>
          </a:xfrm>
          <a:prstGeom prst="rect">
            <a:avLst/>
          </a:prstGeom>
        </p:spPr>
      </p:pic>
    </p:spTree>
    <p:extLst>
      <p:ext uri="{BB962C8B-B14F-4D97-AF65-F5344CB8AC3E}">
        <p14:creationId xmlns:p14="http://schemas.microsoft.com/office/powerpoint/2010/main" val="38491039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838200" y="746125"/>
            <a:ext cx="10515600" cy="1325563"/>
          </a:xfrm>
        </p:spPr>
        <p:txBody>
          <a:bodyPr/>
          <a:lstStyle/>
          <a:p>
            <a:r>
              <a:rPr lang="fr-FR" b="1" dirty="0" smtClean="0"/>
              <a:t>Histoire de la Danse de 1900 à nos jours</a:t>
            </a:r>
            <a:br>
              <a:rPr lang="fr-FR" b="1" dirty="0" smtClean="0"/>
            </a:br>
            <a:endParaRPr lang="fr-FR" dirty="0"/>
          </a:p>
        </p:txBody>
      </p:sp>
      <p:pic>
        <p:nvPicPr>
          <p:cNvPr id="3" name="yt1s.com - Histoire de la Danse de 1900 a nos jours_360p">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3276600" y="1600199"/>
            <a:ext cx="6108700" cy="4581525"/>
          </a:xfrm>
          <a:prstGeom prst="rect">
            <a:avLst/>
          </a:prstGeom>
        </p:spPr>
      </p:pic>
      <p:pic>
        <p:nvPicPr>
          <p:cNvPr id="4" name="Imag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8231089">
            <a:off x="1881813" y="5622131"/>
            <a:ext cx="1170393" cy="1119188"/>
          </a:xfrm>
          <a:prstGeom prst="rect">
            <a:avLst/>
          </a:prstGeom>
        </p:spPr>
      </p:pic>
      <p:pic>
        <p:nvPicPr>
          <p:cNvPr id="5" name="Image 4"/>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19430" y="2777393"/>
            <a:ext cx="2474595" cy="2227135"/>
          </a:xfrm>
          <a:prstGeom prst="rect">
            <a:avLst/>
          </a:prstGeom>
        </p:spPr>
      </p:pic>
      <p:pic>
        <p:nvPicPr>
          <p:cNvPr id="6" name="Image 5"/>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667875" y="1745456"/>
            <a:ext cx="2381250" cy="2381250"/>
          </a:xfrm>
          <a:prstGeom prst="rect">
            <a:avLst/>
          </a:prstGeom>
        </p:spPr>
      </p:pic>
    </p:spTree>
    <p:extLst>
      <p:ext uri="{BB962C8B-B14F-4D97-AF65-F5344CB8AC3E}">
        <p14:creationId xmlns:p14="http://schemas.microsoft.com/office/powerpoint/2010/main" val="343768398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3"/>
                                        </p:tgtEl>
                                      </p:cBhvr>
                                    </p:cmd>
                                  </p:childTnLst>
                                </p:cTn>
                              </p:par>
                            </p:childTnLst>
                          </p:cTn>
                        </p:par>
                      </p:childTnLst>
                    </p:cTn>
                  </p:par>
                </p:childTnLst>
              </p:cTn>
              <p:nextCondLst>
                <p:cond evt="onClick" delay="0">
                  <p:tgtEl>
                    <p:spTgt spid="3"/>
                  </p:tgtEl>
                </p:cond>
              </p:nextCondLst>
            </p:seq>
            <p:video>
              <p:cMediaNode vol="80000">
                <p:cTn id="7" fill="hold" display="0">
                  <p:stCondLst>
                    <p:cond delay="indefinite"/>
                  </p:stCondLst>
                </p:cTn>
                <p:tgtEl>
                  <p:spTgt spid="3"/>
                </p:tgtEl>
              </p:cMediaNode>
            </p:vide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68600" y="441960"/>
            <a:ext cx="6096000" cy="5730240"/>
          </a:xfrm>
          <a:prstGeom prst="rect">
            <a:avLst/>
          </a:prstGeom>
        </p:spPr>
      </p:pic>
    </p:spTree>
    <p:extLst>
      <p:ext uri="{BB962C8B-B14F-4D97-AF65-F5344CB8AC3E}">
        <p14:creationId xmlns:p14="http://schemas.microsoft.com/office/powerpoint/2010/main" val="32377698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289560" y="84974"/>
            <a:ext cx="10515600" cy="1325563"/>
          </a:xfrm>
        </p:spPr>
        <p:txBody>
          <a:bodyPr/>
          <a:lstStyle/>
          <a:p>
            <a:r>
              <a:rPr lang="fr-FR" dirty="0" smtClean="0"/>
              <a:t>Curt Sachs ( Histoire de la danse , 1938) écrit :</a:t>
            </a:r>
            <a:endParaRPr lang="fr-FR" dirty="0"/>
          </a:p>
        </p:txBody>
      </p:sp>
      <p:sp>
        <p:nvSpPr>
          <p:cNvPr id="3" name="Espace réservé du contenu 2"/>
          <p:cNvSpPr>
            <a:spLocks noGrp="1"/>
          </p:cNvSpPr>
          <p:nvPr>
            <p:ph idx="1"/>
          </p:nvPr>
        </p:nvSpPr>
        <p:spPr>
          <a:xfrm>
            <a:off x="688571" y="1193858"/>
            <a:ext cx="10515600" cy="4351338"/>
          </a:xfrm>
        </p:spPr>
        <p:txBody>
          <a:bodyPr>
            <a:normAutofit lnSpcReduction="10000"/>
          </a:bodyPr>
          <a:lstStyle/>
          <a:p>
            <a:r>
              <a:rPr lang="fr-FR" dirty="0" smtClean="0"/>
              <a:t>« </a:t>
            </a:r>
            <a:r>
              <a:rPr lang="fr-FR" b="1" dirty="0" smtClean="0">
                <a:solidFill>
                  <a:srgbClr val="FF0000"/>
                </a:solidFill>
              </a:rPr>
              <a:t>La danse est le premier né des arts. </a:t>
            </a:r>
            <a:r>
              <a:rPr lang="fr-FR" dirty="0" smtClean="0"/>
              <a:t>Avant de confier ses émotions à la pierre, au verbe, au son, l’homme se sert de son propre corps pour organiser l’espace et rythmer le temps. Celle-ci efface les limites entre le corps et l’âme, entre l’expression désintéressée des sentiments et l’acte utilitaire, entre la sociabilité et le développement de la personnalité. Elle confond le jeu, le culte, la scène et la lutte, tous les éléments que l’humanité a dissociés au cours de son évolution. La danse emplit d’un souffle surhumain le corps harassé et confère à l’âme une félicité divine. L’homme doit danser, parce qu’une joie de vivre débordante, irrésistible arrache ses membres à leur torpeur ; il veut danser, parce qu’il sent naître en lui une force magique qui donne la vie, la santé, la victoire…  »</a:t>
            </a:r>
            <a:endParaRPr lang="fr-FR" dirty="0"/>
          </a:p>
        </p:txBody>
      </p:sp>
      <p:pic>
        <p:nvPicPr>
          <p:cNvPr id="6" name="Imag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93974" y="4961401"/>
            <a:ext cx="3009208" cy="1692679"/>
          </a:xfrm>
          <a:prstGeom prst="rect">
            <a:avLst/>
          </a:prstGeom>
        </p:spPr>
      </p:pic>
    </p:spTree>
    <p:extLst>
      <p:ext uri="{BB962C8B-B14F-4D97-AF65-F5344CB8AC3E}">
        <p14:creationId xmlns:p14="http://schemas.microsoft.com/office/powerpoint/2010/main" val="13242130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normAutofit/>
          </a:bodyPr>
          <a:lstStyle/>
          <a:p>
            <a:r>
              <a:rPr lang="fr-FR" b="1" dirty="0" smtClean="0"/>
              <a:t>Ce groupe d’artistes danse en jouant du piano avec leurs pieds ! </a:t>
            </a:r>
            <a:endParaRPr lang="fr-FR" dirty="0"/>
          </a:p>
        </p:txBody>
      </p:sp>
      <p:pic>
        <p:nvPicPr>
          <p:cNvPr id="3" name="Ce groupe d’artistes danse en jouant du piano avec leurs pieds ! ❤️ Crédits">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3674225" y="1690688"/>
            <a:ext cx="4452158" cy="4452158"/>
          </a:xfrm>
          <a:prstGeom prst="rect">
            <a:avLst/>
          </a:prstGeom>
        </p:spPr>
      </p:pic>
      <p:pic>
        <p:nvPicPr>
          <p:cNvPr id="4" name="Imag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8633730">
            <a:off x="2297084" y="5730268"/>
            <a:ext cx="925538" cy="885046"/>
          </a:xfrm>
          <a:prstGeom prst="rect">
            <a:avLst/>
          </a:prstGeom>
        </p:spPr>
      </p:pic>
    </p:spTree>
    <p:extLst>
      <p:ext uri="{BB962C8B-B14F-4D97-AF65-F5344CB8AC3E}">
        <p14:creationId xmlns:p14="http://schemas.microsoft.com/office/powerpoint/2010/main" val="223688946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3"/>
                                        </p:tgtEl>
                                      </p:cBhvr>
                                    </p:cmd>
                                  </p:childTnLst>
                                </p:cTn>
                              </p:par>
                            </p:childTnLst>
                          </p:cTn>
                        </p:par>
                      </p:childTnLst>
                    </p:cTn>
                  </p:par>
                </p:childTnLst>
              </p:cTn>
              <p:nextCondLst>
                <p:cond evt="onClick" delay="0">
                  <p:tgtEl>
                    <p:spTgt spid="3"/>
                  </p:tgtEl>
                </p:cond>
              </p:nextCondLst>
            </p:seq>
            <p:video>
              <p:cMediaNode vol="80000">
                <p:cTn id="7" fill="hold" display="0">
                  <p:stCondLst>
                    <p:cond delay="indefinite"/>
                  </p:stCondLst>
                </p:cTn>
                <p:tgtEl>
                  <p:spTgt spid="3"/>
                </p:tgtEl>
              </p:cMediaNode>
            </p:vide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normAutofit/>
          </a:bodyPr>
          <a:lstStyle/>
          <a:p>
            <a:r>
              <a:rPr lang="fr-FR" dirty="0" smtClean="0"/>
              <a:t>Danser tout un </a:t>
            </a:r>
            <a:r>
              <a:rPr lang="fr-FR" b="1" dirty="0" smtClean="0">
                <a:solidFill>
                  <a:srgbClr val="C00000"/>
                </a:solidFill>
              </a:rPr>
              <a:t>spectacle en silence </a:t>
            </a:r>
            <a:r>
              <a:rPr lang="fr-FR" dirty="0" smtClean="0"/>
              <a:t>?</a:t>
            </a:r>
            <a:endParaRPr lang="fr-FR" dirty="0"/>
          </a:p>
        </p:txBody>
      </p:sp>
      <p:sp>
        <p:nvSpPr>
          <p:cNvPr id="3" name="Espace réservé du contenu 2"/>
          <p:cNvSpPr>
            <a:spLocks noGrp="1"/>
          </p:cNvSpPr>
          <p:nvPr>
            <p:ph idx="1"/>
          </p:nvPr>
        </p:nvSpPr>
        <p:spPr>
          <a:xfrm>
            <a:off x="272934" y="1809000"/>
            <a:ext cx="9469582" cy="4591800"/>
          </a:xfrm>
        </p:spPr>
        <p:txBody>
          <a:bodyPr>
            <a:normAutofit lnSpcReduction="10000"/>
          </a:bodyPr>
          <a:lstStyle/>
          <a:p>
            <a:r>
              <a:rPr lang="fr-FR" dirty="0" smtClean="0"/>
              <a:t>L'initiative en revient à l'Américaine Doris Humphrey, qui en 1928, signe Water </a:t>
            </a:r>
            <a:r>
              <a:rPr lang="fr-FR" dirty="0" err="1" smtClean="0"/>
              <a:t>Study</a:t>
            </a:r>
            <a:r>
              <a:rPr lang="fr-FR" dirty="0" smtClean="0"/>
              <a:t> considérée comme la première chorégraphie entièrement sans musique. </a:t>
            </a:r>
          </a:p>
          <a:p>
            <a:r>
              <a:rPr lang="fr-FR" dirty="0" smtClean="0"/>
              <a:t>« La danse sans musique », écrit en 1760 le théoricien du ballet Georges Noverre, « c’est une espèce de folie » car les mouvements deviennent « extravagants » et sans « aucune signification ».</a:t>
            </a:r>
          </a:p>
          <a:p>
            <a:r>
              <a:rPr lang="fr-FR" b="1" dirty="0" smtClean="0"/>
              <a:t>Que le danseur suive la musique ? </a:t>
            </a:r>
            <a:r>
              <a:rPr lang="fr-FR" dirty="0" smtClean="0"/>
              <a:t>Merce Cunningham rejette cette forme d’assujettissement. Dans les années soixante, le chorégraphe américain conçoit l’idée d’une totale indépendance de la danse et de la musique, la seule ligne de partage étant une durée commune.</a:t>
            </a:r>
          </a:p>
          <a:p>
            <a:endParaRPr lang="fr-FR" dirty="0"/>
          </a:p>
        </p:txBody>
      </p:sp>
      <p:pic>
        <p:nvPicPr>
          <p:cNvPr id="4" name="Imag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91907" y="2177935"/>
            <a:ext cx="2372475" cy="3142211"/>
          </a:xfrm>
          <a:prstGeom prst="rect">
            <a:avLst/>
          </a:prstGeom>
        </p:spPr>
      </p:pic>
    </p:spTree>
    <p:extLst>
      <p:ext uri="{BB962C8B-B14F-4D97-AF65-F5344CB8AC3E}">
        <p14:creationId xmlns:p14="http://schemas.microsoft.com/office/powerpoint/2010/main" val="27039289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dirty="0" smtClean="0"/>
              <a:t>Le mouvement</a:t>
            </a:r>
            <a:endParaRPr lang="fr-FR" dirty="0"/>
          </a:p>
        </p:txBody>
      </p:sp>
      <p:pic>
        <p:nvPicPr>
          <p:cNvPr id="6" name="Humphrey movement">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3195638" y="1825625"/>
            <a:ext cx="5802312" cy="4351338"/>
          </a:xfrm>
        </p:spPr>
      </p:pic>
      <p:pic>
        <p:nvPicPr>
          <p:cNvPr id="7" name="Imag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8633730">
            <a:off x="1914697" y="5514138"/>
            <a:ext cx="925538" cy="885046"/>
          </a:xfrm>
          <a:prstGeom prst="rect">
            <a:avLst/>
          </a:prstGeom>
        </p:spPr>
      </p:pic>
    </p:spTree>
    <p:extLst>
      <p:ext uri="{BB962C8B-B14F-4D97-AF65-F5344CB8AC3E}">
        <p14:creationId xmlns:p14="http://schemas.microsoft.com/office/powerpoint/2010/main" val="22587012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53162" y="3432694"/>
            <a:ext cx="5959071" cy="3095621"/>
          </a:xfrm>
          <a:prstGeom prst="rect">
            <a:avLst/>
          </a:prstGeom>
        </p:spPr>
      </p:pic>
      <p:sp>
        <p:nvSpPr>
          <p:cNvPr id="2" name="Titre 1"/>
          <p:cNvSpPr>
            <a:spLocks noGrp="1"/>
          </p:cNvSpPr>
          <p:nvPr>
            <p:ph type="title"/>
          </p:nvPr>
        </p:nvSpPr>
        <p:spPr/>
        <p:txBody>
          <a:bodyPr/>
          <a:lstStyle/>
          <a:p>
            <a:r>
              <a:rPr lang="fr-FR" dirty="0" smtClean="0"/>
              <a:t>Depuis, la danse a remis le son</a:t>
            </a:r>
            <a:endParaRPr lang="fr-FR" dirty="0"/>
          </a:p>
        </p:txBody>
      </p:sp>
      <p:sp>
        <p:nvSpPr>
          <p:cNvPr id="3" name="Espace réservé du contenu 2"/>
          <p:cNvSpPr>
            <a:spLocks noGrp="1"/>
          </p:cNvSpPr>
          <p:nvPr>
            <p:ph idx="1"/>
          </p:nvPr>
        </p:nvSpPr>
        <p:spPr>
          <a:xfrm>
            <a:off x="838200" y="1825625"/>
            <a:ext cx="8987444" cy="2463742"/>
          </a:xfrm>
        </p:spPr>
        <p:txBody>
          <a:bodyPr/>
          <a:lstStyle/>
          <a:p>
            <a:r>
              <a:rPr lang="fr-FR" dirty="0" smtClean="0"/>
              <a:t>Comme si elle ne pouvait résister à l’appel du rythme ! </a:t>
            </a:r>
          </a:p>
          <a:p>
            <a:r>
              <a:rPr lang="fr-FR" dirty="0" smtClean="0"/>
              <a:t>Alors, comment danse et musique s’articulent-elles, comment s’ordonnent-elles selon les époques, les styles, les artistes ? </a:t>
            </a:r>
          </a:p>
          <a:p>
            <a:r>
              <a:rPr lang="fr-FR" dirty="0" smtClean="0"/>
              <a:t>Comment s’entendent-elles pour faire sens et spectacle ? </a:t>
            </a:r>
          </a:p>
        </p:txBody>
      </p:sp>
    </p:spTree>
    <p:extLst>
      <p:ext uri="{BB962C8B-B14F-4D97-AF65-F5344CB8AC3E}">
        <p14:creationId xmlns:p14="http://schemas.microsoft.com/office/powerpoint/2010/main" val="2582197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b="1" i="1" dirty="0" err="1" smtClean="0"/>
              <a:t>Agon</a:t>
            </a:r>
            <a:r>
              <a:rPr lang="fr-FR" b="1" dirty="0" smtClean="0"/>
              <a:t> - George Balanchine</a:t>
            </a:r>
            <a:endParaRPr lang="fr-FR" dirty="0"/>
          </a:p>
        </p:txBody>
      </p:sp>
      <p:sp>
        <p:nvSpPr>
          <p:cNvPr id="3" name="Espace réservé du contenu 2"/>
          <p:cNvSpPr>
            <a:spLocks noGrp="1"/>
          </p:cNvSpPr>
          <p:nvPr>
            <p:ph idx="1"/>
          </p:nvPr>
        </p:nvSpPr>
        <p:spPr/>
        <p:txBody>
          <a:bodyPr>
            <a:normAutofit fontScale="92500" lnSpcReduction="20000"/>
          </a:bodyPr>
          <a:lstStyle/>
          <a:p>
            <a:r>
              <a:rPr lang="fr-FR" sz="3000" b="1" dirty="0" smtClean="0">
                <a:solidFill>
                  <a:srgbClr val="C00000"/>
                </a:solidFill>
              </a:rPr>
              <a:t>« Voyez la musique, écoutez la danse » </a:t>
            </a:r>
            <a:r>
              <a:rPr lang="fr-FR" dirty="0" smtClean="0"/>
              <a:t>: la formule est empruntée à </a:t>
            </a:r>
            <a:r>
              <a:rPr lang="fr-FR" b="1" dirty="0" smtClean="0"/>
              <a:t>George Balanchine</a:t>
            </a:r>
            <a:r>
              <a:rPr lang="fr-FR" dirty="0" smtClean="0"/>
              <a:t>. Avec </a:t>
            </a:r>
            <a:r>
              <a:rPr lang="fr-FR" b="1" dirty="0" smtClean="0"/>
              <a:t>Igor Stravinski</a:t>
            </a:r>
            <a:r>
              <a:rPr lang="fr-FR" dirty="0" smtClean="0"/>
              <a:t>, son compatriote et ami, il collabora plus d’une vingtaine de fois. Comme pour </a:t>
            </a:r>
            <a:r>
              <a:rPr lang="fr-FR" i="1" dirty="0" err="1" smtClean="0"/>
              <a:t>Agon</a:t>
            </a:r>
            <a:r>
              <a:rPr lang="fr-FR" dirty="0" smtClean="0"/>
              <a:t>, crée en 1957. Répondant au principe dodécaphonique, la partition s’organise en douze parties auxquelles font écho les douze danseurs, répartis sous des formes variées : duos, trios…</a:t>
            </a:r>
          </a:p>
          <a:p>
            <a:r>
              <a:rPr lang="fr-FR" dirty="0" smtClean="0"/>
              <a:t>Dans ce pas de deux, la ballerine dirige son partenaire, à l’instar du violon qui devance les autres instruments. Elle s’élève grâce aux appuis, aux supports qu’il lui offre, tout comme le violon gagne en relief grâce à l’arrière plan musical. Ce jeu de correspondance, pour Balanchine, est à inventer par le chorégraphe. Ainsi, disait-il, « la chorégraphie [réalise] sa propre forme indépendamment de la forme musicale [sans en] dupliquer simplement la ligne et le rythme ».</a:t>
            </a:r>
          </a:p>
          <a:p>
            <a:pPr marL="0" indent="0">
              <a:buNone/>
            </a:pPr>
            <a:endParaRPr lang="fr-FR" dirty="0" smtClean="0"/>
          </a:p>
          <a:p>
            <a:endParaRPr lang="fr-FR" dirty="0"/>
          </a:p>
        </p:txBody>
      </p:sp>
    </p:spTree>
    <p:extLst>
      <p:ext uri="{BB962C8B-B14F-4D97-AF65-F5344CB8AC3E}">
        <p14:creationId xmlns:p14="http://schemas.microsoft.com/office/powerpoint/2010/main" val="36193243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dirty="0" smtClean="0"/>
              <a:t>Relation : danseur et musicien</a:t>
            </a:r>
            <a:endParaRPr lang="fr-FR" dirty="0"/>
          </a:p>
        </p:txBody>
      </p:sp>
      <p:sp>
        <p:nvSpPr>
          <p:cNvPr id="3" name="Espace réservé du contenu 2"/>
          <p:cNvSpPr>
            <a:spLocks noGrp="1"/>
          </p:cNvSpPr>
          <p:nvPr>
            <p:ph idx="1"/>
          </p:nvPr>
        </p:nvSpPr>
        <p:spPr>
          <a:xfrm>
            <a:off x="256309" y="1991879"/>
            <a:ext cx="8904316" cy="4492048"/>
          </a:xfrm>
        </p:spPr>
        <p:txBody>
          <a:bodyPr/>
          <a:lstStyle/>
          <a:p>
            <a:r>
              <a:rPr lang="fr-FR" dirty="0" smtClean="0"/>
              <a:t>L’importance des modalités expressives, dont font partie la danse et la musique, </a:t>
            </a:r>
            <a:r>
              <a:rPr lang="fr-FR" b="1" dirty="0" smtClean="0">
                <a:solidFill>
                  <a:srgbClr val="C00000"/>
                </a:solidFill>
              </a:rPr>
              <a:t>varie d’une culture à l’autre</a:t>
            </a:r>
            <a:r>
              <a:rPr lang="fr-FR" dirty="0" smtClean="0"/>
              <a:t>, montrant par là que l’art est moins universel qu’on le prétend. </a:t>
            </a:r>
          </a:p>
          <a:p>
            <a:r>
              <a:rPr lang="fr-FR" dirty="0" smtClean="0"/>
              <a:t>Le point de rencontre le plus important entre danse et musique, danseur et musicien est le </a:t>
            </a:r>
            <a:r>
              <a:rPr lang="fr-FR" b="1" dirty="0" smtClean="0">
                <a:solidFill>
                  <a:srgbClr val="C00000"/>
                </a:solidFill>
              </a:rPr>
              <a:t>rythme</a:t>
            </a:r>
            <a:r>
              <a:rPr lang="fr-FR" dirty="0" smtClean="0"/>
              <a:t>.</a:t>
            </a:r>
          </a:p>
          <a:p>
            <a:r>
              <a:rPr lang="fr-FR" dirty="0" smtClean="0"/>
              <a:t>La relation variable entre les mélodies et les danses découle du fait qu’une mélodie peut accompagner différents types de danse et que plusieurs types mélodiques peuvent s’associer à un seul type de danse.</a:t>
            </a:r>
            <a:endParaRPr lang="fr-FR" dirty="0"/>
          </a:p>
        </p:txBody>
      </p:sp>
    </p:spTree>
    <p:extLst>
      <p:ext uri="{BB962C8B-B14F-4D97-AF65-F5344CB8AC3E}">
        <p14:creationId xmlns:p14="http://schemas.microsoft.com/office/powerpoint/2010/main" val="8504856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33306" y="1064029"/>
            <a:ext cx="7017105" cy="4954385"/>
          </a:xfrm>
          <a:prstGeom prst="rect">
            <a:avLst/>
          </a:prstGeom>
        </p:spPr>
      </p:pic>
      <p:sp>
        <p:nvSpPr>
          <p:cNvPr id="2" name="Titre 1"/>
          <p:cNvSpPr>
            <a:spLocks noGrp="1"/>
          </p:cNvSpPr>
          <p:nvPr>
            <p:ph type="title"/>
          </p:nvPr>
        </p:nvSpPr>
        <p:spPr>
          <a:xfrm>
            <a:off x="0" y="0"/>
            <a:ext cx="10515600" cy="1325563"/>
          </a:xfrm>
        </p:spPr>
        <p:txBody>
          <a:bodyPr/>
          <a:lstStyle/>
          <a:p>
            <a:r>
              <a:rPr lang="fr-FR" dirty="0" smtClean="0"/>
              <a:t>L’importance du mouvement</a:t>
            </a:r>
            <a:endParaRPr lang="fr-FR" dirty="0"/>
          </a:p>
        </p:txBody>
      </p:sp>
      <p:sp>
        <p:nvSpPr>
          <p:cNvPr id="3" name="Espace réservé du contenu 2"/>
          <p:cNvSpPr>
            <a:spLocks noGrp="1"/>
          </p:cNvSpPr>
          <p:nvPr>
            <p:ph idx="1"/>
          </p:nvPr>
        </p:nvSpPr>
        <p:spPr>
          <a:xfrm>
            <a:off x="1" y="1180407"/>
            <a:ext cx="5852160" cy="5303519"/>
          </a:xfrm>
        </p:spPr>
        <p:txBody>
          <a:bodyPr>
            <a:normAutofit fontScale="92500" lnSpcReduction="20000"/>
          </a:bodyPr>
          <a:lstStyle/>
          <a:p>
            <a:r>
              <a:rPr lang="fr-FR" dirty="0" smtClean="0"/>
              <a:t>Le terme</a:t>
            </a:r>
            <a:r>
              <a:rPr lang="fr-FR" b="1" dirty="0" smtClean="0">
                <a:solidFill>
                  <a:srgbClr val="C00000"/>
                </a:solidFill>
              </a:rPr>
              <a:t> </a:t>
            </a:r>
            <a:r>
              <a:rPr lang="fr-FR" b="1" i="1" dirty="0" err="1" smtClean="0">
                <a:solidFill>
                  <a:srgbClr val="C00000"/>
                </a:solidFill>
              </a:rPr>
              <a:t>musikë</a:t>
            </a:r>
            <a:r>
              <a:rPr lang="fr-FR" b="1" dirty="0" smtClean="0">
                <a:solidFill>
                  <a:srgbClr val="C00000"/>
                </a:solidFill>
              </a:rPr>
              <a:t> </a:t>
            </a:r>
            <a:r>
              <a:rPr lang="fr-FR" dirty="0" smtClean="0"/>
              <a:t>d’où dérive notre mot musique recouvrait chez les anciens grecs le sens global de </a:t>
            </a:r>
            <a:r>
              <a:rPr lang="fr-FR" b="1" dirty="0" smtClean="0"/>
              <a:t>chanter, réciter de la poésie, mouvoir le corps, danser et manipuler des instruments </a:t>
            </a:r>
            <a:r>
              <a:rPr lang="fr-FR" dirty="0" smtClean="0"/>
              <a:t>(</a:t>
            </a:r>
            <a:r>
              <a:rPr lang="fr-FR" dirty="0" err="1" smtClean="0"/>
              <a:t>Stockmann</a:t>
            </a:r>
            <a:r>
              <a:rPr lang="fr-FR" dirty="0" smtClean="0"/>
              <a:t> 1985 : 17). </a:t>
            </a:r>
          </a:p>
          <a:p>
            <a:r>
              <a:rPr lang="fr-FR" dirty="0" smtClean="0"/>
              <a:t>De même le terme </a:t>
            </a:r>
            <a:r>
              <a:rPr lang="fr-FR" i="1" dirty="0" err="1" smtClean="0"/>
              <a:t>choros</a:t>
            </a:r>
            <a:r>
              <a:rPr lang="fr-FR" dirty="0" smtClean="0"/>
              <a:t> qui, de nos jours, désigne seulement la danse, vient de </a:t>
            </a:r>
            <a:r>
              <a:rPr lang="fr-FR" i="1" dirty="0" err="1" smtClean="0"/>
              <a:t>choreia</a:t>
            </a:r>
            <a:r>
              <a:rPr lang="fr-FR" dirty="0" smtClean="0"/>
              <a:t> qui signifiait à la fois l’unité de la danse et du chant et le groupe d’artistes qui les interprétaient (</a:t>
            </a:r>
            <a:r>
              <a:rPr lang="fr-FR" dirty="0" err="1" smtClean="0"/>
              <a:t>Michaelides</a:t>
            </a:r>
            <a:r>
              <a:rPr lang="fr-FR" dirty="0" smtClean="0"/>
              <a:t> 1978). </a:t>
            </a:r>
          </a:p>
          <a:p>
            <a:r>
              <a:rPr lang="fr-FR" dirty="0" smtClean="0"/>
              <a:t>L’utilisation des mots </a:t>
            </a:r>
            <a:r>
              <a:rPr lang="fr-FR" i="1" dirty="0" err="1" smtClean="0"/>
              <a:t>pous</a:t>
            </a:r>
            <a:r>
              <a:rPr lang="fr-FR" dirty="0" smtClean="0"/>
              <a:t> en grec et </a:t>
            </a:r>
            <a:r>
              <a:rPr lang="fr-FR" i="1" dirty="0" err="1" smtClean="0"/>
              <a:t>pes</a:t>
            </a:r>
            <a:r>
              <a:rPr lang="fr-FR" dirty="0" smtClean="0"/>
              <a:t> en latin qui veulent dire pied illustrent le rôle essentiel que joue le </a:t>
            </a:r>
            <a:r>
              <a:rPr lang="fr-FR" sz="3200" b="1" dirty="0" smtClean="0">
                <a:solidFill>
                  <a:srgbClr val="C00000"/>
                </a:solidFill>
              </a:rPr>
              <a:t>mouvement</a:t>
            </a:r>
            <a:r>
              <a:rPr lang="fr-FR" dirty="0" smtClean="0"/>
              <a:t> dans la structure métrique des vers (Sachs 1953 : 38).</a:t>
            </a:r>
            <a:endParaRPr lang="fr-FR" dirty="0"/>
          </a:p>
        </p:txBody>
      </p:sp>
    </p:spTree>
    <p:extLst>
      <p:ext uri="{BB962C8B-B14F-4D97-AF65-F5344CB8AC3E}">
        <p14:creationId xmlns:p14="http://schemas.microsoft.com/office/powerpoint/2010/main" val="17586168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dirty="0" smtClean="0"/>
              <a:t>Contexte socio-culturel</a:t>
            </a:r>
            <a:endParaRPr lang="fr-FR" dirty="0"/>
          </a:p>
        </p:txBody>
      </p:sp>
      <p:sp>
        <p:nvSpPr>
          <p:cNvPr id="3" name="Espace réservé du contenu 2"/>
          <p:cNvSpPr>
            <a:spLocks noGrp="1"/>
          </p:cNvSpPr>
          <p:nvPr>
            <p:ph idx="1"/>
          </p:nvPr>
        </p:nvSpPr>
        <p:spPr>
          <a:xfrm>
            <a:off x="173182" y="1690687"/>
            <a:ext cx="8571807" cy="4926243"/>
          </a:xfrm>
        </p:spPr>
        <p:txBody>
          <a:bodyPr>
            <a:normAutofit fontScale="92500" lnSpcReduction="10000"/>
          </a:bodyPr>
          <a:lstStyle/>
          <a:p>
            <a:r>
              <a:rPr lang="fr-FR" dirty="0" smtClean="0"/>
              <a:t>La pertinence de la relation danse-musique n’apparaît pas de la même façon dans toutes les cultures et dans tous les contextes sociaux-culturels.</a:t>
            </a:r>
          </a:p>
          <a:p>
            <a:r>
              <a:rPr lang="fr-FR" dirty="0"/>
              <a:t>I</a:t>
            </a:r>
            <a:r>
              <a:rPr lang="fr-FR" dirty="0" smtClean="0"/>
              <a:t>l existe de nombreux exemples de danse sans musique et de musique de danse interprétée sans la danse dans les contextes artistiques traditionnels ou classiques.</a:t>
            </a:r>
          </a:p>
          <a:p>
            <a:r>
              <a:rPr lang="fr-FR" dirty="0" smtClean="0"/>
              <a:t>D’un point de vue historique, </a:t>
            </a:r>
            <a:r>
              <a:rPr lang="fr-FR" b="1" dirty="0" smtClean="0">
                <a:solidFill>
                  <a:schemeClr val="accent6"/>
                </a:solidFill>
              </a:rPr>
              <a:t>par exemple</a:t>
            </a:r>
            <a:r>
              <a:rPr lang="fr-FR" dirty="0" smtClean="0"/>
              <a:t>, l’absence totale de chant et d’instruments de musique pour accompagner la danse « silencieuse » d’un couple ou d’une chaîne de danseurs mixtes au </a:t>
            </a:r>
            <a:r>
              <a:rPr lang="fr-FR" b="1" dirty="0" smtClean="0">
                <a:solidFill>
                  <a:srgbClr val="C00000"/>
                </a:solidFill>
              </a:rPr>
              <a:t>Monténégro</a:t>
            </a:r>
            <a:r>
              <a:rPr lang="fr-FR" dirty="0" smtClean="0"/>
              <a:t> et en </a:t>
            </a:r>
            <a:r>
              <a:rPr lang="fr-FR" b="1" dirty="0" smtClean="0">
                <a:solidFill>
                  <a:srgbClr val="C00000"/>
                </a:solidFill>
              </a:rPr>
              <a:t>Macédoine</a:t>
            </a:r>
            <a:r>
              <a:rPr lang="fr-FR" dirty="0" smtClean="0"/>
              <a:t> est interprétée comme le symbole de la domination turque au XVI</a:t>
            </a:r>
            <a:r>
              <a:rPr lang="fr-FR" baseline="30000" dirty="0" smtClean="0"/>
              <a:t>e</a:t>
            </a:r>
            <a:r>
              <a:rPr lang="fr-FR" dirty="0" smtClean="0"/>
              <a:t> siècle, lorsque les autochtones n’avaient pas le droit de danser (</a:t>
            </a:r>
            <a:r>
              <a:rPr lang="fr-FR" dirty="0" err="1" smtClean="0"/>
              <a:t>Kurath</a:t>
            </a:r>
            <a:r>
              <a:rPr lang="fr-FR" dirty="0" smtClean="0"/>
              <a:t> 1986 : 311)</a:t>
            </a:r>
            <a:endParaRPr lang="fr-FR" dirty="0"/>
          </a:p>
        </p:txBody>
      </p:sp>
      <p:pic>
        <p:nvPicPr>
          <p:cNvPr id="5" name="Imag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9044672">
            <a:off x="8330323" y="3266772"/>
            <a:ext cx="3756865" cy="1774075"/>
          </a:xfrm>
          <a:prstGeom prst="rect">
            <a:avLst/>
          </a:prstGeom>
        </p:spPr>
      </p:pic>
    </p:spTree>
    <p:extLst>
      <p:ext uri="{BB962C8B-B14F-4D97-AF65-F5344CB8AC3E}">
        <p14:creationId xmlns:p14="http://schemas.microsoft.com/office/powerpoint/2010/main" val="581039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b="1" i="1" dirty="0" smtClean="0"/>
              <a:t>Le lac des cygnes</a:t>
            </a:r>
            <a:r>
              <a:rPr lang="fr-FR" b="1" dirty="0" smtClean="0"/>
              <a:t> – Marius Petipa</a:t>
            </a:r>
            <a:endParaRPr lang="fr-FR" dirty="0"/>
          </a:p>
        </p:txBody>
      </p:sp>
      <p:sp>
        <p:nvSpPr>
          <p:cNvPr id="3" name="Espace réservé du contenu 2"/>
          <p:cNvSpPr>
            <a:spLocks noGrp="1"/>
          </p:cNvSpPr>
          <p:nvPr>
            <p:ph idx="1"/>
          </p:nvPr>
        </p:nvSpPr>
        <p:spPr>
          <a:xfrm>
            <a:off x="272935" y="1825623"/>
            <a:ext cx="8388927" cy="4508673"/>
          </a:xfrm>
        </p:spPr>
        <p:txBody>
          <a:bodyPr>
            <a:normAutofit lnSpcReduction="10000"/>
          </a:bodyPr>
          <a:lstStyle/>
          <a:p>
            <a:r>
              <a:rPr lang="fr-FR" dirty="0" smtClean="0"/>
              <a:t>Un tempo lent, des mouvements amples des bras, des jambes qui dessinent des lignes dans l’espace, c’est le propre d’un adage, comme celui du pas de deux de l’acte II du Lac des Cygnes. </a:t>
            </a:r>
          </a:p>
          <a:p>
            <a:r>
              <a:rPr lang="fr-FR" dirty="0" smtClean="0"/>
              <a:t>Le terme est lui-même issu du vocabulaire musical – </a:t>
            </a:r>
            <a:r>
              <a:rPr lang="fr-FR" b="1" dirty="0" smtClean="0">
                <a:solidFill>
                  <a:srgbClr val="C00000"/>
                </a:solidFill>
              </a:rPr>
              <a:t>adagio</a:t>
            </a:r>
            <a:r>
              <a:rPr lang="fr-FR" dirty="0" smtClean="0"/>
              <a:t> -. Avec Marius Petipa, il s’impose comme première partie du pas de deux. Le chorégraphe français installé en Russie, comme les maîtres de ballet de l’époque, </a:t>
            </a:r>
            <a:r>
              <a:rPr lang="fr-FR" b="1" dirty="0" smtClean="0"/>
              <a:t>dictaient leurs choix aux compositeurs en termes de rythme, de nombre de mesures, de caractère.</a:t>
            </a:r>
            <a:r>
              <a:rPr lang="fr-FR" dirty="0" smtClean="0"/>
              <a:t> Considérés comme de simples exécutants, ces derniers bénéficiaient de peu d’estime en Russie.</a:t>
            </a:r>
            <a:endParaRPr lang="fr-FR" dirty="0"/>
          </a:p>
        </p:txBody>
      </p:sp>
      <p:pic>
        <p:nvPicPr>
          <p:cNvPr id="4" name="Imag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58275" y="1581321"/>
            <a:ext cx="3133725" cy="4752975"/>
          </a:xfrm>
          <a:prstGeom prst="rect">
            <a:avLst/>
          </a:prstGeom>
        </p:spPr>
      </p:pic>
    </p:spTree>
    <p:extLst>
      <p:ext uri="{BB962C8B-B14F-4D97-AF65-F5344CB8AC3E}">
        <p14:creationId xmlns:p14="http://schemas.microsoft.com/office/powerpoint/2010/main" val="19879400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1"/>
          <p:cNvPicPr>
            <a:picLocks noChangeAspect="1"/>
          </p:cNvPicPr>
          <p:nvPr/>
        </p:nvPicPr>
        <p:blipFill>
          <a:blip r:embed="rId2"/>
          <a:stretch>
            <a:fillRect/>
          </a:stretch>
        </p:blipFill>
        <p:spPr>
          <a:xfrm>
            <a:off x="116378" y="173788"/>
            <a:ext cx="11661718" cy="6839514"/>
          </a:xfrm>
          <a:prstGeom prst="rect">
            <a:avLst/>
          </a:prstGeom>
        </p:spPr>
      </p:pic>
    </p:spTree>
    <p:extLst>
      <p:ext uri="{BB962C8B-B14F-4D97-AF65-F5344CB8AC3E}">
        <p14:creationId xmlns:p14="http://schemas.microsoft.com/office/powerpoint/2010/main" val="2562592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dirty="0" smtClean="0"/>
              <a:t>L’an 4000 av. J.-C</a:t>
            </a:r>
            <a:endParaRPr lang="fr-FR" dirty="0"/>
          </a:p>
        </p:txBody>
      </p:sp>
      <p:sp>
        <p:nvSpPr>
          <p:cNvPr id="3" name="Espace réservé du contenu 2"/>
          <p:cNvSpPr>
            <a:spLocks noGrp="1"/>
          </p:cNvSpPr>
          <p:nvPr>
            <p:ph idx="1"/>
          </p:nvPr>
        </p:nvSpPr>
        <p:spPr/>
        <p:txBody>
          <a:bodyPr/>
          <a:lstStyle/>
          <a:p>
            <a:r>
              <a:rPr lang="fr-FR" dirty="0" smtClean="0"/>
              <a:t>C’est vers l’an 4 000 avant Jésus-Christ que commence à apparaître la technique de la danse. Certains hommes commençaient alors à développer </a:t>
            </a:r>
            <a:r>
              <a:rPr lang="fr-FR" b="1" dirty="0" smtClean="0"/>
              <a:t>les danses religieuses</a:t>
            </a:r>
            <a:r>
              <a:rPr lang="fr-FR" dirty="0" smtClean="0"/>
              <a:t> en incorporant des mouvements tels que le grand écart, les danses en couple ou encore les tournoiements. Grâce à la symétrie des danseurs et aux nouveaux enchaînements chorégraphiques, la danse commença à devenir gracieuse et harmonieuse.</a:t>
            </a:r>
          </a:p>
          <a:p>
            <a:r>
              <a:rPr lang="fr-FR" dirty="0" smtClean="0"/>
              <a:t>La </a:t>
            </a:r>
            <a:r>
              <a:rPr lang="fr-FR" b="1" dirty="0" smtClean="0"/>
              <a:t>musique pour danser</a:t>
            </a:r>
            <a:r>
              <a:rPr lang="fr-FR" dirty="0" smtClean="0"/>
              <a:t> n'existait pas encore, et pourtant !</a:t>
            </a:r>
            <a:endParaRPr lang="fr-FR" dirty="0"/>
          </a:p>
        </p:txBody>
      </p:sp>
    </p:spTree>
    <p:extLst>
      <p:ext uri="{BB962C8B-B14F-4D97-AF65-F5344CB8AC3E}">
        <p14:creationId xmlns:p14="http://schemas.microsoft.com/office/powerpoint/2010/main" val="25986702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p:cNvPicPr>
            <a:picLocks noChangeAspect="1"/>
          </p:cNvPicPr>
          <p:nvPr/>
        </p:nvPicPr>
        <p:blipFill rotWithShape="1">
          <a:blip r:embed="rId2">
            <a:extLst>
              <a:ext uri="{28A0092B-C50C-407E-A947-70E740481C1C}">
                <a14:useLocalDpi xmlns:a14="http://schemas.microsoft.com/office/drawing/2010/main" val="0"/>
              </a:ext>
            </a:extLst>
          </a:blip>
          <a:srcRect b="8043"/>
          <a:stretch/>
        </p:blipFill>
        <p:spPr>
          <a:xfrm>
            <a:off x="7454901" y="1549399"/>
            <a:ext cx="4737099" cy="4356101"/>
          </a:xfrm>
          <a:prstGeom prst="rect">
            <a:avLst/>
          </a:prstGeom>
        </p:spPr>
      </p:pic>
      <p:sp>
        <p:nvSpPr>
          <p:cNvPr id="2" name="Titre 1"/>
          <p:cNvSpPr>
            <a:spLocks noGrp="1"/>
          </p:cNvSpPr>
          <p:nvPr>
            <p:ph type="title"/>
          </p:nvPr>
        </p:nvSpPr>
        <p:spPr/>
        <p:txBody>
          <a:bodyPr/>
          <a:lstStyle/>
          <a:p>
            <a:r>
              <a:rPr lang="fr-FR" dirty="0" smtClean="0"/>
              <a:t>Pourquoi danser ?</a:t>
            </a:r>
            <a:endParaRPr lang="fr-FR" dirty="0"/>
          </a:p>
        </p:txBody>
      </p:sp>
      <p:sp>
        <p:nvSpPr>
          <p:cNvPr id="3" name="Espace réservé du contenu 2"/>
          <p:cNvSpPr>
            <a:spLocks noGrp="1"/>
          </p:cNvSpPr>
          <p:nvPr>
            <p:ph idx="1"/>
          </p:nvPr>
        </p:nvSpPr>
        <p:spPr>
          <a:xfrm>
            <a:off x="228600" y="1939924"/>
            <a:ext cx="8216900" cy="4359275"/>
          </a:xfrm>
        </p:spPr>
        <p:txBody>
          <a:bodyPr>
            <a:normAutofit fontScale="92500"/>
          </a:bodyPr>
          <a:lstStyle/>
          <a:p>
            <a:r>
              <a:rPr lang="fr-FR" dirty="0" smtClean="0">
                <a:hlinkClick r:id="rId3"/>
              </a:rPr>
              <a:t>Quels sont les bienfaits de la danse ?</a:t>
            </a:r>
            <a:endParaRPr lang="fr-FR" dirty="0" smtClean="0"/>
          </a:p>
          <a:p>
            <a:r>
              <a:rPr lang="fr-FR" dirty="0" smtClean="0">
                <a:hlinkClick r:id="rId4"/>
              </a:rPr>
              <a:t>Se muscler grâce aux morceaux de danses sportives</a:t>
            </a:r>
            <a:endParaRPr lang="fr-FR" dirty="0" smtClean="0"/>
          </a:p>
          <a:p>
            <a:r>
              <a:rPr lang="fr-FR" dirty="0" smtClean="0">
                <a:hlinkClick r:id="rId5"/>
              </a:rPr>
              <a:t>Quelles mélodies pour la danse classique ?</a:t>
            </a:r>
            <a:endParaRPr lang="fr-FR" dirty="0" smtClean="0"/>
          </a:p>
          <a:p>
            <a:r>
              <a:rPr lang="fr-FR" dirty="0" smtClean="0">
                <a:hlinkClick r:id="rId6"/>
              </a:rPr>
              <a:t>Le top des chansons de danse modern jazz</a:t>
            </a:r>
            <a:endParaRPr lang="fr-FR" dirty="0" smtClean="0"/>
          </a:p>
          <a:p>
            <a:r>
              <a:rPr lang="fr-FR" dirty="0" smtClean="0">
                <a:hlinkClick r:id="rId7"/>
              </a:rPr>
              <a:t>Les musiques pour la danse contemporaine</a:t>
            </a:r>
            <a:endParaRPr lang="fr-FR" dirty="0" smtClean="0"/>
          </a:p>
          <a:p>
            <a:r>
              <a:rPr lang="fr-FR" dirty="0" smtClean="0">
                <a:hlinkClick r:id="rId8"/>
              </a:rPr>
              <a:t>Danses latines : quelles chansons utiliser ?</a:t>
            </a:r>
            <a:endParaRPr lang="fr-FR" dirty="0" smtClean="0"/>
          </a:p>
          <a:p>
            <a:r>
              <a:rPr lang="fr-FR" dirty="0" smtClean="0">
                <a:hlinkClick r:id="rId9"/>
              </a:rPr>
              <a:t>Danser le hip hop </a:t>
            </a:r>
            <a:endParaRPr lang="fr-FR" dirty="0" smtClean="0"/>
          </a:p>
          <a:p>
            <a:r>
              <a:rPr lang="fr-FR" dirty="0" smtClean="0">
                <a:hlinkClick r:id="rId10"/>
              </a:rPr>
              <a:t>Les chansons pour danser sur des musiques du monde</a:t>
            </a:r>
            <a:endParaRPr lang="fr-FR" dirty="0" smtClean="0"/>
          </a:p>
          <a:p>
            <a:r>
              <a:rPr lang="fr-FR" dirty="0" smtClean="0">
                <a:hlinkClick r:id="rId11"/>
              </a:rPr>
              <a:t>Comment faire sa playlist pour danser et faire la fête ?</a:t>
            </a:r>
            <a:endParaRPr lang="fr-FR" dirty="0" smtClean="0"/>
          </a:p>
          <a:p>
            <a:pPr marL="0" indent="0">
              <a:buNone/>
            </a:pPr>
            <a:endParaRPr lang="fr-FR" dirty="0"/>
          </a:p>
        </p:txBody>
      </p:sp>
    </p:spTree>
    <p:extLst>
      <p:ext uri="{BB962C8B-B14F-4D97-AF65-F5344CB8AC3E}">
        <p14:creationId xmlns:p14="http://schemas.microsoft.com/office/powerpoint/2010/main" val="25015661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448887" y="781396"/>
            <a:ext cx="6616931" cy="3740728"/>
          </a:xfrm>
        </p:spPr>
        <p:txBody>
          <a:bodyPr>
            <a:normAutofit/>
          </a:bodyPr>
          <a:lstStyle/>
          <a:p>
            <a:r>
              <a:rPr lang="fr-FR" sz="4800" i="1" dirty="0" smtClean="0"/>
              <a:t>"La danse est une poésie muette."                               </a:t>
            </a:r>
            <a:r>
              <a:rPr lang="fr-FR" sz="4800" dirty="0" err="1" smtClean="0"/>
              <a:t>Simonide</a:t>
            </a:r>
            <a:r>
              <a:rPr lang="fr-FR" sz="4800" dirty="0" smtClean="0"/>
              <a:t> de </a:t>
            </a:r>
            <a:r>
              <a:rPr lang="fr-FR" sz="4800" dirty="0" err="1" smtClean="0"/>
              <a:t>Céos</a:t>
            </a:r>
            <a:r>
              <a:rPr lang="fr-FR" sz="4800" dirty="0" smtClean="0"/>
              <a:t>                  (-556;-467).</a:t>
            </a:r>
            <a:endParaRPr lang="fr-FR" sz="4800" dirty="0"/>
          </a:p>
        </p:txBody>
      </p:sp>
      <p:pic>
        <p:nvPicPr>
          <p:cNvPr id="4" name="Imag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65986" y="2210320"/>
            <a:ext cx="3610401" cy="3691716"/>
          </a:xfrm>
          <a:prstGeom prst="rect">
            <a:avLst/>
          </a:prstGeom>
        </p:spPr>
      </p:pic>
    </p:spTree>
    <p:extLst>
      <p:ext uri="{BB962C8B-B14F-4D97-AF65-F5344CB8AC3E}">
        <p14:creationId xmlns:p14="http://schemas.microsoft.com/office/powerpoint/2010/main" val="535623432"/>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439189" y="0"/>
            <a:ext cx="10515600" cy="1325563"/>
          </a:xfrm>
        </p:spPr>
        <p:txBody>
          <a:bodyPr/>
          <a:lstStyle/>
          <a:p>
            <a:r>
              <a:rPr lang="fr-FR" dirty="0" smtClean="0"/>
              <a:t>Du rythme !</a:t>
            </a:r>
            <a:endParaRPr lang="fr-FR" dirty="0"/>
          </a:p>
        </p:txBody>
      </p:sp>
      <p:sp>
        <p:nvSpPr>
          <p:cNvPr id="3" name="Espace réservé du contenu 2"/>
          <p:cNvSpPr>
            <a:spLocks noGrp="1"/>
          </p:cNvSpPr>
          <p:nvPr>
            <p:ph idx="1"/>
          </p:nvPr>
        </p:nvSpPr>
        <p:spPr>
          <a:xfrm>
            <a:off x="290484" y="1340096"/>
            <a:ext cx="8370916" cy="5138824"/>
          </a:xfrm>
        </p:spPr>
        <p:txBody>
          <a:bodyPr>
            <a:normAutofit fontScale="92500" lnSpcReduction="10000"/>
          </a:bodyPr>
          <a:lstStyle/>
          <a:p>
            <a:r>
              <a:rPr lang="fr-FR" b="1" dirty="0" smtClean="0"/>
              <a:t>Danse et musique sont deux arts indissociables l’un de l’autre</a:t>
            </a:r>
            <a:r>
              <a:rPr lang="fr-FR" dirty="0" smtClean="0"/>
              <a:t> : apprendre à danser implique de libérer son expression corporelle et de préparer son corps pour danser jusqu'au bout de la nuit sans se blesser ni se fatiguer.</a:t>
            </a:r>
          </a:p>
          <a:p>
            <a:r>
              <a:rPr lang="fr-FR" dirty="0" smtClean="0"/>
              <a:t>Il ne s'agit pas seulement de choisir la meilleure musique pour danser et s'imposer comme le roi ou la reine du </a:t>
            </a:r>
            <a:r>
              <a:rPr lang="fr-FR" dirty="0" err="1" smtClean="0"/>
              <a:t>dancefloor</a:t>
            </a:r>
            <a:r>
              <a:rPr lang="fr-FR" dirty="0" smtClean="0"/>
              <a:t>.</a:t>
            </a:r>
          </a:p>
          <a:p>
            <a:r>
              <a:rPr lang="fr-FR" dirty="0" smtClean="0"/>
              <a:t>La </a:t>
            </a:r>
            <a:r>
              <a:rPr lang="fr-FR" b="1" dirty="0" smtClean="0"/>
              <a:t>danse est à la fois un art et un sport.</a:t>
            </a:r>
            <a:endParaRPr lang="fr-FR" dirty="0" smtClean="0"/>
          </a:p>
          <a:p>
            <a:r>
              <a:rPr lang="fr-FR" dirty="0" smtClean="0"/>
              <a:t>Quelle que soit la condition physique du danseur ou de la danseuse, pratiquer la danse convient parfaitement à tous les âges et à tous niveaux. </a:t>
            </a:r>
            <a:r>
              <a:rPr lang="fr-FR" b="1" dirty="0" smtClean="0"/>
              <a:t>Il va falloir commencer à chercher une musique pour danser et débuter.</a:t>
            </a:r>
          </a:p>
          <a:p>
            <a:r>
              <a:rPr lang="fr-FR" b="1" dirty="0"/>
              <a:t>D</a:t>
            </a:r>
            <a:r>
              <a:rPr lang="fr-FR" b="1" dirty="0" smtClean="0"/>
              <a:t>ans la musique de danse sportive, tout est une question de rythme !</a:t>
            </a:r>
            <a:endParaRPr lang="fr-FR" dirty="0"/>
          </a:p>
        </p:txBody>
      </p:sp>
      <p:pic>
        <p:nvPicPr>
          <p:cNvPr id="5" name="Imag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96620" y="2455863"/>
            <a:ext cx="4392180" cy="2196090"/>
          </a:xfrm>
          <a:prstGeom prst="rect">
            <a:avLst/>
          </a:prstGeom>
        </p:spPr>
      </p:pic>
    </p:spTree>
    <p:extLst>
      <p:ext uri="{BB962C8B-B14F-4D97-AF65-F5344CB8AC3E}">
        <p14:creationId xmlns:p14="http://schemas.microsoft.com/office/powerpoint/2010/main" val="9160308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b="1" dirty="0" smtClean="0"/>
              <a:t>Quelles mélodies pour la danse classique ?</a:t>
            </a:r>
            <a:endParaRPr lang="fr-FR" dirty="0"/>
          </a:p>
        </p:txBody>
      </p:sp>
      <p:sp>
        <p:nvSpPr>
          <p:cNvPr id="3" name="Espace réservé du contenu 2"/>
          <p:cNvSpPr>
            <a:spLocks noGrp="1"/>
          </p:cNvSpPr>
          <p:nvPr>
            <p:ph idx="1"/>
          </p:nvPr>
        </p:nvSpPr>
        <p:spPr/>
        <p:txBody>
          <a:bodyPr/>
          <a:lstStyle/>
          <a:p>
            <a:r>
              <a:rPr lang="fr-FR" dirty="0"/>
              <a:t>L</a:t>
            </a:r>
            <a:r>
              <a:rPr lang="fr-FR" dirty="0" smtClean="0"/>
              <a:t>e danseur se focalisera plus </a:t>
            </a:r>
            <a:r>
              <a:rPr lang="fr-FR" b="1" dirty="0" smtClean="0"/>
              <a:t>sur la mélodie</a:t>
            </a:r>
            <a:r>
              <a:rPr lang="fr-FR" dirty="0" smtClean="0"/>
              <a:t> que sur les paroles de la chanson. </a:t>
            </a:r>
          </a:p>
          <a:p>
            <a:endParaRPr lang="fr-FR" dirty="0"/>
          </a:p>
        </p:txBody>
      </p:sp>
      <p:pic>
        <p:nvPicPr>
          <p:cNvPr id="5" name="Imag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35955" y="2514600"/>
            <a:ext cx="7270045" cy="4089400"/>
          </a:xfrm>
          <a:prstGeom prst="rect">
            <a:avLst/>
          </a:prstGeom>
        </p:spPr>
      </p:pic>
    </p:spTree>
    <p:extLst>
      <p:ext uri="{BB962C8B-B14F-4D97-AF65-F5344CB8AC3E}">
        <p14:creationId xmlns:p14="http://schemas.microsoft.com/office/powerpoint/2010/main" val="5775851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dirty="0" smtClean="0"/>
              <a:t>La mélodie</a:t>
            </a:r>
            <a:endParaRPr lang="fr-FR" dirty="0"/>
          </a:p>
        </p:txBody>
      </p:sp>
      <p:sp>
        <p:nvSpPr>
          <p:cNvPr id="3" name="Espace réservé du contenu 2"/>
          <p:cNvSpPr>
            <a:spLocks noGrp="1"/>
          </p:cNvSpPr>
          <p:nvPr>
            <p:ph idx="1"/>
          </p:nvPr>
        </p:nvSpPr>
        <p:spPr>
          <a:xfrm>
            <a:off x="838200" y="1825625"/>
            <a:ext cx="5740400" cy="4232275"/>
          </a:xfrm>
        </p:spPr>
        <p:txBody>
          <a:bodyPr>
            <a:normAutofit fontScale="92500" lnSpcReduction="10000"/>
          </a:bodyPr>
          <a:lstStyle/>
          <a:p>
            <a:r>
              <a:rPr lang="fr-FR" dirty="0"/>
              <a:t>P</a:t>
            </a:r>
            <a:r>
              <a:rPr lang="fr-FR" dirty="0" smtClean="0"/>
              <a:t>ratiquer la danse classique ou même la valse viennoise, la valse musette ainsi que toute autre danse de salon permet de retenir des airs célèbres composés par les plus grands musiciens du monde.</a:t>
            </a:r>
          </a:p>
          <a:p>
            <a:r>
              <a:rPr lang="fr-FR" dirty="0" smtClean="0"/>
              <a:t>Schubert, Mozart, Beethoven : les aficionados de la </a:t>
            </a:r>
            <a:r>
              <a:rPr lang="fr-FR" b="1" dirty="0" smtClean="0"/>
              <a:t>barre au sol</a:t>
            </a:r>
            <a:r>
              <a:rPr lang="fr-FR" dirty="0" smtClean="0"/>
              <a:t> et des demi-pointes ont souvent un compositeur favori adapté à leurs goûts musicaux et au tempo de leurs mouvements.</a:t>
            </a:r>
            <a:endParaRPr lang="fr-FR" dirty="0"/>
          </a:p>
        </p:txBody>
      </p:sp>
      <p:sp>
        <p:nvSpPr>
          <p:cNvPr id="4" name="Rectangle 3"/>
          <p:cNvSpPr/>
          <p:nvPr/>
        </p:nvSpPr>
        <p:spPr>
          <a:xfrm>
            <a:off x="7721600" y="4426684"/>
            <a:ext cx="2946400" cy="1631216"/>
          </a:xfrm>
          <a:prstGeom prst="rect">
            <a:avLst/>
          </a:prstGeom>
        </p:spPr>
        <p:txBody>
          <a:bodyPr wrap="square">
            <a:spAutoFit/>
          </a:bodyPr>
          <a:lstStyle/>
          <a:p>
            <a:r>
              <a:rPr lang="fr-FR" sz="2000" b="1" dirty="0">
                <a:solidFill>
                  <a:srgbClr val="C00000"/>
                </a:solidFill>
              </a:rPr>
              <a:t>Le choix de la musique est crucial pour réaliser un enchainement chorégraphique digne de ce nom.</a:t>
            </a:r>
          </a:p>
        </p:txBody>
      </p:sp>
      <p:pic>
        <p:nvPicPr>
          <p:cNvPr id="5" name="Image 4"/>
          <p:cNvPicPr>
            <a:picLocks noChangeAspect="1"/>
          </p:cNvPicPr>
          <p:nvPr/>
        </p:nvPicPr>
        <p:blipFill rotWithShape="1">
          <a:blip r:embed="rId2">
            <a:extLst>
              <a:ext uri="{28A0092B-C50C-407E-A947-70E740481C1C}">
                <a14:useLocalDpi xmlns:a14="http://schemas.microsoft.com/office/drawing/2010/main" val="0"/>
              </a:ext>
            </a:extLst>
          </a:blip>
          <a:srcRect b="7037"/>
          <a:stretch/>
        </p:blipFill>
        <p:spPr>
          <a:xfrm>
            <a:off x="7562850" y="60043"/>
            <a:ext cx="3263900" cy="4214192"/>
          </a:xfrm>
          <a:prstGeom prst="rect">
            <a:avLst/>
          </a:prstGeom>
        </p:spPr>
      </p:pic>
    </p:spTree>
    <p:extLst>
      <p:ext uri="{BB962C8B-B14F-4D97-AF65-F5344CB8AC3E}">
        <p14:creationId xmlns:p14="http://schemas.microsoft.com/office/powerpoint/2010/main" val="10404161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b="1" dirty="0" smtClean="0"/>
              <a:t>Les musiques pour la danse contemporaine</a:t>
            </a:r>
            <a:br>
              <a:rPr lang="fr-FR" b="1" dirty="0" smtClean="0"/>
            </a:br>
            <a:endParaRPr lang="fr-FR" dirty="0"/>
          </a:p>
        </p:txBody>
      </p:sp>
      <p:sp>
        <p:nvSpPr>
          <p:cNvPr id="3" name="Espace réservé du contenu 2"/>
          <p:cNvSpPr>
            <a:spLocks noGrp="1"/>
          </p:cNvSpPr>
          <p:nvPr>
            <p:ph idx="1"/>
          </p:nvPr>
        </p:nvSpPr>
        <p:spPr>
          <a:xfrm>
            <a:off x="266700" y="2003424"/>
            <a:ext cx="6451600" cy="4410075"/>
          </a:xfrm>
        </p:spPr>
        <p:txBody>
          <a:bodyPr>
            <a:normAutofit fontScale="92500" lnSpcReduction="20000"/>
          </a:bodyPr>
          <a:lstStyle/>
          <a:p>
            <a:r>
              <a:rPr lang="fr-FR" dirty="0" smtClean="0"/>
              <a:t>Faisant preuve de lâcher prise et d’une grande maîtrise technique, le danseur contemporain exécute des mouvements précis sur une musique pleine d’émotions. Lors d’une danse seul ou d’une danse à deux, le danseur peut </a:t>
            </a:r>
            <a:r>
              <a:rPr lang="fr-FR" b="1" dirty="0" smtClean="0"/>
              <a:t>perfectionner sa musicalité</a:t>
            </a:r>
            <a:r>
              <a:rPr lang="fr-FR" dirty="0" smtClean="0"/>
              <a:t> avec l’aide de quelques titres adaptés à ses goûts musicaux.</a:t>
            </a:r>
          </a:p>
          <a:p>
            <a:r>
              <a:rPr lang="fr-FR" dirty="0" smtClean="0"/>
              <a:t>Le mieux est de choisir un titre en adéquation avec sa propre technique : certaines musiques favorisent un enchaînement acrobatique tandis que d’autres permettent de danser sur un tempo lent.</a:t>
            </a:r>
          </a:p>
          <a:p>
            <a:pPr marL="0" indent="0">
              <a:buNone/>
            </a:pPr>
            <a:endParaRPr lang="fr-FR" dirty="0"/>
          </a:p>
        </p:txBody>
      </p:sp>
      <p:pic>
        <p:nvPicPr>
          <p:cNvPr id="5" name="Imag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58000" y="1690688"/>
            <a:ext cx="4152900" cy="4152900"/>
          </a:xfrm>
          <a:prstGeom prst="rect">
            <a:avLst/>
          </a:prstGeom>
        </p:spPr>
      </p:pic>
    </p:spTree>
    <p:extLst>
      <p:ext uri="{BB962C8B-B14F-4D97-AF65-F5344CB8AC3E}">
        <p14:creationId xmlns:p14="http://schemas.microsoft.com/office/powerpoint/2010/main" val="8290458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Image 1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50874" y="1176015"/>
            <a:ext cx="3476625" cy="4876800"/>
          </a:xfrm>
          <a:prstGeom prst="rect">
            <a:avLst/>
          </a:prstGeom>
        </p:spPr>
      </p:pic>
      <p:sp>
        <p:nvSpPr>
          <p:cNvPr id="2" name="Titre 1"/>
          <p:cNvSpPr>
            <a:spLocks noGrp="1"/>
          </p:cNvSpPr>
          <p:nvPr>
            <p:ph type="title"/>
          </p:nvPr>
        </p:nvSpPr>
        <p:spPr/>
        <p:txBody>
          <a:bodyPr/>
          <a:lstStyle/>
          <a:p>
            <a:r>
              <a:rPr lang="fr-FR" b="1" dirty="0" smtClean="0"/>
              <a:t>La danse modern jazz, </a:t>
            </a:r>
            <a:r>
              <a:rPr lang="fr-FR" sz="3600" b="1" i="1" dirty="0" smtClean="0"/>
              <a:t>quelques titres</a:t>
            </a:r>
            <a:endParaRPr lang="fr-FR" sz="3600" i="1" dirty="0"/>
          </a:p>
        </p:txBody>
      </p:sp>
      <p:sp>
        <p:nvSpPr>
          <p:cNvPr id="3" name="Espace réservé du contenu 2"/>
          <p:cNvSpPr>
            <a:spLocks noGrp="1"/>
          </p:cNvSpPr>
          <p:nvPr>
            <p:ph idx="1"/>
          </p:nvPr>
        </p:nvSpPr>
        <p:spPr>
          <a:xfrm>
            <a:off x="838200" y="1825625"/>
            <a:ext cx="3454400" cy="4351338"/>
          </a:xfrm>
        </p:spPr>
        <p:txBody>
          <a:bodyPr/>
          <a:lstStyle/>
          <a:p>
            <a:r>
              <a:rPr lang="fr-FR" dirty="0" smtClean="0"/>
              <a:t>Ce style de danse est particulièrement ouvert, permettant aux élèves d’apprendre à danser sur des musiques diverses et variées.</a:t>
            </a:r>
            <a:endParaRPr lang="fr-FR" dirty="0"/>
          </a:p>
        </p:txBody>
      </p:sp>
      <p:sp>
        <p:nvSpPr>
          <p:cNvPr id="5" name="Espace réservé du contenu 2"/>
          <p:cNvSpPr txBox="1">
            <a:spLocks/>
          </p:cNvSpPr>
          <p:nvPr/>
        </p:nvSpPr>
        <p:spPr>
          <a:xfrm>
            <a:off x="5626100" y="1369032"/>
            <a:ext cx="3816927" cy="480793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fr-FR" dirty="0" smtClean="0"/>
          </a:p>
        </p:txBody>
      </p:sp>
      <p:sp>
        <p:nvSpPr>
          <p:cNvPr id="9" name="Rectangle 5"/>
          <p:cNvSpPr>
            <a:spLocks noChangeArrowheads="1"/>
          </p:cNvSpPr>
          <p:nvPr/>
        </p:nvSpPr>
        <p:spPr bwMode="auto">
          <a:xfrm>
            <a:off x="5867400" y="1926337"/>
            <a:ext cx="5163593" cy="3693319"/>
          </a:xfrm>
          <a:prstGeom prst="rect">
            <a:avLst/>
          </a:prstGeom>
          <a:ln/>
        </p:spPr>
        <p:style>
          <a:lnRef idx="2">
            <a:schemeClr val="accent2"/>
          </a:lnRef>
          <a:fillRef idx="1">
            <a:schemeClr val="lt1"/>
          </a:fillRef>
          <a:effectRef idx="0">
            <a:schemeClr val="accent2"/>
          </a:effectRef>
          <a:fontRef idx="minor">
            <a:schemeClr val="dk1"/>
          </a:fontRef>
        </p:style>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fr-FR" altLang="fr-FR" sz="1800" b="0" i="1" u="none" strike="noStrike" cap="none" normalizeH="0" baseline="0" dirty="0" err="1" smtClean="0">
                <a:ln>
                  <a:noFill/>
                </a:ln>
                <a:solidFill>
                  <a:schemeClr val="tx1"/>
                </a:solidFill>
                <a:effectLst/>
                <a:latin typeface="Arial" panose="020B0604020202020204" pitchFamily="34" charset="0"/>
              </a:rPr>
              <a:t>Video</a:t>
            </a:r>
            <a:r>
              <a:rPr kumimoji="0" lang="fr-FR" altLang="fr-FR" sz="1800" b="0" i="1" u="none" strike="noStrike" cap="none" normalizeH="0" baseline="0" dirty="0" smtClean="0">
                <a:ln>
                  <a:noFill/>
                </a:ln>
                <a:solidFill>
                  <a:schemeClr val="tx1"/>
                </a:solidFill>
                <a:effectLst/>
                <a:latin typeface="Arial" panose="020B0604020202020204" pitchFamily="34" charset="0"/>
              </a:rPr>
              <a:t> </a:t>
            </a:r>
            <a:r>
              <a:rPr kumimoji="0" lang="fr-FR" altLang="fr-FR" sz="1800" b="0" i="1" u="none" strike="noStrike" cap="none" normalizeH="0" baseline="0" dirty="0" err="1" smtClean="0">
                <a:ln>
                  <a:noFill/>
                </a:ln>
                <a:solidFill>
                  <a:schemeClr val="tx1"/>
                </a:solidFill>
                <a:effectLst/>
                <a:latin typeface="Arial" panose="020B0604020202020204" pitchFamily="34" charset="0"/>
              </a:rPr>
              <a:t>Games</a:t>
            </a:r>
            <a:r>
              <a:rPr kumimoji="0" lang="fr-FR" altLang="fr-FR" sz="1800" b="0" i="0" u="none" strike="noStrike" cap="none" normalizeH="0" baseline="0" dirty="0" smtClean="0">
                <a:ln>
                  <a:noFill/>
                </a:ln>
                <a:solidFill>
                  <a:schemeClr val="tx1"/>
                </a:solidFill>
                <a:effectLst/>
                <a:latin typeface="Arial" panose="020B0604020202020204" pitchFamily="34" charset="0"/>
              </a:rPr>
              <a:t> de Lana </a:t>
            </a:r>
            <a:r>
              <a:rPr kumimoji="0" lang="fr-FR" altLang="fr-FR" sz="1800" b="0" i="0" u="none" strike="noStrike" cap="none" normalizeH="0" baseline="0" dirty="0" err="1" smtClean="0">
                <a:ln>
                  <a:noFill/>
                </a:ln>
                <a:solidFill>
                  <a:schemeClr val="tx1"/>
                </a:solidFill>
                <a:effectLst/>
                <a:latin typeface="Arial" panose="020B0604020202020204" pitchFamily="34" charset="0"/>
              </a:rPr>
              <a:t>del</a:t>
            </a:r>
            <a:r>
              <a:rPr kumimoji="0" lang="fr-FR" altLang="fr-FR" sz="1800" b="0" i="0" u="none" strike="noStrike" cap="none" normalizeH="0" baseline="0" dirty="0" smtClean="0">
                <a:ln>
                  <a:noFill/>
                </a:ln>
                <a:solidFill>
                  <a:schemeClr val="tx1"/>
                </a:solidFill>
                <a:effectLst/>
                <a:latin typeface="Arial" panose="020B0604020202020204" pitchFamily="34" charset="0"/>
              </a:rPr>
              <a:t> Rey,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fr-FR" altLang="fr-FR" sz="1800" b="0" i="1" u="none" strike="noStrike" cap="none" normalizeH="0" baseline="0" dirty="0" err="1" smtClean="0">
                <a:ln>
                  <a:noFill/>
                </a:ln>
                <a:solidFill>
                  <a:schemeClr val="tx1"/>
                </a:solidFill>
                <a:effectLst/>
                <a:latin typeface="Arial" panose="020B0604020202020204" pitchFamily="34" charset="0"/>
              </a:rPr>
              <a:t>Breathe</a:t>
            </a:r>
            <a:r>
              <a:rPr kumimoji="0" lang="fr-FR" altLang="fr-FR" sz="1800" b="0" i="1" u="none" strike="noStrike" cap="none" normalizeH="0" baseline="0" dirty="0" smtClean="0">
                <a:ln>
                  <a:noFill/>
                </a:ln>
                <a:solidFill>
                  <a:schemeClr val="tx1"/>
                </a:solidFill>
                <a:effectLst/>
                <a:latin typeface="Arial" panose="020B0604020202020204" pitchFamily="34" charset="0"/>
              </a:rPr>
              <a:t> Me</a:t>
            </a:r>
            <a:r>
              <a:rPr kumimoji="0" lang="fr-FR" altLang="fr-FR" sz="1800" b="0" i="0" u="none" strike="noStrike" cap="none" normalizeH="0" baseline="0" dirty="0" smtClean="0">
                <a:ln>
                  <a:noFill/>
                </a:ln>
                <a:solidFill>
                  <a:schemeClr val="tx1"/>
                </a:solidFill>
                <a:effectLst/>
                <a:latin typeface="Arial" panose="020B0604020202020204" pitchFamily="34" charset="0"/>
              </a:rPr>
              <a:t> de </a:t>
            </a:r>
            <a:r>
              <a:rPr kumimoji="0" lang="fr-FR" altLang="fr-FR" sz="1800" b="0" i="0" u="none" strike="noStrike" cap="none" normalizeH="0" baseline="0" dirty="0" err="1" smtClean="0">
                <a:ln>
                  <a:noFill/>
                </a:ln>
                <a:solidFill>
                  <a:schemeClr val="tx1"/>
                </a:solidFill>
                <a:effectLst/>
                <a:latin typeface="Arial" panose="020B0604020202020204" pitchFamily="34" charset="0"/>
              </a:rPr>
              <a:t>Sia</a:t>
            </a:r>
            <a:r>
              <a:rPr kumimoji="0" lang="fr-FR" altLang="fr-FR" sz="1800" b="0" i="0" u="none" strike="noStrike" cap="none" normalizeH="0" baseline="0" dirty="0" smtClean="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fr-FR" altLang="fr-FR" sz="1800" b="0" i="1" u="none" strike="noStrike" cap="none" normalizeH="0" baseline="0" dirty="0" err="1" smtClean="0">
                <a:ln>
                  <a:noFill/>
                </a:ln>
                <a:solidFill>
                  <a:schemeClr val="tx1"/>
                </a:solidFill>
                <a:effectLst/>
                <a:latin typeface="Arial" panose="020B0604020202020204" pitchFamily="34" charset="0"/>
              </a:rPr>
              <a:t>Joga</a:t>
            </a:r>
            <a:r>
              <a:rPr kumimoji="0" lang="fr-FR" altLang="fr-FR" sz="1800" b="0" i="0" u="none" strike="noStrike" cap="none" normalizeH="0" baseline="0" dirty="0" smtClean="0">
                <a:ln>
                  <a:noFill/>
                </a:ln>
                <a:solidFill>
                  <a:schemeClr val="tx1"/>
                </a:solidFill>
                <a:effectLst/>
                <a:latin typeface="Arial" panose="020B0604020202020204" pitchFamily="34" charset="0"/>
              </a:rPr>
              <a:t> de </a:t>
            </a:r>
            <a:r>
              <a:rPr kumimoji="0" lang="fr-FR" altLang="fr-FR" sz="1800" b="0" i="0" u="none" strike="noStrike" cap="none" normalizeH="0" baseline="0" dirty="0" err="1" smtClean="0">
                <a:ln>
                  <a:noFill/>
                </a:ln>
                <a:solidFill>
                  <a:schemeClr val="tx1"/>
                </a:solidFill>
                <a:effectLst/>
                <a:latin typeface="Arial" panose="020B0604020202020204" pitchFamily="34" charset="0"/>
              </a:rPr>
              <a:t>Björk</a:t>
            </a:r>
            <a:r>
              <a:rPr kumimoji="0" lang="fr-FR" altLang="fr-FR" sz="1800" b="0" i="0" u="none" strike="noStrike" cap="none" normalizeH="0" baseline="0" dirty="0" smtClean="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fr-FR" altLang="fr-FR" sz="1800" b="0" i="1" u="none" strike="noStrike" cap="none" normalizeH="0" baseline="0" dirty="0" err="1" smtClean="0">
                <a:ln>
                  <a:noFill/>
                </a:ln>
                <a:solidFill>
                  <a:schemeClr val="tx1"/>
                </a:solidFill>
                <a:effectLst/>
                <a:latin typeface="Arial" panose="020B0604020202020204" pitchFamily="34" charset="0"/>
              </a:rPr>
              <a:t>Iron</a:t>
            </a:r>
            <a:r>
              <a:rPr kumimoji="0" lang="fr-FR" altLang="fr-FR" sz="1800" b="0" i="1" u="none" strike="noStrike" cap="none" normalizeH="0" baseline="0" dirty="0" smtClean="0">
                <a:ln>
                  <a:noFill/>
                </a:ln>
                <a:solidFill>
                  <a:schemeClr val="tx1"/>
                </a:solidFill>
                <a:effectLst/>
                <a:latin typeface="Arial" panose="020B0604020202020204" pitchFamily="34" charset="0"/>
              </a:rPr>
              <a:t> </a:t>
            </a:r>
            <a:r>
              <a:rPr kumimoji="0" lang="fr-FR" altLang="fr-FR" sz="1800" b="0" i="0" u="none" strike="noStrike" cap="none" normalizeH="0" baseline="0" dirty="0" smtClean="0">
                <a:ln>
                  <a:noFill/>
                </a:ln>
                <a:solidFill>
                  <a:schemeClr val="tx1"/>
                </a:solidFill>
                <a:effectLst/>
                <a:latin typeface="Arial" panose="020B0604020202020204" pitchFamily="34" charset="0"/>
              </a:rPr>
              <a:t>de </a:t>
            </a:r>
            <a:r>
              <a:rPr kumimoji="0" lang="fr-FR" altLang="fr-FR" sz="1800" b="0" i="0" u="none" strike="noStrike" cap="none" normalizeH="0" baseline="0" dirty="0" err="1" smtClean="0">
                <a:ln>
                  <a:noFill/>
                </a:ln>
                <a:solidFill>
                  <a:schemeClr val="tx1"/>
                </a:solidFill>
                <a:effectLst/>
                <a:latin typeface="Arial" panose="020B0604020202020204" pitchFamily="34" charset="0"/>
              </a:rPr>
              <a:t>Woodkid</a:t>
            </a:r>
            <a:r>
              <a:rPr kumimoji="0" lang="fr-FR" altLang="fr-FR" sz="1800" b="0" i="0" u="none" strike="noStrike" cap="none" normalizeH="0" baseline="0" dirty="0" smtClean="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fr-FR" altLang="fr-FR" sz="1800" b="0" i="1" u="none" strike="noStrike" cap="none" normalizeH="0" baseline="0" dirty="0" err="1" smtClean="0">
                <a:ln>
                  <a:noFill/>
                </a:ln>
                <a:solidFill>
                  <a:schemeClr val="tx1"/>
                </a:solidFill>
                <a:effectLst/>
                <a:latin typeface="Arial" panose="020B0604020202020204" pitchFamily="34" charset="0"/>
              </a:rPr>
              <a:t>Follow</a:t>
            </a:r>
            <a:r>
              <a:rPr kumimoji="0" lang="fr-FR" altLang="fr-FR" sz="1800" b="0" i="1" u="none" strike="noStrike" cap="none" normalizeH="0" baseline="0" dirty="0" smtClean="0">
                <a:ln>
                  <a:noFill/>
                </a:ln>
                <a:solidFill>
                  <a:schemeClr val="tx1"/>
                </a:solidFill>
                <a:effectLst/>
                <a:latin typeface="Arial" panose="020B0604020202020204" pitchFamily="34" charset="0"/>
              </a:rPr>
              <a:t> Me</a:t>
            </a:r>
            <a:r>
              <a:rPr kumimoji="0" lang="fr-FR" altLang="fr-FR" sz="1800" b="0" i="0" u="none" strike="noStrike" cap="none" normalizeH="0" baseline="0" dirty="0" smtClean="0">
                <a:ln>
                  <a:noFill/>
                </a:ln>
                <a:solidFill>
                  <a:schemeClr val="tx1"/>
                </a:solidFill>
                <a:effectLst/>
                <a:latin typeface="Arial" panose="020B0604020202020204" pitchFamily="34" charset="0"/>
              </a:rPr>
              <a:t> de Muse,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fr-FR" altLang="fr-FR" sz="1800" b="0" i="1" u="none" strike="noStrike" cap="none" normalizeH="0" baseline="0" dirty="0" smtClean="0">
                <a:ln>
                  <a:noFill/>
                </a:ln>
                <a:solidFill>
                  <a:schemeClr val="tx1"/>
                </a:solidFill>
                <a:effectLst/>
                <a:latin typeface="Arial" panose="020B0604020202020204" pitchFamily="34" charset="0"/>
              </a:rPr>
              <a:t>Time </a:t>
            </a:r>
            <a:r>
              <a:rPr kumimoji="0" lang="fr-FR" altLang="fr-FR" sz="1800" b="0" i="1" u="none" strike="noStrike" cap="none" normalizeH="0" baseline="0" dirty="0" err="1" smtClean="0">
                <a:ln>
                  <a:noFill/>
                </a:ln>
                <a:solidFill>
                  <a:schemeClr val="tx1"/>
                </a:solidFill>
                <a:effectLst/>
                <a:latin typeface="Arial" panose="020B0604020202020204" pitchFamily="34" charset="0"/>
              </a:rPr>
              <a:t>after</a:t>
            </a:r>
            <a:r>
              <a:rPr kumimoji="0" lang="fr-FR" altLang="fr-FR" sz="1800" b="0" i="1" u="none" strike="noStrike" cap="none" normalizeH="0" baseline="0" dirty="0" smtClean="0">
                <a:ln>
                  <a:noFill/>
                </a:ln>
                <a:solidFill>
                  <a:schemeClr val="tx1"/>
                </a:solidFill>
                <a:effectLst/>
                <a:latin typeface="Arial" panose="020B0604020202020204" pitchFamily="34" charset="0"/>
              </a:rPr>
              <a:t> Time</a:t>
            </a:r>
            <a:r>
              <a:rPr kumimoji="0" lang="fr-FR" altLang="fr-FR" sz="1800" b="0" i="0" u="none" strike="noStrike" cap="none" normalizeH="0" baseline="0" dirty="0" smtClean="0">
                <a:ln>
                  <a:noFill/>
                </a:ln>
                <a:solidFill>
                  <a:schemeClr val="tx1"/>
                </a:solidFill>
                <a:effectLst/>
                <a:latin typeface="Arial" panose="020B0604020202020204" pitchFamily="34" charset="0"/>
              </a:rPr>
              <a:t> de Cindy </a:t>
            </a:r>
            <a:r>
              <a:rPr kumimoji="0" lang="fr-FR" altLang="fr-FR" sz="1800" b="0" i="0" u="none" strike="noStrike" cap="none" normalizeH="0" baseline="0" dirty="0" err="1" smtClean="0">
                <a:ln>
                  <a:noFill/>
                </a:ln>
                <a:solidFill>
                  <a:schemeClr val="tx1"/>
                </a:solidFill>
                <a:effectLst/>
                <a:latin typeface="Arial" panose="020B0604020202020204" pitchFamily="34" charset="0"/>
              </a:rPr>
              <a:t>Lauper</a:t>
            </a:r>
            <a:r>
              <a:rPr kumimoji="0" lang="fr-FR" altLang="fr-FR" sz="1800" b="0" i="0" u="none" strike="noStrike" cap="none" normalizeH="0" baseline="0" dirty="0" smtClean="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fr-FR" altLang="fr-FR" sz="1800" b="0" i="1" u="none" strike="noStrike" cap="none" normalizeH="0" baseline="0" dirty="0" smtClean="0">
                <a:ln>
                  <a:noFill/>
                </a:ln>
                <a:solidFill>
                  <a:schemeClr val="tx1"/>
                </a:solidFill>
                <a:effectLst/>
                <a:latin typeface="Arial" panose="020B0604020202020204" pitchFamily="34" charset="0"/>
              </a:rPr>
              <a:t>A </a:t>
            </a:r>
            <a:r>
              <a:rPr kumimoji="0" lang="fr-FR" altLang="fr-FR" sz="1800" b="0" i="1" u="none" strike="noStrike" cap="none" normalizeH="0" baseline="0" dirty="0" err="1" smtClean="0">
                <a:ln>
                  <a:noFill/>
                </a:ln>
                <a:solidFill>
                  <a:schemeClr val="tx1"/>
                </a:solidFill>
                <a:effectLst/>
                <a:latin typeface="Arial" panose="020B0604020202020204" pitchFamily="34" charset="0"/>
              </a:rPr>
              <a:t>Little</a:t>
            </a:r>
            <a:r>
              <a:rPr kumimoji="0" lang="fr-FR" altLang="fr-FR" sz="1800" b="0" i="1" u="none" strike="noStrike" cap="none" normalizeH="0" baseline="0" dirty="0" smtClean="0">
                <a:ln>
                  <a:noFill/>
                </a:ln>
                <a:solidFill>
                  <a:schemeClr val="tx1"/>
                </a:solidFill>
                <a:effectLst/>
                <a:latin typeface="Arial" panose="020B0604020202020204" pitchFamily="34" charset="0"/>
              </a:rPr>
              <a:t> </a:t>
            </a:r>
            <a:r>
              <a:rPr kumimoji="0" lang="fr-FR" altLang="fr-FR" sz="1800" b="0" i="1" u="none" strike="noStrike" cap="none" normalizeH="0" baseline="0" dirty="0" err="1" smtClean="0">
                <a:ln>
                  <a:noFill/>
                </a:ln>
                <a:solidFill>
                  <a:schemeClr val="tx1"/>
                </a:solidFill>
                <a:effectLst/>
                <a:latin typeface="Arial" panose="020B0604020202020204" pitchFamily="34" charset="0"/>
              </a:rPr>
              <a:t>Less</a:t>
            </a:r>
            <a:r>
              <a:rPr kumimoji="0" lang="fr-FR" altLang="fr-FR" sz="1800" b="0" i="1" u="none" strike="noStrike" cap="none" normalizeH="0" baseline="0" dirty="0" smtClean="0">
                <a:ln>
                  <a:noFill/>
                </a:ln>
                <a:solidFill>
                  <a:schemeClr val="tx1"/>
                </a:solidFill>
                <a:effectLst/>
                <a:latin typeface="Arial" panose="020B0604020202020204" pitchFamily="34" charset="0"/>
              </a:rPr>
              <a:t> Conversation</a:t>
            </a:r>
            <a:r>
              <a:rPr kumimoji="0" lang="fr-FR" altLang="fr-FR" sz="1800" b="0" i="0" u="none" strike="noStrike" cap="none" normalizeH="0" baseline="0" dirty="0" smtClean="0">
                <a:ln>
                  <a:noFill/>
                </a:ln>
                <a:solidFill>
                  <a:schemeClr val="tx1"/>
                </a:solidFill>
                <a:effectLst/>
                <a:latin typeface="Arial" panose="020B0604020202020204" pitchFamily="34" charset="0"/>
              </a:rPr>
              <a:t> de Elvis Presley,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fr-FR" altLang="fr-FR" sz="1800" b="0" i="1" u="none" strike="noStrike" cap="none" normalizeH="0" baseline="0" dirty="0" smtClean="0">
                <a:ln>
                  <a:noFill/>
                </a:ln>
                <a:solidFill>
                  <a:schemeClr val="tx1"/>
                </a:solidFill>
                <a:effectLst/>
                <a:latin typeface="Arial" panose="020B0604020202020204" pitchFamily="34" charset="0"/>
              </a:rPr>
              <a:t>Je te Donne</a:t>
            </a:r>
            <a:r>
              <a:rPr kumimoji="0" lang="fr-FR" altLang="fr-FR" sz="1800" b="0" i="0" u="none" strike="noStrike" cap="none" normalizeH="0" baseline="0" dirty="0" smtClean="0">
                <a:ln>
                  <a:noFill/>
                </a:ln>
                <a:solidFill>
                  <a:schemeClr val="tx1"/>
                </a:solidFill>
                <a:effectLst/>
                <a:latin typeface="Arial" panose="020B0604020202020204" pitchFamily="34" charset="0"/>
              </a:rPr>
              <a:t> de Jean-Jacques Goldman,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fr-FR" altLang="fr-FR" sz="1800" b="0" i="1" u="none" strike="noStrike" cap="none" normalizeH="0" baseline="0" dirty="0" smtClean="0">
                <a:ln>
                  <a:noFill/>
                </a:ln>
                <a:solidFill>
                  <a:schemeClr val="tx1"/>
                </a:solidFill>
                <a:effectLst/>
                <a:latin typeface="Arial" panose="020B0604020202020204" pitchFamily="34" charset="0"/>
              </a:rPr>
              <a:t>Hung Up</a:t>
            </a:r>
            <a:r>
              <a:rPr kumimoji="0" lang="fr-FR" altLang="fr-FR" sz="1800" b="0" i="0" u="none" strike="noStrike" cap="none" normalizeH="0" baseline="0" dirty="0" smtClean="0">
                <a:ln>
                  <a:noFill/>
                </a:ln>
                <a:solidFill>
                  <a:schemeClr val="tx1"/>
                </a:solidFill>
                <a:effectLst/>
                <a:latin typeface="Arial" panose="020B0604020202020204" pitchFamily="34" charset="0"/>
              </a:rPr>
              <a:t> de Madonna,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fr-FR" altLang="fr-FR" sz="1800" b="0" i="1" u="none" strike="noStrike" cap="none" normalizeH="0" baseline="0" dirty="0" smtClean="0">
                <a:ln>
                  <a:noFill/>
                </a:ln>
                <a:solidFill>
                  <a:schemeClr val="tx1"/>
                </a:solidFill>
                <a:effectLst/>
                <a:latin typeface="Arial" panose="020B0604020202020204" pitchFamily="34" charset="0"/>
              </a:rPr>
              <a:t>Rock </a:t>
            </a:r>
            <a:r>
              <a:rPr kumimoji="0" lang="fr-FR" altLang="fr-FR" sz="1800" b="0" i="1" u="none" strike="noStrike" cap="none" normalizeH="0" baseline="0" dirty="0" err="1" smtClean="0">
                <a:ln>
                  <a:noFill/>
                </a:ln>
                <a:solidFill>
                  <a:schemeClr val="tx1"/>
                </a:solidFill>
                <a:effectLst/>
                <a:latin typeface="Arial" panose="020B0604020202020204" pitchFamily="34" charset="0"/>
              </a:rPr>
              <a:t>your</a:t>
            </a:r>
            <a:r>
              <a:rPr kumimoji="0" lang="fr-FR" altLang="fr-FR" sz="1800" b="0" i="1" u="none" strike="noStrike" cap="none" normalizeH="0" baseline="0" dirty="0" smtClean="0">
                <a:ln>
                  <a:noFill/>
                </a:ln>
                <a:solidFill>
                  <a:schemeClr val="tx1"/>
                </a:solidFill>
                <a:effectLst/>
                <a:latin typeface="Arial" panose="020B0604020202020204" pitchFamily="34" charset="0"/>
              </a:rPr>
              <a:t> Body</a:t>
            </a:r>
            <a:r>
              <a:rPr kumimoji="0" lang="fr-FR" altLang="fr-FR" sz="1800" b="0" i="0" u="none" strike="noStrike" cap="none" normalizeH="0" baseline="0" dirty="0" smtClean="0">
                <a:ln>
                  <a:noFill/>
                </a:ln>
                <a:solidFill>
                  <a:schemeClr val="tx1"/>
                </a:solidFill>
                <a:effectLst/>
                <a:latin typeface="Arial" panose="020B0604020202020204" pitchFamily="34" charset="0"/>
              </a:rPr>
              <a:t> de Justin Timberlake,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fr-FR" altLang="fr-FR" sz="1800" b="0" i="1" u="none" strike="noStrike" cap="none" normalizeH="0" baseline="0" dirty="0" smtClean="0">
                <a:ln>
                  <a:noFill/>
                </a:ln>
                <a:solidFill>
                  <a:schemeClr val="tx1"/>
                </a:solidFill>
                <a:effectLst/>
                <a:latin typeface="Arial" panose="020B0604020202020204" pitchFamily="34" charset="0"/>
              </a:rPr>
              <a:t>Play Hard</a:t>
            </a:r>
            <a:r>
              <a:rPr kumimoji="0" lang="fr-FR" altLang="fr-FR" sz="1800" b="0" i="0" u="none" strike="noStrike" cap="none" normalizeH="0" baseline="0" dirty="0" smtClean="0">
                <a:ln>
                  <a:noFill/>
                </a:ln>
                <a:solidFill>
                  <a:schemeClr val="tx1"/>
                </a:solidFill>
                <a:effectLst/>
                <a:latin typeface="Arial" panose="020B0604020202020204" pitchFamily="34" charset="0"/>
              </a:rPr>
              <a:t> de David Guetta,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fr-FR" altLang="fr-FR" sz="1800" b="0" i="1" u="none" strike="noStrike" cap="none" normalizeH="0" baseline="0" dirty="0" smtClean="0">
                <a:ln>
                  <a:noFill/>
                </a:ln>
                <a:solidFill>
                  <a:schemeClr val="tx1"/>
                </a:solidFill>
                <a:effectLst/>
                <a:latin typeface="Arial" panose="020B0604020202020204" pitchFamily="34" charset="0"/>
              </a:rPr>
              <a:t>Candy</a:t>
            </a:r>
            <a:r>
              <a:rPr kumimoji="0" lang="fr-FR" altLang="fr-FR" sz="1800" b="0" i="0" u="none" strike="noStrike" cap="none" normalizeH="0" baseline="0" dirty="0" smtClean="0">
                <a:ln>
                  <a:noFill/>
                </a:ln>
                <a:solidFill>
                  <a:schemeClr val="tx1"/>
                </a:solidFill>
                <a:effectLst/>
                <a:latin typeface="Arial" panose="020B0604020202020204" pitchFamily="34" charset="0"/>
              </a:rPr>
              <a:t> de Robbie Williams,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fr-FR" altLang="fr-FR" sz="1800" b="0" i="1" u="none" strike="noStrike" cap="none" normalizeH="0" baseline="0" dirty="0" smtClean="0">
                <a:ln>
                  <a:noFill/>
                </a:ln>
                <a:solidFill>
                  <a:schemeClr val="tx1"/>
                </a:solidFill>
                <a:effectLst/>
                <a:latin typeface="Arial" panose="020B0604020202020204" pitchFamily="34" charset="0"/>
              </a:rPr>
              <a:t>I </a:t>
            </a:r>
            <a:r>
              <a:rPr kumimoji="0" lang="fr-FR" altLang="fr-FR" sz="1800" b="0" i="1" u="none" strike="noStrike" cap="none" normalizeH="0" baseline="0" dirty="0" err="1" smtClean="0">
                <a:ln>
                  <a:noFill/>
                </a:ln>
                <a:solidFill>
                  <a:schemeClr val="tx1"/>
                </a:solidFill>
                <a:effectLst/>
                <a:latin typeface="Arial" panose="020B0604020202020204" pitchFamily="34" charset="0"/>
              </a:rPr>
              <a:t>could</a:t>
            </a:r>
            <a:r>
              <a:rPr kumimoji="0" lang="fr-FR" altLang="fr-FR" sz="1800" b="0" i="1" u="none" strike="noStrike" cap="none" normalizeH="0" baseline="0" dirty="0" smtClean="0">
                <a:ln>
                  <a:noFill/>
                </a:ln>
                <a:solidFill>
                  <a:schemeClr val="tx1"/>
                </a:solidFill>
                <a:effectLst/>
                <a:latin typeface="Arial" panose="020B0604020202020204" pitchFamily="34" charset="0"/>
              </a:rPr>
              <a:t> have </a:t>
            </a:r>
            <a:r>
              <a:rPr kumimoji="0" lang="fr-FR" altLang="fr-FR" sz="1800" b="0" i="1" u="none" strike="noStrike" cap="none" normalizeH="0" baseline="0" dirty="0" err="1" smtClean="0">
                <a:ln>
                  <a:noFill/>
                </a:ln>
                <a:solidFill>
                  <a:schemeClr val="tx1"/>
                </a:solidFill>
                <a:effectLst/>
                <a:latin typeface="Arial" panose="020B0604020202020204" pitchFamily="34" charset="0"/>
              </a:rPr>
              <a:t>danced</a:t>
            </a:r>
            <a:r>
              <a:rPr kumimoji="0" lang="fr-FR" altLang="fr-FR" sz="1800" b="0" i="1" u="none" strike="noStrike" cap="none" normalizeH="0" baseline="0" dirty="0" smtClean="0">
                <a:ln>
                  <a:noFill/>
                </a:ln>
                <a:solidFill>
                  <a:schemeClr val="tx1"/>
                </a:solidFill>
                <a:effectLst/>
                <a:latin typeface="Arial" panose="020B0604020202020204" pitchFamily="34" charset="0"/>
              </a:rPr>
              <a:t>  all night </a:t>
            </a:r>
            <a:r>
              <a:rPr kumimoji="0" lang="fr-FR" altLang="fr-FR" sz="1800" b="0" i="0" u="none" strike="noStrike" cap="none" normalizeH="0" baseline="0" dirty="0" smtClean="0">
                <a:ln>
                  <a:noFill/>
                </a:ln>
                <a:solidFill>
                  <a:schemeClr val="tx1"/>
                </a:solidFill>
                <a:effectLst/>
                <a:latin typeface="Arial" panose="020B0604020202020204" pitchFamily="34" charset="0"/>
              </a:rPr>
              <a:t>de Jamie </a:t>
            </a:r>
            <a:r>
              <a:rPr kumimoji="0" lang="fr-FR" altLang="fr-FR" sz="1800" b="0" i="0" u="none" strike="noStrike" cap="none" normalizeH="0" baseline="0" dirty="0" err="1" smtClean="0">
                <a:ln>
                  <a:noFill/>
                </a:ln>
                <a:solidFill>
                  <a:schemeClr val="tx1"/>
                </a:solidFill>
                <a:effectLst/>
                <a:latin typeface="Arial" panose="020B0604020202020204" pitchFamily="34" charset="0"/>
              </a:rPr>
              <a:t>Cullum</a:t>
            </a:r>
            <a:r>
              <a:rPr kumimoji="0" lang="fr-FR" altLang="fr-FR" sz="1800" b="0" i="0" u="none" strike="noStrike" cap="none" normalizeH="0" baseline="0" dirty="0" smtClean="0">
                <a:ln>
                  <a:noFill/>
                </a:ln>
                <a:solidFill>
                  <a:schemeClr val="tx1"/>
                </a:solidFill>
                <a:effectLst/>
                <a:latin typeface="Arial" panose="020B0604020202020204" pitchFamily="34" charset="0"/>
              </a:rPr>
              <a:t>,</a:t>
            </a:r>
          </a:p>
        </p:txBody>
      </p:sp>
      <p:sp>
        <p:nvSpPr>
          <p:cNvPr id="10" name="Rectangle 6"/>
          <p:cNvSpPr>
            <a:spLocks noChangeArrowheads="1"/>
          </p:cNvSpPr>
          <p:nvPr/>
        </p:nvSpPr>
        <p:spPr bwMode="auto">
          <a:xfrm>
            <a:off x="5626100" y="5766281"/>
            <a:ext cx="5227778" cy="646331"/>
          </a:xfrm>
          <a:prstGeom prst="rect">
            <a:avLst/>
          </a:prstGeom>
          <a:ln/>
        </p:spPr>
        <p:style>
          <a:lnRef idx="2">
            <a:schemeClr val="accent1"/>
          </a:lnRef>
          <a:fillRef idx="1">
            <a:schemeClr val="lt1"/>
          </a:fillRef>
          <a:effectRef idx="0">
            <a:schemeClr val="accent1"/>
          </a:effectRef>
          <a:fontRef idx="minor">
            <a:schemeClr val="dk1"/>
          </a:fontRef>
        </p:style>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fr-FR" altLang="fr-FR" sz="1800" b="0" i="1" u="none" strike="noStrike" cap="none" normalizeH="0" baseline="0" dirty="0" err="1" smtClean="0">
                <a:ln>
                  <a:noFill/>
                </a:ln>
                <a:solidFill>
                  <a:schemeClr val="tx1"/>
                </a:solidFill>
                <a:effectLst/>
                <a:latin typeface="Arial" panose="020B0604020202020204" pitchFamily="34" charset="0"/>
              </a:rPr>
              <a:t>My</a:t>
            </a:r>
            <a:r>
              <a:rPr kumimoji="0" lang="fr-FR" altLang="fr-FR" sz="1800" b="0" i="1" u="none" strike="noStrike" cap="none" normalizeH="0" baseline="0" dirty="0" smtClean="0">
                <a:ln>
                  <a:noFill/>
                </a:ln>
                <a:solidFill>
                  <a:schemeClr val="tx1"/>
                </a:solidFill>
                <a:effectLst/>
                <a:latin typeface="Arial" panose="020B0604020202020204" pitchFamily="34" charset="0"/>
              </a:rPr>
              <a:t> </a:t>
            </a:r>
            <a:r>
              <a:rPr kumimoji="0" lang="fr-FR" altLang="fr-FR" sz="1800" b="0" i="1" u="none" strike="noStrike" cap="none" normalizeH="0" baseline="0" dirty="0" err="1" smtClean="0">
                <a:ln>
                  <a:noFill/>
                </a:ln>
                <a:solidFill>
                  <a:schemeClr val="tx1"/>
                </a:solidFill>
                <a:effectLst/>
                <a:latin typeface="Arial" panose="020B0604020202020204" pitchFamily="34" charset="0"/>
              </a:rPr>
              <a:t>heart</a:t>
            </a:r>
            <a:r>
              <a:rPr kumimoji="0" lang="fr-FR" altLang="fr-FR" sz="1800" b="0" i="1" u="none" strike="noStrike" cap="none" normalizeH="0" baseline="0" dirty="0" smtClean="0">
                <a:ln>
                  <a:noFill/>
                </a:ln>
                <a:solidFill>
                  <a:schemeClr val="tx1"/>
                </a:solidFill>
                <a:effectLst/>
                <a:latin typeface="Arial" panose="020B0604020202020204" pitchFamily="34" charset="0"/>
              </a:rPr>
              <a:t> </a:t>
            </a:r>
            <a:r>
              <a:rPr kumimoji="0" lang="fr-FR" altLang="fr-FR" sz="1800" b="0" i="0" u="none" strike="noStrike" cap="none" normalizeH="0" baseline="0" dirty="0" smtClean="0">
                <a:ln>
                  <a:noFill/>
                </a:ln>
                <a:solidFill>
                  <a:schemeClr val="tx1"/>
                </a:solidFill>
                <a:effectLst/>
                <a:latin typeface="Arial" panose="020B0604020202020204" pitchFamily="34" charset="0"/>
              </a:rPr>
              <a:t>de </a:t>
            </a:r>
            <a:r>
              <a:rPr kumimoji="0" lang="fr-FR" altLang="fr-FR" sz="1800" b="0" i="0" u="none" strike="noStrike" cap="none" normalizeH="0" baseline="0" dirty="0" err="1" smtClean="0">
                <a:ln>
                  <a:noFill/>
                </a:ln>
                <a:solidFill>
                  <a:schemeClr val="tx1"/>
                </a:solidFill>
                <a:effectLst/>
                <a:latin typeface="Arial" panose="020B0604020202020204" pitchFamily="34" charset="0"/>
              </a:rPr>
              <a:t>Lizz</a:t>
            </a:r>
            <a:r>
              <a:rPr kumimoji="0" lang="fr-FR" altLang="fr-FR" sz="1800" b="0" i="0" u="none" strike="noStrike" cap="none" normalizeH="0" baseline="0" dirty="0" smtClean="0">
                <a:ln>
                  <a:noFill/>
                </a:ln>
                <a:solidFill>
                  <a:schemeClr val="tx1"/>
                </a:solidFill>
                <a:effectLst/>
                <a:latin typeface="Arial" panose="020B0604020202020204" pitchFamily="34" charset="0"/>
              </a:rPr>
              <a:t> Wright.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fr-FR" altLang="fr-FR" sz="1800" b="0" i="1" u="none" strike="noStrike" cap="none" normalizeH="0" baseline="0" dirty="0" err="1" smtClean="0">
                <a:ln>
                  <a:noFill/>
                </a:ln>
                <a:solidFill>
                  <a:schemeClr val="tx1"/>
                </a:solidFill>
                <a:effectLst/>
                <a:latin typeface="Arial" panose="020B0604020202020204" pitchFamily="34" charset="0"/>
              </a:rPr>
              <a:t>Dream</a:t>
            </a:r>
            <a:r>
              <a:rPr kumimoji="0" lang="fr-FR" altLang="fr-FR" sz="1800" b="0" i="1" u="none" strike="noStrike" cap="none" normalizeH="0" baseline="0" dirty="0" smtClean="0">
                <a:ln>
                  <a:noFill/>
                </a:ln>
                <a:solidFill>
                  <a:schemeClr val="tx1"/>
                </a:solidFill>
                <a:effectLst/>
                <a:latin typeface="Arial" panose="020B0604020202020204" pitchFamily="34" charset="0"/>
              </a:rPr>
              <a:t> a </a:t>
            </a:r>
            <a:r>
              <a:rPr kumimoji="0" lang="fr-FR" altLang="fr-FR" sz="1800" b="0" i="1" u="none" strike="noStrike" cap="none" normalizeH="0" baseline="0" dirty="0" err="1" smtClean="0">
                <a:ln>
                  <a:noFill/>
                </a:ln>
                <a:solidFill>
                  <a:schemeClr val="tx1"/>
                </a:solidFill>
                <a:effectLst/>
                <a:latin typeface="Arial" panose="020B0604020202020204" pitchFamily="34" charset="0"/>
              </a:rPr>
              <a:t>little</a:t>
            </a:r>
            <a:r>
              <a:rPr kumimoji="0" lang="fr-FR" altLang="fr-FR" sz="1800" b="0" i="1" u="none" strike="noStrike" cap="none" normalizeH="0" baseline="0" dirty="0" smtClean="0">
                <a:ln>
                  <a:noFill/>
                </a:ln>
                <a:solidFill>
                  <a:schemeClr val="tx1"/>
                </a:solidFill>
                <a:effectLst/>
                <a:latin typeface="Arial" panose="020B0604020202020204" pitchFamily="34" charset="0"/>
              </a:rPr>
              <a:t> </a:t>
            </a:r>
            <a:r>
              <a:rPr kumimoji="0" lang="fr-FR" altLang="fr-FR" sz="1800" b="0" i="1" u="none" strike="noStrike" cap="none" normalizeH="0" baseline="0" dirty="0" err="1" smtClean="0">
                <a:ln>
                  <a:noFill/>
                </a:ln>
                <a:solidFill>
                  <a:schemeClr val="tx1"/>
                </a:solidFill>
                <a:effectLst/>
                <a:latin typeface="Arial" panose="020B0604020202020204" pitchFamily="34" charset="0"/>
              </a:rPr>
              <a:t>dream</a:t>
            </a:r>
            <a:r>
              <a:rPr kumimoji="0" lang="fr-FR" altLang="fr-FR" sz="1800" b="0" i="1" u="none" strike="noStrike" cap="none" normalizeH="0" baseline="0" dirty="0" smtClean="0">
                <a:ln>
                  <a:noFill/>
                </a:ln>
                <a:solidFill>
                  <a:schemeClr val="tx1"/>
                </a:solidFill>
                <a:effectLst/>
                <a:latin typeface="Arial" panose="020B0604020202020204" pitchFamily="34" charset="0"/>
              </a:rPr>
              <a:t> of me </a:t>
            </a:r>
            <a:r>
              <a:rPr kumimoji="0" lang="fr-FR" altLang="fr-FR" sz="1800" b="0" i="0" u="none" strike="noStrike" cap="none" normalizeH="0" baseline="0" dirty="0" smtClean="0">
                <a:ln>
                  <a:noFill/>
                </a:ln>
                <a:solidFill>
                  <a:schemeClr val="tx1"/>
                </a:solidFill>
                <a:effectLst/>
                <a:latin typeface="Arial" panose="020B0604020202020204" pitchFamily="34" charset="0"/>
              </a:rPr>
              <a:t>de Mary </a:t>
            </a:r>
            <a:r>
              <a:rPr kumimoji="0" lang="fr-FR" altLang="fr-FR" sz="1800" b="0" i="0" u="none" strike="noStrike" cap="none" normalizeH="0" baseline="0" dirty="0" err="1" smtClean="0">
                <a:ln>
                  <a:noFill/>
                </a:ln>
                <a:solidFill>
                  <a:schemeClr val="tx1"/>
                </a:solidFill>
                <a:effectLst/>
                <a:latin typeface="Arial" panose="020B0604020202020204" pitchFamily="34" charset="0"/>
              </a:rPr>
              <a:t>Juane</a:t>
            </a:r>
            <a:r>
              <a:rPr kumimoji="0" lang="fr-FR" altLang="fr-FR" sz="1800" b="0" i="0" u="none" strike="noStrike" cap="none" normalizeH="0" baseline="0" dirty="0" smtClean="0">
                <a:ln>
                  <a:noFill/>
                </a:ln>
                <a:solidFill>
                  <a:schemeClr val="tx1"/>
                </a:solidFill>
                <a:effectLst/>
                <a:latin typeface="Arial" panose="020B0604020202020204" pitchFamily="34" charset="0"/>
              </a:rPr>
              <a:t> Clair.</a:t>
            </a:r>
          </a:p>
        </p:txBody>
      </p:sp>
      <p:sp>
        <p:nvSpPr>
          <p:cNvPr id="11" name="Rectangle 10"/>
          <p:cNvSpPr/>
          <p:nvPr/>
        </p:nvSpPr>
        <p:spPr>
          <a:xfrm>
            <a:off x="184727" y="5403205"/>
            <a:ext cx="4603173" cy="1015663"/>
          </a:xfrm>
          <a:prstGeom prst="rect">
            <a:avLst/>
          </a:prstGeom>
        </p:spPr>
        <p:txBody>
          <a:bodyPr wrap="square">
            <a:spAutoFit/>
          </a:bodyPr>
          <a:lstStyle/>
          <a:p>
            <a:r>
              <a:rPr lang="fr-FR" sz="2000" b="1" dirty="0" smtClean="0">
                <a:solidFill>
                  <a:srgbClr val="C00000"/>
                </a:solidFill>
              </a:rPr>
              <a:t>Le </a:t>
            </a:r>
            <a:r>
              <a:rPr lang="fr-FR" sz="2000" b="1" dirty="0">
                <a:solidFill>
                  <a:srgbClr val="C00000"/>
                </a:solidFill>
              </a:rPr>
              <a:t>choix de la musique est crucial pour réaliser un enchainement chorégraphique digne de ce nom.</a:t>
            </a:r>
          </a:p>
        </p:txBody>
      </p:sp>
    </p:spTree>
    <p:extLst>
      <p:ext uri="{BB962C8B-B14F-4D97-AF65-F5344CB8AC3E}">
        <p14:creationId xmlns:p14="http://schemas.microsoft.com/office/powerpoint/2010/main" val="24317560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292100" y="581025"/>
            <a:ext cx="11353800" cy="1057275"/>
          </a:xfrm>
        </p:spPr>
        <p:txBody>
          <a:bodyPr>
            <a:normAutofit fontScale="90000"/>
          </a:bodyPr>
          <a:lstStyle/>
          <a:p>
            <a:r>
              <a:rPr lang="fr-FR" b="1" dirty="0" smtClean="0"/>
              <a:t>Les chansons pour danser sur des musiques du monde</a:t>
            </a:r>
            <a:br>
              <a:rPr lang="fr-FR" b="1" dirty="0" smtClean="0"/>
            </a:br>
            <a:endParaRPr lang="fr-FR" dirty="0"/>
          </a:p>
        </p:txBody>
      </p:sp>
      <p:sp>
        <p:nvSpPr>
          <p:cNvPr id="3" name="Espace réservé du contenu 2"/>
          <p:cNvSpPr>
            <a:spLocks noGrp="1"/>
          </p:cNvSpPr>
          <p:nvPr>
            <p:ph idx="1"/>
          </p:nvPr>
        </p:nvSpPr>
        <p:spPr>
          <a:xfrm>
            <a:off x="838200" y="1825625"/>
            <a:ext cx="4140200" cy="3876675"/>
          </a:xfrm>
        </p:spPr>
        <p:txBody>
          <a:bodyPr>
            <a:normAutofit lnSpcReduction="10000"/>
          </a:bodyPr>
          <a:lstStyle/>
          <a:p>
            <a:r>
              <a:rPr lang="fr-FR" dirty="0" smtClean="0"/>
              <a:t>Les musiques du monde regroupent l'ensemble des musiques traditionnelles, savantes, populaires, folkloriques et des musiques actuelles. </a:t>
            </a:r>
          </a:p>
          <a:p>
            <a:r>
              <a:rPr lang="fr-FR" dirty="0" smtClean="0"/>
              <a:t>C'est donc un panier culturel assez large et profond...</a:t>
            </a:r>
            <a:endParaRPr lang="fr-FR" dirty="0"/>
          </a:p>
        </p:txBody>
      </p:sp>
      <p:pic>
        <p:nvPicPr>
          <p:cNvPr id="4" name="Imag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94205" y="1401762"/>
            <a:ext cx="6751695" cy="4724400"/>
          </a:xfrm>
          <a:prstGeom prst="rect">
            <a:avLst/>
          </a:prstGeom>
        </p:spPr>
      </p:pic>
    </p:spTree>
    <p:extLst>
      <p:ext uri="{BB962C8B-B14F-4D97-AF65-F5344CB8AC3E}">
        <p14:creationId xmlns:p14="http://schemas.microsoft.com/office/powerpoint/2010/main" val="8704039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72527" y="3130684"/>
            <a:ext cx="3752273" cy="2821709"/>
          </a:xfrm>
          <a:prstGeom prst="rect">
            <a:avLst/>
          </a:prstGeom>
        </p:spPr>
      </p:pic>
      <p:sp>
        <p:nvSpPr>
          <p:cNvPr id="2" name="Titre 1"/>
          <p:cNvSpPr>
            <a:spLocks noGrp="1"/>
          </p:cNvSpPr>
          <p:nvPr>
            <p:ph type="title"/>
          </p:nvPr>
        </p:nvSpPr>
        <p:spPr/>
        <p:txBody>
          <a:bodyPr/>
          <a:lstStyle/>
          <a:p>
            <a:r>
              <a:rPr lang="fr-FR" dirty="0" smtClean="0"/>
              <a:t>Tango</a:t>
            </a:r>
            <a:endParaRPr lang="fr-FR" dirty="0"/>
          </a:p>
        </p:txBody>
      </p:sp>
      <p:sp>
        <p:nvSpPr>
          <p:cNvPr id="3" name="Espace réservé du contenu 2"/>
          <p:cNvSpPr>
            <a:spLocks noGrp="1"/>
          </p:cNvSpPr>
          <p:nvPr>
            <p:ph idx="1"/>
          </p:nvPr>
        </p:nvSpPr>
        <p:spPr>
          <a:xfrm>
            <a:off x="355600" y="1690688"/>
            <a:ext cx="3816927" cy="4807931"/>
          </a:xfrm>
        </p:spPr>
        <p:txBody>
          <a:bodyPr>
            <a:normAutofit/>
          </a:bodyPr>
          <a:lstStyle/>
          <a:p>
            <a:r>
              <a:rPr lang="fr-FR" dirty="0" smtClean="0"/>
              <a:t>Le tango fait partie de ces « musiques à danser ». </a:t>
            </a:r>
          </a:p>
          <a:p>
            <a:r>
              <a:rPr lang="fr-FR" dirty="0" smtClean="0"/>
              <a:t>Né à la fin du XIX° siècle du croisement des cultures noires, créoles et européennes immigrées de l’Argentine, il est à la fois genre musical et danse. </a:t>
            </a:r>
            <a:endParaRPr lang="fr-FR" dirty="0"/>
          </a:p>
        </p:txBody>
      </p:sp>
      <p:sp>
        <p:nvSpPr>
          <p:cNvPr id="4" name="Rectangle 3"/>
          <p:cNvSpPr/>
          <p:nvPr/>
        </p:nvSpPr>
        <p:spPr>
          <a:xfrm>
            <a:off x="4172527" y="758825"/>
            <a:ext cx="3352800" cy="2585323"/>
          </a:xfrm>
          <a:prstGeom prst="rect">
            <a:avLst/>
          </a:prstGeom>
        </p:spPr>
        <p:txBody>
          <a:bodyPr wrap="square">
            <a:spAutoFit/>
          </a:bodyPr>
          <a:lstStyle/>
          <a:p>
            <a:r>
              <a:rPr lang="fr-FR" b="1" dirty="0">
                <a:solidFill>
                  <a:srgbClr val="C00000"/>
                </a:solidFill>
              </a:rPr>
              <a:t>Inventé à Buenos Aires à la fin du 19ème siècle par les immigrés Italiens principalement, le tango argentin est devenu très populaire en France à </a:t>
            </a:r>
            <a:r>
              <a:rPr lang="fr-FR" b="1" dirty="0" smtClean="0">
                <a:solidFill>
                  <a:srgbClr val="C00000"/>
                </a:solidFill>
              </a:rPr>
              <a:t>l'aube </a:t>
            </a:r>
            <a:r>
              <a:rPr lang="fr-FR" b="1" dirty="0">
                <a:solidFill>
                  <a:srgbClr val="C00000"/>
                </a:solidFill>
              </a:rPr>
              <a:t>du 20ème siècle. De nos jours, on compte de nombreuses </a:t>
            </a:r>
            <a:r>
              <a:rPr lang="fr-FR" b="1" i="1" dirty="0">
                <a:solidFill>
                  <a:srgbClr val="C00000"/>
                </a:solidFill>
              </a:rPr>
              <a:t>milongas </a:t>
            </a:r>
            <a:r>
              <a:rPr lang="fr-FR" b="1" dirty="0">
                <a:solidFill>
                  <a:srgbClr val="C00000"/>
                </a:solidFill>
              </a:rPr>
              <a:t>partout dans le pays.</a:t>
            </a:r>
          </a:p>
        </p:txBody>
      </p:sp>
      <p:pic>
        <p:nvPicPr>
          <p:cNvPr id="8" name="Imag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14911" y="927057"/>
            <a:ext cx="3226816" cy="4834181"/>
          </a:xfrm>
          <a:prstGeom prst="rect">
            <a:avLst/>
          </a:prstGeom>
        </p:spPr>
      </p:pic>
    </p:spTree>
    <p:extLst>
      <p:ext uri="{BB962C8B-B14F-4D97-AF65-F5344CB8AC3E}">
        <p14:creationId xmlns:p14="http://schemas.microsoft.com/office/powerpoint/2010/main" val="32466849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228600" y="200025"/>
            <a:ext cx="9639300" cy="1311275"/>
          </a:xfrm>
        </p:spPr>
        <p:txBody>
          <a:bodyPr>
            <a:normAutofit fontScale="90000"/>
          </a:bodyPr>
          <a:lstStyle/>
          <a:p>
            <a:r>
              <a:rPr lang="fr-FR" i="1" dirty="0" smtClean="0"/>
              <a:t>Le Rire</a:t>
            </a:r>
            <a:r>
              <a:rPr lang="fr-FR" dirty="0" smtClean="0"/>
              <a:t> de Bergson éclate, dans son ouverture, sur le grotesque d’une situation de danse.</a:t>
            </a:r>
            <a:endParaRPr lang="fr-FR" dirty="0"/>
          </a:p>
        </p:txBody>
      </p:sp>
      <p:sp>
        <p:nvSpPr>
          <p:cNvPr id="3" name="Espace réservé du contenu 2"/>
          <p:cNvSpPr>
            <a:spLocks noGrp="1"/>
          </p:cNvSpPr>
          <p:nvPr>
            <p:ph idx="1"/>
          </p:nvPr>
        </p:nvSpPr>
        <p:spPr>
          <a:xfrm>
            <a:off x="139700" y="1889124"/>
            <a:ext cx="8280400" cy="4371975"/>
          </a:xfrm>
        </p:spPr>
        <p:txBody>
          <a:bodyPr>
            <a:normAutofit fontScale="92500" lnSpcReduction="10000"/>
          </a:bodyPr>
          <a:lstStyle/>
          <a:p>
            <a:r>
              <a:rPr lang="fr-FR" dirty="0" smtClean="0"/>
              <a:t>L’expérience est simple et constante dans son itération : </a:t>
            </a:r>
            <a:r>
              <a:rPr lang="fr-FR" dirty="0" smtClean="0">
                <a:solidFill>
                  <a:srgbClr val="C00000"/>
                </a:solidFill>
              </a:rPr>
              <a:t>« Il suffit que nous bouchions nos oreilles au son de la musique, dans un salon où l’on danse, pour que les danseurs nous paraissent aussitôt ridicules»</a:t>
            </a:r>
            <a:r>
              <a:rPr lang="fr-FR" dirty="0" smtClean="0"/>
              <a:t>.</a:t>
            </a:r>
          </a:p>
          <a:p>
            <a:r>
              <a:rPr lang="fr-FR" dirty="0" smtClean="0"/>
              <a:t>Autant il est difficile de contrevenir à cette règle pratique, autant il est toutefois aisé d’en manquer la raison sous-jacente. </a:t>
            </a:r>
          </a:p>
          <a:p>
            <a:r>
              <a:rPr lang="fr-FR" dirty="0"/>
              <a:t>S</a:t>
            </a:r>
            <a:r>
              <a:rPr lang="fr-FR" dirty="0" smtClean="0"/>
              <a:t>uivre la musique, c’est-à-dire calquer sa gestuelle sur son rythme, reste le plus sûr moyen de danser ensemble.</a:t>
            </a:r>
          </a:p>
          <a:p>
            <a:r>
              <a:rPr lang="fr-FR" dirty="0" smtClean="0"/>
              <a:t>Mais qu’adviendrait-il « dans une salle » où des corps recherchent la charge poétique de mouvements non codifiés ?</a:t>
            </a:r>
            <a:endParaRPr lang="fr-FR" dirty="0"/>
          </a:p>
        </p:txBody>
      </p:sp>
      <p:pic>
        <p:nvPicPr>
          <p:cNvPr id="4" name="Imag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67900" y="200025"/>
            <a:ext cx="1943100" cy="3022600"/>
          </a:xfrm>
          <a:prstGeom prst="rect">
            <a:avLst/>
          </a:prstGeom>
        </p:spPr>
      </p:pic>
      <p:sp>
        <p:nvSpPr>
          <p:cNvPr id="5" name="Rectangle 4"/>
          <p:cNvSpPr/>
          <p:nvPr/>
        </p:nvSpPr>
        <p:spPr>
          <a:xfrm>
            <a:off x="9271000" y="3361034"/>
            <a:ext cx="2921000" cy="1754326"/>
          </a:xfrm>
          <a:prstGeom prst="rect">
            <a:avLst/>
          </a:prstGeom>
        </p:spPr>
        <p:txBody>
          <a:bodyPr wrap="square">
            <a:spAutoFit/>
          </a:bodyPr>
          <a:lstStyle/>
          <a:p>
            <a:r>
              <a:rPr lang="fr-FR" dirty="0">
                <a:solidFill>
                  <a:srgbClr val="000000"/>
                </a:solidFill>
              </a:rPr>
              <a:t>Henri Bergson (1859-1941) était un philosophe français</a:t>
            </a:r>
            <a:br>
              <a:rPr lang="fr-FR" dirty="0">
                <a:solidFill>
                  <a:srgbClr val="000000"/>
                </a:solidFill>
              </a:rPr>
            </a:br>
            <a:r>
              <a:rPr lang="fr-FR" dirty="0">
                <a:solidFill>
                  <a:srgbClr val="000000"/>
                </a:solidFill>
              </a:rPr>
              <a:t>Il a fait ses études à l’ENS, dans le même promotion que Emile Durkheim, et Jean Jaurès.</a:t>
            </a:r>
            <a:endParaRPr lang="fr-FR" dirty="0"/>
          </a:p>
        </p:txBody>
      </p:sp>
    </p:spTree>
    <p:extLst>
      <p:ext uri="{BB962C8B-B14F-4D97-AF65-F5344CB8AC3E}">
        <p14:creationId xmlns:p14="http://schemas.microsoft.com/office/powerpoint/2010/main" val="9136416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94300" y="2514600"/>
            <a:ext cx="5461000" cy="4095750"/>
          </a:xfrm>
          <a:prstGeom prst="rect">
            <a:avLst/>
          </a:prstGeom>
        </p:spPr>
      </p:pic>
      <p:sp>
        <p:nvSpPr>
          <p:cNvPr id="2" name="Titre 1"/>
          <p:cNvSpPr>
            <a:spLocks noGrp="1"/>
          </p:cNvSpPr>
          <p:nvPr>
            <p:ph type="title"/>
          </p:nvPr>
        </p:nvSpPr>
        <p:spPr/>
        <p:txBody>
          <a:bodyPr/>
          <a:lstStyle/>
          <a:p>
            <a:r>
              <a:rPr lang="fr-FR" b="1" dirty="0" smtClean="0"/>
              <a:t>Les musiques de flamenco et rumba</a:t>
            </a:r>
            <a:br>
              <a:rPr lang="fr-FR" b="1" dirty="0" smtClean="0"/>
            </a:br>
            <a:endParaRPr lang="fr-FR" dirty="0"/>
          </a:p>
        </p:txBody>
      </p:sp>
      <p:sp>
        <p:nvSpPr>
          <p:cNvPr id="3" name="Espace réservé du contenu 2"/>
          <p:cNvSpPr>
            <a:spLocks noGrp="1"/>
          </p:cNvSpPr>
          <p:nvPr>
            <p:ph idx="1"/>
          </p:nvPr>
        </p:nvSpPr>
        <p:spPr>
          <a:xfrm>
            <a:off x="838200" y="1825625"/>
            <a:ext cx="3962400" cy="4206875"/>
          </a:xfrm>
        </p:spPr>
        <p:txBody>
          <a:bodyPr/>
          <a:lstStyle/>
          <a:p>
            <a:r>
              <a:rPr lang="fr-FR" dirty="0" smtClean="0"/>
              <a:t>Danse traditionnelle emblématique de la culture espagnole, le flamenco et les sevillanas, créées initialement par les communautés gitanes exclues ou déviantes, sont désormais connues du monde entier.</a:t>
            </a:r>
            <a:endParaRPr lang="fr-FR" dirty="0"/>
          </a:p>
        </p:txBody>
      </p:sp>
      <p:sp>
        <p:nvSpPr>
          <p:cNvPr id="4" name="Rectangle 3"/>
          <p:cNvSpPr/>
          <p:nvPr/>
        </p:nvSpPr>
        <p:spPr>
          <a:xfrm>
            <a:off x="5537200" y="1482636"/>
            <a:ext cx="5969000" cy="1200329"/>
          </a:xfrm>
          <a:prstGeom prst="rect">
            <a:avLst/>
          </a:prstGeom>
        </p:spPr>
        <p:txBody>
          <a:bodyPr wrap="square">
            <a:spAutoFit/>
          </a:bodyPr>
          <a:lstStyle/>
          <a:p>
            <a:pPr>
              <a:buFont typeface="Arial" panose="020B0604020202020204" pitchFamily="34" charset="0"/>
              <a:buChar char="•"/>
            </a:pPr>
            <a:r>
              <a:rPr lang="fr-FR" i="1" dirty="0" err="1"/>
              <a:t>Mediterranean</a:t>
            </a:r>
            <a:r>
              <a:rPr lang="fr-FR" i="1" dirty="0"/>
              <a:t> Sundance </a:t>
            </a:r>
            <a:r>
              <a:rPr lang="fr-FR" dirty="0"/>
              <a:t>de Paco De Lucia &amp; Al Di </a:t>
            </a:r>
            <a:r>
              <a:rPr lang="fr-FR" dirty="0" err="1"/>
              <a:t>Meola</a:t>
            </a:r>
            <a:r>
              <a:rPr lang="fr-FR" dirty="0"/>
              <a:t>,</a:t>
            </a:r>
          </a:p>
          <a:p>
            <a:pPr>
              <a:buFont typeface="Arial" panose="020B0604020202020204" pitchFamily="34" charset="0"/>
              <a:buChar char="•"/>
            </a:pPr>
            <a:r>
              <a:rPr lang="fr-FR" i="1" dirty="0"/>
              <a:t>Entre dos </a:t>
            </a:r>
            <a:r>
              <a:rPr lang="fr-FR" i="1" dirty="0" err="1"/>
              <a:t>aguas</a:t>
            </a:r>
            <a:r>
              <a:rPr lang="fr-FR" i="1" dirty="0"/>
              <a:t> </a:t>
            </a:r>
            <a:r>
              <a:rPr lang="fr-FR" dirty="0"/>
              <a:t>de Paco de Lucia,</a:t>
            </a:r>
          </a:p>
          <a:p>
            <a:pPr>
              <a:buFont typeface="Arial" panose="020B0604020202020204" pitchFamily="34" charset="0"/>
              <a:buChar char="•"/>
            </a:pPr>
            <a:r>
              <a:rPr lang="fr-FR" i="1" dirty="0"/>
              <a:t>Isla </a:t>
            </a:r>
            <a:r>
              <a:rPr lang="fr-FR" i="1" dirty="0" err="1"/>
              <a:t>del</a:t>
            </a:r>
            <a:r>
              <a:rPr lang="fr-FR" i="1" dirty="0"/>
              <a:t> sol </a:t>
            </a:r>
            <a:r>
              <a:rPr lang="fr-FR" dirty="0"/>
              <a:t>de </a:t>
            </a:r>
            <a:r>
              <a:rPr lang="fr-FR" dirty="0" err="1"/>
              <a:t>Armik</a:t>
            </a:r>
            <a:r>
              <a:rPr lang="fr-FR" dirty="0"/>
              <a:t>,</a:t>
            </a:r>
          </a:p>
          <a:p>
            <a:pPr>
              <a:buFont typeface="Arial" panose="020B0604020202020204" pitchFamily="34" charset="0"/>
              <a:buChar char="•"/>
            </a:pPr>
            <a:r>
              <a:rPr lang="fr-FR" i="1" dirty="0" err="1"/>
              <a:t>Treasure</a:t>
            </a:r>
            <a:r>
              <a:rPr lang="fr-FR" i="1" dirty="0"/>
              <a:t> </a:t>
            </a:r>
            <a:r>
              <a:rPr lang="fr-FR" i="1" dirty="0" err="1"/>
              <a:t>Bay</a:t>
            </a:r>
            <a:r>
              <a:rPr lang="fr-FR" i="1" dirty="0"/>
              <a:t> </a:t>
            </a:r>
            <a:r>
              <a:rPr lang="fr-FR" dirty="0"/>
              <a:t>de </a:t>
            </a:r>
            <a:r>
              <a:rPr lang="fr-FR" dirty="0" err="1"/>
              <a:t>Govi</a:t>
            </a:r>
            <a:r>
              <a:rPr lang="fr-FR" dirty="0"/>
              <a:t>.</a:t>
            </a:r>
          </a:p>
        </p:txBody>
      </p:sp>
    </p:spTree>
    <p:extLst>
      <p:ext uri="{BB962C8B-B14F-4D97-AF65-F5344CB8AC3E}">
        <p14:creationId xmlns:p14="http://schemas.microsoft.com/office/powerpoint/2010/main" val="13076498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78217" y="1739900"/>
            <a:ext cx="6370883" cy="4358705"/>
          </a:xfrm>
          <a:prstGeom prst="rect">
            <a:avLst/>
          </a:prstGeom>
        </p:spPr>
      </p:pic>
      <p:sp>
        <p:nvSpPr>
          <p:cNvPr id="2" name="Titre 1"/>
          <p:cNvSpPr>
            <a:spLocks noGrp="1"/>
          </p:cNvSpPr>
          <p:nvPr>
            <p:ph type="title"/>
          </p:nvPr>
        </p:nvSpPr>
        <p:spPr>
          <a:xfrm>
            <a:off x="166255" y="365125"/>
            <a:ext cx="12025745" cy="1629930"/>
          </a:xfrm>
        </p:spPr>
        <p:txBody>
          <a:bodyPr>
            <a:normAutofit fontScale="90000"/>
          </a:bodyPr>
          <a:lstStyle/>
          <a:p>
            <a:r>
              <a:rPr lang="fr-FR" b="1" dirty="0" smtClean="0"/>
              <a:t>Naissance de la danse moderne : couper le cordon musical</a:t>
            </a:r>
            <a:br>
              <a:rPr lang="fr-FR" b="1" dirty="0" smtClean="0"/>
            </a:br>
            <a:endParaRPr lang="fr-FR" dirty="0"/>
          </a:p>
        </p:txBody>
      </p:sp>
      <p:sp>
        <p:nvSpPr>
          <p:cNvPr id="3" name="Espace réservé du contenu 2"/>
          <p:cNvSpPr>
            <a:spLocks noGrp="1"/>
          </p:cNvSpPr>
          <p:nvPr>
            <p:ph idx="1"/>
          </p:nvPr>
        </p:nvSpPr>
        <p:spPr>
          <a:xfrm>
            <a:off x="317500" y="1901824"/>
            <a:ext cx="7734300" cy="4359275"/>
          </a:xfrm>
        </p:spPr>
        <p:txBody>
          <a:bodyPr>
            <a:normAutofit fontScale="92500"/>
          </a:bodyPr>
          <a:lstStyle/>
          <a:p>
            <a:r>
              <a:rPr lang="fr-FR" dirty="0" smtClean="0"/>
              <a:t>«  Ces danses n’étaient accompagnées d’aucune musique, mais semblaient naître du rythme de musiques inaudibles » </a:t>
            </a:r>
            <a:r>
              <a:rPr lang="en-US" sz="2400" dirty="0" smtClean="0"/>
              <a:t>Isadora </a:t>
            </a:r>
            <a:r>
              <a:rPr lang="en-US" sz="2400" cap="small" dirty="0" smtClean="0">
                <a:effectLst/>
              </a:rPr>
              <a:t>Duncan</a:t>
            </a:r>
            <a:r>
              <a:rPr lang="en-US" sz="2400" dirty="0" smtClean="0"/>
              <a:t>,</a:t>
            </a:r>
            <a:r>
              <a:rPr lang="en-US" sz="2400" i="1" dirty="0" smtClean="0"/>
              <a:t> The art of the dance,</a:t>
            </a:r>
            <a:r>
              <a:rPr lang="en-US" sz="2400" dirty="0" smtClean="0"/>
              <a:t> New York, Theater Arts, 1928, p. 102.</a:t>
            </a:r>
          </a:p>
          <a:p>
            <a:r>
              <a:rPr lang="fr-FR" sz="2400" dirty="0" smtClean="0"/>
              <a:t>Il est acquis aujourd’hui qu’à entretenir un rapport de redondance avec la musique, à l’illustrer donc, la danse gagne en </a:t>
            </a:r>
            <a:r>
              <a:rPr lang="fr-FR" sz="2400" dirty="0" smtClean="0">
                <a:solidFill>
                  <a:srgbClr val="C00000"/>
                </a:solidFill>
              </a:rPr>
              <a:t>valeur décorative </a:t>
            </a:r>
            <a:r>
              <a:rPr lang="fr-FR" sz="2400" dirty="0" smtClean="0"/>
              <a:t>ce qu’elle perd en qualité artistique. </a:t>
            </a:r>
          </a:p>
          <a:p>
            <a:r>
              <a:rPr lang="fr-FR" sz="2400" dirty="0" smtClean="0"/>
              <a:t>Ironie du sort, puisque la musique a souffert elle-même d’une menace similaire quand elle fut confrontée au cinéma : ce risque de l’illustration prit ici le nom de « </a:t>
            </a:r>
            <a:r>
              <a:rPr lang="fr-FR" sz="2400" dirty="0" err="1" smtClean="0"/>
              <a:t>mickeymousing</a:t>
            </a:r>
            <a:r>
              <a:rPr lang="fr-FR" sz="2400" dirty="0" smtClean="0"/>
              <a:t> », cette technique empruntée au dessin animé qui consiste à souligner la moindre inflexion d’une action par une ligne musicale.</a:t>
            </a:r>
            <a:endParaRPr lang="fr-FR" sz="2400" dirty="0"/>
          </a:p>
        </p:txBody>
      </p:sp>
      <p:sp>
        <p:nvSpPr>
          <p:cNvPr id="5" name="Rectangle 4"/>
          <p:cNvSpPr/>
          <p:nvPr/>
        </p:nvSpPr>
        <p:spPr>
          <a:xfrm>
            <a:off x="6040183" y="6210883"/>
            <a:ext cx="5246949" cy="369332"/>
          </a:xfrm>
          <a:prstGeom prst="rect">
            <a:avLst/>
          </a:prstGeom>
        </p:spPr>
        <p:txBody>
          <a:bodyPr wrap="none">
            <a:spAutoFit/>
          </a:bodyPr>
          <a:lstStyle/>
          <a:p>
            <a:r>
              <a:rPr lang="fr-FR" b="1" dirty="0"/>
              <a:t>Isadora Duncan (1877-1927) ou l'art de danser sa vie </a:t>
            </a:r>
          </a:p>
        </p:txBody>
      </p:sp>
    </p:spTree>
    <p:extLst>
      <p:ext uri="{BB962C8B-B14F-4D97-AF65-F5344CB8AC3E}">
        <p14:creationId xmlns:p14="http://schemas.microsoft.com/office/powerpoint/2010/main" val="33966865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dirty="0" smtClean="0"/>
              <a:t>Arthur Honegger</a:t>
            </a:r>
            <a:endParaRPr lang="fr-FR" dirty="0"/>
          </a:p>
        </p:txBody>
      </p:sp>
      <p:sp>
        <p:nvSpPr>
          <p:cNvPr id="3" name="Espace réservé du contenu 2"/>
          <p:cNvSpPr>
            <a:spLocks noGrp="1"/>
          </p:cNvSpPr>
          <p:nvPr>
            <p:ph idx="1"/>
          </p:nvPr>
        </p:nvSpPr>
        <p:spPr>
          <a:xfrm>
            <a:off x="304800" y="1690688"/>
            <a:ext cx="7467600" cy="4918075"/>
          </a:xfrm>
        </p:spPr>
        <p:txBody>
          <a:bodyPr/>
          <a:lstStyle/>
          <a:p>
            <a:r>
              <a:rPr lang="fr-FR" dirty="0" smtClean="0"/>
              <a:t>«  Par sa nature rythmique, la danse se suffit à elle-même, la musique ne lui est pas un support indispensable,… la danse a besoin d’une base qui lui serve à accentuer son rythme, mais cette base ne doit pas être nécessairement musicale : on peut aussi bien danser sous l’accompagnement d’un tambourin que sous celui de castagnettes ou de claquements de mains. C’est en cela que réside la lettre initiale de la danse. Essayons d’en faire une majuscule et nous voilà sur la voie nouvelle. » </a:t>
            </a:r>
            <a:r>
              <a:rPr lang="fr-FR" sz="2000" dirty="0" smtClean="0"/>
              <a:t>http://arthur-honegger.com/francais/archives/1_icare.php</a:t>
            </a:r>
            <a:endParaRPr lang="fr-FR" sz="2000" dirty="0"/>
          </a:p>
        </p:txBody>
      </p:sp>
      <p:pic>
        <p:nvPicPr>
          <p:cNvPr id="4" name="Imag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05800" y="2041524"/>
            <a:ext cx="3760375" cy="3876675"/>
          </a:xfrm>
          <a:prstGeom prst="rect">
            <a:avLst/>
          </a:prstGeom>
        </p:spPr>
      </p:pic>
      <p:pic>
        <p:nvPicPr>
          <p:cNvPr id="6" name="Image 5"/>
          <p:cNvPicPr>
            <a:picLocks noChangeAspect="1"/>
          </p:cNvPicPr>
          <p:nvPr/>
        </p:nvPicPr>
        <p:blipFill>
          <a:blip r:embed="rId3"/>
          <a:stretch>
            <a:fillRect/>
          </a:stretch>
        </p:blipFill>
        <p:spPr>
          <a:xfrm>
            <a:off x="7772400" y="5613401"/>
            <a:ext cx="4419600" cy="1028700"/>
          </a:xfrm>
          <a:prstGeom prst="rect">
            <a:avLst/>
          </a:prstGeom>
        </p:spPr>
      </p:pic>
    </p:spTree>
    <p:extLst>
      <p:ext uri="{BB962C8B-B14F-4D97-AF65-F5344CB8AC3E}">
        <p14:creationId xmlns:p14="http://schemas.microsoft.com/office/powerpoint/2010/main" val="23474100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Imag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86246" y="1573011"/>
            <a:ext cx="8953500" cy="4476750"/>
          </a:xfrm>
          <a:prstGeom prst="rect">
            <a:avLst/>
          </a:prstGeom>
        </p:spPr>
      </p:pic>
      <p:sp>
        <p:nvSpPr>
          <p:cNvPr id="2" name="Titre 1"/>
          <p:cNvSpPr>
            <a:spLocks noGrp="1"/>
          </p:cNvSpPr>
          <p:nvPr>
            <p:ph type="title"/>
          </p:nvPr>
        </p:nvSpPr>
        <p:spPr/>
        <p:txBody>
          <a:bodyPr/>
          <a:lstStyle/>
          <a:p>
            <a:r>
              <a:rPr lang="fr-FR" dirty="0" smtClean="0"/>
              <a:t>Faire entendre le silence</a:t>
            </a:r>
            <a:endParaRPr lang="fr-FR" dirty="0"/>
          </a:p>
        </p:txBody>
      </p:sp>
      <p:sp>
        <p:nvSpPr>
          <p:cNvPr id="6" name="Espace réservé du contenu 5"/>
          <p:cNvSpPr>
            <a:spLocks noGrp="1"/>
          </p:cNvSpPr>
          <p:nvPr>
            <p:ph idx="1"/>
          </p:nvPr>
        </p:nvSpPr>
        <p:spPr>
          <a:xfrm>
            <a:off x="1802476" y="1892127"/>
            <a:ext cx="7873538" cy="4674928"/>
          </a:xfrm>
        </p:spPr>
        <p:txBody>
          <a:bodyPr>
            <a:normAutofit fontScale="92500" lnSpcReduction="20000"/>
          </a:bodyPr>
          <a:lstStyle/>
          <a:p>
            <a:r>
              <a:rPr lang="fr-FR" dirty="0" smtClean="0"/>
              <a:t>Le désir du silence s’était traduit dès les débuts de la Modernité par le passage de la note jouée au son frappé, mais l’amenuisement de la matière acoustique s’était accru davantage dans son ultime résidu : le simple bruit. </a:t>
            </a:r>
          </a:p>
          <a:p>
            <a:r>
              <a:rPr lang="fr-FR" dirty="0" smtClean="0">
                <a:solidFill>
                  <a:schemeClr val="bg1"/>
                </a:solidFill>
              </a:rPr>
              <a:t>Mais pourquoi le corps convertit-il inconsciemment le silence en un état d’inertie motrice ? </a:t>
            </a:r>
          </a:p>
          <a:p>
            <a:r>
              <a:rPr lang="fr-FR" dirty="0" smtClean="0">
                <a:solidFill>
                  <a:schemeClr val="bg1"/>
                </a:solidFill>
              </a:rPr>
              <a:t>Le silence, avant d’être une certaine modalité du son, est d’abord une certaine modulation du sens et, à le supplanter par la notion polysémique de « pause » comme suspension d’un processus </a:t>
            </a:r>
            <a:r>
              <a:rPr lang="fr-FR" sz="2400" dirty="0" smtClean="0">
                <a:solidFill>
                  <a:schemeClr val="bg1"/>
                </a:solidFill>
              </a:rPr>
              <a:t>(qu’il soit purement temporel dans la donne musicale ou moteur dans le geste corporel), </a:t>
            </a:r>
            <a:r>
              <a:rPr lang="fr-FR" dirty="0" smtClean="0">
                <a:solidFill>
                  <a:schemeClr val="bg1"/>
                </a:solidFill>
              </a:rPr>
              <a:t>se découvre le pan encore inexploré du propre de la danse. </a:t>
            </a:r>
            <a:endParaRPr lang="fr-FR" dirty="0">
              <a:solidFill>
                <a:schemeClr val="bg1"/>
              </a:solidFill>
            </a:endParaRPr>
          </a:p>
        </p:txBody>
      </p:sp>
    </p:spTree>
    <p:extLst>
      <p:ext uri="{BB962C8B-B14F-4D97-AF65-F5344CB8AC3E}">
        <p14:creationId xmlns:p14="http://schemas.microsoft.com/office/powerpoint/2010/main" val="39859859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normAutofit fontScale="90000"/>
          </a:bodyPr>
          <a:lstStyle/>
          <a:p>
            <a:r>
              <a:rPr lang="fr-FR" b="1" dirty="0" smtClean="0"/>
              <a:t>Conversation - Dialogue entre un musicien et un danseur</a:t>
            </a:r>
            <a:br>
              <a:rPr lang="fr-FR" b="1" dirty="0" smtClean="0"/>
            </a:br>
            <a:endParaRPr lang="fr-FR" dirty="0"/>
          </a:p>
        </p:txBody>
      </p:sp>
      <p:pic>
        <p:nvPicPr>
          <p:cNvPr id="4" name="Conversation - Dialogue entre un musicien et un danseur">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6132570" y="2701925"/>
            <a:ext cx="5221230" cy="2936875"/>
          </a:xfrm>
        </p:spPr>
      </p:pic>
      <p:pic>
        <p:nvPicPr>
          <p:cNvPr id="5" name="Image 4"/>
          <p:cNvPicPr>
            <a:picLocks noChangeAspect="1"/>
          </p:cNvPicPr>
          <p:nvPr/>
        </p:nvPicPr>
        <p:blipFill>
          <a:blip r:embed="rId5"/>
          <a:stretch>
            <a:fillRect/>
          </a:stretch>
        </p:blipFill>
        <p:spPr>
          <a:xfrm>
            <a:off x="312737" y="1393825"/>
            <a:ext cx="2981325" cy="5162550"/>
          </a:xfrm>
          <a:prstGeom prst="rect">
            <a:avLst/>
          </a:prstGeom>
        </p:spPr>
      </p:pic>
      <p:pic>
        <p:nvPicPr>
          <p:cNvPr id="6" name="Image 5"/>
          <p:cNvPicPr>
            <a:picLocks noChangeAspect="1"/>
          </p:cNvPicPr>
          <p:nvPr/>
        </p:nvPicPr>
        <p:blipFill>
          <a:blip r:embed="rId6"/>
          <a:stretch>
            <a:fillRect/>
          </a:stretch>
        </p:blipFill>
        <p:spPr>
          <a:xfrm>
            <a:off x="3473467" y="1586706"/>
            <a:ext cx="2479697" cy="2230438"/>
          </a:xfrm>
          <a:prstGeom prst="rect">
            <a:avLst/>
          </a:prstGeom>
        </p:spPr>
      </p:pic>
      <p:pic>
        <p:nvPicPr>
          <p:cNvPr id="7" name="Image 6"/>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8633730">
            <a:off x="4945446" y="5044238"/>
            <a:ext cx="925538" cy="885046"/>
          </a:xfrm>
          <a:prstGeom prst="rect">
            <a:avLst/>
          </a:prstGeom>
        </p:spPr>
      </p:pic>
    </p:spTree>
    <p:extLst>
      <p:ext uri="{BB962C8B-B14F-4D97-AF65-F5344CB8AC3E}">
        <p14:creationId xmlns:p14="http://schemas.microsoft.com/office/powerpoint/2010/main" val="42732774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304800" y="619125"/>
            <a:ext cx="5362323" cy="1387475"/>
          </a:xfrm>
        </p:spPr>
        <p:txBody>
          <a:bodyPr>
            <a:normAutofit fontScale="90000"/>
          </a:bodyPr>
          <a:lstStyle/>
          <a:p>
            <a:r>
              <a:rPr lang="fr-FR" b="1" dirty="0" smtClean="0"/>
              <a:t>Quand un danseur devient un pianiste et le corps un instrument </a:t>
            </a:r>
            <a:br>
              <a:rPr lang="fr-FR" b="1" dirty="0" smtClean="0"/>
            </a:br>
            <a:endParaRPr lang="fr-FR" dirty="0"/>
          </a:p>
        </p:txBody>
      </p:sp>
      <p:pic>
        <p:nvPicPr>
          <p:cNvPr id="4" name="Image 3"/>
          <p:cNvPicPr>
            <a:picLocks noChangeAspect="1"/>
          </p:cNvPicPr>
          <p:nvPr/>
        </p:nvPicPr>
        <p:blipFill>
          <a:blip r:embed="rId2"/>
          <a:stretch>
            <a:fillRect/>
          </a:stretch>
        </p:blipFill>
        <p:spPr>
          <a:xfrm>
            <a:off x="0" y="2187575"/>
            <a:ext cx="6200523" cy="3476625"/>
          </a:xfrm>
          <a:prstGeom prst="rect">
            <a:avLst/>
          </a:prstGeom>
        </p:spPr>
      </p:pic>
      <p:sp>
        <p:nvSpPr>
          <p:cNvPr id="7" name="Rectangle 2"/>
          <p:cNvSpPr>
            <a:spLocks noChangeArrowheads="1"/>
          </p:cNvSpPr>
          <p:nvPr/>
        </p:nvSpPr>
        <p:spPr bwMode="auto">
          <a:xfrm>
            <a:off x="6324600" y="0"/>
            <a:ext cx="6032500" cy="67403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fr-FR" altLang="fr-FR" sz="1800" b="1" i="0" u="none" strike="noStrike" cap="none" normalizeH="0" baseline="0" dirty="0" smtClean="0">
                <a:ln>
                  <a:noFill/>
                </a:ln>
                <a:solidFill>
                  <a:schemeClr val="tx1"/>
                </a:solidFill>
                <a:effectLst/>
                <a:latin typeface="Arial" panose="020B0604020202020204" pitchFamily="34" charset="0"/>
              </a:rPr>
              <a:t>Le danseur japonais </a:t>
            </a:r>
            <a:r>
              <a:rPr kumimoji="0" lang="fr-FR" altLang="fr-FR" sz="1800" b="1" i="0" u="none" strike="noStrike" cap="none" normalizeH="0" baseline="0" dirty="0" err="1" smtClean="0">
                <a:ln>
                  <a:noFill/>
                </a:ln>
                <a:solidFill>
                  <a:schemeClr val="tx1"/>
                </a:solidFill>
                <a:effectLst/>
                <a:latin typeface="Arial" panose="020B0604020202020204" pitchFamily="34" charset="0"/>
              </a:rPr>
              <a:t>Kaiji</a:t>
            </a:r>
            <a:r>
              <a:rPr kumimoji="0" lang="fr-FR" altLang="fr-FR" sz="1800" b="1" i="0" u="none" strike="noStrike" cap="none" normalizeH="0" baseline="0" dirty="0" smtClean="0">
                <a:ln>
                  <a:noFill/>
                </a:ln>
                <a:solidFill>
                  <a:schemeClr val="tx1"/>
                </a:solidFill>
                <a:effectLst/>
                <a:latin typeface="Arial" panose="020B0604020202020204" pitchFamily="34" charset="0"/>
              </a:rPr>
              <a:t> </a:t>
            </a:r>
            <a:r>
              <a:rPr kumimoji="0" lang="fr-FR" altLang="fr-FR" sz="1800" b="1" i="0" u="none" strike="noStrike" cap="none" normalizeH="0" baseline="0" dirty="0" err="1" smtClean="0">
                <a:ln>
                  <a:noFill/>
                </a:ln>
                <a:solidFill>
                  <a:schemeClr val="tx1"/>
                </a:solidFill>
                <a:effectLst/>
                <a:latin typeface="Arial" panose="020B0604020202020204" pitchFamily="34" charset="0"/>
              </a:rPr>
              <a:t>Moriyama</a:t>
            </a:r>
            <a:r>
              <a:rPr kumimoji="0" lang="fr-FR" altLang="fr-FR" sz="1800" b="1" i="0" u="none" strike="noStrike" cap="none" normalizeH="0" baseline="0" dirty="0" smtClean="0">
                <a:ln>
                  <a:noFill/>
                </a:ln>
                <a:solidFill>
                  <a:schemeClr val="tx1"/>
                </a:solidFill>
                <a:effectLst/>
                <a:latin typeface="Arial" panose="020B0604020202020204" pitchFamily="34" charset="0"/>
              </a:rPr>
              <a:t> s’est transformé en pianiste, le temps d’un concert. Grâce à l’Intelligence Artificielle, chaque mouvement de son corps a été traduit en note de musique, permettant au piano de jouer tout seul sur la scène.</a:t>
            </a:r>
            <a:endParaRPr kumimoji="0" lang="fr-FR" altLang="fr-FR" sz="1800" b="0" i="0" u="none" strike="noStrike" cap="none" normalizeH="0" baseline="0" dirty="0" smtClean="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fr-FR" altLang="fr-FR" sz="1800" b="0" i="0" u="none" strike="noStrike" cap="none" normalizeH="0" baseline="0" dirty="0" smtClean="0">
                <a:ln>
                  <a:noFill/>
                </a:ln>
                <a:solidFill>
                  <a:schemeClr val="tx1"/>
                </a:solidFill>
                <a:effectLst/>
                <a:latin typeface="Arial" panose="020B0604020202020204" pitchFamily="34" charset="0"/>
              </a:rPr>
              <a:t>C’est une expérience étonnante et totalement inédite qu’a réalisée il y a peu la Yamaha Corporation, marque japonaise bien connue pour ses instruments de musique. Il s’agit d’une nouvelle forme artistique hybride, mêlant intelligence artificielle et chorégraphie pour créer une mélodie.</a:t>
            </a:r>
          </a:p>
          <a:p>
            <a:pPr marL="0" marR="0" lvl="0" indent="0" algn="l" defTabSz="914400" rtl="0" eaLnBrk="0" fontAlgn="base" latinLnBrk="0" hangingPunct="0">
              <a:lnSpc>
                <a:spcPct val="100000"/>
              </a:lnSpc>
              <a:spcBef>
                <a:spcPct val="0"/>
              </a:spcBef>
              <a:spcAft>
                <a:spcPct val="0"/>
              </a:spcAft>
              <a:buClrTx/>
              <a:buSzTx/>
              <a:buFontTx/>
              <a:buNone/>
              <a:tabLst/>
            </a:pPr>
            <a:r>
              <a:rPr kumimoji="0" lang="fr-FR" altLang="fr-FR" sz="1800" b="0" i="0" u="none" strike="noStrike" cap="none" normalizeH="0" baseline="0" dirty="0" smtClean="0">
                <a:ln>
                  <a:noFill/>
                </a:ln>
                <a:solidFill>
                  <a:schemeClr val="tx1"/>
                </a:solidFill>
                <a:effectLst/>
                <a:latin typeface="Arial" panose="020B0604020202020204" pitchFamily="34" charset="0"/>
              </a:rPr>
              <a:t>Le système développé par Yamaha permet, à travers des capteurs sensoriels posés sur le corps du danseur, de traduire les mouvements de ce dernier simultanément en musique. Le résultat est étonnant : le piano joue tout seul une mélodie totalement improvisée qui répond à la chorégraphie du danseur </a:t>
            </a:r>
            <a:r>
              <a:rPr kumimoji="0" lang="fr-FR" altLang="fr-FR" sz="1800" b="0" i="0" u="none" strike="noStrike" cap="none" normalizeH="0" baseline="0" dirty="0" err="1" smtClean="0">
                <a:ln>
                  <a:noFill/>
                </a:ln>
                <a:solidFill>
                  <a:schemeClr val="tx1"/>
                </a:solidFill>
                <a:effectLst/>
                <a:latin typeface="Arial" panose="020B0604020202020204" pitchFamily="34" charset="0"/>
              </a:rPr>
              <a:t>Moriyama</a:t>
            </a:r>
            <a:r>
              <a:rPr kumimoji="0" lang="fr-FR" altLang="fr-FR" sz="1800" b="0" i="0" u="none" strike="noStrike" cap="none" normalizeH="0" baseline="0" dirty="0" smtClean="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None/>
              <a:tabLst/>
            </a:pPr>
            <a:r>
              <a:rPr kumimoji="0" lang="fr-FR" altLang="fr-FR" sz="1800" b="0" i="0" u="none" strike="noStrike" cap="none" normalizeH="0" baseline="0" dirty="0" smtClean="0">
                <a:ln>
                  <a:noFill/>
                </a:ln>
                <a:solidFill>
                  <a:schemeClr val="tx1"/>
                </a:solidFill>
                <a:effectLst/>
                <a:latin typeface="Arial" panose="020B0604020202020204" pitchFamily="34" charset="0"/>
              </a:rPr>
              <a:t>Ce système inédit et innovant a été présenté lors d’un concert, en novembre 2017, à L’Université des Arts de Tokyo. Le danseur "musicien d’un soir" était accompagné pour l’occasion de l’Ensemble </a:t>
            </a:r>
            <a:r>
              <a:rPr kumimoji="0" lang="fr-FR" altLang="fr-FR" sz="1800" b="0" i="0" u="none" strike="noStrike" cap="none" normalizeH="0" baseline="0" dirty="0" err="1" smtClean="0">
                <a:ln>
                  <a:noFill/>
                </a:ln>
                <a:solidFill>
                  <a:schemeClr val="tx1"/>
                </a:solidFill>
                <a:effectLst/>
                <a:latin typeface="Arial" panose="020B0604020202020204" pitchFamily="34" charset="0"/>
              </a:rPr>
              <a:t>Scharoun</a:t>
            </a:r>
            <a:r>
              <a:rPr kumimoji="0" lang="fr-FR" altLang="fr-FR" sz="1800" b="0" i="0" u="none" strike="noStrike" cap="none" normalizeH="0" baseline="0" dirty="0" smtClean="0">
                <a:ln>
                  <a:noFill/>
                </a:ln>
                <a:solidFill>
                  <a:schemeClr val="tx1"/>
                </a:solidFill>
                <a:effectLst/>
                <a:latin typeface="Arial" panose="020B0604020202020204" pitchFamily="34" charset="0"/>
              </a:rPr>
              <a:t> de l’Orchestre Philharmonique de Berlin.</a:t>
            </a:r>
          </a:p>
          <a:p>
            <a:pPr marL="0" marR="0" lvl="0" indent="0" algn="l" defTabSz="914400" rtl="0" eaLnBrk="0" fontAlgn="base" latinLnBrk="0" hangingPunct="0">
              <a:lnSpc>
                <a:spcPct val="100000"/>
              </a:lnSpc>
              <a:spcBef>
                <a:spcPct val="0"/>
              </a:spcBef>
              <a:spcAft>
                <a:spcPct val="0"/>
              </a:spcAft>
              <a:buClrTx/>
              <a:buSzTx/>
              <a:buFontTx/>
              <a:buNone/>
              <a:tabLst/>
            </a:pPr>
            <a:r>
              <a:rPr kumimoji="0" lang="fr-FR" altLang="fr-FR" sz="1800" b="1" i="0" u="none" strike="noStrike" cap="none" normalizeH="0" baseline="0" dirty="0" smtClean="0">
                <a:ln>
                  <a:noFill/>
                </a:ln>
                <a:solidFill>
                  <a:srgbClr val="C00000"/>
                </a:solidFill>
                <a:effectLst/>
                <a:latin typeface="Arial" panose="020B0604020202020204" pitchFamily="34" charset="0"/>
              </a:rPr>
              <a:t>Quand le corps devient un instrument et l’expression corporelle devient musique…</a:t>
            </a:r>
          </a:p>
        </p:txBody>
      </p:sp>
    </p:spTree>
    <p:extLst>
      <p:ext uri="{BB962C8B-B14F-4D97-AF65-F5344CB8AC3E}">
        <p14:creationId xmlns:p14="http://schemas.microsoft.com/office/powerpoint/2010/main" val="1086945672"/>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normAutofit fontScale="90000"/>
          </a:bodyPr>
          <a:lstStyle/>
          <a:p>
            <a:r>
              <a:rPr lang="fr-FR" b="1" dirty="0" smtClean="0"/>
              <a:t>DES DANSEURS SURPRENNENT LES MUSICIENS DU METRO PARISIEN</a:t>
            </a:r>
            <a:br>
              <a:rPr lang="fr-FR" b="1" dirty="0" smtClean="0"/>
            </a:br>
            <a:endParaRPr lang="fr-FR" dirty="0"/>
          </a:p>
        </p:txBody>
      </p:sp>
      <p:pic>
        <p:nvPicPr>
          <p:cNvPr id="3" name="DANCERS SURPRISE MUSIC PERFORMERS IN PARIS SUBWAY">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5524500" y="2336800"/>
            <a:ext cx="6096000" cy="3429000"/>
          </a:xfrm>
          <a:prstGeom prst="rect">
            <a:avLst/>
          </a:prstGeom>
        </p:spPr>
      </p:pic>
      <p:pic>
        <p:nvPicPr>
          <p:cNvPr id="4" name="Image 3"/>
          <p:cNvPicPr>
            <a:picLocks noChangeAspect="1"/>
          </p:cNvPicPr>
          <p:nvPr/>
        </p:nvPicPr>
        <p:blipFill>
          <a:blip r:embed="rId5"/>
          <a:stretch>
            <a:fillRect/>
          </a:stretch>
        </p:blipFill>
        <p:spPr>
          <a:xfrm>
            <a:off x="579438" y="1690688"/>
            <a:ext cx="4770362" cy="3036888"/>
          </a:xfrm>
          <a:prstGeom prst="rect">
            <a:avLst/>
          </a:prstGeom>
        </p:spPr>
      </p:pic>
      <p:pic>
        <p:nvPicPr>
          <p:cNvPr id="5" name="Image 4"/>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8633730">
            <a:off x="4427080" y="5561390"/>
            <a:ext cx="925538" cy="885046"/>
          </a:xfrm>
          <a:prstGeom prst="rect">
            <a:avLst/>
          </a:prstGeom>
        </p:spPr>
      </p:pic>
    </p:spTree>
    <p:extLst>
      <p:ext uri="{BB962C8B-B14F-4D97-AF65-F5344CB8AC3E}">
        <p14:creationId xmlns:p14="http://schemas.microsoft.com/office/powerpoint/2010/main" val="216335489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3"/>
                                        </p:tgtEl>
                                      </p:cBhvr>
                                    </p:cmd>
                                  </p:childTnLst>
                                </p:cTn>
                              </p:par>
                            </p:childTnLst>
                          </p:cTn>
                        </p:par>
                      </p:childTnLst>
                    </p:cTn>
                  </p:par>
                </p:childTnLst>
              </p:cTn>
              <p:nextCondLst>
                <p:cond evt="onClick" delay="0">
                  <p:tgtEl>
                    <p:spTgt spid="3"/>
                  </p:tgtEl>
                </p:cond>
              </p:nextCondLst>
            </p:seq>
            <p:video>
              <p:cMediaNode vol="80000">
                <p:cTn id="7" fill="hold" display="0">
                  <p:stCondLst>
                    <p:cond delay="indefinite"/>
                  </p:stCondLst>
                </p:cTn>
                <p:tgtEl>
                  <p:spTgt spid="3"/>
                </p:tgtEl>
              </p:cMediaNode>
            </p:video>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0" y="365125"/>
            <a:ext cx="12192000" cy="1633165"/>
          </a:xfrm>
        </p:spPr>
        <p:txBody>
          <a:bodyPr>
            <a:normAutofit fontScale="90000"/>
          </a:bodyPr>
          <a:lstStyle/>
          <a:p>
            <a:r>
              <a:rPr lang="fr-FR" b="1" dirty="0" smtClean="0"/>
              <a:t>Une jeune fille danse spontanément dans une rue d'Italie </a:t>
            </a:r>
            <a:br>
              <a:rPr lang="fr-FR" b="1" dirty="0" smtClean="0"/>
            </a:br>
            <a:endParaRPr lang="fr-FR" dirty="0"/>
          </a:p>
        </p:txBody>
      </p:sp>
      <p:pic>
        <p:nvPicPr>
          <p:cNvPr id="3" name="Imag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0700" y="1998290"/>
            <a:ext cx="10833100" cy="4329339"/>
          </a:xfrm>
          <a:prstGeom prst="rect">
            <a:avLst/>
          </a:prstGeom>
        </p:spPr>
      </p:pic>
      <p:sp>
        <p:nvSpPr>
          <p:cNvPr id="4" name="Rectangle 3"/>
          <p:cNvSpPr/>
          <p:nvPr/>
        </p:nvSpPr>
        <p:spPr>
          <a:xfrm>
            <a:off x="965200" y="6327629"/>
            <a:ext cx="10909300" cy="369332"/>
          </a:xfrm>
          <a:prstGeom prst="rect">
            <a:avLst/>
          </a:prstGeom>
        </p:spPr>
        <p:txBody>
          <a:bodyPr wrap="square">
            <a:spAutoFit/>
          </a:bodyPr>
          <a:lstStyle/>
          <a:p>
            <a:r>
              <a:rPr lang="fr-FR" dirty="0"/>
              <a:t>https://www.francesoir.fr/culture-medias/une-jeune-fille-danse-spontanement-dans-une-rue-ditalie-video</a:t>
            </a:r>
          </a:p>
        </p:txBody>
      </p:sp>
    </p:spTree>
    <p:extLst>
      <p:ext uri="{BB962C8B-B14F-4D97-AF65-F5344CB8AC3E}">
        <p14:creationId xmlns:p14="http://schemas.microsoft.com/office/powerpoint/2010/main" val="3111704997"/>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838200" y="365125"/>
            <a:ext cx="11353800" cy="1184275"/>
          </a:xfrm>
        </p:spPr>
        <p:txBody>
          <a:bodyPr>
            <a:normAutofit/>
          </a:bodyPr>
          <a:lstStyle/>
          <a:p>
            <a:r>
              <a:rPr lang="fr-FR" dirty="0" smtClean="0"/>
              <a:t>Rima </a:t>
            </a:r>
            <a:r>
              <a:rPr lang="fr-FR" dirty="0" err="1" smtClean="0"/>
              <a:t>Baransi</a:t>
            </a:r>
            <a:r>
              <a:rPr lang="fr-FR" dirty="0" smtClean="0"/>
              <a:t> dancing in Trieste, </a:t>
            </a:r>
            <a:r>
              <a:rPr lang="fr-FR" dirty="0" err="1" smtClean="0"/>
              <a:t>Italy</a:t>
            </a:r>
            <a:r>
              <a:rPr lang="fr-FR" dirty="0" smtClean="0"/>
              <a:t> </a:t>
            </a:r>
            <a:r>
              <a:rPr lang="fr-FR" dirty="0" err="1" smtClean="0"/>
              <a:t>with</a:t>
            </a:r>
            <a:r>
              <a:rPr lang="fr-FR" dirty="0" smtClean="0"/>
              <a:t> </a:t>
            </a:r>
            <a:r>
              <a:rPr lang="fr-FR" dirty="0" err="1" smtClean="0"/>
              <a:t>violinist</a:t>
            </a:r>
            <a:r>
              <a:rPr lang="fr-FR" dirty="0" smtClean="0"/>
              <a:t> </a:t>
            </a:r>
            <a:endParaRPr lang="fr-FR" dirty="0"/>
          </a:p>
        </p:txBody>
      </p:sp>
      <p:sp>
        <p:nvSpPr>
          <p:cNvPr id="3" name="Rectangle 2"/>
          <p:cNvSpPr/>
          <p:nvPr/>
        </p:nvSpPr>
        <p:spPr>
          <a:xfrm>
            <a:off x="215900" y="1948240"/>
            <a:ext cx="4102100" cy="4630360"/>
          </a:xfrm>
          <a:prstGeom prst="rect">
            <a:avLst/>
          </a:prstGeom>
        </p:spPr>
        <p:txBody>
          <a:bodyPr wrap="square">
            <a:spAutoFit/>
          </a:bodyPr>
          <a:lstStyle/>
          <a:p>
            <a:r>
              <a:rPr lang="fr-FR" dirty="0"/>
              <a:t>Dans la rue piétonne de </a:t>
            </a:r>
            <a:r>
              <a:rPr lang="fr-FR" dirty="0">
                <a:hlinkClick r:id="rId4"/>
              </a:rPr>
              <a:t>Capo di Piazza Gianni Bartoli</a:t>
            </a:r>
            <a:r>
              <a:rPr lang="fr-FR" dirty="0"/>
              <a:t>, la danseuse, timide, hésite et finit par se lancer, pour le bonheur de sa famille, des passants et du musicien. Dans sa robe grise flottante, la jeune fille bouge son corps qui se marie élégamment au violon des rues d'Italie. Les passants s'arrêtent pour regarder la performance.</a:t>
            </a:r>
          </a:p>
          <a:p>
            <a:r>
              <a:rPr lang="fr-FR" dirty="0"/>
              <a:t>Le musicien qui l'accompagne est le violoniste slovaque </a:t>
            </a:r>
            <a:r>
              <a:rPr lang="fr-FR" dirty="0">
                <a:hlinkClick r:id="rId5"/>
              </a:rPr>
              <a:t>Ivo </a:t>
            </a:r>
            <a:r>
              <a:rPr lang="fr-FR" dirty="0" err="1">
                <a:hlinkClick r:id="rId5"/>
              </a:rPr>
              <a:t>Remenec</a:t>
            </a:r>
            <a:r>
              <a:rPr lang="fr-FR" dirty="0"/>
              <a:t>, qui modifie légèrement la composition originale de Yann </a:t>
            </a:r>
            <a:r>
              <a:rPr lang="fr-FR" dirty="0" err="1"/>
              <a:t>Tiersen</a:t>
            </a:r>
            <a:r>
              <a:rPr lang="fr-FR" dirty="0"/>
              <a:t> pour l'adapter au violon. A la fin, les passants réunis applaudissent les deux artistes avec joie, touchés par cette harmonie. </a:t>
            </a:r>
          </a:p>
        </p:txBody>
      </p:sp>
      <p:pic>
        <p:nvPicPr>
          <p:cNvPr id="4" name="Rima Baransi dancing in Trieste, Italy with violinist Ivo Remenec [Horizontally stabilized]">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5346700" y="2349500"/>
            <a:ext cx="6096000" cy="3429000"/>
          </a:xfrm>
          <a:prstGeom prst="rect">
            <a:avLst/>
          </a:prstGeom>
        </p:spPr>
      </p:pic>
      <p:pic>
        <p:nvPicPr>
          <p:cNvPr id="5" name="Image 4"/>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8633730">
            <a:off x="4369582" y="5505853"/>
            <a:ext cx="925538" cy="885046"/>
          </a:xfrm>
          <a:prstGeom prst="rect">
            <a:avLst/>
          </a:prstGeom>
        </p:spPr>
      </p:pic>
    </p:spTree>
    <p:extLst>
      <p:ext uri="{BB962C8B-B14F-4D97-AF65-F5344CB8AC3E}">
        <p14:creationId xmlns:p14="http://schemas.microsoft.com/office/powerpoint/2010/main" val="171752488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b="1" dirty="0" smtClean="0"/>
              <a:t>Piano dansé (création)</a:t>
            </a:r>
            <a:endParaRPr lang="fr-FR" dirty="0"/>
          </a:p>
        </p:txBody>
      </p:sp>
      <p:pic>
        <p:nvPicPr>
          <p:cNvPr id="3" name="Image 2"/>
          <p:cNvPicPr>
            <a:picLocks noChangeAspect="1"/>
          </p:cNvPicPr>
          <p:nvPr/>
        </p:nvPicPr>
        <p:blipFill>
          <a:blip r:embed="rId2"/>
          <a:stretch>
            <a:fillRect/>
          </a:stretch>
        </p:blipFill>
        <p:spPr>
          <a:xfrm>
            <a:off x="374650" y="1984375"/>
            <a:ext cx="3133311" cy="2155825"/>
          </a:xfrm>
          <a:prstGeom prst="rect">
            <a:avLst/>
          </a:prstGeom>
        </p:spPr>
      </p:pic>
      <p:sp>
        <p:nvSpPr>
          <p:cNvPr id="4" name="Rectangle 3"/>
          <p:cNvSpPr/>
          <p:nvPr/>
        </p:nvSpPr>
        <p:spPr>
          <a:xfrm>
            <a:off x="5257800" y="2080042"/>
            <a:ext cx="6096000" cy="4247317"/>
          </a:xfrm>
          <a:prstGeom prst="rect">
            <a:avLst/>
          </a:prstGeom>
        </p:spPr>
        <p:txBody>
          <a:bodyPr>
            <a:spAutoFit/>
          </a:bodyPr>
          <a:lstStyle/>
          <a:p>
            <a:r>
              <a:rPr lang="fr-FR" dirty="0"/>
              <a:t>Comme une personne vivante, un musicien ou un danseur. Un lien intime se crée entre musique et danse...entre danseur et piano...La musique le fait vivre, la danse le fait évoluer dans l'espace. </a:t>
            </a:r>
            <a:br>
              <a:rPr lang="fr-FR" dirty="0"/>
            </a:br>
            <a:r>
              <a:rPr lang="fr-FR" dirty="0"/>
              <a:t>Enfin de la légèreté pour cet instrument qui reste impressionnant par sa masse et son poids</a:t>
            </a:r>
            <a:r>
              <a:rPr lang="fr-FR" dirty="0" smtClean="0"/>
              <a:t>. Le </a:t>
            </a:r>
            <a:r>
              <a:rPr lang="fr-FR" dirty="0"/>
              <a:t>piano fait partie de la chorégraphie, danseur comme les autres il est en harmonie avec le déplacement du musicien, des danseurs et vice versa, cet ensemble évolue en osmose. </a:t>
            </a:r>
            <a:br>
              <a:rPr lang="fr-FR" dirty="0"/>
            </a:br>
            <a:r>
              <a:rPr lang="fr-FR" dirty="0"/>
              <a:t>Toutes les facettes sonores du piano sont déployées, le piano comme instrument à cordes, comme percussion et comme recherche de timbre, de sonorité en grattant les cordes, en utilisant certains objets pour obtenir une couleur différente... </a:t>
            </a:r>
            <a:br>
              <a:rPr lang="fr-FR" dirty="0"/>
            </a:br>
            <a:r>
              <a:rPr lang="fr-FR" dirty="0"/>
              <a:t/>
            </a:r>
            <a:br>
              <a:rPr lang="fr-FR" dirty="0"/>
            </a:br>
            <a:r>
              <a:rPr lang="fr-FR" dirty="0"/>
              <a:t>Un piano dans tous ses états... </a:t>
            </a:r>
          </a:p>
        </p:txBody>
      </p:sp>
      <p:sp>
        <p:nvSpPr>
          <p:cNvPr id="5" name="Rectangle 4"/>
          <p:cNvSpPr/>
          <p:nvPr/>
        </p:nvSpPr>
        <p:spPr>
          <a:xfrm>
            <a:off x="507829" y="6142693"/>
            <a:ext cx="4311821" cy="369332"/>
          </a:xfrm>
          <a:prstGeom prst="rect">
            <a:avLst/>
          </a:prstGeom>
        </p:spPr>
        <p:txBody>
          <a:bodyPr wrap="none">
            <a:spAutoFit/>
          </a:bodyPr>
          <a:lstStyle/>
          <a:p>
            <a:r>
              <a:rPr lang="fr-FR" dirty="0"/>
              <a:t>https://www.dailymotion.com/video/x4t4oj</a:t>
            </a:r>
          </a:p>
        </p:txBody>
      </p:sp>
      <p:pic>
        <p:nvPicPr>
          <p:cNvPr id="6" name="Image 5"/>
          <p:cNvPicPr>
            <a:picLocks noChangeAspect="1"/>
          </p:cNvPicPr>
          <p:nvPr/>
        </p:nvPicPr>
        <p:blipFill>
          <a:blip r:embed="rId3"/>
          <a:stretch>
            <a:fillRect/>
          </a:stretch>
        </p:blipFill>
        <p:spPr>
          <a:xfrm>
            <a:off x="1956765" y="3911908"/>
            <a:ext cx="3097835" cy="2011054"/>
          </a:xfrm>
          <a:prstGeom prst="rect">
            <a:avLst/>
          </a:prstGeom>
        </p:spPr>
      </p:pic>
    </p:spTree>
    <p:extLst>
      <p:ext uri="{BB962C8B-B14F-4D97-AF65-F5344CB8AC3E}">
        <p14:creationId xmlns:p14="http://schemas.microsoft.com/office/powerpoint/2010/main" val="2220307637"/>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20909" y="1029914"/>
            <a:ext cx="8971091" cy="5040686"/>
          </a:xfrm>
          <a:prstGeom prst="rect">
            <a:avLst/>
          </a:prstGeom>
        </p:spPr>
      </p:pic>
      <p:pic>
        <p:nvPicPr>
          <p:cNvPr id="2" name="Imag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0035" y="787400"/>
            <a:ext cx="2629866" cy="3332541"/>
          </a:xfrm>
          <a:prstGeom prst="rect">
            <a:avLst/>
          </a:prstGeom>
        </p:spPr>
      </p:pic>
    </p:spTree>
    <p:extLst>
      <p:ext uri="{BB962C8B-B14F-4D97-AF65-F5344CB8AC3E}">
        <p14:creationId xmlns:p14="http://schemas.microsoft.com/office/powerpoint/2010/main" val="29796048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title="Disposition de titre et de contenu avec graphique"/>
          <p:cNvSpPr>
            <a:spLocks noGrp="1"/>
          </p:cNvSpPr>
          <p:nvPr>
            <p:ph type="title"/>
          </p:nvPr>
        </p:nvSpPr>
        <p:spPr/>
        <p:txBody>
          <a:bodyPr rtlCol="0">
            <a:normAutofit/>
          </a:bodyPr>
          <a:lstStyle/>
          <a:p>
            <a:pPr rtl="0"/>
            <a:r>
              <a:rPr lang="fr-FR" dirty="0" err="1" smtClean="0"/>
              <a:t>Sitologie</a:t>
            </a:r>
            <a:endParaRPr lang="fr-FR" dirty="0"/>
          </a:p>
        </p:txBody>
      </p:sp>
      <p:sp>
        <p:nvSpPr>
          <p:cNvPr id="3" name="Espace réservé du contenu 2"/>
          <p:cNvSpPr>
            <a:spLocks noGrp="1"/>
          </p:cNvSpPr>
          <p:nvPr>
            <p:ph idx="1"/>
          </p:nvPr>
        </p:nvSpPr>
        <p:spPr/>
        <p:txBody>
          <a:bodyPr/>
          <a:lstStyle/>
          <a:p>
            <a:r>
              <a:rPr lang="fr-FR" dirty="0" smtClean="0">
                <a:hlinkClick r:id="rId3"/>
              </a:rPr>
              <a:t>https://www.numeridanse.tv/themas/parcours/danse-et-musique</a:t>
            </a:r>
            <a:endParaRPr lang="fr-FR" dirty="0" smtClean="0"/>
          </a:p>
          <a:p>
            <a:r>
              <a:rPr lang="fr-FR" dirty="0" smtClean="0">
                <a:hlinkClick r:id="rId4"/>
              </a:rPr>
              <a:t>https://journals.openedition.org/ethnomusicologie/99#tocto1n1</a:t>
            </a:r>
            <a:endParaRPr lang="fr-FR" dirty="0" smtClean="0"/>
          </a:p>
          <a:p>
            <a:r>
              <a:rPr lang="fr-FR" dirty="0" smtClean="0">
                <a:hlinkClick r:id="rId5"/>
              </a:rPr>
              <a:t>https://fr.wikipedia.org/wiki/Danse</a:t>
            </a:r>
            <a:endParaRPr lang="fr-FR" dirty="0" smtClean="0"/>
          </a:p>
          <a:p>
            <a:r>
              <a:rPr lang="fr-FR" dirty="0" smtClean="0">
                <a:hlinkClick r:id="rId6"/>
              </a:rPr>
              <a:t>https://www.superprof.fr/blog/top-des-morceaux-pour-danser/</a:t>
            </a:r>
            <a:endParaRPr lang="fr-FR" dirty="0" smtClean="0"/>
          </a:p>
          <a:p>
            <a:r>
              <a:rPr lang="fr-FR" dirty="0" smtClean="0">
                <a:hlinkClick r:id="rId7"/>
              </a:rPr>
              <a:t>https://www.rtbf.be/musiq3/actualite/a-la-une/detail_quand-un-danseur-devient-un-pianiste-et-le-corps-un-instrument?id=9832445</a:t>
            </a:r>
            <a:endParaRPr lang="fr-FR" dirty="0" smtClean="0"/>
          </a:p>
          <a:p>
            <a:r>
              <a:rPr lang="fr-FR" dirty="0" smtClean="0">
                <a:hlinkClick r:id="rId8"/>
              </a:rPr>
              <a:t>https://www.dailymotion.com/video/x4t4oj</a:t>
            </a:r>
            <a:endParaRPr lang="fr-FR" dirty="0" smtClean="0"/>
          </a:p>
          <a:p>
            <a:endParaRPr lang="fr-FR" dirty="0" smtClean="0"/>
          </a:p>
          <a:p>
            <a:endParaRPr lang="fr-FR" dirty="0" smtClean="0"/>
          </a:p>
          <a:p>
            <a:endParaRPr lang="fr-FR" dirty="0" smtClean="0"/>
          </a:p>
          <a:p>
            <a:endParaRPr lang="fr-FR" dirty="0" smtClean="0"/>
          </a:p>
          <a:p>
            <a:endParaRPr lang="fr-FR" dirty="0" smtClean="0"/>
          </a:p>
          <a:p>
            <a:endParaRPr lang="fr-FR" dirty="0"/>
          </a:p>
        </p:txBody>
      </p:sp>
    </p:spTree>
    <p:extLst>
      <p:ext uri="{BB962C8B-B14F-4D97-AF65-F5344CB8AC3E}">
        <p14:creationId xmlns:p14="http://schemas.microsoft.com/office/powerpoint/2010/main" val="3188944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theme/theme1.xml><?xml version="1.0" encoding="utf-8"?>
<a:theme xmlns:a="http://schemas.openxmlformats.org/drawingml/2006/main" name="Thème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hème Office">
  <a:themeElements>
    <a:clrScheme name="Orange">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Arial">
      <a:majorFont>
        <a:latin typeface="Arial" panose="020B0604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panose="020B0604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hème Office">
  <a:themeElements>
    <a:clrScheme name="Orange">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Arial">
      <a:majorFont>
        <a:latin typeface="Arial" panose="020B0604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panose="020B0604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968</TotalTime>
  <Words>3214</Words>
  <Application>Microsoft Office PowerPoint</Application>
  <PresentationFormat>Grand écran</PresentationFormat>
  <Paragraphs>240</Paragraphs>
  <Slides>58</Slides>
  <Notes>2</Notes>
  <HiddenSlides>0</HiddenSlides>
  <MMClips>6</MMClips>
  <ScaleCrop>false</ScaleCrop>
  <HeadingPairs>
    <vt:vector size="6" baseType="variant">
      <vt:variant>
        <vt:lpstr>Polices utilisées</vt:lpstr>
      </vt:variant>
      <vt:variant>
        <vt:i4>6</vt:i4>
      </vt:variant>
      <vt:variant>
        <vt:lpstr>Thème</vt:lpstr>
      </vt:variant>
      <vt:variant>
        <vt:i4>1</vt:i4>
      </vt:variant>
      <vt:variant>
        <vt:lpstr>Titres des diapositives</vt:lpstr>
      </vt:variant>
      <vt:variant>
        <vt:i4>58</vt:i4>
      </vt:variant>
    </vt:vector>
  </HeadingPairs>
  <TitlesOfParts>
    <vt:vector size="65" baseType="lpstr">
      <vt:lpstr>Arial</vt:lpstr>
      <vt:lpstr>Arial,Helvetica</vt:lpstr>
      <vt:lpstr>Calibri</vt:lpstr>
      <vt:lpstr>Calibri Light</vt:lpstr>
      <vt:lpstr>Georgia</vt:lpstr>
      <vt:lpstr>Wingdings</vt:lpstr>
      <vt:lpstr>Thème Office</vt:lpstr>
      <vt:lpstr>Musique et danse</vt:lpstr>
      <vt:lpstr>«  Danse et musique : mariage d’amour ou de raison ? »</vt:lpstr>
      <vt:lpstr>Heinrich Heine (1797-1856), cité par Helen Exley (Passion de la musique, 1996), écrit :</vt:lpstr>
      <vt:lpstr>La musique et la danse…</vt:lpstr>
      <vt:lpstr>Je danse, tu danses, nous dansons... </vt:lpstr>
      <vt:lpstr>La danse ?</vt:lpstr>
      <vt:lpstr>Art ou divertissement ?</vt:lpstr>
      <vt:lpstr>Présentation PowerPoint</vt:lpstr>
      <vt:lpstr>Un peu d’histoire…</vt:lpstr>
      <vt:lpstr>Depuis la Préhistoire…</vt:lpstr>
      <vt:lpstr>Avant le langage, le mouvement…</vt:lpstr>
      <vt:lpstr>La danse pendant l’Antiquité </vt:lpstr>
      <vt:lpstr>La Grèce</vt:lpstr>
      <vt:lpstr>Danser au temps du Moyen-Âge</vt:lpstr>
      <vt:lpstr>La danse de la Renaissance à 1900 </vt:lpstr>
      <vt:lpstr>Au XVIIIe siècle…</vt:lpstr>
      <vt:lpstr>L’art de la danse à l’époque moderne </vt:lpstr>
      <vt:lpstr>Jean-Baptiste Lully</vt:lpstr>
      <vt:lpstr>XIXe siècle</vt:lpstr>
      <vt:lpstr>XXe siècle</vt:lpstr>
      <vt:lpstr>Depuis le XXe siècle, les écoles de danse enseignent des styles bien plus variés qu’autrefois :</vt:lpstr>
      <vt:lpstr>Après la 2nde guerre mondiale : la danse contemporaine</vt:lpstr>
      <vt:lpstr>Histoire de la Danse de 1900 à nos jours </vt:lpstr>
      <vt:lpstr>Présentation PowerPoint</vt:lpstr>
      <vt:lpstr>Curt Sachs ( Histoire de la danse , 1938) écrit :</vt:lpstr>
      <vt:lpstr>Ce groupe d’artistes danse en jouant du piano avec leurs pieds ! </vt:lpstr>
      <vt:lpstr>Danser tout un spectacle en silence ?</vt:lpstr>
      <vt:lpstr>Le mouvement</vt:lpstr>
      <vt:lpstr>Depuis, la danse a remis le son</vt:lpstr>
      <vt:lpstr>Agon - George Balanchine</vt:lpstr>
      <vt:lpstr>Relation : danseur et musicien</vt:lpstr>
      <vt:lpstr>L’importance du mouvement</vt:lpstr>
      <vt:lpstr>Contexte socio-culturel</vt:lpstr>
      <vt:lpstr>Le lac des cygnes – Marius Petipa</vt:lpstr>
      <vt:lpstr>Présentation PowerPoint</vt:lpstr>
      <vt:lpstr>L’an 4000 av. J.-C</vt:lpstr>
      <vt:lpstr>Pourquoi danser ?</vt:lpstr>
      <vt:lpstr>"La danse est une poésie muette."                               Simonide de Céos                  (-556;-467).</vt:lpstr>
      <vt:lpstr>Du rythme !</vt:lpstr>
      <vt:lpstr>Quelles mélodies pour la danse classique ?</vt:lpstr>
      <vt:lpstr>La mélodie</vt:lpstr>
      <vt:lpstr>Les musiques pour la danse contemporaine </vt:lpstr>
      <vt:lpstr>La danse modern jazz, quelques titres</vt:lpstr>
      <vt:lpstr>Les chansons pour danser sur des musiques du monde </vt:lpstr>
      <vt:lpstr>Tango</vt:lpstr>
      <vt:lpstr>Le Rire de Bergson éclate, dans son ouverture, sur le grotesque d’une situation de danse.</vt:lpstr>
      <vt:lpstr>Les musiques de flamenco et rumba </vt:lpstr>
      <vt:lpstr>Naissance de la danse moderne : couper le cordon musical </vt:lpstr>
      <vt:lpstr>Arthur Honegger</vt:lpstr>
      <vt:lpstr>Faire entendre le silence</vt:lpstr>
      <vt:lpstr>Conversation - Dialogue entre un musicien et un danseur </vt:lpstr>
      <vt:lpstr>Quand un danseur devient un pianiste et le corps un instrument  </vt:lpstr>
      <vt:lpstr>DES DANSEURS SURPRENNENT LES MUSICIENS DU METRO PARISIEN </vt:lpstr>
      <vt:lpstr>Une jeune fille danse spontanément dans une rue d'Italie  </vt:lpstr>
      <vt:lpstr>Rima Baransi dancing in Trieste, Italy with violinist </vt:lpstr>
      <vt:lpstr>Piano dansé (création)</vt:lpstr>
      <vt:lpstr>Présentation PowerPoint</vt:lpstr>
      <vt:lpstr>Sitologie</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Musique et danse</dc:title>
  <dc:creator>giovanna</dc:creator>
  <cp:lastModifiedBy>Régis Pech</cp:lastModifiedBy>
  <cp:revision>37</cp:revision>
  <dcterms:created xsi:type="dcterms:W3CDTF">2021-04-18T16:36:32Z</dcterms:created>
  <dcterms:modified xsi:type="dcterms:W3CDTF">2021-08-04T14:32:59Z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74067200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