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6" r:id="rId3"/>
    <p:sldId id="284" r:id="rId4"/>
    <p:sldId id="283" r:id="rId5"/>
    <p:sldId id="282" r:id="rId6"/>
    <p:sldId id="281" r:id="rId7"/>
    <p:sldId id="280" r:id="rId8"/>
    <p:sldId id="279" r:id="rId9"/>
    <p:sldId id="277" r:id="rId10"/>
    <p:sldId id="278" r:id="rId11"/>
    <p:sldId id="276" r:id="rId12"/>
    <p:sldId id="275" r:id="rId13"/>
    <p:sldId id="274" r:id="rId14"/>
    <p:sldId id="273" r:id="rId15"/>
    <p:sldId id="270" r:id="rId16"/>
    <p:sldId id="272" r:id="rId17"/>
    <p:sldId id="271" r:id="rId18"/>
    <p:sldId id="269" r:id="rId19"/>
    <p:sldId id="268" r:id="rId20"/>
    <p:sldId id="267" r:id="rId21"/>
    <p:sldId id="266" r:id="rId22"/>
    <p:sldId id="265" r:id="rId23"/>
    <p:sldId id="263" r:id="rId24"/>
    <p:sldId id="286" r:id="rId25"/>
    <p:sldId id="287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FQr7HtWeHBpD8bRBYKn0Q==" hashData="tyMlB/o42ZZaHP4rE9R/0sN+TSLKNsJzTV6ekGc+BpZyPNCXyqdOZ5VS2KWVkt+7PFDI6HRyiXJjSgm7iYvlK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867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32136-F503-9FAC-6E07-A96DF9F614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07D007D-150B-3FC6-AFEB-13B46DD7F9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6B6FB8-D770-94CD-2E48-CA115BA53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0FB8C6-F20F-AA55-9BE7-3A3ED13C8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D28293-EBE3-EA8D-B1E8-B64A07FD5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157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AC1D30-CE16-D5C0-8A66-64C9E027B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533DAA-AC68-3280-4ACA-E128C5B55A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6347E2-94AE-28C9-806A-A4DF32E37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1644C0-48FF-7DAC-7163-08E6688E6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CBCBEF-A4B2-968E-DB60-24B8DBA94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78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59FBC5-0A7D-C4CA-0E76-291913F68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D9BA74-3421-DB01-C228-FB67B3A23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6BC2A5-DB65-8B67-11A1-D91FB964E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4001D7-BBB6-3B9D-D31A-D8722367C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9CE32E-0251-3563-F160-121D424D3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67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4BD23E-5805-1065-CFC3-AC0346395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E4D573-F2C1-2248-BEBF-9A56ACFEAA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209A9B-6D3B-DFF8-0AEB-E76AA82DB7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FEC2DAB-1E3F-3425-2E33-7F26EC389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4E07133-5134-2381-DDB0-E3AA76D11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718880-8163-8E3A-8153-76D1E655C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920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A38E8E-10E0-96F6-0084-246CC02B6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08031D-A71A-4786-B8C9-E0B8CF10FA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F9ABA2-99EF-C1D9-03D0-C8D47350F8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9246E0A-296A-5213-3D25-FBD8FCE7DD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5CCA897-0772-D99F-7998-9DF733B16D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083D550-6B75-0EBF-E10F-BE2E1E324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C82D0DE-898F-8BB5-ED84-4FC9BA8C4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E671621-0B96-8F2B-0FED-F7EE1F50B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355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4AD99-C434-DA7A-A814-A5335DC31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1E1A0DA-B9F8-F92F-C0F7-2B4366B7F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622C624-F97B-84E2-BFF5-23BA0E8DC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D80972B-EAFA-3A2D-BE9E-46AA7C418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028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A288BAD-65B0-17DF-BBFD-C63FDAD8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BDE7168-C36C-5397-C97D-C0BCBB8D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D96A94-0216-5970-9F53-4AABCD324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0578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FC5D4D-BF08-265F-D27A-797F08A5B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2033FB-2F19-2AAD-E774-4FA9310D8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941BE31-2E60-E4B6-F445-446BA4466B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1DE22B3-1AE2-91EF-1AC3-B38D152E2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6A4629-ABE5-0DE0-7D56-6C31D8B9F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AF6C72C-DBD0-1A2C-29D2-22B6450C7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283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4B372-3C51-BC27-82DE-DEF2E3F6E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D9E901A-72B5-F54E-ADD0-51ACE9478E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FE246-4A76-F468-6A6C-AD54983DF4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63F7F55-F5B1-33F2-F641-553EB9D98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24D58F-BF69-35CC-5FF5-20D0A0299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DCCFFD3-5F73-EB19-15E6-745ECA9C2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369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AC0906-AC2A-A78E-74A4-D961AABA8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39F8D3-8932-617B-395D-A5CA7C4A90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97A490-E13F-822F-70E8-81A1B8ED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D465DB-B1FC-7030-D694-25381C593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BB998B-091B-B818-5F0E-08A3DF9FD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53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468537F-72AF-FC33-2299-53863232FF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062B172-D0C0-AC2C-80C2-158ACB32F4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2BFA48-2299-A604-E7B6-42FACF0FB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5E5491-599D-0A3E-5768-30383E45B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3C4636-AD36-10EA-5D19-EF692A8EC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858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6785CC9-71D3-D983-8F95-F0DF566B4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6E972B-7E8D-2405-A977-A2FDAE5E6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F739F3-ECDE-4489-3280-5A1F7AD36B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176E4-A81C-4C48-97DD-BA247C48F76B}" type="datetimeFigureOut">
              <a:rPr lang="fr-FR" smtClean="0"/>
              <a:t>01/11/2023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DE65F4-512C-61A1-D334-09C0484371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E80407-EBB6-A5C1-9CFA-C9269F7284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3C4E5-5CD1-4655-8B7E-F590645E9D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108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4FCCA15B-4C9D-3D47-1F84-91C1FFB18B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00" y="1081350"/>
            <a:ext cx="10656000" cy="469530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CE4B1D-224E-DF5C-461A-B583BFC6CEAA}"/>
              </a:ext>
            </a:extLst>
          </p:cNvPr>
          <p:cNvSpPr txBox="1"/>
          <p:nvPr/>
        </p:nvSpPr>
        <p:spPr>
          <a:xfrm>
            <a:off x="3356975" y="5776650"/>
            <a:ext cx="10258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Village de Balagne, Corse, France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E80AB8F-8A2F-D739-F884-68F7DF6C8387}"/>
              </a:ext>
            </a:extLst>
          </p:cNvPr>
          <p:cNvSpPr txBox="1"/>
          <p:nvPr/>
        </p:nvSpPr>
        <p:spPr>
          <a:xfrm>
            <a:off x="526473" y="354173"/>
            <a:ext cx="11257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 Village De Balagne et Ses Villages Environnantes</a:t>
            </a:r>
          </a:p>
        </p:txBody>
      </p:sp>
    </p:spTree>
    <p:extLst>
      <p:ext uri="{BB962C8B-B14F-4D97-AF65-F5344CB8AC3E}">
        <p14:creationId xmlns:p14="http://schemas.microsoft.com/office/powerpoint/2010/main" val="105094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  <p:sndAc>
          <p:stSnd loop="1">
            <p:snd r:embed="rId2" name="6 BEAUX TANGOS QUI ONT ETE CHANTES PAR  TINO ROSSI  __jean claude 898.wav"/>
          </p:stSnd>
        </p:sndAc>
      </p:transition>
    </mc:Choice>
    <mc:Fallback>
      <p:transition spd="slow" advClick="0" advTm="14000">
        <p:fade/>
        <p:sndAc>
          <p:stSnd loop="1">
            <p:snd r:embed="rId2" name="6 BEAUX TANGOS QUI ONT ETE CHANTES PAR  TINO ROSSI  __jean claude 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A0733C4-FE4D-42A1-2E0E-3090B7A140C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Balagne est à proprement parler la zone littorale s'étendant depuis l'embouchure du </a:t>
            </a:r>
            <a:r>
              <a:rPr lang="fr-FR" sz="3600" b="1" dirty="0" err="1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Regino</a:t>
            </a:r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jusqu'au golfe de Calvi, remontant dans les terres jusqu'aux premiers sommets de la chaîne centrale (Monte Grosso). Elle comprend notamment la vallée du </a:t>
            </a:r>
            <a:r>
              <a:rPr lang="fr-FR" sz="3600" b="1" dirty="0" err="1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Regino</a:t>
            </a:r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avec l'agglomération île-</a:t>
            </a:r>
            <a:r>
              <a:rPr lang="fr-FR" sz="3600" b="1" dirty="0" err="1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roussienne</a:t>
            </a:r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(L'Île-Rousse-Monticello-Santa-Reparata-di-Balagna) et la vallée de la </a:t>
            </a:r>
            <a:r>
              <a:rPr lang="fr-FR" sz="3600" b="1" dirty="0" err="1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Figarella</a:t>
            </a:r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avec tous ses villages bâtis en </a:t>
            </a:r>
            <a:r>
              <a:rPr lang="fr-FR" sz="3600" b="1" dirty="0" err="1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cornicheNote</a:t>
            </a:r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1. Elle s'étend de Belgodère à Moncale. Ses 24 communes qui couvrent une superficie de 397,92 km2, </a:t>
            </a:r>
          </a:p>
        </p:txBody>
      </p:sp>
    </p:spTree>
    <p:extLst>
      <p:ext uri="{BB962C8B-B14F-4D97-AF65-F5344CB8AC3E}">
        <p14:creationId xmlns:p14="http://schemas.microsoft.com/office/powerpoint/2010/main" val="79629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Description générée automatiquement">
            <a:extLst>
              <a:ext uri="{FF2B5EF4-FFF2-40B4-BE49-F238E27FC236}">
                <a16:creationId xmlns:a16="http://schemas.microsoft.com/office/drawing/2014/main" id="{10680796-02EB-E58E-98E6-D277839594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142" y="1117860"/>
            <a:ext cx="11052000" cy="4461056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FABBFE-A993-C5C6-6C97-937960C7FBA7}"/>
              </a:ext>
            </a:extLst>
          </p:cNvPr>
          <p:cNvSpPr txBox="1"/>
          <p:nvPr/>
        </p:nvSpPr>
        <p:spPr>
          <a:xfrm>
            <a:off x="2526274" y="5578916"/>
            <a:ext cx="11369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Calvi, Balagne (Corse) - Calvi vu depuis la mer</a:t>
            </a:r>
          </a:p>
        </p:txBody>
      </p:sp>
    </p:spTree>
    <p:extLst>
      <p:ext uri="{BB962C8B-B14F-4D97-AF65-F5344CB8AC3E}">
        <p14:creationId xmlns:p14="http://schemas.microsoft.com/office/powerpoint/2010/main" val="4182026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ciel&#10;&#10;Description générée automatiquement">
            <a:extLst>
              <a:ext uri="{FF2B5EF4-FFF2-40B4-BE49-F238E27FC236}">
                <a16:creationId xmlns:a16="http://schemas.microsoft.com/office/drawing/2014/main" id="{FC3EE618-2B57-3548-0D67-7CCD5E1163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757" y="369000"/>
            <a:ext cx="8160000" cy="6120000"/>
          </a:xfrm>
          <a:prstGeom prst="rect">
            <a:avLst/>
          </a:prstGeom>
          <a:ln w="635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EFA12D-F18F-74D0-8CC7-F3E70CEE7A21}"/>
              </a:ext>
            </a:extLst>
          </p:cNvPr>
          <p:cNvSpPr txBox="1"/>
          <p:nvPr/>
        </p:nvSpPr>
        <p:spPr>
          <a:xfrm>
            <a:off x="9018740" y="4108537"/>
            <a:ext cx="293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Aregno-Vue sur mer</a:t>
            </a:r>
          </a:p>
        </p:txBody>
      </p:sp>
    </p:spTree>
    <p:extLst>
      <p:ext uri="{BB962C8B-B14F-4D97-AF65-F5344CB8AC3E}">
        <p14:creationId xmlns:p14="http://schemas.microsoft.com/office/powerpoint/2010/main" val="58997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lune, coucher de soleil&#10;&#10;Description générée automatiquement">
            <a:extLst>
              <a:ext uri="{FF2B5EF4-FFF2-40B4-BE49-F238E27FC236}">
                <a16:creationId xmlns:a16="http://schemas.microsoft.com/office/drawing/2014/main" id="{A8E6742C-9604-0D35-97B6-0685462580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8688" y="369000"/>
            <a:ext cx="8160000" cy="612000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1D8C8B-95FF-26D6-B61E-8E594C0E903A}"/>
              </a:ext>
            </a:extLst>
          </p:cNvPr>
          <p:cNvSpPr txBox="1"/>
          <p:nvPr/>
        </p:nvSpPr>
        <p:spPr>
          <a:xfrm>
            <a:off x="149811" y="3695178"/>
            <a:ext cx="30688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L'Ile-Rousse le rocher et son phare.</a:t>
            </a:r>
          </a:p>
        </p:txBody>
      </p:sp>
    </p:spTree>
    <p:extLst>
      <p:ext uri="{BB962C8B-B14F-4D97-AF65-F5344CB8AC3E}">
        <p14:creationId xmlns:p14="http://schemas.microsoft.com/office/powerpoint/2010/main" val="30429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montagne&#10;&#10;Description générée automatiquement">
            <a:extLst>
              <a:ext uri="{FF2B5EF4-FFF2-40B4-BE49-F238E27FC236}">
                <a16:creationId xmlns:a16="http://schemas.microsoft.com/office/drawing/2014/main" id="{35C6DCFE-BBF0-E1BC-D1C3-907E55F6F2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182" y="369000"/>
            <a:ext cx="8159999" cy="6120000"/>
          </a:xfrm>
          <a:prstGeom prst="rect">
            <a:avLst/>
          </a:prstGeom>
          <a:ln w="7302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252507-A17F-E7FB-7596-BBAF06E1D9CC}"/>
              </a:ext>
            </a:extLst>
          </p:cNvPr>
          <p:cNvSpPr txBox="1"/>
          <p:nvPr/>
        </p:nvSpPr>
        <p:spPr>
          <a:xfrm>
            <a:off x="9093896" y="3820438"/>
            <a:ext cx="30981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FFFF00"/>
                </a:solidFill>
              </a:rPr>
              <a:t>Montegrosso ( Corse ) - Village de Lunghignano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514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arbre&#10;&#10;Description générée automatiquement">
            <a:extLst>
              <a:ext uri="{FF2B5EF4-FFF2-40B4-BE49-F238E27FC236}">
                <a16:creationId xmlns:a16="http://schemas.microsoft.com/office/drawing/2014/main" id="{DA299667-F72A-6061-A943-3BE4E2B39D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0" y="459000"/>
            <a:ext cx="7920000" cy="594000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AD21E57-AC2D-8A8B-CD68-55B6C2A56E10}"/>
              </a:ext>
            </a:extLst>
          </p:cNvPr>
          <p:cNvSpPr txBox="1"/>
          <p:nvPr/>
        </p:nvSpPr>
        <p:spPr>
          <a:xfrm>
            <a:off x="1887366" y="4227444"/>
            <a:ext cx="340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Speloncato.</a:t>
            </a:r>
          </a:p>
        </p:txBody>
      </p:sp>
    </p:spTree>
    <p:extLst>
      <p:ext uri="{BB962C8B-B14F-4D97-AF65-F5344CB8AC3E}">
        <p14:creationId xmlns:p14="http://schemas.microsoft.com/office/powerpoint/2010/main" val="108981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rachute, nuage&#10;&#10;Description générée automatiquement">
            <a:extLst>
              <a:ext uri="{FF2B5EF4-FFF2-40B4-BE49-F238E27FC236}">
                <a16:creationId xmlns:a16="http://schemas.microsoft.com/office/drawing/2014/main" id="{6BCF8F21-FBEF-F91F-92F0-B9D5444616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160" y="459000"/>
            <a:ext cx="7919999" cy="594000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B1E9FF-E458-06B8-EB82-DD174108EC2C}"/>
              </a:ext>
            </a:extLst>
          </p:cNvPr>
          <p:cNvSpPr txBox="1"/>
          <p:nvPr/>
        </p:nvSpPr>
        <p:spPr>
          <a:xfrm>
            <a:off x="8530225" y="3983277"/>
            <a:ext cx="32456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Saut du 2e REP à Calvi en Balagne.</a:t>
            </a:r>
          </a:p>
        </p:txBody>
      </p:sp>
    </p:spTree>
    <p:extLst>
      <p:ext uri="{BB962C8B-B14F-4D97-AF65-F5344CB8AC3E}">
        <p14:creationId xmlns:p14="http://schemas.microsoft.com/office/powerpoint/2010/main" val="709953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ciel&#10;&#10;Description générée automatiquement">
            <a:extLst>
              <a:ext uri="{FF2B5EF4-FFF2-40B4-BE49-F238E27FC236}">
                <a16:creationId xmlns:a16="http://schemas.microsoft.com/office/drawing/2014/main" id="{9CB95E76-F65F-9EE8-1443-8B44FBCA0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040" y="459000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3B1986-D81E-0D62-8686-D8E2B010D64C}"/>
              </a:ext>
            </a:extLst>
          </p:cNvPr>
          <p:cNvSpPr txBox="1"/>
          <p:nvPr/>
        </p:nvSpPr>
        <p:spPr>
          <a:xfrm>
            <a:off x="1453019" y="4332569"/>
            <a:ext cx="2843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Balagna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8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anorama, bâtiment&#10;&#10;Description générée automatiquement">
            <a:extLst>
              <a:ext uri="{FF2B5EF4-FFF2-40B4-BE49-F238E27FC236}">
                <a16:creationId xmlns:a16="http://schemas.microsoft.com/office/drawing/2014/main" id="{C32188C8-2802-AC19-BD19-1A6E70AD3D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1594036"/>
            <a:ext cx="11304000" cy="2831927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8C69CE-1CA9-3462-913C-A7645A5848D9}"/>
              </a:ext>
            </a:extLst>
          </p:cNvPr>
          <p:cNvSpPr txBox="1"/>
          <p:nvPr/>
        </p:nvSpPr>
        <p:spPr>
          <a:xfrm>
            <a:off x="1665962" y="4534422"/>
            <a:ext cx="96575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Balagne (Corse) - Trois églises polychromes des XIe et XIIe siècles. De gauche à droite, l'église de la Trinité et de San Giovanni d'Aregno, la chapelle romane Saints Pierre et Paul à Lumio et l'église San </a:t>
            </a:r>
            <a:r>
              <a:rPr lang="fr-FR" sz="2800" b="1" dirty="0" err="1">
                <a:solidFill>
                  <a:srgbClr val="FFFF00"/>
                </a:solidFill>
              </a:rPr>
              <a:t>Raineru</a:t>
            </a:r>
            <a:r>
              <a:rPr lang="fr-FR" sz="2800" b="1" dirty="0">
                <a:solidFill>
                  <a:srgbClr val="FFFF00"/>
                </a:solidFill>
              </a:rPr>
              <a:t> de </a:t>
            </a:r>
            <a:r>
              <a:rPr lang="fr-FR" sz="2800" b="1" dirty="0" err="1">
                <a:solidFill>
                  <a:srgbClr val="FFFF00"/>
                </a:solidFill>
              </a:rPr>
              <a:t>Lunghignano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139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montagne, plein air, paysage&#10;&#10;Description générée automatiquement">
            <a:extLst>
              <a:ext uri="{FF2B5EF4-FFF2-40B4-BE49-F238E27FC236}">
                <a16:creationId xmlns:a16="http://schemas.microsoft.com/office/drawing/2014/main" id="{B1F6B776-5EB1-BF9F-66B9-8A0297230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77" y="639000"/>
            <a:ext cx="8390980" cy="558000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5BEB0A-0613-F3AB-E0A3-A30CAC813241}"/>
              </a:ext>
            </a:extLst>
          </p:cNvPr>
          <p:cNvSpPr txBox="1"/>
          <p:nvPr/>
        </p:nvSpPr>
        <p:spPr>
          <a:xfrm>
            <a:off x="8936182" y="3861263"/>
            <a:ext cx="3255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L’ÎLE ROUSSE EN BALAGNE</a:t>
            </a:r>
          </a:p>
        </p:txBody>
      </p:sp>
    </p:spTree>
    <p:extLst>
      <p:ext uri="{BB962C8B-B14F-4D97-AF65-F5344CB8AC3E}">
        <p14:creationId xmlns:p14="http://schemas.microsoft.com/office/powerpoint/2010/main" val="49182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Description générée automatiquement">
            <a:extLst>
              <a:ext uri="{FF2B5EF4-FFF2-40B4-BE49-F238E27FC236}">
                <a16:creationId xmlns:a16="http://schemas.microsoft.com/office/drawing/2014/main" id="{F2058F53-B11B-F7CE-27CF-AE67331795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750" y="423000"/>
            <a:ext cx="8016000" cy="6012000"/>
          </a:xfrm>
          <a:prstGeom prst="rect">
            <a:avLst/>
          </a:prstGeom>
          <a:ln w="698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BE082B-8BFE-44D1-BFA8-5F0FE10F025C}"/>
              </a:ext>
            </a:extLst>
          </p:cNvPr>
          <p:cNvSpPr txBox="1"/>
          <p:nvPr/>
        </p:nvSpPr>
        <p:spPr>
          <a:xfrm>
            <a:off x="0" y="4318463"/>
            <a:ext cx="37130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Route des villages de Balagne</a:t>
            </a:r>
          </a:p>
        </p:txBody>
      </p:sp>
    </p:spTree>
    <p:extLst>
      <p:ext uri="{BB962C8B-B14F-4D97-AF65-F5344CB8AC3E}">
        <p14:creationId xmlns:p14="http://schemas.microsoft.com/office/powerpoint/2010/main" val="378300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06ABD052-7A24-C781-313C-205E7C5EC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983" y="459000"/>
            <a:ext cx="8932332" cy="594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2F2919-F862-5F1C-3799-9E4F51D0437D}"/>
              </a:ext>
            </a:extLst>
          </p:cNvPr>
          <p:cNvSpPr txBox="1"/>
          <p:nvPr/>
        </p:nvSpPr>
        <p:spPr>
          <a:xfrm>
            <a:off x="7370618" y="5875780"/>
            <a:ext cx="4821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Route des villages de Balagne</a:t>
            </a:r>
          </a:p>
        </p:txBody>
      </p:sp>
    </p:spTree>
    <p:extLst>
      <p:ext uri="{BB962C8B-B14F-4D97-AF65-F5344CB8AC3E}">
        <p14:creationId xmlns:p14="http://schemas.microsoft.com/office/powerpoint/2010/main" val="244325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arbre&#10;&#10;Description générée automatiquement">
            <a:extLst>
              <a:ext uri="{FF2B5EF4-FFF2-40B4-BE49-F238E27FC236}">
                <a16:creationId xmlns:a16="http://schemas.microsoft.com/office/drawing/2014/main" id="{12EA64D5-548C-E4AA-CC28-EF572D790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511" y="477000"/>
            <a:ext cx="7898325" cy="590400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575281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C825E5F9-2436-E213-A862-C2EDB283FA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000" y="769048"/>
            <a:ext cx="9252000" cy="5319904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0AE47B-1C4B-BB06-50BA-09C8928C0AE8}"/>
              </a:ext>
            </a:extLst>
          </p:cNvPr>
          <p:cNvSpPr txBox="1"/>
          <p:nvPr/>
        </p:nvSpPr>
        <p:spPr>
          <a:xfrm>
            <a:off x="2894181" y="6097626"/>
            <a:ext cx="7827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Station balnéaire de charme, l'Île-Rousse</a:t>
            </a:r>
          </a:p>
        </p:txBody>
      </p:sp>
    </p:spTree>
    <p:extLst>
      <p:ext uri="{BB962C8B-B14F-4D97-AF65-F5344CB8AC3E}">
        <p14:creationId xmlns:p14="http://schemas.microsoft.com/office/powerpoint/2010/main" val="147175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pot de fleurs&#10;&#10;Description générée automatiquement">
            <a:extLst>
              <a:ext uri="{FF2B5EF4-FFF2-40B4-BE49-F238E27FC236}">
                <a16:creationId xmlns:a16="http://schemas.microsoft.com/office/drawing/2014/main" id="{325CCF6D-309D-1165-8F29-257086B5D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869" y="459000"/>
            <a:ext cx="7910336" cy="5940000"/>
          </a:xfrm>
          <a:prstGeom prst="rect">
            <a:avLst/>
          </a:prstGeom>
          <a:ln w="7302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C88930-92E4-5D14-6972-45FFFDA5CD3A}"/>
              </a:ext>
            </a:extLst>
          </p:cNvPr>
          <p:cNvSpPr txBox="1"/>
          <p:nvPr/>
        </p:nvSpPr>
        <p:spPr>
          <a:xfrm>
            <a:off x="1288473" y="4125402"/>
            <a:ext cx="3006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ÎLE-ROUSSE</a:t>
            </a:r>
          </a:p>
        </p:txBody>
      </p:sp>
    </p:spTree>
    <p:extLst>
      <p:ext uri="{BB962C8B-B14F-4D97-AF65-F5344CB8AC3E}">
        <p14:creationId xmlns:p14="http://schemas.microsoft.com/office/powerpoint/2010/main" val="2218415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ierre&#10;&#10;Description générée automatiquement">
            <a:extLst>
              <a:ext uri="{FF2B5EF4-FFF2-40B4-BE49-F238E27FC236}">
                <a16:creationId xmlns:a16="http://schemas.microsoft.com/office/drawing/2014/main" id="{F80ED146-2874-2C47-632E-0CA2D8B3E7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90" y="639000"/>
            <a:ext cx="8353294" cy="558000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C8B339-5DC3-EC98-293D-A5A6BB609C50}"/>
              </a:ext>
            </a:extLst>
          </p:cNvPr>
          <p:cNvSpPr txBox="1"/>
          <p:nvPr/>
        </p:nvSpPr>
        <p:spPr>
          <a:xfrm>
            <a:off x="8783782" y="3893127"/>
            <a:ext cx="29787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Pigna et San Antonino </a:t>
            </a:r>
          </a:p>
        </p:txBody>
      </p:sp>
    </p:spTree>
    <p:extLst>
      <p:ext uri="{BB962C8B-B14F-4D97-AF65-F5344CB8AC3E}">
        <p14:creationId xmlns:p14="http://schemas.microsoft.com/office/powerpoint/2010/main" val="59631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maison&#10;&#10;Description générée automatiquement">
            <a:extLst>
              <a:ext uri="{FF2B5EF4-FFF2-40B4-BE49-F238E27FC236}">
                <a16:creationId xmlns:a16="http://schemas.microsoft.com/office/drawing/2014/main" id="{D44B1F06-8BEF-422F-8E19-72A238712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265" y="745548"/>
            <a:ext cx="7440000" cy="558000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D409B3-41B9-AC53-25CE-CEE39D5C124B}"/>
              </a:ext>
            </a:extLst>
          </p:cNvPr>
          <p:cNvSpPr txBox="1"/>
          <p:nvPr/>
        </p:nvSpPr>
        <p:spPr>
          <a:xfrm>
            <a:off x="1014735" y="3823854"/>
            <a:ext cx="3491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Calenzana</a:t>
            </a:r>
          </a:p>
        </p:txBody>
      </p:sp>
    </p:spTree>
    <p:extLst>
      <p:ext uri="{BB962C8B-B14F-4D97-AF65-F5344CB8AC3E}">
        <p14:creationId xmlns:p14="http://schemas.microsoft.com/office/powerpoint/2010/main" val="388566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maison&#10;&#10;Description générée automatiquement">
            <a:extLst>
              <a:ext uri="{FF2B5EF4-FFF2-40B4-BE49-F238E27FC236}">
                <a16:creationId xmlns:a16="http://schemas.microsoft.com/office/drawing/2014/main" id="{B803FDC4-5315-B99A-2E70-113A2660D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307" y="459000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4E4114-916C-A59B-D0CE-950B5C4FB51B}"/>
              </a:ext>
            </a:extLst>
          </p:cNvPr>
          <p:cNvSpPr txBox="1"/>
          <p:nvPr/>
        </p:nvSpPr>
        <p:spPr>
          <a:xfrm>
            <a:off x="8979547" y="4430202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Cateri</a:t>
            </a:r>
          </a:p>
        </p:txBody>
      </p:sp>
    </p:spTree>
    <p:extLst>
      <p:ext uri="{BB962C8B-B14F-4D97-AF65-F5344CB8AC3E}">
        <p14:creationId xmlns:p14="http://schemas.microsoft.com/office/powerpoint/2010/main" val="2423624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our, bâtiment&#10;&#10;Description générée automatiquement">
            <a:extLst>
              <a:ext uri="{FF2B5EF4-FFF2-40B4-BE49-F238E27FC236}">
                <a16:creationId xmlns:a16="http://schemas.microsoft.com/office/drawing/2014/main" id="{79BBC416-E1E7-8075-64BB-17F406C9A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100" y="459000"/>
            <a:ext cx="7920000" cy="594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A33033-7C13-ACAE-F951-377BA5388FFC}"/>
              </a:ext>
            </a:extLst>
          </p:cNvPr>
          <p:cNvSpPr txBox="1"/>
          <p:nvPr/>
        </p:nvSpPr>
        <p:spPr>
          <a:xfrm>
            <a:off x="2145722" y="5286235"/>
            <a:ext cx="340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	</a:t>
            </a:r>
            <a:r>
              <a:rPr lang="fr-FR" sz="2800" dirty="0"/>
              <a:t>Lumio</a:t>
            </a:r>
          </a:p>
        </p:txBody>
      </p:sp>
    </p:spTree>
    <p:extLst>
      <p:ext uri="{BB962C8B-B14F-4D97-AF65-F5344CB8AC3E}">
        <p14:creationId xmlns:p14="http://schemas.microsoft.com/office/powerpoint/2010/main" val="404338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paysage&#10;&#10;Description générée automatiquement">
            <a:extLst>
              <a:ext uri="{FF2B5EF4-FFF2-40B4-BE49-F238E27FC236}">
                <a16:creationId xmlns:a16="http://schemas.microsoft.com/office/drawing/2014/main" id="{19D0D8A7-4D57-5E4C-3C08-84F9916CCB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046" y="459000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6873A2-5AFD-DCAF-BDC4-FDAFC25C92EB}"/>
              </a:ext>
            </a:extLst>
          </p:cNvPr>
          <p:cNvSpPr txBox="1"/>
          <p:nvPr/>
        </p:nvSpPr>
        <p:spPr>
          <a:xfrm>
            <a:off x="8378536" y="4635491"/>
            <a:ext cx="3103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	</a:t>
            </a:r>
            <a:r>
              <a:rPr lang="fr-FR" sz="2800" b="1" dirty="0"/>
              <a:t>Aregno</a:t>
            </a:r>
          </a:p>
        </p:txBody>
      </p:sp>
    </p:spTree>
    <p:extLst>
      <p:ext uri="{BB962C8B-B14F-4D97-AF65-F5344CB8AC3E}">
        <p14:creationId xmlns:p14="http://schemas.microsoft.com/office/powerpoint/2010/main" val="249441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plein air, arbre, montagne, maison&#10;&#10;Description générée automatiquement">
            <a:extLst>
              <a:ext uri="{FF2B5EF4-FFF2-40B4-BE49-F238E27FC236}">
                <a16:creationId xmlns:a16="http://schemas.microsoft.com/office/drawing/2014/main" id="{F9B600B5-BDFB-DB55-AC65-836A770FFC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6086" y="513000"/>
            <a:ext cx="7776000" cy="583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74E27B-A9DB-153C-3328-E2D4C625B185}"/>
              </a:ext>
            </a:extLst>
          </p:cNvPr>
          <p:cNvSpPr txBox="1"/>
          <p:nvPr/>
        </p:nvSpPr>
        <p:spPr>
          <a:xfrm>
            <a:off x="2252086" y="4788273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Avapessa </a:t>
            </a:r>
          </a:p>
        </p:txBody>
      </p:sp>
    </p:spTree>
    <p:extLst>
      <p:ext uri="{BB962C8B-B14F-4D97-AF65-F5344CB8AC3E}">
        <p14:creationId xmlns:p14="http://schemas.microsoft.com/office/powerpoint/2010/main" val="3814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fenêtre&#10;&#10;Description générée automatiquement">
            <a:extLst>
              <a:ext uri="{FF2B5EF4-FFF2-40B4-BE49-F238E27FC236}">
                <a16:creationId xmlns:a16="http://schemas.microsoft.com/office/drawing/2014/main" id="{660821B6-3192-0709-DF9E-14D429D56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375" y="639000"/>
            <a:ext cx="8375431" cy="558000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0E030C-BA52-8C32-59E0-C3D699520246}"/>
              </a:ext>
            </a:extLst>
          </p:cNvPr>
          <p:cNvSpPr txBox="1"/>
          <p:nvPr/>
        </p:nvSpPr>
        <p:spPr>
          <a:xfrm>
            <a:off x="9268691" y="799409"/>
            <a:ext cx="2743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Située au centre du village de Costa, l'église paroissiale Saint Sauveur </a:t>
            </a:r>
            <a:r>
              <a:rPr lang="fr-FR" sz="2400" b="1" dirty="0" err="1">
                <a:solidFill>
                  <a:srgbClr val="FFFF00"/>
                </a:solidFill>
              </a:rPr>
              <a:t>renfer</a:t>
            </a:r>
            <a:r>
              <a:rPr lang="fr-FR" sz="2400" b="1" dirty="0">
                <a:solidFill>
                  <a:srgbClr val="FFFF00"/>
                </a:solidFill>
              </a:rPr>
              <a:t> de nombreuses statues et d '</a:t>
            </a:r>
            <a:r>
              <a:rPr lang="fr-FR" sz="2400" b="1" dirty="0" err="1">
                <a:solidFill>
                  <a:srgbClr val="FFFF00"/>
                </a:solidFill>
              </a:rPr>
              <a:t>oeuvres</a:t>
            </a:r>
            <a:r>
              <a:rPr lang="fr-FR" sz="2400" b="1" dirty="0">
                <a:solidFill>
                  <a:srgbClr val="FFFF00"/>
                </a:solidFill>
              </a:rPr>
              <a:t> d'art remarquables classées Monuments historiques tels que son orgue, des tableaux meuble de sacristie et une stalle.</a:t>
            </a:r>
          </a:p>
        </p:txBody>
      </p:sp>
    </p:spTree>
    <p:extLst>
      <p:ext uri="{BB962C8B-B14F-4D97-AF65-F5344CB8AC3E}">
        <p14:creationId xmlns:p14="http://schemas.microsoft.com/office/powerpoint/2010/main" val="316275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8BC92797-C438-1C36-86E7-934EF8E4B0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451" y="459000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4A0326-3F80-E466-2B10-D28220F2188D}"/>
              </a:ext>
            </a:extLst>
          </p:cNvPr>
          <p:cNvSpPr txBox="1"/>
          <p:nvPr/>
        </p:nvSpPr>
        <p:spPr>
          <a:xfrm>
            <a:off x="252069" y="3061854"/>
            <a:ext cx="328352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S</a:t>
            </a:r>
            <a:r>
              <a:rPr lang="fr-FR" sz="2800" b="1" dirty="0">
                <a:solidFill>
                  <a:srgbClr val="FFFF00"/>
                </a:solidFill>
              </a:rPr>
              <a:t>anta-Reparata-di-Balagna est l'une des plus belles communes de Balagne</a:t>
            </a:r>
          </a:p>
        </p:txBody>
      </p:sp>
    </p:spTree>
    <p:extLst>
      <p:ext uri="{BB962C8B-B14F-4D97-AF65-F5344CB8AC3E}">
        <p14:creationId xmlns:p14="http://schemas.microsoft.com/office/powerpoint/2010/main" val="228743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Description générée automatiquement">
            <a:extLst>
              <a:ext uri="{FF2B5EF4-FFF2-40B4-BE49-F238E27FC236}">
                <a16:creationId xmlns:a16="http://schemas.microsoft.com/office/drawing/2014/main" id="{879C4871-069B-F804-6DA9-3C7D1E50B8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12" y="1017000"/>
            <a:ext cx="8577199" cy="482400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BA0BE9-E33A-B672-7E05-62C209A04E15}"/>
              </a:ext>
            </a:extLst>
          </p:cNvPr>
          <p:cNvSpPr txBox="1"/>
          <p:nvPr/>
        </p:nvSpPr>
        <p:spPr>
          <a:xfrm>
            <a:off x="286612" y="5903893"/>
            <a:ext cx="10949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En procession autour de l'église </a:t>
            </a:r>
            <a:r>
              <a:rPr lang="fr-FR" sz="2800" b="1" dirty="0" err="1">
                <a:solidFill>
                  <a:srgbClr val="FFFF00"/>
                </a:solidFill>
              </a:rPr>
              <a:t>Santissima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Annunziata</a:t>
            </a:r>
            <a:r>
              <a:rPr lang="fr-FR" sz="2800" b="1" dirty="0">
                <a:solidFill>
                  <a:srgbClr val="FFFF00"/>
                </a:solidFill>
              </a:rPr>
              <a:t> pour la bénédiction aux quatre points cardinaux du village abandonné.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062C9C3-5822-B292-CB42-8E52F337EE64}"/>
              </a:ext>
            </a:extLst>
          </p:cNvPr>
          <p:cNvSpPr txBox="1"/>
          <p:nvPr/>
        </p:nvSpPr>
        <p:spPr>
          <a:xfrm>
            <a:off x="235527" y="453855"/>
            <a:ext cx="11720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Village De La Balagne Et Ses Villages  Environnants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4869001-244A-0C12-47A9-72E93DEA8AB1}"/>
              </a:ext>
            </a:extLst>
          </p:cNvPr>
          <p:cNvSpPr txBox="1"/>
          <p:nvPr/>
        </p:nvSpPr>
        <p:spPr>
          <a:xfrm>
            <a:off x="9005454" y="3167390"/>
            <a:ext cx="3103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Proposé Par Daniel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4D1C13D-FE75-B122-1C3A-1569AB378276}"/>
              </a:ext>
            </a:extLst>
          </p:cNvPr>
          <p:cNvSpPr txBox="1"/>
          <p:nvPr/>
        </p:nvSpPr>
        <p:spPr>
          <a:xfrm>
            <a:off x="9088582" y="1676400"/>
            <a:ext cx="31034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</p:spTree>
    <p:extLst>
      <p:ext uri="{BB962C8B-B14F-4D97-AF65-F5344CB8AC3E}">
        <p14:creationId xmlns:p14="http://schemas.microsoft.com/office/powerpoint/2010/main" val="1315357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switch dir="r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306</Words>
  <Application>Microsoft Office PowerPoint</Application>
  <PresentationFormat>Grand écran</PresentationFormat>
  <Paragraphs>28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2023-10-31T10:12:05Z</dcterms:created>
  <dcterms:modified xsi:type="dcterms:W3CDTF">2023-11-01T05:59:21Z</dcterms:modified>
</cp:coreProperties>
</file>