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3.xml" ContentType="application/vnd.openxmlformats-officedocument.presentationml.comments+xml"/>
  <Override PartName="/ppt/notesSlides/notesSlide39.xml" ContentType="application/vnd.openxmlformats-officedocument.presentationml.notesSlide+xml"/>
  <Override PartName="/ppt/comments/comment4.xml" ContentType="application/vnd.openxmlformats-officedocument.presentationml.comments+xml"/>
  <Override PartName="/ppt/notesSlides/notesSlide40.xml" ContentType="application/vnd.openxmlformats-officedocument.presentationml.notesSlide+xml"/>
  <Override PartName="/ppt/comments/comment5.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Lst>
  <p:notesMasterIdLst>
    <p:notesMasterId r:id="rId94"/>
  </p:notesMasterIdLst>
  <p:handoutMasterIdLst>
    <p:handoutMasterId r:id="rId95"/>
  </p:handoutMasterIdLst>
  <p:sldIdLst>
    <p:sldId id="256" r:id="rId2"/>
    <p:sldId id="668" r:id="rId3"/>
    <p:sldId id="735" r:id="rId4"/>
    <p:sldId id="736" r:id="rId5"/>
    <p:sldId id="737" r:id="rId6"/>
    <p:sldId id="738" r:id="rId7"/>
    <p:sldId id="669" r:id="rId8"/>
    <p:sldId id="670" r:id="rId9"/>
    <p:sldId id="671" r:id="rId10"/>
    <p:sldId id="672" r:id="rId11"/>
    <p:sldId id="675" r:id="rId12"/>
    <p:sldId id="676" r:id="rId13"/>
    <p:sldId id="677" r:id="rId14"/>
    <p:sldId id="678" r:id="rId15"/>
    <p:sldId id="680" r:id="rId16"/>
    <p:sldId id="679" r:id="rId17"/>
    <p:sldId id="681" r:id="rId18"/>
    <p:sldId id="682" r:id="rId19"/>
    <p:sldId id="745" r:id="rId20"/>
    <p:sldId id="746" r:id="rId21"/>
    <p:sldId id="684" r:id="rId22"/>
    <p:sldId id="685" r:id="rId23"/>
    <p:sldId id="739" r:id="rId24"/>
    <p:sldId id="686" r:id="rId25"/>
    <p:sldId id="687" r:id="rId26"/>
    <p:sldId id="688" r:id="rId27"/>
    <p:sldId id="689" r:id="rId28"/>
    <p:sldId id="690" r:id="rId29"/>
    <p:sldId id="747" r:id="rId30"/>
    <p:sldId id="758" r:id="rId31"/>
    <p:sldId id="691" r:id="rId32"/>
    <p:sldId id="692" r:id="rId33"/>
    <p:sldId id="751" r:id="rId34"/>
    <p:sldId id="752" r:id="rId35"/>
    <p:sldId id="756" r:id="rId36"/>
    <p:sldId id="694" r:id="rId37"/>
    <p:sldId id="695" r:id="rId38"/>
    <p:sldId id="749" r:id="rId39"/>
    <p:sldId id="699" r:id="rId40"/>
    <p:sldId id="753" r:id="rId41"/>
    <p:sldId id="754" r:id="rId42"/>
    <p:sldId id="755" r:id="rId43"/>
    <p:sldId id="701" r:id="rId44"/>
    <p:sldId id="704" r:id="rId45"/>
    <p:sldId id="705" r:id="rId46"/>
    <p:sldId id="574" r:id="rId47"/>
    <p:sldId id="479" r:id="rId48"/>
    <p:sldId id="637" r:id="rId49"/>
    <p:sldId id="643" r:id="rId50"/>
    <p:sldId id="638" r:id="rId51"/>
    <p:sldId id="639" r:id="rId52"/>
    <p:sldId id="640" r:id="rId53"/>
    <p:sldId id="641" r:id="rId54"/>
    <p:sldId id="642" r:id="rId55"/>
    <p:sldId id="666" r:id="rId56"/>
    <p:sldId id="667" r:id="rId57"/>
    <p:sldId id="664" r:id="rId58"/>
    <p:sldId id="644" r:id="rId59"/>
    <p:sldId id="645" r:id="rId60"/>
    <p:sldId id="646" r:id="rId61"/>
    <p:sldId id="647" r:id="rId62"/>
    <p:sldId id="648" r:id="rId63"/>
    <p:sldId id="714" r:id="rId64"/>
    <p:sldId id="715" r:id="rId65"/>
    <p:sldId id="716" r:id="rId66"/>
    <p:sldId id="717" r:id="rId67"/>
    <p:sldId id="718" r:id="rId68"/>
    <p:sldId id="719" r:id="rId69"/>
    <p:sldId id="762" r:id="rId70"/>
    <p:sldId id="759" r:id="rId71"/>
    <p:sldId id="760" r:id="rId72"/>
    <p:sldId id="761" r:id="rId73"/>
    <p:sldId id="727" r:id="rId74"/>
    <p:sldId id="728" r:id="rId75"/>
    <p:sldId id="730" r:id="rId76"/>
    <p:sldId id="731" r:id="rId77"/>
    <p:sldId id="743" r:id="rId78"/>
    <p:sldId id="744" r:id="rId79"/>
    <p:sldId id="653" r:id="rId80"/>
    <p:sldId id="654" r:id="rId81"/>
    <p:sldId id="655" r:id="rId82"/>
    <p:sldId id="656" r:id="rId83"/>
    <p:sldId id="657" r:id="rId84"/>
    <p:sldId id="662" r:id="rId85"/>
    <p:sldId id="658" r:id="rId86"/>
    <p:sldId id="659" r:id="rId87"/>
    <p:sldId id="660" r:id="rId88"/>
    <p:sldId id="663" r:id="rId89"/>
    <p:sldId id="734" r:id="rId90"/>
    <p:sldId id="581" r:id="rId91"/>
    <p:sldId id="544" r:id="rId92"/>
    <p:sldId id="733" r:id="rId9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7C38C23-ACB9-4259-94CF-5112371A3279}">
          <p14:sldIdLst>
            <p14:sldId id="256"/>
          </p14:sldIdLst>
        </p14:section>
        <p14:section name="Section sans titre" id="{13CC0BD3-1893-4D92-A2BD-458F288F7603}">
          <p14:sldIdLst>
            <p14:sldId id="668"/>
            <p14:sldId id="735"/>
            <p14:sldId id="736"/>
            <p14:sldId id="737"/>
            <p14:sldId id="738"/>
            <p14:sldId id="669"/>
            <p14:sldId id="670"/>
            <p14:sldId id="671"/>
            <p14:sldId id="672"/>
            <p14:sldId id="675"/>
            <p14:sldId id="676"/>
            <p14:sldId id="677"/>
            <p14:sldId id="678"/>
            <p14:sldId id="680"/>
            <p14:sldId id="679"/>
            <p14:sldId id="681"/>
            <p14:sldId id="682"/>
            <p14:sldId id="745"/>
            <p14:sldId id="746"/>
            <p14:sldId id="684"/>
            <p14:sldId id="685"/>
            <p14:sldId id="739"/>
            <p14:sldId id="686"/>
            <p14:sldId id="687"/>
            <p14:sldId id="688"/>
            <p14:sldId id="689"/>
            <p14:sldId id="690"/>
            <p14:sldId id="747"/>
            <p14:sldId id="758"/>
            <p14:sldId id="691"/>
            <p14:sldId id="692"/>
            <p14:sldId id="751"/>
            <p14:sldId id="752"/>
            <p14:sldId id="756"/>
            <p14:sldId id="694"/>
            <p14:sldId id="695"/>
            <p14:sldId id="749"/>
            <p14:sldId id="699"/>
            <p14:sldId id="753"/>
            <p14:sldId id="754"/>
            <p14:sldId id="755"/>
            <p14:sldId id="701"/>
            <p14:sldId id="704"/>
            <p14:sldId id="705"/>
            <p14:sldId id="574"/>
            <p14:sldId id="479"/>
            <p14:sldId id="637"/>
            <p14:sldId id="643"/>
            <p14:sldId id="638"/>
            <p14:sldId id="639"/>
            <p14:sldId id="640"/>
            <p14:sldId id="641"/>
            <p14:sldId id="642"/>
            <p14:sldId id="666"/>
            <p14:sldId id="667"/>
            <p14:sldId id="664"/>
            <p14:sldId id="644"/>
            <p14:sldId id="645"/>
            <p14:sldId id="646"/>
            <p14:sldId id="647"/>
            <p14:sldId id="648"/>
            <p14:sldId id="714"/>
            <p14:sldId id="715"/>
            <p14:sldId id="716"/>
            <p14:sldId id="717"/>
            <p14:sldId id="718"/>
            <p14:sldId id="719"/>
            <p14:sldId id="762"/>
            <p14:sldId id="759"/>
            <p14:sldId id="760"/>
            <p14:sldId id="761"/>
            <p14:sldId id="727"/>
            <p14:sldId id="728"/>
            <p14:sldId id="730"/>
            <p14:sldId id="731"/>
            <p14:sldId id="743"/>
            <p14:sldId id="744"/>
            <p14:sldId id="653"/>
            <p14:sldId id="654"/>
            <p14:sldId id="655"/>
            <p14:sldId id="656"/>
            <p14:sldId id="657"/>
            <p14:sldId id="662"/>
            <p14:sldId id="658"/>
            <p14:sldId id="659"/>
            <p14:sldId id="660"/>
            <p14:sldId id="663"/>
            <p14:sldId id="734"/>
            <p14:sldId id="581"/>
          </p14:sldIdLst>
        </p14:section>
        <p14:section name="Section sans titre" id="{D57241EA-0245-A04F-A115-ED2258B7AD68}">
          <p14:sldIdLst>
            <p14:sldId id="544"/>
            <p14:sldId id="733"/>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1" roundtripDataSignature="AMtx7mjwGVEw6vLL6knlE4IQda9FMInBQ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 AYATS" initials="" lastIdx="1" clrIdx="0"/>
  <p:cmAuthor id="1" name="myriam harchi" initials="mh" lastIdx="3" clrIdx="1">
    <p:extLst>
      <p:ext uri="{19B8F6BF-5375-455C-9EA6-DF929625EA0E}">
        <p15:presenceInfo xmlns:p15="http://schemas.microsoft.com/office/powerpoint/2012/main" userId="13685ae22b89d72e" providerId="Windows Live"/>
      </p:ext>
    </p:extLst>
  </p:cmAuthor>
  <p:cmAuthor id="2" name="Marie Aude CHAM" initials="MAC" lastIdx="2" clrIdx="2">
    <p:extLst>
      <p:ext uri="{19B8F6BF-5375-455C-9EA6-DF929625EA0E}">
        <p15:presenceInfo xmlns:p15="http://schemas.microsoft.com/office/powerpoint/2012/main" userId="S-1-5-21-1212311211-766420929-3029396524-1700" providerId="AD"/>
      </p:ext>
    </p:extLst>
  </p:cmAuthor>
  <p:cmAuthor id="3" name="Clémentine RICHARD" initials="CR" lastIdx="9" clrIdx="3">
    <p:extLst>
      <p:ext uri="{19B8F6BF-5375-455C-9EA6-DF929625EA0E}">
        <p15:presenceInfo xmlns:p15="http://schemas.microsoft.com/office/powerpoint/2012/main" userId="S-1-5-21-1212311211-766420929-3029396524-11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9" autoAdjust="0"/>
    <p:restoredTop sz="94648"/>
  </p:normalViewPr>
  <p:slideViewPr>
    <p:cSldViewPr snapToGrid="0">
      <p:cViewPr varScale="1">
        <p:scale>
          <a:sx n="118" d="100"/>
          <a:sy n="118" d="100"/>
        </p:scale>
        <p:origin x="224" y="392"/>
      </p:cViewPr>
      <p:guideLst/>
    </p:cSldViewPr>
  </p:slideViewPr>
  <p:notesTextViewPr>
    <p:cViewPr>
      <p:scale>
        <a:sx n="1" d="1"/>
        <a:sy n="1" d="1"/>
      </p:scale>
      <p:origin x="0" y="0"/>
    </p:cViewPr>
  </p:notesTextViewPr>
  <p:sorterViewPr>
    <p:cViewPr varScale="1">
      <p:scale>
        <a:sx n="100" d="100"/>
        <a:sy n="100" d="100"/>
      </p:scale>
      <p:origin x="0" y="-1464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26" Type="http://schemas.openxmlformats.org/officeDocument/2006/relationships/tableStyles" Target="tableStyles.xml"/><Relationship Id="rId16" Type="http://schemas.openxmlformats.org/officeDocument/2006/relationships/slide" Target="slides/slide15.xml"/><Relationship Id="rId221" Type="http://customschemas.google.com/relationships/presentationmetadata" Target="meta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222"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225" Type="http://schemas.openxmlformats.org/officeDocument/2006/relationships/theme" Target="theme/theme1.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2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224"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0T16:21:52.277" idx="2">
    <p:pos x="10" y="10"/>
    <p:text>Début MA</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2-10T16:22:04.549" idx="4">
    <p:pos x="10" y="10"/>
    <p:text>Fin MA</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3-02-10T16:28:11.938" idx="8">
    <p:pos x="10" y="10"/>
    <p:text>FIN MA</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3-02-10T16:30:30.745" idx="9">
    <p:pos x="10" y="10"/>
    <p:text>Clem</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3-02-10T16:30:30.745" idx="9">
    <p:pos x="10" y="10"/>
    <p:text>Clem</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ED3C56C-C1C0-4141-812D-9E39F62F1F6A}" type="datetimeFigureOut">
              <a:rPr lang="fr-FR" smtClean="0"/>
              <a:t>14/11/2023</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3E0CC41-BE89-497B-ACDE-B42EECFCD2F3}" type="slidenum">
              <a:rPr lang="fr-FR" smtClean="0"/>
              <a:t>‹N°›</a:t>
            </a:fld>
            <a:endParaRPr lang="fr-FR"/>
          </a:p>
        </p:txBody>
      </p:sp>
    </p:spTree>
    <p:extLst>
      <p:ext uri="{BB962C8B-B14F-4D97-AF65-F5344CB8AC3E}">
        <p14:creationId xmlns:p14="http://schemas.microsoft.com/office/powerpoint/2010/main" val="2422794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 name="Google Shape;21;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 name="Google Shape;22;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439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16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7308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094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564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226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31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4868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1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1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8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126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987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071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267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114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572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759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8702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479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925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0471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03fbf5cd34_0_7:notes"/>
          <p:cNvSpPr txBox="1">
            <a:spLocks noGrp="1"/>
          </p:cNvSpPr>
          <p:nvPr>
            <p:ph type="body" idx="1"/>
          </p:nvPr>
        </p:nvSpPr>
        <p:spPr>
          <a:xfrm>
            <a:off x="679768" y="4777194"/>
            <a:ext cx="543814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103fbf5cd34_0_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941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623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77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8285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725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989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17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278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728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941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92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03fbf5cd34_0_12:notes"/>
          <p:cNvSpPr txBox="1">
            <a:spLocks noGrp="1"/>
          </p:cNvSpPr>
          <p:nvPr>
            <p:ph type="body" idx="1"/>
          </p:nvPr>
        </p:nvSpPr>
        <p:spPr>
          <a:xfrm>
            <a:off x="679768" y="4777194"/>
            <a:ext cx="543814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103fbf5cd34_0_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6612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8315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986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0284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8831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03fbf5cd34_0_12:notes"/>
          <p:cNvSpPr txBox="1">
            <a:spLocks noGrp="1"/>
          </p:cNvSpPr>
          <p:nvPr>
            <p:ph type="body" idx="1"/>
          </p:nvPr>
        </p:nvSpPr>
        <p:spPr>
          <a:xfrm>
            <a:off x="679768" y="4777194"/>
            <a:ext cx="543814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103fbf5cd34_0_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699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03fbf5cd34_0_12:notes"/>
          <p:cNvSpPr txBox="1">
            <a:spLocks noGrp="1"/>
          </p:cNvSpPr>
          <p:nvPr>
            <p:ph type="body" idx="1"/>
          </p:nvPr>
        </p:nvSpPr>
        <p:spPr>
          <a:xfrm>
            <a:off x="679768" y="4777194"/>
            <a:ext cx="543814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103fbf5cd34_0_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787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03fbf5cd34_0_12:notes"/>
          <p:cNvSpPr txBox="1">
            <a:spLocks noGrp="1"/>
          </p:cNvSpPr>
          <p:nvPr>
            <p:ph type="body" idx="1"/>
          </p:nvPr>
        </p:nvSpPr>
        <p:spPr>
          <a:xfrm>
            <a:off x="679768" y="4777194"/>
            <a:ext cx="543814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103fbf5cd34_0_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27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6013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524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63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03fbf5cd34_0_12:notes"/>
          <p:cNvSpPr txBox="1">
            <a:spLocks noGrp="1"/>
          </p:cNvSpPr>
          <p:nvPr>
            <p:ph type="body" idx="1"/>
          </p:nvPr>
        </p:nvSpPr>
        <p:spPr>
          <a:xfrm>
            <a:off x="679768" y="4777194"/>
            <a:ext cx="543814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103fbf5cd34_0_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5935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622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3606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346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4796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849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48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5930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8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11387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75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8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971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4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337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26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84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11/14/23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a:t>
            </a:fld>
            <a:endParaRPr lang="en-US" dirty="0"/>
          </a:p>
        </p:txBody>
      </p:sp>
    </p:spTree>
    <p:extLst>
      <p:ext uri="{BB962C8B-B14F-4D97-AF65-F5344CB8AC3E}">
        <p14:creationId xmlns:p14="http://schemas.microsoft.com/office/powerpoint/2010/main" val="4254009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11/14/23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72360497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11/14/23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0969658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p:cSld name="1_Diapositive de titre">
    <p:spTree>
      <p:nvGrpSpPr>
        <p:cNvPr id="1" name="Shape 12"/>
        <p:cNvGrpSpPr/>
        <p:nvPr/>
      </p:nvGrpSpPr>
      <p:grpSpPr>
        <a:xfrm>
          <a:off x="0" y="0"/>
          <a:ext cx="0" cy="0"/>
          <a:chOff x="0" y="0"/>
          <a:chExt cx="0" cy="0"/>
        </a:xfrm>
      </p:grpSpPr>
      <p:sp>
        <p:nvSpPr>
          <p:cNvPr id="13" name="Google Shape;13;p90"/>
          <p:cNvSpPr txBox="1">
            <a:spLocks noGrp="1"/>
          </p:cNvSpPr>
          <p:nvPr>
            <p:ph type="ctrTitle"/>
          </p:nvPr>
        </p:nvSpPr>
        <p:spPr>
          <a:xfrm>
            <a:off x="1524000" y="155924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90"/>
          <p:cNvSpPr txBox="1">
            <a:spLocks noGrp="1"/>
          </p:cNvSpPr>
          <p:nvPr>
            <p:ph type="subTitle" idx="1"/>
          </p:nvPr>
        </p:nvSpPr>
        <p:spPr>
          <a:xfrm>
            <a:off x="1524000" y="403891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39470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e de titre">
  <p:cSld name="1_Diapositive de titre">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289092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11/14/23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68935483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1160EA64-D806-43AC-9DF2-F8C432F32B4C}" type="datetimeFigureOut">
              <a:rPr lang="en-US" smtClean="0"/>
              <a:t>11/14/23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827139237"/>
      </p:ext>
    </p:extLst>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11/14/23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54205922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4F7D4976-E339-4826-83B7-FBD03F55ECF8}" type="datetimeFigureOut">
              <a:rPr lang="en-US" smtClean="0"/>
              <a:t>11/14/23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22559106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11/14/23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69959367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11/14/23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71278235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D1BE4249-C0D0-4B06-8692-E8BB871AF643}" type="datetimeFigureOut">
              <a:rPr lang="en-US" smtClean="0"/>
              <a:t>11/14/23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05981395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11/14/23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267789388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11/14/23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97368565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pxhere.com/fr/photo/137201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comments" Target="../comments/comment3.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comments" Target="../comments/commen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9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1"/>
          <p:cNvSpPr txBox="1"/>
          <p:nvPr/>
        </p:nvSpPr>
        <p:spPr>
          <a:xfrm>
            <a:off x="1677390" y="6412675"/>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rgbClr val="000000"/>
                </a:solidFill>
                <a:latin typeface="Calibri"/>
                <a:ea typeface="Calibri"/>
                <a:cs typeface="Calibri"/>
                <a:sym typeface="Calibri"/>
              </a:rPr>
              <a:t>1</a:t>
            </a:r>
            <a:endParaRPr/>
          </a:p>
        </p:txBody>
      </p:sp>
      <p:pic>
        <p:nvPicPr>
          <p:cNvPr id="5" name="Image 4" descr="Une image contenant neige, extérieur, ciel, nature&#10;&#10;Description générée automatiquement">
            <a:extLst>
              <a:ext uri="{FF2B5EF4-FFF2-40B4-BE49-F238E27FC236}">
                <a16:creationId xmlns:a16="http://schemas.microsoft.com/office/drawing/2014/main" id="{5CD3E48A-FCA2-3294-E3EF-34C3DBBCE2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25" name="Google Shape;25;p1"/>
          <p:cNvSpPr txBox="1">
            <a:spLocks noGrp="1"/>
          </p:cNvSpPr>
          <p:nvPr>
            <p:ph type="ctrTitle"/>
          </p:nvPr>
        </p:nvSpPr>
        <p:spPr>
          <a:xfrm>
            <a:off x="699622" y="644350"/>
            <a:ext cx="9144000" cy="109711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fr-FR" b="1" dirty="0">
                <a:solidFill>
                  <a:srgbClr val="FFFF00"/>
                </a:solidFill>
                <a:effectLst>
                  <a:outerShdw blurRad="38100" dist="38100" dir="2700000" algn="tl">
                    <a:srgbClr val="000000">
                      <a:alpha val="43137"/>
                    </a:srgbClr>
                  </a:outerShdw>
                </a:effectLst>
                <a:latin typeface="Gill Sans Ultra Bold" panose="020B0A02020104020203" pitchFamily="34" charset="77"/>
              </a:rPr>
              <a:t>TDAH de l’adulte</a:t>
            </a:r>
            <a:endParaRPr b="1" dirty="0">
              <a:solidFill>
                <a:srgbClr val="FFFF00"/>
              </a:solidFill>
              <a:effectLst>
                <a:outerShdw blurRad="38100" dist="38100" dir="2700000" algn="tl">
                  <a:srgbClr val="000000">
                    <a:alpha val="43137"/>
                  </a:srgbClr>
                </a:outerShdw>
              </a:effectLst>
              <a:latin typeface="Gill Sans Ultra Bold" panose="020B0A02020104020203" pitchFamily="34" charset="77"/>
            </a:endParaRPr>
          </a:p>
        </p:txBody>
      </p:sp>
      <p:sp>
        <p:nvSpPr>
          <p:cNvPr id="26" name="Google Shape;26;p1"/>
          <p:cNvSpPr txBox="1">
            <a:spLocks noGrp="1"/>
          </p:cNvSpPr>
          <p:nvPr>
            <p:ph type="subTitle" idx="1"/>
          </p:nvPr>
        </p:nvSpPr>
        <p:spPr>
          <a:xfrm>
            <a:off x="176464" y="5116540"/>
            <a:ext cx="9144000" cy="77277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fr-FR" sz="3200" dirty="0">
                <a:solidFill>
                  <a:srgbClr val="FFFF00"/>
                </a:solidFill>
                <a:latin typeface="Gill Sans Ultra Bold" panose="020B0A02020104020203" pitchFamily="34" charset="77"/>
                <a:cs typeface="Gill Sans" panose="020B0502020104020203" pitchFamily="34" charset="-79"/>
              </a:rPr>
              <a:t>Groupe de Psychoéducation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7;p83"/>
          <p:cNvSpPr txBox="1"/>
          <p:nvPr/>
        </p:nvSpPr>
        <p:spPr>
          <a:xfrm>
            <a:off x="721896" y="301295"/>
            <a:ext cx="1111717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Gérer son temps</a:t>
            </a:r>
            <a:endParaRPr sz="2800" dirty="0">
              <a:latin typeface="Gill Sans Ultra Bold" panose="020B0A02020104020203" pitchFamily="34" charset="77"/>
            </a:endParaRPr>
          </a:p>
        </p:txBody>
      </p:sp>
      <p:sp>
        <p:nvSpPr>
          <p:cNvPr id="7" name="Sous-titre 2"/>
          <p:cNvSpPr txBox="1">
            <a:spLocks/>
          </p:cNvSpPr>
          <p:nvPr/>
        </p:nvSpPr>
        <p:spPr>
          <a:xfrm>
            <a:off x="1575334" y="2408722"/>
            <a:ext cx="9144000" cy="1655762"/>
          </a:xfrm>
          <a:prstGeom prst="rect">
            <a:avLst/>
          </a:prstGeom>
          <a:noFill/>
          <a:ln>
            <a:noFill/>
          </a:ln>
        </p:spPr>
        <p:txBody>
          <a:bodyPr spcFirstLastPara="1" vert="horz" wrap="square" lIns="91425" tIns="45700" rIns="91425" bIns="45700" rtlCol="0" anchor="t" anchorCtr="0">
            <a:noAutofit/>
          </a:bodyPr>
          <a:lstStyle>
            <a:lvl1pPr marL="228600" marR="0" lvl="0" indent="-228600" algn="ctr" defTabSz="914400" rtl="0" eaLnBrk="1" latinLnBrk="0" hangingPunct="1">
              <a:lnSpc>
                <a:spcPct val="90000"/>
              </a:lnSpc>
              <a:spcBef>
                <a:spcPts val="1000"/>
              </a:spcBef>
              <a:spcAft>
                <a:spcPts val="0"/>
              </a:spcAft>
              <a:buClr>
                <a:schemeClr val="dk1"/>
              </a:buClr>
              <a:buSzPts val="2400"/>
              <a:buFont typeface="Arial"/>
              <a:buNone/>
              <a:defRPr sz="2400" b="0" i="0" u="none" strike="noStrike" kern="1200" cap="none">
                <a:solidFill>
                  <a:schemeClr val="dk1"/>
                </a:solidFill>
                <a:latin typeface="Calibri"/>
                <a:ea typeface="Calibri"/>
                <a:cs typeface="Calibri"/>
                <a:sym typeface="Calibri"/>
              </a:defRPr>
            </a:lvl1pPr>
            <a:lvl2pPr marL="457200" marR="0" lvl="1" indent="-228600" algn="ctr" defTabSz="914400" rtl="0" eaLnBrk="1" latinLnBrk="0" hangingPunct="1">
              <a:lnSpc>
                <a:spcPct val="90000"/>
              </a:lnSpc>
              <a:spcBef>
                <a:spcPts val="500"/>
              </a:spcBef>
              <a:spcAft>
                <a:spcPts val="0"/>
              </a:spcAft>
              <a:buClr>
                <a:schemeClr val="dk1"/>
              </a:buClr>
              <a:buSzPts val="2000"/>
              <a:buFont typeface="Arial"/>
              <a:buNone/>
              <a:defRPr sz="2000" b="0" i="0" u="none" strike="noStrike" kern="1200" cap="none">
                <a:solidFill>
                  <a:schemeClr val="dk1"/>
                </a:solidFill>
                <a:latin typeface="Calibri"/>
                <a:ea typeface="Calibri"/>
                <a:cs typeface="Calibri"/>
                <a:sym typeface="Calibri"/>
              </a:defRPr>
            </a:lvl2pPr>
            <a:lvl3pPr marL="685800" marR="0" lvl="2" indent="-228600" algn="ctr" defTabSz="914400" rtl="0" eaLnBrk="1" latinLnBrk="0" hangingPunct="1">
              <a:lnSpc>
                <a:spcPct val="90000"/>
              </a:lnSpc>
              <a:spcBef>
                <a:spcPts val="500"/>
              </a:spcBef>
              <a:spcAft>
                <a:spcPts val="0"/>
              </a:spcAft>
              <a:buClr>
                <a:schemeClr val="dk1"/>
              </a:buClr>
              <a:buSzPts val="1800"/>
              <a:buFont typeface="Arial"/>
              <a:buNone/>
              <a:defRPr sz="1800" b="0" i="0" u="none" strike="noStrike" kern="1200" cap="none">
                <a:solidFill>
                  <a:schemeClr val="dk1"/>
                </a:solidFill>
                <a:latin typeface="Calibri"/>
                <a:ea typeface="Calibri"/>
                <a:cs typeface="Calibri"/>
                <a:sym typeface="Calibri"/>
              </a:defRPr>
            </a:lvl3pPr>
            <a:lvl4pPr marL="914400" marR="0" lvl="3"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4pPr>
            <a:lvl5pPr marL="1143000" marR="0" lvl="4"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5pPr>
            <a:lvl6pPr marL="1312863" marR="0" lvl="5"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6pPr>
            <a:lvl7pPr marL="1484313" marR="0" lvl="6"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7pPr>
            <a:lvl8pPr marL="1657350" marR="0" lvl="7"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baseline="0">
                <a:solidFill>
                  <a:schemeClr val="dk1"/>
                </a:solidFill>
                <a:latin typeface="Calibri"/>
                <a:ea typeface="Calibri"/>
                <a:cs typeface="Calibri"/>
                <a:sym typeface="Calibri"/>
              </a:defRPr>
            </a:lvl8pPr>
            <a:lvl9pPr marL="1882775" marR="0" lvl="8"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baseline="0">
                <a:solidFill>
                  <a:schemeClr val="dk1"/>
                </a:solidFill>
                <a:latin typeface="Calibri"/>
                <a:ea typeface="Calibri"/>
                <a:cs typeface="Calibri"/>
                <a:sym typeface="Calibri"/>
              </a:defRPr>
            </a:lvl9pPr>
          </a:lstStyle>
          <a:p>
            <a:pPr algn="l"/>
            <a:endParaRPr lang="fr-FR" dirty="0"/>
          </a:p>
          <a:p>
            <a:pPr algn="l"/>
            <a:r>
              <a:rPr lang="fr-FR" dirty="0"/>
              <a:t>Plus on est  - - - - - - - - - -    plus on y passe de temps</a:t>
            </a:r>
          </a:p>
        </p:txBody>
      </p:sp>
      <p:sp>
        <p:nvSpPr>
          <p:cNvPr id="8" name="Rectangle 7"/>
          <p:cNvSpPr/>
          <p:nvPr/>
        </p:nvSpPr>
        <p:spPr>
          <a:xfrm>
            <a:off x="721896" y="1385766"/>
            <a:ext cx="2907912" cy="461665"/>
          </a:xfrm>
          <a:prstGeom prst="rect">
            <a:avLst/>
          </a:prstGeom>
        </p:spPr>
        <p:txBody>
          <a:bodyPr wrap="none">
            <a:spAutoFit/>
          </a:bodyPr>
          <a:lstStyle/>
          <a:p>
            <a:r>
              <a:rPr lang="fr-FR" sz="2400" dirty="0">
                <a:solidFill>
                  <a:schemeClr val="dk1"/>
                </a:solidFill>
                <a:latin typeface="Calibri"/>
                <a:ea typeface="Calibri"/>
                <a:cs typeface="Calibri"/>
                <a:sym typeface="Calibri"/>
              </a:rPr>
              <a:t>Quelle est la 2</a:t>
            </a:r>
            <a:r>
              <a:rPr lang="fr-FR" sz="2400" baseline="30000" dirty="0">
                <a:solidFill>
                  <a:schemeClr val="dk1"/>
                </a:solidFill>
                <a:latin typeface="Calibri"/>
                <a:ea typeface="Calibri"/>
                <a:cs typeface="Calibri"/>
                <a:sym typeface="Calibri"/>
              </a:rPr>
              <a:t>ème</a:t>
            </a:r>
            <a:r>
              <a:rPr lang="fr-FR" sz="2400" dirty="0">
                <a:solidFill>
                  <a:schemeClr val="dk1"/>
                </a:solidFill>
                <a:latin typeface="Calibri"/>
                <a:ea typeface="Calibri"/>
                <a:cs typeface="Calibri"/>
                <a:sym typeface="Calibri"/>
              </a:rPr>
              <a:t> loi ?</a:t>
            </a:r>
          </a:p>
        </p:txBody>
      </p:sp>
      <p:sp>
        <p:nvSpPr>
          <p:cNvPr id="9" name="Sous-titre 2"/>
          <p:cNvSpPr txBox="1">
            <a:spLocks/>
          </p:cNvSpPr>
          <p:nvPr/>
        </p:nvSpPr>
        <p:spPr>
          <a:xfrm>
            <a:off x="1639502" y="3634047"/>
            <a:ext cx="9144000" cy="1655762"/>
          </a:xfrm>
          <a:prstGeom prst="rect">
            <a:avLst/>
          </a:prstGeom>
          <a:noFill/>
          <a:ln>
            <a:noFill/>
          </a:ln>
        </p:spPr>
        <p:txBody>
          <a:bodyPr spcFirstLastPara="1" vert="horz" wrap="square" lIns="91425" tIns="45700" rIns="91425" bIns="45700" rtlCol="0" anchor="t" anchorCtr="0">
            <a:noAutofit/>
          </a:bodyPr>
          <a:lstStyle>
            <a:lvl1pPr marL="228600" marR="0" lvl="0" indent="-228600" algn="ctr" defTabSz="914400" rtl="0" eaLnBrk="1" latinLnBrk="0" hangingPunct="1">
              <a:lnSpc>
                <a:spcPct val="90000"/>
              </a:lnSpc>
              <a:spcBef>
                <a:spcPts val="1000"/>
              </a:spcBef>
              <a:spcAft>
                <a:spcPts val="0"/>
              </a:spcAft>
              <a:buClr>
                <a:schemeClr val="dk1"/>
              </a:buClr>
              <a:buSzPts val="2400"/>
              <a:buFont typeface="Arial"/>
              <a:buNone/>
              <a:defRPr sz="2400" b="0" i="0" u="none" strike="noStrike" kern="1200" cap="none">
                <a:solidFill>
                  <a:schemeClr val="dk1"/>
                </a:solidFill>
                <a:latin typeface="Calibri"/>
                <a:ea typeface="Calibri"/>
                <a:cs typeface="Calibri"/>
                <a:sym typeface="Calibri"/>
              </a:defRPr>
            </a:lvl1pPr>
            <a:lvl2pPr marL="457200" marR="0" lvl="1" indent="-228600" algn="ctr" defTabSz="914400" rtl="0" eaLnBrk="1" latinLnBrk="0" hangingPunct="1">
              <a:lnSpc>
                <a:spcPct val="90000"/>
              </a:lnSpc>
              <a:spcBef>
                <a:spcPts val="500"/>
              </a:spcBef>
              <a:spcAft>
                <a:spcPts val="0"/>
              </a:spcAft>
              <a:buClr>
                <a:schemeClr val="dk1"/>
              </a:buClr>
              <a:buSzPts val="2000"/>
              <a:buFont typeface="Arial"/>
              <a:buNone/>
              <a:defRPr sz="2000" b="0" i="0" u="none" strike="noStrike" kern="1200" cap="none">
                <a:solidFill>
                  <a:schemeClr val="dk1"/>
                </a:solidFill>
                <a:latin typeface="Calibri"/>
                <a:ea typeface="Calibri"/>
                <a:cs typeface="Calibri"/>
                <a:sym typeface="Calibri"/>
              </a:defRPr>
            </a:lvl2pPr>
            <a:lvl3pPr marL="685800" marR="0" lvl="2" indent="-228600" algn="ctr" defTabSz="914400" rtl="0" eaLnBrk="1" latinLnBrk="0" hangingPunct="1">
              <a:lnSpc>
                <a:spcPct val="90000"/>
              </a:lnSpc>
              <a:spcBef>
                <a:spcPts val="500"/>
              </a:spcBef>
              <a:spcAft>
                <a:spcPts val="0"/>
              </a:spcAft>
              <a:buClr>
                <a:schemeClr val="dk1"/>
              </a:buClr>
              <a:buSzPts val="1800"/>
              <a:buFont typeface="Arial"/>
              <a:buNone/>
              <a:defRPr sz="1800" b="0" i="0" u="none" strike="noStrike" kern="1200" cap="none">
                <a:solidFill>
                  <a:schemeClr val="dk1"/>
                </a:solidFill>
                <a:latin typeface="Calibri"/>
                <a:ea typeface="Calibri"/>
                <a:cs typeface="Calibri"/>
                <a:sym typeface="Calibri"/>
              </a:defRPr>
            </a:lvl3pPr>
            <a:lvl4pPr marL="914400" marR="0" lvl="3"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4pPr>
            <a:lvl5pPr marL="1143000" marR="0" lvl="4"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5pPr>
            <a:lvl6pPr marL="1312863" marR="0" lvl="5"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6pPr>
            <a:lvl7pPr marL="1484313" marR="0" lvl="6"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7pPr>
            <a:lvl8pPr marL="1657350" marR="0" lvl="7"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baseline="0">
                <a:solidFill>
                  <a:schemeClr val="dk1"/>
                </a:solidFill>
                <a:latin typeface="Calibri"/>
                <a:ea typeface="Calibri"/>
                <a:cs typeface="Calibri"/>
                <a:sym typeface="Calibri"/>
              </a:defRPr>
            </a:lvl8pPr>
            <a:lvl9pPr marL="1882775" marR="0" lvl="8"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baseline="0">
                <a:solidFill>
                  <a:schemeClr val="dk1"/>
                </a:solidFill>
                <a:latin typeface="Calibri"/>
                <a:ea typeface="Calibri"/>
                <a:cs typeface="Calibri"/>
                <a:sym typeface="Calibri"/>
              </a:defRPr>
            </a:lvl9pPr>
          </a:lstStyle>
          <a:p>
            <a:pPr algn="l"/>
            <a:endParaRPr lang="fr-FR" dirty="0"/>
          </a:p>
          <a:p>
            <a:pPr algn="l"/>
            <a:r>
              <a:rPr lang="fr-FR" b="1" dirty="0"/>
              <a:t>Plus on est interrompu, plus on y passe de temps !</a:t>
            </a:r>
          </a:p>
        </p:txBody>
      </p:sp>
      <p:sp>
        <p:nvSpPr>
          <p:cNvPr id="2" name="Sous-titre 1"/>
          <p:cNvSpPr>
            <a:spLocks noGrp="1"/>
          </p:cNvSpPr>
          <p:nvPr>
            <p:ph type="subTitle" idx="1"/>
          </p:nvPr>
        </p:nvSpPr>
        <p:spPr>
          <a:xfrm>
            <a:off x="1615440" y="3387393"/>
            <a:ext cx="9144000" cy="1655762"/>
          </a:xfrm>
        </p:spPr>
        <p:txBody>
          <a:bodyPr/>
          <a:lstStyle/>
          <a:p>
            <a:endParaRPr lang="fr-FR"/>
          </a:p>
        </p:txBody>
      </p:sp>
    </p:spTree>
    <p:extLst>
      <p:ext uri="{BB962C8B-B14F-4D97-AF65-F5344CB8AC3E}">
        <p14:creationId xmlns:p14="http://schemas.microsoft.com/office/powerpoint/2010/main" val="276504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a:srcRect l="25937" t="25730" r="53542" b="40926"/>
          <a:stretch/>
        </p:blipFill>
        <p:spPr>
          <a:xfrm>
            <a:off x="3862268" y="955509"/>
            <a:ext cx="3030777" cy="2770205"/>
          </a:xfrm>
          <a:prstGeom prst="rect">
            <a:avLst/>
          </a:prstGeom>
        </p:spPr>
      </p:pic>
      <p:sp>
        <p:nvSpPr>
          <p:cNvPr id="13" name="ZoneTexte 12"/>
          <p:cNvSpPr txBox="1"/>
          <p:nvPr/>
        </p:nvSpPr>
        <p:spPr>
          <a:xfrm>
            <a:off x="2455194" y="3887576"/>
            <a:ext cx="6488509" cy="2862322"/>
          </a:xfrm>
          <a:prstGeom prst="rect">
            <a:avLst/>
          </a:prstGeom>
          <a:noFill/>
        </p:spPr>
        <p:txBody>
          <a:bodyPr wrap="square" rtlCol="0">
            <a:spAutoFit/>
          </a:bodyPr>
          <a:lstStyle/>
          <a:p>
            <a:r>
              <a:rPr lang="fr-FR" sz="2000" dirty="0"/>
              <a:t>J’ai des difficultés à me représenter le temps</a:t>
            </a:r>
          </a:p>
          <a:p>
            <a:endParaRPr lang="fr-FR" sz="2000" dirty="0"/>
          </a:p>
          <a:p>
            <a:r>
              <a:rPr lang="fr-FR" sz="2000" dirty="0"/>
              <a:t>J’ai du mal à évaluer le temps !</a:t>
            </a:r>
          </a:p>
          <a:p>
            <a:endParaRPr lang="fr-FR" sz="2000" dirty="0"/>
          </a:p>
          <a:p>
            <a:r>
              <a:rPr lang="fr-FR" sz="2000" dirty="0"/>
              <a:t>J’ai tendance à commencer par le plus agréable</a:t>
            </a:r>
          </a:p>
          <a:p>
            <a:endParaRPr lang="fr-FR" sz="2000" dirty="0"/>
          </a:p>
          <a:p>
            <a:r>
              <a:rPr lang="fr-FR" sz="2000" dirty="0"/>
              <a:t>Je sous estime le temps si c’est une tâche plaisante</a:t>
            </a:r>
          </a:p>
          <a:p>
            <a:endParaRPr lang="fr-FR" sz="2000" dirty="0"/>
          </a:p>
          <a:p>
            <a:r>
              <a:rPr lang="fr-FR" sz="2000" dirty="0"/>
              <a:t>Je surestime le temps si c’est une tâche ennuyeuse</a:t>
            </a:r>
          </a:p>
        </p:txBody>
      </p:sp>
      <p:sp>
        <p:nvSpPr>
          <p:cNvPr id="14" name="Google Shape;587;p83"/>
          <p:cNvSpPr txBox="1"/>
          <p:nvPr/>
        </p:nvSpPr>
        <p:spPr>
          <a:xfrm>
            <a:off x="317240" y="270467"/>
            <a:ext cx="1187476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La vérité sur les superpouvoirs du TDAH et le temps</a:t>
            </a:r>
            <a:endParaRPr sz="2800" dirty="0">
              <a:latin typeface="Gill Sans Ultra Bold" panose="020B0A02020104020203" pitchFamily="34" charset="77"/>
            </a:endParaRPr>
          </a:p>
        </p:txBody>
      </p:sp>
    </p:spTree>
    <p:extLst>
      <p:ext uri="{BB962C8B-B14F-4D97-AF65-F5344CB8AC3E}">
        <p14:creationId xmlns:p14="http://schemas.microsoft.com/office/powerpoint/2010/main" val="370760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1364174" y="2515830"/>
            <a:ext cx="8524408" cy="18158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dirty="0">
                <a:latin typeface="Gill Sans Ultra Bold" panose="020B0A02020104020203" pitchFamily="34" charset="77"/>
                <a:ea typeface="Calibri"/>
                <a:cs typeface="Calibri"/>
                <a:sym typeface="Calibri"/>
              </a:rPr>
              <a:t>Quelles astuces avez-vous </a:t>
            </a:r>
          </a:p>
          <a:p>
            <a:pPr marL="0" marR="0" lvl="0" indent="0" algn="ctr" rtl="0">
              <a:spcBef>
                <a:spcPts val="0"/>
              </a:spcBef>
              <a:spcAft>
                <a:spcPts val="0"/>
              </a:spcAft>
              <a:buNone/>
            </a:pPr>
            <a:r>
              <a:rPr lang="fr-FR" sz="2800" dirty="0">
                <a:latin typeface="Gill Sans Ultra Bold" panose="020B0A02020104020203" pitchFamily="34" charset="77"/>
                <a:ea typeface="Calibri"/>
                <a:cs typeface="Calibri"/>
                <a:sym typeface="Calibri"/>
              </a:rPr>
              <a:t>mises en place </a:t>
            </a:r>
          </a:p>
          <a:p>
            <a:pPr marL="0" marR="0" lvl="0" indent="0" algn="ctr" rtl="0">
              <a:spcBef>
                <a:spcPts val="0"/>
              </a:spcBef>
              <a:spcAft>
                <a:spcPts val="0"/>
              </a:spcAft>
              <a:buNone/>
            </a:pPr>
            <a:r>
              <a:rPr lang="fr-FR" sz="2800" dirty="0">
                <a:latin typeface="Gill Sans Ultra Bold" panose="020B0A02020104020203" pitchFamily="34" charset="77"/>
                <a:ea typeface="Calibri"/>
                <a:cs typeface="Calibri"/>
                <a:sym typeface="Calibri"/>
              </a:rPr>
              <a:t>pour vous aider à </a:t>
            </a:r>
          </a:p>
          <a:p>
            <a:pPr marL="0" marR="0" lvl="0" indent="0" algn="ctr" rtl="0">
              <a:spcBef>
                <a:spcPts val="0"/>
              </a:spcBef>
              <a:spcAft>
                <a:spcPts val="0"/>
              </a:spcAft>
              <a:buNone/>
            </a:pPr>
            <a:r>
              <a:rPr lang="fr-FR" sz="2800" dirty="0">
                <a:latin typeface="Gill Sans Ultra Bold" panose="020B0A02020104020203" pitchFamily="34" charset="77"/>
                <a:ea typeface="Calibri"/>
                <a:cs typeface="Calibri"/>
                <a:sym typeface="Calibri"/>
              </a:rPr>
              <a:t>gérer votre temps ?</a:t>
            </a:r>
            <a:endParaRPr sz="2800" dirty="0">
              <a:latin typeface="Gill Sans Ultra Bold" panose="020B0A02020104020203" pitchFamily="34" charset="77"/>
            </a:endParaRPr>
          </a:p>
        </p:txBody>
      </p:sp>
    </p:spTree>
    <p:extLst>
      <p:ext uri="{BB962C8B-B14F-4D97-AF65-F5344CB8AC3E}">
        <p14:creationId xmlns:p14="http://schemas.microsoft.com/office/powerpoint/2010/main" val="2802168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580403" y="360458"/>
            <a:ext cx="110311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Une montre ?</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07B57AEE-663E-4241-AD50-8C3EDF03EDF8}"/>
              </a:ext>
            </a:extLst>
          </p:cNvPr>
          <p:cNvSpPr txBox="1"/>
          <p:nvPr/>
        </p:nvSpPr>
        <p:spPr>
          <a:xfrm>
            <a:off x="3661273" y="4340745"/>
            <a:ext cx="6272197" cy="1477328"/>
          </a:xfrm>
          <a:prstGeom prst="rect">
            <a:avLst/>
          </a:prstGeom>
          <a:noFill/>
        </p:spPr>
        <p:txBody>
          <a:bodyPr wrap="square" rtlCol="0">
            <a:spAutoFit/>
          </a:bodyPr>
          <a:lstStyle/>
          <a:p>
            <a:r>
              <a:rPr lang="fr-FR" sz="2400" b="1" dirty="0">
                <a:latin typeface="Calibri" panose="020F0502020204030204" pitchFamily="34" charset="0"/>
                <a:cs typeface="Calibri" panose="020F0502020204030204" pitchFamily="34" charset="0"/>
              </a:rPr>
              <a:t>Porter une montre !</a:t>
            </a:r>
          </a:p>
          <a:p>
            <a:endParaRPr lang="fr-FR" sz="2400" b="1" dirty="0">
              <a:latin typeface="Calibri" panose="020F0502020204030204" pitchFamily="34" charset="0"/>
              <a:cs typeface="Calibri" panose="020F0502020204030204" pitchFamily="34" charset="0"/>
            </a:endParaRPr>
          </a:p>
          <a:p>
            <a:r>
              <a:rPr lang="fr-FR" sz="2400" b="1" dirty="0">
                <a:latin typeface="Calibri" panose="020F0502020204030204" pitchFamily="34" charset="0"/>
                <a:cs typeface="Calibri" panose="020F0502020204030204" pitchFamily="34" charset="0"/>
              </a:rPr>
              <a:t>On ne regarde pas l’heure sur le téléphone !</a:t>
            </a:r>
          </a:p>
          <a:p>
            <a:pPr marL="285750" indent="-285750">
              <a:buFont typeface="Arial" panose="020B0604020202020204" pitchFamily="34" charset="0"/>
              <a:buChar char="•"/>
            </a:pPr>
            <a:endParaRPr lang="fr-FR" dirty="0"/>
          </a:p>
        </p:txBody>
      </p:sp>
      <p:pic>
        <p:nvPicPr>
          <p:cNvPr id="3" name="Image 2">
            <a:extLst>
              <a:ext uri="{FF2B5EF4-FFF2-40B4-BE49-F238E27FC236}">
                <a16:creationId xmlns:a16="http://schemas.microsoft.com/office/drawing/2014/main" id="{180B92FC-D15D-407D-AE7B-D247FB84C681}"/>
              </a:ext>
            </a:extLst>
          </p:cNvPr>
          <p:cNvPicPr>
            <a:picLocks noChangeAspect="1"/>
          </p:cNvPicPr>
          <p:nvPr/>
        </p:nvPicPr>
        <p:blipFill rotWithShape="1">
          <a:blip r:embed="rId3"/>
          <a:srcRect l="7686" t="27258" r="-416" b="33801"/>
          <a:stretch/>
        </p:blipFill>
        <p:spPr>
          <a:xfrm>
            <a:off x="3661273" y="1786172"/>
            <a:ext cx="4286983" cy="1931438"/>
          </a:xfrm>
          <a:prstGeom prst="rect">
            <a:avLst/>
          </a:prstGeom>
        </p:spPr>
      </p:pic>
    </p:spTree>
    <p:extLst>
      <p:ext uri="{BB962C8B-B14F-4D97-AF65-F5344CB8AC3E}">
        <p14:creationId xmlns:p14="http://schemas.microsoft.com/office/powerpoint/2010/main" val="40941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580403" y="360458"/>
            <a:ext cx="110311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Un sablier ? </a:t>
            </a:r>
            <a:endParaRPr sz="2800" dirty="0">
              <a:latin typeface="Gill Sans Ultra Bold" panose="020B0A02020104020203" pitchFamily="34" charset="77"/>
            </a:endParaRPr>
          </a:p>
        </p:txBody>
      </p:sp>
      <p:pic>
        <p:nvPicPr>
          <p:cNvPr id="2" name="Image 1"/>
          <p:cNvPicPr>
            <a:picLocks noChangeAspect="1"/>
          </p:cNvPicPr>
          <p:nvPr/>
        </p:nvPicPr>
        <p:blipFill rotWithShape="1">
          <a:blip r:embed="rId3"/>
          <a:srcRect l="29833" t="22000" r="59167" b="42445"/>
          <a:stretch/>
        </p:blipFill>
        <p:spPr>
          <a:xfrm>
            <a:off x="4587240" y="1336964"/>
            <a:ext cx="2240280" cy="4073236"/>
          </a:xfrm>
          <a:prstGeom prst="rect">
            <a:avLst/>
          </a:prstGeom>
        </p:spPr>
      </p:pic>
    </p:spTree>
    <p:extLst>
      <p:ext uri="{BB962C8B-B14F-4D97-AF65-F5344CB8AC3E}">
        <p14:creationId xmlns:p14="http://schemas.microsoft.com/office/powerpoint/2010/main" val="4059844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317240" y="270467"/>
            <a:ext cx="1123307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Un agenda ?</a:t>
            </a:r>
            <a:endParaRPr sz="2800" dirty="0">
              <a:latin typeface="Gill Sans Ultra Bold" panose="020B0A02020104020203" pitchFamily="34" charset="77"/>
            </a:endParaRPr>
          </a:p>
        </p:txBody>
      </p:sp>
      <p:pic>
        <p:nvPicPr>
          <p:cNvPr id="3" name="Image 2">
            <a:extLst>
              <a:ext uri="{FF2B5EF4-FFF2-40B4-BE49-F238E27FC236}">
                <a16:creationId xmlns:a16="http://schemas.microsoft.com/office/drawing/2014/main" id="{BB19C4BD-2216-40B9-B85B-350645A95ECB}"/>
              </a:ext>
            </a:extLst>
          </p:cNvPr>
          <p:cNvPicPr>
            <a:picLocks noChangeAspect="1"/>
          </p:cNvPicPr>
          <p:nvPr/>
        </p:nvPicPr>
        <p:blipFill rotWithShape="1">
          <a:blip r:embed="rId3"/>
          <a:srcRect l="41218" t="5436" r="28946" b="26"/>
          <a:stretch/>
        </p:blipFill>
        <p:spPr>
          <a:xfrm>
            <a:off x="1364343" y="866088"/>
            <a:ext cx="2768601" cy="5674909"/>
          </a:xfrm>
          <a:prstGeom prst="rect">
            <a:avLst/>
          </a:prstGeom>
        </p:spPr>
      </p:pic>
      <p:sp>
        <p:nvSpPr>
          <p:cNvPr id="2" name="ZoneTexte 1">
            <a:extLst>
              <a:ext uri="{FF2B5EF4-FFF2-40B4-BE49-F238E27FC236}">
                <a16:creationId xmlns:a16="http://schemas.microsoft.com/office/drawing/2014/main" id="{E5C3B8CC-08CB-4D01-B539-F6B05EB86802}"/>
              </a:ext>
            </a:extLst>
          </p:cNvPr>
          <p:cNvSpPr txBox="1"/>
          <p:nvPr/>
        </p:nvSpPr>
        <p:spPr>
          <a:xfrm>
            <a:off x="4717143" y="1949216"/>
            <a:ext cx="6246585" cy="3046988"/>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cs typeface="Calibri" panose="020F0502020204030204" pitchFamily="34" charset="0"/>
              </a:rPr>
              <a:t>Papier ou électronique</a:t>
            </a:r>
          </a:p>
          <a:p>
            <a:pPr marL="342900" indent="-342900">
              <a:buFont typeface="Arial" panose="020B0604020202020204" pitchFamily="34" charset="0"/>
              <a:buChar char="•"/>
            </a:pPr>
            <a:r>
              <a:rPr lang="fr-FR" sz="2400" dirty="0">
                <a:latin typeface="Calibri" panose="020F0502020204030204" pitchFamily="34" charset="0"/>
                <a:cs typeface="Calibri" panose="020F0502020204030204" pitchFamily="34" charset="0"/>
              </a:rPr>
              <a:t>Je le consulte tous les jours et plusieurs fois par jour</a:t>
            </a:r>
          </a:p>
          <a:p>
            <a:pPr marL="342900" indent="-342900">
              <a:buFont typeface="Arial" panose="020B0604020202020204" pitchFamily="34" charset="0"/>
              <a:buChar char="•"/>
            </a:pPr>
            <a:r>
              <a:rPr lang="fr-FR" sz="2400" dirty="0">
                <a:latin typeface="Calibri" panose="020F0502020204030204" pitchFamily="34" charset="0"/>
                <a:cs typeface="Calibri" panose="020F0502020204030204" pitchFamily="34" charset="0"/>
              </a:rPr>
              <a:t>Je reporte mes RDV dès que j’en ai un </a:t>
            </a:r>
          </a:p>
          <a:p>
            <a:pPr marL="342900" indent="-342900">
              <a:buFont typeface="Arial" panose="020B0604020202020204" pitchFamily="34" charset="0"/>
              <a:buChar char="•"/>
            </a:pPr>
            <a:r>
              <a:rPr lang="fr-FR" sz="2400" dirty="0">
                <a:latin typeface="Calibri" panose="020F0502020204030204" pitchFamily="34" charset="0"/>
                <a:cs typeface="Calibri" panose="020F0502020204030204" pitchFamily="34" charset="0"/>
              </a:rPr>
              <a:t>Noter </a:t>
            </a:r>
            <a:r>
              <a:rPr lang="fr-FR" sz="2400" b="1" dirty="0">
                <a:latin typeface="Calibri" panose="020F0502020204030204" pitchFamily="34" charset="0"/>
                <a:cs typeface="Calibri" panose="020F0502020204030204" pitchFamily="34" charset="0"/>
              </a:rPr>
              <a:t>tout ce que contient la journée </a:t>
            </a:r>
            <a:r>
              <a:rPr lang="fr-FR" sz="2400" dirty="0">
                <a:latin typeface="Calibri" panose="020F0502020204030204" pitchFamily="34" charset="0"/>
                <a:cs typeface="Calibri" panose="020F0502020204030204" pitchFamily="34" charset="0"/>
              </a:rPr>
              <a:t>(obligations, mais aussi: pauses, temps de trajets, etc…)</a:t>
            </a:r>
          </a:p>
          <a:p>
            <a:pPr marL="342900" indent="-342900">
              <a:buFont typeface="Arial" panose="020B0604020202020204" pitchFamily="34" charset="0"/>
              <a:buChar char="•"/>
            </a:pPr>
            <a:r>
              <a:rPr lang="fr-FR" sz="2400" u="sng" dirty="0">
                <a:latin typeface="Calibri" panose="020F0502020204030204" pitchFamily="34" charset="0"/>
                <a:cs typeface="Calibri" panose="020F0502020204030204" pitchFamily="34" charset="0"/>
              </a:rPr>
              <a:t>Un seul </a:t>
            </a:r>
            <a:r>
              <a:rPr lang="fr-FR" sz="2400" dirty="0">
                <a:latin typeface="Calibri" panose="020F0502020204030204" pitchFamily="34" charset="0"/>
                <a:cs typeface="Calibri" panose="020F0502020204030204" pitchFamily="34" charset="0"/>
              </a:rPr>
              <a:t>agenda, à garder sur soi</a:t>
            </a:r>
          </a:p>
        </p:txBody>
      </p:sp>
    </p:spTree>
    <p:extLst>
      <p:ext uri="{BB962C8B-B14F-4D97-AF65-F5344CB8AC3E}">
        <p14:creationId xmlns:p14="http://schemas.microsoft.com/office/powerpoint/2010/main" val="380881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446635" y="282633"/>
            <a:ext cx="113763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Un calendrier ?</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07B57AEE-663E-4241-AD50-8C3EDF03EDF8}"/>
              </a:ext>
            </a:extLst>
          </p:cNvPr>
          <p:cNvSpPr txBox="1"/>
          <p:nvPr/>
        </p:nvSpPr>
        <p:spPr>
          <a:xfrm>
            <a:off x="292100" y="2280974"/>
            <a:ext cx="3222594" cy="923330"/>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P</a:t>
            </a:r>
            <a:r>
              <a:rPr lang="fr-FR" sz="1800" dirty="0">
                <a:latin typeface="Calibri" panose="020F0502020204030204" pitchFamily="34" charset="0"/>
                <a:cs typeface="Calibri" panose="020F0502020204030204" pitchFamily="34" charset="0"/>
              </a:rPr>
              <a:t>ermet d’appréhender les échéances de manière globale</a:t>
            </a:r>
          </a:p>
          <a:p>
            <a:pPr marL="285750" indent="-285750">
              <a:buFont typeface="Arial" panose="020B0604020202020204" pitchFamily="34" charset="0"/>
              <a:buChar char="•"/>
            </a:pPr>
            <a:endParaRPr lang="fr-FR" dirty="0"/>
          </a:p>
        </p:txBody>
      </p:sp>
      <p:pic>
        <p:nvPicPr>
          <p:cNvPr id="6" name="Image 5">
            <a:extLst>
              <a:ext uri="{FF2B5EF4-FFF2-40B4-BE49-F238E27FC236}">
                <a16:creationId xmlns:a16="http://schemas.microsoft.com/office/drawing/2014/main" id="{E8B01AF7-C4F3-42AC-B6E6-63B189838CD1}"/>
              </a:ext>
            </a:extLst>
          </p:cNvPr>
          <p:cNvPicPr>
            <a:picLocks noChangeAspect="1"/>
          </p:cNvPicPr>
          <p:nvPr/>
        </p:nvPicPr>
        <p:blipFill>
          <a:blip r:embed="rId3"/>
          <a:stretch>
            <a:fillRect/>
          </a:stretch>
        </p:blipFill>
        <p:spPr>
          <a:xfrm>
            <a:off x="3639474" y="936249"/>
            <a:ext cx="7732659" cy="5466646"/>
          </a:xfrm>
          <a:prstGeom prst="rect">
            <a:avLst/>
          </a:prstGeom>
        </p:spPr>
      </p:pic>
    </p:spTree>
    <p:extLst>
      <p:ext uri="{BB962C8B-B14F-4D97-AF65-F5344CB8AC3E}">
        <p14:creationId xmlns:p14="http://schemas.microsoft.com/office/powerpoint/2010/main" val="262442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721896" y="301295"/>
            <a:ext cx="1111717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Gérer son temps</a:t>
            </a:r>
            <a:endParaRPr sz="2800" dirty="0">
              <a:latin typeface="Gill Sans Ultra Bold" panose="020B0A02020104020203" pitchFamily="34" charset="77"/>
            </a:endParaRPr>
          </a:p>
        </p:txBody>
      </p:sp>
      <p:sp>
        <p:nvSpPr>
          <p:cNvPr id="3" name="ZoneTexte 2">
            <a:extLst>
              <a:ext uri="{FF2B5EF4-FFF2-40B4-BE49-F238E27FC236}">
                <a16:creationId xmlns:a16="http://schemas.microsoft.com/office/drawing/2014/main" id="{2200F854-EE28-49BE-906F-DBC973EA67C6}"/>
              </a:ext>
            </a:extLst>
          </p:cNvPr>
          <p:cNvSpPr txBox="1"/>
          <p:nvPr/>
        </p:nvSpPr>
        <p:spPr>
          <a:xfrm>
            <a:off x="721896" y="1642933"/>
            <a:ext cx="8653341" cy="646331"/>
          </a:xfrm>
          <a:prstGeom prst="rect">
            <a:avLst/>
          </a:prstGeom>
          <a:noFill/>
        </p:spPr>
        <p:txBody>
          <a:bodyPr wrap="square" rtlCol="0">
            <a:spAutoFit/>
          </a:bodyPr>
          <a:lstStyle/>
          <a:p>
            <a:r>
              <a:rPr lang="fr-FR" sz="3600" i="1" dirty="0">
                <a:latin typeface="Calibri" panose="020F0502020204030204" pitchFamily="34" charset="0"/>
                <a:cs typeface="Calibri" panose="020F0502020204030204" pitchFamily="34" charset="0"/>
              </a:rPr>
              <a:t>Quelles sont les 2 questions à se poser ? </a:t>
            </a:r>
          </a:p>
        </p:txBody>
      </p:sp>
      <p:sp>
        <p:nvSpPr>
          <p:cNvPr id="4" name="ZoneTexte 3">
            <a:extLst>
              <a:ext uri="{FF2B5EF4-FFF2-40B4-BE49-F238E27FC236}">
                <a16:creationId xmlns:a16="http://schemas.microsoft.com/office/drawing/2014/main" id="{2200F854-EE28-49BE-906F-DBC973EA67C6}"/>
              </a:ext>
            </a:extLst>
          </p:cNvPr>
          <p:cNvSpPr txBox="1"/>
          <p:nvPr/>
        </p:nvSpPr>
        <p:spPr>
          <a:xfrm>
            <a:off x="2621471" y="3268277"/>
            <a:ext cx="8653341" cy="646331"/>
          </a:xfrm>
          <a:prstGeom prst="rect">
            <a:avLst/>
          </a:prstGeom>
          <a:noFill/>
        </p:spPr>
        <p:txBody>
          <a:bodyPr wrap="square" rtlCol="0">
            <a:spAutoFit/>
          </a:bodyPr>
          <a:lstStyle/>
          <a:p>
            <a:pPr marL="342900" indent="-342900">
              <a:buFont typeface="+mj-lt"/>
              <a:buAutoNum type="arabicPeriod"/>
            </a:pPr>
            <a:r>
              <a:rPr lang="fr-FR" sz="3600" b="1" i="1" dirty="0">
                <a:latin typeface="Calibri" panose="020F0502020204030204" pitchFamily="34" charset="0"/>
                <a:cs typeface="Calibri" panose="020F0502020204030204" pitchFamily="34" charset="0"/>
              </a:rPr>
              <a:t>Qu’ai-je à faire ?</a:t>
            </a:r>
          </a:p>
        </p:txBody>
      </p:sp>
      <p:sp>
        <p:nvSpPr>
          <p:cNvPr id="5" name="ZoneTexte 4">
            <a:extLst>
              <a:ext uri="{FF2B5EF4-FFF2-40B4-BE49-F238E27FC236}">
                <a16:creationId xmlns:a16="http://schemas.microsoft.com/office/drawing/2014/main" id="{2200F854-EE28-49BE-906F-DBC973EA67C6}"/>
              </a:ext>
            </a:extLst>
          </p:cNvPr>
          <p:cNvSpPr txBox="1"/>
          <p:nvPr/>
        </p:nvSpPr>
        <p:spPr>
          <a:xfrm>
            <a:off x="2621471" y="4050645"/>
            <a:ext cx="8653341" cy="1200329"/>
          </a:xfrm>
          <a:prstGeom prst="rect">
            <a:avLst/>
          </a:prstGeom>
          <a:noFill/>
        </p:spPr>
        <p:txBody>
          <a:bodyPr wrap="square" rtlCol="0">
            <a:spAutoFit/>
          </a:bodyPr>
          <a:lstStyle/>
          <a:p>
            <a:pPr marL="342900" indent="-342900">
              <a:buFont typeface="+mj-lt"/>
              <a:buAutoNum type="arabicPeriod"/>
            </a:pPr>
            <a:endParaRPr lang="fr-FR" sz="3600" b="1" i="1" dirty="0">
              <a:latin typeface="Calibri" panose="020F0502020204030204" pitchFamily="34" charset="0"/>
              <a:cs typeface="Calibri" panose="020F0502020204030204" pitchFamily="34" charset="0"/>
            </a:endParaRPr>
          </a:p>
          <a:p>
            <a:r>
              <a:rPr lang="fr-FR" sz="3600" b="1" i="1" dirty="0">
                <a:latin typeface="Calibri" panose="020F0502020204030204" pitchFamily="34" charset="0"/>
                <a:cs typeface="Calibri" panose="020F0502020204030204" pitchFamily="34" charset="0"/>
              </a:rPr>
              <a:t>2. Quand dois-je le faire ?</a:t>
            </a:r>
          </a:p>
        </p:txBody>
      </p:sp>
    </p:spTree>
    <p:extLst>
      <p:ext uri="{BB962C8B-B14F-4D97-AF65-F5344CB8AC3E}">
        <p14:creationId xmlns:p14="http://schemas.microsoft.com/office/powerpoint/2010/main" val="149529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1364174" y="2515830"/>
            <a:ext cx="8524408"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dirty="0">
                <a:latin typeface="Gill Sans Ultra Bold" panose="020B0A02020104020203" pitchFamily="34" charset="77"/>
                <a:ea typeface="Calibri"/>
                <a:cs typeface="Calibri"/>
                <a:sym typeface="Calibri"/>
              </a:rPr>
              <a:t>Comment gérez-vous vos to do </a:t>
            </a:r>
            <a:r>
              <a:rPr lang="fr-FR" sz="2800" dirty="0" err="1">
                <a:latin typeface="Gill Sans Ultra Bold" panose="020B0A02020104020203" pitchFamily="34" charset="77"/>
                <a:ea typeface="Calibri"/>
                <a:cs typeface="Calibri"/>
                <a:sym typeface="Calibri"/>
              </a:rPr>
              <a:t>list</a:t>
            </a:r>
            <a:r>
              <a:rPr lang="fr-FR" sz="2800" dirty="0">
                <a:latin typeface="Gill Sans Ultra Bold" panose="020B0A02020104020203" pitchFamily="34" charset="77"/>
                <a:ea typeface="Calibri"/>
                <a:cs typeface="Calibri"/>
                <a:sym typeface="Calibri"/>
              </a:rPr>
              <a:t> ?</a:t>
            </a:r>
            <a:endParaRPr sz="2800" dirty="0">
              <a:latin typeface="Gill Sans Ultra Bold" panose="020B0A02020104020203" pitchFamily="34" charset="77"/>
            </a:endParaRPr>
          </a:p>
        </p:txBody>
      </p:sp>
    </p:spTree>
    <p:extLst>
      <p:ext uri="{BB962C8B-B14F-4D97-AF65-F5344CB8AC3E}">
        <p14:creationId xmlns:p14="http://schemas.microsoft.com/office/powerpoint/2010/main" val="1623711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221432" y="185421"/>
            <a:ext cx="632224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To do </a:t>
            </a:r>
            <a:r>
              <a:rPr lang="fr-FR" sz="2800" dirty="0" err="1">
                <a:latin typeface="Gill Sans Ultra Bold" panose="020B0A02020104020203" pitchFamily="34" charset="77"/>
                <a:ea typeface="Calibri"/>
                <a:cs typeface="Calibri"/>
                <a:sym typeface="Calibri"/>
              </a:rPr>
              <a:t>list</a:t>
            </a:r>
            <a:r>
              <a:rPr lang="fr-FR" sz="2800" dirty="0">
                <a:latin typeface="Gill Sans Ultra Bold" panose="020B0A02020104020203" pitchFamily="34" charset="77"/>
                <a:ea typeface="Calibri"/>
                <a:cs typeface="Calibri"/>
                <a:sym typeface="Calibri"/>
              </a:rPr>
              <a:t> de la semaine ?</a:t>
            </a:r>
            <a:endParaRPr sz="2800" dirty="0">
              <a:latin typeface="Gill Sans Ultra Bold" panose="020B0A02020104020203" pitchFamily="34" charset="77"/>
            </a:endParaRPr>
          </a:p>
        </p:txBody>
      </p:sp>
      <p:pic>
        <p:nvPicPr>
          <p:cNvPr id="12" name="Image 11">
            <a:extLst>
              <a:ext uri="{FF2B5EF4-FFF2-40B4-BE49-F238E27FC236}">
                <a16:creationId xmlns:a16="http://schemas.microsoft.com/office/drawing/2014/main" id="{B6911670-44DD-445F-A294-A0C69BAEE3FC}"/>
              </a:ext>
            </a:extLst>
          </p:cNvPr>
          <p:cNvPicPr>
            <a:picLocks noChangeAspect="1"/>
          </p:cNvPicPr>
          <p:nvPr/>
        </p:nvPicPr>
        <p:blipFill rotWithShape="1">
          <a:blip r:embed="rId3"/>
          <a:srcRect b="13181"/>
          <a:stretch/>
        </p:blipFill>
        <p:spPr>
          <a:xfrm>
            <a:off x="775627" y="1001481"/>
            <a:ext cx="3653618" cy="4592261"/>
          </a:xfrm>
          <a:prstGeom prst="rect">
            <a:avLst/>
          </a:prstGeom>
        </p:spPr>
      </p:pic>
      <p:sp>
        <p:nvSpPr>
          <p:cNvPr id="13" name="ZoneTexte 12"/>
          <p:cNvSpPr txBox="1"/>
          <p:nvPr/>
        </p:nvSpPr>
        <p:spPr>
          <a:xfrm>
            <a:off x="854860" y="5886622"/>
            <a:ext cx="3795719" cy="369332"/>
          </a:xfrm>
          <a:prstGeom prst="rect">
            <a:avLst/>
          </a:prstGeom>
          <a:noFill/>
        </p:spPr>
        <p:txBody>
          <a:bodyPr wrap="none" rtlCol="0">
            <a:spAutoFit/>
          </a:bodyPr>
          <a:lstStyle/>
          <a:p>
            <a:r>
              <a:rPr lang="fr-FR" dirty="0"/>
              <a:t>Je la regarde plusieurs fois par semaine</a:t>
            </a:r>
          </a:p>
        </p:txBody>
      </p:sp>
      <p:pic>
        <p:nvPicPr>
          <p:cNvPr id="5" name="Image 4"/>
          <p:cNvPicPr>
            <a:picLocks noChangeAspect="1"/>
          </p:cNvPicPr>
          <p:nvPr/>
        </p:nvPicPr>
        <p:blipFill rotWithShape="1">
          <a:blip r:embed="rId4"/>
          <a:srcRect l="14417" t="18592" r="72916" b="38592"/>
          <a:stretch/>
        </p:blipFill>
        <p:spPr>
          <a:xfrm>
            <a:off x="7025639" y="1851594"/>
            <a:ext cx="2316480" cy="4404360"/>
          </a:xfrm>
          <a:prstGeom prst="rect">
            <a:avLst/>
          </a:prstGeom>
        </p:spPr>
      </p:pic>
      <p:sp>
        <p:nvSpPr>
          <p:cNvPr id="14" name="ZoneTexte 13"/>
          <p:cNvSpPr txBox="1"/>
          <p:nvPr/>
        </p:nvSpPr>
        <p:spPr>
          <a:xfrm>
            <a:off x="7291860" y="1356360"/>
            <a:ext cx="1406732" cy="369332"/>
          </a:xfrm>
          <a:prstGeom prst="rect">
            <a:avLst/>
          </a:prstGeom>
          <a:noFill/>
        </p:spPr>
        <p:txBody>
          <a:bodyPr wrap="none" rtlCol="0">
            <a:spAutoFit/>
          </a:bodyPr>
          <a:lstStyle/>
          <a:p>
            <a:r>
              <a:rPr lang="fr-FR" dirty="0"/>
              <a:t>Google </a:t>
            </a:r>
            <a:r>
              <a:rPr lang="fr-FR" dirty="0" err="1"/>
              <a:t>Keep</a:t>
            </a:r>
            <a:endParaRPr lang="fr-FR" dirty="0"/>
          </a:p>
        </p:txBody>
      </p:sp>
    </p:spTree>
    <p:extLst>
      <p:ext uri="{BB962C8B-B14F-4D97-AF65-F5344CB8AC3E}">
        <p14:creationId xmlns:p14="http://schemas.microsoft.com/office/powerpoint/2010/main" val="19823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7800FA-AB54-E647-AED9-1656646D1340}"/>
              </a:ext>
            </a:extLst>
          </p:cNvPr>
          <p:cNvSpPr>
            <a:spLocks noGrp="1"/>
          </p:cNvSpPr>
          <p:nvPr>
            <p:ph type="ctrTitle"/>
          </p:nvPr>
        </p:nvSpPr>
        <p:spPr/>
        <p:txBody>
          <a:bodyPr/>
          <a:lstStyle/>
          <a:p>
            <a:r>
              <a:rPr lang="fr-FR" dirty="0">
                <a:latin typeface="Gill Sans Ultra Bold" panose="020B0A02020104020203" pitchFamily="34" charset="77"/>
              </a:rPr>
              <a:t>Séance 3</a:t>
            </a:r>
          </a:p>
        </p:txBody>
      </p:sp>
      <p:sp>
        <p:nvSpPr>
          <p:cNvPr id="3" name="Sous-titre 2">
            <a:extLst>
              <a:ext uri="{FF2B5EF4-FFF2-40B4-BE49-F238E27FC236}">
                <a16:creationId xmlns:a16="http://schemas.microsoft.com/office/drawing/2014/main" id="{0BF4E640-D305-8BAE-E2C7-9CD8D91281CB}"/>
              </a:ext>
            </a:extLst>
          </p:cNvPr>
          <p:cNvSpPr>
            <a:spLocks noGrp="1"/>
          </p:cNvSpPr>
          <p:nvPr>
            <p:ph type="subTitle" idx="1"/>
          </p:nvPr>
        </p:nvSpPr>
        <p:spPr>
          <a:xfrm>
            <a:off x="1524000" y="4038918"/>
            <a:ext cx="9144000" cy="1969996"/>
          </a:xfrm>
        </p:spPr>
        <p:txBody>
          <a:bodyPr/>
          <a:lstStyle/>
          <a:p>
            <a:endParaRPr lang="fr-FR" dirty="0">
              <a:latin typeface="Gill Sans Ultra Bold" panose="020B0A02020104020203" pitchFamily="34" charset="77"/>
            </a:endParaRPr>
          </a:p>
          <a:p>
            <a:r>
              <a:rPr lang="fr-FR" dirty="0">
                <a:latin typeface="Gill Sans Ultra Bold" panose="020B0A02020104020203" pitchFamily="34" charset="77"/>
              </a:rPr>
              <a:t>Gérer son temps</a:t>
            </a:r>
          </a:p>
          <a:p>
            <a:r>
              <a:rPr lang="fr-FR" dirty="0">
                <a:latin typeface="Gill Sans Ultra Bold" panose="020B0A02020104020203" pitchFamily="34" charset="77"/>
              </a:rPr>
              <a:t>Rester concentrer </a:t>
            </a:r>
          </a:p>
          <a:p>
            <a:r>
              <a:rPr lang="fr-FR" dirty="0">
                <a:latin typeface="Gill Sans Ultra Bold" panose="020B0A02020104020203" pitchFamily="34" charset="77"/>
              </a:rPr>
              <a:t>Se motiver</a:t>
            </a:r>
          </a:p>
        </p:txBody>
      </p:sp>
    </p:spTree>
    <p:extLst>
      <p:ext uri="{BB962C8B-B14F-4D97-AF65-F5344CB8AC3E}">
        <p14:creationId xmlns:p14="http://schemas.microsoft.com/office/powerpoint/2010/main" val="623777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3" name="Image 2">
            <a:extLst>
              <a:ext uri="{FF2B5EF4-FFF2-40B4-BE49-F238E27FC236}">
                <a16:creationId xmlns:a16="http://schemas.microsoft.com/office/drawing/2014/main" id="{BB19C4BD-2216-40B9-B85B-350645A95ECB}"/>
              </a:ext>
            </a:extLst>
          </p:cNvPr>
          <p:cNvPicPr>
            <a:picLocks noChangeAspect="1"/>
          </p:cNvPicPr>
          <p:nvPr/>
        </p:nvPicPr>
        <p:blipFill rotWithShape="1">
          <a:blip r:embed="rId3"/>
          <a:srcRect t="40529" r="58135" b="26"/>
          <a:stretch/>
        </p:blipFill>
        <p:spPr>
          <a:xfrm>
            <a:off x="4419600" y="771204"/>
            <a:ext cx="2927983" cy="2689424"/>
          </a:xfrm>
          <a:prstGeom prst="rect">
            <a:avLst/>
          </a:prstGeom>
        </p:spPr>
      </p:pic>
      <p:sp>
        <p:nvSpPr>
          <p:cNvPr id="11" name="Google Shape;587;p83"/>
          <p:cNvSpPr txBox="1"/>
          <p:nvPr/>
        </p:nvSpPr>
        <p:spPr>
          <a:xfrm>
            <a:off x="711516" y="248024"/>
            <a:ext cx="575074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To do </a:t>
            </a:r>
            <a:r>
              <a:rPr lang="fr-FR" sz="2800" dirty="0" err="1">
                <a:latin typeface="Gill Sans Ultra Bold" panose="020B0A02020104020203" pitchFamily="34" charset="77"/>
                <a:ea typeface="Calibri"/>
                <a:cs typeface="Calibri"/>
                <a:sym typeface="Calibri"/>
              </a:rPr>
              <a:t>list</a:t>
            </a:r>
            <a:r>
              <a:rPr lang="fr-FR" sz="2800" dirty="0">
                <a:latin typeface="Gill Sans Ultra Bold" panose="020B0A02020104020203" pitchFamily="34" charset="77"/>
                <a:ea typeface="Calibri"/>
                <a:cs typeface="Calibri"/>
                <a:sym typeface="Calibri"/>
              </a:rPr>
              <a:t> du jour ?</a:t>
            </a:r>
            <a:endParaRPr sz="2800" dirty="0">
              <a:latin typeface="Gill Sans Ultra Bold" panose="020B0A02020104020203" pitchFamily="34" charset="77"/>
            </a:endParaRPr>
          </a:p>
        </p:txBody>
      </p:sp>
      <p:sp>
        <p:nvSpPr>
          <p:cNvPr id="8" name="ZoneTexte 7"/>
          <p:cNvSpPr txBox="1"/>
          <p:nvPr/>
        </p:nvSpPr>
        <p:spPr>
          <a:xfrm>
            <a:off x="4047270" y="3447455"/>
            <a:ext cx="6212135" cy="3477875"/>
          </a:xfrm>
          <a:prstGeom prst="rect">
            <a:avLst/>
          </a:prstGeom>
          <a:noFill/>
        </p:spPr>
        <p:txBody>
          <a:bodyPr wrap="square" rtlCol="0">
            <a:spAutoFit/>
          </a:bodyPr>
          <a:lstStyle/>
          <a:p>
            <a:pPr marL="285750" indent="-285750">
              <a:buFont typeface="Arial" panose="020B0604020202020204" pitchFamily="34" charset="0"/>
              <a:buChar char="•"/>
            </a:pPr>
            <a:r>
              <a:rPr lang="fr-FR" sz="2000" dirty="0"/>
              <a:t>Je la fais tous les jours </a:t>
            </a:r>
          </a:p>
          <a:p>
            <a:pPr marL="285750" indent="-285750">
              <a:buFont typeface="Arial" panose="020B0604020202020204" pitchFamily="34" charset="0"/>
              <a:buChar char="•"/>
            </a:pPr>
            <a:r>
              <a:rPr lang="fr-FR" sz="2000" dirty="0"/>
              <a:t>La veille c’est mieux ou le matin !</a:t>
            </a:r>
          </a:p>
          <a:p>
            <a:pPr marL="285750" indent="-285750">
              <a:buFont typeface="Arial" panose="020B0604020202020204" pitchFamily="34" charset="0"/>
              <a:buChar char="•"/>
            </a:pPr>
            <a:r>
              <a:rPr lang="fr-FR" sz="2000" dirty="0"/>
              <a:t>Eviter :  Surcharge de tâches </a:t>
            </a:r>
          </a:p>
          <a:p>
            <a:r>
              <a:rPr lang="fr-FR" sz="2000" dirty="0"/>
              <a:t>	5 choses maximum</a:t>
            </a:r>
          </a:p>
          <a:p>
            <a:pPr marL="285750" indent="-285750">
              <a:buFont typeface="Arial" panose="020B0604020202020204" pitchFamily="34" charset="0"/>
              <a:buChar char="•"/>
            </a:pPr>
            <a:r>
              <a:rPr lang="fr-FR" sz="2000" dirty="0"/>
              <a:t>Verbes d’action</a:t>
            </a:r>
          </a:p>
          <a:p>
            <a:pPr marL="285750" indent="-285750">
              <a:buFont typeface="Arial" panose="020B0604020202020204" pitchFamily="34" charset="0"/>
              <a:buChar char="•"/>
            </a:pPr>
            <a:r>
              <a:rPr lang="fr-FR" sz="2000" dirty="0"/>
              <a:t>Je priorise</a:t>
            </a:r>
          </a:p>
          <a:p>
            <a:pPr marL="285750" indent="-285750">
              <a:buFont typeface="Arial" panose="020B0604020202020204" pitchFamily="34" charset="0"/>
              <a:buChar char="•"/>
            </a:pPr>
            <a:r>
              <a:rPr lang="fr-FR" sz="2000" dirty="0"/>
              <a:t>Je réserve un temps cohérent à chaque tâche</a:t>
            </a:r>
          </a:p>
          <a:p>
            <a:pPr marL="285750" indent="-285750">
              <a:buFont typeface="Arial" panose="020B0604020202020204" pitchFamily="34" charset="0"/>
              <a:buChar char="•"/>
            </a:pPr>
            <a:r>
              <a:rPr lang="fr-FR" sz="2000" dirty="0"/>
              <a:t>Je la regarde plusieurs fois par jour</a:t>
            </a:r>
          </a:p>
          <a:p>
            <a:pPr marL="285750" indent="-285750">
              <a:buFont typeface="Arial" panose="020B0604020202020204" pitchFamily="34" charset="0"/>
              <a:buChar char="•"/>
            </a:pPr>
            <a:r>
              <a:rPr lang="fr-FR" sz="2000" dirty="0"/>
              <a:t>Je raye : c’est satisfaisant</a:t>
            </a:r>
          </a:p>
          <a:p>
            <a:pPr marL="285750" indent="-285750">
              <a:buFont typeface="Arial" panose="020B0604020202020204" pitchFamily="34" charset="0"/>
              <a:buChar char="•"/>
            </a:pPr>
            <a:r>
              <a:rPr lang="fr-FR" sz="2000" dirty="0"/>
              <a:t>Je reporte ce que je n’ai pas fait</a:t>
            </a:r>
          </a:p>
          <a:p>
            <a:pPr marL="285750" indent="-285750">
              <a:buFont typeface="Arial" panose="020B0604020202020204" pitchFamily="34" charset="0"/>
              <a:buChar char="•"/>
            </a:pPr>
            <a:r>
              <a:rPr lang="fr-FR" sz="2000" dirty="0"/>
              <a:t>Je note mes réussites !</a:t>
            </a:r>
          </a:p>
        </p:txBody>
      </p:sp>
      <p:pic>
        <p:nvPicPr>
          <p:cNvPr id="9" name="Image 8"/>
          <p:cNvPicPr>
            <a:picLocks noChangeAspect="1"/>
          </p:cNvPicPr>
          <p:nvPr/>
        </p:nvPicPr>
        <p:blipFill rotWithShape="1">
          <a:blip r:embed="rId4"/>
          <a:srcRect l="24108" t="20230" r="55803" b="46786"/>
          <a:stretch/>
        </p:blipFill>
        <p:spPr>
          <a:xfrm>
            <a:off x="9471659" y="5526412"/>
            <a:ext cx="1339216" cy="1236338"/>
          </a:xfrm>
          <a:prstGeom prst="rect">
            <a:avLst/>
          </a:prstGeom>
        </p:spPr>
      </p:pic>
    </p:spTree>
    <p:extLst>
      <p:ext uri="{BB962C8B-B14F-4D97-AF65-F5344CB8AC3E}">
        <p14:creationId xmlns:p14="http://schemas.microsoft.com/office/powerpoint/2010/main" val="55681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233714" y="1534571"/>
            <a:ext cx="8519886" cy="461665"/>
          </a:xfrm>
          <a:prstGeom prst="rect">
            <a:avLst/>
          </a:prstGeom>
          <a:noFill/>
        </p:spPr>
        <p:txBody>
          <a:bodyPr wrap="square" rtlCol="0">
            <a:spAutoFit/>
          </a:bodyPr>
          <a:lstStyle/>
          <a:p>
            <a:r>
              <a:rPr lang="fr-FR" sz="2400" dirty="0"/>
              <a:t>Exercice : évaluer le temps d’une tâche, se chronométrer, comparer</a:t>
            </a:r>
          </a:p>
        </p:txBody>
      </p:sp>
      <p:graphicFrame>
        <p:nvGraphicFramePr>
          <p:cNvPr id="5" name="Tableau 4"/>
          <p:cNvGraphicFramePr>
            <a:graphicFrameLocks noGrp="1"/>
          </p:cNvGraphicFramePr>
          <p:nvPr/>
        </p:nvGraphicFramePr>
        <p:xfrm>
          <a:off x="1517317" y="2644827"/>
          <a:ext cx="8127999" cy="18542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90389616"/>
                    </a:ext>
                  </a:extLst>
                </a:gridCol>
                <a:gridCol w="2709333">
                  <a:extLst>
                    <a:ext uri="{9D8B030D-6E8A-4147-A177-3AD203B41FA5}">
                      <a16:colId xmlns:a16="http://schemas.microsoft.com/office/drawing/2014/main" val="2509696972"/>
                    </a:ext>
                  </a:extLst>
                </a:gridCol>
                <a:gridCol w="2709333">
                  <a:extLst>
                    <a:ext uri="{9D8B030D-6E8A-4147-A177-3AD203B41FA5}">
                      <a16:colId xmlns:a16="http://schemas.microsoft.com/office/drawing/2014/main" val="2254030203"/>
                    </a:ext>
                  </a:extLst>
                </a:gridCol>
              </a:tblGrid>
              <a:tr h="370840">
                <a:tc>
                  <a:txBody>
                    <a:bodyPr/>
                    <a:lstStyle/>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kern="1200" dirty="0">
                          <a:solidFill>
                            <a:schemeClr val="tx1"/>
                          </a:solidFill>
                          <a:latin typeface="+mn-lt"/>
                          <a:ea typeface="+mn-ea"/>
                          <a:cs typeface="+mn-cs"/>
                        </a:rPr>
                        <a:t>Temps estimé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kern="1200" dirty="0">
                          <a:solidFill>
                            <a:schemeClr val="tx1"/>
                          </a:solidFill>
                          <a:latin typeface="+mn-lt"/>
                          <a:ea typeface="+mn-ea"/>
                          <a:cs typeface="+mn-cs"/>
                        </a:rPr>
                        <a:t>Temps réel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303169"/>
                  </a:ext>
                </a:extLst>
              </a:tr>
              <a:tr h="370840">
                <a:tc>
                  <a:txBody>
                    <a:bodyPr/>
                    <a:lstStyle/>
                    <a:p>
                      <a:r>
                        <a:rPr lang="fr-FR" dirty="0">
                          <a:solidFill>
                            <a:schemeClr val="tx1"/>
                          </a:solidFill>
                        </a:rPr>
                        <a:t>Lavage de 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6433967"/>
                  </a:ext>
                </a:extLst>
              </a:tr>
              <a:tr h="370840">
                <a:tc>
                  <a:txBody>
                    <a:bodyPr/>
                    <a:lstStyle/>
                    <a:p>
                      <a:r>
                        <a:rPr lang="fr-FR" dirty="0">
                          <a:solidFill>
                            <a:schemeClr val="tx1"/>
                          </a:solidFill>
                        </a:rPr>
                        <a:t>Jeu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4056861"/>
                  </a:ext>
                </a:extLst>
              </a:tr>
              <a:tr h="370840">
                <a:tc>
                  <a:txBody>
                    <a:bodyPr/>
                    <a:lstStyle/>
                    <a:p>
                      <a:r>
                        <a:rPr lang="fr-FR" dirty="0">
                          <a:solidFill>
                            <a:schemeClr val="tx1"/>
                          </a:solidFill>
                        </a:rPr>
                        <a:t>Écrire un 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0011845"/>
                  </a:ext>
                </a:extLst>
              </a:tr>
              <a:tr h="370840">
                <a:tc>
                  <a:txBody>
                    <a:bodyPr/>
                    <a:lstStyle/>
                    <a:p>
                      <a:r>
                        <a:rPr lang="fr-FR" dirty="0">
                          <a:solidFill>
                            <a:schemeClr val="tx1"/>
                          </a:solidFill>
                        </a:rPr>
                        <a:t>Ranger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6958569"/>
                  </a:ext>
                </a:extLst>
              </a:tr>
            </a:tbl>
          </a:graphicData>
        </a:graphic>
      </p:graphicFrame>
      <p:sp>
        <p:nvSpPr>
          <p:cNvPr id="12" name="ZoneTexte 11"/>
          <p:cNvSpPr txBox="1"/>
          <p:nvPr/>
        </p:nvSpPr>
        <p:spPr>
          <a:xfrm>
            <a:off x="3447716" y="5043269"/>
            <a:ext cx="6985000" cy="707886"/>
          </a:xfrm>
          <a:prstGeom prst="rect">
            <a:avLst/>
          </a:prstGeom>
          <a:noFill/>
        </p:spPr>
        <p:txBody>
          <a:bodyPr wrap="square" rtlCol="0">
            <a:spAutoFit/>
          </a:bodyPr>
          <a:lstStyle/>
          <a:p>
            <a:r>
              <a:rPr lang="fr-FR" sz="2000" dirty="0"/>
              <a:t>Ça sert à quoi ?</a:t>
            </a:r>
          </a:p>
          <a:p>
            <a:r>
              <a:rPr lang="fr-FR" sz="2000" dirty="0"/>
              <a:t>=&gt; A prioriser !</a:t>
            </a:r>
          </a:p>
        </p:txBody>
      </p:sp>
      <p:sp>
        <p:nvSpPr>
          <p:cNvPr id="7" name="Google Shape;587;p83"/>
          <p:cNvSpPr txBox="1"/>
          <p:nvPr/>
        </p:nvSpPr>
        <p:spPr>
          <a:xfrm>
            <a:off x="317240" y="270467"/>
            <a:ext cx="1123307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S’entraîner à évaluer le temps d’une tâche</a:t>
            </a:r>
            <a:endParaRPr sz="2800" dirty="0">
              <a:latin typeface="Gill Sans Ultra Bold" panose="020B0A02020104020203" pitchFamily="34" charset="77"/>
            </a:endParaRPr>
          </a:p>
        </p:txBody>
      </p:sp>
    </p:spTree>
    <p:extLst>
      <p:ext uri="{BB962C8B-B14F-4D97-AF65-F5344CB8AC3E}">
        <p14:creationId xmlns:p14="http://schemas.microsoft.com/office/powerpoint/2010/main" val="69578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834189" y="260081"/>
            <a:ext cx="1135781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Prioriser les tâches</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854C100D-6C1B-452F-9F99-4C5E1B5C3AEA}"/>
              </a:ext>
            </a:extLst>
          </p:cNvPr>
          <p:cNvSpPr txBox="1"/>
          <p:nvPr/>
        </p:nvSpPr>
        <p:spPr>
          <a:xfrm>
            <a:off x="990601" y="1785808"/>
            <a:ext cx="10515600" cy="461665"/>
          </a:xfrm>
          <a:prstGeom prst="rect">
            <a:avLst/>
          </a:prstGeom>
          <a:noFill/>
        </p:spPr>
        <p:txBody>
          <a:bodyPr wrap="square" rtlCol="0">
            <a:spAutoFit/>
          </a:bodyPr>
          <a:lstStyle/>
          <a:p>
            <a:r>
              <a:rPr lang="fr-FR" sz="2400" u="sng" dirty="0">
                <a:latin typeface="Calibri" panose="020F0502020204030204" pitchFamily="34" charset="0"/>
                <a:cs typeface="Calibri" panose="020F0502020204030204" pitchFamily="34" charset="0"/>
              </a:rPr>
              <a:t>Important mais pas urgent :  </a:t>
            </a:r>
            <a:r>
              <a:rPr lang="fr-FR" sz="2400" dirty="0">
                <a:latin typeface="Calibri" panose="020F0502020204030204" pitchFamily="34" charset="0"/>
                <a:cs typeface="Calibri" panose="020F0502020204030204" pitchFamily="34" charset="0"/>
              </a:rPr>
              <a:t>fractionner</a:t>
            </a:r>
          </a:p>
        </p:txBody>
      </p:sp>
      <p:sp>
        <p:nvSpPr>
          <p:cNvPr id="3" name="Rectangle 2"/>
          <p:cNvSpPr/>
          <p:nvPr/>
        </p:nvSpPr>
        <p:spPr>
          <a:xfrm>
            <a:off x="1492251" y="3699780"/>
            <a:ext cx="9512300" cy="1569660"/>
          </a:xfrm>
          <a:prstGeom prst="rect">
            <a:avLst/>
          </a:prstGeom>
        </p:spPr>
        <p:txBody>
          <a:bodyPr wrap="square">
            <a:spAutoFit/>
          </a:bodyPr>
          <a:lstStyle/>
          <a:p>
            <a:r>
              <a:rPr lang="fr-FR" sz="2400" dirty="0">
                <a:latin typeface="Calibri" panose="020F0502020204030204" pitchFamily="34" charset="0"/>
                <a:cs typeface="Calibri" panose="020F0502020204030204" pitchFamily="34" charset="0"/>
              </a:rPr>
              <a:t>- Préférentiellement, commencez par le plus dur pour s’en débarrasser</a:t>
            </a:r>
          </a:p>
          <a:p>
            <a:r>
              <a:rPr lang="fr-FR" sz="2400" dirty="0">
                <a:latin typeface="Calibri" panose="020F0502020204030204" pitchFamily="34" charset="0"/>
                <a:cs typeface="Calibri" panose="020F0502020204030204" pitchFamily="34" charset="0"/>
              </a:rPr>
              <a:t>- Certaines personnes sont plus efficaces en commençant par des petites tâches faciles : dans ce cas mettez une limite de temps !</a:t>
            </a:r>
          </a:p>
          <a:p>
            <a:r>
              <a:rPr lang="fr-FR" sz="2400" dirty="0">
                <a:latin typeface="Calibri" panose="020F0502020204030204" pitchFamily="34" charset="0"/>
                <a:cs typeface="Calibri" panose="020F0502020204030204" pitchFamily="34" charset="0"/>
              </a:rPr>
              <a:t>- Ça peut aussi dépendre des jours</a:t>
            </a:r>
          </a:p>
        </p:txBody>
      </p:sp>
      <p:sp>
        <p:nvSpPr>
          <p:cNvPr id="7" name="ZoneTexte 6">
            <a:extLst>
              <a:ext uri="{FF2B5EF4-FFF2-40B4-BE49-F238E27FC236}">
                <a16:creationId xmlns:a16="http://schemas.microsoft.com/office/drawing/2014/main" id="{854C100D-6C1B-452F-9F99-4C5E1B5C3AEA}"/>
              </a:ext>
            </a:extLst>
          </p:cNvPr>
          <p:cNvSpPr txBox="1"/>
          <p:nvPr/>
        </p:nvSpPr>
        <p:spPr>
          <a:xfrm>
            <a:off x="990601" y="954811"/>
            <a:ext cx="10515600" cy="830997"/>
          </a:xfrm>
          <a:prstGeom prst="rect">
            <a:avLst/>
          </a:prstGeom>
          <a:noFill/>
        </p:spPr>
        <p:txBody>
          <a:bodyPr wrap="square" rtlCol="0">
            <a:spAutoFit/>
          </a:bodyPr>
          <a:lstStyle/>
          <a:p>
            <a:r>
              <a:rPr lang="fr-FR" sz="2400" u="sng" dirty="0">
                <a:latin typeface="Calibri" panose="020F0502020204030204" pitchFamily="34" charset="0"/>
                <a:cs typeface="Calibri" panose="020F0502020204030204" pitchFamily="34" charset="0"/>
              </a:rPr>
              <a:t>Tâches urgentes et importantes : </a:t>
            </a:r>
            <a:r>
              <a:rPr lang="fr-FR" sz="2400" dirty="0">
                <a:latin typeface="Calibri" panose="020F0502020204030204" pitchFamily="34" charset="0"/>
                <a:cs typeface="Calibri" panose="020F0502020204030204" pitchFamily="34" charset="0"/>
              </a:rPr>
              <a:t>résoudre immédiatement / demander de l’aide</a:t>
            </a:r>
          </a:p>
          <a:p>
            <a:endParaRPr lang="fr-FR" sz="2400" dirty="0">
              <a:latin typeface="Calibri" panose="020F0502020204030204" pitchFamily="34" charset="0"/>
              <a:cs typeface="Calibri" panose="020F0502020204030204" pitchFamily="34" charset="0"/>
            </a:endParaRPr>
          </a:p>
        </p:txBody>
      </p:sp>
      <p:sp>
        <p:nvSpPr>
          <p:cNvPr id="4" name="Rectangle 3"/>
          <p:cNvSpPr/>
          <p:nvPr/>
        </p:nvSpPr>
        <p:spPr>
          <a:xfrm>
            <a:off x="990601" y="2541763"/>
            <a:ext cx="5237396" cy="461665"/>
          </a:xfrm>
          <a:prstGeom prst="rect">
            <a:avLst/>
          </a:prstGeom>
        </p:spPr>
        <p:txBody>
          <a:bodyPr wrap="none">
            <a:spAutoFit/>
          </a:bodyPr>
          <a:lstStyle/>
          <a:p>
            <a:r>
              <a:rPr lang="fr-FR" sz="2400" u="sng" dirty="0">
                <a:latin typeface="Calibri" panose="020F0502020204030204" pitchFamily="34" charset="0"/>
                <a:cs typeface="Calibri" panose="020F0502020204030204" pitchFamily="34" charset="0"/>
              </a:rPr>
              <a:t>Ni urgent, ni important </a:t>
            </a:r>
            <a:r>
              <a:rPr lang="fr-FR" sz="2400" dirty="0">
                <a:latin typeface="Calibri" panose="020F0502020204030204" pitchFamily="34" charset="0"/>
                <a:cs typeface="Calibri" panose="020F0502020204030204" pitchFamily="34" charset="0"/>
              </a:rPr>
              <a:t>: laissez tomber !</a:t>
            </a:r>
          </a:p>
        </p:txBody>
      </p:sp>
    </p:spTree>
    <p:extLst>
      <p:ext uri="{BB962C8B-B14F-4D97-AF65-F5344CB8AC3E}">
        <p14:creationId xmlns:p14="http://schemas.microsoft.com/office/powerpoint/2010/main" val="278722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834189" y="260081"/>
            <a:ext cx="1135781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Exemple de technique de priorisation des tâches</a:t>
            </a:r>
            <a:endParaRPr sz="2800" dirty="0">
              <a:latin typeface="Gill Sans Ultra Bold" panose="020B0A02020104020203" pitchFamily="34" charset="77"/>
            </a:endParaRPr>
          </a:p>
        </p:txBody>
      </p:sp>
      <p:sp>
        <p:nvSpPr>
          <p:cNvPr id="3" name="ZoneTexte 2"/>
          <p:cNvSpPr txBox="1"/>
          <p:nvPr/>
        </p:nvSpPr>
        <p:spPr>
          <a:xfrm>
            <a:off x="446315" y="1469571"/>
            <a:ext cx="11465460" cy="2308324"/>
          </a:xfrm>
          <a:prstGeom prst="rect">
            <a:avLst/>
          </a:prstGeom>
          <a:noFill/>
        </p:spPr>
        <p:txBody>
          <a:bodyPr wrap="square" rtlCol="0">
            <a:spAutoFit/>
          </a:bodyPr>
          <a:lstStyle/>
          <a:p>
            <a:r>
              <a:rPr lang="fr-FR" dirty="0"/>
              <a:t>Degré d’urgence	 					   Degré d’intérêt</a:t>
            </a:r>
          </a:p>
          <a:p>
            <a:endParaRPr lang="fr-FR" dirty="0"/>
          </a:p>
          <a:p>
            <a:pPr marL="285750" indent="-285750">
              <a:buFontTx/>
              <a:buChar char="-"/>
            </a:pPr>
            <a:r>
              <a:rPr lang="fr-FR" dirty="0"/>
              <a:t>5   Faire le ménage					 		2</a:t>
            </a:r>
          </a:p>
          <a:p>
            <a:pPr marL="285750" indent="-285750">
              <a:buFontTx/>
              <a:buChar char="-"/>
            </a:pPr>
            <a:r>
              <a:rPr lang="fr-FR" dirty="0"/>
              <a:t>4   Brosser les dents							1</a:t>
            </a:r>
          </a:p>
          <a:p>
            <a:pPr marL="285750" indent="-285750">
              <a:buFontTx/>
              <a:buChar char="-"/>
            </a:pPr>
            <a:r>
              <a:rPr lang="fr-FR" dirty="0"/>
              <a:t>1   Prendre rdv médical pour moi				5</a:t>
            </a:r>
          </a:p>
          <a:p>
            <a:pPr marL="285750" indent="-285750">
              <a:buFontTx/>
              <a:buChar char="-"/>
            </a:pPr>
            <a:r>
              <a:rPr lang="fr-FR" dirty="0"/>
              <a:t>2   Prendre rdv médical pour mon fils			4</a:t>
            </a:r>
          </a:p>
          <a:p>
            <a:pPr marL="285750" indent="-285750">
              <a:buFontTx/>
              <a:buChar char="-"/>
            </a:pPr>
            <a:r>
              <a:rPr lang="fr-FR" dirty="0"/>
              <a:t>3   Remboursement							3</a:t>
            </a:r>
          </a:p>
          <a:p>
            <a:pPr marL="285750" indent="-285750">
              <a:buFontTx/>
              <a:buChar char="-"/>
            </a:pPr>
            <a:endParaRPr lang="fr-FR" dirty="0"/>
          </a:p>
        </p:txBody>
      </p:sp>
      <p:sp>
        <p:nvSpPr>
          <p:cNvPr id="6" name="ZoneTexte 5"/>
          <p:cNvSpPr txBox="1"/>
          <p:nvPr/>
        </p:nvSpPr>
        <p:spPr>
          <a:xfrm>
            <a:off x="7265125" y="2061308"/>
            <a:ext cx="1501017" cy="1477328"/>
          </a:xfrm>
          <a:prstGeom prst="rect">
            <a:avLst/>
          </a:prstGeom>
          <a:noFill/>
        </p:spPr>
        <p:txBody>
          <a:bodyPr wrap="square" rtlCol="0">
            <a:spAutoFit/>
          </a:bodyPr>
          <a:lstStyle/>
          <a:p>
            <a:r>
              <a:rPr lang="fr-FR" b="1" dirty="0"/>
              <a:t>7 </a:t>
            </a:r>
            <a:r>
              <a:rPr lang="fr-FR" b="1" dirty="0">
                <a:sym typeface="Wingdings" pitchFamily="2" charset="2"/>
              </a:rPr>
              <a:t> </a:t>
            </a:r>
            <a:r>
              <a:rPr lang="fr-FR" b="1" dirty="0">
                <a:solidFill>
                  <a:srgbClr val="FF0000"/>
                </a:solidFill>
                <a:sym typeface="Wingdings" pitchFamily="2" charset="2"/>
              </a:rPr>
              <a:t>5</a:t>
            </a:r>
            <a:endParaRPr lang="fr-FR" b="1" dirty="0"/>
          </a:p>
          <a:p>
            <a:r>
              <a:rPr lang="fr-FR" b="1" dirty="0"/>
              <a:t>5 </a:t>
            </a:r>
            <a:r>
              <a:rPr lang="fr-FR" b="1" dirty="0">
                <a:sym typeface="Wingdings" pitchFamily="2" charset="2"/>
              </a:rPr>
              <a:t> </a:t>
            </a:r>
            <a:r>
              <a:rPr lang="fr-FR" b="1" dirty="0">
                <a:solidFill>
                  <a:srgbClr val="FF0000"/>
                </a:solidFill>
                <a:sym typeface="Wingdings" pitchFamily="2" charset="2"/>
              </a:rPr>
              <a:t>1</a:t>
            </a:r>
            <a:endParaRPr lang="fr-FR" b="1" dirty="0"/>
          </a:p>
          <a:p>
            <a:r>
              <a:rPr lang="fr-FR" b="1" dirty="0"/>
              <a:t>6 </a:t>
            </a:r>
            <a:r>
              <a:rPr lang="fr-FR" b="1" dirty="0">
                <a:sym typeface="Wingdings" pitchFamily="2" charset="2"/>
              </a:rPr>
              <a:t> </a:t>
            </a:r>
            <a:r>
              <a:rPr lang="fr-FR" b="1" dirty="0">
                <a:solidFill>
                  <a:srgbClr val="FF0000"/>
                </a:solidFill>
                <a:sym typeface="Wingdings" pitchFamily="2" charset="2"/>
              </a:rPr>
              <a:t>3</a:t>
            </a:r>
            <a:endParaRPr lang="fr-FR" b="1" dirty="0">
              <a:solidFill>
                <a:srgbClr val="FF0000"/>
              </a:solidFill>
            </a:endParaRPr>
          </a:p>
          <a:p>
            <a:r>
              <a:rPr lang="fr-FR" b="1" dirty="0"/>
              <a:t>6 </a:t>
            </a:r>
            <a:r>
              <a:rPr lang="fr-FR" b="1" dirty="0">
                <a:sym typeface="Wingdings" pitchFamily="2" charset="2"/>
              </a:rPr>
              <a:t> </a:t>
            </a:r>
            <a:r>
              <a:rPr lang="fr-FR" b="1" dirty="0">
                <a:solidFill>
                  <a:srgbClr val="FF0000"/>
                </a:solidFill>
                <a:sym typeface="Wingdings" pitchFamily="2" charset="2"/>
              </a:rPr>
              <a:t>2</a:t>
            </a:r>
            <a:endParaRPr lang="fr-FR" b="1" dirty="0">
              <a:solidFill>
                <a:srgbClr val="FF0000"/>
              </a:solidFill>
            </a:endParaRPr>
          </a:p>
          <a:p>
            <a:r>
              <a:rPr lang="fr-FR" b="1" dirty="0"/>
              <a:t>6 </a:t>
            </a:r>
            <a:r>
              <a:rPr lang="fr-FR" b="1" dirty="0">
                <a:sym typeface="Wingdings" pitchFamily="2" charset="2"/>
              </a:rPr>
              <a:t> </a:t>
            </a:r>
            <a:r>
              <a:rPr lang="fr-FR" b="1" dirty="0">
                <a:solidFill>
                  <a:srgbClr val="FF0000"/>
                </a:solidFill>
                <a:sym typeface="Wingdings" pitchFamily="2" charset="2"/>
              </a:rPr>
              <a:t>4</a:t>
            </a:r>
            <a:endParaRPr lang="fr-FR" b="1" dirty="0">
              <a:solidFill>
                <a:srgbClr val="FF0000"/>
              </a:solidFill>
            </a:endParaRPr>
          </a:p>
        </p:txBody>
      </p:sp>
      <p:sp>
        <p:nvSpPr>
          <p:cNvPr id="8" name="ZoneTexte 7">
            <a:extLst>
              <a:ext uri="{FF2B5EF4-FFF2-40B4-BE49-F238E27FC236}">
                <a16:creationId xmlns:a16="http://schemas.microsoft.com/office/drawing/2014/main" id="{09AF2B83-51D4-08B5-6C27-C1B148B96C5E}"/>
              </a:ext>
            </a:extLst>
          </p:cNvPr>
          <p:cNvSpPr txBox="1"/>
          <p:nvPr/>
        </p:nvSpPr>
        <p:spPr>
          <a:xfrm>
            <a:off x="6579325" y="1469571"/>
            <a:ext cx="5160644" cy="369332"/>
          </a:xfrm>
          <a:prstGeom prst="rect">
            <a:avLst/>
          </a:prstGeom>
          <a:noFill/>
        </p:spPr>
        <p:txBody>
          <a:bodyPr wrap="none" rtlCol="0">
            <a:spAutoFit/>
          </a:bodyPr>
          <a:lstStyle/>
          <a:p>
            <a:r>
              <a:rPr lang="fr-FR" b="1" dirty="0"/>
              <a:t>    Addiction des 2 degrés </a:t>
            </a:r>
            <a:r>
              <a:rPr lang="fr-FR" dirty="0">
                <a:sym typeface="Wingdings" pitchFamily="2" charset="2"/>
              </a:rPr>
              <a:t> </a:t>
            </a:r>
            <a:r>
              <a:rPr lang="fr-FR" b="1" dirty="0">
                <a:solidFill>
                  <a:srgbClr val="FF0000"/>
                </a:solidFill>
                <a:sym typeface="Wingdings" pitchFamily="2" charset="2"/>
              </a:rPr>
              <a:t>Ordre de priorité</a:t>
            </a:r>
            <a:r>
              <a:rPr lang="fr-FR" b="1" dirty="0">
                <a:solidFill>
                  <a:srgbClr val="FF0000"/>
                </a:solidFill>
              </a:rPr>
              <a:t> </a:t>
            </a:r>
          </a:p>
        </p:txBody>
      </p:sp>
    </p:spTree>
    <p:extLst>
      <p:ext uri="{BB962C8B-B14F-4D97-AF65-F5344CB8AC3E}">
        <p14:creationId xmlns:p14="http://schemas.microsoft.com/office/powerpoint/2010/main" val="1884962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4647077" y="2630416"/>
            <a:ext cx="274833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PAUSE !</a:t>
            </a:r>
            <a:endParaRPr sz="2800" dirty="0">
              <a:latin typeface="Gill Sans Ultra Bold" panose="020B0A02020104020203" pitchFamily="34" charset="77"/>
            </a:endParaRPr>
          </a:p>
        </p:txBody>
      </p:sp>
    </p:spTree>
    <p:extLst>
      <p:ext uri="{BB962C8B-B14F-4D97-AF65-F5344CB8AC3E}">
        <p14:creationId xmlns:p14="http://schemas.microsoft.com/office/powerpoint/2010/main" val="1785281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2273762" y="571582"/>
            <a:ext cx="792191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C’est quoi la procrastination ?</a:t>
            </a:r>
            <a:endParaRPr sz="2800" dirty="0">
              <a:latin typeface="Gill Sans Ultra Bold" panose="020B0A02020104020203" pitchFamily="34" charset="77"/>
            </a:endParaRPr>
          </a:p>
        </p:txBody>
      </p:sp>
      <p:sp>
        <p:nvSpPr>
          <p:cNvPr id="3" name="Google Shape;587;p83"/>
          <p:cNvSpPr txBox="1"/>
          <p:nvPr/>
        </p:nvSpPr>
        <p:spPr>
          <a:xfrm>
            <a:off x="2754568" y="1540375"/>
            <a:ext cx="792191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Remettre au lendemain</a:t>
            </a:r>
            <a:endParaRPr sz="2800" dirty="0">
              <a:latin typeface="Gill Sans Ultra Bold" panose="020B0A02020104020203" pitchFamily="34" charset="77"/>
            </a:endParaRPr>
          </a:p>
        </p:txBody>
      </p:sp>
      <p:sp>
        <p:nvSpPr>
          <p:cNvPr id="4" name="Flèche vers le bas 3"/>
          <p:cNvSpPr/>
          <p:nvPr/>
        </p:nvSpPr>
        <p:spPr>
          <a:xfrm rot="2246470">
            <a:off x="3269876" y="2629345"/>
            <a:ext cx="418276" cy="2223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Google Shape;587;p83"/>
          <p:cNvSpPr txBox="1"/>
          <p:nvPr/>
        </p:nvSpPr>
        <p:spPr>
          <a:xfrm>
            <a:off x="452480" y="5062400"/>
            <a:ext cx="436904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ym typeface="Calibri"/>
              </a:rPr>
              <a:t>Les petites tâches du quotidien</a:t>
            </a:r>
          </a:p>
          <a:p>
            <a:pPr marL="0" marR="0" lvl="0" indent="0" algn="l" rtl="0">
              <a:spcBef>
                <a:spcPts val="0"/>
              </a:spcBef>
              <a:spcAft>
                <a:spcPts val="0"/>
              </a:spcAft>
              <a:buNone/>
            </a:pPr>
            <a:r>
              <a:rPr lang="fr-FR" sz="2400" dirty="0">
                <a:sym typeface="Calibri"/>
              </a:rPr>
              <a:t>(ranger le lave vaisselle)</a:t>
            </a:r>
            <a:endParaRPr sz="2400" dirty="0"/>
          </a:p>
        </p:txBody>
      </p:sp>
      <p:sp>
        <p:nvSpPr>
          <p:cNvPr id="6" name="Flèche vers le bas 5"/>
          <p:cNvSpPr/>
          <p:nvPr/>
        </p:nvSpPr>
        <p:spPr>
          <a:xfrm rot="19443218">
            <a:off x="7824459" y="2457319"/>
            <a:ext cx="418276" cy="2223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587;p83"/>
          <p:cNvSpPr txBox="1"/>
          <p:nvPr/>
        </p:nvSpPr>
        <p:spPr>
          <a:xfrm>
            <a:off x="6597958" y="4966606"/>
            <a:ext cx="436904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ym typeface="Calibri"/>
              </a:rPr>
              <a:t>Les longues tâches pénibles (administratif)</a:t>
            </a:r>
            <a:endParaRPr sz="2400" dirty="0"/>
          </a:p>
        </p:txBody>
      </p:sp>
      <p:pic>
        <p:nvPicPr>
          <p:cNvPr id="8" name="Image 7"/>
          <p:cNvPicPr>
            <a:picLocks noChangeAspect="1"/>
          </p:cNvPicPr>
          <p:nvPr/>
        </p:nvPicPr>
        <p:blipFill rotWithShape="1">
          <a:blip r:embed="rId2"/>
          <a:srcRect l="23428" t="19912" r="55890" b="43839"/>
          <a:stretch/>
        </p:blipFill>
        <p:spPr>
          <a:xfrm>
            <a:off x="2638697" y="2221840"/>
            <a:ext cx="1682329" cy="1657829"/>
          </a:xfrm>
          <a:prstGeom prst="rect">
            <a:avLst/>
          </a:prstGeom>
        </p:spPr>
      </p:pic>
      <p:pic>
        <p:nvPicPr>
          <p:cNvPr id="9" name="Image 8"/>
          <p:cNvPicPr>
            <a:picLocks noChangeAspect="1"/>
          </p:cNvPicPr>
          <p:nvPr/>
        </p:nvPicPr>
        <p:blipFill rotWithShape="1">
          <a:blip r:embed="rId3"/>
          <a:srcRect l="26039" t="19912" r="57797" b="43839"/>
          <a:stretch/>
        </p:blipFill>
        <p:spPr>
          <a:xfrm>
            <a:off x="7040880" y="2255316"/>
            <a:ext cx="1254644" cy="1581944"/>
          </a:xfrm>
          <a:prstGeom prst="rect">
            <a:avLst/>
          </a:prstGeom>
        </p:spPr>
      </p:pic>
    </p:spTree>
    <p:extLst>
      <p:ext uri="{BB962C8B-B14F-4D97-AF65-F5344CB8AC3E}">
        <p14:creationId xmlns:p14="http://schemas.microsoft.com/office/powerpoint/2010/main" val="10568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1381759" y="1353236"/>
            <a:ext cx="8524408"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dirty="0">
                <a:latin typeface="Gill Sans Ultra Bold" panose="020B0A02020104020203" pitchFamily="34" charset="77"/>
                <a:ea typeface="Calibri"/>
                <a:cs typeface="Calibri"/>
                <a:sym typeface="Calibri"/>
              </a:rPr>
              <a:t>Comment évitez-vous de remettre au lendemain les petites tâches du quotidien ?</a:t>
            </a:r>
            <a:endParaRPr sz="2800" dirty="0">
              <a:latin typeface="Gill Sans Ultra Bold" panose="020B0A02020104020203" pitchFamily="34" charset="77"/>
            </a:endParaRPr>
          </a:p>
        </p:txBody>
      </p:sp>
      <p:sp>
        <p:nvSpPr>
          <p:cNvPr id="3" name="ZoneTexte 2"/>
          <p:cNvSpPr txBox="1"/>
          <p:nvPr/>
        </p:nvSpPr>
        <p:spPr>
          <a:xfrm>
            <a:off x="1603828" y="3555727"/>
            <a:ext cx="8506823" cy="1569660"/>
          </a:xfrm>
          <a:prstGeom prst="rect">
            <a:avLst/>
          </a:prstGeom>
          <a:noFill/>
        </p:spPr>
        <p:txBody>
          <a:bodyPr wrap="square" rtlCol="0">
            <a:spAutoFit/>
          </a:bodyPr>
          <a:lstStyle/>
          <a:p>
            <a:r>
              <a:rPr lang="fr-FR" sz="2400" b="1" dirty="0"/>
              <a:t>Exemple : </a:t>
            </a:r>
          </a:p>
          <a:p>
            <a:pPr lvl="1"/>
            <a:r>
              <a:rPr lang="fr-FR" sz="2400" dirty="0"/>
              <a:t>Ranger ses chaussures </a:t>
            </a:r>
          </a:p>
          <a:p>
            <a:pPr lvl="1"/>
            <a:r>
              <a:rPr lang="fr-FR" sz="2400" dirty="0"/>
              <a:t>Suspendre des rideaux ?</a:t>
            </a:r>
          </a:p>
          <a:p>
            <a:pPr lvl="1"/>
            <a:r>
              <a:rPr lang="fr-FR" sz="2400" dirty="0"/>
              <a:t>Ranger le lave-vaisselle ?</a:t>
            </a:r>
          </a:p>
        </p:txBody>
      </p:sp>
    </p:spTree>
    <p:extLst>
      <p:ext uri="{BB962C8B-B14F-4D97-AF65-F5344CB8AC3E}">
        <p14:creationId xmlns:p14="http://schemas.microsoft.com/office/powerpoint/2010/main" val="384862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580403" y="360458"/>
            <a:ext cx="1103119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Les petites tâches du quotidien : </a:t>
            </a:r>
          </a:p>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Comment m’améliorer ?</a:t>
            </a:r>
            <a:endParaRPr sz="2800" dirty="0">
              <a:latin typeface="Gill Sans Ultra Bold" panose="020B0A02020104020203" pitchFamily="34" charset="77"/>
            </a:endParaRPr>
          </a:p>
        </p:txBody>
      </p:sp>
      <p:sp>
        <p:nvSpPr>
          <p:cNvPr id="6" name="ZoneTexte 5"/>
          <p:cNvSpPr txBox="1"/>
          <p:nvPr/>
        </p:nvSpPr>
        <p:spPr>
          <a:xfrm>
            <a:off x="653311" y="2481342"/>
            <a:ext cx="10958286" cy="1938992"/>
          </a:xfrm>
          <a:prstGeom prst="rect">
            <a:avLst/>
          </a:prstGeom>
          <a:noFill/>
        </p:spPr>
        <p:txBody>
          <a:bodyPr wrap="square" rtlCol="0">
            <a:spAutoFit/>
          </a:bodyPr>
          <a:lstStyle/>
          <a:p>
            <a:endParaRPr lang="fr-FR" sz="2400" dirty="0"/>
          </a:p>
          <a:p>
            <a:r>
              <a:rPr lang="fr-FR" sz="2400" dirty="0"/>
              <a:t>	- Penser temps plutôt que pénibilité</a:t>
            </a:r>
          </a:p>
          <a:p>
            <a:r>
              <a:rPr lang="fr-FR" sz="2400" dirty="0"/>
              <a:t>	- Penser résultat</a:t>
            </a:r>
          </a:p>
          <a:p>
            <a:r>
              <a:rPr lang="fr-FR" sz="2400" dirty="0"/>
              <a:t>	- Penser à l’après pour vous : je serai content / soulagé</a:t>
            </a:r>
          </a:p>
          <a:p>
            <a:r>
              <a:rPr lang="fr-FR" sz="2400" dirty="0"/>
              <a:t>	- Penser à l’après pour les autres : mon compagnon / ma compagne sera content</a:t>
            </a:r>
          </a:p>
        </p:txBody>
      </p:sp>
      <p:pic>
        <p:nvPicPr>
          <p:cNvPr id="8" name="Image 7"/>
          <p:cNvPicPr>
            <a:picLocks noChangeAspect="1"/>
          </p:cNvPicPr>
          <p:nvPr/>
        </p:nvPicPr>
        <p:blipFill rotWithShape="1">
          <a:blip r:embed="rId2"/>
          <a:srcRect l="23615" t="21327" r="55671" b="44901"/>
          <a:stretch/>
        </p:blipFill>
        <p:spPr>
          <a:xfrm>
            <a:off x="8822882" y="4574526"/>
            <a:ext cx="1992109" cy="1826100"/>
          </a:xfrm>
          <a:prstGeom prst="rect">
            <a:avLst/>
          </a:prstGeom>
        </p:spPr>
      </p:pic>
      <p:sp>
        <p:nvSpPr>
          <p:cNvPr id="3" name="Rectangle 2"/>
          <p:cNvSpPr/>
          <p:nvPr/>
        </p:nvSpPr>
        <p:spPr>
          <a:xfrm>
            <a:off x="653311" y="2019677"/>
            <a:ext cx="3836243" cy="461665"/>
          </a:xfrm>
          <a:prstGeom prst="rect">
            <a:avLst/>
          </a:prstGeom>
        </p:spPr>
        <p:txBody>
          <a:bodyPr wrap="none">
            <a:spAutoFit/>
          </a:bodyPr>
          <a:lstStyle/>
          <a:p>
            <a:r>
              <a:rPr lang="fr-FR" sz="2400" dirty="0"/>
              <a:t>Je change mon point de vue : </a:t>
            </a:r>
          </a:p>
        </p:txBody>
      </p:sp>
    </p:spTree>
    <p:extLst>
      <p:ext uri="{BB962C8B-B14F-4D97-AF65-F5344CB8AC3E}">
        <p14:creationId xmlns:p14="http://schemas.microsoft.com/office/powerpoint/2010/main" val="29746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834189" y="4398944"/>
            <a:ext cx="1135781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Etre efficace plutôt que parfait !</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854C100D-6C1B-452F-9F99-4C5E1B5C3AEA}"/>
              </a:ext>
            </a:extLst>
          </p:cNvPr>
          <p:cNvSpPr txBox="1"/>
          <p:nvPr/>
        </p:nvSpPr>
        <p:spPr>
          <a:xfrm>
            <a:off x="1132305" y="1818344"/>
            <a:ext cx="9258299" cy="193899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cs typeface="Calibri" panose="020F0502020204030204" pitchFamily="34" charset="0"/>
              </a:rPr>
              <a:t>Relevez courrier et mail tous les jours</a:t>
            </a:r>
          </a:p>
          <a:p>
            <a:pPr marL="342900" indent="-342900">
              <a:buFont typeface="Arial" panose="020B0604020202020204" pitchFamily="34" charset="0"/>
              <a:buChar char="•"/>
            </a:pPr>
            <a:r>
              <a:rPr lang="fr-FR" sz="2400" dirty="0">
                <a:latin typeface="Calibri" panose="020F0502020204030204" pitchFamily="34" charset="0"/>
                <a:cs typeface="Calibri" panose="020F0502020204030204" pitchFamily="34" charset="0"/>
              </a:rPr>
              <a:t>Jetez immédiatement l’inutile</a:t>
            </a:r>
          </a:p>
          <a:p>
            <a:pPr marL="342900" indent="-342900">
              <a:buFont typeface="Arial" panose="020B0604020202020204" pitchFamily="34" charset="0"/>
              <a:buChar char="•"/>
            </a:pPr>
            <a:r>
              <a:rPr lang="fr-FR" sz="2400" dirty="0">
                <a:latin typeface="Calibri" panose="020F0502020204030204" pitchFamily="34" charset="0"/>
                <a:cs typeface="Calibri" panose="020F0502020204030204" pitchFamily="34" charset="0"/>
              </a:rPr>
              <a:t>Désabonnez vous des newsletter inutiles</a:t>
            </a:r>
          </a:p>
          <a:p>
            <a:pPr marL="342900" indent="-342900">
              <a:buFont typeface="Arial" panose="020B0604020202020204" pitchFamily="34" charset="0"/>
              <a:buChar char="•"/>
            </a:pPr>
            <a:r>
              <a:rPr lang="fr-FR" sz="2400" dirty="0">
                <a:latin typeface="Calibri" panose="020F0502020204030204" pitchFamily="34" charset="0"/>
                <a:cs typeface="Calibri" panose="020F0502020204030204" pitchFamily="34" charset="0"/>
              </a:rPr>
              <a:t>Créez vous une 2</a:t>
            </a:r>
            <a:r>
              <a:rPr lang="fr-FR" sz="2400" baseline="30000" dirty="0">
                <a:latin typeface="Calibri" panose="020F0502020204030204" pitchFamily="34" charset="0"/>
                <a:cs typeface="Calibri" panose="020F0502020204030204" pitchFamily="34" charset="0"/>
              </a:rPr>
              <a:t>ème</a:t>
            </a:r>
            <a:r>
              <a:rPr lang="fr-FR" sz="2400" dirty="0">
                <a:latin typeface="Calibri" panose="020F0502020204030204" pitchFamily="34" charset="0"/>
                <a:cs typeface="Calibri" panose="020F0502020204030204" pitchFamily="34" charset="0"/>
              </a:rPr>
              <a:t> adresse mail pour ces newsletters</a:t>
            </a:r>
          </a:p>
          <a:p>
            <a:pPr marL="285750" indent="-285750">
              <a:buFontTx/>
              <a:buChar char="-"/>
            </a:pPr>
            <a:endParaRPr lang="fr-FR" sz="2400" dirty="0"/>
          </a:p>
        </p:txBody>
      </p:sp>
      <p:sp>
        <p:nvSpPr>
          <p:cNvPr id="4" name="Google Shape;587;p83"/>
          <p:cNvSpPr txBox="1"/>
          <p:nvPr/>
        </p:nvSpPr>
        <p:spPr>
          <a:xfrm>
            <a:off x="580403" y="360458"/>
            <a:ext cx="1103119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Les petites tâches du quotidien : </a:t>
            </a:r>
          </a:p>
          <a:p>
            <a:pPr marL="0" marR="0" lvl="0" indent="0" algn="l" rtl="0">
              <a:spcBef>
                <a:spcPts val="0"/>
              </a:spcBef>
              <a:spcAft>
                <a:spcPts val="0"/>
              </a:spcAft>
              <a:buNone/>
            </a:pPr>
            <a:r>
              <a:rPr lang="fr-FR" sz="2800" dirty="0">
                <a:effectLst>
                  <a:outerShdw blurRad="50800" dist="50800" dir="5400000" algn="ctr" rotWithShape="0">
                    <a:schemeClr val="bg1"/>
                  </a:outerShdw>
                </a:effectLst>
                <a:latin typeface="Gill Sans Ultra Bold" panose="020B0A02020104020203" pitchFamily="34" charset="77"/>
                <a:cs typeface="Calibri"/>
                <a:sym typeface="Calibri"/>
              </a:rPr>
              <a:t>Gérer sa boîte mail et son courrier</a:t>
            </a:r>
            <a:endParaRPr sz="2800" dirty="0">
              <a:effectLst>
                <a:outerShdw blurRad="50800" dist="50800" dir="5400000" algn="ctr" rotWithShape="0">
                  <a:schemeClr val="bg1"/>
                </a:outerShdw>
              </a:effectLst>
              <a:latin typeface="Gill Sans Ultra Bold" panose="020B0A02020104020203" pitchFamily="34" charset="77"/>
            </a:endParaRPr>
          </a:p>
        </p:txBody>
      </p:sp>
    </p:spTree>
    <p:extLst>
      <p:ext uri="{BB962C8B-B14F-4D97-AF65-F5344CB8AC3E}">
        <p14:creationId xmlns:p14="http://schemas.microsoft.com/office/powerpoint/2010/main" val="299814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647078" y="437970"/>
            <a:ext cx="110311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Tâches longues et ennuyeuses, par exemple</a:t>
            </a:r>
          </a:p>
        </p:txBody>
      </p:sp>
      <p:sp>
        <p:nvSpPr>
          <p:cNvPr id="8" name="ZoneTexte 7"/>
          <p:cNvSpPr txBox="1"/>
          <p:nvPr/>
        </p:nvSpPr>
        <p:spPr>
          <a:xfrm>
            <a:off x="1632234" y="2410170"/>
            <a:ext cx="8297986" cy="369332"/>
          </a:xfrm>
          <a:prstGeom prst="rect">
            <a:avLst/>
          </a:prstGeom>
          <a:noFill/>
        </p:spPr>
        <p:txBody>
          <a:bodyPr wrap="square" rtlCol="0">
            <a:spAutoFit/>
          </a:bodyPr>
          <a:lstStyle/>
          <a:p>
            <a:r>
              <a:rPr lang="fr-FR" dirty="0"/>
              <a:t>administratif ,  impôts, remboursements de soins, factures, inscription club etc…</a:t>
            </a:r>
          </a:p>
        </p:txBody>
      </p:sp>
    </p:spTree>
    <p:extLst>
      <p:ext uri="{BB962C8B-B14F-4D97-AF65-F5344CB8AC3E}">
        <p14:creationId xmlns:p14="http://schemas.microsoft.com/office/powerpoint/2010/main" val="97654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2"/>
          <p:cNvSpPr txBox="1"/>
          <p:nvPr/>
        </p:nvSpPr>
        <p:spPr>
          <a:xfrm>
            <a:off x="640702" y="347777"/>
            <a:ext cx="892039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Traitements non pharmacologiques</a:t>
            </a:r>
            <a:endParaRPr sz="2800" dirty="0">
              <a:latin typeface="Gill Sans Ultra Bold" panose="020B0A02020104020203" pitchFamily="34" charset="77"/>
            </a:endParaRPr>
          </a:p>
        </p:txBody>
      </p:sp>
      <p:sp>
        <p:nvSpPr>
          <p:cNvPr id="582" name="Google Shape;582;p82"/>
          <p:cNvSpPr txBox="1"/>
          <p:nvPr/>
        </p:nvSpPr>
        <p:spPr>
          <a:xfrm>
            <a:off x="1091772" y="2839329"/>
            <a:ext cx="10429667" cy="16311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Tx/>
              <a:buChar char="-"/>
            </a:pPr>
            <a:r>
              <a:rPr lang="fr-FR" sz="2000" dirty="0">
                <a:solidFill>
                  <a:schemeClr val="dk1"/>
                </a:solidFill>
                <a:latin typeface="Calibri" panose="020F0502020204030204" pitchFamily="34" charset="0"/>
                <a:ea typeface="Calibri"/>
                <a:cs typeface="Calibri" panose="020F0502020204030204" pitchFamily="34" charset="0"/>
                <a:sym typeface="Calibri"/>
              </a:rPr>
              <a:t>Refus de traitement médicament par le patient</a:t>
            </a:r>
          </a:p>
          <a:p>
            <a:pPr marL="342900" marR="0" lvl="0" indent="-342900" algn="l" rtl="0">
              <a:spcBef>
                <a:spcPts val="0"/>
              </a:spcBef>
              <a:spcAft>
                <a:spcPts val="0"/>
              </a:spcAft>
              <a:buClr>
                <a:schemeClr val="dk1"/>
              </a:buClr>
              <a:buSzPts val="1800"/>
              <a:buFontTx/>
              <a:buChar char="-"/>
            </a:pPr>
            <a:r>
              <a:rPr lang="fr-FR" sz="2000" dirty="0">
                <a:solidFill>
                  <a:schemeClr val="dk1"/>
                </a:solidFill>
                <a:latin typeface="Calibri" panose="020F0502020204030204" pitchFamily="34" charset="0"/>
                <a:ea typeface="Calibri"/>
                <a:cs typeface="Calibri" panose="020F0502020204030204" pitchFamily="34" charset="0"/>
                <a:sym typeface="Calibri"/>
              </a:rPr>
              <a:t>Inefficacité ou efficacité insuffisante des médicaments</a:t>
            </a:r>
          </a:p>
          <a:p>
            <a:pPr marL="342900" marR="0" lvl="0" indent="-342900" algn="l" rtl="0">
              <a:spcBef>
                <a:spcPts val="0"/>
              </a:spcBef>
              <a:spcAft>
                <a:spcPts val="0"/>
              </a:spcAft>
              <a:buClr>
                <a:schemeClr val="dk1"/>
              </a:buClr>
              <a:buSzPts val="1800"/>
              <a:buFontTx/>
              <a:buChar char="-"/>
            </a:pPr>
            <a:r>
              <a:rPr lang="fr-FR" sz="2000" dirty="0">
                <a:solidFill>
                  <a:schemeClr val="dk1"/>
                </a:solidFill>
                <a:latin typeface="Calibri" panose="020F0502020204030204" pitchFamily="34" charset="0"/>
                <a:cs typeface="Calibri" panose="020F0502020204030204" pitchFamily="34" charset="0"/>
                <a:sym typeface="Calibri"/>
              </a:rPr>
              <a:t>Difficultés d’observance</a:t>
            </a:r>
            <a:endParaRPr lang="fr-FR" sz="2000" dirty="0">
              <a:latin typeface="Calibri" panose="020F0502020204030204" pitchFamily="34" charset="0"/>
              <a:cs typeface="Calibri" panose="020F0502020204030204" pitchFamily="34" charset="0"/>
            </a:endParaRPr>
          </a:p>
          <a:p>
            <a:pPr marR="0" lvl="0" algn="l" rtl="0">
              <a:spcBef>
                <a:spcPts val="0"/>
              </a:spcBef>
              <a:spcAft>
                <a:spcPts val="0"/>
              </a:spcAft>
              <a:buClr>
                <a:schemeClr val="dk1"/>
              </a:buClr>
              <a:buSzPts val="1800"/>
            </a:pPr>
            <a:endParaRPr lang="fr-FR" sz="2000" dirty="0">
              <a:solidFill>
                <a:schemeClr val="dk1"/>
              </a:solidFill>
              <a:latin typeface="Calibri" panose="020F0502020204030204" pitchFamily="34" charset="0"/>
              <a:cs typeface="Calibri" panose="020F0502020204030204" pitchFamily="34" charset="0"/>
              <a:sym typeface="Calibri"/>
            </a:endParaRPr>
          </a:p>
          <a:p>
            <a:pPr marR="0" lvl="0" algn="l" rtl="0">
              <a:spcBef>
                <a:spcPts val="0"/>
              </a:spcBef>
              <a:spcAft>
                <a:spcPts val="0"/>
              </a:spcAft>
              <a:buClr>
                <a:schemeClr val="dk1"/>
              </a:buClr>
              <a:buSzPts val="1800"/>
            </a:pPr>
            <a:r>
              <a:rPr lang="fr-FR" sz="2000" b="1" dirty="0">
                <a:solidFill>
                  <a:schemeClr val="tx1"/>
                </a:solidFill>
                <a:latin typeface="Calibri" panose="020F0502020204030204" pitchFamily="34" charset="0"/>
                <a:cs typeface="Calibri" panose="020F0502020204030204" pitchFamily="34" charset="0"/>
                <a:sym typeface="Calibri"/>
              </a:rPr>
              <a:t>+ Prise en charge des troubles associées</a:t>
            </a:r>
            <a:endParaRPr sz="1800" dirty="0">
              <a:solidFill>
                <a:schemeClr val="dk1"/>
              </a:solidFill>
              <a:latin typeface="Calibri"/>
              <a:ea typeface="Calibri"/>
              <a:cs typeface="Calibri"/>
              <a:sym typeface="Calibri"/>
            </a:endParaRPr>
          </a:p>
        </p:txBody>
      </p:sp>
      <p:sp>
        <p:nvSpPr>
          <p:cNvPr id="2" name="ZoneTexte 1">
            <a:extLst>
              <a:ext uri="{FF2B5EF4-FFF2-40B4-BE49-F238E27FC236}">
                <a16:creationId xmlns:a16="http://schemas.microsoft.com/office/drawing/2014/main" id="{52882762-8693-4B98-A4DC-C1E0A67C2FE9}"/>
              </a:ext>
            </a:extLst>
          </p:cNvPr>
          <p:cNvSpPr txBox="1"/>
          <p:nvPr/>
        </p:nvSpPr>
        <p:spPr>
          <a:xfrm>
            <a:off x="640702" y="1166999"/>
            <a:ext cx="3819395" cy="461665"/>
          </a:xfrm>
          <a:prstGeom prst="rect">
            <a:avLst/>
          </a:prstGeom>
          <a:noFill/>
        </p:spPr>
        <p:txBody>
          <a:bodyPr wrap="square" rtlCol="0">
            <a:spAutoFit/>
          </a:bodyPr>
          <a:lstStyle/>
          <a:p>
            <a:r>
              <a:rPr lang="fr-FR" sz="2400" i="1" dirty="0">
                <a:solidFill>
                  <a:schemeClr val="dk1"/>
                </a:solidFill>
                <a:latin typeface="Calibri"/>
                <a:ea typeface="Calibri"/>
                <a:cs typeface="Calibri"/>
                <a:sym typeface="Calibri"/>
              </a:rPr>
              <a:t>Dans quels cas et pourquoi ?</a:t>
            </a:r>
          </a:p>
        </p:txBody>
      </p:sp>
    </p:spTree>
    <p:extLst>
      <p:ext uri="{BB962C8B-B14F-4D97-AF65-F5344CB8AC3E}">
        <p14:creationId xmlns:p14="http://schemas.microsoft.com/office/powerpoint/2010/main" val="4200936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49435" y="3346941"/>
            <a:ext cx="6428619" cy="523220"/>
          </a:xfrm>
          <a:prstGeom prst="rect">
            <a:avLst/>
          </a:prstGeom>
          <a:noFill/>
        </p:spPr>
        <p:txBody>
          <a:bodyPr wrap="none" rtlCol="0">
            <a:spAutoFit/>
          </a:bodyPr>
          <a:lstStyle/>
          <a:p>
            <a:r>
              <a:rPr lang="fr-FR" sz="2800" dirty="0">
                <a:latin typeface="Gill Sans Ultra Bold" panose="020B0A02020104020203" pitchFamily="34" charset="77"/>
                <a:ea typeface="Calibri"/>
                <a:cs typeface="Calibri"/>
              </a:rPr>
              <a:t>Quelles sont vos stratégies ?</a:t>
            </a:r>
          </a:p>
        </p:txBody>
      </p:sp>
      <p:sp>
        <p:nvSpPr>
          <p:cNvPr id="3" name="ZoneTexte 2">
            <a:extLst>
              <a:ext uri="{FF2B5EF4-FFF2-40B4-BE49-F238E27FC236}">
                <a16:creationId xmlns:a16="http://schemas.microsoft.com/office/drawing/2014/main" id="{CDA86C7C-2E35-4D08-B194-30C9577C1E9E}"/>
              </a:ext>
            </a:extLst>
          </p:cNvPr>
          <p:cNvSpPr txBox="1"/>
          <p:nvPr/>
        </p:nvSpPr>
        <p:spPr>
          <a:xfrm>
            <a:off x="1968626" y="998581"/>
            <a:ext cx="7361853" cy="1446550"/>
          </a:xfrm>
          <a:prstGeom prst="rect">
            <a:avLst/>
          </a:prstGeom>
          <a:noFill/>
        </p:spPr>
        <p:txBody>
          <a:bodyPr wrap="square" rtlCol="0">
            <a:spAutoFit/>
          </a:bodyPr>
          <a:lstStyle/>
          <a:p>
            <a:pPr algn="ctr"/>
            <a:r>
              <a:rPr lang="fr-FR" sz="2000" b="1" dirty="0">
                <a:solidFill>
                  <a:schemeClr val="tx1"/>
                </a:solidFill>
                <a:latin typeface="Calibri" panose="020F0502020204030204" pitchFamily="34" charset="0"/>
                <a:cs typeface="Calibri" panose="020F0502020204030204" pitchFamily="34" charset="0"/>
              </a:rPr>
              <a:t>Les personnes TDA/H peinent à s’engager dans </a:t>
            </a:r>
          </a:p>
          <a:p>
            <a:pPr algn="ctr"/>
            <a:r>
              <a:rPr lang="fr-FR" sz="2800" dirty="0">
                <a:latin typeface="Gill Sans Ultra Bold" panose="020B0A02020104020203" pitchFamily="34" charset="77"/>
                <a:ea typeface="Calibri"/>
                <a:cs typeface="Calibri"/>
              </a:rPr>
              <a:t>les tâches longues </a:t>
            </a:r>
          </a:p>
          <a:p>
            <a:pPr algn="ctr"/>
            <a:r>
              <a:rPr lang="fr-FR" sz="2000" b="1" dirty="0">
                <a:solidFill>
                  <a:schemeClr val="tx1"/>
                </a:solidFill>
                <a:latin typeface="Calibri" panose="020F0502020204030204" pitchFamily="34" charset="0"/>
                <a:cs typeface="Calibri" panose="020F0502020204030204" pitchFamily="34" charset="0"/>
              </a:rPr>
              <a:t>et à maintenir un effort cognitif soutenu </a:t>
            </a:r>
          </a:p>
          <a:p>
            <a:pPr algn="ctr"/>
            <a:r>
              <a:rPr lang="fr-FR" sz="2000" dirty="0">
                <a:latin typeface="Calibri" panose="020F0502020204030204" pitchFamily="34" charset="0"/>
                <a:cs typeface="Calibri" panose="020F0502020204030204" pitchFamily="34" charset="0"/>
              </a:rPr>
              <a:t>d’autant plus si la tâche n’est pas stimulante</a:t>
            </a:r>
          </a:p>
        </p:txBody>
      </p:sp>
    </p:spTree>
    <p:extLst>
      <p:ext uri="{BB962C8B-B14F-4D97-AF65-F5344CB8AC3E}">
        <p14:creationId xmlns:p14="http://schemas.microsoft.com/office/powerpoint/2010/main" val="46736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472621" y="454173"/>
            <a:ext cx="11031194" cy="1815841"/>
          </a:xfrm>
          <a:prstGeom prst="rect">
            <a:avLst/>
          </a:prstGeom>
          <a:noFill/>
          <a:ln>
            <a:noFill/>
          </a:ln>
        </p:spPr>
        <p:txBody>
          <a:bodyPr spcFirstLastPara="1" wrap="square" lIns="91425" tIns="45700" rIns="91425" bIns="45700" anchor="t" anchorCtr="0">
            <a:spAutoFit/>
          </a:bodyPr>
          <a:lstStyle/>
          <a:p>
            <a:r>
              <a:rPr lang="fr-FR" sz="2800" dirty="0">
                <a:latin typeface="Gill Sans Ultra Bold" panose="020B0A02020104020203" pitchFamily="34" charset="77"/>
                <a:ea typeface="Calibri"/>
                <a:cs typeface="Calibri"/>
                <a:sym typeface="Calibri"/>
              </a:rPr>
              <a:t>Tâches longues et ennuyeuses :</a:t>
            </a:r>
          </a:p>
          <a:p>
            <a:r>
              <a:rPr lang="fr-FR" sz="2800" dirty="0">
                <a:latin typeface="Gill Sans Ultra Bold" panose="020B0A02020104020203" pitchFamily="34" charset="77"/>
                <a:ea typeface="Calibri"/>
                <a:cs typeface="Calibri"/>
                <a:sym typeface="Calibri"/>
              </a:rPr>
              <a:t>Je prends conscience</a:t>
            </a:r>
          </a:p>
          <a:p>
            <a:r>
              <a:rPr lang="fr-FR" sz="2800" dirty="0">
                <a:latin typeface="Gill Sans Ultra Bold" panose="020B0A02020104020203" pitchFamily="34" charset="77"/>
                <a:ea typeface="Calibri"/>
                <a:cs typeface="Calibri"/>
                <a:sym typeface="Calibri"/>
              </a:rPr>
              <a:t>des pensées qui m’empêchent de m’y mettre ?</a:t>
            </a:r>
            <a:endParaRPr lang="fr-FR" sz="2800" dirty="0">
              <a:latin typeface="Gill Sans Ultra Bold" panose="020B0A02020104020203" pitchFamily="34" charset="77"/>
            </a:endParaRPr>
          </a:p>
          <a:p>
            <a:pPr marL="0" marR="0" lvl="0" indent="0" algn="l" rtl="0">
              <a:spcBef>
                <a:spcPts val="0"/>
              </a:spcBef>
              <a:spcAft>
                <a:spcPts val="0"/>
              </a:spcAft>
              <a:buNone/>
            </a:pPr>
            <a:endParaRPr lang="fr-FR" sz="2800" dirty="0">
              <a:latin typeface="Gill Sans Ultra Bold" panose="020B0A02020104020203" pitchFamily="34" charset="77"/>
              <a:ea typeface="Calibri"/>
              <a:cs typeface="Calibri"/>
              <a:sym typeface="Calibri"/>
            </a:endParaRPr>
          </a:p>
        </p:txBody>
      </p:sp>
      <p:sp>
        <p:nvSpPr>
          <p:cNvPr id="4" name="Rectangle 3"/>
          <p:cNvSpPr/>
          <p:nvPr/>
        </p:nvSpPr>
        <p:spPr>
          <a:xfrm>
            <a:off x="1611086" y="2212203"/>
            <a:ext cx="6096000" cy="1754326"/>
          </a:xfrm>
          <a:prstGeom prst="rect">
            <a:avLst/>
          </a:prstGeom>
        </p:spPr>
        <p:txBody>
          <a:bodyPr>
            <a:spAutoFit/>
          </a:bodyPr>
          <a:lstStyle/>
          <a:p>
            <a:r>
              <a:rPr lang="fr-FR" dirty="0"/>
              <a:t>	* C’est trop dur, je n’y arriverai jamais</a:t>
            </a:r>
          </a:p>
          <a:p>
            <a:r>
              <a:rPr lang="fr-FR" dirty="0"/>
              <a:t>	* J’en suis incapable</a:t>
            </a:r>
          </a:p>
          <a:p>
            <a:r>
              <a:rPr lang="fr-FR" dirty="0"/>
              <a:t>	* C’est le genre de truc où je suis nul !</a:t>
            </a:r>
          </a:p>
          <a:p>
            <a:r>
              <a:rPr lang="fr-FR" dirty="0"/>
              <a:t>	* Je n’ai pas le courage !</a:t>
            </a:r>
          </a:p>
          <a:p>
            <a:r>
              <a:rPr lang="fr-FR" dirty="0"/>
              <a:t>	* C’est trop d’effort pour moi !</a:t>
            </a:r>
          </a:p>
          <a:p>
            <a:r>
              <a:rPr lang="fr-FR" dirty="0"/>
              <a:t>	* Il faut que je le fasse parfaitement</a:t>
            </a:r>
          </a:p>
        </p:txBody>
      </p:sp>
    </p:spTree>
    <p:extLst>
      <p:ext uri="{BB962C8B-B14F-4D97-AF65-F5344CB8AC3E}">
        <p14:creationId xmlns:p14="http://schemas.microsoft.com/office/powerpoint/2010/main" val="1475455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580402" y="360458"/>
            <a:ext cx="11515803"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Tâches longues et ennuyeuses :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comment vous y mettez vous?</a:t>
            </a:r>
            <a:endParaRPr sz="2800" dirty="0">
              <a:latin typeface="Gill Sans Ultra Bold" panose="020B0A02020104020203" pitchFamily="34" charset="77"/>
            </a:endParaRPr>
          </a:p>
        </p:txBody>
      </p:sp>
      <p:sp>
        <p:nvSpPr>
          <p:cNvPr id="12" name="ZoneTexte 11"/>
          <p:cNvSpPr txBox="1"/>
          <p:nvPr/>
        </p:nvSpPr>
        <p:spPr>
          <a:xfrm>
            <a:off x="732801" y="1704597"/>
            <a:ext cx="11697323" cy="2308324"/>
          </a:xfrm>
          <a:prstGeom prst="rect">
            <a:avLst/>
          </a:prstGeom>
          <a:noFill/>
        </p:spPr>
        <p:txBody>
          <a:bodyPr wrap="square" rtlCol="0">
            <a:spAutoFit/>
          </a:bodyPr>
          <a:lstStyle/>
          <a:p>
            <a:endParaRPr lang="fr-FR" sz="2400" dirty="0"/>
          </a:p>
          <a:p>
            <a:r>
              <a:rPr lang="fr-FR" sz="2400" dirty="0"/>
              <a:t>	- Se fixer un RDV dans l’agenda pour ces tâches</a:t>
            </a:r>
          </a:p>
          <a:p>
            <a:r>
              <a:rPr lang="fr-FR" sz="2400" dirty="0"/>
              <a:t>	- Viser l’efficacité plutôt que la perfection !</a:t>
            </a:r>
          </a:p>
          <a:p>
            <a:r>
              <a:rPr lang="fr-FR" sz="2400" dirty="0"/>
              <a:t>	- Peser le pour et le contre de le faire !</a:t>
            </a:r>
          </a:p>
          <a:p>
            <a:r>
              <a:rPr lang="fr-FR" sz="2400" dirty="0"/>
              <a:t>	- Penser temps plutôt que pénibilité</a:t>
            </a:r>
          </a:p>
          <a:p>
            <a:r>
              <a:rPr lang="fr-FR" sz="2400" dirty="0"/>
              <a:t>	- Penser résultat : je serai content / soulagé / mon conjoint sera content !</a:t>
            </a:r>
          </a:p>
        </p:txBody>
      </p:sp>
      <p:pic>
        <p:nvPicPr>
          <p:cNvPr id="13" name="Image 12"/>
          <p:cNvPicPr>
            <a:picLocks noChangeAspect="1"/>
          </p:cNvPicPr>
          <p:nvPr/>
        </p:nvPicPr>
        <p:blipFill rotWithShape="1">
          <a:blip r:embed="rId2"/>
          <a:srcRect l="23615" t="21327" r="55671" b="44901"/>
          <a:stretch/>
        </p:blipFill>
        <p:spPr>
          <a:xfrm>
            <a:off x="7264073" y="4302606"/>
            <a:ext cx="1992109" cy="1826100"/>
          </a:xfrm>
          <a:prstGeom prst="rect">
            <a:avLst/>
          </a:prstGeom>
        </p:spPr>
      </p:pic>
    </p:spTree>
    <p:extLst>
      <p:ext uri="{BB962C8B-B14F-4D97-AF65-F5344CB8AC3E}">
        <p14:creationId xmlns:p14="http://schemas.microsoft.com/office/powerpoint/2010/main" val="16997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580403" y="360458"/>
            <a:ext cx="11031194" cy="523180"/>
          </a:xfrm>
          <a:prstGeom prst="rect">
            <a:avLst/>
          </a:prstGeom>
          <a:noFill/>
          <a:ln>
            <a:noFill/>
          </a:ln>
        </p:spPr>
        <p:txBody>
          <a:bodyPr spcFirstLastPara="1" wrap="square" lIns="91425" tIns="45700" rIns="91425" bIns="45700" anchor="t" anchorCtr="0">
            <a:spAutoFit/>
          </a:bodyPr>
          <a:lstStyle/>
          <a:p>
            <a:pPr lvl="0"/>
            <a:r>
              <a:rPr lang="fr-FR" sz="2800" dirty="0">
                <a:latin typeface="Gill Sans Ultra Bold" panose="020B0A02020104020203" pitchFamily="34" charset="77"/>
                <a:cs typeface="Calibri"/>
                <a:sym typeface="Calibri"/>
              </a:rPr>
              <a:t>Fractionner, Pourquoi?</a:t>
            </a:r>
            <a:endParaRPr sz="2800" dirty="0">
              <a:latin typeface="Gill Sans Ultra Bold" panose="020B0A02020104020203" pitchFamily="34" charset="77"/>
            </a:endParaRPr>
          </a:p>
        </p:txBody>
      </p:sp>
      <p:sp>
        <p:nvSpPr>
          <p:cNvPr id="5" name="ZoneTexte 4"/>
          <p:cNvSpPr txBox="1"/>
          <p:nvPr/>
        </p:nvSpPr>
        <p:spPr>
          <a:xfrm>
            <a:off x="1757914" y="5114725"/>
            <a:ext cx="9688630" cy="369332"/>
          </a:xfrm>
          <a:prstGeom prst="rect">
            <a:avLst/>
          </a:prstGeom>
          <a:noFill/>
        </p:spPr>
        <p:txBody>
          <a:bodyPr wrap="square" rtlCol="0">
            <a:spAutoFit/>
          </a:bodyPr>
          <a:lstStyle/>
          <a:p>
            <a:r>
              <a:rPr lang="fr-FR" dirty="0"/>
              <a:t>c’est plus facile à commencer ! </a:t>
            </a:r>
          </a:p>
        </p:txBody>
      </p:sp>
      <p:sp>
        <p:nvSpPr>
          <p:cNvPr id="6" name="ZoneTexte 5"/>
          <p:cNvSpPr txBox="1"/>
          <p:nvPr/>
        </p:nvSpPr>
        <p:spPr>
          <a:xfrm>
            <a:off x="1757914" y="5484057"/>
            <a:ext cx="9688630" cy="369332"/>
          </a:xfrm>
          <a:prstGeom prst="rect">
            <a:avLst/>
          </a:prstGeom>
          <a:noFill/>
        </p:spPr>
        <p:txBody>
          <a:bodyPr wrap="square" rtlCol="0">
            <a:spAutoFit/>
          </a:bodyPr>
          <a:lstStyle/>
          <a:p>
            <a:r>
              <a:rPr lang="fr-FR" dirty="0"/>
              <a:t>Plus facile à finir </a:t>
            </a:r>
          </a:p>
        </p:txBody>
      </p:sp>
      <p:pic>
        <p:nvPicPr>
          <p:cNvPr id="7" name="Image 6">
            <a:extLst>
              <a:ext uri="{FF2B5EF4-FFF2-40B4-BE49-F238E27FC236}">
                <a16:creationId xmlns:a16="http://schemas.microsoft.com/office/drawing/2014/main" id="{10FD5245-0DB3-4BC7-B60A-263C76D9BA59}"/>
              </a:ext>
            </a:extLst>
          </p:cNvPr>
          <p:cNvPicPr>
            <a:picLocks noChangeAspect="1"/>
          </p:cNvPicPr>
          <p:nvPr/>
        </p:nvPicPr>
        <p:blipFill rotWithShape="1">
          <a:blip r:embed="rId2"/>
          <a:srcRect l="4225" t="10605" r="2841" b="19074"/>
          <a:stretch/>
        </p:blipFill>
        <p:spPr>
          <a:xfrm>
            <a:off x="2564383" y="1109456"/>
            <a:ext cx="4478695" cy="3388925"/>
          </a:xfrm>
          <a:prstGeom prst="rect">
            <a:avLst/>
          </a:prstGeom>
        </p:spPr>
      </p:pic>
      <p:sp>
        <p:nvSpPr>
          <p:cNvPr id="8" name="ZoneTexte 7"/>
          <p:cNvSpPr txBox="1"/>
          <p:nvPr/>
        </p:nvSpPr>
        <p:spPr>
          <a:xfrm>
            <a:off x="5053564" y="6222721"/>
            <a:ext cx="9688630" cy="369332"/>
          </a:xfrm>
          <a:prstGeom prst="rect">
            <a:avLst/>
          </a:prstGeom>
          <a:noFill/>
        </p:spPr>
        <p:txBody>
          <a:bodyPr wrap="square" rtlCol="0">
            <a:spAutoFit/>
          </a:bodyPr>
          <a:lstStyle/>
          <a:p>
            <a:r>
              <a:rPr lang="fr-FR" dirty="0"/>
              <a:t>=&gt; Motivant !</a:t>
            </a:r>
          </a:p>
        </p:txBody>
      </p:sp>
      <p:pic>
        <p:nvPicPr>
          <p:cNvPr id="9" name="Image 8"/>
          <p:cNvPicPr>
            <a:picLocks noChangeAspect="1"/>
          </p:cNvPicPr>
          <p:nvPr/>
        </p:nvPicPr>
        <p:blipFill rotWithShape="1">
          <a:blip r:embed="rId3"/>
          <a:srcRect l="24108" t="20230" r="54932" b="44244"/>
          <a:stretch/>
        </p:blipFill>
        <p:spPr>
          <a:xfrm>
            <a:off x="7930415" y="5248275"/>
            <a:ext cx="1531364" cy="1459300"/>
          </a:xfrm>
          <a:prstGeom prst="rect">
            <a:avLst/>
          </a:prstGeom>
        </p:spPr>
      </p:pic>
    </p:spTree>
    <p:extLst>
      <p:ext uri="{BB962C8B-B14F-4D97-AF65-F5344CB8AC3E}">
        <p14:creationId xmlns:p14="http://schemas.microsoft.com/office/powerpoint/2010/main" val="1038134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580403" y="360458"/>
            <a:ext cx="110311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Comment fractionner ?</a:t>
            </a:r>
            <a:endParaRPr sz="2800" dirty="0">
              <a:latin typeface="Gill Sans Ultra Bold" panose="020B0A02020104020203" pitchFamily="34" charset="77"/>
            </a:endParaRPr>
          </a:p>
        </p:txBody>
      </p:sp>
      <p:sp>
        <p:nvSpPr>
          <p:cNvPr id="4" name="ZoneTexte 3"/>
          <p:cNvSpPr txBox="1"/>
          <p:nvPr/>
        </p:nvSpPr>
        <p:spPr>
          <a:xfrm>
            <a:off x="1666202" y="1024803"/>
            <a:ext cx="9688630" cy="369332"/>
          </a:xfrm>
          <a:prstGeom prst="rect">
            <a:avLst/>
          </a:prstGeom>
          <a:noFill/>
        </p:spPr>
        <p:txBody>
          <a:bodyPr wrap="square" rtlCol="0">
            <a:spAutoFit/>
          </a:bodyPr>
          <a:lstStyle/>
          <a:p>
            <a:r>
              <a:rPr lang="fr-FR" dirty="0"/>
              <a:t>Quel est le temps pendant lequel je suis capable de rester concentré sur cette tâche ?</a:t>
            </a:r>
          </a:p>
        </p:txBody>
      </p:sp>
      <p:sp>
        <p:nvSpPr>
          <p:cNvPr id="6" name="ZoneTexte 5"/>
          <p:cNvSpPr txBox="1"/>
          <p:nvPr/>
        </p:nvSpPr>
        <p:spPr>
          <a:xfrm>
            <a:off x="1642138" y="3152151"/>
            <a:ext cx="9688630" cy="923330"/>
          </a:xfrm>
          <a:prstGeom prst="rect">
            <a:avLst/>
          </a:prstGeom>
          <a:noFill/>
        </p:spPr>
        <p:txBody>
          <a:bodyPr wrap="square" rtlCol="0">
            <a:spAutoFit/>
          </a:bodyPr>
          <a:lstStyle/>
          <a:p>
            <a:r>
              <a:rPr lang="fr-FR" dirty="0"/>
              <a:t>Prévoir des pauses, s’arrêter avant épuisement (sinon on ne repart plus) !</a:t>
            </a:r>
          </a:p>
          <a:p>
            <a:endParaRPr lang="fr-FR" dirty="0"/>
          </a:p>
          <a:p>
            <a:r>
              <a:rPr lang="fr-FR" dirty="0"/>
              <a:t>Prévoir une activité plaisante pendant la pause !</a:t>
            </a:r>
          </a:p>
        </p:txBody>
      </p:sp>
      <p:sp>
        <p:nvSpPr>
          <p:cNvPr id="7" name="ZoneTexte 6"/>
          <p:cNvSpPr txBox="1"/>
          <p:nvPr/>
        </p:nvSpPr>
        <p:spPr>
          <a:xfrm>
            <a:off x="1666202" y="1527285"/>
            <a:ext cx="9688630" cy="369332"/>
          </a:xfrm>
          <a:prstGeom prst="rect">
            <a:avLst/>
          </a:prstGeom>
          <a:noFill/>
        </p:spPr>
        <p:txBody>
          <a:bodyPr wrap="square" rtlCol="0">
            <a:spAutoFit/>
          </a:bodyPr>
          <a:lstStyle/>
          <a:p>
            <a:r>
              <a:rPr lang="fr-FR" dirty="0"/>
              <a:t>Décomposer en petites tâches faciles</a:t>
            </a:r>
          </a:p>
        </p:txBody>
      </p:sp>
      <p:sp>
        <p:nvSpPr>
          <p:cNvPr id="9" name="ZoneTexte 8"/>
          <p:cNvSpPr txBox="1"/>
          <p:nvPr/>
        </p:nvSpPr>
        <p:spPr>
          <a:xfrm>
            <a:off x="1666202" y="4289862"/>
            <a:ext cx="9688630" cy="369332"/>
          </a:xfrm>
          <a:prstGeom prst="rect">
            <a:avLst/>
          </a:prstGeom>
          <a:noFill/>
        </p:spPr>
        <p:txBody>
          <a:bodyPr wrap="square" rtlCol="0">
            <a:spAutoFit/>
          </a:bodyPr>
          <a:lstStyle/>
          <a:p>
            <a:r>
              <a:rPr lang="fr-FR" dirty="0"/>
              <a:t>Se visualiser pendant la pause</a:t>
            </a:r>
          </a:p>
        </p:txBody>
      </p:sp>
      <p:sp>
        <p:nvSpPr>
          <p:cNvPr id="10" name="ZoneTexte 9"/>
          <p:cNvSpPr txBox="1"/>
          <p:nvPr/>
        </p:nvSpPr>
        <p:spPr>
          <a:xfrm>
            <a:off x="1666202" y="2463330"/>
            <a:ext cx="9688630" cy="369332"/>
          </a:xfrm>
          <a:prstGeom prst="rect">
            <a:avLst/>
          </a:prstGeom>
          <a:noFill/>
        </p:spPr>
        <p:txBody>
          <a:bodyPr wrap="square" rtlCol="0">
            <a:spAutoFit/>
          </a:bodyPr>
          <a:lstStyle/>
          <a:p>
            <a:r>
              <a:rPr lang="fr-FR" dirty="0"/>
              <a:t>Alterner tâches faciles et difficiles ?</a:t>
            </a:r>
          </a:p>
        </p:txBody>
      </p:sp>
      <p:sp>
        <p:nvSpPr>
          <p:cNvPr id="3" name="Rectangle 2"/>
          <p:cNvSpPr/>
          <p:nvPr/>
        </p:nvSpPr>
        <p:spPr>
          <a:xfrm>
            <a:off x="1642138" y="4873575"/>
            <a:ext cx="6096000" cy="369332"/>
          </a:xfrm>
          <a:prstGeom prst="rect">
            <a:avLst/>
          </a:prstGeom>
        </p:spPr>
        <p:txBody>
          <a:bodyPr>
            <a:spAutoFit/>
          </a:bodyPr>
          <a:lstStyle/>
          <a:p>
            <a:r>
              <a:rPr lang="fr-FR" dirty="0"/>
              <a:t>Prévoyez toujours plus de temps</a:t>
            </a:r>
          </a:p>
        </p:txBody>
      </p:sp>
      <p:sp>
        <p:nvSpPr>
          <p:cNvPr id="11" name="ZoneTexte 10">
            <a:extLst>
              <a:ext uri="{FF2B5EF4-FFF2-40B4-BE49-F238E27FC236}">
                <a16:creationId xmlns:a16="http://schemas.microsoft.com/office/drawing/2014/main" id="{2E4611F6-AAF1-49CA-A3A5-86D71BC7F31D}"/>
              </a:ext>
            </a:extLst>
          </p:cNvPr>
          <p:cNvSpPr txBox="1"/>
          <p:nvPr/>
        </p:nvSpPr>
        <p:spPr>
          <a:xfrm>
            <a:off x="1690266" y="1973390"/>
            <a:ext cx="5489425" cy="400110"/>
          </a:xfrm>
          <a:prstGeom prst="rect">
            <a:avLst/>
          </a:prstGeom>
          <a:noFill/>
        </p:spPr>
        <p:txBody>
          <a:bodyPr wrap="square" rtlCol="0">
            <a:spAutoFit/>
          </a:bodyPr>
          <a:lstStyle/>
          <a:p>
            <a:pPr marL="0" lvl="1"/>
            <a:r>
              <a:rPr lang="fr-FR" sz="2000" dirty="0">
                <a:latin typeface="Calibri" panose="020F0502020204030204" pitchFamily="34" charset="0"/>
                <a:cs typeface="Calibri" panose="020F0502020204030204" pitchFamily="34" charset="0"/>
              </a:rPr>
              <a:t>Etablir un </a:t>
            </a:r>
            <a:r>
              <a:rPr lang="fr-FR" sz="2000" b="1" dirty="0">
                <a:latin typeface="Calibri" panose="020F0502020204030204" pitchFamily="34" charset="0"/>
                <a:cs typeface="Calibri" panose="020F0502020204030204" pitchFamily="34" charset="0"/>
              </a:rPr>
              <a:t>échéancier </a:t>
            </a:r>
            <a:r>
              <a:rPr lang="fr-FR" sz="2000" dirty="0">
                <a:latin typeface="Calibri" panose="020F0502020204030204" pitchFamily="34" charset="0"/>
                <a:cs typeface="Calibri" panose="020F0502020204030204" pitchFamily="34" charset="0"/>
              </a:rPr>
              <a:t>pour chaque étape</a:t>
            </a:r>
          </a:p>
        </p:txBody>
      </p:sp>
      <p:sp>
        <p:nvSpPr>
          <p:cNvPr id="5" name="Rectangle 4"/>
          <p:cNvSpPr/>
          <p:nvPr/>
        </p:nvSpPr>
        <p:spPr>
          <a:xfrm>
            <a:off x="1642138" y="5442395"/>
            <a:ext cx="4267450" cy="369332"/>
          </a:xfrm>
          <a:prstGeom prst="rect">
            <a:avLst/>
          </a:prstGeom>
        </p:spPr>
        <p:txBody>
          <a:bodyPr wrap="none">
            <a:spAutoFit/>
          </a:bodyPr>
          <a:lstStyle/>
          <a:p>
            <a:r>
              <a:rPr lang="fr-FR" b="1" dirty="0">
                <a:latin typeface="Calibri" panose="020F0502020204030204" pitchFamily="34" charset="0"/>
                <a:cs typeface="Calibri" panose="020F0502020204030204" pitchFamily="34" charset="0"/>
              </a:rPr>
              <a:t>Se récompenser </a:t>
            </a:r>
            <a:r>
              <a:rPr lang="fr-FR" dirty="0">
                <a:latin typeface="Calibri" panose="020F0502020204030204" pitchFamily="34" charset="0"/>
                <a:cs typeface="Calibri" panose="020F0502020204030204" pitchFamily="34" charset="0"/>
              </a:rPr>
              <a:t>à  chaque étape accomplie</a:t>
            </a:r>
            <a:endParaRPr lang="fr-FR" dirty="0"/>
          </a:p>
        </p:txBody>
      </p:sp>
      <p:sp>
        <p:nvSpPr>
          <p:cNvPr id="12" name="Rectangle 11"/>
          <p:cNvSpPr/>
          <p:nvPr/>
        </p:nvSpPr>
        <p:spPr>
          <a:xfrm>
            <a:off x="1642138" y="5873852"/>
            <a:ext cx="6096000" cy="400110"/>
          </a:xfrm>
          <a:prstGeom prst="rect">
            <a:avLst/>
          </a:prstGeom>
        </p:spPr>
        <p:txBody>
          <a:bodyPr>
            <a:spAutoFit/>
          </a:bodyPr>
          <a:lstStyle/>
          <a:p>
            <a:pPr marL="0" lvl="1"/>
            <a:r>
              <a:rPr lang="fr-FR" sz="2000" dirty="0">
                <a:latin typeface="Calibri" panose="020F0502020204030204" pitchFamily="34" charset="0"/>
                <a:cs typeface="Calibri" panose="020F0502020204030204" pitchFamily="34" charset="0"/>
              </a:rPr>
              <a:t>Ses taches sont plus difficiles pour vous donc valorisez</a:t>
            </a:r>
          </a:p>
        </p:txBody>
      </p:sp>
      <p:sp>
        <p:nvSpPr>
          <p:cNvPr id="13" name="ZoneTexte 12"/>
          <p:cNvSpPr txBox="1"/>
          <p:nvPr/>
        </p:nvSpPr>
        <p:spPr>
          <a:xfrm>
            <a:off x="1642138" y="2782819"/>
            <a:ext cx="9688630" cy="369332"/>
          </a:xfrm>
          <a:prstGeom prst="rect">
            <a:avLst/>
          </a:prstGeom>
          <a:noFill/>
        </p:spPr>
        <p:txBody>
          <a:bodyPr wrap="square" rtlCol="0">
            <a:spAutoFit/>
          </a:bodyPr>
          <a:lstStyle/>
          <a:p>
            <a:r>
              <a:rPr lang="fr-FR" dirty="0"/>
              <a:t>Zoom sur le minuteur (slide suivante)</a:t>
            </a:r>
          </a:p>
        </p:txBody>
      </p:sp>
    </p:spTree>
    <p:extLst>
      <p:ext uri="{BB962C8B-B14F-4D97-AF65-F5344CB8AC3E}">
        <p14:creationId xmlns:p14="http://schemas.microsoft.com/office/powerpoint/2010/main" val="1164937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580403" y="360458"/>
            <a:ext cx="110311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Un Minuteur ?</a:t>
            </a:r>
            <a:endParaRPr sz="2800" dirty="0">
              <a:latin typeface="Gill Sans Ultra Bold" panose="020B0A02020104020203" pitchFamily="34" charset="77"/>
            </a:endParaRPr>
          </a:p>
        </p:txBody>
      </p:sp>
      <p:sp>
        <p:nvSpPr>
          <p:cNvPr id="6" name="ZoneTexte 5">
            <a:extLst>
              <a:ext uri="{FF2B5EF4-FFF2-40B4-BE49-F238E27FC236}">
                <a16:creationId xmlns:a16="http://schemas.microsoft.com/office/drawing/2014/main" id="{06F27BF5-C163-4BAC-83CB-6525BDA5EB69}"/>
              </a:ext>
            </a:extLst>
          </p:cNvPr>
          <p:cNvSpPr txBox="1"/>
          <p:nvPr/>
        </p:nvSpPr>
        <p:spPr>
          <a:xfrm>
            <a:off x="580403" y="1253402"/>
            <a:ext cx="8293769" cy="1015663"/>
          </a:xfrm>
          <a:prstGeom prst="rect">
            <a:avLst/>
          </a:prstGeom>
          <a:noFill/>
        </p:spPr>
        <p:txBody>
          <a:bodyPr wrap="square" rtlCol="0">
            <a:spAutoFit/>
          </a:bodyPr>
          <a:lstStyle/>
          <a:p>
            <a:r>
              <a:rPr lang="fr-FR" sz="2000" dirty="0">
                <a:latin typeface="Calibri" panose="020F0502020204030204" pitchFamily="34" charset="0"/>
                <a:cs typeface="Calibri" panose="020F0502020204030204" pitchFamily="34" charset="0"/>
              </a:rPr>
              <a:t>C’est quoi un minuteur ?</a:t>
            </a:r>
          </a:p>
          <a:p>
            <a:endParaRPr lang="fr-FR" sz="2000" dirty="0">
              <a:latin typeface="Calibri" panose="020F0502020204030204" pitchFamily="34" charset="0"/>
              <a:cs typeface="Calibri" panose="020F0502020204030204" pitchFamily="34" charset="0"/>
            </a:endParaRPr>
          </a:p>
          <a:p>
            <a:endParaRPr lang="fr-FR" sz="2000" dirty="0">
              <a:latin typeface="Calibri" panose="020F0502020204030204" pitchFamily="34" charset="0"/>
              <a:cs typeface="Calibri" panose="020F0502020204030204" pitchFamily="34" charset="0"/>
            </a:endParaRPr>
          </a:p>
        </p:txBody>
      </p:sp>
      <p:pic>
        <p:nvPicPr>
          <p:cNvPr id="4" name="Image 3"/>
          <p:cNvPicPr>
            <a:picLocks noChangeAspect="1"/>
          </p:cNvPicPr>
          <p:nvPr/>
        </p:nvPicPr>
        <p:blipFill rotWithShape="1">
          <a:blip r:embed="rId3"/>
          <a:srcRect l="9250" t="22148" r="45334" b="9408"/>
          <a:stretch/>
        </p:blipFill>
        <p:spPr>
          <a:xfrm>
            <a:off x="3898231" y="1012914"/>
            <a:ext cx="2934102" cy="2487257"/>
          </a:xfrm>
          <a:prstGeom prst="rect">
            <a:avLst/>
          </a:prstGeom>
        </p:spPr>
      </p:pic>
      <p:sp>
        <p:nvSpPr>
          <p:cNvPr id="7" name="ZoneTexte 6">
            <a:extLst>
              <a:ext uri="{FF2B5EF4-FFF2-40B4-BE49-F238E27FC236}">
                <a16:creationId xmlns:a16="http://schemas.microsoft.com/office/drawing/2014/main" id="{06F27BF5-C163-4BAC-83CB-6525BDA5EB69}"/>
              </a:ext>
            </a:extLst>
          </p:cNvPr>
          <p:cNvSpPr txBox="1"/>
          <p:nvPr/>
        </p:nvSpPr>
        <p:spPr>
          <a:xfrm>
            <a:off x="2398294" y="4455779"/>
            <a:ext cx="8293769" cy="1631216"/>
          </a:xfrm>
          <a:prstGeom prst="rect">
            <a:avLst/>
          </a:prstGeom>
          <a:noFill/>
        </p:spPr>
        <p:txBody>
          <a:bodyPr wrap="square" rtlCol="0">
            <a:spAutoFit/>
          </a:bodyPr>
          <a:lstStyle/>
          <a:p>
            <a:r>
              <a:rPr lang="fr-FR" sz="2000" dirty="0">
                <a:latin typeface="Calibri" panose="020F0502020204030204" pitchFamily="34" charset="0"/>
                <a:cs typeface="Calibri" panose="020F0502020204030204" pitchFamily="34" charset="0"/>
              </a:rPr>
              <a:t>Pourquoi utiliser un minuteur ?</a:t>
            </a:r>
          </a:p>
          <a:p>
            <a:r>
              <a:rPr lang="fr-FR" sz="2000" dirty="0">
                <a:latin typeface="Calibri" panose="020F0502020204030204" pitchFamily="34" charset="0"/>
                <a:cs typeface="Calibri" panose="020F0502020204030204" pitchFamily="34" charset="0"/>
              </a:rPr>
              <a:t>* Se rappeler d’entreprendre telle ou telle tâche, de la finir ou d’en changer</a:t>
            </a:r>
          </a:p>
          <a:p>
            <a:r>
              <a:rPr lang="fr-FR" sz="2000" dirty="0">
                <a:latin typeface="Calibri" panose="020F0502020204030204" pitchFamily="34" charset="0"/>
                <a:cs typeface="Calibri" panose="020F0502020204030204" pitchFamily="34" charset="0"/>
              </a:rPr>
              <a:t>* Revenir à ma tâche</a:t>
            </a:r>
          </a:p>
          <a:p>
            <a:r>
              <a:rPr lang="fr-FR" sz="2000" dirty="0">
                <a:latin typeface="Calibri" panose="020F0502020204030204" pitchFamily="34" charset="0"/>
                <a:cs typeface="Calibri" panose="020F0502020204030204" pitchFamily="34" charset="0"/>
              </a:rPr>
              <a:t>* Faire une pause</a:t>
            </a:r>
          </a:p>
          <a:p>
            <a:endParaRPr 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8976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4776696" y="2260090"/>
            <a:ext cx="1103119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dirty="0">
                <a:latin typeface="Gill Sans Ultra Bold" panose="020B0A02020104020203" pitchFamily="34" charset="77"/>
                <a:ea typeface="Calibri"/>
                <a:cs typeface="Calibri"/>
                <a:sym typeface="Calibri"/>
              </a:rPr>
              <a:t>Avant de consulter le téléphone …</a:t>
            </a:r>
            <a:endParaRPr sz="2000" dirty="0">
              <a:latin typeface="Gill Sans Ultra Bold" panose="020B0A02020104020203" pitchFamily="34" charset="77"/>
            </a:endParaRPr>
          </a:p>
        </p:txBody>
      </p:sp>
      <p:pic>
        <p:nvPicPr>
          <p:cNvPr id="3" name="Image 2"/>
          <p:cNvPicPr>
            <a:picLocks noChangeAspect="1"/>
          </p:cNvPicPr>
          <p:nvPr/>
        </p:nvPicPr>
        <p:blipFill rotWithShape="1">
          <a:blip r:embed="rId2"/>
          <a:srcRect l="24167" t="38592" r="67583" b="31037"/>
          <a:stretch/>
        </p:blipFill>
        <p:spPr>
          <a:xfrm rot="20855641">
            <a:off x="1511967" y="1613206"/>
            <a:ext cx="1508760" cy="3124200"/>
          </a:xfrm>
          <a:prstGeom prst="rect">
            <a:avLst/>
          </a:prstGeom>
        </p:spPr>
      </p:pic>
      <p:sp>
        <p:nvSpPr>
          <p:cNvPr id="5" name="ZoneTexte 4"/>
          <p:cNvSpPr txBox="1"/>
          <p:nvPr/>
        </p:nvSpPr>
        <p:spPr>
          <a:xfrm>
            <a:off x="7025639" y="3175307"/>
            <a:ext cx="3956685" cy="461665"/>
          </a:xfrm>
          <a:prstGeom prst="rect">
            <a:avLst/>
          </a:prstGeom>
          <a:noFill/>
        </p:spPr>
        <p:txBody>
          <a:bodyPr wrap="square" rtlCol="0">
            <a:spAutoFit/>
          </a:bodyPr>
          <a:lstStyle>
            <a:defPPr>
              <a:defRPr lang="en-US"/>
            </a:defPPr>
            <a:lvl1pPr algn="ctr">
              <a:defRPr b="1"/>
            </a:lvl1pPr>
          </a:lstStyle>
          <a:p>
            <a:pPr algn="l"/>
            <a:r>
              <a:rPr lang="fr-FR" sz="2400" dirty="0"/>
              <a:t>J’en profite pour respirer</a:t>
            </a:r>
          </a:p>
        </p:txBody>
      </p:sp>
      <p:sp>
        <p:nvSpPr>
          <p:cNvPr id="6" name="ZoneTexte 5"/>
          <p:cNvSpPr txBox="1"/>
          <p:nvPr/>
        </p:nvSpPr>
        <p:spPr>
          <a:xfrm>
            <a:off x="6385560" y="4267200"/>
            <a:ext cx="5074920" cy="461665"/>
          </a:xfrm>
          <a:prstGeom prst="rect">
            <a:avLst/>
          </a:prstGeom>
          <a:noFill/>
        </p:spPr>
        <p:txBody>
          <a:bodyPr wrap="square" rtlCol="0">
            <a:spAutoFit/>
          </a:bodyPr>
          <a:lstStyle/>
          <a:p>
            <a:pPr algn="ctr"/>
            <a:r>
              <a:rPr lang="fr-FR" sz="2400" b="1" dirty="0"/>
              <a:t>Je me demande Pourquoi</a:t>
            </a:r>
            <a:r>
              <a:rPr lang="fr-FR" sz="2400" dirty="0"/>
              <a:t> ?</a:t>
            </a:r>
          </a:p>
        </p:txBody>
      </p:sp>
      <p:sp>
        <p:nvSpPr>
          <p:cNvPr id="7" name="Google Shape;587;p83"/>
          <p:cNvSpPr txBox="1"/>
          <p:nvPr/>
        </p:nvSpPr>
        <p:spPr>
          <a:xfrm>
            <a:off x="429286" y="303448"/>
            <a:ext cx="110311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J’éloigne les distracteurs</a:t>
            </a:r>
            <a:endParaRPr sz="2800" dirty="0">
              <a:latin typeface="Gill Sans Ultra Bold" panose="020B0A02020104020203" pitchFamily="34" charset="77"/>
            </a:endParaRPr>
          </a:p>
        </p:txBody>
      </p:sp>
      <p:sp>
        <p:nvSpPr>
          <p:cNvPr id="4" name="Rectangle 3"/>
          <p:cNvSpPr/>
          <p:nvPr/>
        </p:nvSpPr>
        <p:spPr>
          <a:xfrm>
            <a:off x="3734314" y="5359093"/>
            <a:ext cx="3039999" cy="646331"/>
          </a:xfrm>
          <a:prstGeom prst="rect">
            <a:avLst/>
          </a:prstGeom>
        </p:spPr>
        <p:txBody>
          <a:bodyPr wrap="none">
            <a:spAutoFit/>
          </a:bodyPr>
          <a:lstStyle/>
          <a:p>
            <a:r>
              <a:rPr lang="fr-FR" dirty="0"/>
              <a:t>Et aussi.. Bruit , couleur, </a:t>
            </a:r>
            <a:r>
              <a:rPr lang="fr-FR" dirty="0" err="1"/>
              <a:t>bazard</a:t>
            </a:r>
            <a:endParaRPr lang="fr-FR" dirty="0"/>
          </a:p>
          <a:p>
            <a:r>
              <a:rPr lang="fr-FR" dirty="0"/>
              <a:t>J’organise l’espace de travail</a:t>
            </a:r>
          </a:p>
        </p:txBody>
      </p:sp>
      <p:sp>
        <p:nvSpPr>
          <p:cNvPr id="8" name="Rectangle 7"/>
          <p:cNvSpPr/>
          <p:nvPr/>
        </p:nvSpPr>
        <p:spPr>
          <a:xfrm>
            <a:off x="3734314" y="5966574"/>
            <a:ext cx="5984587" cy="369332"/>
          </a:xfrm>
          <a:prstGeom prst="rect">
            <a:avLst/>
          </a:prstGeom>
        </p:spPr>
        <p:txBody>
          <a:bodyPr wrap="none">
            <a:spAutoFit/>
          </a:bodyPr>
          <a:lstStyle/>
          <a:p>
            <a:r>
              <a:rPr lang="fr-FR" dirty="0"/>
              <a:t>Je vais dans un lieu avec moins de distracteurs ? Bibliothèque ?</a:t>
            </a:r>
          </a:p>
        </p:txBody>
      </p:sp>
    </p:spTree>
    <p:extLst>
      <p:ext uri="{BB962C8B-B14F-4D97-AF65-F5344CB8AC3E}">
        <p14:creationId xmlns:p14="http://schemas.microsoft.com/office/powerpoint/2010/main" val="3597405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580403" y="360458"/>
            <a:ext cx="11031194" cy="523180"/>
          </a:xfrm>
          <a:prstGeom prst="rect">
            <a:avLst/>
          </a:prstGeom>
          <a:noFill/>
          <a:ln>
            <a:noFill/>
          </a:ln>
        </p:spPr>
        <p:txBody>
          <a:bodyPr spcFirstLastPara="1" wrap="square" lIns="91425" tIns="45700" rIns="91425" bIns="45700" anchor="t" anchorCtr="0">
            <a:spAutoFit/>
          </a:bodyPr>
          <a:lstStyle/>
          <a:p>
            <a:pPr lvl="0"/>
            <a:r>
              <a:rPr lang="fr-FR" sz="2800" dirty="0">
                <a:latin typeface="Gill Sans Ultra Bold" panose="020B0A02020104020203" pitchFamily="34" charset="77"/>
                <a:ea typeface="Calibri"/>
                <a:cs typeface="Calibri"/>
              </a:rPr>
              <a:t>Si l’environnement est trop calme pour moi </a:t>
            </a:r>
            <a:endParaRPr sz="2800" dirty="0">
              <a:latin typeface="Gill Sans Ultra Bold" panose="020B0A02020104020203" pitchFamily="34" charset="77"/>
              <a:ea typeface="Calibri"/>
              <a:cs typeface="Calibri"/>
            </a:endParaRPr>
          </a:p>
        </p:txBody>
      </p:sp>
      <p:sp>
        <p:nvSpPr>
          <p:cNvPr id="4" name="ZoneTexte 3"/>
          <p:cNvSpPr txBox="1"/>
          <p:nvPr/>
        </p:nvSpPr>
        <p:spPr>
          <a:xfrm>
            <a:off x="1609825" y="1616242"/>
            <a:ext cx="9688630" cy="2308324"/>
          </a:xfrm>
          <a:prstGeom prst="rect">
            <a:avLst/>
          </a:prstGeom>
          <a:noFill/>
        </p:spPr>
        <p:txBody>
          <a:bodyPr wrap="square" rtlCol="0">
            <a:spAutoFit/>
          </a:bodyPr>
          <a:lstStyle/>
          <a:p>
            <a:endParaRPr lang="fr-FR" dirty="0"/>
          </a:p>
          <a:p>
            <a:endParaRPr lang="fr-FR" dirty="0"/>
          </a:p>
          <a:p>
            <a:r>
              <a:rPr lang="fr-FR" dirty="0"/>
              <a:t>Musique sans parole , bruit blanc ( disponible sur internet)</a:t>
            </a:r>
          </a:p>
          <a:p>
            <a:endParaRPr lang="fr-FR" dirty="0"/>
          </a:p>
          <a:p>
            <a:r>
              <a:rPr lang="fr-FR" dirty="0"/>
              <a:t>J’utilise un ballon, une chaise à roulettes</a:t>
            </a:r>
          </a:p>
          <a:p>
            <a:endParaRPr lang="fr-FR" dirty="0"/>
          </a:p>
          <a:p>
            <a:r>
              <a:rPr lang="fr-FR" dirty="0"/>
              <a:t>Un widget</a:t>
            </a:r>
          </a:p>
          <a:p>
            <a:endParaRPr lang="fr-FR" dirty="0"/>
          </a:p>
        </p:txBody>
      </p:sp>
    </p:spTree>
    <p:extLst>
      <p:ext uri="{BB962C8B-B14F-4D97-AF65-F5344CB8AC3E}">
        <p14:creationId xmlns:p14="http://schemas.microsoft.com/office/powerpoint/2010/main" val="3533811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580403" y="360458"/>
            <a:ext cx="110311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Je gère les baisses d’attention</a:t>
            </a:r>
          </a:p>
        </p:txBody>
      </p:sp>
      <p:sp>
        <p:nvSpPr>
          <p:cNvPr id="3" name="ZoneTexte 2">
            <a:extLst>
              <a:ext uri="{FF2B5EF4-FFF2-40B4-BE49-F238E27FC236}">
                <a16:creationId xmlns:a16="http://schemas.microsoft.com/office/drawing/2014/main" id="{2E4611F6-AAF1-49CA-A3A5-86D71BC7F31D}"/>
              </a:ext>
            </a:extLst>
          </p:cNvPr>
          <p:cNvSpPr txBox="1"/>
          <p:nvPr/>
        </p:nvSpPr>
        <p:spPr>
          <a:xfrm>
            <a:off x="2145433" y="1643439"/>
            <a:ext cx="9579841" cy="3170099"/>
          </a:xfrm>
          <a:prstGeom prst="rect">
            <a:avLst/>
          </a:prstGeom>
          <a:noFill/>
        </p:spPr>
        <p:txBody>
          <a:bodyPr wrap="square" rtlCol="0">
            <a:spAutoFit/>
          </a:bodyPr>
          <a:lstStyle/>
          <a:p>
            <a:pPr marL="0" lvl="1"/>
            <a:r>
              <a:rPr lang="fr-FR" sz="2000" dirty="0">
                <a:latin typeface="Calibri" panose="020F0502020204030204" pitchFamily="34" charset="0"/>
                <a:cs typeface="Calibri" panose="020F0502020204030204" pitchFamily="34" charset="0"/>
              </a:rPr>
              <a:t>Avant de commencer une longue tâche : </a:t>
            </a:r>
          </a:p>
          <a:p>
            <a:pPr marL="285750" lvl="1" indent="-285750">
              <a:buFontTx/>
              <a:buChar char="-"/>
            </a:pPr>
            <a:r>
              <a:rPr lang="fr-FR" sz="2000" dirty="0">
                <a:latin typeface="Calibri" panose="020F0502020204030204" pitchFamily="34" charset="0"/>
                <a:cs typeface="Calibri" panose="020F0502020204030204" pitchFamily="34" charset="0"/>
              </a:rPr>
              <a:t>J’éloigne les distracteurs</a:t>
            </a:r>
          </a:p>
          <a:p>
            <a:pPr marL="285750" lvl="1" indent="-285750">
              <a:buFontTx/>
              <a:buChar char="-"/>
            </a:pPr>
            <a:r>
              <a:rPr lang="fr-FR" sz="2000" dirty="0">
                <a:latin typeface="Calibri" panose="020F0502020204030204" pitchFamily="34" charset="0"/>
                <a:cs typeface="Calibri" panose="020F0502020204030204" pitchFamily="34" charset="0"/>
              </a:rPr>
              <a:t>Je pose mon intention</a:t>
            </a:r>
          </a:p>
          <a:p>
            <a:pPr marL="285750" lvl="1" indent="-285750">
              <a:buFontTx/>
              <a:buChar char="-"/>
            </a:pPr>
            <a:r>
              <a:rPr lang="fr-FR" sz="2000" dirty="0">
                <a:latin typeface="Calibri" panose="020F0502020204030204" pitchFamily="34" charset="0"/>
                <a:cs typeface="Calibri" panose="020F0502020204030204" pitchFamily="34" charset="0"/>
              </a:rPr>
              <a:t>Pourquoi c’est important pour moi ? </a:t>
            </a:r>
          </a:p>
          <a:p>
            <a:pPr marL="0" lvl="1"/>
            <a:endParaRPr lang="fr-FR" sz="2000" dirty="0">
              <a:latin typeface="Calibri" panose="020F0502020204030204" pitchFamily="34" charset="0"/>
              <a:cs typeface="Calibri" panose="020F0502020204030204" pitchFamily="34" charset="0"/>
            </a:endParaRPr>
          </a:p>
          <a:p>
            <a:pPr marL="0" lvl="1"/>
            <a:r>
              <a:rPr lang="fr-FR" sz="2000" dirty="0">
                <a:latin typeface="Calibri" panose="020F0502020204030204" pitchFamily="34" charset="0"/>
                <a:cs typeface="Calibri" panose="020F0502020204030204" pitchFamily="34" charset="0"/>
              </a:rPr>
              <a:t>Je m’y mets : </a:t>
            </a:r>
          </a:p>
          <a:p>
            <a:pPr marL="285750" lvl="1" indent="-285750">
              <a:buFontTx/>
              <a:buChar char="-"/>
            </a:pPr>
            <a:r>
              <a:rPr lang="fr-FR" sz="2000" dirty="0">
                <a:latin typeface="Calibri" panose="020F0502020204030204" pitchFamily="34" charset="0"/>
                <a:cs typeface="Calibri" panose="020F0502020204030204" pitchFamily="34" charset="0"/>
              </a:rPr>
              <a:t>Si je suis distrait : j’identifie au plus tôt la pensée qui me distrait</a:t>
            </a:r>
          </a:p>
          <a:p>
            <a:pPr marL="285750" lvl="1" indent="-285750">
              <a:buFontTx/>
              <a:buChar char="-"/>
            </a:pPr>
            <a:r>
              <a:rPr lang="fr-FR" sz="2000" dirty="0">
                <a:latin typeface="Calibri" panose="020F0502020204030204" pitchFamily="34" charset="0"/>
                <a:cs typeface="Calibri" panose="020F0502020204030204" pitchFamily="34" charset="0"/>
              </a:rPr>
              <a:t>Je me félicite </a:t>
            </a:r>
          </a:p>
          <a:p>
            <a:pPr marL="285750" lvl="1" indent="-285750">
              <a:buFontTx/>
              <a:buChar char="-"/>
            </a:pPr>
            <a:r>
              <a:rPr lang="fr-FR" sz="2000" dirty="0">
                <a:latin typeface="Calibri" panose="020F0502020204030204" pitchFamily="34" charset="0"/>
                <a:cs typeface="Calibri" panose="020F0502020204030204" pitchFamily="34" charset="0"/>
              </a:rPr>
              <a:t>Je repose mon intention</a:t>
            </a:r>
          </a:p>
          <a:p>
            <a:pPr marL="285750" lvl="1" indent="-285750">
              <a:buFontTx/>
              <a:buChar char="-"/>
            </a:pPr>
            <a:r>
              <a:rPr lang="fr-FR" sz="2000" dirty="0">
                <a:latin typeface="Calibri" panose="020F0502020204030204" pitchFamily="34" charset="0"/>
                <a:cs typeface="Calibri" panose="020F0502020204030204" pitchFamily="34" charset="0"/>
              </a:rPr>
              <a:t>Je reviens à la tâche</a:t>
            </a:r>
          </a:p>
        </p:txBody>
      </p:sp>
      <p:sp>
        <p:nvSpPr>
          <p:cNvPr id="4" name="Flèche courbée vers le bas 3"/>
          <p:cNvSpPr/>
          <p:nvPr/>
        </p:nvSpPr>
        <p:spPr>
          <a:xfrm rot="16200000">
            <a:off x="990569" y="3629685"/>
            <a:ext cx="1359004" cy="100870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9182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580403" y="360458"/>
            <a:ext cx="110311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Pour rester motiver : Valorisez vous !</a:t>
            </a:r>
            <a:endParaRPr sz="2800" dirty="0">
              <a:latin typeface="Gill Sans Ultra Bold" panose="020B0A02020104020203" pitchFamily="34" charset="77"/>
            </a:endParaRPr>
          </a:p>
        </p:txBody>
      </p:sp>
      <p:sp>
        <p:nvSpPr>
          <p:cNvPr id="4" name="ZoneTexte 3"/>
          <p:cNvSpPr txBox="1"/>
          <p:nvPr/>
        </p:nvSpPr>
        <p:spPr>
          <a:xfrm>
            <a:off x="1653139" y="1925855"/>
            <a:ext cx="9688630" cy="369332"/>
          </a:xfrm>
          <a:prstGeom prst="rect">
            <a:avLst/>
          </a:prstGeom>
          <a:noFill/>
        </p:spPr>
        <p:txBody>
          <a:bodyPr wrap="square" rtlCol="0">
            <a:spAutoFit/>
          </a:bodyPr>
          <a:lstStyle/>
          <a:p>
            <a:r>
              <a:rPr lang="fr-FR" dirty="0"/>
              <a:t>Ce sont des tâches difficiles pour vous : valorisez-vous !</a:t>
            </a:r>
          </a:p>
        </p:txBody>
      </p:sp>
      <p:sp>
        <p:nvSpPr>
          <p:cNvPr id="11" name="ZoneTexte 10"/>
          <p:cNvSpPr txBox="1"/>
          <p:nvPr/>
        </p:nvSpPr>
        <p:spPr>
          <a:xfrm>
            <a:off x="1653139" y="2688692"/>
            <a:ext cx="9688630" cy="369332"/>
          </a:xfrm>
          <a:prstGeom prst="rect">
            <a:avLst/>
          </a:prstGeom>
          <a:noFill/>
        </p:spPr>
        <p:txBody>
          <a:bodyPr wrap="square" rtlCol="0">
            <a:spAutoFit/>
          </a:bodyPr>
          <a:lstStyle/>
          <a:p>
            <a:r>
              <a:rPr lang="fr-FR" dirty="0"/>
              <a:t>Imaginez la tâche finie : votre réaction, celle de votre entourage</a:t>
            </a:r>
          </a:p>
        </p:txBody>
      </p:sp>
      <p:pic>
        <p:nvPicPr>
          <p:cNvPr id="12" name="Image 11"/>
          <p:cNvPicPr>
            <a:picLocks noChangeAspect="1"/>
          </p:cNvPicPr>
          <p:nvPr/>
        </p:nvPicPr>
        <p:blipFill rotWithShape="1">
          <a:blip r:embed="rId2"/>
          <a:srcRect l="24108" t="20230" r="55803" b="44244"/>
          <a:stretch/>
        </p:blipFill>
        <p:spPr>
          <a:xfrm>
            <a:off x="3053615" y="3337404"/>
            <a:ext cx="2613760" cy="2598821"/>
          </a:xfrm>
          <a:prstGeom prst="rect">
            <a:avLst/>
          </a:prstGeom>
        </p:spPr>
      </p:pic>
    </p:spTree>
    <p:extLst>
      <p:ext uri="{BB962C8B-B14F-4D97-AF65-F5344CB8AC3E}">
        <p14:creationId xmlns:p14="http://schemas.microsoft.com/office/powerpoint/2010/main" val="2320003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103fbf5cd34_0_7"/>
          <p:cNvSpPr txBox="1"/>
          <p:nvPr/>
        </p:nvSpPr>
        <p:spPr>
          <a:xfrm>
            <a:off x="1931436" y="266495"/>
            <a:ext cx="695589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Bibliothérapie</a:t>
            </a:r>
          </a:p>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Conseil lecture</a:t>
            </a:r>
            <a:endParaRPr sz="2800" dirty="0">
              <a:latin typeface="Gill Sans Ultra Bold" panose="020B0A02020104020203" pitchFamily="34" charset="77"/>
            </a:endParaRPr>
          </a:p>
        </p:txBody>
      </p:sp>
      <p:pic>
        <p:nvPicPr>
          <p:cNvPr id="3" name="Image 2">
            <a:extLst>
              <a:ext uri="{FF2B5EF4-FFF2-40B4-BE49-F238E27FC236}">
                <a16:creationId xmlns:a16="http://schemas.microsoft.com/office/drawing/2014/main" id="{197CEC9F-8CDD-4DA2-AC3A-D3BD222F63DD}"/>
              </a:ext>
            </a:extLst>
          </p:cNvPr>
          <p:cNvPicPr>
            <a:picLocks noChangeAspect="1"/>
          </p:cNvPicPr>
          <p:nvPr/>
        </p:nvPicPr>
        <p:blipFill>
          <a:blip r:embed="rId3"/>
          <a:stretch>
            <a:fillRect/>
          </a:stretch>
        </p:blipFill>
        <p:spPr>
          <a:xfrm>
            <a:off x="7034846" y="3020497"/>
            <a:ext cx="2393579" cy="3147557"/>
          </a:xfrm>
          <a:prstGeom prst="rect">
            <a:avLst/>
          </a:prstGeom>
        </p:spPr>
      </p:pic>
      <p:pic>
        <p:nvPicPr>
          <p:cNvPr id="5" name="Image 4">
            <a:extLst>
              <a:ext uri="{FF2B5EF4-FFF2-40B4-BE49-F238E27FC236}">
                <a16:creationId xmlns:a16="http://schemas.microsoft.com/office/drawing/2014/main" id="{67A1551D-2088-4787-A1DC-0B68E0286C1B}"/>
              </a:ext>
            </a:extLst>
          </p:cNvPr>
          <p:cNvPicPr>
            <a:picLocks noChangeAspect="1"/>
          </p:cNvPicPr>
          <p:nvPr/>
        </p:nvPicPr>
        <p:blipFill rotWithShape="1">
          <a:blip r:embed="rId4"/>
          <a:srcRect l="10927" r="11954" b="1811"/>
          <a:stretch/>
        </p:blipFill>
        <p:spPr>
          <a:xfrm>
            <a:off x="2099387" y="2819023"/>
            <a:ext cx="2805841" cy="3572447"/>
          </a:xfrm>
          <a:prstGeom prst="rect">
            <a:avLst/>
          </a:prstGeom>
        </p:spPr>
      </p:pic>
      <p:sp>
        <p:nvSpPr>
          <p:cNvPr id="9" name="ZoneTexte 8">
            <a:extLst>
              <a:ext uri="{FF2B5EF4-FFF2-40B4-BE49-F238E27FC236}">
                <a16:creationId xmlns:a16="http://schemas.microsoft.com/office/drawing/2014/main" id="{1A1B3F03-B7D4-4A2E-89B8-E505852615F5}"/>
              </a:ext>
            </a:extLst>
          </p:cNvPr>
          <p:cNvSpPr txBox="1"/>
          <p:nvPr/>
        </p:nvSpPr>
        <p:spPr>
          <a:xfrm>
            <a:off x="1931436" y="1520365"/>
            <a:ext cx="8095493"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Souvent premières ressources avant le diagnostic et l’accès aux soins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Besoin de compléter les connaissances/compétences apportées par les soins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Maintenir les acquisitions dans la durée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Augmente les sentiments de reconnaissance, de validité et d’appartenance</a:t>
            </a:r>
          </a:p>
        </p:txBody>
      </p:sp>
    </p:spTree>
    <p:extLst>
      <p:ext uri="{BB962C8B-B14F-4D97-AF65-F5344CB8AC3E}">
        <p14:creationId xmlns:p14="http://schemas.microsoft.com/office/powerpoint/2010/main" val="3959486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586"/>
        <p:cNvGrpSpPr/>
        <p:nvPr/>
      </p:nvGrpSpPr>
      <p:grpSpPr>
        <a:xfrm>
          <a:off x="0" y="0"/>
          <a:ext cx="0" cy="0"/>
          <a:chOff x="0" y="0"/>
          <a:chExt cx="0" cy="0"/>
        </a:xfrm>
      </p:grpSpPr>
      <p:sp>
        <p:nvSpPr>
          <p:cNvPr id="587" name="Google Shape;587;p83"/>
          <p:cNvSpPr txBox="1"/>
          <p:nvPr/>
        </p:nvSpPr>
        <p:spPr>
          <a:xfrm>
            <a:off x="2707235" y="2441633"/>
            <a:ext cx="8278265" cy="193895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4000" noProof="0" dirty="0">
                <a:solidFill>
                  <a:srgbClr val="000000"/>
                </a:solidFill>
                <a:latin typeface="Gill Sans Ultra Bold" panose="020B0A02020104020203" pitchFamily="34" charset="77"/>
                <a:ea typeface="Calibri"/>
                <a:cs typeface="Calibri"/>
                <a:sym typeface="Calibri"/>
              </a:rPr>
              <a:t>OPTIMISER SON ORGANISATION AU TRAVAIL </a:t>
            </a:r>
            <a:r>
              <a:rPr kumimoji="0" lang="fr-FR" sz="4000" b="0" i="0" u="none" strike="noStrike" kern="1200" cap="none" spc="0" normalizeH="0" baseline="0" noProof="0" dirty="0">
                <a:ln>
                  <a:noFill/>
                </a:ln>
                <a:solidFill>
                  <a:srgbClr val="000000"/>
                </a:solidFill>
                <a:effectLst/>
                <a:uLnTx/>
                <a:uFillTx/>
                <a:latin typeface="Gill Sans Ultra Bold" panose="020B0A02020104020203" pitchFamily="34" charset="77"/>
                <a:ea typeface="Calibri"/>
                <a:cs typeface="Calibri"/>
                <a:sym typeface="Calibri"/>
              </a:rPr>
              <a:t>!</a:t>
            </a:r>
            <a:endParaRPr kumimoji="0" sz="4000" b="0" i="0" u="none" strike="noStrike" kern="1200" cap="none" spc="0" normalizeH="0" baseline="0" noProof="0" dirty="0">
              <a:ln>
                <a:noFill/>
              </a:ln>
              <a:solidFill>
                <a:srgbClr val="000000"/>
              </a:solidFill>
              <a:effectLst/>
              <a:uLnTx/>
              <a:uFillTx/>
              <a:latin typeface="Gill Sans Ultra Bold" panose="020B0A02020104020203" pitchFamily="34" charset="77"/>
            </a:endParaRPr>
          </a:p>
        </p:txBody>
      </p:sp>
    </p:spTree>
    <p:extLst>
      <p:ext uri="{BB962C8B-B14F-4D97-AF65-F5344CB8AC3E}">
        <p14:creationId xmlns:p14="http://schemas.microsoft.com/office/powerpoint/2010/main" val="658473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Google Shape;205;p28"/>
          <p:cNvSpPr txBox="1"/>
          <p:nvPr/>
        </p:nvSpPr>
        <p:spPr>
          <a:xfrm>
            <a:off x="649705" y="271267"/>
            <a:ext cx="112856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Prendre conscience des difficultés liées au travail </a:t>
            </a:r>
            <a:endParaRPr sz="2800" dirty="0">
              <a:latin typeface="Gill Sans Ultra Bold" panose="020B0A02020104020203" pitchFamily="34" charset="77"/>
            </a:endParaRPr>
          </a:p>
        </p:txBody>
      </p:sp>
      <p:sp>
        <p:nvSpPr>
          <p:cNvPr id="206" name="Google Shape;206;p28"/>
          <p:cNvSpPr txBox="1"/>
          <p:nvPr/>
        </p:nvSpPr>
        <p:spPr>
          <a:xfrm>
            <a:off x="1402703" y="3800529"/>
            <a:ext cx="9526555" cy="2554505"/>
          </a:xfrm>
          <a:prstGeom prst="rect">
            <a:avLst/>
          </a:prstGeom>
          <a:noFill/>
          <a:ln>
            <a:noFill/>
          </a:ln>
        </p:spPr>
        <p:txBody>
          <a:bodyPr spcFirstLastPara="1" wrap="square" lIns="91425" tIns="45700" rIns="91425" bIns="45700" anchor="t" anchorCtr="0">
            <a:spAutoFit/>
          </a:bodyPr>
          <a:lstStyle/>
          <a:p>
            <a:pPr>
              <a:buClr>
                <a:schemeClr val="dk1"/>
              </a:buClr>
              <a:buSzPts val="1800"/>
            </a:pPr>
            <a:r>
              <a:rPr lang="fr-FR" sz="2000" dirty="0">
                <a:solidFill>
                  <a:schemeClr val="dk1"/>
                </a:solidFill>
                <a:latin typeface="Calibri"/>
                <a:ea typeface="Calibri"/>
                <a:cs typeface="Calibri"/>
                <a:sym typeface="Calibri"/>
              </a:rPr>
              <a:t>Fatigue mentale</a:t>
            </a:r>
          </a:p>
          <a:p>
            <a:pPr marL="285750" indent="-285750">
              <a:buClr>
                <a:schemeClr val="dk1"/>
              </a:buClr>
              <a:buSzPts val="1800"/>
              <a:buFontTx/>
              <a:buChar char="-"/>
            </a:pPr>
            <a:r>
              <a:rPr lang="fr-FR" sz="2000" dirty="0">
                <a:solidFill>
                  <a:schemeClr val="dk1"/>
                </a:solidFill>
                <a:latin typeface="Calibri"/>
                <a:ea typeface="Calibri"/>
                <a:cs typeface="Calibri"/>
                <a:sym typeface="Calibri"/>
              </a:rPr>
              <a:t>Nécessité de planifier</a:t>
            </a:r>
          </a:p>
          <a:p>
            <a:pPr marL="285750" indent="-285750">
              <a:buClr>
                <a:schemeClr val="dk1"/>
              </a:buClr>
              <a:buSzPts val="1800"/>
              <a:buFontTx/>
              <a:buChar char="-"/>
            </a:pPr>
            <a:r>
              <a:rPr lang="fr-FR" sz="2000" dirty="0">
                <a:solidFill>
                  <a:schemeClr val="dk1"/>
                </a:solidFill>
                <a:latin typeface="Calibri"/>
                <a:ea typeface="Calibri"/>
                <a:cs typeface="Calibri"/>
                <a:sym typeface="Calibri"/>
              </a:rPr>
              <a:t>Distracteurs / Interruptions de tâches</a:t>
            </a:r>
          </a:p>
          <a:p>
            <a:pPr marL="285750" indent="-285750">
              <a:buClr>
                <a:schemeClr val="dk1"/>
              </a:buClr>
              <a:buSzPts val="1800"/>
              <a:buFontTx/>
              <a:buChar char="-"/>
            </a:pPr>
            <a:r>
              <a:rPr lang="fr-FR" sz="2000" dirty="0">
                <a:solidFill>
                  <a:schemeClr val="dk1"/>
                </a:solidFill>
                <a:latin typeface="Calibri"/>
                <a:ea typeface="Calibri"/>
                <a:cs typeface="Calibri"/>
                <a:sym typeface="Calibri"/>
              </a:rPr>
              <a:t>Pression du temps</a:t>
            </a:r>
          </a:p>
          <a:p>
            <a:pPr marL="285750" indent="-285750">
              <a:buClr>
                <a:schemeClr val="dk1"/>
              </a:buClr>
              <a:buSzPts val="1800"/>
              <a:buFontTx/>
              <a:buChar char="-"/>
            </a:pPr>
            <a:r>
              <a:rPr lang="fr-FR" sz="2000" dirty="0">
                <a:solidFill>
                  <a:schemeClr val="dk1"/>
                </a:solidFill>
                <a:latin typeface="Calibri"/>
                <a:ea typeface="Calibri"/>
                <a:cs typeface="Calibri"/>
                <a:sym typeface="Calibri"/>
              </a:rPr>
              <a:t> Réunions</a:t>
            </a:r>
          </a:p>
          <a:p>
            <a:pPr marL="285750" indent="-285750">
              <a:buClr>
                <a:schemeClr val="dk1"/>
              </a:buClr>
              <a:buSzPts val="1800"/>
              <a:buFontTx/>
              <a:buChar char="-"/>
            </a:pPr>
            <a:r>
              <a:rPr lang="fr-FR" sz="2000" dirty="0">
                <a:solidFill>
                  <a:schemeClr val="dk1"/>
                </a:solidFill>
                <a:latin typeface="Calibri"/>
                <a:ea typeface="Calibri"/>
                <a:cs typeface="Calibri"/>
                <a:sym typeface="Calibri"/>
              </a:rPr>
              <a:t>Tâches répétitives</a:t>
            </a:r>
          </a:p>
          <a:p>
            <a:pPr>
              <a:buClr>
                <a:schemeClr val="dk1"/>
              </a:buClr>
              <a:buSzPts val="1800"/>
            </a:pPr>
            <a:r>
              <a:rPr lang="fr-FR" sz="2000" dirty="0">
                <a:solidFill>
                  <a:schemeClr val="dk1"/>
                </a:solidFill>
                <a:latin typeface="Calibri"/>
                <a:ea typeface="Calibri"/>
                <a:cs typeface="Calibri"/>
                <a:sym typeface="Calibri"/>
              </a:rPr>
              <a:t>Relation clients, chef, collègue</a:t>
            </a:r>
          </a:p>
          <a:p>
            <a:pPr marL="285750" indent="-285750">
              <a:buClr>
                <a:schemeClr val="dk1"/>
              </a:buClr>
              <a:buSzPts val="1800"/>
              <a:buFontTx/>
              <a:buChar char="-"/>
            </a:pPr>
            <a:r>
              <a:rPr lang="fr-FR" sz="2000" dirty="0">
                <a:solidFill>
                  <a:schemeClr val="dk1"/>
                </a:solidFill>
                <a:latin typeface="Calibri"/>
                <a:ea typeface="Calibri"/>
                <a:cs typeface="Calibri"/>
                <a:sym typeface="Calibri"/>
              </a:rPr>
              <a:t>Distracteurs environnementaux</a:t>
            </a:r>
          </a:p>
        </p:txBody>
      </p:sp>
      <p:pic>
        <p:nvPicPr>
          <p:cNvPr id="1030" name="Picture 6" descr="Afficher l’image source">
            <a:extLst>
              <a:ext uri="{FF2B5EF4-FFF2-40B4-BE49-F238E27FC236}">
                <a16:creationId xmlns:a16="http://schemas.microsoft.com/office/drawing/2014/main" id="{79142480-66B6-43B6-9D24-6921A8121D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242"/>
          <a:stretch/>
        </p:blipFill>
        <p:spPr bwMode="auto">
          <a:xfrm>
            <a:off x="3291528" y="794447"/>
            <a:ext cx="4330961" cy="254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24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Google Shape;205;p28"/>
          <p:cNvSpPr txBox="1"/>
          <p:nvPr/>
        </p:nvSpPr>
        <p:spPr>
          <a:xfrm>
            <a:off x="1201018" y="277809"/>
            <a:ext cx="879321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Optimiser son organisation au travail</a:t>
            </a:r>
            <a:endParaRPr sz="2800" dirty="0">
              <a:latin typeface="Gill Sans Ultra Bold" panose="020B0A02020104020203" pitchFamily="34" charset="77"/>
            </a:endParaRPr>
          </a:p>
        </p:txBody>
      </p:sp>
      <p:sp>
        <p:nvSpPr>
          <p:cNvPr id="206" name="Google Shape;206;p28"/>
          <p:cNvSpPr txBox="1"/>
          <p:nvPr/>
        </p:nvSpPr>
        <p:spPr>
          <a:xfrm>
            <a:off x="405188" y="1471326"/>
            <a:ext cx="6561728" cy="341627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Tx/>
              <a:buChar char="-"/>
            </a:pPr>
            <a:r>
              <a:rPr lang="fr-FR" sz="1800" dirty="0">
                <a:solidFill>
                  <a:schemeClr val="dk1"/>
                </a:solidFill>
                <a:latin typeface="Calibri"/>
                <a:ea typeface="Calibri"/>
                <a:cs typeface="Calibri"/>
                <a:sym typeface="Calibri"/>
              </a:rPr>
              <a:t>Utiliser des </a:t>
            </a:r>
            <a:r>
              <a:rPr lang="fr-FR" sz="1800" b="1" dirty="0">
                <a:solidFill>
                  <a:schemeClr val="dk1"/>
                </a:solidFill>
                <a:latin typeface="Calibri"/>
                <a:ea typeface="Calibri"/>
                <a:cs typeface="Calibri"/>
                <a:sym typeface="Calibri"/>
              </a:rPr>
              <a:t>supports écrits</a:t>
            </a:r>
            <a:endParaRPr lang="fr-F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Tx/>
              <a:buChar char="-"/>
            </a:pPr>
            <a:r>
              <a:rPr lang="fr-FR" sz="1800" b="1" dirty="0">
                <a:solidFill>
                  <a:schemeClr val="dk1"/>
                </a:solidFill>
                <a:latin typeface="Calibri"/>
                <a:ea typeface="Calibri"/>
                <a:cs typeface="Calibri"/>
                <a:sym typeface="Calibri"/>
              </a:rPr>
              <a:t>Organiser de l’espace de travail</a:t>
            </a:r>
          </a:p>
          <a:p>
            <a:pPr marL="285750" indent="-285750">
              <a:buClr>
                <a:schemeClr val="dk1"/>
              </a:buClr>
              <a:buSzPts val="1800"/>
              <a:buFontTx/>
              <a:buChar char="-"/>
            </a:pPr>
            <a:r>
              <a:rPr lang="fr-FR" b="1" dirty="0">
                <a:latin typeface="Calibri" panose="020F0502020204030204" pitchFamily="34" charset="0"/>
                <a:cs typeface="Calibri" panose="020F0502020204030204" pitchFamily="34" charset="0"/>
              </a:rPr>
              <a:t>Identifier les distracteurs</a:t>
            </a:r>
            <a:endParaRPr lang="fr-FR" sz="1800"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Tx/>
              <a:buChar char="-"/>
            </a:pPr>
            <a:r>
              <a:rPr lang="fr-FR" sz="1800" b="1" dirty="0">
                <a:latin typeface="Calibri" panose="020F0502020204030204" pitchFamily="34" charset="0"/>
                <a:cs typeface="Calibri" panose="020F0502020204030204" pitchFamily="34" charset="0"/>
              </a:rPr>
              <a:t>Réduire les distracteurs </a:t>
            </a:r>
            <a:r>
              <a:rPr lang="fr-FR" sz="1800" dirty="0">
                <a:latin typeface="Calibri" panose="020F0502020204030204" pitchFamily="34" charset="0"/>
                <a:cs typeface="Calibri" panose="020F0502020204030204" pitchFamily="34" charset="0"/>
              </a:rPr>
              <a:t>(sonores, visuels et internes)</a:t>
            </a:r>
          </a:p>
          <a:p>
            <a:pPr marL="285750" indent="-285750">
              <a:buClr>
                <a:schemeClr val="dk1"/>
              </a:buClr>
              <a:buSzPts val="1800"/>
              <a:buFontTx/>
              <a:buChar char="-"/>
            </a:pPr>
            <a:r>
              <a:rPr lang="fr-FR" sz="1800" b="1" dirty="0">
                <a:latin typeface="Calibri" panose="020F0502020204030204" pitchFamily="34" charset="0"/>
                <a:cs typeface="Calibri" panose="020F0502020204030204" pitchFamily="34" charset="0"/>
              </a:rPr>
              <a:t>Fragmenter les tâches </a:t>
            </a:r>
            <a:r>
              <a:rPr lang="fr-FR" sz="1800" dirty="0">
                <a:latin typeface="Calibri" panose="020F0502020204030204" pitchFamily="34" charset="0"/>
                <a:cs typeface="Calibri" panose="020F0502020204030204" pitchFamily="34" charset="0"/>
              </a:rPr>
              <a:t>(par types de tâches)</a:t>
            </a:r>
          </a:p>
          <a:p>
            <a:pPr marL="285750" indent="-285750">
              <a:buClr>
                <a:schemeClr val="dk1"/>
              </a:buClr>
              <a:buSzPts val="1800"/>
              <a:buFontTx/>
              <a:buChar char="-"/>
            </a:pPr>
            <a:r>
              <a:rPr lang="fr-FR" sz="1800" b="1" dirty="0">
                <a:latin typeface="Calibri" panose="020F0502020204030204" pitchFamily="34" charset="0"/>
                <a:cs typeface="Calibri" panose="020F0502020204030204" pitchFamily="34" charset="0"/>
              </a:rPr>
              <a:t>Aides au contrôle temporel </a:t>
            </a:r>
            <a:r>
              <a:rPr lang="fr-FR" sz="1800" dirty="0">
                <a:latin typeface="Calibri" panose="020F0502020204030204" pitchFamily="34" charset="0"/>
                <a:cs typeface="Calibri" panose="020F0502020204030204" pitchFamily="34" charset="0"/>
              </a:rPr>
              <a:t>(</a:t>
            </a:r>
            <a:r>
              <a:rPr lang="fr-FR" sz="1800" dirty="0" err="1">
                <a:latin typeface="Calibri" panose="020F0502020204030204" pitchFamily="34" charset="0"/>
                <a:cs typeface="Calibri" panose="020F0502020204030204" pitchFamily="34" charset="0"/>
              </a:rPr>
              <a:t>timers</a:t>
            </a:r>
            <a:r>
              <a:rPr lang="fr-FR" sz="1800" dirty="0">
                <a:latin typeface="Calibri" panose="020F0502020204030204" pitchFamily="34" charset="0"/>
                <a:cs typeface="Calibri" panose="020F0502020204030204" pitchFamily="34" charset="0"/>
              </a:rPr>
              <a:t>, alarmes)</a:t>
            </a:r>
          </a:p>
          <a:p>
            <a:pPr marL="285750" indent="-285750">
              <a:buClr>
                <a:schemeClr val="dk1"/>
              </a:buClr>
              <a:buSzPts val="1800"/>
              <a:buFontTx/>
              <a:buChar char="-"/>
            </a:pPr>
            <a:r>
              <a:rPr lang="fr-FR" sz="1800" b="1" dirty="0">
                <a:latin typeface="Calibri" panose="020F0502020204030204" pitchFamily="34" charset="0"/>
                <a:cs typeface="Calibri" panose="020F0502020204030204" pitchFamily="34" charset="0"/>
              </a:rPr>
              <a:t>Bouger régulièrement </a:t>
            </a:r>
            <a:r>
              <a:rPr lang="fr-FR" sz="1800" dirty="0">
                <a:latin typeface="Calibri" panose="020F0502020204030204" pitchFamily="34" charset="0"/>
                <a:cs typeface="Calibri" panose="020F0502020204030204" pitchFamily="34" charset="0"/>
              </a:rPr>
              <a:t>(« gérer la bougeotte » sans gêner)</a:t>
            </a:r>
          </a:p>
          <a:p>
            <a:pPr marL="285750" indent="-285750">
              <a:buClr>
                <a:schemeClr val="dk1"/>
              </a:buClr>
              <a:buSzPts val="1800"/>
              <a:buFontTx/>
              <a:buChar char="-"/>
            </a:pPr>
            <a:r>
              <a:rPr lang="fr-FR" sz="1800" b="1" dirty="0">
                <a:latin typeface="Calibri" panose="020F0502020204030204" pitchFamily="34" charset="0"/>
                <a:cs typeface="Calibri" panose="020F0502020204030204" pitchFamily="34" charset="0"/>
              </a:rPr>
              <a:t>Eviter la surcharge de travail</a:t>
            </a:r>
          </a:p>
          <a:p>
            <a:pPr marL="285750" indent="-285750">
              <a:buClr>
                <a:schemeClr val="dk1"/>
              </a:buClr>
              <a:buSzPts val="1800"/>
              <a:buFontTx/>
              <a:buChar char="-"/>
            </a:pPr>
            <a:r>
              <a:rPr lang="fr-FR" sz="1800" b="1" dirty="0">
                <a:latin typeface="Calibri" panose="020F0502020204030204" pitchFamily="34" charset="0"/>
                <a:cs typeface="Calibri" panose="020F0502020204030204" pitchFamily="34" charset="0"/>
              </a:rPr>
              <a:t>Accepter que tout n’est pas toujours attrayant</a:t>
            </a:r>
          </a:p>
          <a:p>
            <a:pPr marL="285750" indent="-285750">
              <a:buClr>
                <a:schemeClr val="dk1"/>
              </a:buClr>
              <a:buSzPts val="1800"/>
              <a:buFontTx/>
              <a:buChar char="-"/>
            </a:pPr>
            <a:r>
              <a:rPr lang="fr-FR" sz="1800" dirty="0">
                <a:latin typeface="Calibri" panose="020F0502020204030204" pitchFamily="34" charset="0"/>
                <a:cs typeface="Calibri" panose="020F0502020204030204" pitchFamily="34" charset="0"/>
              </a:rPr>
              <a:t>Vérifier la compréhension des consignes (faire reformuler)</a:t>
            </a:r>
          </a:p>
          <a:p>
            <a:pPr marL="285750" indent="-285750">
              <a:buClr>
                <a:schemeClr val="dk1"/>
              </a:buClr>
              <a:buSzPts val="1800"/>
              <a:buFontTx/>
              <a:buChar char="-"/>
            </a:pPr>
            <a:r>
              <a:rPr lang="fr-FR" sz="1800" dirty="0">
                <a:latin typeface="Calibri" panose="020F0502020204030204" pitchFamily="34" charset="0"/>
                <a:cs typeface="Calibri" panose="020F0502020204030204" pitchFamily="34" charset="0"/>
              </a:rPr>
              <a:t>Côté employeur: donner rapidement une vision globale/direction (schémas, résumés)</a:t>
            </a:r>
          </a:p>
        </p:txBody>
      </p:sp>
      <p:pic>
        <p:nvPicPr>
          <p:cNvPr id="2052" name="Picture 4">
            <a:extLst>
              <a:ext uri="{FF2B5EF4-FFF2-40B4-BE49-F238E27FC236}">
                <a16:creationId xmlns:a16="http://schemas.microsoft.com/office/drawing/2014/main" id="{56155DAF-6D0A-43C3-86EF-D51E1AAA0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916" y="1820690"/>
            <a:ext cx="4878286" cy="321662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3C257ED-6207-DEB1-879B-9B85B541D88B}"/>
              </a:ext>
            </a:extLst>
          </p:cNvPr>
          <p:cNvSpPr txBox="1"/>
          <p:nvPr/>
        </p:nvSpPr>
        <p:spPr>
          <a:xfrm>
            <a:off x="3530027" y="5386674"/>
            <a:ext cx="7548249" cy="1477328"/>
          </a:xfrm>
          <a:prstGeom prst="rect">
            <a:avLst/>
          </a:prstGeom>
          <a:noFill/>
        </p:spPr>
        <p:txBody>
          <a:bodyPr wrap="square" rtlCol="0">
            <a:spAutoFit/>
          </a:bodyPr>
          <a:lstStyle/>
          <a:p>
            <a:pPr marL="139700" lvl="0" algn="l" rtl="0">
              <a:spcBef>
                <a:spcPts val="0"/>
              </a:spcBef>
              <a:spcAft>
                <a:spcPts val="0"/>
              </a:spcAft>
              <a:buSzPts val="1400"/>
            </a:pPr>
            <a:r>
              <a:rPr lang="fr-FR" sz="1800" u="sng" dirty="0">
                <a:solidFill>
                  <a:schemeClr val="dk1"/>
                </a:solidFill>
                <a:latin typeface="Calibri"/>
                <a:ea typeface="Calibri"/>
                <a:cs typeface="Calibri"/>
                <a:sym typeface="Calibri"/>
              </a:rPr>
              <a:t>Intervenants de recours</a:t>
            </a:r>
            <a:r>
              <a:rPr lang="fr-FR" sz="1800" dirty="0">
                <a:solidFill>
                  <a:schemeClr val="dk1"/>
                </a:solidFill>
                <a:latin typeface="Calibri"/>
                <a:ea typeface="Calibri"/>
                <a:cs typeface="Calibri"/>
                <a:sym typeface="Calibri"/>
              </a:rPr>
              <a:t>:</a:t>
            </a:r>
          </a:p>
          <a:p>
            <a:pPr marL="285750" marR="0" lvl="0" indent="-285750" algn="l" rtl="0">
              <a:spcBef>
                <a:spcPts val="0"/>
              </a:spcBef>
              <a:spcAft>
                <a:spcPts val="0"/>
              </a:spcAft>
              <a:buClr>
                <a:schemeClr val="dk1"/>
              </a:buClr>
              <a:buSzPts val="1800"/>
              <a:buFontTx/>
              <a:buChar char="-"/>
            </a:pPr>
            <a:r>
              <a:rPr lang="fr-FR" sz="1800" dirty="0">
                <a:solidFill>
                  <a:srgbClr val="C00000"/>
                </a:solidFill>
                <a:latin typeface="Calibri"/>
                <a:ea typeface="Calibri"/>
                <a:cs typeface="Calibri"/>
                <a:sym typeface="Calibri"/>
              </a:rPr>
              <a:t>Médecin du travail</a:t>
            </a:r>
          </a:p>
          <a:p>
            <a:pPr marL="285750" marR="0" lvl="0" indent="-285750" algn="l" rtl="0">
              <a:spcBef>
                <a:spcPts val="0"/>
              </a:spcBef>
              <a:spcAft>
                <a:spcPts val="0"/>
              </a:spcAft>
              <a:buClr>
                <a:schemeClr val="dk1"/>
              </a:buClr>
              <a:buSzPts val="1800"/>
              <a:buFontTx/>
              <a:buChar char="-"/>
            </a:pPr>
            <a:r>
              <a:rPr lang="fr-FR" sz="1800" dirty="0">
                <a:solidFill>
                  <a:srgbClr val="C00000"/>
                </a:solidFill>
                <a:latin typeface="Calibri"/>
                <a:ea typeface="Calibri"/>
                <a:cs typeface="Calibri"/>
                <a:sym typeface="Calibri"/>
              </a:rPr>
              <a:t>MDPH</a:t>
            </a:r>
            <a:r>
              <a:rPr lang="fr-FR" sz="1800" dirty="0">
                <a:solidFill>
                  <a:schemeClr val="dk1"/>
                </a:solidFill>
                <a:latin typeface="Calibri"/>
                <a:ea typeface="Calibri"/>
                <a:cs typeface="Calibri"/>
                <a:sym typeface="Calibri"/>
              </a:rPr>
              <a:t>, avec demande RQTH dans les cas les plus complexes</a:t>
            </a:r>
          </a:p>
          <a:p>
            <a:pPr marL="285750" indent="-285750">
              <a:buClr>
                <a:schemeClr val="dk1"/>
              </a:buClr>
              <a:buSzPts val="1800"/>
              <a:buFontTx/>
              <a:buChar char="-"/>
            </a:pPr>
            <a:r>
              <a:rPr lang="fr-FR" sz="1800" dirty="0">
                <a:solidFill>
                  <a:schemeClr val="dk1"/>
                </a:solidFill>
                <a:latin typeface="Calibri"/>
                <a:ea typeface="Calibri"/>
                <a:cs typeface="Calibri"/>
                <a:sym typeface="Calibri"/>
              </a:rPr>
              <a:t>Coaching</a:t>
            </a:r>
          </a:p>
          <a:p>
            <a:endParaRPr lang="fr-FR" dirty="0"/>
          </a:p>
        </p:txBody>
      </p:sp>
    </p:spTree>
    <p:extLst>
      <p:ext uri="{BB962C8B-B14F-4D97-AF65-F5344CB8AC3E}">
        <p14:creationId xmlns:p14="http://schemas.microsoft.com/office/powerpoint/2010/main" val="4743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586"/>
        <p:cNvGrpSpPr/>
        <p:nvPr/>
      </p:nvGrpSpPr>
      <p:grpSpPr>
        <a:xfrm>
          <a:off x="0" y="0"/>
          <a:ext cx="0" cy="0"/>
          <a:chOff x="0" y="0"/>
          <a:chExt cx="0" cy="0"/>
        </a:xfrm>
      </p:grpSpPr>
      <p:sp>
        <p:nvSpPr>
          <p:cNvPr id="587" name="Google Shape;587;p83"/>
          <p:cNvSpPr txBox="1"/>
          <p:nvPr/>
        </p:nvSpPr>
        <p:spPr>
          <a:xfrm>
            <a:off x="1666955" y="301294"/>
            <a:ext cx="776580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La gestion de l’environnement</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1B4EAC6D-3064-4DAB-9B8D-C175553E2FFB}"/>
              </a:ext>
            </a:extLst>
          </p:cNvPr>
          <p:cNvSpPr txBox="1"/>
          <p:nvPr/>
        </p:nvSpPr>
        <p:spPr>
          <a:xfrm>
            <a:off x="1381292" y="2723345"/>
            <a:ext cx="6862440" cy="1477328"/>
          </a:xfrm>
          <a:prstGeom prst="rect">
            <a:avLst/>
          </a:prstGeom>
          <a:noFill/>
        </p:spPr>
        <p:txBody>
          <a:bodyPr wrap="square" rtlCol="0">
            <a:spAutoFit/>
          </a:bodyPr>
          <a:lstStyle/>
          <a:p>
            <a:r>
              <a:rPr lang="fr-FR" sz="1800" u="sng" dirty="0">
                <a:latin typeface="Calibri" panose="020F0502020204030204" pitchFamily="34" charset="0"/>
                <a:cs typeface="Calibri" panose="020F0502020204030204" pitchFamily="34" charset="0"/>
              </a:rPr>
              <a:t>Moyens:</a:t>
            </a:r>
          </a:p>
          <a:p>
            <a:pPr marL="285750" indent="-285750">
              <a:buFontTx/>
              <a:buChar char="-"/>
            </a:pPr>
            <a:r>
              <a:rPr lang="fr-FR" sz="1800" b="1" dirty="0">
                <a:latin typeface="Calibri" panose="020F0502020204030204" pitchFamily="34" charset="0"/>
                <a:cs typeface="Calibri" panose="020F0502020204030204" pitchFamily="34" charset="0"/>
              </a:rPr>
              <a:t>Ranger les choses au même endroit </a:t>
            </a:r>
            <a:r>
              <a:rPr lang="fr-FR" sz="1800" dirty="0">
                <a:latin typeface="Calibri" panose="020F0502020204030204" pitchFamily="34" charset="0"/>
                <a:cs typeface="Calibri" panose="020F0502020204030204" pitchFamily="34" charset="0"/>
              </a:rPr>
              <a:t>(« chaque chose à sa place »)</a:t>
            </a:r>
          </a:p>
          <a:p>
            <a:pPr marL="285750" indent="-285750">
              <a:buFontTx/>
              <a:buChar char="-"/>
            </a:pPr>
            <a:r>
              <a:rPr lang="fr-FR" sz="1800" dirty="0">
                <a:latin typeface="Calibri" panose="020F0502020204030204" pitchFamily="34" charset="0"/>
                <a:cs typeface="Calibri" panose="020F0502020204030204" pitchFamily="34" charset="0"/>
              </a:rPr>
              <a:t>Utiliser des paniers, tiroirs, fichiers et bien identifier dessus leur contenu</a:t>
            </a:r>
          </a:p>
          <a:p>
            <a:pPr marL="285750" indent="-285750">
              <a:buFontTx/>
              <a:buChar char="-"/>
            </a:pPr>
            <a:r>
              <a:rPr lang="fr-FR" sz="1800" dirty="0">
                <a:latin typeface="Calibri" panose="020F0502020204030204" pitchFamily="34" charset="0"/>
                <a:cs typeface="Calibri" panose="020F0502020204030204" pitchFamily="34" charset="0"/>
              </a:rPr>
              <a:t>Traiter un document, puis jeter/ranger</a:t>
            </a:r>
          </a:p>
        </p:txBody>
      </p:sp>
      <p:sp>
        <p:nvSpPr>
          <p:cNvPr id="3" name="ZoneTexte 2">
            <a:extLst>
              <a:ext uri="{FF2B5EF4-FFF2-40B4-BE49-F238E27FC236}">
                <a16:creationId xmlns:a16="http://schemas.microsoft.com/office/drawing/2014/main" id="{2354B18B-018B-4F88-BA34-F2BE89F3326B}"/>
              </a:ext>
            </a:extLst>
          </p:cNvPr>
          <p:cNvSpPr txBox="1"/>
          <p:nvPr/>
        </p:nvSpPr>
        <p:spPr>
          <a:xfrm>
            <a:off x="1207471" y="1373799"/>
            <a:ext cx="8101961" cy="400110"/>
          </a:xfrm>
          <a:prstGeom prst="rect">
            <a:avLst/>
          </a:prstGeom>
          <a:noFill/>
        </p:spPr>
        <p:txBody>
          <a:bodyPr wrap="square" rtlCol="0">
            <a:spAutoFit/>
          </a:bodyPr>
          <a:lstStyle/>
          <a:p>
            <a:r>
              <a:rPr lang="fr-FR" sz="2000" u="sng" dirty="0">
                <a:solidFill>
                  <a:schemeClr val="tx1"/>
                </a:solidFill>
                <a:latin typeface="Calibri" panose="020F0502020204030204" pitchFamily="34" charset="0"/>
                <a:cs typeface="Calibri" panose="020F0502020204030204" pitchFamily="34" charset="0"/>
              </a:rPr>
              <a:t>Objectif</a:t>
            </a:r>
            <a:r>
              <a:rPr lang="fr-FR" sz="2000" dirty="0">
                <a:solidFill>
                  <a:schemeClr val="tx1"/>
                </a:solidFill>
                <a:latin typeface="Calibri" panose="020F0502020204030204" pitchFamily="34" charset="0"/>
                <a:cs typeface="Calibri" panose="020F0502020204030204" pitchFamily="34" charset="0"/>
              </a:rPr>
              <a:t>: </a:t>
            </a:r>
            <a:r>
              <a:rPr lang="fr-FR" sz="2000" b="1" dirty="0">
                <a:solidFill>
                  <a:srgbClr val="C00000"/>
                </a:solidFill>
                <a:latin typeface="Calibri" panose="020F0502020204030204" pitchFamily="34" charset="0"/>
                <a:cs typeface="Calibri" panose="020F0502020204030204" pitchFamily="34" charset="0"/>
              </a:rPr>
              <a:t>Soulager les fonctions attentionnelles et exécutives</a:t>
            </a:r>
          </a:p>
        </p:txBody>
      </p:sp>
      <p:pic>
        <p:nvPicPr>
          <p:cNvPr id="3074" name="Picture 2" descr="Afficher l’image source">
            <a:extLst>
              <a:ext uri="{FF2B5EF4-FFF2-40B4-BE49-F238E27FC236}">
                <a16:creationId xmlns:a16="http://schemas.microsoft.com/office/drawing/2014/main" id="{F833EC50-9812-499E-9841-4DB48B051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4348" y="2302385"/>
            <a:ext cx="2779628" cy="315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2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558250" y="394115"/>
            <a:ext cx="502581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La gestion de l’argent</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1B4EAC6D-3064-4DAB-9B8D-C175553E2FFB}"/>
              </a:ext>
            </a:extLst>
          </p:cNvPr>
          <p:cNvSpPr txBox="1"/>
          <p:nvPr/>
        </p:nvSpPr>
        <p:spPr>
          <a:xfrm>
            <a:off x="1235239" y="1562093"/>
            <a:ext cx="5921406" cy="3970318"/>
          </a:xfrm>
          <a:prstGeom prst="rect">
            <a:avLst/>
          </a:prstGeom>
          <a:noFill/>
        </p:spPr>
        <p:txBody>
          <a:bodyPr wrap="square" rtlCol="0">
            <a:spAutoFit/>
          </a:bodyPr>
          <a:lstStyle/>
          <a:p>
            <a:pPr marL="285750" indent="-285750">
              <a:buFont typeface="Arial" panose="020B0604020202020204" pitchFamily="34" charset="0"/>
              <a:buChar char="•"/>
            </a:pPr>
            <a:r>
              <a:rPr lang="fr-FR" sz="1800" b="1" dirty="0">
                <a:latin typeface="Calibri" panose="020F0502020204030204" pitchFamily="34" charset="0"/>
                <a:cs typeface="Calibri" panose="020F0502020204030204" pitchFamily="34" charset="0"/>
              </a:rPr>
              <a:t>Etablir un budget</a:t>
            </a:r>
          </a:p>
          <a:p>
            <a:pPr marL="285750" indent="-285750">
              <a:buFont typeface="Arial" panose="020B0604020202020204" pitchFamily="34" charset="0"/>
              <a:buChar char="•"/>
            </a:pPr>
            <a:r>
              <a:rPr lang="fr-FR" sz="1800" b="1" dirty="0">
                <a:latin typeface="Calibri" panose="020F0502020204030204" pitchFamily="34" charset="0"/>
                <a:cs typeface="Calibri" panose="020F0502020204030204" pitchFamily="34" charset="0"/>
              </a:rPr>
              <a:t>Planifier les dépenses</a:t>
            </a:r>
          </a:p>
          <a:p>
            <a:pPr marL="285750" indent="-285750">
              <a:buFont typeface="Arial" panose="020B0604020202020204" pitchFamily="34" charset="0"/>
              <a:buChar char="•"/>
            </a:pPr>
            <a:r>
              <a:rPr lang="fr-FR" sz="1800" b="1" dirty="0">
                <a:latin typeface="Calibri" panose="020F0502020204030204" pitchFamily="34" charset="0"/>
                <a:cs typeface="Calibri" panose="020F0502020204030204" pitchFamily="34" charset="0"/>
              </a:rPr>
              <a:t>Ne pas tarder à payer les factures </a:t>
            </a:r>
            <a:r>
              <a:rPr lang="fr-FR" sz="1800" dirty="0">
                <a:latin typeface="Calibri" panose="020F0502020204030204" pitchFamily="34" charset="0"/>
                <a:cs typeface="Calibri" panose="020F0502020204030204" pitchFamily="34" charset="0"/>
              </a:rPr>
              <a:t>(règle MUST, se mettre des rappels, automatiser ce qui peut l’être)</a:t>
            </a:r>
          </a:p>
          <a:p>
            <a:pPr marL="285750" indent="-285750">
              <a:buFont typeface="Arial" panose="020B0604020202020204" pitchFamily="34" charset="0"/>
              <a:buChar char="•"/>
            </a:pPr>
            <a:endParaRPr lang="fr-FR" sz="1800" dirty="0">
              <a:latin typeface="Calibri" panose="020F0502020204030204" pitchFamily="34" charset="0"/>
              <a:cs typeface="Calibri" panose="020F0502020204030204" pitchFamily="34" charset="0"/>
            </a:endParaRPr>
          </a:p>
          <a:p>
            <a:endParaRPr lang="fr-FR"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800" u="sng" dirty="0">
                <a:latin typeface="Calibri" panose="020F0502020204030204" pitchFamily="34" charset="0"/>
                <a:cs typeface="Calibri" panose="020F0502020204030204" pitchFamily="34" charset="0"/>
              </a:rPr>
              <a:t>Lutter contre les achats impulsifs</a:t>
            </a:r>
            <a:r>
              <a:rPr lang="fr-FR" sz="1800" dirty="0">
                <a:latin typeface="Calibri" panose="020F0502020204030204" pitchFamily="34" charset="0"/>
                <a:cs typeface="Calibri" panose="020F0502020204030204" pitchFamily="34" charset="0"/>
              </a:rPr>
              <a:t>:</a:t>
            </a:r>
          </a:p>
          <a:p>
            <a:pPr marL="285750" lvl="1" indent="-285750">
              <a:buFontTx/>
              <a:buChar char="-"/>
            </a:pPr>
            <a:r>
              <a:rPr lang="fr-FR" sz="1800" b="1" dirty="0">
                <a:latin typeface="Calibri" panose="020F0502020204030204" pitchFamily="34" charset="0"/>
                <a:cs typeface="Calibri" panose="020F0502020204030204" pitchFamily="34" charset="0"/>
              </a:rPr>
              <a:t>Se questionner avant d’acheter </a:t>
            </a:r>
            <a:r>
              <a:rPr lang="fr-FR" sz="1800" dirty="0">
                <a:latin typeface="Calibri" panose="020F0502020204030204" pitchFamily="34" charset="0"/>
                <a:cs typeface="Calibri" panose="020F0502020204030204" pitchFamily="34" charset="0"/>
              </a:rPr>
              <a:t>(</a:t>
            </a:r>
            <a:r>
              <a:rPr lang="fr-FR" sz="1800" i="1" dirty="0">
                <a:latin typeface="Calibri" panose="020F0502020204030204" pitchFamily="34" charset="0"/>
                <a:cs typeface="Calibri" panose="020F0502020204030204" pitchFamily="34" charset="0"/>
              </a:rPr>
              <a:t>« En ai-je vraiment besoin ? », « Ai-je l’argent pour me l’offrir ? »</a:t>
            </a:r>
            <a:r>
              <a:rPr lang="fr-FR" sz="1800" dirty="0">
                <a:latin typeface="Calibri" panose="020F0502020204030204" pitchFamily="34" charset="0"/>
                <a:cs typeface="Calibri" panose="020F0502020204030204" pitchFamily="34" charset="0"/>
              </a:rPr>
              <a:t>)</a:t>
            </a:r>
            <a:endParaRPr lang="fr-FR" sz="1800" i="1" dirty="0">
              <a:latin typeface="Calibri" panose="020F0502020204030204" pitchFamily="34" charset="0"/>
              <a:cs typeface="Calibri" panose="020F0502020204030204" pitchFamily="34" charset="0"/>
            </a:endParaRPr>
          </a:p>
          <a:p>
            <a:pPr marL="285750" lvl="1" indent="-285750">
              <a:buFontTx/>
              <a:buChar char="-"/>
            </a:pPr>
            <a:r>
              <a:rPr lang="fr-FR" sz="1800" b="1" dirty="0">
                <a:latin typeface="Calibri" panose="020F0502020204030204" pitchFamily="34" charset="0"/>
                <a:cs typeface="Calibri" panose="020F0502020204030204" pitchFamily="34" charset="0"/>
              </a:rPr>
              <a:t>Pas d’achats non planifiés</a:t>
            </a:r>
            <a:r>
              <a:rPr lang="fr-FR" sz="1800" dirty="0">
                <a:latin typeface="Calibri" panose="020F0502020204030204" pitchFamily="34" charset="0"/>
                <a:cs typeface="Calibri" panose="020F0502020204030204" pitchFamily="34" charset="0"/>
              </a:rPr>
              <a:t>(revenir un autre jour)</a:t>
            </a:r>
          </a:p>
          <a:p>
            <a:pPr marL="285750" lvl="1" indent="-285750">
              <a:buFontTx/>
              <a:buChar char="-"/>
            </a:pPr>
            <a:r>
              <a:rPr lang="fr-FR" sz="1800" b="1" dirty="0">
                <a:latin typeface="Calibri" panose="020F0502020204030204" pitchFamily="34" charset="0"/>
                <a:cs typeface="Calibri" panose="020F0502020204030204" pitchFamily="34" charset="0"/>
              </a:rPr>
              <a:t>Favoriser les espèces </a:t>
            </a:r>
            <a:r>
              <a:rPr lang="fr-FR" sz="1800" dirty="0">
                <a:latin typeface="Calibri" panose="020F0502020204030204" pitchFamily="34" charset="0"/>
                <a:cs typeface="Calibri" panose="020F0502020204030204" pitchFamily="34" charset="0"/>
              </a:rPr>
              <a:t>(retirer une fois par semaine)</a:t>
            </a:r>
          </a:p>
          <a:p>
            <a:pPr marL="285750" lvl="1" indent="-285750">
              <a:buFont typeface="Arial" panose="020B0604020202020204" pitchFamily="34" charset="0"/>
              <a:buChar char="•"/>
            </a:pPr>
            <a:r>
              <a:rPr lang="fr-FR" sz="1800" dirty="0">
                <a:latin typeface="Calibri" panose="020F0502020204030204" pitchFamily="34" charset="0"/>
                <a:cs typeface="Calibri" panose="020F0502020204030204" pitchFamily="34" charset="0"/>
              </a:rPr>
              <a:t>Réserver un </a:t>
            </a:r>
            <a:r>
              <a:rPr lang="fr-FR" sz="1800" b="1" dirty="0">
                <a:latin typeface="Calibri" panose="020F0502020204030204" pitchFamily="34" charset="0"/>
                <a:cs typeface="Calibri" panose="020F0502020204030204" pitchFamily="34" charset="0"/>
              </a:rPr>
              <a:t>« coussin de sécurité »</a:t>
            </a:r>
          </a:p>
          <a:p>
            <a:pPr marL="285750" lvl="1" indent="-285750">
              <a:buFont typeface="Arial" panose="020B0604020202020204" pitchFamily="34" charset="0"/>
              <a:buChar char="•"/>
            </a:pPr>
            <a:r>
              <a:rPr lang="fr-FR" sz="1800" dirty="0">
                <a:latin typeface="Calibri" panose="020F0502020204030204" pitchFamily="34" charset="0"/>
                <a:cs typeface="Calibri" panose="020F0502020204030204" pitchFamily="34" charset="0"/>
              </a:rPr>
              <a:t>Se faire aider (comptabilité)</a:t>
            </a:r>
          </a:p>
          <a:p>
            <a:pPr marL="285750" indent="-285750">
              <a:buFont typeface="Arial" panose="020B0604020202020204" pitchFamily="34" charset="0"/>
              <a:buChar char="•"/>
            </a:pPr>
            <a:endParaRPr lang="fr-FR" sz="1800" dirty="0">
              <a:latin typeface="Calibri" panose="020F0502020204030204" pitchFamily="34" charset="0"/>
              <a:cs typeface="Calibri" panose="020F0502020204030204" pitchFamily="34" charset="0"/>
            </a:endParaRPr>
          </a:p>
        </p:txBody>
      </p:sp>
      <p:pic>
        <p:nvPicPr>
          <p:cNvPr id="4098" name="Picture 2" descr="Comment gérer son budget ?">
            <a:extLst>
              <a:ext uri="{FF2B5EF4-FFF2-40B4-BE49-F238E27FC236}">
                <a16:creationId xmlns:a16="http://schemas.microsoft.com/office/drawing/2014/main" id="{32110B5B-D976-43A8-B9D2-8C0774F35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059" y="1888882"/>
            <a:ext cx="3498672" cy="331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15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590663" y="548638"/>
            <a:ext cx="744643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La conduite automobile</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38AD15E9-A65E-4737-871A-7E002788A6B6}"/>
              </a:ext>
            </a:extLst>
          </p:cNvPr>
          <p:cNvSpPr txBox="1"/>
          <p:nvPr/>
        </p:nvSpPr>
        <p:spPr>
          <a:xfrm>
            <a:off x="1030884" y="2355700"/>
            <a:ext cx="5761801" cy="1323439"/>
          </a:xfrm>
          <a:prstGeom prst="rect">
            <a:avLst/>
          </a:prstGeom>
          <a:noFill/>
        </p:spPr>
        <p:txBody>
          <a:bodyPr wrap="square" rtlCol="0">
            <a:spAutoFit/>
          </a:bodyPr>
          <a:lstStyle/>
          <a:p>
            <a:pPr marL="285750" indent="-285750">
              <a:buFont typeface="Arial" panose="020B0604020202020204" pitchFamily="34" charset="0"/>
              <a:buChar char="•"/>
            </a:pPr>
            <a:r>
              <a:rPr lang="fr-FR" sz="2000" b="1" dirty="0">
                <a:solidFill>
                  <a:srgbClr val="C00000"/>
                </a:solidFill>
                <a:latin typeface="Calibri" panose="020F0502020204030204" pitchFamily="34" charset="0"/>
                <a:cs typeface="Calibri" panose="020F0502020204030204" pitchFamily="34" charset="0"/>
              </a:rPr>
              <a:t>Surveiller/réduire sa vitesse</a:t>
            </a:r>
            <a:endParaRPr lang="fr-FR" sz="2000"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000" b="1" dirty="0">
                <a:latin typeface="Calibri" panose="020F0502020204030204" pitchFamily="34" charset="0"/>
                <a:cs typeface="Calibri" panose="020F0502020204030204" pitchFamily="34" charset="0"/>
              </a:rPr>
              <a:t>Respecter </a:t>
            </a:r>
            <a:r>
              <a:rPr lang="fr-FR" sz="2000" b="1" dirty="0">
                <a:solidFill>
                  <a:srgbClr val="C00000"/>
                </a:solidFill>
                <a:latin typeface="Calibri" panose="020F0502020204030204" pitchFamily="34" charset="0"/>
                <a:cs typeface="Calibri" panose="020F0502020204030204" pitchFamily="34" charset="0"/>
              </a:rPr>
              <a:t>scrupuleusement</a:t>
            </a:r>
            <a:r>
              <a:rPr lang="fr-FR" sz="2000" b="1" dirty="0">
                <a:latin typeface="Calibri" panose="020F0502020204030204" pitchFamily="34" charset="0"/>
                <a:cs typeface="Calibri" panose="020F0502020204030204" pitchFamily="34" charset="0"/>
              </a:rPr>
              <a:t> le code de la route</a:t>
            </a:r>
          </a:p>
          <a:p>
            <a:pPr marL="285750" indent="-285750">
              <a:buFont typeface="Arial" panose="020B0604020202020204" pitchFamily="34" charset="0"/>
              <a:buChar char="•"/>
            </a:pPr>
            <a:r>
              <a:rPr lang="fr-FR" sz="2000" b="1" dirty="0">
                <a:solidFill>
                  <a:srgbClr val="C00000"/>
                </a:solidFill>
                <a:latin typeface="Calibri" panose="020F0502020204030204" pitchFamily="34" charset="0"/>
                <a:cs typeface="Calibri" panose="020F0502020204030204" pitchFamily="34" charset="0"/>
              </a:rPr>
              <a:t>Pas de téléphone au volant !</a:t>
            </a:r>
          </a:p>
          <a:p>
            <a:pPr marL="285750" indent="-285750">
              <a:buFont typeface="Arial" panose="020B0604020202020204" pitchFamily="34" charset="0"/>
              <a:buChar char="•"/>
            </a:pPr>
            <a:r>
              <a:rPr lang="fr-FR" sz="2000" dirty="0">
                <a:latin typeface="Calibri" panose="020F0502020204030204" pitchFamily="34" charset="0"/>
                <a:cs typeface="Calibri" panose="020F0502020204030204" pitchFamily="34" charset="0"/>
              </a:rPr>
              <a:t>Aviser les passagers de ne pas vous distraire</a:t>
            </a:r>
          </a:p>
        </p:txBody>
      </p:sp>
      <p:pic>
        <p:nvPicPr>
          <p:cNvPr id="7170" name="Picture 2">
            <a:extLst>
              <a:ext uri="{FF2B5EF4-FFF2-40B4-BE49-F238E27FC236}">
                <a16:creationId xmlns:a16="http://schemas.microsoft.com/office/drawing/2014/main" id="{0F80968E-468A-48EF-B07D-8203086EB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18" y="1602856"/>
            <a:ext cx="4612963" cy="3571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982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99DD2-4940-EDDF-F98F-C7D425D1F743}"/>
              </a:ext>
            </a:extLst>
          </p:cNvPr>
          <p:cNvSpPr>
            <a:spLocks noGrp="1"/>
          </p:cNvSpPr>
          <p:nvPr>
            <p:ph type="ctrTitle"/>
          </p:nvPr>
        </p:nvSpPr>
        <p:spPr/>
        <p:txBody>
          <a:bodyPr/>
          <a:lstStyle/>
          <a:p>
            <a:r>
              <a:rPr lang="fr-FR" dirty="0">
                <a:latin typeface="Gill Sans Ultra Bold" panose="020B0A02020104020203" pitchFamily="34" charset="77"/>
              </a:rPr>
              <a:t>Séance 4</a:t>
            </a:r>
            <a:br>
              <a:rPr lang="fr-FR" dirty="0">
                <a:latin typeface="Gill Sans Ultra Bold" panose="020B0A02020104020203" pitchFamily="34" charset="77"/>
              </a:rPr>
            </a:br>
            <a:endParaRPr lang="fr-FR" dirty="0">
              <a:latin typeface="Gill Sans Ultra Bold" panose="020B0A02020104020203" pitchFamily="34" charset="77"/>
            </a:endParaRPr>
          </a:p>
        </p:txBody>
      </p:sp>
      <p:sp>
        <p:nvSpPr>
          <p:cNvPr id="3" name="Sous-titre 2">
            <a:extLst>
              <a:ext uri="{FF2B5EF4-FFF2-40B4-BE49-F238E27FC236}">
                <a16:creationId xmlns:a16="http://schemas.microsoft.com/office/drawing/2014/main" id="{C4EDD3F0-5411-680C-5B09-FDE49AF97B04}"/>
              </a:ext>
            </a:extLst>
          </p:cNvPr>
          <p:cNvSpPr>
            <a:spLocks noGrp="1"/>
          </p:cNvSpPr>
          <p:nvPr>
            <p:ph type="subTitle" idx="1"/>
          </p:nvPr>
        </p:nvSpPr>
        <p:spPr/>
        <p:txBody>
          <a:bodyPr/>
          <a:lstStyle/>
          <a:p>
            <a:r>
              <a:rPr lang="fr-FR" dirty="0">
                <a:latin typeface="Gill Sans Ultra Bold" panose="020B0A02020104020203" pitchFamily="34" charset="77"/>
              </a:rPr>
              <a:t>Objectif Rétablissement</a:t>
            </a:r>
          </a:p>
          <a:p>
            <a:r>
              <a:rPr lang="fr-FR" dirty="0">
                <a:latin typeface="Gill Sans Ultra Bold" panose="020B0A02020104020203" pitchFamily="34" charset="77"/>
              </a:rPr>
              <a:t>Stratégies de gestion du TDAH (2)</a:t>
            </a:r>
          </a:p>
          <a:p>
            <a:endParaRPr lang="fr-FR" dirty="0"/>
          </a:p>
        </p:txBody>
      </p:sp>
    </p:spTree>
    <p:extLst>
      <p:ext uri="{BB962C8B-B14F-4D97-AF65-F5344CB8AC3E}">
        <p14:creationId xmlns:p14="http://schemas.microsoft.com/office/powerpoint/2010/main" val="2262068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192505" y="282633"/>
            <a:ext cx="1140593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Réadapter ses pensées (restructuration cognitive)</a:t>
            </a:r>
            <a:endParaRPr sz="2800" dirty="0">
              <a:latin typeface="Gill Sans Ultra Bold" panose="020B0A02020104020203" pitchFamily="34" charset="77"/>
            </a:endParaRPr>
          </a:p>
        </p:txBody>
      </p:sp>
      <p:sp>
        <p:nvSpPr>
          <p:cNvPr id="4" name="ZoneTexte 3">
            <a:extLst>
              <a:ext uri="{FF2B5EF4-FFF2-40B4-BE49-F238E27FC236}">
                <a16:creationId xmlns:a16="http://schemas.microsoft.com/office/drawing/2014/main" id="{FA326308-A3C7-4F0F-B76A-B060903568C0}"/>
              </a:ext>
            </a:extLst>
          </p:cNvPr>
          <p:cNvSpPr txBox="1"/>
          <p:nvPr/>
        </p:nvSpPr>
        <p:spPr>
          <a:xfrm>
            <a:off x="3382392" y="1411550"/>
            <a:ext cx="4900474" cy="461665"/>
          </a:xfrm>
          <a:prstGeom prst="rect">
            <a:avLst/>
          </a:prstGeom>
          <a:noFill/>
        </p:spPr>
        <p:txBody>
          <a:bodyPr wrap="square" rtlCol="0">
            <a:spAutoFit/>
          </a:bodyPr>
          <a:lstStyle/>
          <a:p>
            <a:r>
              <a:rPr lang="fr-FR" sz="2400" b="1" u="sng" dirty="0">
                <a:latin typeface="Calibri" panose="020F0502020204030204" pitchFamily="34" charset="0"/>
                <a:cs typeface="Calibri" panose="020F0502020204030204" pitchFamily="34" charset="0"/>
              </a:rPr>
              <a:t>Modèle </a:t>
            </a:r>
            <a:r>
              <a:rPr lang="fr-FR" sz="2400" b="1" u="sng" dirty="0" err="1">
                <a:latin typeface="Calibri" panose="020F0502020204030204" pitchFamily="34" charset="0"/>
                <a:cs typeface="Calibri" panose="020F0502020204030204" pitchFamily="34" charset="0"/>
              </a:rPr>
              <a:t>cognitivo</a:t>
            </a:r>
            <a:r>
              <a:rPr lang="fr-FR" sz="2400" b="1" u="sng" dirty="0">
                <a:latin typeface="Calibri" panose="020F0502020204030204" pitchFamily="34" charset="0"/>
                <a:cs typeface="Calibri" panose="020F0502020204030204" pitchFamily="34" charset="0"/>
              </a:rPr>
              <a:t>-comportemental</a:t>
            </a:r>
          </a:p>
        </p:txBody>
      </p:sp>
      <p:pic>
        <p:nvPicPr>
          <p:cNvPr id="1026" name="Picture 2" descr="Afficher l’image source">
            <a:extLst>
              <a:ext uri="{FF2B5EF4-FFF2-40B4-BE49-F238E27FC236}">
                <a16:creationId xmlns:a16="http://schemas.microsoft.com/office/drawing/2014/main" id="{FFB4411C-2AF1-4CE2-BBA1-05976B7093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25" t="5028" r="4858" b="21770"/>
          <a:stretch/>
        </p:blipFill>
        <p:spPr bwMode="auto">
          <a:xfrm>
            <a:off x="2236124" y="2043403"/>
            <a:ext cx="7188387"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615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401053" y="291963"/>
            <a:ext cx="1179094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Réadapter ses pensées (restructuration cognitive)</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4CE496A6-DEBE-41E5-98B8-FDDA1F097135}"/>
              </a:ext>
            </a:extLst>
          </p:cNvPr>
          <p:cNvSpPr txBox="1"/>
          <p:nvPr/>
        </p:nvSpPr>
        <p:spPr>
          <a:xfrm>
            <a:off x="1842142" y="1926772"/>
            <a:ext cx="8881275" cy="3600986"/>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Les </a:t>
            </a:r>
            <a:r>
              <a:rPr lang="fr-FR" sz="2400" dirty="0">
                <a:solidFill>
                  <a:srgbClr val="C00000"/>
                </a:solidFill>
                <a:latin typeface="Calibri" panose="020F0502020204030204" pitchFamily="34" charset="0"/>
                <a:cs typeface="Calibri" panose="020F0502020204030204" pitchFamily="34" charset="0"/>
              </a:rPr>
              <a:t>distorsions cognitives </a:t>
            </a:r>
            <a:r>
              <a:rPr lang="fr-FR" sz="2400" dirty="0">
                <a:latin typeface="Calibri" panose="020F0502020204030204" pitchFamily="34" charset="0"/>
                <a:cs typeface="Calibri" panose="020F0502020204030204" pitchFamily="34" charset="0"/>
              </a:rPr>
              <a:t>sont des schémas de pensées irrationnels ou exagérés qui participent à </a:t>
            </a:r>
            <a:r>
              <a:rPr lang="fr-FR" sz="2400" dirty="0">
                <a:solidFill>
                  <a:srgbClr val="C00000"/>
                </a:solidFill>
                <a:latin typeface="Calibri" panose="020F0502020204030204" pitchFamily="34" charset="0"/>
                <a:cs typeface="Calibri" panose="020F0502020204030204" pitchFamily="34" charset="0"/>
              </a:rPr>
              <a:t>entretenir la négativité/vos difficultés</a:t>
            </a:r>
            <a:r>
              <a:rPr lang="fr-FR" sz="2400" dirty="0">
                <a:latin typeface="Calibri" panose="020F0502020204030204" pitchFamily="34" charset="0"/>
                <a:cs typeface="Calibri" panose="020F0502020204030204" pitchFamily="34" charset="0"/>
              </a:rPr>
              <a:t>.</a:t>
            </a:r>
          </a:p>
          <a:p>
            <a:endParaRPr lang="fr-FR" sz="2000" u="sng" dirty="0">
              <a:latin typeface="Calibri" panose="020F0502020204030204" pitchFamily="34" charset="0"/>
              <a:cs typeface="Calibri" panose="020F0502020204030204" pitchFamily="34" charset="0"/>
            </a:endParaRPr>
          </a:p>
          <a:p>
            <a:endParaRPr lang="fr-FR" sz="2000" u="sng" dirty="0">
              <a:latin typeface="Calibri" panose="020F0502020204030204" pitchFamily="34" charset="0"/>
              <a:cs typeface="Calibri" panose="020F0502020204030204" pitchFamily="34" charset="0"/>
            </a:endParaRPr>
          </a:p>
          <a:p>
            <a:endParaRPr lang="fr-FR" sz="2000" u="sng" dirty="0">
              <a:latin typeface="Calibri" panose="020F0502020204030204" pitchFamily="34" charset="0"/>
              <a:cs typeface="Calibri" panose="020F0502020204030204" pitchFamily="34" charset="0"/>
            </a:endParaRPr>
          </a:p>
          <a:p>
            <a:r>
              <a:rPr lang="fr-FR" sz="2400" u="sng" dirty="0">
                <a:latin typeface="Calibri" panose="020F0502020204030204" pitchFamily="34" charset="0"/>
                <a:cs typeface="Calibri" panose="020F0502020204030204" pitchFamily="34" charset="0"/>
              </a:rPr>
              <a:t>Les distorsions cognitives peuvent </a:t>
            </a:r>
            <a:r>
              <a:rPr lang="fr-FR" sz="2400" dirty="0">
                <a:latin typeface="Calibri" panose="020F0502020204030204" pitchFamily="34" charset="0"/>
                <a:cs typeface="Calibri" panose="020F0502020204030204" pitchFamily="34" charset="0"/>
              </a:rPr>
              <a:t>?</a:t>
            </a:r>
          </a:p>
          <a:p>
            <a:pPr marL="285750" indent="-285750">
              <a:buFontTx/>
              <a:buChar char="-"/>
            </a:pPr>
            <a:r>
              <a:rPr lang="fr-FR" sz="2400" dirty="0">
                <a:latin typeface="Calibri" panose="020F0502020204030204" pitchFamily="34" charset="0"/>
                <a:cs typeface="Calibri" panose="020F0502020204030204" pitchFamily="34" charset="0"/>
              </a:rPr>
              <a:t>générer du stress</a:t>
            </a:r>
          </a:p>
          <a:p>
            <a:pPr marL="285750" indent="-285750">
              <a:buFontTx/>
              <a:buChar char="-"/>
            </a:pPr>
            <a:r>
              <a:rPr lang="fr-FR" sz="2400" dirty="0">
                <a:latin typeface="Calibri" panose="020F0502020204030204" pitchFamily="34" charset="0"/>
                <a:cs typeface="Calibri" panose="020F0502020204030204" pitchFamily="34" charset="0"/>
              </a:rPr>
              <a:t>altérer l’humeur</a:t>
            </a:r>
          </a:p>
          <a:p>
            <a:pPr marL="285750" indent="-285750">
              <a:buFontTx/>
              <a:buChar char="-"/>
            </a:pPr>
            <a:r>
              <a:rPr lang="fr-FR" sz="2400" dirty="0">
                <a:latin typeface="Calibri" panose="020F0502020204030204" pitchFamily="34" charset="0"/>
                <a:cs typeface="Calibri" panose="020F0502020204030204" pitchFamily="34" charset="0"/>
              </a:rPr>
              <a:t>faire obstacle au passage à l’action, diminuer la motivation</a:t>
            </a:r>
          </a:p>
          <a:p>
            <a:pPr marL="285750" indent="-285750">
              <a:buFontTx/>
              <a:buChar char="-"/>
            </a:pPr>
            <a:r>
              <a:rPr lang="fr-FR" sz="2400" dirty="0">
                <a:latin typeface="Calibri" panose="020F0502020204030204" pitchFamily="34" charset="0"/>
                <a:cs typeface="Calibri" panose="020F0502020204030204" pitchFamily="34" charset="0"/>
              </a:rPr>
              <a:t>Ajouter à la distractibilité et aux difficultés attentionnelles</a:t>
            </a:r>
          </a:p>
        </p:txBody>
      </p:sp>
    </p:spTree>
    <p:extLst>
      <p:ext uri="{BB962C8B-B14F-4D97-AF65-F5344CB8AC3E}">
        <p14:creationId xmlns:p14="http://schemas.microsoft.com/office/powerpoint/2010/main" val="12585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86"/>
        <p:cNvGrpSpPr/>
        <p:nvPr/>
      </p:nvGrpSpPr>
      <p:grpSpPr>
        <a:xfrm>
          <a:off x="0" y="0"/>
          <a:ext cx="0" cy="0"/>
          <a:chOff x="0" y="0"/>
          <a:chExt cx="0" cy="0"/>
        </a:xfrm>
      </p:grpSpPr>
      <p:sp>
        <p:nvSpPr>
          <p:cNvPr id="587" name="Google Shape;587;p83"/>
          <p:cNvSpPr txBox="1"/>
          <p:nvPr/>
        </p:nvSpPr>
        <p:spPr>
          <a:xfrm>
            <a:off x="603681" y="250549"/>
            <a:ext cx="1207970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Réadapter ses pensées (restructuration cognitive)</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78C8857A-3CCC-4E3E-AEF8-9AA5603A436C}"/>
              </a:ext>
            </a:extLst>
          </p:cNvPr>
          <p:cNvSpPr txBox="1"/>
          <p:nvPr/>
        </p:nvSpPr>
        <p:spPr>
          <a:xfrm>
            <a:off x="603681" y="2403019"/>
            <a:ext cx="5051395" cy="1754326"/>
          </a:xfrm>
          <a:prstGeom prst="rect">
            <a:avLst/>
          </a:prstGeom>
          <a:noFill/>
        </p:spPr>
        <p:txBody>
          <a:bodyPr wrap="square" rtlCol="0">
            <a:spAutoFit/>
          </a:bodyPr>
          <a:lstStyle/>
          <a:p>
            <a:r>
              <a:rPr lang="fr-FR" sz="1800" u="sng" dirty="0">
                <a:latin typeface="Calibri" panose="020F0502020204030204" pitchFamily="34" charset="0"/>
                <a:cs typeface="Calibri" panose="020F0502020204030204" pitchFamily="34" charset="0"/>
              </a:rPr>
              <a:t>Grands champs de pensées dysfonctionnelles</a:t>
            </a:r>
            <a:r>
              <a:rPr lang="fr-FR" sz="1800" dirty="0">
                <a:latin typeface="Calibri" panose="020F0502020204030204" pitchFamily="34" charset="0"/>
                <a:cs typeface="Calibri" panose="020F0502020204030204" pitchFamily="34" charset="0"/>
              </a:rPr>
              <a:t>:</a:t>
            </a:r>
          </a:p>
          <a:p>
            <a:pPr marL="342900" indent="-342900">
              <a:buFont typeface="+mj-lt"/>
              <a:buAutoNum type="arabicPeriod"/>
            </a:pPr>
            <a:r>
              <a:rPr lang="fr-FR" sz="1800" b="1" dirty="0">
                <a:latin typeface="Calibri" panose="020F0502020204030204" pitchFamily="34" charset="0"/>
                <a:cs typeface="Calibri" panose="020F0502020204030204" pitchFamily="34" charset="0"/>
              </a:rPr>
              <a:t>Pensées trop positives/optimistes </a:t>
            </a:r>
            <a:r>
              <a:rPr lang="fr-FR" sz="1800" dirty="0">
                <a:latin typeface="Calibri" panose="020F0502020204030204" pitchFamily="34" charset="0"/>
                <a:cs typeface="Calibri" panose="020F0502020204030204" pitchFamily="34" charset="0"/>
              </a:rPr>
              <a:t>(qui souvent enclenche ensuite des situations difficiles)</a:t>
            </a:r>
          </a:p>
          <a:p>
            <a:pPr marL="342900" indent="-342900">
              <a:buFont typeface="+mj-lt"/>
              <a:buAutoNum type="arabicPeriod"/>
            </a:pPr>
            <a:r>
              <a:rPr lang="fr-FR" sz="1800" b="1" dirty="0">
                <a:latin typeface="Calibri" panose="020F0502020204030204" pitchFamily="34" charset="0"/>
                <a:cs typeface="Calibri" panose="020F0502020204030204" pitchFamily="34" charset="0"/>
              </a:rPr>
              <a:t>Pensées négatives</a:t>
            </a:r>
            <a:r>
              <a:rPr lang="fr-FR" sz="1800" dirty="0">
                <a:latin typeface="Calibri" panose="020F0502020204030204" pitchFamily="34" charset="0"/>
                <a:cs typeface="Calibri" panose="020F0502020204030204" pitchFamily="34" charset="0"/>
              </a:rPr>
              <a:t>: faible estime de soi, manque de confiance dans ses capacités, perfectionnisme</a:t>
            </a:r>
          </a:p>
        </p:txBody>
      </p:sp>
      <p:cxnSp>
        <p:nvCxnSpPr>
          <p:cNvPr id="5" name="Connecteur droit 4">
            <a:extLst>
              <a:ext uri="{FF2B5EF4-FFF2-40B4-BE49-F238E27FC236}">
                <a16:creationId xmlns:a16="http://schemas.microsoft.com/office/drawing/2014/main" id="{4F546612-F0A9-4B4C-AF0C-B92E6DB4F831}"/>
              </a:ext>
            </a:extLst>
          </p:cNvPr>
          <p:cNvCxnSpPr/>
          <p:nvPr/>
        </p:nvCxnSpPr>
        <p:spPr>
          <a:xfrm>
            <a:off x="5948039" y="1296140"/>
            <a:ext cx="0" cy="4616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48CB169B-6072-4F02-AC90-EBA45DE0AC5F}"/>
              </a:ext>
            </a:extLst>
          </p:cNvPr>
          <p:cNvSpPr txBox="1"/>
          <p:nvPr/>
        </p:nvSpPr>
        <p:spPr>
          <a:xfrm>
            <a:off x="6812137" y="1757674"/>
            <a:ext cx="4776182" cy="3693319"/>
          </a:xfrm>
          <a:prstGeom prst="rect">
            <a:avLst/>
          </a:prstGeom>
          <a:noFill/>
        </p:spPr>
        <p:txBody>
          <a:bodyPr wrap="square" rtlCol="0">
            <a:spAutoFit/>
          </a:bodyPr>
          <a:lstStyle/>
          <a:p>
            <a:r>
              <a:rPr lang="fr-FR" sz="1800" u="sng" dirty="0">
                <a:solidFill>
                  <a:srgbClr val="FF0000"/>
                </a:solidFill>
                <a:latin typeface="Calibri" panose="020F0502020204030204" pitchFamily="34" charset="0"/>
                <a:cs typeface="Calibri" panose="020F0502020204030204" pitchFamily="34" charset="0"/>
              </a:rPr>
              <a:t>Biais cognitifs fréquents</a:t>
            </a:r>
            <a:r>
              <a:rPr lang="fr-FR" sz="1800" dirty="0">
                <a:solidFill>
                  <a:srgbClr val="FF000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Biais d’optimisme</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Pensée dichotomique (« tout ou rien »)</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Surgénéralisation</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Inférence arbitraire (conclusion hâtive)</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Maximisation du négatif/minimisation du positif</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Etiquetage</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Fausses obligations (« </a:t>
            </a:r>
            <a:r>
              <a:rPr lang="fr-FR" sz="1800" dirty="0" err="1">
                <a:solidFill>
                  <a:srgbClr val="FF0000"/>
                </a:solidFill>
                <a:latin typeface="Calibri" panose="020F0502020204030204" pitchFamily="34" charset="0"/>
                <a:cs typeface="Calibri" panose="020F0502020204030204" pitchFamily="34" charset="0"/>
              </a:rPr>
              <a:t>mustubation</a:t>
            </a:r>
            <a:r>
              <a:rPr lang="fr-FR" sz="1800" dirty="0">
                <a:solidFill>
                  <a:srgbClr val="FF000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Raisonnement émotionnels</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Personnalisation</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Abstraction sélective</a:t>
            </a:r>
          </a:p>
          <a:p>
            <a:pPr marL="285750" indent="-285750">
              <a:buFont typeface="Arial" panose="020B0604020202020204" pitchFamily="34" charset="0"/>
              <a:buChar char="•"/>
            </a:pPr>
            <a:r>
              <a:rPr lang="fr-FR" sz="1800" dirty="0">
                <a:solidFill>
                  <a:srgbClr val="FF0000"/>
                </a:solidFill>
                <a:latin typeface="Calibri" panose="020F0502020204030204" pitchFamily="34" charset="0"/>
                <a:cs typeface="Calibri" panose="020F0502020204030204" pitchFamily="34" charset="0"/>
              </a:rPr>
              <a:t>Disqualification du positif</a:t>
            </a:r>
          </a:p>
        </p:txBody>
      </p:sp>
    </p:spTree>
    <p:extLst>
      <p:ext uri="{BB962C8B-B14F-4D97-AF65-F5344CB8AC3E}">
        <p14:creationId xmlns:p14="http://schemas.microsoft.com/office/powerpoint/2010/main" val="396951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03fbf5cd34_0_12"/>
          <p:cNvSpPr txBox="1"/>
          <p:nvPr/>
        </p:nvSpPr>
        <p:spPr>
          <a:xfrm>
            <a:off x="1545658" y="291964"/>
            <a:ext cx="820794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dirty="0">
                <a:latin typeface="Gill Sans Ultra Bold" panose="020B0A02020104020203" pitchFamily="34" charset="77"/>
                <a:ea typeface="Calibri"/>
                <a:cs typeface="Calibri"/>
                <a:sym typeface="Calibri"/>
              </a:rPr>
              <a:t>Thérapies Cognitives et Comportementales</a:t>
            </a:r>
            <a:endParaRPr sz="20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2E4611F6-AAF1-49CA-A3A5-86D71BC7F31D}"/>
              </a:ext>
            </a:extLst>
          </p:cNvPr>
          <p:cNvSpPr txBox="1"/>
          <p:nvPr/>
        </p:nvSpPr>
        <p:spPr>
          <a:xfrm>
            <a:off x="812429" y="2760469"/>
            <a:ext cx="5326144" cy="1631216"/>
          </a:xfrm>
          <a:prstGeom prst="rect">
            <a:avLst/>
          </a:prstGeom>
          <a:noFill/>
        </p:spPr>
        <p:txBody>
          <a:bodyPr wrap="square" rtlCol="0">
            <a:spAutoFit/>
          </a:bodyPr>
          <a:lstStyle/>
          <a:p>
            <a:pPr marL="285750" lvl="1" indent="-285750">
              <a:buFont typeface="Arial" panose="020B0604020202020204" pitchFamily="34" charset="0"/>
              <a:buChar char="•"/>
            </a:pPr>
            <a:r>
              <a:rPr lang="fr-FR" sz="2000" dirty="0">
                <a:latin typeface="Calibri" panose="020F0502020204030204" pitchFamily="34" charset="0"/>
                <a:cs typeface="Calibri" panose="020F0502020204030204" pitchFamily="34" charset="0"/>
              </a:rPr>
              <a:t>Seule thérapie non médicamenteuse avec un </a:t>
            </a:r>
            <a:r>
              <a:rPr lang="fr-FR" sz="2000" b="1" dirty="0">
                <a:latin typeface="Calibri" panose="020F0502020204030204" pitchFamily="34" charset="0"/>
                <a:cs typeface="Calibri" panose="020F0502020204030204" pitchFamily="34" charset="0"/>
              </a:rPr>
              <a:t>niveau de preuve bien établi</a:t>
            </a:r>
          </a:p>
          <a:p>
            <a:pPr marL="285750" lvl="1" indent="-285750">
              <a:buFont typeface="Arial" panose="020B0604020202020204" pitchFamily="34" charset="0"/>
              <a:buChar char="•"/>
            </a:pPr>
            <a:r>
              <a:rPr lang="fr-FR" sz="2000" b="1" dirty="0">
                <a:latin typeface="Calibri" panose="020F0502020204030204" pitchFamily="34" charset="0"/>
                <a:cs typeface="Calibri" panose="020F0502020204030204" pitchFamily="34" charset="0"/>
              </a:rPr>
              <a:t>Efficace sur les symptômes du TDA/H et les répercussions fonctionnelles</a:t>
            </a:r>
          </a:p>
          <a:p>
            <a:pPr marL="285750" lvl="1" indent="-285750">
              <a:buFont typeface="Arial" panose="020B0604020202020204" pitchFamily="34" charset="0"/>
              <a:buChar char="•"/>
            </a:pPr>
            <a:r>
              <a:rPr lang="fr-FR" sz="2000" b="1" dirty="0">
                <a:latin typeface="Calibri" panose="020F0502020204030204" pitchFamily="34" charset="0"/>
                <a:cs typeface="Calibri" panose="020F0502020204030204" pitchFamily="34" charset="0"/>
              </a:rPr>
              <a:t>Efficace sur les symptômes comorbides</a:t>
            </a:r>
          </a:p>
        </p:txBody>
      </p:sp>
      <p:pic>
        <p:nvPicPr>
          <p:cNvPr id="3" name="Image 2">
            <a:extLst>
              <a:ext uri="{FF2B5EF4-FFF2-40B4-BE49-F238E27FC236}">
                <a16:creationId xmlns:a16="http://schemas.microsoft.com/office/drawing/2014/main" id="{46BB8CC9-1EEB-4CDC-8B01-C54649AC7AAD}"/>
              </a:ext>
            </a:extLst>
          </p:cNvPr>
          <p:cNvPicPr>
            <a:picLocks noChangeAspect="1"/>
          </p:cNvPicPr>
          <p:nvPr/>
        </p:nvPicPr>
        <p:blipFill>
          <a:blip r:embed="rId3"/>
          <a:stretch>
            <a:fillRect/>
          </a:stretch>
        </p:blipFill>
        <p:spPr>
          <a:xfrm>
            <a:off x="6486497" y="1590721"/>
            <a:ext cx="4893074" cy="2446537"/>
          </a:xfrm>
          <a:prstGeom prst="rect">
            <a:avLst/>
          </a:prstGeom>
        </p:spPr>
      </p:pic>
      <p:sp>
        <p:nvSpPr>
          <p:cNvPr id="4" name="ZoneTexte 3">
            <a:extLst>
              <a:ext uri="{FF2B5EF4-FFF2-40B4-BE49-F238E27FC236}">
                <a16:creationId xmlns:a16="http://schemas.microsoft.com/office/drawing/2014/main" id="{4F389D0B-C7B6-4D6C-9623-C8F249D79140}"/>
              </a:ext>
            </a:extLst>
          </p:cNvPr>
          <p:cNvSpPr txBox="1"/>
          <p:nvPr/>
        </p:nvSpPr>
        <p:spPr>
          <a:xfrm>
            <a:off x="5610868" y="4806896"/>
            <a:ext cx="4421080" cy="707886"/>
          </a:xfrm>
          <a:prstGeom prst="rect">
            <a:avLst/>
          </a:prstGeom>
          <a:noFill/>
        </p:spPr>
        <p:txBody>
          <a:bodyPr wrap="square" rtlCol="0">
            <a:spAutoFit/>
          </a:bodyPr>
          <a:lstStyle/>
          <a:p>
            <a:r>
              <a:rPr lang="fr-FR" sz="2000" b="1" dirty="0">
                <a:solidFill>
                  <a:srgbClr val="C00000"/>
                </a:solidFill>
                <a:latin typeface="Calibri" panose="020F0502020204030204" pitchFamily="34" charset="0"/>
                <a:cs typeface="Calibri" panose="020F0502020204030204" pitchFamily="34" charset="0"/>
              </a:rPr>
              <a:t>Nécessité de pratiquer assez longtemps pour que les choses s’automatisent !</a:t>
            </a:r>
          </a:p>
        </p:txBody>
      </p:sp>
      <p:sp>
        <p:nvSpPr>
          <p:cNvPr id="7" name="ZoneTexte 6">
            <a:extLst>
              <a:ext uri="{FF2B5EF4-FFF2-40B4-BE49-F238E27FC236}">
                <a16:creationId xmlns:a16="http://schemas.microsoft.com/office/drawing/2014/main" id="{27E5AE9E-1A51-46F9-B175-E60CCB7FB71B}"/>
              </a:ext>
            </a:extLst>
          </p:cNvPr>
          <p:cNvSpPr txBox="1"/>
          <p:nvPr/>
        </p:nvSpPr>
        <p:spPr>
          <a:xfrm>
            <a:off x="1133271" y="1590721"/>
            <a:ext cx="4180017" cy="400110"/>
          </a:xfrm>
          <a:prstGeom prst="rect">
            <a:avLst/>
          </a:prstGeom>
          <a:noFill/>
        </p:spPr>
        <p:txBody>
          <a:bodyPr wrap="square">
            <a:spAutoFit/>
          </a:bodyPr>
          <a:lstStyle/>
          <a:p>
            <a:pPr marR="0" lvl="1" algn="l" defTabSz="914400" rtl="0" eaLnBrk="1" fontAlgn="auto" latinLnBrk="0" hangingPunct="1">
              <a:lnSpc>
                <a:spcPct val="100000"/>
              </a:lnSpc>
              <a:spcBef>
                <a:spcPts val="0"/>
              </a:spcBef>
              <a:spcAft>
                <a:spcPts val="0"/>
              </a:spcAft>
              <a:buClr>
                <a:srgbClr val="000000"/>
              </a:buClr>
              <a:buSzTx/>
              <a:tabLst/>
              <a:defRPr/>
            </a:pPr>
            <a:r>
              <a:rPr kumimoji="0" lang="fr-FR"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Axe très comportemental</a:t>
            </a:r>
          </a:p>
        </p:txBody>
      </p:sp>
    </p:spTree>
    <p:extLst>
      <p:ext uri="{BB962C8B-B14F-4D97-AF65-F5344CB8AC3E}">
        <p14:creationId xmlns:p14="http://schemas.microsoft.com/office/powerpoint/2010/main" val="1743415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401053" y="291963"/>
            <a:ext cx="1179094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rPr>
              <a:t>Les distorsions cognitives fréquentes</a:t>
            </a:r>
            <a:endParaRPr sz="2800" dirty="0">
              <a:latin typeface="Gill Sans Ultra Bold" panose="020B0A02020104020203" pitchFamily="34" charset="77"/>
            </a:endParaRPr>
          </a:p>
        </p:txBody>
      </p:sp>
      <p:sp>
        <p:nvSpPr>
          <p:cNvPr id="2" name="ZoneTexte 1">
            <a:extLst>
              <a:ext uri="{FF2B5EF4-FFF2-40B4-BE49-F238E27FC236}">
                <a16:creationId xmlns:a16="http://schemas.microsoft.com/office/drawing/2014/main" id="{4CE496A6-DEBE-41E5-98B8-FDDA1F097135}"/>
              </a:ext>
            </a:extLst>
          </p:cNvPr>
          <p:cNvSpPr txBox="1"/>
          <p:nvPr/>
        </p:nvSpPr>
        <p:spPr>
          <a:xfrm>
            <a:off x="1951000" y="1802080"/>
            <a:ext cx="8507714" cy="1138773"/>
          </a:xfrm>
          <a:prstGeom prst="rect">
            <a:avLst/>
          </a:prstGeom>
          <a:noFill/>
        </p:spPr>
        <p:txBody>
          <a:bodyPr wrap="square" rtlCol="0">
            <a:spAutoFit/>
          </a:bodyPr>
          <a:lstStyle/>
          <a:p>
            <a:r>
              <a:rPr lang="fr-FR" sz="2800" b="1" dirty="0">
                <a:solidFill>
                  <a:srgbClr val="C00000"/>
                </a:solidFill>
                <a:latin typeface="Gill Sans Ultra Bold" panose="020B0A02020104020203" pitchFamily="34" charset="77"/>
                <a:cs typeface="Calibri" panose="020F0502020204030204" pitchFamily="34" charset="0"/>
              </a:rPr>
              <a:t>Le tout ou rien</a:t>
            </a:r>
          </a:p>
          <a:p>
            <a:endParaRPr lang="fr-FR" sz="2000" b="1" dirty="0">
              <a:latin typeface="Gill Sans Ultra Bold" panose="020B0A02020104020203" pitchFamily="34" charset="77"/>
              <a:cs typeface="Calibri" panose="020F0502020204030204" pitchFamily="34" charset="0"/>
            </a:endParaRPr>
          </a:p>
          <a:p>
            <a:r>
              <a:rPr lang="fr-FR" sz="2000" b="1" dirty="0">
                <a:latin typeface="Gill Sans Ultra Bold" panose="020B0A02020104020203" pitchFamily="34" charset="77"/>
                <a:cs typeface="Calibri" panose="020F0502020204030204" pitchFamily="34" charset="0"/>
              </a:rPr>
              <a:t>Exemple ? </a:t>
            </a:r>
          </a:p>
        </p:txBody>
      </p:sp>
      <p:sp>
        <p:nvSpPr>
          <p:cNvPr id="4" name="ZoneTexte 3">
            <a:extLst>
              <a:ext uri="{FF2B5EF4-FFF2-40B4-BE49-F238E27FC236}">
                <a16:creationId xmlns:a16="http://schemas.microsoft.com/office/drawing/2014/main" id="{E7D99FB5-ACC9-B09F-6964-11A5BC8E298E}"/>
              </a:ext>
            </a:extLst>
          </p:cNvPr>
          <p:cNvSpPr txBox="1"/>
          <p:nvPr/>
        </p:nvSpPr>
        <p:spPr>
          <a:xfrm>
            <a:off x="1951000" y="3570515"/>
            <a:ext cx="8507714" cy="1631216"/>
          </a:xfrm>
          <a:prstGeom prst="rect">
            <a:avLst/>
          </a:prstGeom>
          <a:noFill/>
        </p:spPr>
        <p:txBody>
          <a:bodyPr wrap="square" rtlCol="0">
            <a:spAutoFit/>
          </a:bodyPr>
          <a:lstStyle/>
          <a:p>
            <a:r>
              <a:rPr lang="fr-FR" sz="2000" b="1" dirty="0">
                <a:latin typeface="Gill Sans Ultra Bold" panose="020B0A02020104020203" pitchFamily="34" charset="77"/>
                <a:cs typeface="Calibri" panose="020F0502020204030204" pitchFamily="34" charset="0"/>
              </a:rPr>
              <a:t>« Je n’arriverai jamais à me concentrer »</a:t>
            </a:r>
          </a:p>
          <a:p>
            <a:endParaRPr lang="fr-FR" sz="2000" b="1" dirty="0">
              <a:latin typeface="Gill Sans Ultra Bold" panose="020B0A02020104020203" pitchFamily="34" charset="77"/>
              <a:cs typeface="Calibri" panose="020F0502020204030204" pitchFamily="34" charset="0"/>
            </a:endParaRPr>
          </a:p>
          <a:p>
            <a:r>
              <a:rPr lang="fr-FR" sz="2000" b="1" dirty="0">
                <a:cs typeface="Calibri" panose="020F0502020204030204" pitchFamily="34" charset="0"/>
              </a:rPr>
              <a:t>La réalité n’est vu qu’en noir ou en blanc sans nuance de gris. Cette affirmation n’est certainement pas vrai car les échecs, même fréquents, ne sont pas systématiques.</a:t>
            </a:r>
          </a:p>
        </p:txBody>
      </p:sp>
    </p:spTree>
    <p:extLst>
      <p:ext uri="{BB962C8B-B14F-4D97-AF65-F5344CB8AC3E}">
        <p14:creationId xmlns:p14="http://schemas.microsoft.com/office/powerpoint/2010/main" val="8293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2" name="ZoneTexte 1">
            <a:extLst>
              <a:ext uri="{FF2B5EF4-FFF2-40B4-BE49-F238E27FC236}">
                <a16:creationId xmlns:a16="http://schemas.microsoft.com/office/drawing/2014/main" id="{4CE496A6-DEBE-41E5-98B8-FDDA1F097135}"/>
              </a:ext>
            </a:extLst>
          </p:cNvPr>
          <p:cNvSpPr txBox="1"/>
          <p:nvPr/>
        </p:nvSpPr>
        <p:spPr>
          <a:xfrm>
            <a:off x="1817204" y="1660765"/>
            <a:ext cx="8507714" cy="1138773"/>
          </a:xfrm>
          <a:prstGeom prst="rect">
            <a:avLst/>
          </a:prstGeom>
          <a:noFill/>
        </p:spPr>
        <p:txBody>
          <a:bodyPr wrap="square" rtlCol="0">
            <a:spAutoFit/>
          </a:bodyPr>
          <a:lstStyle/>
          <a:p>
            <a:r>
              <a:rPr lang="fr-FR" sz="2800" b="1" dirty="0">
                <a:solidFill>
                  <a:srgbClr val="C00000"/>
                </a:solidFill>
                <a:latin typeface="Gill Sans Ultra Bold" panose="020B0A02020104020203" pitchFamily="34" charset="77"/>
                <a:cs typeface="Calibri" panose="020F0502020204030204" pitchFamily="34" charset="0"/>
              </a:rPr>
              <a:t>Le surgénéralisation</a:t>
            </a:r>
          </a:p>
          <a:p>
            <a:endParaRPr lang="fr-FR" sz="2000" b="1" dirty="0">
              <a:latin typeface="Gill Sans Ultra Bold" panose="020B0A02020104020203" pitchFamily="34" charset="77"/>
              <a:cs typeface="Calibri" panose="020F0502020204030204" pitchFamily="34" charset="0"/>
            </a:endParaRPr>
          </a:p>
          <a:p>
            <a:r>
              <a:rPr lang="fr-FR" sz="2000" b="1" dirty="0">
                <a:latin typeface="Gill Sans Ultra Bold" panose="020B0A02020104020203" pitchFamily="34" charset="77"/>
                <a:cs typeface="Calibri" panose="020F0502020204030204" pitchFamily="34" charset="0"/>
              </a:rPr>
              <a:t>Exemple ? </a:t>
            </a:r>
          </a:p>
        </p:txBody>
      </p:sp>
      <p:sp>
        <p:nvSpPr>
          <p:cNvPr id="4" name="ZoneTexte 3">
            <a:extLst>
              <a:ext uri="{FF2B5EF4-FFF2-40B4-BE49-F238E27FC236}">
                <a16:creationId xmlns:a16="http://schemas.microsoft.com/office/drawing/2014/main" id="{E7D99FB5-ACC9-B09F-6964-11A5BC8E298E}"/>
              </a:ext>
            </a:extLst>
          </p:cNvPr>
          <p:cNvSpPr txBox="1"/>
          <p:nvPr/>
        </p:nvSpPr>
        <p:spPr>
          <a:xfrm>
            <a:off x="1951000" y="3570515"/>
            <a:ext cx="8507714" cy="1631216"/>
          </a:xfrm>
          <a:prstGeom prst="rect">
            <a:avLst/>
          </a:prstGeom>
          <a:noFill/>
        </p:spPr>
        <p:txBody>
          <a:bodyPr wrap="square" rtlCol="0">
            <a:spAutoFit/>
          </a:bodyPr>
          <a:lstStyle/>
          <a:p>
            <a:r>
              <a:rPr lang="fr-FR" sz="2000" b="1" dirty="0">
                <a:latin typeface="Gill Sans Ultra Bold" panose="020B0A02020104020203" pitchFamily="34" charset="77"/>
                <a:cs typeface="Calibri" panose="020F0502020204030204" pitchFamily="34" charset="0"/>
              </a:rPr>
              <a:t>« A tous les coups je vais rater cet examen »</a:t>
            </a:r>
          </a:p>
          <a:p>
            <a:endParaRPr lang="fr-FR" sz="2000" b="1" dirty="0">
              <a:latin typeface="Gill Sans Ultra Bold" panose="020B0A02020104020203" pitchFamily="34" charset="77"/>
              <a:cs typeface="Calibri" panose="020F0502020204030204" pitchFamily="34" charset="0"/>
            </a:endParaRPr>
          </a:p>
          <a:p>
            <a:r>
              <a:rPr lang="fr-FR" sz="2000" b="1" dirty="0">
                <a:cs typeface="Calibri" panose="020F0502020204030204" pitchFamily="34" charset="0"/>
              </a:rPr>
              <a:t>A partir d’un exemple unique, on généralise le résultat si jamais l’évènement se reproduit. De même, ce n’est pas parce qu’on a échoué à un examen qu’on échouera aux suivants.</a:t>
            </a:r>
          </a:p>
        </p:txBody>
      </p:sp>
    </p:spTree>
    <p:extLst>
      <p:ext uri="{BB962C8B-B14F-4D97-AF65-F5344CB8AC3E}">
        <p14:creationId xmlns:p14="http://schemas.microsoft.com/office/powerpoint/2010/main" val="185008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2" name="ZoneTexte 1">
            <a:extLst>
              <a:ext uri="{FF2B5EF4-FFF2-40B4-BE49-F238E27FC236}">
                <a16:creationId xmlns:a16="http://schemas.microsoft.com/office/drawing/2014/main" id="{4CE496A6-DEBE-41E5-98B8-FDDA1F097135}"/>
              </a:ext>
            </a:extLst>
          </p:cNvPr>
          <p:cNvSpPr txBox="1"/>
          <p:nvPr/>
        </p:nvSpPr>
        <p:spPr>
          <a:xfrm>
            <a:off x="1951000" y="1428008"/>
            <a:ext cx="8507714" cy="1138773"/>
          </a:xfrm>
          <a:prstGeom prst="rect">
            <a:avLst/>
          </a:prstGeom>
          <a:noFill/>
        </p:spPr>
        <p:txBody>
          <a:bodyPr wrap="square" rtlCol="0">
            <a:spAutoFit/>
          </a:bodyPr>
          <a:lstStyle/>
          <a:p>
            <a:r>
              <a:rPr lang="fr-FR" sz="2800" b="1" dirty="0">
                <a:solidFill>
                  <a:srgbClr val="C00000"/>
                </a:solidFill>
                <a:latin typeface="Gill Sans Ultra Bold" panose="020B0A02020104020203" pitchFamily="34" charset="77"/>
                <a:cs typeface="Calibri" panose="020F0502020204030204" pitchFamily="34" charset="0"/>
              </a:rPr>
              <a:t>Le catastrophisme</a:t>
            </a:r>
          </a:p>
          <a:p>
            <a:endParaRPr lang="fr-FR" sz="2000" b="1" dirty="0">
              <a:latin typeface="Gill Sans Ultra Bold" panose="020B0A02020104020203" pitchFamily="34" charset="77"/>
              <a:cs typeface="Calibri" panose="020F0502020204030204" pitchFamily="34" charset="0"/>
            </a:endParaRPr>
          </a:p>
          <a:p>
            <a:r>
              <a:rPr lang="fr-FR" sz="2000" b="1" dirty="0">
                <a:latin typeface="Gill Sans Ultra Bold" panose="020B0A02020104020203" pitchFamily="34" charset="77"/>
                <a:cs typeface="Calibri" panose="020F0502020204030204" pitchFamily="34" charset="0"/>
              </a:rPr>
              <a:t>Exemple ? </a:t>
            </a:r>
          </a:p>
        </p:txBody>
      </p:sp>
      <p:sp>
        <p:nvSpPr>
          <p:cNvPr id="4" name="ZoneTexte 3">
            <a:extLst>
              <a:ext uri="{FF2B5EF4-FFF2-40B4-BE49-F238E27FC236}">
                <a16:creationId xmlns:a16="http://schemas.microsoft.com/office/drawing/2014/main" id="{E7D99FB5-ACC9-B09F-6964-11A5BC8E298E}"/>
              </a:ext>
            </a:extLst>
          </p:cNvPr>
          <p:cNvSpPr txBox="1"/>
          <p:nvPr/>
        </p:nvSpPr>
        <p:spPr>
          <a:xfrm>
            <a:off x="1951000" y="3570515"/>
            <a:ext cx="8507714" cy="2246769"/>
          </a:xfrm>
          <a:prstGeom prst="rect">
            <a:avLst/>
          </a:prstGeom>
          <a:noFill/>
        </p:spPr>
        <p:txBody>
          <a:bodyPr wrap="square" rtlCol="0">
            <a:spAutoFit/>
          </a:bodyPr>
          <a:lstStyle/>
          <a:p>
            <a:r>
              <a:rPr lang="fr-FR" sz="2000" b="1" dirty="0">
                <a:latin typeface="Gill Sans Ultra Bold" panose="020B0A02020104020203" pitchFamily="34" charset="77"/>
                <a:cs typeface="Calibri" panose="020F0502020204030204" pitchFamily="34" charset="0"/>
              </a:rPr>
              <a:t>« Je me sens incapable de remplir ses documents administratifs, mon boss va me virer »</a:t>
            </a:r>
          </a:p>
          <a:p>
            <a:endParaRPr lang="fr-FR" sz="2000" b="1" dirty="0">
              <a:latin typeface="Gill Sans Ultra Bold" panose="020B0A02020104020203" pitchFamily="34" charset="77"/>
              <a:cs typeface="Calibri" panose="020F0502020204030204" pitchFamily="34" charset="0"/>
            </a:endParaRPr>
          </a:p>
          <a:p>
            <a:r>
              <a:rPr lang="fr-FR" sz="2000" b="1" dirty="0">
                <a:cs typeface="Calibri" panose="020F0502020204030204" pitchFamily="34" charset="0"/>
              </a:rPr>
              <a:t>On exagère ou on surestime la probabilité d’un évènement, tout ce qui peut se passer mal va se passer mal. Il parait peu probable qu’un employeur licencie quelqu’un pour des documents non remplis ( quoi que.. )</a:t>
            </a:r>
          </a:p>
        </p:txBody>
      </p:sp>
    </p:spTree>
    <p:extLst>
      <p:ext uri="{BB962C8B-B14F-4D97-AF65-F5344CB8AC3E}">
        <p14:creationId xmlns:p14="http://schemas.microsoft.com/office/powerpoint/2010/main" val="8874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2" name="ZoneTexte 1">
            <a:extLst>
              <a:ext uri="{FF2B5EF4-FFF2-40B4-BE49-F238E27FC236}">
                <a16:creationId xmlns:a16="http://schemas.microsoft.com/office/drawing/2014/main" id="{4CE496A6-DEBE-41E5-98B8-FDDA1F097135}"/>
              </a:ext>
            </a:extLst>
          </p:cNvPr>
          <p:cNvSpPr txBox="1"/>
          <p:nvPr/>
        </p:nvSpPr>
        <p:spPr>
          <a:xfrm>
            <a:off x="1951000" y="1369820"/>
            <a:ext cx="8507714" cy="1138773"/>
          </a:xfrm>
          <a:prstGeom prst="rect">
            <a:avLst/>
          </a:prstGeom>
          <a:noFill/>
        </p:spPr>
        <p:txBody>
          <a:bodyPr wrap="square" rtlCol="0">
            <a:spAutoFit/>
          </a:bodyPr>
          <a:lstStyle/>
          <a:p>
            <a:r>
              <a:rPr lang="fr-FR" sz="2800" b="1" dirty="0">
                <a:solidFill>
                  <a:srgbClr val="C00000"/>
                </a:solidFill>
                <a:latin typeface="Gill Sans Ultra Bold" panose="020B0A02020104020203" pitchFamily="34" charset="77"/>
                <a:cs typeface="Calibri" panose="020F0502020204030204" pitchFamily="34" charset="0"/>
              </a:rPr>
              <a:t>La personnalisation</a:t>
            </a:r>
          </a:p>
          <a:p>
            <a:endParaRPr lang="fr-FR" sz="2000" b="1" dirty="0">
              <a:latin typeface="Gill Sans Ultra Bold" panose="020B0A02020104020203" pitchFamily="34" charset="77"/>
              <a:cs typeface="Calibri" panose="020F0502020204030204" pitchFamily="34" charset="0"/>
            </a:endParaRPr>
          </a:p>
          <a:p>
            <a:r>
              <a:rPr lang="fr-FR" sz="2000" b="1" dirty="0">
                <a:latin typeface="Gill Sans Ultra Bold" panose="020B0A02020104020203" pitchFamily="34" charset="77"/>
                <a:cs typeface="Calibri" panose="020F0502020204030204" pitchFamily="34" charset="0"/>
              </a:rPr>
              <a:t>Exemple ? </a:t>
            </a:r>
          </a:p>
        </p:txBody>
      </p:sp>
      <p:sp>
        <p:nvSpPr>
          <p:cNvPr id="4" name="ZoneTexte 3">
            <a:extLst>
              <a:ext uri="{FF2B5EF4-FFF2-40B4-BE49-F238E27FC236}">
                <a16:creationId xmlns:a16="http://schemas.microsoft.com/office/drawing/2014/main" id="{E7D99FB5-ACC9-B09F-6964-11A5BC8E298E}"/>
              </a:ext>
            </a:extLst>
          </p:cNvPr>
          <p:cNvSpPr txBox="1"/>
          <p:nvPr/>
        </p:nvSpPr>
        <p:spPr>
          <a:xfrm>
            <a:off x="1951000" y="3371009"/>
            <a:ext cx="8507714" cy="2246769"/>
          </a:xfrm>
          <a:prstGeom prst="rect">
            <a:avLst/>
          </a:prstGeom>
          <a:noFill/>
        </p:spPr>
        <p:txBody>
          <a:bodyPr wrap="square" rtlCol="0">
            <a:spAutoFit/>
          </a:bodyPr>
          <a:lstStyle/>
          <a:p>
            <a:r>
              <a:rPr lang="fr-FR" sz="2000" b="1" dirty="0">
                <a:latin typeface="Gill Sans Ultra Bold" panose="020B0A02020104020203" pitchFamily="34" charset="77"/>
                <a:cs typeface="Calibri" panose="020F0502020204030204" pitchFamily="34" charset="0"/>
              </a:rPr>
              <a:t>« Juliette est partie de soirée parce que j’ai du l’énerver en monopolisant toute la conversation et à contrecarrer tous ses arguments »</a:t>
            </a:r>
          </a:p>
          <a:p>
            <a:endParaRPr lang="fr-FR" sz="2000" b="1" dirty="0">
              <a:latin typeface="Gill Sans Ultra Bold" panose="020B0A02020104020203" pitchFamily="34" charset="77"/>
              <a:cs typeface="Calibri" panose="020F0502020204030204" pitchFamily="34" charset="0"/>
            </a:endParaRPr>
          </a:p>
          <a:p>
            <a:r>
              <a:rPr lang="fr-FR" sz="2000" b="1" dirty="0">
                <a:cs typeface="Calibri" panose="020F0502020204030204" pitchFamily="34" charset="0"/>
              </a:rPr>
              <a:t>Tout évènement extérieur est perçu comme étant lié à soi alors qu’il existe de multiples raisons pour lesquelles Juliette est rentrée chez elle. Elles n’ont d’ailleurs surement rien à voir avec VOUS !!</a:t>
            </a:r>
          </a:p>
        </p:txBody>
      </p:sp>
    </p:spTree>
    <p:extLst>
      <p:ext uri="{BB962C8B-B14F-4D97-AF65-F5344CB8AC3E}">
        <p14:creationId xmlns:p14="http://schemas.microsoft.com/office/powerpoint/2010/main" val="39026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2" name="ZoneTexte 1">
            <a:extLst>
              <a:ext uri="{FF2B5EF4-FFF2-40B4-BE49-F238E27FC236}">
                <a16:creationId xmlns:a16="http://schemas.microsoft.com/office/drawing/2014/main" id="{4CE496A6-DEBE-41E5-98B8-FDDA1F097135}"/>
              </a:ext>
            </a:extLst>
          </p:cNvPr>
          <p:cNvSpPr txBox="1"/>
          <p:nvPr/>
        </p:nvSpPr>
        <p:spPr>
          <a:xfrm>
            <a:off x="1783954" y="1353194"/>
            <a:ext cx="8507714" cy="1446550"/>
          </a:xfrm>
          <a:prstGeom prst="rect">
            <a:avLst/>
          </a:prstGeom>
          <a:noFill/>
        </p:spPr>
        <p:txBody>
          <a:bodyPr wrap="square" rtlCol="0">
            <a:spAutoFit/>
          </a:bodyPr>
          <a:lstStyle/>
          <a:p>
            <a:r>
              <a:rPr lang="fr-FR" sz="2800" b="1" dirty="0">
                <a:solidFill>
                  <a:srgbClr val="C00000"/>
                </a:solidFill>
                <a:latin typeface="Gill Sans Ultra Bold" panose="020B0A02020104020203" pitchFamily="34" charset="77"/>
                <a:cs typeface="Calibri" panose="020F0502020204030204" pitchFamily="34" charset="0"/>
              </a:rPr>
              <a:t>Abstraction sélective</a:t>
            </a:r>
          </a:p>
          <a:p>
            <a:endParaRPr lang="fr-FR" sz="2000" b="1" dirty="0">
              <a:latin typeface="Gill Sans Ultra Bold" panose="020B0A02020104020203" pitchFamily="34" charset="77"/>
              <a:cs typeface="Calibri" panose="020F0502020204030204" pitchFamily="34" charset="0"/>
            </a:endParaRPr>
          </a:p>
          <a:p>
            <a:endParaRPr lang="fr-FR" sz="2000" b="1" dirty="0">
              <a:latin typeface="Gill Sans Ultra Bold" panose="020B0A02020104020203" pitchFamily="34" charset="77"/>
              <a:cs typeface="Calibri" panose="020F0502020204030204" pitchFamily="34" charset="0"/>
            </a:endParaRPr>
          </a:p>
          <a:p>
            <a:r>
              <a:rPr lang="fr-FR" sz="2000" b="1" dirty="0">
                <a:latin typeface="Gill Sans Ultra Bold" panose="020B0A02020104020203" pitchFamily="34" charset="77"/>
                <a:cs typeface="Calibri" panose="020F0502020204030204" pitchFamily="34" charset="0"/>
              </a:rPr>
              <a:t>Exemple ? </a:t>
            </a:r>
          </a:p>
        </p:txBody>
      </p:sp>
      <p:sp>
        <p:nvSpPr>
          <p:cNvPr id="4" name="ZoneTexte 3">
            <a:extLst>
              <a:ext uri="{FF2B5EF4-FFF2-40B4-BE49-F238E27FC236}">
                <a16:creationId xmlns:a16="http://schemas.microsoft.com/office/drawing/2014/main" id="{E7D99FB5-ACC9-B09F-6964-11A5BC8E298E}"/>
              </a:ext>
            </a:extLst>
          </p:cNvPr>
          <p:cNvSpPr txBox="1"/>
          <p:nvPr/>
        </p:nvSpPr>
        <p:spPr>
          <a:xfrm>
            <a:off x="1842143" y="4161785"/>
            <a:ext cx="8507714" cy="1631216"/>
          </a:xfrm>
          <a:prstGeom prst="rect">
            <a:avLst/>
          </a:prstGeom>
          <a:noFill/>
        </p:spPr>
        <p:txBody>
          <a:bodyPr wrap="square" rtlCol="0">
            <a:spAutoFit/>
          </a:bodyPr>
          <a:lstStyle/>
          <a:p>
            <a:r>
              <a:rPr lang="fr-FR" sz="2000" b="1" dirty="0">
                <a:latin typeface="Gill Sans Ultra Bold" panose="020B0A02020104020203" pitchFamily="34" charset="77"/>
                <a:cs typeface="Calibri" panose="020F0502020204030204" pitchFamily="34" charset="0"/>
              </a:rPr>
              <a:t>« Marc m’a fait une remarque sur mon dessert ; j’ai mal cuisiné » (alors que tous les autres ont aimé)</a:t>
            </a:r>
          </a:p>
          <a:p>
            <a:endParaRPr lang="fr-FR" sz="2000" b="1" dirty="0">
              <a:latin typeface="Gill Sans Ultra Bold" panose="020B0A02020104020203" pitchFamily="34" charset="77"/>
              <a:cs typeface="Calibri" panose="020F0502020204030204" pitchFamily="34" charset="0"/>
            </a:endParaRPr>
          </a:p>
          <a:p>
            <a:r>
              <a:rPr lang="fr-FR" sz="2000" b="1" dirty="0">
                <a:cs typeface="Calibri" panose="020F0502020204030204" pitchFamily="34" charset="0"/>
              </a:rPr>
              <a:t>Ne retenir qu’un détail d’un événement et l’interpréter hors de son contexte.</a:t>
            </a:r>
          </a:p>
        </p:txBody>
      </p:sp>
    </p:spTree>
    <p:extLst>
      <p:ext uri="{BB962C8B-B14F-4D97-AF65-F5344CB8AC3E}">
        <p14:creationId xmlns:p14="http://schemas.microsoft.com/office/powerpoint/2010/main" val="38882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2" name="ZoneTexte 1">
            <a:extLst>
              <a:ext uri="{FF2B5EF4-FFF2-40B4-BE49-F238E27FC236}">
                <a16:creationId xmlns:a16="http://schemas.microsoft.com/office/drawing/2014/main" id="{4CE496A6-DEBE-41E5-98B8-FDDA1F097135}"/>
              </a:ext>
            </a:extLst>
          </p:cNvPr>
          <p:cNvSpPr txBox="1"/>
          <p:nvPr/>
        </p:nvSpPr>
        <p:spPr>
          <a:xfrm>
            <a:off x="1842143" y="1394757"/>
            <a:ext cx="9438228" cy="1446550"/>
          </a:xfrm>
          <a:prstGeom prst="rect">
            <a:avLst/>
          </a:prstGeom>
          <a:noFill/>
        </p:spPr>
        <p:txBody>
          <a:bodyPr wrap="square" rtlCol="0">
            <a:spAutoFit/>
          </a:bodyPr>
          <a:lstStyle/>
          <a:p>
            <a:r>
              <a:rPr lang="fr-FR" sz="2800" b="1" dirty="0">
                <a:solidFill>
                  <a:srgbClr val="C00000"/>
                </a:solidFill>
                <a:latin typeface="Gill Sans Ultra Bold" panose="020B0A02020104020203" pitchFamily="34" charset="77"/>
                <a:cs typeface="Calibri" panose="020F0502020204030204" pitchFamily="34" charset="0"/>
              </a:rPr>
              <a:t>Conclusion hâtive </a:t>
            </a:r>
            <a:r>
              <a:rPr lang="fr-FR" sz="1600" b="1" dirty="0">
                <a:solidFill>
                  <a:srgbClr val="C00000"/>
                </a:solidFill>
                <a:latin typeface="Gill Sans Ultra Bold" panose="020B0A02020104020203" pitchFamily="34" charset="77"/>
                <a:cs typeface="Calibri" panose="020F0502020204030204" pitchFamily="34" charset="0"/>
              </a:rPr>
              <a:t>(Inférence arbitraire)</a:t>
            </a:r>
            <a:r>
              <a:rPr lang="fr-FR" sz="2800" b="1" dirty="0">
                <a:solidFill>
                  <a:srgbClr val="C00000"/>
                </a:solidFill>
                <a:latin typeface="Gill Sans Ultra Bold" panose="020B0A02020104020203" pitchFamily="34" charset="77"/>
                <a:cs typeface="Calibri" panose="020F0502020204030204" pitchFamily="34" charset="0"/>
              </a:rPr>
              <a:t> </a:t>
            </a:r>
          </a:p>
          <a:p>
            <a:endParaRPr lang="fr-FR" sz="2000" b="1" dirty="0">
              <a:latin typeface="Gill Sans Ultra Bold" panose="020B0A02020104020203" pitchFamily="34" charset="77"/>
              <a:cs typeface="Calibri" panose="020F0502020204030204" pitchFamily="34" charset="0"/>
            </a:endParaRPr>
          </a:p>
          <a:p>
            <a:endParaRPr lang="fr-FR" sz="2000" b="1" dirty="0">
              <a:latin typeface="Gill Sans Ultra Bold" panose="020B0A02020104020203" pitchFamily="34" charset="77"/>
              <a:cs typeface="Calibri" panose="020F0502020204030204" pitchFamily="34" charset="0"/>
            </a:endParaRPr>
          </a:p>
          <a:p>
            <a:r>
              <a:rPr lang="fr-FR" sz="2000" b="1" dirty="0">
                <a:latin typeface="Gill Sans Ultra Bold" panose="020B0A02020104020203" pitchFamily="34" charset="77"/>
                <a:cs typeface="Calibri" panose="020F0502020204030204" pitchFamily="34" charset="0"/>
              </a:rPr>
              <a:t>Exemple ? </a:t>
            </a:r>
          </a:p>
        </p:txBody>
      </p:sp>
      <p:sp>
        <p:nvSpPr>
          <p:cNvPr id="4" name="ZoneTexte 3">
            <a:extLst>
              <a:ext uri="{FF2B5EF4-FFF2-40B4-BE49-F238E27FC236}">
                <a16:creationId xmlns:a16="http://schemas.microsoft.com/office/drawing/2014/main" id="{E7D99FB5-ACC9-B09F-6964-11A5BC8E298E}"/>
              </a:ext>
            </a:extLst>
          </p:cNvPr>
          <p:cNvSpPr txBox="1"/>
          <p:nvPr/>
        </p:nvSpPr>
        <p:spPr>
          <a:xfrm>
            <a:off x="1842143" y="4161785"/>
            <a:ext cx="8507714" cy="1631216"/>
          </a:xfrm>
          <a:prstGeom prst="rect">
            <a:avLst/>
          </a:prstGeom>
          <a:noFill/>
        </p:spPr>
        <p:txBody>
          <a:bodyPr wrap="square" rtlCol="0">
            <a:spAutoFit/>
          </a:bodyPr>
          <a:lstStyle/>
          <a:p>
            <a:r>
              <a:rPr lang="fr-FR" sz="2000" b="1" dirty="0">
                <a:latin typeface="Gill Sans Ultra Bold" panose="020B0A02020104020203" pitchFamily="34" charset="77"/>
                <a:cs typeface="Calibri" panose="020F0502020204030204" pitchFamily="34" charset="0"/>
              </a:rPr>
              <a:t>« Le prochain traitement ne marchera pas mieux que le premier, c'est certain !»</a:t>
            </a:r>
          </a:p>
          <a:p>
            <a:endParaRPr lang="fr-FR" sz="2000" b="1" dirty="0">
              <a:latin typeface="Gill Sans Ultra Bold" panose="020B0A02020104020203" pitchFamily="34" charset="77"/>
              <a:cs typeface="Calibri" panose="020F0502020204030204" pitchFamily="34" charset="0"/>
            </a:endParaRPr>
          </a:p>
          <a:p>
            <a:r>
              <a:rPr lang="fr-FR" sz="2000" b="1" dirty="0">
                <a:cs typeface="Calibri" panose="020F0502020204030204" pitchFamily="34" charset="0"/>
              </a:rPr>
              <a:t>Conclusions tirées sans preuve évidente et on y adhère sans même s’en rendre compte.</a:t>
            </a:r>
          </a:p>
        </p:txBody>
      </p:sp>
    </p:spTree>
    <p:extLst>
      <p:ext uri="{BB962C8B-B14F-4D97-AF65-F5344CB8AC3E}">
        <p14:creationId xmlns:p14="http://schemas.microsoft.com/office/powerpoint/2010/main" val="154919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2" name="ZoneTexte 1">
            <a:extLst>
              <a:ext uri="{FF2B5EF4-FFF2-40B4-BE49-F238E27FC236}">
                <a16:creationId xmlns:a16="http://schemas.microsoft.com/office/drawing/2014/main" id="{4CE496A6-DEBE-41E5-98B8-FDDA1F097135}"/>
              </a:ext>
            </a:extLst>
          </p:cNvPr>
          <p:cNvSpPr txBox="1"/>
          <p:nvPr/>
        </p:nvSpPr>
        <p:spPr>
          <a:xfrm>
            <a:off x="789710" y="1926772"/>
            <a:ext cx="11147366" cy="1446550"/>
          </a:xfrm>
          <a:prstGeom prst="rect">
            <a:avLst/>
          </a:prstGeom>
          <a:noFill/>
        </p:spPr>
        <p:txBody>
          <a:bodyPr wrap="square" rtlCol="0">
            <a:spAutoFit/>
          </a:bodyPr>
          <a:lstStyle/>
          <a:p>
            <a:r>
              <a:rPr lang="fr-FR" sz="2800" b="1" dirty="0">
                <a:solidFill>
                  <a:srgbClr val="C00000"/>
                </a:solidFill>
                <a:latin typeface="Gill Sans Ultra Bold" panose="020B0A02020104020203" pitchFamily="34" charset="77"/>
                <a:cs typeface="Calibri" panose="020F0502020204030204" pitchFamily="34" charset="0"/>
              </a:rPr>
              <a:t>Maximisation du négatif/minimisation du positif</a:t>
            </a:r>
          </a:p>
          <a:p>
            <a:endParaRPr lang="fr-FR" sz="2000" b="1" dirty="0">
              <a:latin typeface="Gill Sans Ultra Bold" panose="020B0A02020104020203" pitchFamily="34" charset="77"/>
              <a:cs typeface="Calibri" panose="020F0502020204030204" pitchFamily="34" charset="0"/>
            </a:endParaRPr>
          </a:p>
          <a:p>
            <a:endParaRPr lang="fr-FR" sz="2000" b="1" dirty="0">
              <a:latin typeface="Gill Sans Ultra Bold" panose="020B0A02020104020203" pitchFamily="34" charset="77"/>
              <a:cs typeface="Calibri" panose="020F0502020204030204" pitchFamily="34" charset="0"/>
            </a:endParaRPr>
          </a:p>
          <a:p>
            <a:r>
              <a:rPr lang="fr-FR" sz="2000" b="1" dirty="0">
                <a:latin typeface="Gill Sans Ultra Bold" panose="020B0A02020104020203" pitchFamily="34" charset="77"/>
                <a:cs typeface="Calibri" panose="020F0502020204030204" pitchFamily="34" charset="0"/>
              </a:rPr>
              <a:t>Exemple ? </a:t>
            </a:r>
          </a:p>
        </p:txBody>
      </p:sp>
      <p:sp>
        <p:nvSpPr>
          <p:cNvPr id="4" name="ZoneTexte 3">
            <a:extLst>
              <a:ext uri="{FF2B5EF4-FFF2-40B4-BE49-F238E27FC236}">
                <a16:creationId xmlns:a16="http://schemas.microsoft.com/office/drawing/2014/main" id="{E7D99FB5-ACC9-B09F-6964-11A5BC8E298E}"/>
              </a:ext>
            </a:extLst>
          </p:cNvPr>
          <p:cNvSpPr txBox="1"/>
          <p:nvPr/>
        </p:nvSpPr>
        <p:spPr>
          <a:xfrm>
            <a:off x="1842143" y="4161785"/>
            <a:ext cx="8507714" cy="1631216"/>
          </a:xfrm>
          <a:prstGeom prst="rect">
            <a:avLst/>
          </a:prstGeom>
          <a:noFill/>
        </p:spPr>
        <p:txBody>
          <a:bodyPr wrap="square" rtlCol="0">
            <a:spAutoFit/>
          </a:bodyPr>
          <a:lstStyle/>
          <a:p>
            <a:r>
              <a:rPr lang="fr-FR" sz="2000" b="1" dirty="0">
                <a:latin typeface="Gill Sans Ultra Bold" panose="020B0A02020104020203" pitchFamily="34" charset="77"/>
                <a:cs typeface="Calibri" panose="020F0502020204030204" pitchFamily="34" charset="0"/>
              </a:rPr>
              <a:t>« J’ai trouvé la solution au problème mais c’était un simple coup de chance.»</a:t>
            </a:r>
          </a:p>
          <a:p>
            <a:endParaRPr lang="fr-FR" sz="2000" b="1" dirty="0">
              <a:latin typeface="Gill Sans Ultra Bold" panose="020B0A02020104020203" pitchFamily="34" charset="77"/>
              <a:cs typeface="Calibri" panose="020F0502020204030204" pitchFamily="34" charset="0"/>
            </a:endParaRPr>
          </a:p>
          <a:p>
            <a:r>
              <a:rPr lang="fr-FR" sz="2000" b="1" dirty="0">
                <a:cs typeface="Calibri" panose="020F0502020204030204" pitchFamily="34" charset="0"/>
              </a:rPr>
              <a:t>Ne retenir que les évènements négatifs (dramatisation) et négliger les positifs, exagérer ses erreurs et minimiser les points forts.</a:t>
            </a:r>
          </a:p>
        </p:txBody>
      </p:sp>
    </p:spTree>
    <p:extLst>
      <p:ext uri="{BB962C8B-B14F-4D97-AF65-F5344CB8AC3E}">
        <p14:creationId xmlns:p14="http://schemas.microsoft.com/office/powerpoint/2010/main" val="260270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2" name="ZoneTexte 1">
            <a:extLst>
              <a:ext uri="{FF2B5EF4-FFF2-40B4-BE49-F238E27FC236}">
                <a16:creationId xmlns:a16="http://schemas.microsoft.com/office/drawing/2014/main" id="{4CE496A6-DEBE-41E5-98B8-FDDA1F097135}"/>
              </a:ext>
            </a:extLst>
          </p:cNvPr>
          <p:cNvSpPr txBox="1"/>
          <p:nvPr/>
        </p:nvSpPr>
        <p:spPr>
          <a:xfrm>
            <a:off x="1193750" y="1270068"/>
            <a:ext cx="8507714" cy="1446550"/>
          </a:xfrm>
          <a:prstGeom prst="rect">
            <a:avLst/>
          </a:prstGeom>
          <a:noFill/>
        </p:spPr>
        <p:txBody>
          <a:bodyPr wrap="square" rtlCol="0">
            <a:spAutoFit/>
          </a:bodyPr>
          <a:lstStyle/>
          <a:p>
            <a:r>
              <a:rPr lang="fr-FR" sz="2800" b="1" dirty="0">
                <a:solidFill>
                  <a:srgbClr val="C00000"/>
                </a:solidFill>
                <a:latin typeface="Gill Sans Ultra Bold" panose="020B0A02020104020203" pitchFamily="34" charset="77"/>
                <a:cs typeface="Calibri" panose="020F0502020204030204" pitchFamily="34" charset="0"/>
              </a:rPr>
              <a:t>Biais d’optimisme</a:t>
            </a:r>
          </a:p>
          <a:p>
            <a:endParaRPr lang="fr-FR" sz="2000" b="1" dirty="0">
              <a:latin typeface="Gill Sans Ultra Bold" panose="020B0A02020104020203" pitchFamily="34" charset="77"/>
              <a:cs typeface="Calibri" panose="020F0502020204030204" pitchFamily="34" charset="0"/>
            </a:endParaRPr>
          </a:p>
          <a:p>
            <a:endParaRPr lang="fr-FR" sz="2000" b="1" dirty="0">
              <a:latin typeface="Gill Sans Ultra Bold" panose="020B0A02020104020203" pitchFamily="34" charset="77"/>
              <a:cs typeface="Calibri" panose="020F0502020204030204" pitchFamily="34" charset="0"/>
            </a:endParaRPr>
          </a:p>
          <a:p>
            <a:r>
              <a:rPr lang="fr-FR" sz="2000" b="1" dirty="0">
                <a:latin typeface="Gill Sans Ultra Bold" panose="020B0A02020104020203" pitchFamily="34" charset="77"/>
                <a:cs typeface="Calibri" panose="020F0502020204030204" pitchFamily="34" charset="0"/>
              </a:rPr>
              <a:t>Exemple ? </a:t>
            </a:r>
          </a:p>
        </p:txBody>
      </p:sp>
      <p:sp>
        <p:nvSpPr>
          <p:cNvPr id="4" name="ZoneTexte 3">
            <a:extLst>
              <a:ext uri="{FF2B5EF4-FFF2-40B4-BE49-F238E27FC236}">
                <a16:creationId xmlns:a16="http://schemas.microsoft.com/office/drawing/2014/main" id="{E7D99FB5-ACC9-B09F-6964-11A5BC8E298E}"/>
              </a:ext>
            </a:extLst>
          </p:cNvPr>
          <p:cNvSpPr txBox="1"/>
          <p:nvPr/>
        </p:nvSpPr>
        <p:spPr>
          <a:xfrm>
            <a:off x="1193750" y="3704585"/>
            <a:ext cx="10469006" cy="2246769"/>
          </a:xfrm>
          <a:prstGeom prst="rect">
            <a:avLst/>
          </a:prstGeom>
          <a:noFill/>
        </p:spPr>
        <p:txBody>
          <a:bodyPr wrap="square" rtlCol="0">
            <a:spAutoFit/>
          </a:bodyPr>
          <a:lstStyle/>
          <a:p>
            <a:r>
              <a:rPr lang="fr-FR" sz="2000" b="1" dirty="0">
                <a:latin typeface="Gill Sans Ultra Bold" panose="020B0A02020104020203" pitchFamily="34" charset="77"/>
                <a:cs typeface="Calibri" panose="020F0502020204030204" pitchFamily="34" charset="0"/>
              </a:rPr>
              <a:t>J’ai roulé avec ma voiture sur un trottoir et le voyant « réajuster la pression s’est allumé ». Et là je me suis dit « c’est pas grave, ça va tenir jusqu’à la maison à  35km ». Sauf que sur l’autoroute, le voyant crevaison est apparu.</a:t>
            </a:r>
          </a:p>
          <a:p>
            <a:endParaRPr lang="fr-FR" sz="2000" b="1" dirty="0">
              <a:latin typeface="Gill Sans Ultra Bold" panose="020B0A02020104020203" pitchFamily="34" charset="77"/>
              <a:cs typeface="Calibri" panose="020F0502020204030204" pitchFamily="34" charset="0"/>
            </a:endParaRPr>
          </a:p>
          <a:p>
            <a:r>
              <a:rPr lang="fr-FR" sz="2000" b="1" dirty="0">
                <a:cs typeface="Calibri" panose="020F0502020204030204" pitchFamily="34" charset="0"/>
              </a:rPr>
              <a:t>Amène une personne à surestimer la probabilité d’un évènement positif et sous estimer la survenue d’un évènement négatif</a:t>
            </a:r>
          </a:p>
        </p:txBody>
      </p:sp>
    </p:spTree>
    <p:extLst>
      <p:ext uri="{BB962C8B-B14F-4D97-AF65-F5344CB8AC3E}">
        <p14:creationId xmlns:p14="http://schemas.microsoft.com/office/powerpoint/2010/main" val="286858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288758" y="282633"/>
            <a:ext cx="1148614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Réadapter ses pensées (restructuration cognitive)</a:t>
            </a:r>
            <a:endParaRPr sz="2800" dirty="0">
              <a:latin typeface="Gill Sans Ultra Bold" panose="020B0A02020104020203" pitchFamily="34" charset="77"/>
            </a:endParaRPr>
          </a:p>
        </p:txBody>
      </p:sp>
      <p:graphicFrame>
        <p:nvGraphicFramePr>
          <p:cNvPr id="3" name="Tableau 3">
            <a:extLst>
              <a:ext uri="{FF2B5EF4-FFF2-40B4-BE49-F238E27FC236}">
                <a16:creationId xmlns:a16="http://schemas.microsoft.com/office/drawing/2014/main" id="{048014E0-1995-4E74-A315-7D1A03D9DA62}"/>
              </a:ext>
            </a:extLst>
          </p:cNvPr>
          <p:cNvGraphicFramePr>
            <a:graphicFrameLocks noGrp="1"/>
          </p:cNvGraphicFramePr>
          <p:nvPr/>
        </p:nvGraphicFramePr>
        <p:xfrm>
          <a:off x="559297" y="1793289"/>
          <a:ext cx="10946160" cy="3974268"/>
        </p:xfrm>
        <a:graphic>
          <a:graphicData uri="http://schemas.openxmlformats.org/drawingml/2006/table">
            <a:tbl>
              <a:tblPr firstRow="1" bandRow="1">
                <a:tableStyleId>{5C22544A-7EE6-4342-B048-85BDC9FD1C3A}</a:tableStyleId>
              </a:tblPr>
              <a:tblGrid>
                <a:gridCol w="1824360">
                  <a:extLst>
                    <a:ext uri="{9D8B030D-6E8A-4147-A177-3AD203B41FA5}">
                      <a16:colId xmlns:a16="http://schemas.microsoft.com/office/drawing/2014/main" val="2153064133"/>
                    </a:ext>
                  </a:extLst>
                </a:gridCol>
                <a:gridCol w="1824360">
                  <a:extLst>
                    <a:ext uri="{9D8B030D-6E8A-4147-A177-3AD203B41FA5}">
                      <a16:colId xmlns:a16="http://schemas.microsoft.com/office/drawing/2014/main" val="3318732648"/>
                    </a:ext>
                  </a:extLst>
                </a:gridCol>
                <a:gridCol w="1824360">
                  <a:extLst>
                    <a:ext uri="{9D8B030D-6E8A-4147-A177-3AD203B41FA5}">
                      <a16:colId xmlns:a16="http://schemas.microsoft.com/office/drawing/2014/main" val="2581945048"/>
                    </a:ext>
                  </a:extLst>
                </a:gridCol>
                <a:gridCol w="1824360">
                  <a:extLst>
                    <a:ext uri="{9D8B030D-6E8A-4147-A177-3AD203B41FA5}">
                      <a16:colId xmlns:a16="http://schemas.microsoft.com/office/drawing/2014/main" val="3940452789"/>
                    </a:ext>
                  </a:extLst>
                </a:gridCol>
                <a:gridCol w="1824360">
                  <a:extLst>
                    <a:ext uri="{9D8B030D-6E8A-4147-A177-3AD203B41FA5}">
                      <a16:colId xmlns:a16="http://schemas.microsoft.com/office/drawing/2014/main" val="236322533"/>
                    </a:ext>
                  </a:extLst>
                </a:gridCol>
                <a:gridCol w="1824360">
                  <a:extLst>
                    <a:ext uri="{9D8B030D-6E8A-4147-A177-3AD203B41FA5}">
                      <a16:colId xmlns:a16="http://schemas.microsoft.com/office/drawing/2014/main" val="1697617828"/>
                    </a:ext>
                  </a:extLst>
                </a:gridCol>
              </a:tblGrid>
              <a:tr h="1025159">
                <a:tc>
                  <a:txBody>
                    <a:bodyPr/>
                    <a:lstStyle/>
                    <a:p>
                      <a:pPr algn="ctr"/>
                      <a:r>
                        <a:rPr lang="fr-FR" dirty="0"/>
                        <a:t>Situation</a:t>
                      </a:r>
                    </a:p>
                  </a:txBody>
                  <a:tcPr/>
                </a:tc>
                <a:tc>
                  <a:txBody>
                    <a:bodyPr/>
                    <a:lstStyle/>
                    <a:p>
                      <a:pPr algn="ctr"/>
                      <a:r>
                        <a:rPr lang="fr-FR" dirty="0"/>
                        <a:t>Pensées automatiques dysfonctionnelles</a:t>
                      </a:r>
                    </a:p>
                  </a:txBody>
                  <a:tcPr/>
                </a:tc>
                <a:tc>
                  <a:txBody>
                    <a:bodyPr/>
                    <a:lstStyle/>
                    <a:p>
                      <a:pPr algn="ctr"/>
                      <a:r>
                        <a:rPr lang="fr-FR" dirty="0"/>
                        <a:t>Emotions</a:t>
                      </a:r>
                    </a:p>
                    <a:p>
                      <a:pPr algn="ctr"/>
                      <a:r>
                        <a:rPr lang="fr-FR" dirty="0"/>
                        <a:t>(0-10)</a:t>
                      </a:r>
                    </a:p>
                  </a:txBody>
                  <a:tcPr/>
                </a:tc>
                <a:tc>
                  <a:txBody>
                    <a:bodyPr/>
                    <a:lstStyle/>
                    <a:p>
                      <a:pPr algn="ctr"/>
                      <a:r>
                        <a:rPr lang="fr-FR" dirty="0"/>
                        <a:t>Biais cognitifs</a:t>
                      </a:r>
                    </a:p>
                  </a:txBody>
                  <a:tcPr/>
                </a:tc>
                <a:tc>
                  <a:txBody>
                    <a:bodyPr/>
                    <a:lstStyle/>
                    <a:p>
                      <a:pPr algn="ctr"/>
                      <a:r>
                        <a:rPr lang="fr-FR" dirty="0"/>
                        <a:t>Pensées adaptées</a:t>
                      </a:r>
                    </a:p>
                  </a:txBody>
                  <a:tcPr/>
                </a:tc>
                <a:tc>
                  <a:txBody>
                    <a:bodyPr/>
                    <a:lstStyle/>
                    <a:p>
                      <a:pPr algn="ctr"/>
                      <a:r>
                        <a:rPr lang="fr-FR" dirty="0"/>
                        <a:t>Nouvelles émotions</a:t>
                      </a:r>
                    </a:p>
                    <a:p>
                      <a:pPr algn="ctr"/>
                      <a:r>
                        <a:rPr lang="fr-FR" dirty="0"/>
                        <a:t>(0-10)</a:t>
                      </a:r>
                    </a:p>
                  </a:txBody>
                  <a:tcPr/>
                </a:tc>
                <a:extLst>
                  <a:ext uri="{0D108BD9-81ED-4DB2-BD59-A6C34878D82A}">
                    <a16:rowId xmlns:a16="http://schemas.microsoft.com/office/drawing/2014/main" val="3118430442"/>
                  </a:ext>
                </a:extLst>
              </a:tr>
              <a:tr h="696387">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79715823"/>
                  </a:ext>
                </a:extLst>
              </a:tr>
              <a:tr h="696387">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122802497"/>
                  </a:ext>
                </a:extLst>
              </a:tr>
              <a:tr h="696387">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862533186"/>
                  </a:ext>
                </a:extLst>
              </a:tr>
              <a:tr h="696387">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557917630"/>
                  </a:ext>
                </a:extLst>
              </a:tr>
            </a:tbl>
          </a:graphicData>
        </a:graphic>
      </p:graphicFrame>
      <p:sp>
        <p:nvSpPr>
          <p:cNvPr id="4" name="ZoneTexte 3">
            <a:extLst>
              <a:ext uri="{FF2B5EF4-FFF2-40B4-BE49-F238E27FC236}">
                <a16:creationId xmlns:a16="http://schemas.microsoft.com/office/drawing/2014/main" id="{FA11FA98-1DAA-4D24-A850-797BEF686E78}"/>
              </a:ext>
            </a:extLst>
          </p:cNvPr>
          <p:cNvSpPr txBox="1"/>
          <p:nvPr/>
        </p:nvSpPr>
        <p:spPr>
          <a:xfrm>
            <a:off x="2485748" y="1077890"/>
            <a:ext cx="7093258" cy="369332"/>
          </a:xfrm>
          <a:prstGeom prst="rect">
            <a:avLst/>
          </a:prstGeom>
          <a:noFill/>
        </p:spPr>
        <p:txBody>
          <a:bodyPr wrap="square" rtlCol="0">
            <a:spAutoFit/>
          </a:bodyPr>
          <a:lstStyle/>
          <a:p>
            <a:r>
              <a:rPr lang="fr-FR" sz="1800" u="sng" dirty="0">
                <a:latin typeface="Calibri" panose="020F0502020204030204" pitchFamily="34" charset="0"/>
                <a:cs typeface="Calibri" panose="020F0502020204030204" pitchFamily="34" charset="0"/>
              </a:rPr>
              <a:t>Fiche d’</a:t>
            </a:r>
            <a:r>
              <a:rPr lang="fr-FR" sz="1800" b="1" u="sng" dirty="0">
                <a:latin typeface="Calibri" panose="020F0502020204030204" pitchFamily="34" charset="0"/>
                <a:cs typeface="Calibri" panose="020F0502020204030204" pitchFamily="34" charset="0"/>
              </a:rPr>
              <a:t>identification</a:t>
            </a:r>
            <a:r>
              <a:rPr lang="fr-FR" sz="1800" u="sng" dirty="0">
                <a:latin typeface="Calibri" panose="020F0502020204030204" pitchFamily="34" charset="0"/>
                <a:cs typeface="Calibri" panose="020F0502020204030204" pitchFamily="34" charset="0"/>
              </a:rPr>
              <a:t> et de </a:t>
            </a:r>
            <a:r>
              <a:rPr lang="fr-FR" sz="1800" b="1" u="sng" dirty="0">
                <a:latin typeface="Calibri" panose="020F0502020204030204" pitchFamily="34" charset="0"/>
                <a:cs typeface="Calibri" panose="020F0502020204030204" pitchFamily="34" charset="0"/>
              </a:rPr>
              <a:t>restructuration</a:t>
            </a:r>
            <a:r>
              <a:rPr lang="fr-FR" sz="1800" u="sng" dirty="0">
                <a:latin typeface="Calibri" panose="020F0502020204030204" pitchFamily="34" charset="0"/>
                <a:cs typeface="Calibri" panose="020F0502020204030204" pitchFamily="34" charset="0"/>
              </a:rPr>
              <a:t> des </a:t>
            </a:r>
            <a:r>
              <a:rPr lang="fr-FR" sz="1800" b="1" u="sng" dirty="0">
                <a:latin typeface="Calibri" panose="020F0502020204030204" pitchFamily="34" charset="0"/>
                <a:cs typeface="Calibri" panose="020F0502020204030204" pitchFamily="34" charset="0"/>
              </a:rPr>
              <a:t>pensées automatiques</a:t>
            </a:r>
          </a:p>
        </p:txBody>
      </p:sp>
    </p:spTree>
    <p:extLst>
      <p:ext uri="{BB962C8B-B14F-4D97-AF65-F5344CB8AC3E}">
        <p14:creationId xmlns:p14="http://schemas.microsoft.com/office/powerpoint/2010/main" val="4290033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288758" y="282633"/>
            <a:ext cx="1148614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Réadapter ses pensées (restructuration cognitive)</a:t>
            </a:r>
            <a:endParaRPr sz="2800" dirty="0">
              <a:latin typeface="Gill Sans Ultra Bold" panose="020B0A02020104020203" pitchFamily="34" charset="77"/>
            </a:endParaRPr>
          </a:p>
        </p:txBody>
      </p:sp>
      <p:graphicFrame>
        <p:nvGraphicFramePr>
          <p:cNvPr id="3" name="Tableau 3">
            <a:extLst>
              <a:ext uri="{FF2B5EF4-FFF2-40B4-BE49-F238E27FC236}">
                <a16:creationId xmlns:a16="http://schemas.microsoft.com/office/drawing/2014/main" id="{048014E0-1995-4E74-A315-7D1A03D9DA62}"/>
              </a:ext>
            </a:extLst>
          </p:cNvPr>
          <p:cNvGraphicFramePr>
            <a:graphicFrameLocks noGrp="1"/>
          </p:cNvGraphicFramePr>
          <p:nvPr>
            <p:extLst>
              <p:ext uri="{D42A27DB-BD31-4B8C-83A1-F6EECF244321}">
                <p14:modId xmlns:p14="http://schemas.microsoft.com/office/powerpoint/2010/main" val="1332893023"/>
              </p:ext>
            </p:extLst>
          </p:nvPr>
        </p:nvGraphicFramePr>
        <p:xfrm>
          <a:off x="288758" y="1042175"/>
          <a:ext cx="10946160" cy="3017520"/>
        </p:xfrm>
        <a:graphic>
          <a:graphicData uri="http://schemas.openxmlformats.org/drawingml/2006/table">
            <a:tbl>
              <a:tblPr firstRow="1" bandRow="1">
                <a:tableStyleId>{5C22544A-7EE6-4342-B048-85BDC9FD1C3A}</a:tableStyleId>
              </a:tblPr>
              <a:tblGrid>
                <a:gridCol w="1824360">
                  <a:extLst>
                    <a:ext uri="{9D8B030D-6E8A-4147-A177-3AD203B41FA5}">
                      <a16:colId xmlns:a16="http://schemas.microsoft.com/office/drawing/2014/main" val="2153064133"/>
                    </a:ext>
                  </a:extLst>
                </a:gridCol>
                <a:gridCol w="1824360">
                  <a:extLst>
                    <a:ext uri="{9D8B030D-6E8A-4147-A177-3AD203B41FA5}">
                      <a16:colId xmlns:a16="http://schemas.microsoft.com/office/drawing/2014/main" val="3318732648"/>
                    </a:ext>
                  </a:extLst>
                </a:gridCol>
                <a:gridCol w="1824360">
                  <a:extLst>
                    <a:ext uri="{9D8B030D-6E8A-4147-A177-3AD203B41FA5}">
                      <a16:colId xmlns:a16="http://schemas.microsoft.com/office/drawing/2014/main" val="2581945048"/>
                    </a:ext>
                  </a:extLst>
                </a:gridCol>
                <a:gridCol w="1824360">
                  <a:extLst>
                    <a:ext uri="{9D8B030D-6E8A-4147-A177-3AD203B41FA5}">
                      <a16:colId xmlns:a16="http://schemas.microsoft.com/office/drawing/2014/main" val="3940452789"/>
                    </a:ext>
                  </a:extLst>
                </a:gridCol>
                <a:gridCol w="1824360">
                  <a:extLst>
                    <a:ext uri="{9D8B030D-6E8A-4147-A177-3AD203B41FA5}">
                      <a16:colId xmlns:a16="http://schemas.microsoft.com/office/drawing/2014/main" val="236322533"/>
                    </a:ext>
                  </a:extLst>
                </a:gridCol>
                <a:gridCol w="1824360">
                  <a:extLst>
                    <a:ext uri="{9D8B030D-6E8A-4147-A177-3AD203B41FA5}">
                      <a16:colId xmlns:a16="http://schemas.microsoft.com/office/drawing/2014/main" val="1697617828"/>
                    </a:ext>
                  </a:extLst>
                </a:gridCol>
              </a:tblGrid>
              <a:tr h="939604">
                <a:tc>
                  <a:txBody>
                    <a:bodyPr/>
                    <a:lstStyle/>
                    <a:p>
                      <a:pPr algn="ctr"/>
                      <a:r>
                        <a:rPr lang="fr-FR" dirty="0"/>
                        <a:t>Situation</a:t>
                      </a:r>
                    </a:p>
                  </a:txBody>
                  <a:tcPr/>
                </a:tc>
                <a:tc>
                  <a:txBody>
                    <a:bodyPr/>
                    <a:lstStyle/>
                    <a:p>
                      <a:pPr algn="ctr"/>
                      <a:r>
                        <a:rPr lang="fr-FR" dirty="0"/>
                        <a:t>Pensées automatiques dysfonctionnelles</a:t>
                      </a:r>
                    </a:p>
                  </a:txBody>
                  <a:tcPr/>
                </a:tc>
                <a:tc>
                  <a:txBody>
                    <a:bodyPr/>
                    <a:lstStyle/>
                    <a:p>
                      <a:pPr algn="ctr"/>
                      <a:r>
                        <a:rPr lang="fr-FR" dirty="0"/>
                        <a:t>Emotions</a:t>
                      </a:r>
                    </a:p>
                    <a:p>
                      <a:pPr algn="ctr"/>
                      <a:r>
                        <a:rPr lang="fr-FR" dirty="0"/>
                        <a:t>(0-10)</a:t>
                      </a:r>
                    </a:p>
                  </a:txBody>
                  <a:tcPr/>
                </a:tc>
                <a:tc>
                  <a:txBody>
                    <a:bodyPr/>
                    <a:lstStyle/>
                    <a:p>
                      <a:pPr algn="ctr"/>
                      <a:r>
                        <a:rPr lang="fr-FR" dirty="0"/>
                        <a:t>Biais cognitifs</a:t>
                      </a:r>
                    </a:p>
                  </a:txBody>
                  <a:tcPr/>
                </a:tc>
                <a:tc>
                  <a:txBody>
                    <a:bodyPr/>
                    <a:lstStyle/>
                    <a:p>
                      <a:pPr algn="ctr"/>
                      <a:r>
                        <a:rPr lang="fr-FR" dirty="0"/>
                        <a:t>Pensées adaptées</a:t>
                      </a:r>
                    </a:p>
                  </a:txBody>
                  <a:tcPr/>
                </a:tc>
                <a:tc>
                  <a:txBody>
                    <a:bodyPr/>
                    <a:lstStyle/>
                    <a:p>
                      <a:pPr algn="ctr"/>
                      <a:r>
                        <a:rPr lang="fr-FR" dirty="0"/>
                        <a:t>Nouvelles émotions</a:t>
                      </a:r>
                    </a:p>
                    <a:p>
                      <a:pPr algn="ctr"/>
                      <a:r>
                        <a:rPr lang="fr-FR" dirty="0"/>
                        <a:t>(0-10)</a:t>
                      </a:r>
                    </a:p>
                  </a:txBody>
                  <a:tcPr/>
                </a:tc>
                <a:extLst>
                  <a:ext uri="{0D108BD9-81ED-4DB2-BD59-A6C34878D82A}">
                    <a16:rowId xmlns:a16="http://schemas.microsoft.com/office/drawing/2014/main" val="3118430442"/>
                  </a:ext>
                </a:extLst>
              </a:tr>
              <a:tr h="1156436">
                <a:tc>
                  <a:txBody>
                    <a:bodyPr/>
                    <a:lstStyle/>
                    <a:p>
                      <a:r>
                        <a:rPr lang="fr-FR" dirty="0"/>
                        <a:t>Je viens de me rendre compte que ma voiture a été vandalisée</a:t>
                      </a:r>
                    </a:p>
                  </a:txBody>
                  <a:tcPr/>
                </a:tc>
                <a:tc>
                  <a:txBody>
                    <a:bodyPr/>
                    <a:lstStyle/>
                    <a:p>
                      <a:r>
                        <a:rPr lang="fr-FR" dirty="0"/>
                        <a:t>« Punaise, mais il n’y a qu’à moi que ça arrive ce genre de truc ! »</a:t>
                      </a:r>
                    </a:p>
                  </a:txBody>
                  <a:tcPr/>
                </a:tc>
                <a:tc>
                  <a:txBody>
                    <a:bodyPr/>
                    <a:lstStyle/>
                    <a:p>
                      <a:r>
                        <a:rPr lang="fr-FR" dirty="0"/>
                        <a:t>Colère à 8/10</a:t>
                      </a:r>
                    </a:p>
                  </a:txBody>
                  <a:tcPr/>
                </a:tc>
                <a:tc>
                  <a:txBody>
                    <a:bodyPr/>
                    <a:lstStyle/>
                    <a:p>
                      <a:r>
                        <a:rPr lang="fr-FR" dirty="0"/>
                        <a:t>Biais de personnalisation</a:t>
                      </a:r>
                    </a:p>
                  </a:txBody>
                  <a:tcPr/>
                </a:tc>
                <a:tc>
                  <a:txBody>
                    <a:bodyPr/>
                    <a:lstStyle/>
                    <a:p>
                      <a:r>
                        <a:rPr lang="fr-FR" dirty="0"/>
                        <a:t>Je suis en colère qu’on m’ait cassé la voiture. La vie est injuste parfois. </a:t>
                      </a:r>
                    </a:p>
                  </a:txBody>
                  <a:tcPr/>
                </a:tc>
                <a:tc>
                  <a:txBody>
                    <a:bodyPr/>
                    <a:lstStyle/>
                    <a:p>
                      <a:r>
                        <a:rPr lang="fr-FR" dirty="0"/>
                        <a:t>Colère à 5/10</a:t>
                      </a:r>
                    </a:p>
                  </a:txBody>
                  <a:tcPr/>
                </a:tc>
                <a:extLst>
                  <a:ext uri="{0D108BD9-81ED-4DB2-BD59-A6C34878D82A}">
                    <a16:rowId xmlns:a16="http://schemas.microsoft.com/office/drawing/2014/main" val="79715823"/>
                  </a:ext>
                </a:extLst>
              </a:tr>
              <a:tr h="325056">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3122802497"/>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2058321394"/>
              </p:ext>
            </p:extLst>
          </p:nvPr>
        </p:nvGraphicFramePr>
        <p:xfrm>
          <a:off x="288758" y="4059695"/>
          <a:ext cx="10946160" cy="2286000"/>
        </p:xfrm>
        <a:graphic>
          <a:graphicData uri="http://schemas.openxmlformats.org/drawingml/2006/table">
            <a:tbl>
              <a:tblPr firstRow="1" bandRow="1">
                <a:tableStyleId>{5C22544A-7EE6-4342-B048-85BDC9FD1C3A}</a:tableStyleId>
              </a:tblPr>
              <a:tblGrid>
                <a:gridCol w="1824360">
                  <a:extLst>
                    <a:ext uri="{9D8B030D-6E8A-4147-A177-3AD203B41FA5}">
                      <a16:colId xmlns:a16="http://schemas.microsoft.com/office/drawing/2014/main" val="74951460"/>
                    </a:ext>
                  </a:extLst>
                </a:gridCol>
                <a:gridCol w="1824360">
                  <a:extLst>
                    <a:ext uri="{9D8B030D-6E8A-4147-A177-3AD203B41FA5}">
                      <a16:colId xmlns:a16="http://schemas.microsoft.com/office/drawing/2014/main" val="3196130410"/>
                    </a:ext>
                  </a:extLst>
                </a:gridCol>
                <a:gridCol w="1824360">
                  <a:extLst>
                    <a:ext uri="{9D8B030D-6E8A-4147-A177-3AD203B41FA5}">
                      <a16:colId xmlns:a16="http://schemas.microsoft.com/office/drawing/2014/main" val="889130206"/>
                    </a:ext>
                  </a:extLst>
                </a:gridCol>
                <a:gridCol w="1824360">
                  <a:extLst>
                    <a:ext uri="{9D8B030D-6E8A-4147-A177-3AD203B41FA5}">
                      <a16:colId xmlns:a16="http://schemas.microsoft.com/office/drawing/2014/main" val="1855912832"/>
                    </a:ext>
                  </a:extLst>
                </a:gridCol>
                <a:gridCol w="1824360">
                  <a:extLst>
                    <a:ext uri="{9D8B030D-6E8A-4147-A177-3AD203B41FA5}">
                      <a16:colId xmlns:a16="http://schemas.microsoft.com/office/drawing/2014/main" val="3229798377"/>
                    </a:ext>
                  </a:extLst>
                </a:gridCol>
                <a:gridCol w="1824360">
                  <a:extLst>
                    <a:ext uri="{9D8B030D-6E8A-4147-A177-3AD203B41FA5}">
                      <a16:colId xmlns:a16="http://schemas.microsoft.com/office/drawing/2014/main" val="1816085540"/>
                    </a:ext>
                  </a:extLst>
                </a:gridCol>
              </a:tblGrid>
              <a:tr h="1806931">
                <a:tc>
                  <a:txBody>
                    <a:bodyPr/>
                    <a:lstStyle/>
                    <a:p>
                      <a:r>
                        <a:rPr lang="fr-FR" b="0" dirty="0">
                          <a:solidFill>
                            <a:schemeClr val="tx1"/>
                          </a:solidFill>
                          <a:latin typeface="+mn-lt"/>
                        </a:rPr>
                        <a:t>J’ai une présentation à faire pour mardi </a:t>
                      </a:r>
                    </a:p>
                  </a:txBody>
                  <a:tcPr>
                    <a:solidFill>
                      <a:schemeClr val="accent3">
                        <a:lumMod val="20000"/>
                        <a:lumOff val="80000"/>
                      </a:schemeClr>
                    </a:solidFill>
                  </a:tcPr>
                </a:tc>
                <a:tc>
                  <a:txBody>
                    <a:bodyPr/>
                    <a:lstStyle/>
                    <a:p>
                      <a:r>
                        <a:rPr lang="fr-FR" b="0" dirty="0">
                          <a:solidFill>
                            <a:schemeClr val="tx1"/>
                          </a:solidFill>
                          <a:latin typeface="+mn-lt"/>
                        </a:rPr>
                        <a:t>« Je connais le sujet, ça va être vite fait bien fait »</a:t>
                      </a:r>
                    </a:p>
                  </a:txBody>
                  <a:tcPr>
                    <a:solidFill>
                      <a:schemeClr val="accent3">
                        <a:lumMod val="20000"/>
                        <a:lumOff val="80000"/>
                      </a:schemeClr>
                    </a:solidFill>
                  </a:tcPr>
                </a:tc>
                <a:tc>
                  <a:txBody>
                    <a:bodyPr/>
                    <a:lstStyle/>
                    <a:p>
                      <a:r>
                        <a:rPr lang="fr-FR" b="0" dirty="0">
                          <a:solidFill>
                            <a:schemeClr val="tx1"/>
                          </a:solidFill>
                          <a:latin typeface="+mn-lt"/>
                        </a:rPr>
                        <a:t>Anxiété à 7/10 le lundi car je me rends compte que j’ai à peine fait la moitié </a:t>
                      </a:r>
                    </a:p>
                  </a:txBody>
                  <a:tcPr>
                    <a:solidFill>
                      <a:schemeClr val="accent3">
                        <a:lumMod val="20000"/>
                        <a:lumOff val="80000"/>
                      </a:schemeClr>
                    </a:solidFill>
                  </a:tcPr>
                </a:tc>
                <a:tc>
                  <a:txBody>
                    <a:bodyPr/>
                    <a:lstStyle/>
                    <a:p>
                      <a:r>
                        <a:rPr lang="fr-FR" b="0" dirty="0">
                          <a:solidFill>
                            <a:schemeClr val="tx1"/>
                          </a:solidFill>
                          <a:latin typeface="+mn-lt"/>
                        </a:rPr>
                        <a:t>Biais d’optimisme</a:t>
                      </a:r>
                    </a:p>
                  </a:txBody>
                  <a:tcPr>
                    <a:solidFill>
                      <a:schemeClr val="accent3">
                        <a:lumMod val="20000"/>
                        <a:lumOff val="80000"/>
                      </a:schemeClr>
                    </a:solidFill>
                  </a:tcPr>
                </a:tc>
                <a:tc>
                  <a:txBody>
                    <a:bodyPr/>
                    <a:lstStyle/>
                    <a:p>
                      <a:r>
                        <a:rPr lang="fr-FR" b="0" dirty="0">
                          <a:solidFill>
                            <a:schemeClr val="tx1"/>
                          </a:solidFill>
                          <a:latin typeface="+mn-lt"/>
                        </a:rPr>
                        <a:t>Je dois prévoir un peu plus de temps pour réaliser ma tache si jamais j’ai un imprévu ou pour la finaliser tranquillement</a:t>
                      </a:r>
                    </a:p>
                  </a:txBody>
                  <a:tcPr>
                    <a:solidFill>
                      <a:schemeClr val="accent3">
                        <a:lumMod val="20000"/>
                        <a:lumOff val="80000"/>
                      </a:schemeClr>
                    </a:solidFill>
                  </a:tcPr>
                </a:tc>
                <a:tc>
                  <a:txBody>
                    <a:bodyPr/>
                    <a:lstStyle/>
                    <a:p>
                      <a:r>
                        <a:rPr lang="fr-FR" b="0" dirty="0">
                          <a:solidFill>
                            <a:schemeClr val="tx1"/>
                          </a:solidFill>
                          <a:latin typeface="+mn-lt"/>
                        </a:rPr>
                        <a:t>Anxiété 2/10</a:t>
                      </a:r>
                    </a:p>
                  </a:txBody>
                  <a:tcPr>
                    <a:solidFill>
                      <a:schemeClr val="accent3">
                        <a:lumMod val="20000"/>
                        <a:lumOff val="80000"/>
                      </a:schemeClr>
                    </a:solidFill>
                  </a:tcPr>
                </a:tc>
                <a:extLst>
                  <a:ext uri="{0D108BD9-81ED-4DB2-BD59-A6C34878D82A}">
                    <a16:rowId xmlns:a16="http://schemas.microsoft.com/office/drawing/2014/main" val="1428591572"/>
                  </a:ext>
                </a:extLst>
              </a:tr>
            </a:tbl>
          </a:graphicData>
        </a:graphic>
      </p:graphicFrame>
    </p:spTree>
    <p:extLst>
      <p:ext uri="{BB962C8B-B14F-4D97-AF65-F5344CB8AC3E}">
        <p14:creationId xmlns:p14="http://schemas.microsoft.com/office/powerpoint/2010/main" val="347652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03fbf5cd34_0_12"/>
          <p:cNvSpPr txBox="1"/>
          <p:nvPr/>
        </p:nvSpPr>
        <p:spPr>
          <a:xfrm>
            <a:off x="1545658" y="291964"/>
            <a:ext cx="700477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dirty="0">
                <a:latin typeface="Gill Sans Ultra Bold" panose="020B0A02020104020203" pitchFamily="34" charset="77"/>
                <a:ea typeface="Calibri"/>
                <a:cs typeface="Calibri"/>
                <a:sym typeface="Calibri"/>
              </a:rPr>
              <a:t>Thérapies Cognitives et Comportementales</a:t>
            </a:r>
            <a:endParaRPr sz="2000" dirty="0">
              <a:latin typeface="Gill Sans Ultra Bold" panose="020B0A02020104020203" pitchFamily="34" charset="77"/>
            </a:endParaRPr>
          </a:p>
        </p:txBody>
      </p:sp>
      <p:sp>
        <p:nvSpPr>
          <p:cNvPr id="5" name="ZoneTexte 4">
            <a:extLst>
              <a:ext uri="{FF2B5EF4-FFF2-40B4-BE49-F238E27FC236}">
                <a16:creationId xmlns:a16="http://schemas.microsoft.com/office/drawing/2014/main" id="{B77BDF3C-C755-4048-8A13-73CF095965AA}"/>
              </a:ext>
            </a:extLst>
          </p:cNvPr>
          <p:cNvSpPr txBox="1"/>
          <p:nvPr/>
        </p:nvSpPr>
        <p:spPr>
          <a:xfrm>
            <a:off x="500931" y="1424341"/>
            <a:ext cx="5365102" cy="4708981"/>
          </a:xfrm>
          <a:prstGeom prst="rect">
            <a:avLst/>
          </a:prstGeom>
          <a:noFill/>
        </p:spPr>
        <p:txBody>
          <a:bodyPr wrap="square" rtlCol="0">
            <a:spAutoFit/>
          </a:bodyPr>
          <a:lstStyle/>
          <a:p>
            <a:pPr marL="285750" indent="-285750">
              <a:buFont typeface="Arial" panose="020B0604020202020204" pitchFamily="34" charset="0"/>
              <a:buChar char="•"/>
            </a:pPr>
            <a:r>
              <a:rPr lang="fr-FR" sz="2000" b="1" dirty="0">
                <a:latin typeface="Calibri" panose="020F0502020204030204" pitchFamily="34" charset="0"/>
                <a:cs typeface="Calibri" panose="020F0502020204030204" pitchFamily="34" charset="0"/>
              </a:rPr>
              <a:t>Travail sur l’organisation/la gestion du temps:</a:t>
            </a:r>
          </a:p>
          <a:p>
            <a:pPr marL="285750" indent="-285750">
              <a:buFontTx/>
              <a:buChar char="-"/>
            </a:pPr>
            <a:r>
              <a:rPr lang="fr-FR" sz="2000" dirty="0">
                <a:latin typeface="Calibri" panose="020F0502020204030204" pitchFamily="34" charset="0"/>
                <a:cs typeface="Calibri" panose="020F0502020204030204" pitchFamily="34" charset="0"/>
              </a:rPr>
              <a:t>Agenda, to-do </a:t>
            </a:r>
            <a:r>
              <a:rPr lang="fr-FR" sz="2000" dirty="0" err="1">
                <a:latin typeface="Calibri" panose="020F0502020204030204" pitchFamily="34" charset="0"/>
                <a:cs typeface="Calibri" panose="020F0502020204030204" pitchFamily="34" charset="0"/>
              </a:rPr>
              <a:t>lists</a:t>
            </a:r>
            <a:r>
              <a:rPr lang="fr-FR" sz="2000" dirty="0">
                <a:latin typeface="Calibri" panose="020F0502020204030204" pitchFamily="34" charset="0"/>
                <a:cs typeface="Calibri" panose="020F0502020204030204" pitchFamily="34" charset="0"/>
              </a:rPr>
              <a:t>, calendrier</a:t>
            </a:r>
          </a:p>
          <a:p>
            <a:pPr marL="285750" indent="-285750">
              <a:buFontTx/>
              <a:buChar char="-"/>
            </a:pPr>
            <a:r>
              <a:rPr lang="fr-FR" sz="2000" dirty="0">
                <a:latin typeface="Calibri" panose="020F0502020204030204" pitchFamily="34" charset="0"/>
                <a:cs typeface="Calibri" panose="020F0502020204030204" pitchFamily="34" charset="0"/>
              </a:rPr>
              <a:t>Alarmes</a:t>
            </a:r>
          </a:p>
          <a:p>
            <a:pPr marL="285750" indent="-285750">
              <a:buFontTx/>
              <a:buChar char="-"/>
            </a:pPr>
            <a:r>
              <a:rPr lang="fr-FR" sz="2000" dirty="0">
                <a:latin typeface="Calibri" panose="020F0502020204030204" pitchFamily="34" charset="0"/>
                <a:cs typeface="Calibri" panose="020F0502020204030204" pitchFamily="34" charset="0"/>
              </a:rPr>
              <a:t>Priorisation de tâches</a:t>
            </a:r>
          </a:p>
          <a:p>
            <a:pPr marL="285750" indent="-285750">
              <a:buFontTx/>
              <a:buChar char="-"/>
            </a:pPr>
            <a:endParaRPr lang="fr-FR"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000" b="1" dirty="0">
                <a:latin typeface="Calibri" panose="020F0502020204030204" pitchFamily="34" charset="0"/>
                <a:cs typeface="Calibri" panose="020F0502020204030204" pitchFamily="34" charset="0"/>
              </a:rPr>
              <a:t>Travail sur la motivation/réduction de la procrastination:</a:t>
            </a:r>
          </a:p>
          <a:p>
            <a:pPr marL="285750" indent="-285750">
              <a:buFontTx/>
              <a:buChar char="-"/>
            </a:pPr>
            <a:r>
              <a:rPr lang="fr-FR" sz="2000" dirty="0">
                <a:latin typeface="Calibri" panose="020F0502020204030204" pitchFamily="34" charset="0"/>
                <a:cs typeface="Calibri" panose="020F0502020204030204" pitchFamily="34" charset="0"/>
              </a:rPr>
              <a:t>Balance motivationnelle</a:t>
            </a:r>
          </a:p>
          <a:p>
            <a:pPr marL="285750" indent="-285750">
              <a:buFontTx/>
              <a:buChar char="-"/>
            </a:pPr>
            <a:r>
              <a:rPr lang="fr-FR" sz="2000" dirty="0">
                <a:latin typeface="Calibri" panose="020F0502020204030204" pitchFamily="34" charset="0"/>
                <a:cs typeface="Calibri" panose="020F0502020204030204" pitchFamily="34" charset="0"/>
              </a:rPr>
              <a:t>Prise de conscience des rouages de la procrastination</a:t>
            </a:r>
          </a:p>
          <a:p>
            <a:pPr marL="285750" indent="-285750">
              <a:buFontTx/>
              <a:buChar char="-"/>
            </a:pPr>
            <a:r>
              <a:rPr lang="fr-FR" sz="2000" dirty="0">
                <a:latin typeface="Calibri" panose="020F0502020204030204" pitchFamily="34" charset="0"/>
                <a:cs typeface="Calibri" panose="020F0502020204030204" pitchFamily="34" charset="0"/>
              </a:rPr>
              <a:t>Décomposition des problèmes en sous-problèmes</a:t>
            </a:r>
          </a:p>
          <a:p>
            <a:pPr marL="285750" indent="-285750">
              <a:buFontTx/>
              <a:buChar char="-"/>
            </a:pPr>
            <a:r>
              <a:rPr lang="fr-FR" sz="2000" dirty="0">
                <a:latin typeface="Calibri" panose="020F0502020204030204" pitchFamily="34" charset="0"/>
                <a:cs typeface="Calibri" panose="020F0502020204030204" pitchFamily="34" charset="0"/>
              </a:rPr>
              <a:t>Minuteur</a:t>
            </a:r>
          </a:p>
          <a:p>
            <a:pPr marL="285750" indent="-285750">
              <a:buFontTx/>
              <a:buChar char="-"/>
            </a:pPr>
            <a:r>
              <a:rPr lang="fr-FR" sz="2000" dirty="0">
                <a:latin typeface="Calibri" panose="020F0502020204030204" pitchFamily="34" charset="0"/>
                <a:cs typeface="Calibri" panose="020F0502020204030204" pitchFamily="34" charset="0"/>
              </a:rPr>
              <a:t>Restructuration cognitive des pensées dysfonctionnelles liées à la procrastination</a:t>
            </a:r>
          </a:p>
        </p:txBody>
      </p:sp>
      <p:sp>
        <p:nvSpPr>
          <p:cNvPr id="2" name="ZoneTexte 1">
            <a:extLst>
              <a:ext uri="{FF2B5EF4-FFF2-40B4-BE49-F238E27FC236}">
                <a16:creationId xmlns:a16="http://schemas.microsoft.com/office/drawing/2014/main" id="{F9B6F6A7-5255-4272-B238-4336DECE0057}"/>
              </a:ext>
            </a:extLst>
          </p:cNvPr>
          <p:cNvSpPr txBox="1"/>
          <p:nvPr/>
        </p:nvSpPr>
        <p:spPr>
          <a:xfrm>
            <a:off x="6918037" y="1843950"/>
            <a:ext cx="4801212" cy="3477875"/>
          </a:xfrm>
          <a:prstGeom prst="rect">
            <a:avLst/>
          </a:prstGeom>
          <a:noFill/>
        </p:spPr>
        <p:txBody>
          <a:bodyPr wrap="square" rtlCol="0">
            <a:spAutoFit/>
          </a:bodyPr>
          <a:lstStyle/>
          <a:p>
            <a:pPr marL="285750" indent="-285750">
              <a:buFont typeface="Arial" panose="020B0604020202020204" pitchFamily="34" charset="0"/>
              <a:buChar char="•"/>
            </a:pPr>
            <a:r>
              <a:rPr lang="fr-FR" sz="2000" b="1" dirty="0">
                <a:latin typeface="Calibri" panose="020F0502020204030204" pitchFamily="34" charset="0"/>
                <a:cs typeface="Calibri" panose="020F0502020204030204" pitchFamily="34" charset="0"/>
              </a:rPr>
              <a:t>Travail sur l’attention:</a:t>
            </a:r>
          </a:p>
          <a:p>
            <a:pPr marL="285750" indent="-285750">
              <a:buFontTx/>
              <a:buChar char="-"/>
            </a:pPr>
            <a:r>
              <a:rPr lang="fr-FR" sz="2000" dirty="0">
                <a:latin typeface="Calibri" panose="020F0502020204030204" pitchFamily="34" charset="0"/>
                <a:cs typeface="Calibri" panose="020F0502020204030204" pitchFamily="34" charset="0"/>
              </a:rPr>
              <a:t>Prise de conscience des distracteurs</a:t>
            </a:r>
          </a:p>
          <a:p>
            <a:pPr marL="285750" indent="-285750">
              <a:buFontTx/>
              <a:buChar char="-"/>
            </a:pPr>
            <a:r>
              <a:rPr lang="fr-FR" sz="2000" dirty="0">
                <a:latin typeface="Calibri" panose="020F0502020204030204" pitchFamily="34" charset="0"/>
                <a:cs typeface="Calibri" panose="020F0502020204030204" pitchFamily="34" charset="0"/>
              </a:rPr>
              <a:t>Organisation de l’environnement</a:t>
            </a:r>
          </a:p>
          <a:p>
            <a:pPr marL="285750" indent="-285750">
              <a:buFontTx/>
              <a:buChar char="-"/>
            </a:pPr>
            <a:r>
              <a:rPr lang="fr-FR" sz="2000" dirty="0">
                <a:latin typeface="Calibri" panose="020F0502020204030204" pitchFamily="34" charset="0"/>
                <a:cs typeface="Calibri" panose="020F0502020204030204" pitchFamily="34" charset="0"/>
              </a:rPr>
              <a:t>« Amplitude attentionnelle »</a:t>
            </a:r>
          </a:p>
          <a:p>
            <a:pPr marL="285750" indent="-285750">
              <a:buFontTx/>
              <a:buChar char="-"/>
            </a:pPr>
            <a:r>
              <a:rPr lang="fr-FR" sz="2000" dirty="0">
                <a:latin typeface="Calibri" panose="020F0502020204030204" pitchFamily="34" charset="0"/>
                <a:cs typeface="Calibri" panose="020F0502020204030204" pitchFamily="34" charset="0"/>
              </a:rPr>
              <a:t>Alarmes pour revenir aux tâches en cours</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000" b="1" dirty="0">
                <a:latin typeface="Calibri" panose="020F0502020204030204" pitchFamily="34" charset="0"/>
                <a:cs typeface="Calibri" panose="020F0502020204030204" pitchFamily="34" charset="0"/>
              </a:rPr>
              <a:t>Travail cognitif:</a:t>
            </a:r>
          </a:p>
          <a:p>
            <a:pPr marL="285750" indent="-285750">
              <a:buFontTx/>
              <a:buChar char="-"/>
            </a:pPr>
            <a:r>
              <a:rPr lang="fr-FR" sz="2000" dirty="0">
                <a:latin typeface="Calibri" panose="020F0502020204030204" pitchFamily="34" charset="0"/>
                <a:cs typeface="Calibri" panose="020F0502020204030204" pitchFamily="34" charset="0"/>
              </a:rPr>
              <a:t>Biais d’optimisme</a:t>
            </a:r>
          </a:p>
          <a:p>
            <a:pPr marL="285750" indent="-285750">
              <a:buFontTx/>
              <a:buChar char="-"/>
            </a:pPr>
            <a:r>
              <a:rPr lang="fr-FR" sz="2000" dirty="0">
                <a:latin typeface="Calibri" panose="020F0502020204030204" pitchFamily="34" charset="0"/>
                <a:cs typeface="Calibri" panose="020F0502020204030204" pitchFamily="34" charset="0"/>
              </a:rPr>
              <a:t>Faible estime de soi/perfectionnisme</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000" b="1" dirty="0">
                <a:latin typeface="Calibri" panose="020F0502020204030204" pitchFamily="34" charset="0"/>
                <a:cs typeface="Calibri" panose="020F0502020204030204" pitchFamily="34" charset="0"/>
              </a:rPr>
              <a:t>Travail sur la gestion des émotions</a:t>
            </a:r>
          </a:p>
        </p:txBody>
      </p:sp>
      <p:cxnSp>
        <p:nvCxnSpPr>
          <p:cNvPr id="4" name="Connecteur droit 3">
            <a:extLst>
              <a:ext uri="{FF2B5EF4-FFF2-40B4-BE49-F238E27FC236}">
                <a16:creationId xmlns:a16="http://schemas.microsoft.com/office/drawing/2014/main" id="{B1633A51-C379-42DA-A46A-907E4E40BC6C}"/>
              </a:ext>
            </a:extLst>
          </p:cNvPr>
          <p:cNvCxnSpPr/>
          <p:nvPr/>
        </p:nvCxnSpPr>
        <p:spPr>
          <a:xfrm>
            <a:off x="6643396" y="1156997"/>
            <a:ext cx="0" cy="4935894"/>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688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1483567" y="250327"/>
            <a:ext cx="960152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Stratégies de régulation des émotions</a:t>
            </a:r>
            <a:endParaRPr sz="2800" dirty="0">
              <a:latin typeface="Gill Sans Ultra Bold" panose="020B0A02020104020203" pitchFamily="34" charset="77"/>
            </a:endParaRPr>
          </a:p>
        </p:txBody>
      </p:sp>
      <p:sp>
        <p:nvSpPr>
          <p:cNvPr id="7" name="ZoneTexte 6">
            <a:extLst>
              <a:ext uri="{FF2B5EF4-FFF2-40B4-BE49-F238E27FC236}">
                <a16:creationId xmlns:a16="http://schemas.microsoft.com/office/drawing/2014/main" id="{06131285-DF58-47AA-BCFD-ABCB5CADF97E}"/>
              </a:ext>
            </a:extLst>
          </p:cNvPr>
          <p:cNvSpPr txBox="1"/>
          <p:nvPr/>
        </p:nvSpPr>
        <p:spPr>
          <a:xfrm>
            <a:off x="-174016" y="0"/>
            <a:ext cx="5535073" cy="261610"/>
          </a:xfrm>
          <a:prstGeom prst="rect">
            <a:avLst/>
          </a:prstGeom>
          <a:noFill/>
        </p:spPr>
        <p:txBody>
          <a:bodyPr wrap="square" rtlCol="0">
            <a:spAutoFit/>
          </a:bodyPr>
          <a:lstStyle/>
          <a:p>
            <a:pPr algn="ctr"/>
            <a:r>
              <a:rPr lang="fr-FR" sz="1100" u="sng">
                <a:latin typeface="Calibri" panose="020F0502020204030204" pitchFamily="34" charset="0"/>
                <a:cs typeface="Calibri" panose="020F0502020204030204" pitchFamily="34" charset="0"/>
              </a:rPr>
              <a:t>Modèle des processus de régulation émotionnelle selon Gross et Thompson</a:t>
            </a:r>
            <a:endParaRPr lang="fr-FR" sz="1100" u="sng" dirty="0">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635D4B67-E5A5-40A8-95C7-CC9ABF55FF99}"/>
              </a:ext>
            </a:extLst>
          </p:cNvPr>
          <p:cNvPicPr>
            <a:picLocks noChangeAspect="1"/>
          </p:cNvPicPr>
          <p:nvPr/>
        </p:nvPicPr>
        <p:blipFill rotWithShape="1">
          <a:blip r:embed="rId3"/>
          <a:srcRect l="4803" r="5115" b="17225"/>
          <a:stretch/>
        </p:blipFill>
        <p:spPr>
          <a:xfrm>
            <a:off x="2059699" y="1093390"/>
            <a:ext cx="7293661" cy="3032696"/>
          </a:xfrm>
          <a:prstGeom prst="rect">
            <a:avLst/>
          </a:prstGeom>
        </p:spPr>
      </p:pic>
      <p:sp>
        <p:nvSpPr>
          <p:cNvPr id="2" name="ZoneTexte 1">
            <a:extLst>
              <a:ext uri="{FF2B5EF4-FFF2-40B4-BE49-F238E27FC236}">
                <a16:creationId xmlns:a16="http://schemas.microsoft.com/office/drawing/2014/main" id="{683C9D11-B6DB-7F18-A2F3-4A18386EDD8E}"/>
              </a:ext>
            </a:extLst>
          </p:cNvPr>
          <p:cNvSpPr txBox="1"/>
          <p:nvPr/>
        </p:nvSpPr>
        <p:spPr>
          <a:xfrm>
            <a:off x="536679" y="5524085"/>
            <a:ext cx="2677542" cy="738664"/>
          </a:xfrm>
          <a:prstGeom prst="rect">
            <a:avLst/>
          </a:prstGeom>
          <a:noFill/>
        </p:spPr>
        <p:txBody>
          <a:bodyPr wrap="square" rtlCol="0">
            <a:spAutoFit/>
          </a:bodyPr>
          <a:lstStyle/>
          <a:p>
            <a:r>
              <a:rPr lang="fr-FR" sz="1400" dirty="0"/>
              <a:t>1. Nous pouvons choisir ou éviter une situation pour changer nos émotions</a:t>
            </a:r>
          </a:p>
        </p:txBody>
      </p:sp>
      <p:sp>
        <p:nvSpPr>
          <p:cNvPr id="4" name="ZoneTexte 3">
            <a:extLst>
              <a:ext uri="{FF2B5EF4-FFF2-40B4-BE49-F238E27FC236}">
                <a16:creationId xmlns:a16="http://schemas.microsoft.com/office/drawing/2014/main" id="{70AB5219-56A6-3141-DB07-7FE90058412B}"/>
              </a:ext>
            </a:extLst>
          </p:cNvPr>
          <p:cNvSpPr txBox="1"/>
          <p:nvPr/>
        </p:nvSpPr>
        <p:spPr>
          <a:xfrm>
            <a:off x="2577435" y="4836828"/>
            <a:ext cx="2491275" cy="523220"/>
          </a:xfrm>
          <a:prstGeom prst="rect">
            <a:avLst/>
          </a:prstGeom>
          <a:noFill/>
        </p:spPr>
        <p:txBody>
          <a:bodyPr wrap="square" rtlCol="0">
            <a:spAutoFit/>
          </a:bodyPr>
          <a:lstStyle/>
          <a:p>
            <a:r>
              <a:rPr lang="fr-FR" sz="1400" dirty="0"/>
              <a:t>2. Si on ne peut pas éviter la situation, on peut la modifier</a:t>
            </a:r>
          </a:p>
        </p:txBody>
      </p:sp>
      <p:sp>
        <p:nvSpPr>
          <p:cNvPr id="5" name="ZoneTexte 4">
            <a:extLst>
              <a:ext uri="{FF2B5EF4-FFF2-40B4-BE49-F238E27FC236}">
                <a16:creationId xmlns:a16="http://schemas.microsoft.com/office/drawing/2014/main" id="{56E63FDB-BD46-F065-0013-EA20CD4DF9AE}"/>
              </a:ext>
            </a:extLst>
          </p:cNvPr>
          <p:cNvSpPr txBox="1"/>
          <p:nvPr/>
        </p:nvSpPr>
        <p:spPr>
          <a:xfrm>
            <a:off x="4022286" y="5999814"/>
            <a:ext cx="2677542" cy="523220"/>
          </a:xfrm>
          <a:prstGeom prst="rect">
            <a:avLst/>
          </a:prstGeom>
          <a:noFill/>
        </p:spPr>
        <p:txBody>
          <a:bodyPr wrap="square" rtlCol="0">
            <a:spAutoFit/>
          </a:bodyPr>
          <a:lstStyle/>
          <a:p>
            <a:r>
              <a:rPr lang="fr-FR" sz="1400" dirty="0"/>
              <a:t>3. On peut déployer son attention en se focalisant sur autre chose </a:t>
            </a:r>
          </a:p>
        </p:txBody>
      </p:sp>
      <p:sp>
        <p:nvSpPr>
          <p:cNvPr id="6" name="ZoneTexte 5">
            <a:extLst>
              <a:ext uri="{FF2B5EF4-FFF2-40B4-BE49-F238E27FC236}">
                <a16:creationId xmlns:a16="http://schemas.microsoft.com/office/drawing/2014/main" id="{03D0144E-44E2-3745-33A7-3B7A5F85EF1F}"/>
              </a:ext>
            </a:extLst>
          </p:cNvPr>
          <p:cNvSpPr txBox="1"/>
          <p:nvPr/>
        </p:nvSpPr>
        <p:spPr>
          <a:xfrm>
            <a:off x="6096000" y="4725824"/>
            <a:ext cx="3257360" cy="1169551"/>
          </a:xfrm>
          <a:prstGeom prst="rect">
            <a:avLst/>
          </a:prstGeom>
          <a:noFill/>
        </p:spPr>
        <p:txBody>
          <a:bodyPr wrap="square" rtlCol="0">
            <a:spAutoFit/>
          </a:bodyPr>
          <a:lstStyle/>
          <a:p>
            <a:r>
              <a:rPr lang="fr-FR" sz="1400" dirty="0"/>
              <a:t>4. Réévaluer à nouveau l’émotion par la valence ( + ou - ), l’intensité (+ ou – élevée) ou sa signification de l’émotion voire l’acceptation (lâcher prise/détachement)</a:t>
            </a:r>
          </a:p>
        </p:txBody>
      </p:sp>
      <p:sp>
        <p:nvSpPr>
          <p:cNvPr id="10" name="ZoneTexte 9">
            <a:extLst>
              <a:ext uri="{FF2B5EF4-FFF2-40B4-BE49-F238E27FC236}">
                <a16:creationId xmlns:a16="http://schemas.microsoft.com/office/drawing/2014/main" id="{8FECD90B-B8F8-2DEE-1454-1A5D931F763A}"/>
              </a:ext>
            </a:extLst>
          </p:cNvPr>
          <p:cNvSpPr txBox="1"/>
          <p:nvPr/>
        </p:nvSpPr>
        <p:spPr>
          <a:xfrm>
            <a:off x="8758103" y="5688449"/>
            <a:ext cx="2993630" cy="738664"/>
          </a:xfrm>
          <a:prstGeom prst="rect">
            <a:avLst/>
          </a:prstGeom>
          <a:noFill/>
        </p:spPr>
        <p:txBody>
          <a:bodyPr wrap="square" rtlCol="0">
            <a:spAutoFit/>
          </a:bodyPr>
          <a:lstStyle/>
          <a:p>
            <a:r>
              <a:rPr lang="fr-FR" sz="1400" dirty="0"/>
              <a:t>5. Modifier nos réponses biologiques et comportementales par des méthodes de relaxation dirigée</a:t>
            </a:r>
          </a:p>
        </p:txBody>
      </p:sp>
    </p:spTree>
    <p:extLst>
      <p:ext uri="{BB962C8B-B14F-4D97-AF65-F5344CB8AC3E}">
        <p14:creationId xmlns:p14="http://schemas.microsoft.com/office/powerpoint/2010/main" val="4237908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586"/>
        <p:cNvGrpSpPr/>
        <p:nvPr/>
      </p:nvGrpSpPr>
      <p:grpSpPr>
        <a:xfrm>
          <a:off x="0" y="0"/>
          <a:ext cx="0" cy="0"/>
          <a:chOff x="0" y="0"/>
          <a:chExt cx="0" cy="0"/>
        </a:xfrm>
      </p:grpSpPr>
      <p:sp>
        <p:nvSpPr>
          <p:cNvPr id="587" name="Google Shape;587;p83"/>
          <p:cNvSpPr txBox="1"/>
          <p:nvPr/>
        </p:nvSpPr>
        <p:spPr>
          <a:xfrm>
            <a:off x="1128822" y="282633"/>
            <a:ext cx="993435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fr-FR" sz="2800" dirty="0">
                <a:latin typeface="Gill Sans Ultra Bold" panose="020B0A02020104020203" pitchFamily="34" charset="77"/>
                <a:ea typeface="Calibri"/>
                <a:cs typeface="Calibri"/>
                <a:sym typeface="Calibri"/>
              </a:rPr>
              <a:t>Stratégies de régulation des émotions</a:t>
            </a:r>
            <a:endParaRPr sz="2800" dirty="0">
              <a:latin typeface="Gill Sans Ultra Bold" panose="020B0A02020104020203" pitchFamily="34" charset="77"/>
            </a:endParaRPr>
          </a:p>
        </p:txBody>
      </p:sp>
      <p:pic>
        <p:nvPicPr>
          <p:cNvPr id="4" name="Image 3">
            <a:extLst>
              <a:ext uri="{FF2B5EF4-FFF2-40B4-BE49-F238E27FC236}">
                <a16:creationId xmlns:a16="http://schemas.microsoft.com/office/drawing/2014/main" id="{60DAC03D-2120-4F6D-9F28-6646C03FD54B}"/>
              </a:ext>
            </a:extLst>
          </p:cNvPr>
          <p:cNvPicPr>
            <a:picLocks noChangeAspect="1"/>
          </p:cNvPicPr>
          <p:nvPr/>
        </p:nvPicPr>
        <p:blipFill rotWithShape="1">
          <a:blip r:embed="rId3"/>
          <a:srcRect l="390" r="-390" b="54387"/>
          <a:stretch/>
        </p:blipFill>
        <p:spPr>
          <a:xfrm>
            <a:off x="496736" y="1506893"/>
            <a:ext cx="10765127" cy="4084009"/>
          </a:xfrm>
          <a:prstGeom prst="rect">
            <a:avLst/>
          </a:prstGeom>
        </p:spPr>
      </p:pic>
    </p:spTree>
    <p:extLst>
      <p:ext uri="{BB962C8B-B14F-4D97-AF65-F5344CB8AC3E}">
        <p14:creationId xmlns:p14="http://schemas.microsoft.com/office/powerpoint/2010/main" val="1028042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586"/>
        <p:cNvGrpSpPr/>
        <p:nvPr/>
      </p:nvGrpSpPr>
      <p:grpSpPr>
        <a:xfrm>
          <a:off x="0" y="0"/>
          <a:ext cx="0" cy="0"/>
          <a:chOff x="0" y="0"/>
          <a:chExt cx="0" cy="0"/>
        </a:xfrm>
      </p:grpSpPr>
      <p:sp>
        <p:nvSpPr>
          <p:cNvPr id="587" name="Google Shape;587;p83"/>
          <p:cNvSpPr txBox="1"/>
          <p:nvPr/>
        </p:nvSpPr>
        <p:spPr>
          <a:xfrm>
            <a:off x="1403314" y="276333"/>
            <a:ext cx="878342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Stratégies de régulation des émotions</a:t>
            </a:r>
            <a:endParaRPr sz="2800" dirty="0">
              <a:latin typeface="Gill Sans Ultra Bold" panose="020B0A02020104020203" pitchFamily="34" charset="77"/>
            </a:endParaRPr>
          </a:p>
        </p:txBody>
      </p:sp>
      <p:pic>
        <p:nvPicPr>
          <p:cNvPr id="4" name="Image 3">
            <a:extLst>
              <a:ext uri="{FF2B5EF4-FFF2-40B4-BE49-F238E27FC236}">
                <a16:creationId xmlns:a16="http://schemas.microsoft.com/office/drawing/2014/main" id="{60DAC03D-2120-4F6D-9F28-6646C03FD54B}"/>
              </a:ext>
            </a:extLst>
          </p:cNvPr>
          <p:cNvPicPr>
            <a:picLocks noChangeAspect="1"/>
          </p:cNvPicPr>
          <p:nvPr/>
        </p:nvPicPr>
        <p:blipFill rotWithShape="1">
          <a:blip r:embed="rId3"/>
          <a:srcRect t="45613"/>
          <a:stretch/>
        </p:blipFill>
        <p:spPr>
          <a:xfrm>
            <a:off x="1403314" y="1716833"/>
            <a:ext cx="9385371" cy="4245429"/>
          </a:xfrm>
          <a:prstGeom prst="rect">
            <a:avLst/>
          </a:prstGeom>
        </p:spPr>
      </p:pic>
      <p:pic>
        <p:nvPicPr>
          <p:cNvPr id="2" name="Image 1">
            <a:extLst>
              <a:ext uri="{FF2B5EF4-FFF2-40B4-BE49-F238E27FC236}">
                <a16:creationId xmlns:a16="http://schemas.microsoft.com/office/drawing/2014/main" id="{9D4E7023-112B-4191-A494-A7627BAE0B24}"/>
              </a:ext>
            </a:extLst>
          </p:cNvPr>
          <p:cNvPicPr>
            <a:picLocks noChangeAspect="1"/>
          </p:cNvPicPr>
          <p:nvPr/>
        </p:nvPicPr>
        <p:blipFill rotWithShape="1">
          <a:blip r:embed="rId4"/>
          <a:srcRect r="-3550"/>
          <a:stretch/>
        </p:blipFill>
        <p:spPr>
          <a:xfrm>
            <a:off x="1403314" y="1230400"/>
            <a:ext cx="9715327" cy="486433"/>
          </a:xfrm>
          <a:prstGeom prst="rect">
            <a:avLst/>
          </a:prstGeom>
        </p:spPr>
      </p:pic>
    </p:spTree>
    <p:extLst>
      <p:ext uri="{BB962C8B-B14F-4D97-AF65-F5344CB8AC3E}">
        <p14:creationId xmlns:p14="http://schemas.microsoft.com/office/powerpoint/2010/main" val="219084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95534" y="282633"/>
            <a:ext cx="11122926"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Quelles sont vos difficultés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dans les relations aux autres ?</a:t>
            </a:r>
            <a:endParaRPr sz="2800" dirty="0">
              <a:latin typeface="Gill Sans Ultra Bold" panose="020B0A02020104020203" pitchFamily="34" charset="77"/>
            </a:endParaRPr>
          </a:p>
        </p:txBody>
      </p:sp>
      <p:pic>
        <p:nvPicPr>
          <p:cNvPr id="2" name="Image 1"/>
          <p:cNvPicPr>
            <a:picLocks noChangeAspect="1"/>
          </p:cNvPicPr>
          <p:nvPr/>
        </p:nvPicPr>
        <p:blipFill rotWithShape="1">
          <a:blip r:embed="rId3"/>
          <a:srcRect l="22123" t="19592" r="54685" b="44732"/>
          <a:stretch/>
        </p:blipFill>
        <p:spPr>
          <a:xfrm>
            <a:off x="3916907" y="2253663"/>
            <a:ext cx="3712191" cy="3210562"/>
          </a:xfrm>
          <a:prstGeom prst="rect">
            <a:avLst/>
          </a:prstGeom>
        </p:spPr>
      </p:pic>
    </p:spTree>
    <p:extLst>
      <p:ext uri="{BB962C8B-B14F-4D97-AF65-F5344CB8AC3E}">
        <p14:creationId xmlns:p14="http://schemas.microsoft.com/office/powerpoint/2010/main" val="24558394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45C52F5-7F70-43A6-9B67-8CAEDA6E831A}"/>
              </a:ext>
            </a:extLst>
          </p:cNvPr>
          <p:cNvSpPr txBox="1"/>
          <p:nvPr/>
        </p:nvSpPr>
        <p:spPr>
          <a:xfrm>
            <a:off x="1403762" y="2490642"/>
            <a:ext cx="7225756" cy="19389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lang="fr-FR" sz="2000" dirty="0">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fr-FR" sz="2000" dirty="0">
                <a:latin typeface="Calibri" panose="020F0502020204030204" pitchFamily="34" charset="0"/>
                <a:cs typeface="Calibri" panose="020F0502020204030204" pitchFamily="34" charset="0"/>
                <a:sym typeface="Arial"/>
              </a:rPr>
              <a:t>Pour en parler avec son entourage proche</a:t>
            </a: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lang="fr-FR" sz="2000" dirty="0">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fr-FR" sz="2000" dirty="0">
                <a:latin typeface="Calibri" panose="020F0502020204030204" pitchFamily="34" charset="0"/>
                <a:cs typeface="Calibri" panose="020F0502020204030204" pitchFamily="34" charset="0"/>
                <a:sym typeface="Arial"/>
              </a:rPr>
              <a:t>Reconnaître l’impact du trouble, sans se culpabiliser</a:t>
            </a:r>
          </a:p>
          <a:p>
            <a:pPr marR="0" lvl="0" algn="l" defTabSz="914400" rtl="0" eaLnBrk="1" fontAlgn="auto" latinLnBrk="0" hangingPunct="1">
              <a:lnSpc>
                <a:spcPct val="100000"/>
              </a:lnSpc>
              <a:spcBef>
                <a:spcPts val="0"/>
              </a:spcBef>
              <a:spcAft>
                <a:spcPts val="0"/>
              </a:spcAft>
              <a:buClr>
                <a:srgbClr val="000000"/>
              </a:buClr>
              <a:buSzTx/>
              <a:tabLst/>
              <a:defRPr/>
            </a:pPr>
            <a:endParaRPr lang="fr-FR" sz="2000" dirty="0">
              <a:latin typeface="Calibri" panose="020F0502020204030204" pitchFamily="34" charset="0"/>
              <a:cs typeface="Calibri" panose="020F0502020204030204" pitchFamily="34" charset="0"/>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r>
              <a:rPr lang="fr-FR" sz="2000" dirty="0">
                <a:latin typeface="Calibri" panose="020F0502020204030204" pitchFamily="34" charset="0"/>
                <a:cs typeface="Calibri" panose="020F0502020204030204" pitchFamily="34" charset="0"/>
                <a:sym typeface="Arial"/>
              </a:rPr>
              <a:t>-    Evoluer </a:t>
            </a:r>
          </a:p>
        </p:txBody>
      </p:sp>
      <p:sp>
        <p:nvSpPr>
          <p:cNvPr id="4" name="Google Shape;587;p83"/>
          <p:cNvSpPr txBox="1"/>
          <p:nvPr/>
        </p:nvSpPr>
        <p:spPr>
          <a:xfrm>
            <a:off x="95534" y="273206"/>
            <a:ext cx="11122926"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Pourquoi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Reconnaître l’impact du TDAH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dans les relations sociales ?</a:t>
            </a:r>
          </a:p>
        </p:txBody>
      </p:sp>
    </p:spTree>
    <p:extLst>
      <p:ext uri="{BB962C8B-B14F-4D97-AF65-F5344CB8AC3E}">
        <p14:creationId xmlns:p14="http://schemas.microsoft.com/office/powerpoint/2010/main" val="276038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95533" y="273206"/>
            <a:ext cx="12291287"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D’après vous,</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Quel est l’impact du TDAH dans les relations sociales ? </a:t>
            </a:r>
          </a:p>
        </p:txBody>
      </p:sp>
      <p:sp>
        <p:nvSpPr>
          <p:cNvPr id="6" name="ZoneTexte 5">
            <a:extLst>
              <a:ext uri="{FF2B5EF4-FFF2-40B4-BE49-F238E27FC236}">
                <a16:creationId xmlns:a16="http://schemas.microsoft.com/office/drawing/2014/main" id="{766E5005-AB3E-4C32-9CC8-3AB1CD73D3B2}"/>
              </a:ext>
            </a:extLst>
          </p:cNvPr>
          <p:cNvSpPr txBox="1"/>
          <p:nvPr/>
        </p:nvSpPr>
        <p:spPr>
          <a:xfrm>
            <a:off x="1269242" y="1743882"/>
            <a:ext cx="8438865" cy="4708981"/>
          </a:xfrm>
          <a:prstGeom prst="rect">
            <a:avLst/>
          </a:prstGeom>
          <a:noFill/>
        </p:spPr>
        <p:txBody>
          <a:bodyPr wrap="square" rtlCol="0">
            <a:spAutoFit/>
          </a:bodyPr>
          <a:lstStyle/>
          <a:p>
            <a:pPr marL="285750" indent="-285750">
              <a:buFontTx/>
              <a:buChar char="-"/>
            </a:pPr>
            <a:r>
              <a:rPr lang="fr-FR" sz="2000" dirty="0">
                <a:latin typeface="Calibri" panose="020F0502020204030204" pitchFamily="34" charset="0"/>
                <a:cs typeface="Calibri" panose="020F0502020204030204" pitchFamily="34" charset="0"/>
              </a:rPr>
              <a:t>Ponctualité</a:t>
            </a:r>
          </a:p>
          <a:p>
            <a:pPr marL="285750" indent="-285750">
              <a:buFontTx/>
              <a:buChar char="-"/>
            </a:pPr>
            <a:r>
              <a:rPr lang="fr-FR" sz="2000" dirty="0">
                <a:latin typeface="Calibri" panose="020F0502020204030204" pitchFamily="34" charset="0"/>
                <a:cs typeface="Calibri" panose="020F0502020204030204" pitchFamily="34" charset="0"/>
              </a:rPr>
              <a:t>Distractibilité pendant une conversation</a:t>
            </a:r>
          </a:p>
          <a:p>
            <a:pPr marL="285750" indent="-285750">
              <a:buFontTx/>
              <a:buChar char="-"/>
            </a:pPr>
            <a:r>
              <a:rPr lang="fr-FR" sz="2000" dirty="0">
                <a:latin typeface="Calibri" panose="020F0502020204030204" pitchFamily="34" charset="0"/>
                <a:cs typeface="Calibri" panose="020F0502020204030204" pitchFamily="34" charset="0"/>
              </a:rPr>
              <a:t>Impulsivité verbale : couper la parole</a:t>
            </a:r>
          </a:p>
          <a:p>
            <a:pPr marL="285750" indent="-285750">
              <a:buFontTx/>
              <a:buChar char="-"/>
            </a:pPr>
            <a:r>
              <a:rPr lang="fr-FR" sz="2000" dirty="0">
                <a:latin typeface="Calibri" panose="020F0502020204030204" pitchFamily="34" charset="0"/>
                <a:cs typeface="Calibri" panose="020F0502020204030204" pitchFamily="34" charset="0"/>
              </a:rPr>
              <a:t>Propos trop directs =&gt; blessants</a:t>
            </a:r>
          </a:p>
          <a:p>
            <a:pPr marL="285750" indent="-285750">
              <a:buFontTx/>
              <a:buChar char="-"/>
            </a:pPr>
            <a:r>
              <a:rPr lang="fr-FR" sz="2000" dirty="0">
                <a:latin typeface="Calibri" panose="020F0502020204030204" pitchFamily="34" charset="0"/>
                <a:cs typeface="Calibri" panose="020F0502020204030204" pitchFamily="34" charset="0"/>
              </a:rPr>
              <a:t>Oublier une conversation</a:t>
            </a:r>
          </a:p>
          <a:p>
            <a:pPr marL="285750" indent="-285750">
              <a:buFontTx/>
              <a:buChar char="-"/>
            </a:pPr>
            <a:r>
              <a:rPr lang="fr-FR" sz="2000" dirty="0">
                <a:latin typeface="Calibri" panose="020F0502020204030204" pitchFamily="34" charset="0"/>
                <a:cs typeface="Calibri" panose="020F0502020204030204" pitchFamily="34" charset="0"/>
              </a:rPr>
              <a:t>Ne pas considérer l’effet de ses actions sur autrui</a:t>
            </a:r>
          </a:p>
          <a:p>
            <a:pPr marL="285750" indent="-285750">
              <a:buFontTx/>
              <a:buChar char="-"/>
            </a:pPr>
            <a:r>
              <a:rPr lang="fr-FR" sz="2000" dirty="0">
                <a:latin typeface="Calibri" panose="020F0502020204030204" pitchFamily="34" charset="0"/>
                <a:cs typeface="Calibri" panose="020F0502020204030204" pitchFamily="34" charset="0"/>
              </a:rPr>
              <a:t>Oublier les problèmes de l’autre</a:t>
            </a:r>
          </a:p>
          <a:p>
            <a:pPr marL="285750" indent="-285750">
              <a:buFontTx/>
              <a:buChar char="-"/>
            </a:pPr>
            <a:r>
              <a:rPr lang="fr-FR" sz="2000" dirty="0">
                <a:latin typeface="Calibri" panose="020F0502020204030204" pitchFamily="34" charset="0"/>
                <a:cs typeface="Calibri" panose="020F0502020204030204" pitchFamily="34" charset="0"/>
              </a:rPr>
              <a:t>Oublier ses engagements</a:t>
            </a:r>
          </a:p>
          <a:p>
            <a:pPr marL="285750" indent="-285750">
              <a:buFontTx/>
              <a:buChar char="-"/>
            </a:pPr>
            <a:r>
              <a:rPr lang="fr-FR" sz="2000" dirty="0">
                <a:latin typeface="Calibri" panose="020F0502020204030204" pitchFamily="34" charset="0"/>
                <a:cs typeface="Calibri" panose="020F0502020204030204" pitchFamily="34" charset="0"/>
              </a:rPr>
              <a:t>Se lasser des relations</a:t>
            </a:r>
          </a:p>
          <a:p>
            <a:pPr marL="285750" indent="-285750">
              <a:buFontTx/>
              <a:buChar char="-"/>
            </a:pPr>
            <a:r>
              <a:rPr lang="fr-FR" sz="2000" dirty="0">
                <a:latin typeface="Calibri" panose="020F0502020204030204" pitchFamily="34" charset="0"/>
                <a:cs typeface="Calibri" panose="020F0502020204030204" pitchFamily="34" charset="0"/>
              </a:rPr>
              <a:t>Hypersensibilité émotionnelle allant jusqu’à des moments de crise où l’on casse des objets</a:t>
            </a:r>
          </a:p>
          <a:p>
            <a:pPr marL="285750" indent="-285750">
              <a:buFontTx/>
              <a:buChar char="-"/>
            </a:pPr>
            <a:r>
              <a:rPr lang="fr-FR" sz="2000" dirty="0">
                <a:latin typeface="Calibri" panose="020F0502020204030204" pitchFamily="34" charset="0"/>
                <a:cs typeface="Calibri" panose="020F0502020204030204" pitchFamily="34" charset="0"/>
              </a:rPr>
              <a:t>Penser que la meilleure façon de se faire respecter c’est de s’imposer</a:t>
            </a:r>
          </a:p>
          <a:p>
            <a:pPr marL="285750" indent="-285750">
              <a:buFontTx/>
              <a:buChar char="-"/>
            </a:pPr>
            <a:r>
              <a:rPr lang="fr-FR" sz="2000" dirty="0">
                <a:latin typeface="Calibri" panose="020F0502020204030204" pitchFamily="34" charset="0"/>
                <a:cs typeface="Calibri" panose="020F0502020204030204" pitchFamily="34" charset="0"/>
              </a:rPr>
              <a:t>Infidélité</a:t>
            </a:r>
          </a:p>
          <a:p>
            <a:pPr marL="285750" indent="-285750">
              <a:buFontTx/>
              <a:buChar char="-"/>
            </a:pPr>
            <a:r>
              <a:rPr lang="fr-FR" sz="2000" dirty="0">
                <a:latin typeface="Calibri" panose="020F0502020204030204" pitchFamily="34" charset="0"/>
                <a:cs typeface="Calibri" panose="020F0502020204030204" pitchFamily="34" charset="0"/>
              </a:rPr>
              <a:t>L’entourage qui prend les symptômes pour des traits de personnalité</a:t>
            </a:r>
          </a:p>
          <a:p>
            <a:endParaRPr 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34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653142" y="304730"/>
            <a:ext cx="9601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Relations sociales :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vos stratégies quand l’autre parle ?</a:t>
            </a:r>
            <a:endParaRPr sz="2800" dirty="0">
              <a:latin typeface="Gill Sans Ultra Bold" panose="020B0A02020104020203" pitchFamily="34" charset="77"/>
            </a:endParaRPr>
          </a:p>
        </p:txBody>
      </p:sp>
      <p:sp>
        <p:nvSpPr>
          <p:cNvPr id="6" name="ZoneTexte 5">
            <a:extLst>
              <a:ext uri="{FF2B5EF4-FFF2-40B4-BE49-F238E27FC236}">
                <a16:creationId xmlns:a16="http://schemas.microsoft.com/office/drawing/2014/main" id="{B0D1E0A1-6EFF-4ECD-86E1-D313EE0A7350}"/>
              </a:ext>
            </a:extLst>
          </p:cNvPr>
          <p:cNvSpPr txBox="1"/>
          <p:nvPr/>
        </p:nvSpPr>
        <p:spPr>
          <a:xfrm>
            <a:off x="1231036" y="1783394"/>
            <a:ext cx="9452928" cy="5016758"/>
          </a:xfrm>
          <a:prstGeom prst="rect">
            <a:avLst/>
          </a:prstGeom>
          <a:noFill/>
        </p:spPr>
        <p:txBody>
          <a:bodyPr wrap="square" rtlCol="0">
            <a:spAutoFit/>
          </a:bodyPr>
          <a:lstStyle/>
          <a:p>
            <a:pPr marL="285750" indent="-285750">
              <a:buFontTx/>
              <a:buChar char="-"/>
            </a:pPr>
            <a:r>
              <a:rPr lang="fr-FR" sz="2000" dirty="0">
                <a:latin typeface="Calibri" panose="020F0502020204030204" pitchFamily="34" charset="0"/>
                <a:cs typeface="Calibri" panose="020F0502020204030204" pitchFamily="34" charset="0"/>
              </a:rPr>
              <a:t>S’intéresser à ce qu’il dit, essayer de le comprendre de se mettre à sa place</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Qu’est-ce que l’autre attend de moi ? un conseil, juste de l’écoute ? </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Observer les signes non verbaux</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Eviter de couper la parole</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Reconnaître lorsque l’on coupe la parole</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Prendre le temps d’écouter son avis</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Gérer les décrochages attentionnels ; Répéter ce que vous avez compris</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Prendre le temps d’écouter l’autre parler</a:t>
            </a:r>
          </a:p>
          <a:p>
            <a:pPr marL="285750" indent="-285750">
              <a:buFontTx/>
              <a:buChar char="-"/>
            </a:pPr>
            <a:endParaRPr 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11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653142" y="304730"/>
            <a:ext cx="9601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Relations sociales :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vos stratégies quand vous parlez ?</a:t>
            </a:r>
            <a:endParaRPr sz="2800" dirty="0">
              <a:latin typeface="Gill Sans Ultra Bold" panose="020B0A02020104020203" pitchFamily="34" charset="77"/>
            </a:endParaRPr>
          </a:p>
        </p:txBody>
      </p:sp>
      <p:sp>
        <p:nvSpPr>
          <p:cNvPr id="6" name="ZoneTexte 5">
            <a:extLst>
              <a:ext uri="{FF2B5EF4-FFF2-40B4-BE49-F238E27FC236}">
                <a16:creationId xmlns:a16="http://schemas.microsoft.com/office/drawing/2014/main" id="{B0D1E0A1-6EFF-4ECD-86E1-D313EE0A7350}"/>
              </a:ext>
            </a:extLst>
          </p:cNvPr>
          <p:cNvSpPr txBox="1"/>
          <p:nvPr/>
        </p:nvSpPr>
        <p:spPr>
          <a:xfrm>
            <a:off x="801414" y="2047613"/>
            <a:ext cx="9452928" cy="2554545"/>
          </a:xfrm>
          <a:prstGeom prst="rect">
            <a:avLst/>
          </a:prstGeom>
          <a:noFill/>
        </p:spPr>
        <p:txBody>
          <a:bodyPr wrap="square" rtlCol="0">
            <a:spAutoFit/>
          </a:bodyPr>
          <a:lstStyle/>
          <a:p>
            <a:pPr marL="285750" indent="-285750">
              <a:buFontTx/>
              <a:buChar char="-"/>
            </a:pPr>
            <a:r>
              <a:rPr lang="fr-FR" sz="2000" dirty="0">
                <a:latin typeface="Calibri" panose="020F0502020204030204" pitchFamily="34" charset="0"/>
                <a:cs typeface="Calibri" panose="020F0502020204030204" pitchFamily="34" charset="0"/>
              </a:rPr>
              <a:t>Prendre consciemment du recul avant de parler</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Evaluer l’impact de mes paroles sur l’autre (attention aux paroles blessantes)</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Reconnaître si je coupe la parole</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Observer les signes non verbaux</a:t>
            </a:r>
          </a:p>
          <a:p>
            <a:pPr marL="285750" indent="-285750">
              <a:buFontTx/>
              <a:buChar char="-"/>
            </a:pPr>
            <a:endParaRPr 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250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653142" y="304730"/>
            <a:ext cx="9601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Relations au travail :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Les stratégies en +</a:t>
            </a:r>
            <a:endParaRPr sz="2800" dirty="0">
              <a:latin typeface="Gill Sans Ultra Bold" panose="020B0A02020104020203" pitchFamily="34" charset="77"/>
            </a:endParaRPr>
          </a:p>
        </p:txBody>
      </p:sp>
      <p:sp>
        <p:nvSpPr>
          <p:cNvPr id="6" name="ZoneTexte 5">
            <a:extLst>
              <a:ext uri="{FF2B5EF4-FFF2-40B4-BE49-F238E27FC236}">
                <a16:creationId xmlns:a16="http://schemas.microsoft.com/office/drawing/2014/main" id="{B0D1E0A1-6EFF-4ECD-86E1-D313EE0A7350}"/>
              </a:ext>
            </a:extLst>
          </p:cNvPr>
          <p:cNvSpPr txBox="1"/>
          <p:nvPr/>
        </p:nvSpPr>
        <p:spPr>
          <a:xfrm>
            <a:off x="903772" y="1633128"/>
            <a:ext cx="9452928" cy="3170099"/>
          </a:xfrm>
          <a:prstGeom prst="rect">
            <a:avLst/>
          </a:prstGeom>
          <a:noFill/>
        </p:spPr>
        <p:txBody>
          <a:bodyPr wrap="square" rtlCol="0">
            <a:spAutoFit/>
          </a:bodyPr>
          <a:lstStyle/>
          <a:p>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Points réguliers avec les personnes importantes</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Se mettre au calme si discussion importante</a:t>
            </a:r>
          </a:p>
          <a:p>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Gérer les décrochages attentionnels ; Répéter ce que vous avez compris</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Clarté : exprimer une idée à la fois</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Savoir demander une pause, se retirer si nécessaire</a:t>
            </a:r>
          </a:p>
        </p:txBody>
      </p:sp>
    </p:spTree>
    <p:extLst>
      <p:ext uri="{BB962C8B-B14F-4D97-AF65-F5344CB8AC3E}">
        <p14:creationId xmlns:p14="http://schemas.microsoft.com/office/powerpoint/2010/main" val="23363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9;g103fbf5cd34_0_12"/>
          <p:cNvSpPr txBox="1"/>
          <p:nvPr/>
        </p:nvSpPr>
        <p:spPr>
          <a:xfrm>
            <a:off x="1921992" y="2536384"/>
            <a:ext cx="771243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La Méditation Pleine Conscience</a:t>
            </a:r>
          </a:p>
        </p:txBody>
      </p:sp>
    </p:spTree>
    <p:extLst>
      <p:ext uri="{BB962C8B-B14F-4D97-AF65-F5344CB8AC3E}">
        <p14:creationId xmlns:p14="http://schemas.microsoft.com/office/powerpoint/2010/main" val="4252670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0BF4E640-D305-8BAE-E2C7-9CD8D91281CB}"/>
              </a:ext>
            </a:extLst>
          </p:cNvPr>
          <p:cNvSpPr>
            <a:spLocks noGrp="1"/>
          </p:cNvSpPr>
          <p:nvPr>
            <p:ph type="subTitle" idx="1"/>
          </p:nvPr>
        </p:nvSpPr>
        <p:spPr>
          <a:xfrm>
            <a:off x="1510352" y="2059992"/>
            <a:ext cx="9144000" cy="2757667"/>
          </a:xfrm>
        </p:spPr>
        <p:txBody>
          <a:bodyPr/>
          <a:lstStyle/>
          <a:p>
            <a:endParaRPr lang="fr-FR" dirty="0">
              <a:latin typeface="Gill Sans Ultra Bold" panose="020B0A02020104020203" pitchFamily="34" charset="77"/>
            </a:endParaRPr>
          </a:p>
          <a:p>
            <a:r>
              <a:rPr lang="fr-FR" dirty="0">
                <a:latin typeface="Gill Sans Ultra Bold" panose="020B0A02020104020203" pitchFamily="34" charset="77"/>
              </a:rPr>
              <a:t>Je ne suis pas responsable de mon trouble </a:t>
            </a:r>
          </a:p>
          <a:p>
            <a:r>
              <a:rPr lang="fr-FR" dirty="0">
                <a:latin typeface="Gill Sans Ultra Bold" panose="020B0A02020104020203" pitchFamily="34" charset="77"/>
              </a:rPr>
              <a:t>Mais…</a:t>
            </a:r>
          </a:p>
          <a:p>
            <a:r>
              <a:rPr lang="fr-FR" dirty="0">
                <a:latin typeface="Gill Sans Ultra Bold" panose="020B0A02020104020203" pitchFamily="34" charset="77"/>
              </a:rPr>
              <a:t>je suis responsable de ce que je fais pour le prendre en charge</a:t>
            </a:r>
          </a:p>
        </p:txBody>
      </p:sp>
    </p:spTree>
    <p:extLst>
      <p:ext uri="{BB962C8B-B14F-4D97-AF65-F5344CB8AC3E}">
        <p14:creationId xmlns:p14="http://schemas.microsoft.com/office/powerpoint/2010/main" val="3994865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03fbf5cd34_0_12"/>
          <p:cNvSpPr txBox="1"/>
          <p:nvPr/>
        </p:nvSpPr>
        <p:spPr>
          <a:xfrm>
            <a:off x="633124" y="254738"/>
            <a:ext cx="7712437"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Méditation Pleine Conscience :</a:t>
            </a:r>
          </a:p>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en quoi ça consiste ?</a:t>
            </a:r>
            <a:endParaRPr sz="2800" dirty="0">
              <a:latin typeface="Gill Sans Ultra Bold" panose="020B0A02020104020203" pitchFamily="34" charset="77"/>
            </a:endParaRPr>
          </a:p>
        </p:txBody>
      </p:sp>
      <p:sp>
        <p:nvSpPr>
          <p:cNvPr id="6" name="ZoneTexte 5">
            <a:extLst>
              <a:ext uri="{FF2B5EF4-FFF2-40B4-BE49-F238E27FC236}">
                <a16:creationId xmlns:a16="http://schemas.microsoft.com/office/drawing/2014/main" id="{2E4611F6-AAF1-49CA-A3A5-86D71BC7F31D}"/>
              </a:ext>
            </a:extLst>
          </p:cNvPr>
          <p:cNvSpPr txBox="1"/>
          <p:nvPr/>
        </p:nvSpPr>
        <p:spPr>
          <a:xfrm>
            <a:off x="1084217" y="2053171"/>
            <a:ext cx="9980023" cy="4370427"/>
          </a:xfrm>
          <a:prstGeom prst="rect">
            <a:avLst/>
          </a:prstGeom>
          <a:noFill/>
        </p:spPr>
        <p:txBody>
          <a:bodyPr wrap="square" rtlCol="0">
            <a:spAutoFit/>
          </a:bodyPr>
          <a:lstStyle/>
          <a:p>
            <a:pPr marL="0" lvl="1"/>
            <a:r>
              <a:rPr lang="fr-FR" dirty="0">
                <a:latin typeface="Gill Sans Ultra Bold" panose="020B0A02020104020203" pitchFamily="34" charset="77"/>
                <a:cs typeface="Calibri"/>
              </a:rPr>
              <a:t>Les exercices consistent en général à rester focalisé</a:t>
            </a:r>
          </a:p>
          <a:p>
            <a:pPr marL="0" lvl="1"/>
            <a:r>
              <a:rPr lang="fr-FR" dirty="0">
                <a:latin typeface="Gill Sans Ultra Bold" panose="020B0A02020104020203" pitchFamily="34" charset="77"/>
                <a:cs typeface="Calibri"/>
              </a:rPr>
              <a:t>Par exemple sur </a:t>
            </a:r>
            <a:r>
              <a:rPr lang="fr-FR" sz="2000" dirty="0">
                <a:latin typeface="Calibri" panose="020F0502020204030204" pitchFamily="34" charset="0"/>
                <a:cs typeface="Calibri" panose="020F0502020204030204" pitchFamily="34" charset="0"/>
              </a:rPr>
              <a:t>:</a:t>
            </a:r>
          </a:p>
          <a:p>
            <a:pPr marL="285750" lvl="1" indent="-285750">
              <a:buFontTx/>
              <a:buChar char="-"/>
            </a:pPr>
            <a:endParaRPr lang="fr-FR" sz="2000" dirty="0">
              <a:latin typeface="Calibri" panose="020F0502020204030204" pitchFamily="34" charset="0"/>
              <a:cs typeface="Calibri" panose="020F0502020204030204" pitchFamily="34" charset="0"/>
            </a:endParaRPr>
          </a:p>
          <a:p>
            <a:pPr marL="742950" lvl="2" indent="-285750">
              <a:buFontTx/>
              <a:buChar char="-"/>
            </a:pPr>
            <a:r>
              <a:rPr lang="fr-FR" sz="2000" dirty="0">
                <a:latin typeface="Calibri" panose="020F0502020204030204" pitchFamily="34" charset="0"/>
                <a:cs typeface="Calibri" panose="020F0502020204030204" pitchFamily="34" charset="0"/>
              </a:rPr>
              <a:t>Ses sensations corporelles</a:t>
            </a:r>
          </a:p>
          <a:p>
            <a:pPr marL="742950" lvl="2" indent="-285750">
              <a:buFontTx/>
              <a:buChar char="-"/>
            </a:pPr>
            <a:r>
              <a:rPr lang="fr-FR" sz="2000" dirty="0">
                <a:latin typeface="Calibri" panose="020F0502020204030204" pitchFamily="34" charset="0"/>
                <a:cs typeface="Calibri" panose="020F0502020204030204" pitchFamily="34" charset="0"/>
              </a:rPr>
              <a:t>Sa respiration</a:t>
            </a:r>
          </a:p>
          <a:p>
            <a:pPr marL="742950" lvl="2" indent="-285750">
              <a:buFontTx/>
              <a:buChar char="-"/>
            </a:pPr>
            <a:r>
              <a:rPr lang="fr-FR" sz="2000" dirty="0">
                <a:latin typeface="Calibri" panose="020F0502020204030204" pitchFamily="34" charset="0"/>
                <a:cs typeface="Calibri" panose="020F0502020204030204" pitchFamily="34" charset="0"/>
              </a:rPr>
              <a:t>Un sens :</a:t>
            </a:r>
          </a:p>
          <a:p>
            <a:pPr marL="1200150" lvl="3" indent="-285750">
              <a:buFontTx/>
              <a:buChar char="-"/>
            </a:pPr>
            <a:r>
              <a:rPr lang="fr-FR" sz="2000" dirty="0">
                <a:latin typeface="Calibri" panose="020F0502020204030204" pitchFamily="34" charset="0"/>
                <a:cs typeface="Calibri" panose="020F0502020204030204" pitchFamily="34" charset="0"/>
              </a:rPr>
              <a:t>Bruit proche ou lointain</a:t>
            </a:r>
          </a:p>
          <a:p>
            <a:pPr marL="1200150" lvl="3" indent="-285750">
              <a:buFontTx/>
              <a:buChar char="-"/>
            </a:pPr>
            <a:r>
              <a:rPr lang="fr-FR" sz="2000" dirty="0">
                <a:latin typeface="Calibri" panose="020F0502020204030204" pitchFamily="34" charset="0"/>
                <a:cs typeface="Calibri" panose="020F0502020204030204" pitchFamily="34" charset="0"/>
              </a:rPr>
              <a:t>Goût (exercice du raisin sec)</a:t>
            </a:r>
          </a:p>
          <a:p>
            <a:pPr marL="1200150" lvl="3" indent="-285750">
              <a:buFontTx/>
              <a:buChar char="-"/>
            </a:pPr>
            <a:r>
              <a:rPr lang="fr-FR" sz="2000" dirty="0">
                <a:latin typeface="Calibri" panose="020F0502020204030204" pitchFamily="34" charset="0"/>
                <a:cs typeface="Calibri" panose="020F0502020204030204" pitchFamily="34" charset="0"/>
              </a:rPr>
              <a:t>Un objet</a:t>
            </a:r>
          </a:p>
          <a:p>
            <a:pPr marL="1200150" lvl="3" indent="-285750">
              <a:buFontTx/>
              <a:buChar char="-"/>
            </a:pPr>
            <a:r>
              <a:rPr lang="fr-FR" sz="2000" dirty="0">
                <a:latin typeface="Calibri" panose="020F0502020204030204" pitchFamily="34" charset="0"/>
                <a:cs typeface="Calibri" panose="020F0502020204030204" pitchFamily="34" charset="0"/>
              </a:rPr>
              <a:t>Le toucher (sensation des points de contact du corps avec le sol et la chaise)…</a:t>
            </a:r>
          </a:p>
          <a:p>
            <a:pPr marL="457200" lvl="2"/>
            <a:endParaRPr lang="fr-FR" sz="2000" dirty="0">
              <a:latin typeface="Calibri" panose="020F0502020204030204" pitchFamily="34" charset="0"/>
              <a:cs typeface="Calibri" panose="020F0502020204030204" pitchFamily="34" charset="0"/>
            </a:endParaRPr>
          </a:p>
          <a:p>
            <a:pPr marL="457200" lvl="2"/>
            <a:r>
              <a:rPr lang="fr-FR" sz="2000" dirty="0">
                <a:latin typeface="Calibri" panose="020F0502020204030204" pitchFamily="34" charset="0"/>
                <a:cs typeface="Calibri" panose="020F0502020204030204" pitchFamily="34" charset="0"/>
              </a:rPr>
              <a:t>En revenant à l’exercice tranquillement à chaque fois qu’on on est distrait</a:t>
            </a:r>
          </a:p>
          <a:p>
            <a:pPr marL="742950" lvl="2" indent="-285750">
              <a:buFontTx/>
              <a:buChar char="-"/>
            </a:pPr>
            <a:endParaRPr lang="fr-FR" sz="2000" dirty="0">
              <a:latin typeface="Calibri" panose="020F0502020204030204" pitchFamily="34" charset="0"/>
              <a:cs typeface="Calibri" panose="020F0502020204030204" pitchFamily="34" charset="0"/>
            </a:endParaRPr>
          </a:p>
          <a:p>
            <a:pPr marL="742950" lvl="2" indent="-285750">
              <a:buFontTx/>
              <a:buChar char="-"/>
            </a:pPr>
            <a:endParaRPr 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94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03fbf5cd34_0_12"/>
          <p:cNvSpPr txBox="1"/>
          <p:nvPr/>
        </p:nvSpPr>
        <p:spPr>
          <a:xfrm>
            <a:off x="633124" y="254738"/>
            <a:ext cx="7712437"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Méditation de pleine conscience :</a:t>
            </a:r>
          </a:p>
          <a:p>
            <a:pPr marL="0" marR="0" lvl="0" indent="0" algn="l" rtl="0">
              <a:spcBef>
                <a:spcPts val="0"/>
              </a:spcBef>
              <a:spcAft>
                <a:spcPts val="0"/>
              </a:spcAft>
              <a:buNone/>
            </a:pPr>
            <a:r>
              <a:rPr lang="fr-FR" sz="2800" dirty="0">
                <a:latin typeface="Gill Sans Ultra Bold" panose="020B0A02020104020203" pitchFamily="34" charset="77"/>
                <a:cs typeface="Calibri"/>
                <a:sym typeface="Calibri"/>
              </a:rPr>
              <a:t>en quoi ça peut m’aider ?</a:t>
            </a:r>
            <a:endParaRPr sz="2800" dirty="0">
              <a:latin typeface="Gill Sans Ultra Bold" panose="020B0A02020104020203" pitchFamily="34" charset="77"/>
            </a:endParaRPr>
          </a:p>
        </p:txBody>
      </p:sp>
      <p:sp>
        <p:nvSpPr>
          <p:cNvPr id="4" name="ZoneTexte 3">
            <a:extLst>
              <a:ext uri="{FF2B5EF4-FFF2-40B4-BE49-F238E27FC236}">
                <a16:creationId xmlns:a16="http://schemas.microsoft.com/office/drawing/2014/main" id="{A1FDF892-1ACF-4CDB-9390-6FE313F37A91}"/>
              </a:ext>
            </a:extLst>
          </p:cNvPr>
          <p:cNvSpPr txBox="1"/>
          <p:nvPr/>
        </p:nvSpPr>
        <p:spPr>
          <a:xfrm>
            <a:off x="1537063" y="3913200"/>
            <a:ext cx="8808720" cy="1938992"/>
          </a:xfrm>
          <a:prstGeom prst="rect">
            <a:avLst/>
          </a:prstGeom>
          <a:noFill/>
        </p:spPr>
        <p:txBody>
          <a:bodyPr wrap="square" rtlCol="0">
            <a:spAutoFit/>
          </a:bodyPr>
          <a:lstStyle/>
          <a:p>
            <a:r>
              <a:rPr lang="fr-FR" sz="2400" dirty="0">
                <a:solidFill>
                  <a:srgbClr val="C00000"/>
                </a:solidFill>
                <a:latin typeface="Calibri" panose="020F0502020204030204" pitchFamily="34" charset="0"/>
                <a:cs typeface="Calibri" panose="020F0502020204030204" pitchFamily="34" charset="0"/>
              </a:rPr>
              <a:t>Ce qui est important : </a:t>
            </a:r>
          </a:p>
          <a:p>
            <a:endParaRPr lang="fr-FR" sz="2400" dirty="0">
              <a:solidFill>
                <a:srgbClr val="C00000"/>
              </a:solidFill>
              <a:latin typeface="Calibri" panose="020F0502020204030204" pitchFamily="34" charset="0"/>
              <a:cs typeface="Calibri" panose="020F0502020204030204" pitchFamily="34" charset="0"/>
            </a:endParaRPr>
          </a:p>
          <a:p>
            <a:pPr lvl="1"/>
            <a:r>
              <a:rPr lang="fr-FR" sz="2400" b="1" dirty="0">
                <a:solidFill>
                  <a:srgbClr val="C00000"/>
                </a:solidFill>
                <a:latin typeface="Calibri" panose="020F0502020204030204" pitchFamily="34" charset="0"/>
                <a:cs typeface="Calibri" panose="020F0502020204030204" pitchFamily="34" charset="0"/>
              </a:rPr>
              <a:t>Pratiquer</a:t>
            </a:r>
          </a:p>
          <a:p>
            <a:pPr lvl="1"/>
            <a:r>
              <a:rPr lang="fr-FR" sz="2400" b="1" dirty="0">
                <a:solidFill>
                  <a:srgbClr val="C00000"/>
                </a:solidFill>
                <a:latin typeface="Calibri" panose="020F0502020204030204" pitchFamily="34" charset="0"/>
                <a:cs typeface="Calibri" panose="020F0502020204030204" pitchFamily="34" charset="0"/>
              </a:rPr>
              <a:t>Pratiquer</a:t>
            </a:r>
            <a:r>
              <a:rPr lang="fr-FR" sz="2400" dirty="0">
                <a:solidFill>
                  <a:srgbClr val="C00000"/>
                </a:solidFill>
                <a:latin typeface="Calibri" panose="020F0502020204030204" pitchFamily="34" charset="0"/>
                <a:cs typeface="Calibri" panose="020F0502020204030204" pitchFamily="34" charset="0"/>
              </a:rPr>
              <a:t> sans se juger </a:t>
            </a:r>
          </a:p>
          <a:p>
            <a:pPr lvl="1"/>
            <a:r>
              <a:rPr lang="fr-FR" sz="2400" b="1" dirty="0">
                <a:solidFill>
                  <a:srgbClr val="C00000"/>
                </a:solidFill>
                <a:latin typeface="Calibri" panose="020F0502020204030204" pitchFamily="34" charset="0"/>
                <a:cs typeface="Calibri" panose="020F0502020204030204" pitchFamily="34" charset="0"/>
              </a:rPr>
              <a:t>Pratiquer</a:t>
            </a:r>
            <a:r>
              <a:rPr lang="fr-FR" sz="2400" dirty="0">
                <a:solidFill>
                  <a:srgbClr val="C00000"/>
                </a:solidFill>
                <a:latin typeface="Calibri" panose="020F0502020204030204" pitchFamily="34" charset="0"/>
                <a:cs typeface="Calibri" panose="020F0502020204030204" pitchFamily="34" charset="0"/>
              </a:rPr>
              <a:t> régulièrement</a:t>
            </a:r>
          </a:p>
        </p:txBody>
      </p:sp>
      <p:sp>
        <p:nvSpPr>
          <p:cNvPr id="6" name="ZoneTexte 5">
            <a:extLst>
              <a:ext uri="{FF2B5EF4-FFF2-40B4-BE49-F238E27FC236}">
                <a16:creationId xmlns:a16="http://schemas.microsoft.com/office/drawing/2014/main" id="{2E4611F6-AAF1-49CA-A3A5-86D71BC7F31D}"/>
              </a:ext>
            </a:extLst>
          </p:cNvPr>
          <p:cNvSpPr txBox="1"/>
          <p:nvPr/>
        </p:nvSpPr>
        <p:spPr>
          <a:xfrm>
            <a:off x="822960" y="1569846"/>
            <a:ext cx="10927762" cy="1569660"/>
          </a:xfrm>
          <a:prstGeom prst="rect">
            <a:avLst/>
          </a:prstGeom>
          <a:noFill/>
        </p:spPr>
        <p:txBody>
          <a:bodyPr wrap="square" rtlCol="0">
            <a:spAutoFit/>
          </a:bodyPr>
          <a:lstStyle/>
          <a:p>
            <a:pPr marL="285750" lvl="1" indent="-285750">
              <a:buFontTx/>
              <a:buChar char="-"/>
            </a:pPr>
            <a:r>
              <a:rPr lang="fr-FR" sz="2400" dirty="0">
                <a:latin typeface="Calibri" panose="020F0502020204030204" pitchFamily="34" charset="0"/>
                <a:cs typeface="Calibri" panose="020F0502020204030204" pitchFamily="34" charset="0"/>
              </a:rPr>
              <a:t>Rester focalisé sur l’instant présent</a:t>
            </a:r>
          </a:p>
          <a:p>
            <a:pPr marL="285750" lvl="1" indent="-285750">
              <a:buFontTx/>
              <a:buChar char="-"/>
            </a:pPr>
            <a:r>
              <a:rPr lang="fr-FR" sz="2400" dirty="0">
                <a:latin typeface="Calibri" panose="020F0502020204030204" pitchFamily="34" charset="0"/>
                <a:cs typeface="Calibri" panose="020F0502020204030204" pitchFamily="34" charset="0"/>
              </a:rPr>
              <a:t>Se rendre compte quand l’attention m’échappe et revenir sur ce que je faisais</a:t>
            </a:r>
          </a:p>
          <a:p>
            <a:pPr marL="285750" lvl="1" indent="-285750">
              <a:buFontTx/>
              <a:buChar char="-"/>
            </a:pPr>
            <a:r>
              <a:rPr lang="fr-FR" sz="2400" dirty="0">
                <a:latin typeface="Calibri" panose="020F0502020204030204" pitchFamily="34" charset="0"/>
                <a:cs typeface="Calibri" panose="020F0502020204030204" pitchFamily="34" charset="0"/>
              </a:rPr>
              <a:t>Stimuler l’activité du cortex préfrontal qui gère l’inhibition</a:t>
            </a:r>
          </a:p>
          <a:p>
            <a:pPr marL="285750" lvl="1" indent="-285750">
              <a:buFontTx/>
              <a:buChar char="-"/>
            </a:pPr>
            <a:r>
              <a:rPr lang="fr-FR" sz="2400" dirty="0">
                <a:latin typeface="Calibri" panose="020F0502020204030204" pitchFamily="34" charset="0"/>
                <a:cs typeface="Calibri" panose="020F0502020204030204" pitchFamily="34" charset="0"/>
              </a:rPr>
              <a:t>Améliore l’attention, la concentration</a:t>
            </a:r>
          </a:p>
        </p:txBody>
      </p:sp>
    </p:spTree>
    <p:extLst>
      <p:ext uri="{BB962C8B-B14F-4D97-AF65-F5344CB8AC3E}">
        <p14:creationId xmlns:p14="http://schemas.microsoft.com/office/powerpoint/2010/main" val="157829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3" name="Image 2">
            <a:extLst>
              <a:ext uri="{FF2B5EF4-FFF2-40B4-BE49-F238E27FC236}">
                <a16:creationId xmlns:a16="http://schemas.microsoft.com/office/drawing/2014/main" id="{90B93899-EC3A-4EDB-8397-5303E95C7CDD}"/>
              </a:ext>
            </a:extLst>
          </p:cNvPr>
          <p:cNvPicPr>
            <a:picLocks noChangeAspect="1"/>
          </p:cNvPicPr>
          <p:nvPr/>
        </p:nvPicPr>
        <p:blipFill>
          <a:blip r:embed="rId3"/>
          <a:stretch>
            <a:fillRect/>
          </a:stretch>
        </p:blipFill>
        <p:spPr>
          <a:xfrm>
            <a:off x="3482294" y="1192645"/>
            <a:ext cx="3437289" cy="5163504"/>
          </a:xfrm>
          <a:prstGeom prst="rect">
            <a:avLst/>
          </a:prstGeom>
        </p:spPr>
      </p:pic>
    </p:spTree>
    <p:extLst>
      <p:ext uri="{BB962C8B-B14F-4D97-AF65-F5344CB8AC3E}">
        <p14:creationId xmlns:p14="http://schemas.microsoft.com/office/powerpoint/2010/main" val="1251387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653142" y="304730"/>
            <a:ext cx="96012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Comment s’excuser ?</a:t>
            </a:r>
            <a:endParaRPr sz="2800" dirty="0">
              <a:latin typeface="Gill Sans Ultra Bold" panose="020B0A02020104020203" pitchFamily="34" charset="77"/>
            </a:endParaRPr>
          </a:p>
        </p:txBody>
      </p:sp>
      <p:sp>
        <p:nvSpPr>
          <p:cNvPr id="2" name="Bulle ronde 1"/>
          <p:cNvSpPr/>
          <p:nvPr/>
        </p:nvSpPr>
        <p:spPr>
          <a:xfrm rot="19698586">
            <a:off x="859811" y="3138987"/>
            <a:ext cx="2947916" cy="116006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C’est pas de ma faute, j’ai un TDAH</a:t>
            </a:r>
          </a:p>
        </p:txBody>
      </p:sp>
      <p:sp>
        <p:nvSpPr>
          <p:cNvPr id="5" name="Bulle ronde 4"/>
          <p:cNvSpPr/>
          <p:nvPr/>
        </p:nvSpPr>
        <p:spPr>
          <a:xfrm rot="2126660">
            <a:off x="5576094" y="3888229"/>
            <a:ext cx="2947916" cy="116006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Je suis nul !</a:t>
            </a:r>
          </a:p>
        </p:txBody>
      </p:sp>
      <p:sp>
        <p:nvSpPr>
          <p:cNvPr id="7" name="Bulle ronde 6"/>
          <p:cNvSpPr/>
          <p:nvPr/>
        </p:nvSpPr>
        <p:spPr>
          <a:xfrm rot="1716582">
            <a:off x="7770126" y="1460311"/>
            <a:ext cx="2947916" cy="116006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Je suis désolé</a:t>
            </a:r>
          </a:p>
        </p:txBody>
      </p:sp>
      <p:pic>
        <p:nvPicPr>
          <p:cNvPr id="12" name="Image 11"/>
          <p:cNvPicPr>
            <a:picLocks noChangeAspect="1"/>
          </p:cNvPicPr>
          <p:nvPr/>
        </p:nvPicPr>
        <p:blipFill rotWithShape="1">
          <a:blip r:embed="rId3"/>
          <a:srcRect l="21189" t="19356" r="53741" b="43517"/>
          <a:stretch/>
        </p:blipFill>
        <p:spPr>
          <a:xfrm>
            <a:off x="4268824" y="1134388"/>
            <a:ext cx="2176106" cy="1811905"/>
          </a:xfrm>
          <a:prstGeom prst="rect">
            <a:avLst/>
          </a:prstGeom>
        </p:spPr>
      </p:pic>
    </p:spTree>
    <p:extLst>
      <p:ext uri="{BB962C8B-B14F-4D97-AF65-F5344CB8AC3E}">
        <p14:creationId xmlns:p14="http://schemas.microsoft.com/office/powerpoint/2010/main" val="16886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679268" y="313438"/>
            <a:ext cx="9601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Qu’est-ce qui nous fait du bien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quand on est en colère contre quelqu’un ?</a:t>
            </a:r>
            <a:endParaRPr sz="2800" dirty="0">
              <a:latin typeface="Gill Sans Ultra Bold" panose="020B0A02020104020203" pitchFamily="34" charset="77"/>
            </a:endParaRPr>
          </a:p>
        </p:txBody>
      </p:sp>
      <p:sp>
        <p:nvSpPr>
          <p:cNvPr id="6" name="ZoneTexte 5">
            <a:extLst>
              <a:ext uri="{FF2B5EF4-FFF2-40B4-BE49-F238E27FC236}">
                <a16:creationId xmlns:a16="http://schemas.microsoft.com/office/drawing/2014/main" id="{B0D1E0A1-6EFF-4ECD-86E1-D313EE0A7350}"/>
              </a:ext>
            </a:extLst>
          </p:cNvPr>
          <p:cNvSpPr txBox="1"/>
          <p:nvPr/>
        </p:nvSpPr>
        <p:spPr>
          <a:xfrm>
            <a:off x="1239174" y="5151170"/>
            <a:ext cx="11045588" cy="1015663"/>
          </a:xfrm>
          <a:prstGeom prst="rect">
            <a:avLst/>
          </a:prstGeom>
          <a:noFill/>
        </p:spPr>
        <p:txBody>
          <a:bodyPr wrap="square" rtlCol="0">
            <a:spAutoFit/>
          </a:bodyPr>
          <a:lstStyle/>
          <a:p>
            <a:r>
              <a:rPr lang="fr-FR" sz="2000" dirty="0">
                <a:latin typeface="Calibri" panose="020F0502020204030204" pitchFamily="34" charset="0"/>
                <a:cs typeface="Calibri" panose="020F0502020204030204" pitchFamily="34" charset="0"/>
              </a:rPr>
              <a:t>Ex : j’ai oublié d’aller chercher les enfants</a:t>
            </a:r>
          </a:p>
          <a:p>
            <a:r>
              <a:rPr lang="fr-FR" sz="2000" dirty="0">
                <a:latin typeface="Calibri" panose="020F0502020204030204" pitchFamily="34" charset="0"/>
                <a:cs typeface="Calibri" panose="020F0502020204030204" pitchFamily="34" charset="0"/>
              </a:rPr>
              <a:t>- tu as du interrompre ton travail en catastrophe pour y aller</a:t>
            </a:r>
          </a:p>
          <a:p>
            <a:r>
              <a:rPr lang="fr-FR" sz="2000" dirty="0">
                <a:latin typeface="Calibri" panose="020F0502020204030204" pitchFamily="34" charset="0"/>
                <a:cs typeface="Calibri" panose="020F0502020204030204" pitchFamily="34" charset="0"/>
              </a:rPr>
              <a:t>- Solutions les miennes, les siennes : Si on faisait un point le matin ?</a:t>
            </a:r>
          </a:p>
        </p:txBody>
      </p:sp>
      <p:sp>
        <p:nvSpPr>
          <p:cNvPr id="7" name="Google Shape;587;p83"/>
          <p:cNvSpPr txBox="1"/>
          <p:nvPr/>
        </p:nvSpPr>
        <p:spPr>
          <a:xfrm>
            <a:off x="1239174" y="2033877"/>
            <a:ext cx="6924438"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dirty="0">
                <a:latin typeface="Calibri" panose="020F0502020204030204" pitchFamily="34" charset="0"/>
                <a:cs typeface="Calibri" panose="020F0502020204030204" pitchFamily="34" charset="0"/>
                <a:sym typeface="Calibri"/>
              </a:rPr>
              <a:t>Je reconnais mon erreur / </a:t>
            </a:r>
            <a:r>
              <a:rPr lang="fr-FR" sz="2800" dirty="0">
                <a:latin typeface="Gill Sans Ultra Bold" panose="020B0A02020104020203" pitchFamily="34" charset="77"/>
                <a:ea typeface="Calibri"/>
                <a:cs typeface="Calibri"/>
                <a:sym typeface="Calibri"/>
              </a:rPr>
              <a:t>les Faits					</a:t>
            </a:r>
          </a:p>
          <a:p>
            <a:r>
              <a:rPr lang="fr-FR" sz="2000" dirty="0">
                <a:latin typeface="Calibri" panose="020F0502020204030204" pitchFamily="34" charset="0"/>
                <a:cs typeface="Calibri" panose="020F0502020204030204" pitchFamily="34" charset="0"/>
                <a:sym typeface="Calibri"/>
              </a:rPr>
              <a:t>Je prends le temps </a:t>
            </a:r>
            <a:r>
              <a:rPr lang="fr-FR" sz="2800" dirty="0">
                <a:latin typeface="Gill Sans Ultra Bold" panose="020B0A02020104020203" pitchFamily="34" charset="77"/>
                <a:ea typeface="Calibri"/>
                <a:cs typeface="Calibri"/>
                <a:sym typeface="Calibri"/>
              </a:rPr>
              <a:t>d’Ecouter</a:t>
            </a:r>
            <a:r>
              <a:rPr lang="fr-FR" sz="2000" dirty="0">
                <a:latin typeface="Calibri" panose="020F0502020204030204" pitchFamily="34" charset="0"/>
                <a:cs typeface="Calibri" panose="020F0502020204030204" pitchFamily="34" charset="0"/>
                <a:sym typeface="Calibri"/>
              </a:rPr>
              <a:t> le reproche</a:t>
            </a:r>
          </a:p>
          <a:p>
            <a:pPr marL="0" marR="0" lvl="0" indent="0" algn="l" rtl="0">
              <a:spcBef>
                <a:spcPts val="0"/>
              </a:spcBef>
              <a:spcAft>
                <a:spcPts val="0"/>
              </a:spcAft>
              <a:buNone/>
            </a:pPr>
            <a:r>
              <a:rPr lang="fr-FR" sz="2000" dirty="0">
                <a:latin typeface="Calibri" panose="020F0502020204030204" pitchFamily="34" charset="0"/>
                <a:cs typeface="Calibri" panose="020F0502020204030204" pitchFamily="34" charset="0"/>
                <a:sym typeface="Calibri"/>
              </a:rPr>
              <a:t>Se mettre à la place de l’autre : </a:t>
            </a:r>
            <a:r>
              <a:rPr lang="fr-FR" sz="2800" dirty="0">
                <a:latin typeface="Gill Sans Ultra Bold" panose="020B0A02020104020203" pitchFamily="34" charset="77"/>
                <a:ea typeface="Calibri"/>
                <a:cs typeface="Calibri"/>
                <a:sym typeface="Calibri"/>
              </a:rPr>
              <a:t>Empathie</a:t>
            </a:r>
          </a:p>
          <a:p>
            <a:pPr marL="0" marR="0" lvl="0" indent="0" algn="l" rtl="0">
              <a:spcBef>
                <a:spcPts val="0"/>
              </a:spcBef>
              <a:spcAft>
                <a:spcPts val="0"/>
              </a:spcAft>
              <a:buNone/>
            </a:pPr>
            <a:r>
              <a:rPr lang="fr-FR" sz="2000" dirty="0">
                <a:latin typeface="Calibri" panose="020F0502020204030204" pitchFamily="34" charset="0"/>
                <a:cs typeface="Calibri" panose="020F0502020204030204" pitchFamily="34" charset="0"/>
                <a:sym typeface="Calibri"/>
              </a:rPr>
              <a:t>Je formule </a:t>
            </a:r>
            <a:r>
              <a:rPr lang="fr-FR" sz="2800" dirty="0">
                <a:latin typeface="Gill Sans Ultra Bold" panose="020B0A02020104020203" pitchFamily="34" charset="77"/>
                <a:ea typeface="Calibri"/>
                <a:cs typeface="Calibri"/>
                <a:sym typeface="Calibri"/>
              </a:rPr>
              <a:t>l’Emotion</a:t>
            </a:r>
            <a:r>
              <a:rPr lang="fr-FR" sz="2000" dirty="0">
                <a:latin typeface="Calibri" panose="020F0502020204030204" pitchFamily="34" charset="0"/>
                <a:cs typeface="Calibri" panose="020F0502020204030204" pitchFamily="34" charset="0"/>
                <a:sym typeface="Calibri"/>
              </a:rPr>
              <a:t> de l’autre</a:t>
            </a:r>
          </a:p>
          <a:p>
            <a:pPr marL="0" marR="0" lvl="0" indent="0" algn="l" rtl="0">
              <a:spcBef>
                <a:spcPts val="0"/>
              </a:spcBef>
              <a:spcAft>
                <a:spcPts val="0"/>
              </a:spcAft>
              <a:buNone/>
            </a:pPr>
            <a:r>
              <a:rPr lang="fr-FR" sz="2000" dirty="0">
                <a:latin typeface="Calibri" panose="020F0502020204030204" pitchFamily="34" charset="0"/>
                <a:cs typeface="Calibri" panose="020F0502020204030204" pitchFamily="34" charset="0"/>
                <a:sym typeface="Calibri"/>
              </a:rPr>
              <a:t>On discute d’une </a:t>
            </a:r>
            <a:r>
              <a:rPr lang="fr-FR" sz="2800" dirty="0">
                <a:latin typeface="Gill Sans Ultra Bold" panose="020B0A02020104020203" pitchFamily="34" charset="77"/>
                <a:ea typeface="Calibri"/>
                <a:cs typeface="Calibri"/>
                <a:sym typeface="Calibri"/>
              </a:rPr>
              <a:t>Solution</a:t>
            </a:r>
            <a:endParaRPr sz="2800" dirty="0">
              <a:latin typeface="Gill Sans Ultra Bold" panose="020B0A02020104020203" pitchFamily="34" charset="77"/>
              <a:ea typeface="Calibri"/>
              <a:cs typeface="Calibri"/>
            </a:endParaRPr>
          </a:p>
        </p:txBody>
      </p:sp>
      <p:sp>
        <p:nvSpPr>
          <p:cNvPr id="2" name="ZoneTexte 1"/>
          <p:cNvSpPr txBox="1"/>
          <p:nvPr/>
        </p:nvSpPr>
        <p:spPr>
          <a:xfrm>
            <a:off x="8748074" y="2033877"/>
            <a:ext cx="725864" cy="2246769"/>
          </a:xfrm>
          <a:prstGeom prst="rect">
            <a:avLst/>
          </a:prstGeom>
          <a:noFill/>
        </p:spPr>
        <p:txBody>
          <a:bodyPr wrap="square" rtlCol="0">
            <a:spAutoFit/>
          </a:bodyPr>
          <a:lstStyle/>
          <a:p>
            <a:r>
              <a:rPr lang="fr-FR" sz="2800" dirty="0">
                <a:latin typeface="Gill Sans Ultra Bold" panose="020B0A02020104020203" pitchFamily="34" charset="77"/>
                <a:ea typeface="Calibri"/>
                <a:cs typeface="Calibri"/>
              </a:rPr>
              <a:t>F</a:t>
            </a:r>
          </a:p>
          <a:p>
            <a:r>
              <a:rPr lang="fr-FR" sz="2800" dirty="0">
                <a:latin typeface="Gill Sans Ultra Bold" panose="020B0A02020104020203" pitchFamily="34" charset="77"/>
                <a:ea typeface="Calibri"/>
                <a:cs typeface="Calibri"/>
              </a:rPr>
              <a:t>E</a:t>
            </a:r>
          </a:p>
          <a:p>
            <a:r>
              <a:rPr lang="fr-FR" sz="2800" dirty="0">
                <a:latin typeface="Gill Sans Ultra Bold" panose="020B0A02020104020203" pitchFamily="34" charset="77"/>
                <a:ea typeface="Calibri"/>
                <a:cs typeface="Calibri"/>
              </a:rPr>
              <a:t>E</a:t>
            </a:r>
          </a:p>
          <a:p>
            <a:r>
              <a:rPr lang="fr-FR" sz="2800" dirty="0">
                <a:latin typeface="Gill Sans Ultra Bold" panose="020B0A02020104020203" pitchFamily="34" charset="77"/>
                <a:ea typeface="Calibri"/>
                <a:cs typeface="Calibri"/>
              </a:rPr>
              <a:t>E</a:t>
            </a:r>
          </a:p>
          <a:p>
            <a:r>
              <a:rPr lang="fr-FR" sz="2800" dirty="0">
                <a:latin typeface="Gill Sans Ultra Bold" panose="020B0A02020104020203" pitchFamily="34" charset="77"/>
                <a:ea typeface="Calibri"/>
                <a:cs typeface="Calibri"/>
              </a:rPr>
              <a:t>S</a:t>
            </a:r>
          </a:p>
        </p:txBody>
      </p:sp>
    </p:spTree>
    <p:extLst>
      <p:ext uri="{BB962C8B-B14F-4D97-AF65-F5344CB8AC3E}">
        <p14:creationId xmlns:p14="http://schemas.microsoft.com/office/powerpoint/2010/main" val="73090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653142" y="304730"/>
            <a:ext cx="96012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Dans le couple : vos difficultés ?</a:t>
            </a:r>
            <a:endParaRPr sz="2800" dirty="0">
              <a:latin typeface="Gill Sans Ultra Bold" panose="020B0A02020104020203" pitchFamily="34" charset="77"/>
            </a:endParaRPr>
          </a:p>
        </p:txBody>
      </p:sp>
      <p:sp>
        <p:nvSpPr>
          <p:cNvPr id="3" name="ZoneTexte 2">
            <a:extLst>
              <a:ext uri="{FF2B5EF4-FFF2-40B4-BE49-F238E27FC236}">
                <a16:creationId xmlns:a16="http://schemas.microsoft.com/office/drawing/2014/main" id="{B0D1E0A1-6EFF-4ECD-86E1-D313EE0A7350}"/>
              </a:ext>
            </a:extLst>
          </p:cNvPr>
          <p:cNvSpPr txBox="1"/>
          <p:nvPr/>
        </p:nvSpPr>
        <p:spPr>
          <a:xfrm>
            <a:off x="1053896" y="1675197"/>
            <a:ext cx="10150915" cy="3170099"/>
          </a:xfrm>
          <a:prstGeom prst="rect">
            <a:avLst/>
          </a:prstGeom>
          <a:noFill/>
        </p:spPr>
        <p:txBody>
          <a:bodyPr wrap="square" rtlCol="0">
            <a:spAutoFit/>
          </a:bodyPr>
          <a:lstStyle/>
          <a:p>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Impulsivité et manque d’attention à l’autre : « toutes les relations échouent avec moi ! »</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2 TDAH seraient plus souvent en groupe</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Tendance à vivre dans l’urgence : stress chronique</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Le non TDAH a tendance à gérer l’administratif</a:t>
            </a:r>
          </a:p>
          <a:p>
            <a:pPr marL="285750" indent="-285750">
              <a:buFontTx/>
              <a:buChar char="-"/>
            </a:pPr>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Le TDAH se sent infantilisé ou sentiment de culpabilité de lui laisser faire</a:t>
            </a:r>
          </a:p>
        </p:txBody>
      </p:sp>
    </p:spTree>
    <p:extLst>
      <p:ext uri="{BB962C8B-B14F-4D97-AF65-F5344CB8AC3E}">
        <p14:creationId xmlns:p14="http://schemas.microsoft.com/office/powerpoint/2010/main" val="147399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7;p83"/>
          <p:cNvSpPr txBox="1"/>
          <p:nvPr/>
        </p:nvSpPr>
        <p:spPr>
          <a:xfrm>
            <a:off x="653142" y="304730"/>
            <a:ext cx="96012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Analysez vos difficultés</a:t>
            </a:r>
            <a:endParaRPr sz="2800" dirty="0">
              <a:latin typeface="Gill Sans Ultra Bold" panose="020B0A02020104020203" pitchFamily="34" charset="77"/>
            </a:endParaRPr>
          </a:p>
        </p:txBody>
      </p:sp>
      <p:graphicFrame>
        <p:nvGraphicFramePr>
          <p:cNvPr id="5" name="Tableau 4"/>
          <p:cNvGraphicFramePr>
            <a:graphicFrameLocks noGrp="1"/>
          </p:cNvGraphicFramePr>
          <p:nvPr/>
        </p:nvGraphicFramePr>
        <p:xfrm>
          <a:off x="653142" y="2261863"/>
          <a:ext cx="4341939" cy="2021840"/>
        </p:xfrm>
        <a:graphic>
          <a:graphicData uri="http://schemas.openxmlformats.org/drawingml/2006/table">
            <a:tbl>
              <a:tblPr firstRow="1" bandRow="1">
                <a:tableStyleId>{21E4AEA4-8DFA-4A89-87EB-49C32662AFE0}</a:tableStyleId>
              </a:tblPr>
              <a:tblGrid>
                <a:gridCol w="2185592">
                  <a:extLst>
                    <a:ext uri="{9D8B030D-6E8A-4147-A177-3AD203B41FA5}">
                      <a16:colId xmlns:a16="http://schemas.microsoft.com/office/drawing/2014/main" val="1453742982"/>
                    </a:ext>
                  </a:extLst>
                </a:gridCol>
                <a:gridCol w="2156347">
                  <a:extLst>
                    <a:ext uri="{9D8B030D-6E8A-4147-A177-3AD203B41FA5}">
                      <a16:colId xmlns:a16="http://schemas.microsoft.com/office/drawing/2014/main" val="953987307"/>
                    </a:ext>
                  </a:extLst>
                </a:gridCol>
              </a:tblGrid>
              <a:tr h="370840">
                <a:tc>
                  <a:txBody>
                    <a:bodyPr/>
                    <a:lstStyle/>
                    <a:p>
                      <a:r>
                        <a:rPr lang="fr-FR" dirty="0"/>
                        <a:t>Difficulté</a:t>
                      </a:r>
                      <a:r>
                        <a:rPr lang="fr-FR" baseline="0" dirty="0"/>
                        <a:t> relationnelle</a:t>
                      </a:r>
                      <a:endParaRPr lang="fr-FR" dirty="0"/>
                    </a:p>
                  </a:txBody>
                  <a:tcPr/>
                </a:tc>
                <a:tc>
                  <a:txBody>
                    <a:bodyPr/>
                    <a:lstStyle/>
                    <a:p>
                      <a:r>
                        <a:rPr lang="fr-FR" dirty="0"/>
                        <a:t>Cause</a:t>
                      </a:r>
                    </a:p>
                  </a:txBody>
                  <a:tcPr/>
                </a:tc>
                <a:extLst>
                  <a:ext uri="{0D108BD9-81ED-4DB2-BD59-A6C34878D82A}">
                    <a16:rowId xmlns:a16="http://schemas.microsoft.com/office/drawing/2014/main" val="1325150371"/>
                  </a:ext>
                </a:extLst>
              </a:tr>
              <a:tr h="370840">
                <a:tc>
                  <a:txBody>
                    <a:bodyPr/>
                    <a:lstStyle/>
                    <a:p>
                      <a:r>
                        <a:rPr lang="fr-FR" dirty="0"/>
                        <a:t>Elle fait tout l’administratif</a:t>
                      </a:r>
                    </a:p>
                  </a:txBody>
                  <a:tcPr/>
                </a:tc>
                <a:tc>
                  <a:txBody>
                    <a:bodyPr/>
                    <a:lstStyle/>
                    <a:p>
                      <a:r>
                        <a:rPr lang="fr-FR" dirty="0"/>
                        <a:t>Je me sens infantilisé</a:t>
                      </a:r>
                    </a:p>
                  </a:txBody>
                  <a:tcPr/>
                </a:tc>
                <a:extLst>
                  <a:ext uri="{0D108BD9-81ED-4DB2-BD59-A6C34878D82A}">
                    <a16:rowId xmlns:a16="http://schemas.microsoft.com/office/drawing/2014/main" val="1824065454"/>
                  </a:ext>
                </a:extLst>
              </a:tr>
              <a:tr h="370840">
                <a:tc>
                  <a:txBody>
                    <a:bodyPr/>
                    <a:lstStyle/>
                    <a:p>
                      <a:endParaRPr lang="fr-FR"/>
                    </a:p>
                  </a:txBody>
                  <a:tcPr/>
                </a:tc>
                <a:tc>
                  <a:txBody>
                    <a:bodyPr/>
                    <a:lstStyle/>
                    <a:p>
                      <a:endParaRPr lang="fr-FR" dirty="0"/>
                    </a:p>
                  </a:txBody>
                  <a:tcPr/>
                </a:tc>
                <a:extLst>
                  <a:ext uri="{0D108BD9-81ED-4DB2-BD59-A6C34878D82A}">
                    <a16:rowId xmlns:a16="http://schemas.microsoft.com/office/drawing/2014/main" val="3352451427"/>
                  </a:ext>
                </a:extLst>
              </a:tr>
              <a:tr h="370840">
                <a:tc>
                  <a:txBody>
                    <a:bodyPr/>
                    <a:lstStyle/>
                    <a:p>
                      <a:endParaRPr lang="fr-FR"/>
                    </a:p>
                  </a:txBody>
                  <a:tcPr/>
                </a:tc>
                <a:tc>
                  <a:txBody>
                    <a:bodyPr/>
                    <a:lstStyle/>
                    <a:p>
                      <a:endParaRPr lang="fr-FR" dirty="0"/>
                    </a:p>
                  </a:txBody>
                  <a:tcPr/>
                </a:tc>
                <a:extLst>
                  <a:ext uri="{0D108BD9-81ED-4DB2-BD59-A6C34878D82A}">
                    <a16:rowId xmlns:a16="http://schemas.microsoft.com/office/drawing/2014/main" val="2780306499"/>
                  </a:ext>
                </a:extLst>
              </a:tr>
            </a:tbl>
          </a:graphicData>
        </a:graphic>
      </p:graphicFrame>
      <p:graphicFrame>
        <p:nvGraphicFramePr>
          <p:cNvPr id="6" name="Tableau 5"/>
          <p:cNvGraphicFramePr>
            <a:graphicFrameLocks noGrp="1"/>
          </p:cNvGraphicFramePr>
          <p:nvPr/>
        </p:nvGraphicFramePr>
        <p:xfrm>
          <a:off x="6469040" y="2261863"/>
          <a:ext cx="4465092" cy="2234111"/>
        </p:xfrm>
        <a:graphic>
          <a:graphicData uri="http://schemas.openxmlformats.org/drawingml/2006/table">
            <a:tbl>
              <a:tblPr firstRow="1" bandRow="1">
                <a:tableStyleId>{21E4AEA4-8DFA-4A89-87EB-49C32662AFE0}</a:tableStyleId>
              </a:tblPr>
              <a:tblGrid>
                <a:gridCol w="2247583">
                  <a:extLst>
                    <a:ext uri="{9D8B030D-6E8A-4147-A177-3AD203B41FA5}">
                      <a16:colId xmlns:a16="http://schemas.microsoft.com/office/drawing/2014/main" val="1453742982"/>
                    </a:ext>
                  </a:extLst>
                </a:gridCol>
                <a:gridCol w="2217509">
                  <a:extLst>
                    <a:ext uri="{9D8B030D-6E8A-4147-A177-3AD203B41FA5}">
                      <a16:colId xmlns:a16="http://schemas.microsoft.com/office/drawing/2014/main" val="953987307"/>
                    </a:ext>
                  </a:extLst>
                </a:gridCol>
              </a:tblGrid>
              <a:tr h="738411">
                <a:tc>
                  <a:txBody>
                    <a:bodyPr/>
                    <a:lstStyle/>
                    <a:p>
                      <a:r>
                        <a:rPr lang="fr-FR" dirty="0"/>
                        <a:t>Difficulté relationnelle</a:t>
                      </a:r>
                    </a:p>
                  </a:txBody>
                  <a:tcPr/>
                </a:tc>
                <a:tc>
                  <a:txBody>
                    <a:bodyPr/>
                    <a:lstStyle/>
                    <a:p>
                      <a:r>
                        <a:rPr lang="fr-FR" dirty="0"/>
                        <a:t>Cause</a:t>
                      </a:r>
                    </a:p>
                  </a:txBody>
                  <a:tcPr/>
                </a:tc>
                <a:extLst>
                  <a:ext uri="{0D108BD9-81ED-4DB2-BD59-A6C34878D82A}">
                    <a16:rowId xmlns:a16="http://schemas.microsoft.com/office/drawing/2014/main" val="1325150371"/>
                  </a:ext>
                </a:extLst>
              </a:tr>
              <a:tr h="427810">
                <a:tc>
                  <a:txBody>
                    <a:bodyPr/>
                    <a:lstStyle/>
                    <a:p>
                      <a:r>
                        <a:rPr lang="fr-FR" dirty="0"/>
                        <a:t>N’a pas fait le ménage</a:t>
                      </a:r>
                    </a:p>
                  </a:txBody>
                  <a:tcPr/>
                </a:tc>
                <a:tc>
                  <a:txBody>
                    <a:bodyPr/>
                    <a:lstStyle/>
                    <a:p>
                      <a:r>
                        <a:rPr lang="fr-FR" dirty="0"/>
                        <a:t>Je me</a:t>
                      </a:r>
                      <a:r>
                        <a:rPr lang="fr-FR" baseline="0" dirty="0"/>
                        <a:t> sens corvéable pour tout le monde</a:t>
                      </a:r>
                      <a:endParaRPr lang="fr-FR" dirty="0"/>
                    </a:p>
                  </a:txBody>
                  <a:tcPr/>
                </a:tc>
                <a:extLst>
                  <a:ext uri="{0D108BD9-81ED-4DB2-BD59-A6C34878D82A}">
                    <a16:rowId xmlns:a16="http://schemas.microsoft.com/office/drawing/2014/main" val="1824065454"/>
                  </a:ext>
                </a:extLst>
              </a:tr>
              <a:tr h="427810">
                <a:tc>
                  <a:txBody>
                    <a:bodyPr/>
                    <a:lstStyle/>
                    <a:p>
                      <a:endParaRPr lang="fr-FR"/>
                    </a:p>
                  </a:txBody>
                  <a:tcPr/>
                </a:tc>
                <a:tc>
                  <a:txBody>
                    <a:bodyPr/>
                    <a:lstStyle/>
                    <a:p>
                      <a:endParaRPr lang="fr-FR" dirty="0"/>
                    </a:p>
                  </a:txBody>
                  <a:tcPr/>
                </a:tc>
                <a:extLst>
                  <a:ext uri="{0D108BD9-81ED-4DB2-BD59-A6C34878D82A}">
                    <a16:rowId xmlns:a16="http://schemas.microsoft.com/office/drawing/2014/main" val="3352451427"/>
                  </a:ext>
                </a:extLst>
              </a:tr>
              <a:tr h="42781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780306499"/>
                  </a:ext>
                </a:extLst>
              </a:tr>
            </a:tbl>
          </a:graphicData>
        </a:graphic>
      </p:graphicFrame>
      <p:sp>
        <p:nvSpPr>
          <p:cNvPr id="7" name="ZoneTexte 6"/>
          <p:cNvSpPr txBox="1"/>
          <p:nvPr/>
        </p:nvSpPr>
        <p:spPr>
          <a:xfrm>
            <a:off x="1937982" y="1787857"/>
            <a:ext cx="1528549" cy="369332"/>
          </a:xfrm>
          <a:prstGeom prst="rect">
            <a:avLst/>
          </a:prstGeom>
          <a:noFill/>
        </p:spPr>
        <p:txBody>
          <a:bodyPr wrap="square" rtlCol="0">
            <a:spAutoFit/>
          </a:bodyPr>
          <a:lstStyle/>
          <a:p>
            <a:pPr algn="ctr"/>
            <a:r>
              <a:rPr lang="fr-FR" dirty="0"/>
              <a:t>Moi</a:t>
            </a:r>
          </a:p>
        </p:txBody>
      </p:sp>
      <p:sp>
        <p:nvSpPr>
          <p:cNvPr id="8" name="ZoneTexte 7"/>
          <p:cNvSpPr txBox="1"/>
          <p:nvPr/>
        </p:nvSpPr>
        <p:spPr>
          <a:xfrm>
            <a:off x="7877033" y="1787857"/>
            <a:ext cx="2377309" cy="369332"/>
          </a:xfrm>
          <a:prstGeom prst="rect">
            <a:avLst/>
          </a:prstGeom>
          <a:noFill/>
        </p:spPr>
        <p:txBody>
          <a:bodyPr wrap="square" rtlCol="0">
            <a:spAutoFit/>
          </a:bodyPr>
          <a:lstStyle/>
          <a:p>
            <a:pPr algn="ctr"/>
            <a:r>
              <a:rPr lang="fr-FR" dirty="0"/>
              <a:t>Mon conjoint</a:t>
            </a:r>
          </a:p>
        </p:txBody>
      </p:sp>
      <p:sp>
        <p:nvSpPr>
          <p:cNvPr id="9" name="ZoneTexte 8"/>
          <p:cNvSpPr txBox="1"/>
          <p:nvPr/>
        </p:nvSpPr>
        <p:spPr>
          <a:xfrm>
            <a:off x="2206552" y="5283596"/>
            <a:ext cx="8047790" cy="830997"/>
          </a:xfrm>
          <a:prstGeom prst="rect">
            <a:avLst/>
          </a:prstGeom>
          <a:noFill/>
        </p:spPr>
        <p:txBody>
          <a:bodyPr wrap="square" rtlCol="0">
            <a:spAutoFit/>
          </a:bodyPr>
          <a:lstStyle/>
          <a:p>
            <a:pPr algn="ctr"/>
            <a:r>
              <a:rPr lang="fr-FR" sz="2400" dirty="0"/>
              <a:t>Comparez vos réponse et parlez-en : </a:t>
            </a:r>
          </a:p>
          <a:p>
            <a:pPr algn="ctr"/>
            <a:r>
              <a:rPr lang="fr-FR" sz="2400" dirty="0"/>
              <a:t>Le point de vue est souvent différent pour les deux</a:t>
            </a:r>
          </a:p>
        </p:txBody>
      </p:sp>
    </p:spTree>
    <p:extLst>
      <p:ext uri="{BB962C8B-B14F-4D97-AF65-F5344CB8AC3E}">
        <p14:creationId xmlns:p14="http://schemas.microsoft.com/office/powerpoint/2010/main" val="358543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Google Shape;587;p83"/>
          <p:cNvSpPr txBox="1"/>
          <p:nvPr/>
        </p:nvSpPr>
        <p:spPr>
          <a:xfrm>
            <a:off x="653142" y="304730"/>
            <a:ext cx="9601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Quelles difficultés rencontrez-vous </a:t>
            </a:r>
          </a:p>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avec vos enfants ?</a:t>
            </a:r>
            <a:endParaRPr sz="2800" dirty="0">
              <a:latin typeface="Gill Sans Ultra Bold" panose="020B0A02020104020203" pitchFamily="34" charset="77"/>
            </a:endParaRPr>
          </a:p>
        </p:txBody>
      </p:sp>
      <p:sp>
        <p:nvSpPr>
          <p:cNvPr id="3" name="ZoneTexte 2">
            <a:extLst>
              <a:ext uri="{FF2B5EF4-FFF2-40B4-BE49-F238E27FC236}">
                <a16:creationId xmlns:a16="http://schemas.microsoft.com/office/drawing/2014/main" id="{B0D1E0A1-6EFF-4ECD-86E1-D313EE0A7350}"/>
              </a:ext>
            </a:extLst>
          </p:cNvPr>
          <p:cNvSpPr txBox="1"/>
          <p:nvPr/>
        </p:nvSpPr>
        <p:spPr>
          <a:xfrm>
            <a:off x="653142" y="1968790"/>
            <a:ext cx="10150915" cy="2246769"/>
          </a:xfrm>
          <a:prstGeom prst="rect">
            <a:avLst/>
          </a:prstGeom>
          <a:noFill/>
        </p:spPr>
        <p:txBody>
          <a:bodyPr wrap="square" rtlCol="0">
            <a:spAutoFit/>
          </a:bodyPr>
          <a:lstStyle/>
          <a:p>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Un enfant fatigué / qui a faim/ mal se met en colère sans pouvoir l’expliquer ni l’exprimer</a:t>
            </a:r>
          </a:p>
          <a:p>
            <a:pPr marL="285750" indent="-285750">
              <a:buFontTx/>
              <a:buChar char="-"/>
            </a:pPr>
            <a:r>
              <a:rPr lang="fr-FR" sz="2000" dirty="0">
                <a:latin typeface="Calibri" panose="020F0502020204030204" pitchFamily="34" charset="0"/>
                <a:cs typeface="Calibri" panose="020F0502020204030204" pitchFamily="34" charset="0"/>
              </a:rPr>
              <a:t>Je ne comprend pas ce qu’il veut / il se met en colère</a:t>
            </a:r>
          </a:p>
          <a:p>
            <a:pPr marL="285750" indent="-285750">
              <a:buFontTx/>
              <a:buChar char="-"/>
            </a:pPr>
            <a:r>
              <a:rPr lang="fr-FR" sz="2000" dirty="0">
                <a:latin typeface="Calibri" panose="020F0502020204030204" pitchFamily="34" charset="0"/>
                <a:cs typeface="Calibri" panose="020F0502020204030204" pitchFamily="34" charset="0"/>
              </a:rPr>
              <a:t>Il n’arrive pas à gérer ses émotions</a:t>
            </a:r>
          </a:p>
          <a:p>
            <a:pPr marL="285750" indent="-285750">
              <a:buFontTx/>
              <a:buChar char="-"/>
            </a:pPr>
            <a:r>
              <a:rPr lang="fr-FR" sz="2000" dirty="0">
                <a:latin typeface="Calibri" panose="020F0502020204030204" pitchFamily="34" charset="0"/>
                <a:cs typeface="Calibri" panose="020F0502020204030204" pitchFamily="34" charset="0"/>
              </a:rPr>
              <a:t>Il a besoin de temps calmes et je suis un parent </a:t>
            </a:r>
            <a:r>
              <a:rPr lang="fr-FR" sz="2000" dirty="0" err="1">
                <a:latin typeface="Calibri" panose="020F0502020204030204" pitchFamily="34" charset="0"/>
                <a:cs typeface="Calibri" panose="020F0502020204030204" pitchFamily="34" charset="0"/>
              </a:rPr>
              <a:t>hyper-actif</a:t>
            </a:r>
            <a:endParaRPr lang="fr-FR" sz="2000" dirty="0">
              <a:latin typeface="Calibri" panose="020F0502020204030204" pitchFamily="34" charset="0"/>
              <a:cs typeface="Calibri" panose="020F0502020204030204" pitchFamily="34" charset="0"/>
            </a:endParaRPr>
          </a:p>
          <a:p>
            <a:endParaRPr lang="fr-FR" sz="2000" dirty="0">
              <a:latin typeface="Calibri" panose="020F0502020204030204" pitchFamily="34" charset="0"/>
              <a:cs typeface="Calibri" panose="020F0502020204030204" pitchFamily="34" charset="0"/>
            </a:endParaRPr>
          </a:p>
          <a:p>
            <a:pPr marL="285750" indent="-285750">
              <a:buFontTx/>
              <a:buChar char="-"/>
            </a:pPr>
            <a:endParaRPr lang="fr-FR" sz="20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1893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Google Shape;587;p83"/>
          <p:cNvSpPr txBox="1"/>
          <p:nvPr/>
        </p:nvSpPr>
        <p:spPr>
          <a:xfrm>
            <a:off x="109181" y="304730"/>
            <a:ext cx="12082819" cy="1815841"/>
          </a:xfrm>
          <a:prstGeom prst="rect">
            <a:avLst/>
          </a:prstGeom>
          <a:noFill/>
          <a:ln>
            <a:noFill/>
          </a:ln>
        </p:spPr>
        <p:txBody>
          <a:bodyPr spcFirstLastPara="1" wrap="square" lIns="91425" tIns="45700" rIns="91425" bIns="45700" anchor="t" anchorCtr="0">
            <a:spAutoFit/>
          </a:bodyPr>
          <a:lstStyle/>
          <a:p>
            <a:r>
              <a:rPr lang="fr-FR" sz="2800" dirty="0">
                <a:latin typeface="Gill Sans Ultra Bold" panose="020B0A02020104020203" pitchFamily="34" charset="77"/>
                <a:ea typeface="Calibri"/>
                <a:cs typeface="Calibri"/>
              </a:rPr>
              <a:t>Gérer Les contraintes du quotidien avec les enfants : </a:t>
            </a:r>
          </a:p>
          <a:p>
            <a:r>
              <a:rPr lang="fr-FR" sz="2800" dirty="0">
                <a:latin typeface="Gill Sans Ultra Bold" panose="020B0A02020104020203" pitchFamily="34" charset="77"/>
                <a:ea typeface="Calibri"/>
                <a:cs typeface="Calibri"/>
              </a:rPr>
              <a:t>devoirs / lavage des dents / heures de coucher</a:t>
            </a:r>
          </a:p>
          <a:p>
            <a:endParaRPr lang="fr-FR" sz="2800" dirty="0">
              <a:latin typeface="Gill Sans Ultra Bold" panose="020B0A02020104020203" pitchFamily="34" charset="77"/>
              <a:ea typeface="Calibri"/>
              <a:cs typeface="Calibri"/>
            </a:endParaRPr>
          </a:p>
          <a:p>
            <a:r>
              <a:rPr lang="fr-FR" sz="2800" dirty="0">
                <a:latin typeface="Gill Sans Ultra Bold" panose="020B0A02020104020203" pitchFamily="34" charset="77"/>
                <a:ea typeface="Calibri"/>
                <a:cs typeface="Calibri"/>
              </a:rPr>
              <a:t>Vos astuces ?</a:t>
            </a:r>
          </a:p>
        </p:txBody>
      </p:sp>
      <p:sp>
        <p:nvSpPr>
          <p:cNvPr id="3" name="ZoneTexte 2">
            <a:extLst>
              <a:ext uri="{FF2B5EF4-FFF2-40B4-BE49-F238E27FC236}">
                <a16:creationId xmlns:a16="http://schemas.microsoft.com/office/drawing/2014/main" id="{B0D1E0A1-6EFF-4ECD-86E1-D313EE0A7350}"/>
              </a:ext>
            </a:extLst>
          </p:cNvPr>
          <p:cNvSpPr txBox="1"/>
          <p:nvPr/>
        </p:nvSpPr>
        <p:spPr>
          <a:xfrm>
            <a:off x="694085" y="2391869"/>
            <a:ext cx="10150915" cy="3477875"/>
          </a:xfrm>
          <a:prstGeom prst="rect">
            <a:avLst/>
          </a:prstGeom>
          <a:noFill/>
        </p:spPr>
        <p:txBody>
          <a:bodyPr wrap="square" rtlCol="0">
            <a:spAutoFit/>
          </a:bodyPr>
          <a:lstStyle/>
          <a:p>
            <a:endParaRPr lang="fr-FR" sz="2000" dirty="0">
              <a:latin typeface="Calibri" panose="020F0502020204030204" pitchFamily="34" charset="0"/>
              <a:cs typeface="Calibri" panose="020F0502020204030204" pitchFamily="34" charset="0"/>
            </a:endParaRPr>
          </a:p>
          <a:p>
            <a:pPr marL="285750" indent="-285750">
              <a:buFontTx/>
              <a:buChar char="-"/>
            </a:pPr>
            <a:r>
              <a:rPr lang="fr-FR" sz="2000" dirty="0">
                <a:latin typeface="Calibri" panose="020F0502020204030204" pitchFamily="34" charset="0"/>
                <a:cs typeface="Calibri" panose="020F0502020204030204" pitchFamily="34" charset="0"/>
              </a:rPr>
              <a:t>Il n’est pas capable de planifier (notamment les devoirs) : je dois l’y aider</a:t>
            </a:r>
          </a:p>
          <a:p>
            <a:pPr marL="285750" indent="-285750">
              <a:buFontTx/>
              <a:buChar char="-"/>
            </a:pPr>
            <a:r>
              <a:rPr lang="fr-FR" sz="2000" dirty="0">
                <a:latin typeface="Calibri" panose="020F0502020204030204" pitchFamily="34" charset="0"/>
                <a:cs typeface="Calibri" panose="020F0502020204030204" pitchFamily="34" charset="0"/>
              </a:rPr>
              <a:t>Le chantage rend difficile la reconnaissance de ses envies par l’enfant : l’enfant va faire pour éviter la punition et avoir la récompense et non pour la satisfaction du travail accompli</a:t>
            </a:r>
          </a:p>
          <a:p>
            <a:pPr marL="285750" indent="-285750">
              <a:buFontTx/>
              <a:buChar char="-"/>
            </a:pPr>
            <a:r>
              <a:rPr lang="fr-FR" sz="2000" dirty="0">
                <a:latin typeface="Calibri" panose="020F0502020204030204" pitchFamily="34" charset="0"/>
                <a:cs typeface="Calibri" panose="020F0502020204030204" pitchFamily="34" charset="0"/>
              </a:rPr>
              <a:t>Souvent les enfants sont TDAH </a:t>
            </a:r>
            <a:r>
              <a:rPr lang="fr-FR" sz="2000" dirty="0" err="1">
                <a:latin typeface="Calibri" panose="020F0502020204030204" pitchFamily="34" charset="0"/>
                <a:cs typeface="Calibri" panose="020F0502020204030204" pitchFamily="34" charset="0"/>
              </a:rPr>
              <a:t>eux-même</a:t>
            </a:r>
            <a:endParaRPr lang="fr-FR" sz="2000" dirty="0">
              <a:latin typeface="Calibri" panose="020F0502020204030204" pitchFamily="34" charset="0"/>
              <a:cs typeface="Calibri" panose="020F0502020204030204" pitchFamily="34" charset="0"/>
            </a:endParaRPr>
          </a:p>
          <a:p>
            <a:pPr marL="285750" indent="-285750">
              <a:buFontTx/>
              <a:buChar char="-"/>
            </a:pPr>
            <a:r>
              <a:rPr lang="fr-FR" sz="2000" b="1" dirty="0">
                <a:latin typeface="Calibri" panose="020F0502020204030204" pitchFamily="34" charset="0"/>
                <a:cs typeface="Calibri" panose="020F0502020204030204" pitchFamily="34" charset="0"/>
              </a:rPr>
              <a:t>Choisir ses combats : lavage des dents tous les jours mais douche pas tous les jours</a:t>
            </a:r>
          </a:p>
          <a:p>
            <a:pPr marL="285750" indent="-285750">
              <a:buFontTx/>
              <a:buChar char="-"/>
            </a:pPr>
            <a:r>
              <a:rPr lang="fr-FR" sz="2000" b="1" dirty="0">
                <a:latin typeface="Calibri" panose="020F0502020204030204" pitchFamily="34" charset="0"/>
                <a:cs typeface="Calibri" panose="020F0502020204030204" pitchFamily="34" charset="0"/>
              </a:rPr>
              <a:t>L’enfant a besoin d’être accompagné</a:t>
            </a:r>
          </a:p>
          <a:p>
            <a:pPr marL="285750" indent="-285750">
              <a:buFontTx/>
              <a:buChar char="-"/>
            </a:pPr>
            <a:r>
              <a:rPr lang="fr-FR" sz="2000" b="1" dirty="0">
                <a:latin typeface="Calibri" panose="020F0502020204030204" pitchFamily="34" charset="0"/>
                <a:cs typeface="Calibri" panose="020F0502020204030204" pitchFamily="34" charset="0"/>
              </a:rPr>
              <a:t>L’enfant a besoin de faire des pauses lui aussi</a:t>
            </a:r>
          </a:p>
          <a:p>
            <a:pPr marL="285750" indent="-285750">
              <a:buFontTx/>
              <a:buChar char="-"/>
            </a:pPr>
            <a:r>
              <a:rPr lang="fr-FR" sz="2000" b="1" dirty="0">
                <a:latin typeface="Calibri" panose="020F0502020204030204" pitchFamily="34" charset="0"/>
                <a:cs typeface="Calibri" panose="020F0502020204030204" pitchFamily="34" charset="0"/>
              </a:rPr>
              <a:t>Je n’ai pas à compenser par une hyperactivité </a:t>
            </a:r>
            <a:r>
              <a:rPr lang="fr-FR" sz="2000" b="1" dirty="0" err="1">
                <a:latin typeface="Calibri" panose="020F0502020204030204" pitchFamily="34" charset="0"/>
                <a:cs typeface="Calibri" panose="020F0502020204030204" pitchFamily="34" charset="0"/>
              </a:rPr>
              <a:t>parceque</a:t>
            </a:r>
            <a:r>
              <a:rPr lang="fr-FR" sz="2000" b="1" dirty="0">
                <a:latin typeface="Calibri" panose="020F0502020204030204" pitchFamily="34" charset="0"/>
                <a:cs typeface="Calibri" panose="020F0502020204030204" pitchFamily="34" charset="0"/>
              </a:rPr>
              <a:t> je suis séparé et que je vois moins mon enfant ou </a:t>
            </a:r>
            <a:r>
              <a:rPr lang="fr-FR" sz="2000" b="1" dirty="0" err="1">
                <a:latin typeface="Calibri" panose="020F0502020204030204" pitchFamily="34" charset="0"/>
                <a:cs typeface="Calibri" panose="020F0502020204030204" pitchFamily="34" charset="0"/>
              </a:rPr>
              <a:t>parceque</a:t>
            </a:r>
            <a:r>
              <a:rPr lang="fr-FR" sz="2000" b="1" dirty="0">
                <a:latin typeface="Calibri" panose="020F0502020204030204" pitchFamily="34" charset="0"/>
                <a:cs typeface="Calibri" panose="020F0502020204030204" pitchFamily="34" charset="0"/>
              </a:rPr>
              <a:t> j’ai oublié d’aller le chercher, etc.</a:t>
            </a:r>
          </a:p>
          <a:p>
            <a:r>
              <a:rPr lang="fr-FR" sz="2000" b="1" dirty="0">
                <a:latin typeface="Calibri" panose="020F0502020204030204" pitchFamily="34" charset="0"/>
                <a:cs typeface="Calibri" panose="020F0502020204030204" pitchFamily="34" charset="0"/>
              </a:rPr>
              <a:t>	=&gt; Ecoute, dialogue ou silence attentif sont plus appropriés</a:t>
            </a:r>
          </a:p>
        </p:txBody>
      </p:sp>
    </p:spTree>
    <p:extLst>
      <p:ext uri="{BB962C8B-B14F-4D97-AF65-F5344CB8AC3E}">
        <p14:creationId xmlns:p14="http://schemas.microsoft.com/office/powerpoint/2010/main" val="1203886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15757"/>
            <a:ext cx="9144000" cy="3731086"/>
          </a:xfrm>
        </p:spPr>
        <p:txBody>
          <a:bodyPr/>
          <a:lstStyle/>
          <a:p>
            <a:r>
              <a:rPr lang="fr-FR" sz="7200" dirty="0">
                <a:solidFill>
                  <a:srgbClr val="FF0000"/>
                </a:solidFill>
                <a:latin typeface="Gill Sans Ultra Bold" panose="020B0A02020104020203" pitchFamily="34" charset="77"/>
              </a:rPr>
              <a:t>Alerte</a:t>
            </a:r>
            <a:br>
              <a:rPr lang="fr-FR" dirty="0">
                <a:latin typeface="Gill Sans Ultra Bold" panose="020B0A02020104020203" pitchFamily="34" charset="77"/>
              </a:rPr>
            </a:br>
            <a:endParaRPr lang="fr-FR" dirty="0">
              <a:latin typeface="Gill Sans Ultra Bold" panose="020B0A02020104020203" pitchFamily="34" charset="77"/>
            </a:endParaRPr>
          </a:p>
        </p:txBody>
      </p:sp>
      <p:sp>
        <p:nvSpPr>
          <p:cNvPr id="3" name="Sous-titre 2"/>
          <p:cNvSpPr>
            <a:spLocks noGrp="1"/>
          </p:cNvSpPr>
          <p:nvPr>
            <p:ph type="subTitle" idx="1"/>
          </p:nvPr>
        </p:nvSpPr>
        <p:spPr/>
        <p:txBody>
          <a:bodyPr/>
          <a:lstStyle/>
          <a:p>
            <a:r>
              <a:rPr lang="fr-FR" dirty="0">
                <a:latin typeface="Gill Sans Ultra Bold" panose="020B0A02020104020203" pitchFamily="34" charset="77"/>
              </a:rPr>
              <a:t>Le plus important, c’est ce qui suit !</a:t>
            </a:r>
            <a:endParaRPr lang="fr-FR" dirty="0"/>
          </a:p>
        </p:txBody>
      </p:sp>
    </p:spTree>
    <p:extLst>
      <p:ext uri="{BB962C8B-B14F-4D97-AF65-F5344CB8AC3E}">
        <p14:creationId xmlns:p14="http://schemas.microsoft.com/office/powerpoint/2010/main" val="2675755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2707235" y="2441633"/>
            <a:ext cx="8278265" cy="707846"/>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000000"/>
                </a:solidFill>
                <a:effectLst/>
                <a:uLnTx/>
                <a:uFillTx/>
                <a:latin typeface="Gill Sans Ultra Bold" panose="020B0A02020104020203" pitchFamily="34" charset="77"/>
                <a:ea typeface="Calibri"/>
                <a:cs typeface="Calibri"/>
                <a:sym typeface="Calibri"/>
              </a:rPr>
              <a:t>GERER SON TEMPS !</a:t>
            </a:r>
            <a:endParaRPr kumimoji="0" sz="4000" b="0" i="0" u="none" strike="noStrike" kern="1200" cap="none" spc="0" normalizeH="0" baseline="0" noProof="0" dirty="0">
              <a:ln>
                <a:noFill/>
              </a:ln>
              <a:solidFill>
                <a:srgbClr val="000000"/>
              </a:solidFill>
              <a:effectLst/>
              <a:uLnTx/>
              <a:uFillTx/>
              <a:latin typeface="Gill Sans Ultra Bold" panose="020B0A02020104020203" pitchFamily="34" charset="77"/>
            </a:endParaRPr>
          </a:p>
        </p:txBody>
      </p:sp>
    </p:spTree>
    <p:extLst>
      <p:ext uri="{BB962C8B-B14F-4D97-AF65-F5344CB8AC3E}">
        <p14:creationId xmlns:p14="http://schemas.microsoft.com/office/powerpoint/2010/main" val="5042470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6"/>
          <p:cNvSpPr txBox="1"/>
          <p:nvPr/>
        </p:nvSpPr>
        <p:spPr>
          <a:xfrm>
            <a:off x="863623" y="378205"/>
            <a:ext cx="944523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rPr>
              <a:t>Privilégier une bonne qualité de sommeil</a:t>
            </a:r>
          </a:p>
        </p:txBody>
      </p:sp>
      <p:sp>
        <p:nvSpPr>
          <p:cNvPr id="616" name="Google Shape;616;p86"/>
          <p:cNvSpPr txBox="1"/>
          <p:nvPr/>
        </p:nvSpPr>
        <p:spPr>
          <a:xfrm>
            <a:off x="622858" y="1509264"/>
            <a:ext cx="7977674"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fr-FR" sz="2000" dirty="0">
                <a:solidFill>
                  <a:schemeClr val="dk1"/>
                </a:solidFill>
                <a:latin typeface="Gill Sans Ultra Bold" panose="020B0A02020104020203" pitchFamily="34" charset="77"/>
                <a:ea typeface="Calibri"/>
                <a:cs typeface="Calibri" panose="020F0502020204030204" pitchFamily="34" charset="0"/>
                <a:sym typeface="Calibri"/>
              </a:rPr>
              <a:t>A éviter ?</a:t>
            </a:r>
          </a:p>
        </p:txBody>
      </p:sp>
      <p:sp>
        <p:nvSpPr>
          <p:cNvPr id="3" name="Ellipse 2">
            <a:extLst>
              <a:ext uri="{FF2B5EF4-FFF2-40B4-BE49-F238E27FC236}">
                <a16:creationId xmlns:a16="http://schemas.microsoft.com/office/drawing/2014/main" id="{407FE9A8-D386-4AC8-5F72-20304E1D7E25}"/>
              </a:ext>
            </a:extLst>
          </p:cNvPr>
          <p:cNvSpPr/>
          <p:nvPr/>
        </p:nvSpPr>
        <p:spPr>
          <a:xfrm>
            <a:off x="2418729" y="934973"/>
            <a:ext cx="3564835" cy="17225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Les siestes trop longues ou trop tard ( max 30 min et pas après 15h )</a:t>
            </a:r>
          </a:p>
        </p:txBody>
      </p:sp>
      <p:sp>
        <p:nvSpPr>
          <p:cNvPr id="4" name="Ellipse 3">
            <a:extLst>
              <a:ext uri="{FF2B5EF4-FFF2-40B4-BE49-F238E27FC236}">
                <a16:creationId xmlns:a16="http://schemas.microsoft.com/office/drawing/2014/main" id="{B9A3FED3-4193-408B-10A0-51947F92C5BB}"/>
              </a:ext>
            </a:extLst>
          </p:cNvPr>
          <p:cNvSpPr/>
          <p:nvPr/>
        </p:nvSpPr>
        <p:spPr>
          <a:xfrm>
            <a:off x="6417425" y="1152276"/>
            <a:ext cx="3015410" cy="1618329"/>
          </a:xfrm>
          <a:prstGeom prst="ellipse">
            <a:avLst/>
          </a:prstGeom>
          <a:pattFill prst="pct5">
            <a:fgClr>
              <a:schemeClr val="lt1"/>
            </a:fgClr>
            <a:bgClr>
              <a:schemeClr val="bg1"/>
            </a:bgClr>
          </a:pattFill>
        </p:spPr>
        <p:style>
          <a:lnRef idx="2">
            <a:schemeClr val="accent6"/>
          </a:lnRef>
          <a:fillRef idx="1">
            <a:schemeClr val="lt1"/>
          </a:fillRef>
          <a:effectRef idx="0">
            <a:schemeClr val="accent6"/>
          </a:effectRef>
          <a:fontRef idx="minor">
            <a:schemeClr val="dk1"/>
          </a:fontRef>
        </p:style>
        <p:txBody>
          <a:bodyPr lIns="0" tIns="0" rIns="0" bIns="0" rtlCol="0" anchor="ctr">
            <a:normAutofit/>
          </a:bodyPr>
          <a:lstStyle/>
          <a:p>
            <a:pPr algn="ctr"/>
            <a:r>
              <a:rPr lang="fr-FR" dirty="0"/>
              <a:t>Prise tardive du TT psychostimulant</a:t>
            </a:r>
          </a:p>
        </p:txBody>
      </p:sp>
      <p:sp>
        <p:nvSpPr>
          <p:cNvPr id="5" name="Ellipse 4">
            <a:extLst>
              <a:ext uri="{FF2B5EF4-FFF2-40B4-BE49-F238E27FC236}">
                <a16:creationId xmlns:a16="http://schemas.microsoft.com/office/drawing/2014/main" id="{5BA71E5E-41E2-B5A4-8E1B-9C3EB8A987E1}"/>
              </a:ext>
            </a:extLst>
          </p:cNvPr>
          <p:cNvSpPr/>
          <p:nvPr/>
        </p:nvSpPr>
        <p:spPr>
          <a:xfrm>
            <a:off x="9224174" y="2281439"/>
            <a:ext cx="2476376" cy="17225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Les repas du soir trop riche </a:t>
            </a:r>
          </a:p>
        </p:txBody>
      </p:sp>
      <p:sp>
        <p:nvSpPr>
          <p:cNvPr id="6" name="Ellipse 5">
            <a:extLst>
              <a:ext uri="{FF2B5EF4-FFF2-40B4-BE49-F238E27FC236}">
                <a16:creationId xmlns:a16="http://schemas.microsoft.com/office/drawing/2014/main" id="{B1E513A6-DC24-53CB-0582-9D0ED107C3A2}"/>
              </a:ext>
            </a:extLst>
          </p:cNvPr>
          <p:cNvSpPr/>
          <p:nvPr/>
        </p:nvSpPr>
        <p:spPr>
          <a:xfrm>
            <a:off x="4988392" y="2988126"/>
            <a:ext cx="3554138" cy="19734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Les activités stimulantes tardives : sport, jeux vidéo/internet/discussions avec des amis</a:t>
            </a:r>
          </a:p>
        </p:txBody>
      </p:sp>
      <p:sp>
        <p:nvSpPr>
          <p:cNvPr id="7" name="Ellipse 6">
            <a:extLst>
              <a:ext uri="{FF2B5EF4-FFF2-40B4-BE49-F238E27FC236}">
                <a16:creationId xmlns:a16="http://schemas.microsoft.com/office/drawing/2014/main" id="{F000787B-A8DC-CE9D-80ED-E2AC69531C94}"/>
              </a:ext>
            </a:extLst>
          </p:cNvPr>
          <p:cNvSpPr/>
          <p:nvPr/>
        </p:nvSpPr>
        <p:spPr>
          <a:xfrm>
            <a:off x="484607" y="2814274"/>
            <a:ext cx="4278586" cy="15860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Les écrans diffusant une lumière bleue </a:t>
            </a:r>
          </a:p>
          <a:p>
            <a:pPr algn="ctr"/>
            <a:r>
              <a:rPr lang="fr-FR" dirty="0"/>
              <a:t>(télé &lt; ordinateur/téléphone)</a:t>
            </a:r>
          </a:p>
        </p:txBody>
      </p:sp>
      <p:sp>
        <p:nvSpPr>
          <p:cNvPr id="8" name="Ellipse 7">
            <a:extLst>
              <a:ext uri="{FF2B5EF4-FFF2-40B4-BE49-F238E27FC236}">
                <a16:creationId xmlns:a16="http://schemas.microsoft.com/office/drawing/2014/main" id="{F656660C-E66B-DFB5-98EA-5E7EA61D97D3}"/>
              </a:ext>
            </a:extLst>
          </p:cNvPr>
          <p:cNvSpPr/>
          <p:nvPr/>
        </p:nvSpPr>
        <p:spPr>
          <a:xfrm>
            <a:off x="8246755" y="4728596"/>
            <a:ext cx="3564835" cy="17225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Travailler le soir pour rattraper le temps perdu la journée</a:t>
            </a:r>
          </a:p>
        </p:txBody>
      </p:sp>
      <p:sp>
        <p:nvSpPr>
          <p:cNvPr id="9" name="Ellipse 8">
            <a:extLst>
              <a:ext uri="{FF2B5EF4-FFF2-40B4-BE49-F238E27FC236}">
                <a16:creationId xmlns:a16="http://schemas.microsoft.com/office/drawing/2014/main" id="{2F89EE1D-4DA5-3583-ED94-4FB21187D033}"/>
              </a:ext>
            </a:extLst>
          </p:cNvPr>
          <p:cNvSpPr/>
          <p:nvPr/>
        </p:nvSpPr>
        <p:spPr>
          <a:xfrm>
            <a:off x="4611695" y="5148530"/>
            <a:ext cx="2408354" cy="141374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Ruminer au lit</a:t>
            </a:r>
          </a:p>
        </p:txBody>
      </p:sp>
      <p:sp>
        <p:nvSpPr>
          <p:cNvPr id="10" name="Ellipse 9">
            <a:extLst>
              <a:ext uri="{FF2B5EF4-FFF2-40B4-BE49-F238E27FC236}">
                <a16:creationId xmlns:a16="http://schemas.microsoft.com/office/drawing/2014/main" id="{71D3ED35-1F48-1DBE-0151-07E11435E8B0}"/>
              </a:ext>
            </a:extLst>
          </p:cNvPr>
          <p:cNvSpPr/>
          <p:nvPr/>
        </p:nvSpPr>
        <p:spPr>
          <a:xfrm>
            <a:off x="484608" y="4637092"/>
            <a:ext cx="3596941" cy="17977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Rattraper le sommeil de la semaine les week-ends en dormant jusque dans l’après midi</a:t>
            </a:r>
          </a:p>
        </p:txBody>
      </p:sp>
    </p:spTree>
    <p:extLst>
      <p:ext uri="{BB962C8B-B14F-4D97-AF65-F5344CB8AC3E}">
        <p14:creationId xmlns:p14="http://schemas.microsoft.com/office/powerpoint/2010/main" val="242054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6"/>
          <p:cNvSpPr txBox="1"/>
          <p:nvPr/>
        </p:nvSpPr>
        <p:spPr>
          <a:xfrm>
            <a:off x="863623" y="378205"/>
            <a:ext cx="944523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rPr>
              <a:t>Privilégier une bonne qualité de sommeil</a:t>
            </a:r>
          </a:p>
        </p:txBody>
      </p:sp>
      <p:sp>
        <p:nvSpPr>
          <p:cNvPr id="616" name="Google Shape;616;p86"/>
          <p:cNvSpPr txBox="1"/>
          <p:nvPr/>
        </p:nvSpPr>
        <p:spPr>
          <a:xfrm>
            <a:off x="622858" y="1509264"/>
            <a:ext cx="7977674"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fr-FR" sz="2000" dirty="0">
                <a:solidFill>
                  <a:schemeClr val="dk1"/>
                </a:solidFill>
                <a:latin typeface="Gill Sans Ultra Bold" panose="020B0A02020104020203" pitchFamily="34" charset="77"/>
                <a:ea typeface="Calibri"/>
                <a:cs typeface="Calibri" panose="020F0502020204030204" pitchFamily="34" charset="0"/>
                <a:sym typeface="Calibri"/>
              </a:rPr>
              <a:t>A favoriser ?</a:t>
            </a:r>
          </a:p>
        </p:txBody>
      </p:sp>
      <p:sp>
        <p:nvSpPr>
          <p:cNvPr id="3" name="Ellipse 2">
            <a:extLst>
              <a:ext uri="{FF2B5EF4-FFF2-40B4-BE49-F238E27FC236}">
                <a16:creationId xmlns:a16="http://schemas.microsoft.com/office/drawing/2014/main" id="{DA1865A9-E679-B89E-2D61-1CB0161656BC}"/>
              </a:ext>
            </a:extLst>
          </p:cNvPr>
          <p:cNvSpPr/>
          <p:nvPr/>
        </p:nvSpPr>
        <p:spPr>
          <a:xfrm>
            <a:off x="622858" y="2060012"/>
            <a:ext cx="538638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L’activité sportive ou physique à l’extérieur et dans la journée</a:t>
            </a:r>
          </a:p>
        </p:txBody>
      </p:sp>
      <p:sp>
        <p:nvSpPr>
          <p:cNvPr id="5" name="Ellipse 4">
            <a:extLst>
              <a:ext uri="{FF2B5EF4-FFF2-40B4-BE49-F238E27FC236}">
                <a16:creationId xmlns:a16="http://schemas.microsoft.com/office/drawing/2014/main" id="{D5C1C034-98B8-E3F0-3D11-A6DF270630BB}"/>
              </a:ext>
            </a:extLst>
          </p:cNvPr>
          <p:cNvSpPr/>
          <p:nvPr/>
        </p:nvSpPr>
        <p:spPr>
          <a:xfrm>
            <a:off x="5704446" y="1252098"/>
            <a:ext cx="538638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Une chambre calme, peu lumineuse, </a:t>
            </a:r>
            <a:r>
              <a:rPr lang="fr-FR" dirty="0" err="1"/>
              <a:t>T</a:t>
            </a:r>
            <a:r>
              <a:rPr lang="fr-FR" dirty="0"/>
              <a:t>° en dessous de 20°, bon matelas </a:t>
            </a:r>
          </a:p>
        </p:txBody>
      </p:sp>
      <p:sp>
        <p:nvSpPr>
          <p:cNvPr id="6" name="Ellipse 5">
            <a:extLst>
              <a:ext uri="{FF2B5EF4-FFF2-40B4-BE49-F238E27FC236}">
                <a16:creationId xmlns:a16="http://schemas.microsoft.com/office/drawing/2014/main" id="{9C99BEA1-E29F-694C-F7BC-761AAB079CA4}"/>
              </a:ext>
            </a:extLst>
          </p:cNvPr>
          <p:cNvSpPr/>
          <p:nvPr/>
        </p:nvSpPr>
        <p:spPr>
          <a:xfrm>
            <a:off x="863623" y="3418009"/>
            <a:ext cx="538638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Filtre anti lumière bleue dès 19h sur les écrans</a:t>
            </a:r>
          </a:p>
        </p:txBody>
      </p:sp>
      <p:sp>
        <p:nvSpPr>
          <p:cNvPr id="8" name="Ellipse 7">
            <a:extLst>
              <a:ext uri="{FF2B5EF4-FFF2-40B4-BE49-F238E27FC236}">
                <a16:creationId xmlns:a16="http://schemas.microsoft.com/office/drawing/2014/main" id="{DC349067-0DC5-5611-0EB9-8AE9BA125768}"/>
              </a:ext>
            </a:extLst>
          </p:cNvPr>
          <p:cNvSpPr/>
          <p:nvPr/>
        </p:nvSpPr>
        <p:spPr>
          <a:xfrm>
            <a:off x="6096000" y="3865459"/>
            <a:ext cx="538638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Réserver le lit au </a:t>
            </a:r>
            <a:r>
              <a:rPr lang="fr-FR" dirty="0" err="1"/>
              <a:t>sommeil..ou</a:t>
            </a:r>
            <a:r>
              <a:rPr lang="fr-FR" dirty="0"/>
              <a:t> aux activités intimes</a:t>
            </a:r>
          </a:p>
        </p:txBody>
      </p:sp>
      <p:sp>
        <p:nvSpPr>
          <p:cNvPr id="9" name="Ellipse 8">
            <a:extLst>
              <a:ext uri="{FF2B5EF4-FFF2-40B4-BE49-F238E27FC236}">
                <a16:creationId xmlns:a16="http://schemas.microsoft.com/office/drawing/2014/main" id="{7B6791F5-4EE4-97E6-DE2B-FEA33E802500}"/>
              </a:ext>
            </a:extLst>
          </p:cNvPr>
          <p:cNvSpPr/>
          <p:nvPr/>
        </p:nvSpPr>
        <p:spPr>
          <a:xfrm>
            <a:off x="407324" y="4563048"/>
            <a:ext cx="538638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Simulateur d’aube pour se réveiller en douceur</a:t>
            </a:r>
          </a:p>
        </p:txBody>
      </p:sp>
      <p:sp>
        <p:nvSpPr>
          <p:cNvPr id="10" name="Ellipse 9">
            <a:extLst>
              <a:ext uri="{FF2B5EF4-FFF2-40B4-BE49-F238E27FC236}">
                <a16:creationId xmlns:a16="http://schemas.microsoft.com/office/drawing/2014/main" id="{0BF1F11D-B812-9B42-6D3C-31AA5C44E098}"/>
              </a:ext>
            </a:extLst>
          </p:cNvPr>
          <p:cNvSpPr/>
          <p:nvPr/>
        </p:nvSpPr>
        <p:spPr>
          <a:xfrm>
            <a:off x="775258" y="5708087"/>
            <a:ext cx="538638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Des heures régulières de coucher et de lever</a:t>
            </a:r>
          </a:p>
        </p:txBody>
      </p:sp>
      <p:sp>
        <p:nvSpPr>
          <p:cNvPr id="11" name="Ellipse 10">
            <a:extLst>
              <a:ext uri="{FF2B5EF4-FFF2-40B4-BE49-F238E27FC236}">
                <a16:creationId xmlns:a16="http://schemas.microsoft.com/office/drawing/2014/main" id="{D8046968-C132-FFB4-48AF-E73D6952764E}"/>
              </a:ext>
            </a:extLst>
          </p:cNvPr>
          <p:cNvSpPr/>
          <p:nvPr/>
        </p:nvSpPr>
        <p:spPr>
          <a:xfrm>
            <a:off x="6469150" y="5284673"/>
            <a:ext cx="538638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Pratiquer la pleine conscience dans le lit</a:t>
            </a:r>
          </a:p>
        </p:txBody>
      </p:sp>
      <p:sp>
        <p:nvSpPr>
          <p:cNvPr id="12" name="Ellipse 11">
            <a:extLst>
              <a:ext uri="{FF2B5EF4-FFF2-40B4-BE49-F238E27FC236}">
                <a16:creationId xmlns:a16="http://schemas.microsoft.com/office/drawing/2014/main" id="{94DF4F1D-1083-6711-A880-11A80059D18C}"/>
              </a:ext>
            </a:extLst>
          </p:cNvPr>
          <p:cNvSpPr/>
          <p:nvPr/>
        </p:nvSpPr>
        <p:spPr>
          <a:xfrm>
            <a:off x="6618846" y="2519823"/>
            <a:ext cx="538638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Un rituel d’endormissement au moins une heure avant le coucher : brossage de dent, douche, pyjama, lire, etc..</a:t>
            </a:r>
          </a:p>
        </p:txBody>
      </p:sp>
    </p:spTree>
    <p:extLst>
      <p:ext uri="{BB962C8B-B14F-4D97-AF65-F5344CB8AC3E}">
        <p14:creationId xmlns:p14="http://schemas.microsoft.com/office/powerpoint/2010/main" val="27202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614"/>
        <p:cNvGrpSpPr/>
        <p:nvPr/>
      </p:nvGrpSpPr>
      <p:grpSpPr>
        <a:xfrm>
          <a:off x="0" y="0"/>
          <a:ext cx="0" cy="0"/>
          <a:chOff x="0" y="0"/>
          <a:chExt cx="0" cy="0"/>
        </a:xfrm>
      </p:grpSpPr>
      <p:sp>
        <p:nvSpPr>
          <p:cNvPr id="615" name="Google Shape;615;p86"/>
          <p:cNvSpPr txBox="1"/>
          <p:nvPr/>
        </p:nvSpPr>
        <p:spPr>
          <a:xfrm>
            <a:off x="863623" y="378205"/>
            <a:ext cx="944523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rPr>
              <a:t>Privilégier une bonne qualité de sommeil</a:t>
            </a:r>
          </a:p>
        </p:txBody>
      </p:sp>
      <p:sp>
        <p:nvSpPr>
          <p:cNvPr id="616" name="Google Shape;616;p86"/>
          <p:cNvSpPr txBox="1"/>
          <p:nvPr/>
        </p:nvSpPr>
        <p:spPr>
          <a:xfrm>
            <a:off x="622858" y="1509264"/>
            <a:ext cx="7977674" cy="3170058"/>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endParaRPr lang="fr-FR" sz="2000" dirty="0">
              <a:solidFill>
                <a:schemeClr val="dk1"/>
              </a:solidFill>
              <a:latin typeface="Calibri" panose="020F0502020204030204" pitchFamily="34" charset="0"/>
              <a:ea typeface="Calibri"/>
              <a:cs typeface="Calibri" panose="020F0502020204030204" pitchFamily="34" charset="0"/>
              <a:sym typeface="Calibri"/>
            </a:endParaRPr>
          </a:p>
          <a:p>
            <a:pPr marL="742950" lvl="1" indent="-285750">
              <a:buFont typeface="Arial" panose="020B0604020202020204" pitchFamily="34" charset="0"/>
              <a:buChar char="•"/>
            </a:pPr>
            <a:r>
              <a:rPr lang="fr-FR" sz="2000" b="1" dirty="0">
                <a:latin typeface="Calibri" panose="020F0502020204030204" pitchFamily="34" charset="0"/>
                <a:ea typeface="Calibri"/>
                <a:cs typeface="Calibri" panose="020F0502020204030204" pitchFamily="34" charset="0"/>
                <a:sym typeface="Calibri"/>
              </a:rPr>
              <a:t>Agenda du sommeil </a:t>
            </a:r>
          </a:p>
          <a:p>
            <a:pPr marL="1200150" lvl="2" indent="-285750">
              <a:buFont typeface="Arial" panose="020B0604020202020204" pitchFamily="34" charset="0"/>
              <a:buChar char="•"/>
            </a:pPr>
            <a:r>
              <a:rPr lang="fr-FR" sz="2000" dirty="0">
                <a:latin typeface="Calibri" panose="020F0502020204030204" pitchFamily="34" charset="0"/>
                <a:ea typeface="Calibri"/>
                <a:cs typeface="Calibri" panose="020F0502020204030204" pitchFamily="34" charset="0"/>
                <a:sym typeface="Calibri"/>
              </a:rPr>
              <a:t>Ce que j’ai fait avant de dormir</a:t>
            </a:r>
          </a:p>
          <a:p>
            <a:pPr marL="1200150" lvl="2" indent="-285750">
              <a:buFont typeface="Arial" panose="020B0604020202020204" pitchFamily="34" charset="0"/>
              <a:buChar char="•"/>
            </a:pPr>
            <a:r>
              <a:rPr lang="fr-FR" sz="2000" dirty="0">
                <a:latin typeface="Calibri" panose="020F0502020204030204" pitchFamily="34" charset="0"/>
                <a:ea typeface="Calibri"/>
                <a:cs typeface="Calibri" panose="020F0502020204030204" pitchFamily="34" charset="0"/>
                <a:sym typeface="Calibri"/>
              </a:rPr>
              <a:t>A quelle je me couche</a:t>
            </a:r>
          </a:p>
          <a:p>
            <a:pPr marL="1200150" lvl="2" indent="-285750">
              <a:buFont typeface="Arial" panose="020B0604020202020204" pitchFamily="34" charset="0"/>
              <a:buChar char="•"/>
            </a:pPr>
            <a:r>
              <a:rPr lang="fr-FR" sz="2000" dirty="0">
                <a:latin typeface="Calibri" panose="020F0502020204030204" pitchFamily="34" charset="0"/>
                <a:ea typeface="Calibri"/>
                <a:cs typeface="Calibri" panose="020F0502020204030204" pitchFamily="34" charset="0"/>
                <a:sym typeface="Calibri"/>
              </a:rPr>
              <a:t>A quelle heure je me lève </a:t>
            </a:r>
          </a:p>
          <a:p>
            <a:pPr marL="1200150" lvl="2" indent="-285750">
              <a:buFont typeface="Arial" panose="020B0604020202020204" pitchFamily="34" charset="0"/>
              <a:buChar char="•"/>
            </a:pPr>
            <a:r>
              <a:rPr lang="fr-FR" sz="2000" dirty="0">
                <a:latin typeface="Calibri" panose="020F0502020204030204" pitchFamily="34" charset="0"/>
                <a:ea typeface="Calibri"/>
                <a:cs typeface="Calibri" panose="020F0502020204030204" pitchFamily="34" charset="0"/>
                <a:sym typeface="Calibri"/>
              </a:rPr>
              <a:t>Réveils nocturnes ?</a:t>
            </a:r>
          </a:p>
          <a:p>
            <a:pPr marL="742950" lvl="1" indent="-285750">
              <a:buFont typeface="Arial" panose="020B0604020202020204" pitchFamily="34" charset="0"/>
              <a:buChar char="•"/>
            </a:pPr>
            <a:r>
              <a:rPr lang="fr-FR" sz="2000" b="1" dirty="0">
                <a:latin typeface="Calibri" panose="020F0502020204030204" pitchFamily="34" charset="0"/>
                <a:ea typeface="Calibri"/>
                <a:cs typeface="Calibri" panose="020F0502020204030204" pitchFamily="34" charset="0"/>
                <a:sym typeface="Calibri"/>
              </a:rPr>
              <a:t>Arrêter les écrans 2h avant le coucher</a:t>
            </a:r>
          </a:p>
          <a:p>
            <a:pPr marL="742950" lvl="1" indent="-285750">
              <a:buFont typeface="Arial" panose="020B0604020202020204" pitchFamily="34" charset="0"/>
              <a:buChar char="•"/>
            </a:pPr>
            <a:r>
              <a:rPr lang="fr-FR" sz="2000" b="1" dirty="0">
                <a:latin typeface="Calibri" panose="020F0502020204030204" pitchFamily="34" charset="0"/>
                <a:ea typeface="Calibri"/>
                <a:cs typeface="Calibri" panose="020F0502020204030204" pitchFamily="34" charset="0"/>
                <a:sym typeface="Calibri"/>
              </a:rPr>
              <a:t>Pas de lumière dans la chambre</a:t>
            </a:r>
          </a:p>
          <a:p>
            <a:pPr marL="742950" lvl="1" indent="-285750">
              <a:buFont typeface="Arial" panose="020B0604020202020204" pitchFamily="34" charset="0"/>
              <a:buChar char="•"/>
            </a:pPr>
            <a:r>
              <a:rPr lang="fr-FR" sz="2000" b="1" dirty="0">
                <a:latin typeface="Calibri" panose="020F0502020204030204" pitchFamily="34" charset="0"/>
                <a:ea typeface="Calibri"/>
                <a:cs typeface="Calibri" panose="020F0502020204030204" pitchFamily="34" charset="0"/>
                <a:sym typeface="Calibri"/>
              </a:rPr>
              <a:t>Pas d’écrans dans la chambre</a:t>
            </a:r>
          </a:p>
          <a:p>
            <a:pPr marL="742950" lvl="1" indent="-285750">
              <a:buFont typeface="Arial" panose="020B0604020202020204" pitchFamily="34" charset="0"/>
              <a:buChar char="•"/>
            </a:pPr>
            <a:endParaRPr lang="fr-FR" sz="2000" b="1"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0014777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614"/>
        <p:cNvGrpSpPr/>
        <p:nvPr/>
      </p:nvGrpSpPr>
      <p:grpSpPr>
        <a:xfrm>
          <a:off x="0" y="0"/>
          <a:ext cx="0" cy="0"/>
          <a:chOff x="0" y="0"/>
          <a:chExt cx="0" cy="0"/>
        </a:xfrm>
      </p:grpSpPr>
      <p:sp>
        <p:nvSpPr>
          <p:cNvPr id="615" name="Google Shape;615;p86"/>
          <p:cNvSpPr txBox="1"/>
          <p:nvPr/>
        </p:nvSpPr>
        <p:spPr>
          <a:xfrm>
            <a:off x="1952684" y="282633"/>
            <a:ext cx="762445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‘’Importance d’un bon sommeil</a:t>
            </a:r>
            <a:endParaRPr sz="2800" dirty="0">
              <a:latin typeface="Gill Sans Ultra Bold" panose="020B0A02020104020203" pitchFamily="34" charset="77"/>
            </a:endParaRPr>
          </a:p>
        </p:txBody>
      </p:sp>
      <p:sp>
        <p:nvSpPr>
          <p:cNvPr id="616" name="Google Shape;616;p86"/>
          <p:cNvSpPr txBox="1"/>
          <p:nvPr/>
        </p:nvSpPr>
        <p:spPr>
          <a:xfrm>
            <a:off x="494522" y="1084149"/>
            <a:ext cx="7977674" cy="70784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fr-FR" sz="2000" b="1" dirty="0">
                <a:latin typeface="Calibri" panose="020F0502020204030204" pitchFamily="34" charset="0"/>
                <a:ea typeface="Calibri"/>
                <a:cs typeface="Calibri" panose="020F0502020204030204" pitchFamily="34" charset="0"/>
                <a:sym typeface="Calibri"/>
              </a:rPr>
              <a:t>Casser l</a:t>
            </a:r>
            <a:r>
              <a:rPr lang="fr-FR" sz="2000" b="1" dirty="0">
                <a:solidFill>
                  <a:schemeClr val="tx1"/>
                </a:solidFill>
                <a:latin typeface="Calibri" panose="020F0502020204030204" pitchFamily="34" charset="0"/>
                <a:ea typeface="Calibri"/>
                <a:cs typeface="Calibri" panose="020F0502020204030204" pitchFamily="34" charset="0"/>
                <a:sym typeface="Calibri"/>
              </a:rPr>
              <a:t>e cercle vicieux du flux de pensée le soir :</a:t>
            </a:r>
          </a:p>
          <a:p>
            <a:pPr marL="285750" marR="0" lvl="0" indent="-285750" algn="l" rtl="0">
              <a:spcBef>
                <a:spcPts val="0"/>
              </a:spcBef>
              <a:spcAft>
                <a:spcPts val="0"/>
              </a:spcAft>
              <a:buFont typeface="Arial" panose="020B0604020202020204" pitchFamily="34" charset="0"/>
              <a:buChar char="•"/>
            </a:pPr>
            <a:endParaRPr lang="fr-FR" sz="2000" b="1" dirty="0">
              <a:latin typeface="Calibri" panose="020F0502020204030204" pitchFamily="34" charset="0"/>
              <a:ea typeface="Calibri"/>
              <a:cs typeface="Calibri" panose="020F0502020204030204" pitchFamily="34" charset="0"/>
              <a:sym typeface="Calibri"/>
            </a:endParaRPr>
          </a:p>
        </p:txBody>
      </p:sp>
      <p:pic>
        <p:nvPicPr>
          <p:cNvPr id="5" name="Image 4">
            <a:extLst>
              <a:ext uri="{FF2B5EF4-FFF2-40B4-BE49-F238E27FC236}">
                <a16:creationId xmlns:a16="http://schemas.microsoft.com/office/drawing/2014/main" id="{5C1F9B54-3666-4A6A-BB10-E923139FBD33}"/>
              </a:ext>
            </a:extLst>
          </p:cNvPr>
          <p:cNvPicPr>
            <a:picLocks noChangeAspect="1"/>
          </p:cNvPicPr>
          <p:nvPr/>
        </p:nvPicPr>
        <p:blipFill rotWithShape="1">
          <a:blip r:embed="rId3"/>
          <a:srcRect l="4266" t="2597" r="4683"/>
          <a:stretch/>
        </p:blipFill>
        <p:spPr>
          <a:xfrm>
            <a:off x="3466625" y="1700868"/>
            <a:ext cx="6312930" cy="5010002"/>
          </a:xfrm>
          <a:prstGeom prst="rect">
            <a:avLst/>
          </a:prstGeom>
        </p:spPr>
      </p:pic>
      <p:sp>
        <p:nvSpPr>
          <p:cNvPr id="3" name="Ellipse 2"/>
          <p:cNvSpPr/>
          <p:nvPr/>
        </p:nvSpPr>
        <p:spPr>
          <a:xfrm>
            <a:off x="3208421" y="2967789"/>
            <a:ext cx="2695074" cy="625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p:cNvCxnSpPr/>
          <p:nvPr/>
        </p:nvCxnSpPr>
        <p:spPr>
          <a:xfrm>
            <a:off x="2606842" y="1459832"/>
            <a:ext cx="1163053" cy="1507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5807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15757"/>
            <a:ext cx="9144000" cy="2593945"/>
          </a:xfrm>
        </p:spPr>
        <p:txBody>
          <a:bodyPr/>
          <a:lstStyle/>
          <a:p>
            <a:r>
              <a:rPr lang="fr-FR" sz="7200" dirty="0">
                <a:solidFill>
                  <a:srgbClr val="FF0000"/>
                </a:solidFill>
                <a:latin typeface="Gill Sans Ultra Bold" panose="020B0A02020104020203" pitchFamily="34" charset="77"/>
              </a:rPr>
              <a:t>Alerte 2</a:t>
            </a:r>
            <a:br>
              <a:rPr lang="fr-FR" dirty="0">
                <a:latin typeface="Gill Sans Ultra Bold" panose="020B0A02020104020203" pitchFamily="34" charset="77"/>
              </a:rPr>
            </a:br>
            <a:endParaRPr lang="fr-FR" dirty="0">
              <a:latin typeface="Gill Sans Ultra Bold" panose="020B0A02020104020203" pitchFamily="34" charset="77"/>
            </a:endParaRPr>
          </a:p>
        </p:txBody>
      </p:sp>
      <p:sp>
        <p:nvSpPr>
          <p:cNvPr id="3" name="Sous-titre 2"/>
          <p:cNvSpPr>
            <a:spLocks noGrp="1"/>
          </p:cNvSpPr>
          <p:nvPr>
            <p:ph type="subTitle" idx="1"/>
          </p:nvPr>
        </p:nvSpPr>
        <p:spPr>
          <a:xfrm>
            <a:off x="365760" y="1986742"/>
            <a:ext cx="11388436" cy="4688378"/>
          </a:xfrm>
        </p:spPr>
        <p:txBody>
          <a:bodyPr/>
          <a:lstStyle/>
          <a:p>
            <a:pPr algn="just">
              <a:lnSpc>
                <a:spcPct val="150000"/>
              </a:lnSpc>
            </a:pPr>
            <a:r>
              <a:rPr lang="fr-FR" dirty="0">
                <a:latin typeface="Gill Sans Ultra Bold" panose="020B0A02020104020203" pitchFamily="34" charset="77"/>
              </a:rPr>
              <a:t>  Bien évidemment, il ne sert à rien de s’attarder à appliquer des conseils alimentaires s’il existe d’autres facteurs plus importants qui expliquent vos déficits de l’attention : </a:t>
            </a:r>
          </a:p>
          <a:p>
            <a:pPr marL="342900" indent="-342900" algn="l">
              <a:buFontTx/>
              <a:buChar char="-"/>
            </a:pPr>
            <a:r>
              <a:rPr lang="fr-FR" sz="2000" dirty="0">
                <a:latin typeface="Gill Sans MT" panose="020B0502020104020203" pitchFamily="34" charset="0"/>
              </a:rPr>
              <a:t>fumer du cannabis, </a:t>
            </a:r>
          </a:p>
          <a:p>
            <a:pPr marL="342900" indent="-342900" algn="l">
              <a:buFontTx/>
              <a:buChar char="-"/>
            </a:pPr>
            <a:r>
              <a:rPr lang="fr-FR" sz="2000" dirty="0">
                <a:latin typeface="Gill Sans MT" panose="020B0502020104020203" pitchFamily="34" charset="0"/>
              </a:rPr>
              <a:t>ne pas dormir, </a:t>
            </a:r>
          </a:p>
          <a:p>
            <a:pPr marL="342900" indent="-342900" algn="l">
              <a:buFontTx/>
              <a:buChar char="-"/>
            </a:pPr>
            <a:r>
              <a:rPr lang="fr-FR" sz="2000" dirty="0">
                <a:latin typeface="Gill Sans MT" panose="020B0502020104020203" pitchFamily="34" charset="0"/>
              </a:rPr>
              <a:t>ne pas faire de sport, </a:t>
            </a:r>
          </a:p>
          <a:p>
            <a:pPr marL="342900" indent="-342900" algn="l">
              <a:buFontTx/>
              <a:buChar char="-"/>
            </a:pPr>
            <a:r>
              <a:rPr lang="fr-FR" sz="2000" dirty="0">
                <a:latin typeface="Gill Sans MT" panose="020B0502020104020203" pitchFamily="34" charset="0"/>
              </a:rPr>
              <a:t>ne pas prendre son traitement médicamenteux etc.. </a:t>
            </a:r>
          </a:p>
        </p:txBody>
      </p:sp>
    </p:spTree>
    <p:extLst>
      <p:ext uri="{BB962C8B-B14F-4D97-AF65-F5344CB8AC3E}">
        <p14:creationId xmlns:p14="http://schemas.microsoft.com/office/powerpoint/2010/main" val="9758276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6"/>
          <p:cNvSpPr txBox="1"/>
          <p:nvPr/>
        </p:nvSpPr>
        <p:spPr>
          <a:xfrm>
            <a:off x="1952684" y="282633"/>
            <a:ext cx="7624453"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rPr>
              <a:t>Focus alimentation pour aider son baby TDAH</a:t>
            </a:r>
            <a:endParaRPr sz="2800" dirty="0">
              <a:latin typeface="Gill Sans Ultra Bold" panose="020B0A02020104020203" pitchFamily="34" charset="77"/>
            </a:endParaRPr>
          </a:p>
        </p:txBody>
      </p:sp>
      <p:sp>
        <p:nvSpPr>
          <p:cNvPr id="2" name="Google Shape;616;p86">
            <a:extLst>
              <a:ext uri="{FF2B5EF4-FFF2-40B4-BE49-F238E27FC236}">
                <a16:creationId xmlns:a16="http://schemas.microsoft.com/office/drawing/2014/main" id="{6D8519DA-F4A0-2FEE-C9B0-C1EE34E103AC}"/>
              </a:ext>
            </a:extLst>
          </p:cNvPr>
          <p:cNvSpPr txBox="1"/>
          <p:nvPr/>
        </p:nvSpPr>
        <p:spPr>
          <a:xfrm>
            <a:off x="622858" y="1509264"/>
            <a:ext cx="7977674"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fr-FR" sz="2000" dirty="0">
                <a:solidFill>
                  <a:schemeClr val="dk1"/>
                </a:solidFill>
                <a:latin typeface="Gill Sans Ultra Bold" panose="020B0A02020104020203" pitchFamily="34" charset="77"/>
                <a:ea typeface="Calibri"/>
                <a:cs typeface="Calibri" panose="020F0502020204030204" pitchFamily="34" charset="0"/>
                <a:sym typeface="Calibri"/>
              </a:rPr>
              <a:t>A éviter ?</a:t>
            </a:r>
          </a:p>
        </p:txBody>
      </p:sp>
      <p:sp>
        <p:nvSpPr>
          <p:cNvPr id="7" name="Ellipse 6">
            <a:extLst>
              <a:ext uri="{FF2B5EF4-FFF2-40B4-BE49-F238E27FC236}">
                <a16:creationId xmlns:a16="http://schemas.microsoft.com/office/drawing/2014/main" id="{F142E14F-0F51-BB97-DB97-F715610F6F46}"/>
              </a:ext>
            </a:extLst>
          </p:cNvPr>
          <p:cNvSpPr/>
          <p:nvPr/>
        </p:nvSpPr>
        <p:spPr>
          <a:xfrm>
            <a:off x="4229309" y="1593852"/>
            <a:ext cx="3564835" cy="2174930"/>
          </a:xfrm>
          <a:prstGeom prst="ellipse">
            <a:avLst/>
          </a:prstGeom>
          <a:ln>
            <a:solidFill>
              <a:schemeClr val="accent6"/>
            </a:solidFill>
          </a:ln>
        </p:spPr>
        <p:style>
          <a:lnRef idx="2">
            <a:schemeClr val="dk1"/>
          </a:lnRef>
          <a:fillRef idx="1">
            <a:schemeClr val="lt1"/>
          </a:fillRef>
          <a:effectRef idx="0">
            <a:schemeClr val="dk1"/>
          </a:effectRef>
          <a:fontRef idx="minor">
            <a:schemeClr val="dk1"/>
          </a:fontRef>
        </p:style>
        <p:txBody>
          <a:bodyPr lIns="0" tIns="0" rIns="0" bIns="0" rtlCol="0" anchor="ctr">
            <a:normAutofit/>
          </a:bodyPr>
          <a:lstStyle/>
          <a:p>
            <a:pPr algn="ctr"/>
            <a:r>
              <a:rPr lang="fr-FR" dirty="0"/>
              <a:t>Eviter la café ou les boissons en contenant </a:t>
            </a:r>
          </a:p>
          <a:p>
            <a:pPr algn="ctr"/>
            <a:r>
              <a:rPr lang="fr-FR" dirty="0"/>
              <a:t>(1 à 2 tasses par jour )</a:t>
            </a:r>
          </a:p>
          <a:p>
            <a:pPr algn="ctr"/>
            <a:endParaRPr lang="fr-FR" dirty="0"/>
          </a:p>
          <a:p>
            <a:pPr algn="ctr"/>
            <a:r>
              <a:rPr lang="fr-FR" sz="1200" dirty="0"/>
              <a:t>Sinon : anxiété, maux de tête et diminution de l’absorption du fer</a:t>
            </a:r>
          </a:p>
        </p:txBody>
      </p:sp>
      <p:sp>
        <p:nvSpPr>
          <p:cNvPr id="8" name="Ellipse 7">
            <a:extLst>
              <a:ext uri="{FF2B5EF4-FFF2-40B4-BE49-F238E27FC236}">
                <a16:creationId xmlns:a16="http://schemas.microsoft.com/office/drawing/2014/main" id="{436D8850-E861-8BC1-F1AA-E789C670B51F}"/>
              </a:ext>
            </a:extLst>
          </p:cNvPr>
          <p:cNvSpPr/>
          <p:nvPr/>
        </p:nvSpPr>
        <p:spPr>
          <a:xfrm>
            <a:off x="8697877" y="2374048"/>
            <a:ext cx="2316487" cy="149827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9" name="Ellipse 8">
            <a:extLst>
              <a:ext uri="{FF2B5EF4-FFF2-40B4-BE49-F238E27FC236}">
                <a16:creationId xmlns:a16="http://schemas.microsoft.com/office/drawing/2014/main" id="{D20B8585-9A3D-6AAE-5E98-8F940092E505}"/>
              </a:ext>
            </a:extLst>
          </p:cNvPr>
          <p:cNvSpPr/>
          <p:nvPr/>
        </p:nvSpPr>
        <p:spPr>
          <a:xfrm>
            <a:off x="5914059" y="4520542"/>
            <a:ext cx="3564835" cy="17225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a:t>Moins d’aliments allergisants si symptômes TDAH gênants persistants malgré la prise en charge </a:t>
            </a:r>
          </a:p>
          <a:p>
            <a:pPr algn="ctr"/>
            <a:r>
              <a:rPr lang="fr-FR" sz="1050" dirty="0"/>
              <a:t>( gluten, lactose, protéine du blanc d’œuf)</a:t>
            </a:r>
          </a:p>
        </p:txBody>
      </p:sp>
      <p:sp>
        <p:nvSpPr>
          <p:cNvPr id="10" name="Ellipse 9">
            <a:extLst>
              <a:ext uri="{FF2B5EF4-FFF2-40B4-BE49-F238E27FC236}">
                <a16:creationId xmlns:a16="http://schemas.microsoft.com/office/drawing/2014/main" id="{9DEBC3F9-3D2D-E748-23C8-3808D3ACBC12}"/>
              </a:ext>
            </a:extLst>
          </p:cNvPr>
          <p:cNvSpPr/>
          <p:nvPr/>
        </p:nvSpPr>
        <p:spPr>
          <a:xfrm>
            <a:off x="299750" y="2286191"/>
            <a:ext cx="3305867" cy="15713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Moins de sucre raffinés</a:t>
            </a:r>
          </a:p>
        </p:txBody>
      </p:sp>
      <p:sp>
        <p:nvSpPr>
          <p:cNvPr id="11" name="Ellipse 10">
            <a:extLst>
              <a:ext uri="{FF2B5EF4-FFF2-40B4-BE49-F238E27FC236}">
                <a16:creationId xmlns:a16="http://schemas.microsoft.com/office/drawing/2014/main" id="{C80B77C4-B5E8-E578-89CA-71F6EC2A51B2}"/>
              </a:ext>
            </a:extLst>
          </p:cNvPr>
          <p:cNvSpPr/>
          <p:nvPr/>
        </p:nvSpPr>
        <p:spPr>
          <a:xfrm>
            <a:off x="1185632" y="4234400"/>
            <a:ext cx="3564835" cy="17225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Diminuer les colorants, additifs et conservateurs (E102, E104,..)</a:t>
            </a:r>
          </a:p>
        </p:txBody>
      </p:sp>
      <p:sp>
        <p:nvSpPr>
          <p:cNvPr id="5" name="ZoneTexte 4"/>
          <p:cNvSpPr txBox="1"/>
          <p:nvPr/>
        </p:nvSpPr>
        <p:spPr>
          <a:xfrm>
            <a:off x="8920627" y="2949064"/>
            <a:ext cx="2399614" cy="369332"/>
          </a:xfrm>
          <a:prstGeom prst="rect">
            <a:avLst/>
          </a:prstGeom>
          <a:noFill/>
        </p:spPr>
        <p:txBody>
          <a:bodyPr wrap="square" rtlCol="0">
            <a:spAutoFit/>
          </a:bodyPr>
          <a:lstStyle/>
          <a:p>
            <a:r>
              <a:rPr lang="fr-FR" dirty="0"/>
              <a:t>Moins de Junkfood</a:t>
            </a:r>
          </a:p>
        </p:txBody>
      </p:sp>
    </p:spTree>
    <p:extLst>
      <p:ext uri="{BB962C8B-B14F-4D97-AF65-F5344CB8AC3E}">
        <p14:creationId xmlns:p14="http://schemas.microsoft.com/office/powerpoint/2010/main" val="3475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6"/>
          <p:cNvSpPr txBox="1"/>
          <p:nvPr/>
        </p:nvSpPr>
        <p:spPr>
          <a:xfrm>
            <a:off x="1952684" y="282633"/>
            <a:ext cx="7624453"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rPr>
              <a:t>Focus alimentation pour aider son baby TDAH</a:t>
            </a:r>
            <a:endParaRPr sz="2800" dirty="0">
              <a:latin typeface="Gill Sans Ultra Bold" panose="020B0A02020104020203" pitchFamily="34" charset="77"/>
            </a:endParaRPr>
          </a:p>
        </p:txBody>
      </p:sp>
      <p:sp>
        <p:nvSpPr>
          <p:cNvPr id="3" name="Google Shape;616;p86">
            <a:extLst>
              <a:ext uri="{FF2B5EF4-FFF2-40B4-BE49-F238E27FC236}">
                <a16:creationId xmlns:a16="http://schemas.microsoft.com/office/drawing/2014/main" id="{32E2B670-894D-9019-77A6-A6301FD3BAF6}"/>
              </a:ext>
            </a:extLst>
          </p:cNvPr>
          <p:cNvSpPr txBox="1"/>
          <p:nvPr/>
        </p:nvSpPr>
        <p:spPr>
          <a:xfrm>
            <a:off x="622858" y="1509264"/>
            <a:ext cx="7977674"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fr-FR" sz="2000" dirty="0">
                <a:solidFill>
                  <a:schemeClr val="dk1"/>
                </a:solidFill>
                <a:latin typeface="Gill Sans Ultra Bold" panose="020B0A02020104020203" pitchFamily="34" charset="77"/>
                <a:ea typeface="Calibri"/>
                <a:cs typeface="Calibri" panose="020F0502020204030204" pitchFamily="34" charset="0"/>
                <a:sym typeface="Calibri"/>
              </a:rPr>
              <a:t>A favoriser ?</a:t>
            </a:r>
          </a:p>
        </p:txBody>
      </p:sp>
      <p:sp>
        <p:nvSpPr>
          <p:cNvPr id="5" name="Ellipse 4">
            <a:extLst>
              <a:ext uri="{FF2B5EF4-FFF2-40B4-BE49-F238E27FC236}">
                <a16:creationId xmlns:a16="http://schemas.microsoft.com/office/drawing/2014/main" id="{182F637F-D3CC-A7E3-9892-CE9E4FD3E7BB}"/>
              </a:ext>
            </a:extLst>
          </p:cNvPr>
          <p:cNvSpPr/>
          <p:nvPr/>
        </p:nvSpPr>
        <p:spPr>
          <a:xfrm>
            <a:off x="622858" y="2060011"/>
            <a:ext cx="3541818" cy="1963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Préparez vos repas vous-même. </a:t>
            </a:r>
          </a:p>
          <a:p>
            <a:pPr algn="ctr"/>
            <a:r>
              <a:rPr lang="fr-FR" dirty="0"/>
              <a:t>Au travail, rapportez vos restes de la veille.</a:t>
            </a:r>
          </a:p>
        </p:txBody>
      </p:sp>
      <p:sp>
        <p:nvSpPr>
          <p:cNvPr id="6" name="Ellipse 5">
            <a:extLst>
              <a:ext uri="{FF2B5EF4-FFF2-40B4-BE49-F238E27FC236}">
                <a16:creationId xmlns:a16="http://schemas.microsoft.com/office/drawing/2014/main" id="{8F6DD3CD-6E29-79AA-E44D-62C200EDFB57}"/>
              </a:ext>
            </a:extLst>
          </p:cNvPr>
          <p:cNvSpPr/>
          <p:nvPr/>
        </p:nvSpPr>
        <p:spPr>
          <a:xfrm>
            <a:off x="7306886" y="1252098"/>
            <a:ext cx="3783947" cy="1557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Mangez des fruits et des aliments riche en nutriment (Zinc/Fer/Magnésium)</a:t>
            </a:r>
          </a:p>
        </p:txBody>
      </p:sp>
      <p:sp>
        <p:nvSpPr>
          <p:cNvPr id="12" name="Ellipse 11">
            <a:extLst>
              <a:ext uri="{FF2B5EF4-FFF2-40B4-BE49-F238E27FC236}">
                <a16:creationId xmlns:a16="http://schemas.microsoft.com/office/drawing/2014/main" id="{842BE1EB-4373-1B59-DADA-72C8803C8D32}"/>
              </a:ext>
            </a:extLst>
          </p:cNvPr>
          <p:cNvSpPr/>
          <p:nvPr/>
        </p:nvSpPr>
        <p:spPr>
          <a:xfrm>
            <a:off x="863623" y="4613564"/>
            <a:ext cx="5437424" cy="1704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Favoriser les aliments riche en oméga 3 </a:t>
            </a:r>
            <a:r>
              <a:rPr lang="fr-FR" sz="1100" dirty="0"/>
              <a:t>( poisson gras, huile de noix, la mâche, noisettes, amandes) </a:t>
            </a:r>
          </a:p>
          <a:p>
            <a:pPr algn="ctr"/>
            <a:r>
              <a:rPr lang="fr-FR" dirty="0"/>
              <a:t>et en oméga 6 </a:t>
            </a:r>
            <a:r>
              <a:rPr lang="fr-FR" sz="1100" dirty="0"/>
              <a:t>( huile de tournesol, noix, mais..)</a:t>
            </a:r>
            <a:endParaRPr lang="fr-FR" sz="700" dirty="0"/>
          </a:p>
        </p:txBody>
      </p:sp>
      <p:sp>
        <p:nvSpPr>
          <p:cNvPr id="13" name="Ellipse 12">
            <a:extLst>
              <a:ext uri="{FF2B5EF4-FFF2-40B4-BE49-F238E27FC236}">
                <a16:creationId xmlns:a16="http://schemas.microsoft.com/office/drawing/2014/main" id="{5287BD03-1D55-331F-DB40-A9256880F60D}"/>
              </a:ext>
            </a:extLst>
          </p:cNvPr>
          <p:cNvSpPr/>
          <p:nvPr/>
        </p:nvSpPr>
        <p:spPr>
          <a:xfrm>
            <a:off x="8063345" y="4172989"/>
            <a:ext cx="3419042" cy="1737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Favoriser les sucre lents (pates, riz..) aux sucres rapides</a:t>
            </a:r>
          </a:p>
        </p:txBody>
      </p:sp>
      <p:sp>
        <p:nvSpPr>
          <p:cNvPr id="15" name="Ellipse 14">
            <a:extLst>
              <a:ext uri="{FF2B5EF4-FFF2-40B4-BE49-F238E27FC236}">
                <a16:creationId xmlns:a16="http://schemas.microsoft.com/office/drawing/2014/main" id="{2066A967-6C28-9BEF-E04C-B5B840C8176F}"/>
              </a:ext>
            </a:extLst>
          </p:cNvPr>
          <p:cNvSpPr/>
          <p:nvPr/>
        </p:nvSpPr>
        <p:spPr>
          <a:xfrm>
            <a:off x="4507413" y="2885582"/>
            <a:ext cx="3555932" cy="1503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Préférer le thé au café car L </a:t>
            </a:r>
            <a:r>
              <a:rPr lang="fr-FR" dirty="0" err="1"/>
              <a:t>théanine</a:t>
            </a:r>
            <a:r>
              <a:rPr lang="fr-FR" dirty="0"/>
              <a:t> a une action sur l’attention</a:t>
            </a:r>
          </a:p>
        </p:txBody>
      </p:sp>
    </p:spTree>
    <p:extLst>
      <p:ext uri="{BB962C8B-B14F-4D97-AF65-F5344CB8AC3E}">
        <p14:creationId xmlns:p14="http://schemas.microsoft.com/office/powerpoint/2010/main" val="315322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6"/>
          <p:cNvSpPr txBox="1"/>
          <p:nvPr/>
        </p:nvSpPr>
        <p:spPr>
          <a:xfrm>
            <a:off x="1952684" y="282633"/>
            <a:ext cx="762445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Importance de l’hygiène de vie</a:t>
            </a:r>
            <a:endParaRPr sz="2800" dirty="0">
              <a:latin typeface="Gill Sans Ultra Bold" panose="020B0A02020104020203" pitchFamily="34" charset="77"/>
            </a:endParaRPr>
          </a:p>
        </p:txBody>
      </p:sp>
      <p:sp>
        <p:nvSpPr>
          <p:cNvPr id="616" name="Google Shape;616;p86"/>
          <p:cNvSpPr txBox="1"/>
          <p:nvPr/>
        </p:nvSpPr>
        <p:spPr>
          <a:xfrm>
            <a:off x="970383" y="1380928"/>
            <a:ext cx="10767188" cy="3170058"/>
          </a:xfrm>
          <a:prstGeom prst="rect">
            <a:avLst/>
          </a:prstGeom>
          <a:noFill/>
          <a:ln>
            <a:noFill/>
          </a:ln>
        </p:spPr>
        <p:txBody>
          <a:bodyPr spcFirstLastPara="1" wrap="square" lIns="91425" tIns="45700" rIns="91425" bIns="45700" anchor="t" anchorCtr="0">
            <a:spAutoFit/>
          </a:bodyPr>
          <a:lstStyle/>
          <a:p>
            <a:endParaRPr lang="fr-FR" sz="2000" b="1" dirty="0">
              <a:solidFill>
                <a:schemeClr val="tx1"/>
              </a:solidFill>
              <a:latin typeface="Calibri" panose="020F0502020204030204" pitchFamily="34" charset="0"/>
              <a:ea typeface="Calibri"/>
              <a:cs typeface="Calibri" panose="020F0502020204030204" pitchFamily="34" charset="0"/>
              <a:sym typeface="Calibri"/>
            </a:endParaRPr>
          </a:p>
          <a:p>
            <a:pPr marL="342900" indent="-342900">
              <a:buFont typeface="Arial" panose="020B0604020202020204" pitchFamily="34" charset="0"/>
              <a:buChar char="•"/>
            </a:pPr>
            <a:r>
              <a:rPr lang="fr-FR" sz="2000" b="1" dirty="0">
                <a:solidFill>
                  <a:schemeClr val="tx1"/>
                </a:solidFill>
                <a:latin typeface="Calibri" panose="020F0502020204030204" pitchFamily="34" charset="0"/>
                <a:ea typeface="Calibri"/>
                <a:cs typeface="Calibri" panose="020F0502020204030204" pitchFamily="34" charset="0"/>
                <a:sym typeface="Calibri"/>
              </a:rPr>
              <a:t>Eviter les produits Toxiques</a:t>
            </a:r>
          </a:p>
          <a:p>
            <a:pPr marL="342900" indent="-342900">
              <a:buFont typeface="Arial" panose="020B0604020202020204" pitchFamily="34" charset="0"/>
              <a:buChar char="•"/>
            </a:pPr>
            <a:endParaRPr lang="fr-FR" sz="2000" b="1" dirty="0">
              <a:solidFill>
                <a:schemeClr val="tx1"/>
              </a:solidFill>
              <a:latin typeface="Calibri" panose="020F0502020204030204" pitchFamily="34" charset="0"/>
              <a:ea typeface="Calibri"/>
              <a:cs typeface="Calibri" panose="020F0502020204030204" pitchFamily="34" charset="0"/>
              <a:sym typeface="Calibri"/>
            </a:endParaRPr>
          </a:p>
          <a:p>
            <a:pPr marL="342900" indent="-342900">
              <a:buFont typeface="Arial" panose="020B0604020202020204" pitchFamily="34" charset="0"/>
              <a:buChar char="•"/>
            </a:pPr>
            <a:r>
              <a:rPr lang="fr-FR" sz="2000" b="1" dirty="0">
                <a:solidFill>
                  <a:schemeClr val="tx1"/>
                </a:solidFill>
                <a:latin typeface="Calibri" panose="020F0502020204030204" pitchFamily="34" charset="0"/>
                <a:ea typeface="Calibri"/>
                <a:cs typeface="Calibri" panose="020F0502020204030204" pitchFamily="34" charset="0"/>
                <a:sym typeface="Calibri"/>
              </a:rPr>
              <a:t>Réduire la pression environnementale </a:t>
            </a:r>
            <a:endParaRPr lang="fr-FR" sz="2000" dirty="0">
              <a:solidFill>
                <a:schemeClr val="dk1"/>
              </a:solidFill>
              <a:latin typeface="Calibri" panose="020F0502020204030204" pitchFamily="34" charset="0"/>
              <a:ea typeface="Calibri"/>
              <a:cs typeface="Calibri" panose="020F0502020204030204" pitchFamily="34" charset="0"/>
              <a:sym typeface="Calibri"/>
            </a:endParaRPr>
          </a:p>
          <a:p>
            <a:r>
              <a:rPr lang="fr-FR" sz="2000" dirty="0">
                <a:solidFill>
                  <a:schemeClr val="dk1"/>
                </a:solidFill>
                <a:latin typeface="Calibri" panose="020F0502020204030204" pitchFamily="34" charset="0"/>
                <a:ea typeface="Calibri"/>
                <a:cs typeface="Calibri" panose="020F0502020204030204" pitchFamily="34" charset="0"/>
                <a:sym typeface="Calibri"/>
              </a:rPr>
              <a:t>- hyper-sollicitation attentionnelle</a:t>
            </a:r>
          </a:p>
          <a:p>
            <a:r>
              <a:rPr lang="fr-FR" sz="2000" dirty="0">
                <a:solidFill>
                  <a:schemeClr val="dk1"/>
                </a:solidFill>
                <a:latin typeface="Calibri" panose="020F0502020204030204" pitchFamily="34" charset="0"/>
                <a:ea typeface="Calibri"/>
                <a:cs typeface="Calibri" panose="020F0502020204030204" pitchFamily="34" charset="0"/>
                <a:sym typeface="Calibri"/>
              </a:rPr>
              <a:t>- équilibre vie professionnelle/vie personnelle</a:t>
            </a:r>
          </a:p>
          <a:p>
            <a:pPr marL="285750" marR="0" lvl="0" indent="-285750" algn="l" rtl="0">
              <a:spcBef>
                <a:spcPts val="0"/>
              </a:spcBef>
              <a:spcAft>
                <a:spcPts val="0"/>
              </a:spcAft>
              <a:buFont typeface="Arial" panose="020B0604020202020204" pitchFamily="34" charset="0"/>
              <a:buChar char="•"/>
            </a:pPr>
            <a:endParaRPr lang="fr-FR" sz="2000" b="1" dirty="0">
              <a:solidFill>
                <a:schemeClr val="dk1"/>
              </a:solidFill>
              <a:latin typeface="Calibri" panose="020F0502020204030204" pitchFamily="34" charset="0"/>
              <a:ea typeface="Calibri"/>
              <a:cs typeface="Calibri" panose="020F0502020204030204" pitchFamily="34" charset="0"/>
              <a:sym typeface="Calibri"/>
            </a:endParaRPr>
          </a:p>
          <a:p>
            <a:pPr marL="285750" marR="0" lvl="0" indent="-285750" algn="l" rtl="0">
              <a:spcBef>
                <a:spcPts val="0"/>
              </a:spcBef>
              <a:spcAft>
                <a:spcPts val="0"/>
              </a:spcAft>
              <a:buFont typeface="Arial" panose="020B0604020202020204" pitchFamily="34" charset="0"/>
              <a:buChar char="•"/>
            </a:pPr>
            <a:r>
              <a:rPr lang="fr-FR" sz="2000" b="1" dirty="0">
                <a:solidFill>
                  <a:schemeClr val="dk1"/>
                </a:solidFill>
                <a:latin typeface="Calibri" panose="020F0502020204030204" pitchFamily="34" charset="0"/>
                <a:ea typeface="Calibri"/>
                <a:cs typeface="Calibri" panose="020F0502020204030204" pitchFamily="34" charset="0"/>
                <a:sym typeface="Calibri"/>
              </a:rPr>
              <a:t>Créer des routines</a:t>
            </a:r>
          </a:p>
          <a:p>
            <a:pPr marL="285750" marR="0" lvl="0" indent="-285750" algn="l" rtl="0">
              <a:spcBef>
                <a:spcPts val="0"/>
              </a:spcBef>
              <a:spcAft>
                <a:spcPts val="0"/>
              </a:spcAft>
              <a:buFont typeface="Arial" panose="020B0604020202020204" pitchFamily="34" charset="0"/>
              <a:buChar char="•"/>
            </a:pPr>
            <a:endParaRPr lang="fr-FR" sz="2000" dirty="0">
              <a:solidFill>
                <a:schemeClr val="dk1"/>
              </a:solidFill>
              <a:latin typeface="Calibri" panose="020F0502020204030204" pitchFamily="34" charset="0"/>
              <a:ea typeface="Calibri"/>
              <a:cs typeface="Calibri" panose="020F0502020204030204" pitchFamily="34" charset="0"/>
              <a:sym typeface="Calibri"/>
            </a:endParaRPr>
          </a:p>
          <a:p>
            <a:pPr marL="285750" marR="0" lvl="0" indent="-285750" algn="l" rtl="0">
              <a:spcBef>
                <a:spcPts val="0"/>
              </a:spcBef>
              <a:spcAft>
                <a:spcPts val="0"/>
              </a:spcAft>
              <a:buFont typeface="Arial" panose="020B0604020202020204" pitchFamily="34" charset="0"/>
              <a:buChar char="•"/>
            </a:pPr>
            <a:r>
              <a:rPr lang="fr-FR" sz="2000" b="1" dirty="0">
                <a:solidFill>
                  <a:schemeClr val="dk1"/>
                </a:solidFill>
                <a:latin typeface="Calibri" panose="020F0502020204030204" pitchFamily="34" charset="0"/>
                <a:ea typeface="Calibri"/>
                <a:cs typeface="Calibri" panose="020F0502020204030204" pitchFamily="34" charset="0"/>
                <a:sym typeface="Calibri"/>
              </a:rPr>
              <a:t>Vie pas trop turbulente émotionnellement </a:t>
            </a:r>
            <a:r>
              <a:rPr lang="fr-FR" sz="2000" dirty="0">
                <a:solidFill>
                  <a:schemeClr val="dk1"/>
                </a:solidFill>
                <a:latin typeface="Calibri" panose="020F0502020204030204" pitchFamily="34" charset="0"/>
                <a:ea typeface="Calibri"/>
                <a:cs typeface="Calibri" panose="020F0502020204030204" pitchFamily="34" charset="0"/>
                <a:sym typeface="Calibri"/>
              </a:rPr>
              <a:t>( s’entourer de personnes </a:t>
            </a:r>
            <a:r>
              <a:rPr lang="fr-FR" sz="2000" b="1" dirty="0">
                <a:solidFill>
                  <a:schemeClr val="dk1"/>
                </a:solidFill>
                <a:latin typeface="Calibri" panose="020F0502020204030204" pitchFamily="34" charset="0"/>
                <a:ea typeface="Calibri"/>
                <a:cs typeface="Calibri" panose="020F0502020204030204" pitchFamily="34" charset="0"/>
                <a:sym typeface="Calibri"/>
              </a:rPr>
              <a:t>STABLES</a:t>
            </a:r>
            <a:r>
              <a:rPr lang="fr-FR" sz="2000" dirty="0">
                <a:solidFill>
                  <a:schemeClr val="dk1"/>
                </a:solidFill>
                <a:latin typeface="Calibri" panose="020F0502020204030204" pitchFamily="34" charset="0"/>
                <a:ea typeface="Calibri"/>
                <a:cs typeface="Calibri" panose="020F0502020204030204" pitchFamily="34" charset="0"/>
                <a:sym typeface="Calibri"/>
              </a:rPr>
              <a:t> )</a:t>
            </a:r>
          </a:p>
        </p:txBody>
      </p:sp>
    </p:spTree>
    <p:extLst>
      <p:ext uri="{BB962C8B-B14F-4D97-AF65-F5344CB8AC3E}">
        <p14:creationId xmlns:p14="http://schemas.microsoft.com/office/powerpoint/2010/main" val="13829105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6"/>
          <p:cNvSpPr txBox="1"/>
          <p:nvPr/>
        </p:nvSpPr>
        <p:spPr>
          <a:xfrm>
            <a:off x="1952684" y="282633"/>
            <a:ext cx="762445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Importance de l’hygiène de vie</a:t>
            </a:r>
            <a:endParaRPr sz="2800" dirty="0">
              <a:latin typeface="Gill Sans Ultra Bold" panose="020B0A02020104020203" pitchFamily="34" charset="77"/>
            </a:endParaRPr>
          </a:p>
        </p:txBody>
      </p:sp>
      <p:sp>
        <p:nvSpPr>
          <p:cNvPr id="616" name="Google Shape;616;p86"/>
          <p:cNvSpPr txBox="1"/>
          <p:nvPr/>
        </p:nvSpPr>
        <p:spPr>
          <a:xfrm>
            <a:off x="895568" y="1414179"/>
            <a:ext cx="10767188" cy="4401164"/>
          </a:xfrm>
          <a:prstGeom prst="rect">
            <a:avLst/>
          </a:prstGeom>
          <a:noFill/>
          <a:ln>
            <a:noFill/>
          </a:ln>
        </p:spPr>
        <p:txBody>
          <a:bodyPr spcFirstLastPara="1" wrap="square" lIns="91425" tIns="45700" rIns="91425" bIns="45700" anchor="t" anchorCtr="0">
            <a:spAutoFit/>
          </a:bodyPr>
          <a:lstStyle/>
          <a:p>
            <a:pPr marL="285750" lvl="0" indent="-285750">
              <a:buFont typeface="Arial" panose="020B0604020202020204" pitchFamily="34" charset="0"/>
              <a:buChar char="•"/>
            </a:pPr>
            <a:r>
              <a:rPr lang="fr-FR" sz="2000" b="1" dirty="0">
                <a:latin typeface="Gill Sans Ultra Bold" panose="020B0A02020104020203" pitchFamily="34" charset="0"/>
                <a:ea typeface="Calibri"/>
                <a:cs typeface="Calibri" panose="020F0502020204030204" pitchFamily="34" charset="0"/>
                <a:sym typeface="Calibri"/>
              </a:rPr>
              <a:t>Activité physique </a:t>
            </a:r>
            <a:r>
              <a:rPr lang="fr-FR" sz="2000" b="1" dirty="0">
                <a:solidFill>
                  <a:schemeClr val="dk1"/>
                </a:solidFill>
                <a:latin typeface="Gill Sans Ultra Bold" panose="020B0A02020104020203" pitchFamily="34" charset="0"/>
                <a:ea typeface="Calibri"/>
                <a:cs typeface="Calibri" panose="020F0502020204030204" pitchFamily="34" charset="0"/>
                <a:sym typeface="Calibri"/>
              </a:rPr>
              <a:t>:</a:t>
            </a:r>
          </a:p>
          <a:p>
            <a:pPr lvl="0"/>
            <a:endParaRPr lang="fr-FR" sz="2000" b="1" dirty="0">
              <a:solidFill>
                <a:schemeClr val="dk1"/>
              </a:solidFill>
              <a:latin typeface="Gill Sans Ultra Bold" panose="020B0A02020104020203" pitchFamily="34" charset="0"/>
              <a:ea typeface="Calibri"/>
              <a:cs typeface="Calibri" panose="020F0502020204030204" pitchFamily="34" charset="0"/>
              <a:sym typeface="Calibri"/>
            </a:endParaRPr>
          </a:p>
          <a:p>
            <a:pPr marL="285750" lvl="0" indent="-285750">
              <a:buFontTx/>
              <a:buChar char="-"/>
            </a:pPr>
            <a:r>
              <a:rPr lang="fr-FR" sz="2000" dirty="0">
                <a:solidFill>
                  <a:schemeClr val="dk1"/>
                </a:solidFill>
                <a:latin typeface="Calibri" panose="020F0502020204030204" pitchFamily="34" charset="0"/>
                <a:ea typeface="Calibri"/>
                <a:cs typeface="Calibri" panose="020F0502020204030204" pitchFamily="34" charset="0"/>
                <a:sym typeface="Calibri"/>
              </a:rPr>
              <a:t>Augmente la libération de Dopamine et peut réduire la prise de psychostimulants (bien être)</a:t>
            </a:r>
          </a:p>
          <a:p>
            <a:pPr marL="285750" lvl="0" indent="-285750">
              <a:buFontTx/>
              <a:buChar char="-"/>
            </a:pPr>
            <a:r>
              <a:rPr lang="fr-FR" sz="2000" dirty="0">
                <a:solidFill>
                  <a:schemeClr val="dk1"/>
                </a:solidFill>
                <a:latin typeface="Calibri" panose="020F0502020204030204" pitchFamily="34" charset="0"/>
                <a:ea typeface="Calibri"/>
                <a:cs typeface="Calibri" panose="020F0502020204030204" pitchFamily="34" charset="0"/>
                <a:sym typeface="Calibri"/>
              </a:rPr>
              <a:t>Améliore les capacités attentionnelles et le niveau d’éveil</a:t>
            </a:r>
            <a:endParaRPr lang="fr-FR" sz="2000" dirty="0">
              <a:latin typeface="Calibri" panose="020F0502020204030204" pitchFamily="34" charset="0"/>
              <a:ea typeface="Calibri"/>
              <a:cs typeface="Calibri" panose="020F0502020204030204" pitchFamily="34" charset="0"/>
            </a:endParaRPr>
          </a:p>
          <a:p>
            <a:pPr marL="285750" lvl="0" indent="-285750">
              <a:buFontTx/>
              <a:buChar char="-"/>
            </a:pPr>
            <a:r>
              <a:rPr lang="fr-FR" sz="2000" dirty="0">
                <a:solidFill>
                  <a:schemeClr val="dk1"/>
                </a:solidFill>
                <a:latin typeface="Calibri" panose="020F0502020204030204" pitchFamily="34" charset="0"/>
                <a:ea typeface="Calibri"/>
                <a:cs typeface="Calibri" panose="020F0502020204030204" pitchFamily="34" charset="0"/>
                <a:sym typeface="Calibri"/>
              </a:rPr>
              <a:t>Met en pause l’hyperactivité mentale</a:t>
            </a:r>
          </a:p>
          <a:p>
            <a:pPr marL="285750" lvl="0" indent="-285750">
              <a:buFontTx/>
              <a:buChar char="-"/>
            </a:pPr>
            <a:endParaRPr lang="fr-FR" sz="2000" dirty="0">
              <a:solidFill>
                <a:schemeClr val="dk1"/>
              </a:solidFill>
              <a:latin typeface="Calibri" panose="020F0502020204030204" pitchFamily="34" charset="0"/>
              <a:ea typeface="Calibri"/>
              <a:cs typeface="Calibri" panose="020F0502020204030204" pitchFamily="34" charset="0"/>
              <a:sym typeface="Calibri"/>
            </a:endParaRPr>
          </a:p>
          <a:p>
            <a:pPr marL="285750" lvl="0" indent="-285750">
              <a:buFontTx/>
              <a:buChar char="-"/>
            </a:pPr>
            <a:endParaRPr lang="fr-FR" sz="2000" dirty="0">
              <a:solidFill>
                <a:schemeClr val="dk1"/>
              </a:solidFill>
              <a:latin typeface="Calibri" panose="020F0502020204030204" pitchFamily="34" charset="0"/>
              <a:ea typeface="Calibri"/>
              <a:cs typeface="Calibri" panose="020F0502020204030204" pitchFamily="34" charset="0"/>
              <a:sym typeface="Calibri"/>
            </a:endParaRPr>
          </a:p>
          <a:p>
            <a:pPr marL="285750" lvl="0" indent="-285750">
              <a:buFontTx/>
              <a:buChar char="-"/>
            </a:pPr>
            <a:endParaRPr lang="fr-FR" sz="2000" dirty="0">
              <a:solidFill>
                <a:schemeClr val="dk1"/>
              </a:solidFill>
              <a:latin typeface="Calibri" panose="020F0502020204030204" pitchFamily="34" charset="0"/>
              <a:ea typeface="Calibri"/>
              <a:cs typeface="Calibri" panose="020F0502020204030204" pitchFamily="34" charset="0"/>
              <a:sym typeface="Calibri"/>
            </a:endParaRPr>
          </a:p>
          <a:p>
            <a:pPr lvl="0"/>
            <a:r>
              <a:rPr lang="fr-FR" sz="2000" dirty="0">
                <a:solidFill>
                  <a:srgbClr val="C00000"/>
                </a:solidFill>
                <a:latin typeface="Gill Sans Ultra Bold" panose="020B0A02020104020203" pitchFamily="34" charset="0"/>
                <a:ea typeface="Calibri"/>
                <a:cs typeface="Calibri" panose="020F0502020204030204" pitchFamily="34" charset="0"/>
                <a:sym typeface="Calibri"/>
              </a:rPr>
              <a:t>Il n’y a pas que le sport qui compte : il faut s’activer, éviter de rester chez soi. </a:t>
            </a:r>
          </a:p>
          <a:p>
            <a:pPr lvl="0"/>
            <a:endParaRPr lang="fr-FR" sz="2000" dirty="0">
              <a:solidFill>
                <a:schemeClr val="dk1"/>
              </a:solidFill>
              <a:latin typeface="Gill Sans Ultra Bold" panose="020B0A02020104020203" pitchFamily="34" charset="0"/>
              <a:ea typeface="Calibri"/>
              <a:cs typeface="Calibri" panose="020F0502020204030204" pitchFamily="34" charset="0"/>
              <a:sym typeface="Calibri"/>
            </a:endParaRPr>
          </a:p>
          <a:p>
            <a:pPr lvl="0"/>
            <a:endParaRPr lang="fr-FR" sz="2000" dirty="0">
              <a:solidFill>
                <a:schemeClr val="dk1"/>
              </a:solidFill>
              <a:latin typeface="Calibri" panose="020F0502020204030204" pitchFamily="34" charset="0"/>
              <a:ea typeface="Calibri"/>
              <a:cs typeface="Calibri" panose="020F0502020204030204" pitchFamily="34" charset="0"/>
              <a:sym typeface="Calibri"/>
            </a:endParaRPr>
          </a:p>
          <a:p>
            <a:pPr lvl="0"/>
            <a:r>
              <a:rPr lang="fr-FR" sz="2000" dirty="0">
                <a:solidFill>
                  <a:srgbClr val="C00000"/>
                </a:solidFill>
                <a:latin typeface="Gill Sans Ultra Bold" panose="020B0A02020104020203" pitchFamily="34" charset="0"/>
                <a:ea typeface="Calibri"/>
                <a:cs typeface="Calibri" panose="020F0502020204030204" pitchFamily="34" charset="0"/>
                <a:sym typeface="Calibri"/>
              </a:rPr>
              <a:t>L’objectif est de bouger dans un bus : s’oxygéner le cerveau !!</a:t>
            </a:r>
          </a:p>
          <a:p>
            <a:endParaRPr lang="fr-FR" sz="2000"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94334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2"/>
          <p:cNvSpPr txBox="1"/>
          <p:nvPr/>
        </p:nvSpPr>
        <p:spPr>
          <a:xfrm>
            <a:off x="2056015" y="285351"/>
            <a:ext cx="684828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Fin du groupe.. This </a:t>
            </a:r>
            <a:r>
              <a:rPr lang="fr-FR" sz="2800" dirty="0" err="1">
                <a:latin typeface="Gill Sans Ultra Bold" panose="020B0A02020104020203" pitchFamily="34" charset="77"/>
                <a:ea typeface="Calibri"/>
                <a:cs typeface="Calibri"/>
                <a:sym typeface="Calibri"/>
              </a:rPr>
              <a:t>is</a:t>
            </a:r>
            <a:r>
              <a:rPr lang="fr-FR" sz="2800" dirty="0">
                <a:latin typeface="Gill Sans Ultra Bold" panose="020B0A02020104020203" pitchFamily="34" charset="77"/>
                <a:ea typeface="Calibri"/>
                <a:cs typeface="Calibri"/>
                <a:sym typeface="Calibri"/>
              </a:rPr>
              <a:t> the end</a:t>
            </a:r>
            <a:endParaRPr sz="2800" dirty="0">
              <a:latin typeface="Gill Sans Ultra Bold" panose="020B0A02020104020203" pitchFamily="34" charset="77"/>
            </a:endParaRPr>
          </a:p>
        </p:txBody>
      </p:sp>
      <p:pic>
        <p:nvPicPr>
          <p:cNvPr id="3074" name="Picture 2" descr="Afficher l’image source">
            <a:extLst>
              <a:ext uri="{FF2B5EF4-FFF2-40B4-BE49-F238E27FC236}">
                <a16:creationId xmlns:a16="http://schemas.microsoft.com/office/drawing/2014/main" id="{36C3CCD5-C7FB-47E4-B723-E3945D7C3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303" y="1084510"/>
            <a:ext cx="609600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7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7;p83"/>
          <p:cNvSpPr txBox="1"/>
          <p:nvPr/>
        </p:nvSpPr>
        <p:spPr>
          <a:xfrm>
            <a:off x="721896" y="301295"/>
            <a:ext cx="1111717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Gérer son temps</a:t>
            </a:r>
            <a:endParaRPr sz="2800" dirty="0">
              <a:latin typeface="Gill Sans Ultra Bold" panose="020B0A02020104020203" pitchFamily="34" charset="77"/>
            </a:endParaRPr>
          </a:p>
        </p:txBody>
      </p:sp>
      <p:sp>
        <p:nvSpPr>
          <p:cNvPr id="7" name="Sous-titre 2"/>
          <p:cNvSpPr txBox="1">
            <a:spLocks/>
          </p:cNvSpPr>
          <p:nvPr/>
        </p:nvSpPr>
        <p:spPr>
          <a:xfrm>
            <a:off x="1489483" y="3588320"/>
            <a:ext cx="9144000" cy="1655762"/>
          </a:xfrm>
          <a:prstGeom prst="rect">
            <a:avLst/>
          </a:prstGeom>
          <a:noFill/>
          <a:ln>
            <a:noFill/>
          </a:ln>
        </p:spPr>
        <p:txBody>
          <a:bodyPr spcFirstLastPara="1" vert="horz" wrap="square" lIns="91425" tIns="45700" rIns="91425" bIns="45700" rtlCol="0" anchor="t" anchorCtr="0">
            <a:noAutofit/>
          </a:bodyPr>
          <a:lstStyle>
            <a:lvl1pPr marL="228600" marR="0" lvl="0" indent="-228600" algn="ctr" defTabSz="914400" rtl="0" eaLnBrk="1" latinLnBrk="0" hangingPunct="1">
              <a:lnSpc>
                <a:spcPct val="90000"/>
              </a:lnSpc>
              <a:spcBef>
                <a:spcPts val="1000"/>
              </a:spcBef>
              <a:spcAft>
                <a:spcPts val="0"/>
              </a:spcAft>
              <a:buClr>
                <a:schemeClr val="dk1"/>
              </a:buClr>
              <a:buSzPts val="2400"/>
              <a:buFont typeface="Arial"/>
              <a:buNone/>
              <a:defRPr sz="2400" b="0" i="0" u="none" strike="noStrike" kern="1200" cap="none">
                <a:solidFill>
                  <a:schemeClr val="dk1"/>
                </a:solidFill>
                <a:latin typeface="Calibri"/>
                <a:ea typeface="Calibri"/>
                <a:cs typeface="Calibri"/>
                <a:sym typeface="Calibri"/>
              </a:defRPr>
            </a:lvl1pPr>
            <a:lvl2pPr marL="457200" marR="0" lvl="1" indent="-228600" algn="ctr" defTabSz="914400" rtl="0" eaLnBrk="1" latinLnBrk="0" hangingPunct="1">
              <a:lnSpc>
                <a:spcPct val="90000"/>
              </a:lnSpc>
              <a:spcBef>
                <a:spcPts val="500"/>
              </a:spcBef>
              <a:spcAft>
                <a:spcPts val="0"/>
              </a:spcAft>
              <a:buClr>
                <a:schemeClr val="dk1"/>
              </a:buClr>
              <a:buSzPts val="2000"/>
              <a:buFont typeface="Arial"/>
              <a:buNone/>
              <a:defRPr sz="2000" b="0" i="0" u="none" strike="noStrike" kern="1200" cap="none">
                <a:solidFill>
                  <a:schemeClr val="dk1"/>
                </a:solidFill>
                <a:latin typeface="Calibri"/>
                <a:ea typeface="Calibri"/>
                <a:cs typeface="Calibri"/>
                <a:sym typeface="Calibri"/>
              </a:defRPr>
            </a:lvl2pPr>
            <a:lvl3pPr marL="685800" marR="0" lvl="2" indent="-228600" algn="ctr" defTabSz="914400" rtl="0" eaLnBrk="1" latinLnBrk="0" hangingPunct="1">
              <a:lnSpc>
                <a:spcPct val="90000"/>
              </a:lnSpc>
              <a:spcBef>
                <a:spcPts val="500"/>
              </a:spcBef>
              <a:spcAft>
                <a:spcPts val="0"/>
              </a:spcAft>
              <a:buClr>
                <a:schemeClr val="dk1"/>
              </a:buClr>
              <a:buSzPts val="1800"/>
              <a:buFont typeface="Arial"/>
              <a:buNone/>
              <a:defRPr sz="1800" b="0" i="0" u="none" strike="noStrike" kern="1200" cap="none">
                <a:solidFill>
                  <a:schemeClr val="dk1"/>
                </a:solidFill>
                <a:latin typeface="Calibri"/>
                <a:ea typeface="Calibri"/>
                <a:cs typeface="Calibri"/>
                <a:sym typeface="Calibri"/>
              </a:defRPr>
            </a:lvl3pPr>
            <a:lvl4pPr marL="914400" marR="0" lvl="3"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4pPr>
            <a:lvl5pPr marL="1143000" marR="0" lvl="4"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5pPr>
            <a:lvl6pPr marL="1312863" marR="0" lvl="5"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6pPr>
            <a:lvl7pPr marL="1484313" marR="0" lvl="6"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7pPr>
            <a:lvl8pPr marL="1657350" marR="0" lvl="7"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baseline="0">
                <a:solidFill>
                  <a:schemeClr val="dk1"/>
                </a:solidFill>
                <a:latin typeface="Calibri"/>
                <a:ea typeface="Calibri"/>
                <a:cs typeface="Calibri"/>
                <a:sym typeface="Calibri"/>
              </a:defRPr>
            </a:lvl8pPr>
            <a:lvl9pPr marL="1882775" marR="0" lvl="8"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baseline="0">
                <a:solidFill>
                  <a:schemeClr val="dk1"/>
                </a:solidFill>
                <a:latin typeface="Calibri"/>
                <a:ea typeface="Calibri"/>
                <a:cs typeface="Calibri"/>
                <a:sym typeface="Calibri"/>
              </a:defRPr>
            </a:lvl9pPr>
          </a:lstStyle>
          <a:p>
            <a:pPr algn="l"/>
            <a:endParaRPr lang="fr-FR" dirty="0"/>
          </a:p>
          <a:p>
            <a:pPr algn="l"/>
            <a:r>
              <a:rPr lang="fr-FR" dirty="0"/>
              <a:t>Il faut toujours  - - - -   de temps que - - - - pour accomplir une tâche</a:t>
            </a:r>
          </a:p>
        </p:txBody>
      </p:sp>
      <p:sp>
        <p:nvSpPr>
          <p:cNvPr id="8" name="Rectangle 7"/>
          <p:cNvSpPr/>
          <p:nvPr/>
        </p:nvSpPr>
        <p:spPr>
          <a:xfrm>
            <a:off x="721896" y="848760"/>
            <a:ext cx="5006371" cy="461665"/>
          </a:xfrm>
          <a:prstGeom prst="rect">
            <a:avLst/>
          </a:prstGeom>
        </p:spPr>
        <p:txBody>
          <a:bodyPr wrap="none">
            <a:spAutoFit/>
          </a:bodyPr>
          <a:lstStyle/>
          <a:p>
            <a:r>
              <a:rPr lang="fr-FR" sz="2400" dirty="0">
                <a:solidFill>
                  <a:schemeClr val="dk1"/>
                </a:solidFill>
                <a:latin typeface="Calibri"/>
                <a:ea typeface="Calibri"/>
                <a:cs typeface="Calibri"/>
                <a:sym typeface="Calibri"/>
              </a:rPr>
              <a:t>Quelle est la 1ère loi à garder en tête ?</a:t>
            </a:r>
          </a:p>
        </p:txBody>
      </p:sp>
      <p:sp>
        <p:nvSpPr>
          <p:cNvPr id="9" name="Sous-titre 2"/>
          <p:cNvSpPr txBox="1">
            <a:spLocks/>
          </p:cNvSpPr>
          <p:nvPr/>
        </p:nvSpPr>
        <p:spPr>
          <a:xfrm>
            <a:off x="1489483" y="4416201"/>
            <a:ext cx="9144000" cy="1988228"/>
          </a:xfrm>
          <a:prstGeom prst="rect">
            <a:avLst/>
          </a:prstGeom>
          <a:noFill/>
          <a:ln>
            <a:noFill/>
          </a:ln>
        </p:spPr>
        <p:txBody>
          <a:bodyPr spcFirstLastPara="1" vert="horz" wrap="square" lIns="91425" tIns="45700" rIns="91425" bIns="45700" rtlCol="0" anchor="t" anchorCtr="0">
            <a:noAutofit/>
          </a:bodyPr>
          <a:lstStyle>
            <a:lvl1pPr marL="228600" marR="0" lvl="0" indent="-228600" algn="ctr" defTabSz="914400" rtl="0" eaLnBrk="1" latinLnBrk="0" hangingPunct="1">
              <a:lnSpc>
                <a:spcPct val="90000"/>
              </a:lnSpc>
              <a:spcBef>
                <a:spcPts val="1000"/>
              </a:spcBef>
              <a:spcAft>
                <a:spcPts val="0"/>
              </a:spcAft>
              <a:buClr>
                <a:schemeClr val="dk1"/>
              </a:buClr>
              <a:buSzPts val="2400"/>
              <a:buFont typeface="Arial"/>
              <a:buNone/>
              <a:defRPr sz="2400" b="0" i="0" u="none" strike="noStrike" kern="1200" cap="none">
                <a:solidFill>
                  <a:schemeClr val="dk1"/>
                </a:solidFill>
                <a:latin typeface="Calibri"/>
                <a:ea typeface="Calibri"/>
                <a:cs typeface="Calibri"/>
                <a:sym typeface="Calibri"/>
              </a:defRPr>
            </a:lvl1pPr>
            <a:lvl2pPr marL="457200" marR="0" lvl="1" indent="-228600" algn="ctr" defTabSz="914400" rtl="0" eaLnBrk="1" latinLnBrk="0" hangingPunct="1">
              <a:lnSpc>
                <a:spcPct val="90000"/>
              </a:lnSpc>
              <a:spcBef>
                <a:spcPts val="500"/>
              </a:spcBef>
              <a:spcAft>
                <a:spcPts val="0"/>
              </a:spcAft>
              <a:buClr>
                <a:schemeClr val="dk1"/>
              </a:buClr>
              <a:buSzPts val="2000"/>
              <a:buFont typeface="Arial"/>
              <a:buNone/>
              <a:defRPr sz="2000" b="0" i="0" u="none" strike="noStrike" kern="1200" cap="none">
                <a:solidFill>
                  <a:schemeClr val="dk1"/>
                </a:solidFill>
                <a:latin typeface="Calibri"/>
                <a:ea typeface="Calibri"/>
                <a:cs typeface="Calibri"/>
                <a:sym typeface="Calibri"/>
              </a:defRPr>
            </a:lvl2pPr>
            <a:lvl3pPr marL="685800" marR="0" lvl="2" indent="-228600" algn="ctr" defTabSz="914400" rtl="0" eaLnBrk="1" latinLnBrk="0" hangingPunct="1">
              <a:lnSpc>
                <a:spcPct val="90000"/>
              </a:lnSpc>
              <a:spcBef>
                <a:spcPts val="500"/>
              </a:spcBef>
              <a:spcAft>
                <a:spcPts val="0"/>
              </a:spcAft>
              <a:buClr>
                <a:schemeClr val="dk1"/>
              </a:buClr>
              <a:buSzPts val="1800"/>
              <a:buFont typeface="Arial"/>
              <a:buNone/>
              <a:defRPr sz="1800" b="0" i="0" u="none" strike="noStrike" kern="1200" cap="none">
                <a:solidFill>
                  <a:schemeClr val="dk1"/>
                </a:solidFill>
                <a:latin typeface="Calibri"/>
                <a:ea typeface="Calibri"/>
                <a:cs typeface="Calibri"/>
                <a:sym typeface="Calibri"/>
              </a:defRPr>
            </a:lvl3pPr>
            <a:lvl4pPr marL="914400" marR="0" lvl="3"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4pPr>
            <a:lvl5pPr marL="1143000" marR="0" lvl="4"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5pPr>
            <a:lvl6pPr marL="1312863" marR="0" lvl="5"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6pPr>
            <a:lvl7pPr marL="1484313" marR="0" lvl="6"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Calibri"/>
                <a:ea typeface="Calibri"/>
                <a:cs typeface="Calibri"/>
                <a:sym typeface="Calibri"/>
              </a:defRPr>
            </a:lvl7pPr>
            <a:lvl8pPr marL="1657350" marR="0" lvl="7"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baseline="0">
                <a:solidFill>
                  <a:schemeClr val="dk1"/>
                </a:solidFill>
                <a:latin typeface="Calibri"/>
                <a:ea typeface="Calibri"/>
                <a:cs typeface="Calibri"/>
                <a:sym typeface="Calibri"/>
              </a:defRPr>
            </a:lvl8pPr>
            <a:lvl9pPr marL="1882775" marR="0" lvl="8"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baseline="0">
                <a:solidFill>
                  <a:schemeClr val="dk1"/>
                </a:solidFill>
                <a:latin typeface="Calibri"/>
                <a:ea typeface="Calibri"/>
                <a:cs typeface="Calibri"/>
                <a:sym typeface="Calibri"/>
              </a:defRPr>
            </a:lvl9pPr>
          </a:lstStyle>
          <a:p>
            <a:pPr algn="l"/>
            <a:endParaRPr lang="fr-FR" dirty="0"/>
          </a:p>
          <a:p>
            <a:pPr algn="l"/>
            <a:r>
              <a:rPr lang="fr-FR" b="1" dirty="0"/>
              <a:t>Il faut toujours  PLUS de temps que PREVU pour accomplir une tâche !</a:t>
            </a:r>
          </a:p>
          <a:p>
            <a:pPr algn="l"/>
            <a:endParaRPr lang="fr-FR" b="1" dirty="0"/>
          </a:p>
          <a:p>
            <a:pPr lvl="1" algn="l"/>
            <a:r>
              <a:rPr lang="fr-FR" b="1" dirty="0"/>
              <a:t>=&gt; Prévoir + de temps pour faire une tâche</a:t>
            </a:r>
          </a:p>
          <a:p>
            <a:pPr lvl="1" algn="l"/>
            <a:r>
              <a:rPr lang="fr-FR" b="1" dirty="0"/>
              <a:t>=&gt; Prévoir le temps de se préparer pour aller à un RDV !</a:t>
            </a:r>
          </a:p>
        </p:txBody>
      </p:sp>
      <p:pic>
        <p:nvPicPr>
          <p:cNvPr id="5" name="Image 4"/>
          <p:cNvPicPr>
            <a:picLocks noChangeAspect="1"/>
          </p:cNvPicPr>
          <p:nvPr/>
        </p:nvPicPr>
        <p:blipFill>
          <a:blip r:embed="rId2"/>
          <a:stretch>
            <a:fillRect/>
          </a:stretch>
        </p:blipFill>
        <p:spPr>
          <a:xfrm>
            <a:off x="3589457" y="1334711"/>
            <a:ext cx="4146298" cy="2706752"/>
          </a:xfrm>
          <a:prstGeom prst="rect">
            <a:avLst/>
          </a:prstGeom>
        </p:spPr>
      </p:pic>
    </p:spTree>
    <p:extLst>
      <p:ext uri="{BB962C8B-B14F-4D97-AF65-F5344CB8AC3E}">
        <p14:creationId xmlns:p14="http://schemas.microsoft.com/office/powerpoint/2010/main" val="19109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C4C465-C908-DE58-D703-416AE9ABA329}"/>
              </a:ext>
            </a:extLst>
          </p:cNvPr>
          <p:cNvSpPr>
            <a:spLocks noGrp="1"/>
          </p:cNvSpPr>
          <p:nvPr>
            <p:ph type="ctrTitle"/>
          </p:nvPr>
        </p:nvSpPr>
        <p:spPr>
          <a:xfrm>
            <a:off x="748144" y="2479199"/>
            <a:ext cx="10374285" cy="2387600"/>
          </a:xfrm>
        </p:spPr>
        <p:txBody>
          <a:bodyPr/>
          <a:lstStyle/>
          <a:p>
            <a:r>
              <a:rPr lang="fr-FR" sz="5400" dirty="0">
                <a:solidFill>
                  <a:srgbClr val="FF0000"/>
                </a:solidFill>
                <a:latin typeface="Gill Sans Ultra Bold" panose="020B0A02020104020203" pitchFamily="34" charset="77"/>
              </a:rPr>
              <a:t>Votre rétablissement dépend de vos objectifs personnels !</a:t>
            </a:r>
          </a:p>
        </p:txBody>
      </p:sp>
    </p:spTree>
    <p:extLst>
      <p:ext uri="{BB962C8B-B14F-4D97-AF65-F5344CB8AC3E}">
        <p14:creationId xmlns:p14="http://schemas.microsoft.com/office/powerpoint/2010/main" val="2338446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6"/>
          <p:cNvSpPr txBox="1"/>
          <p:nvPr/>
        </p:nvSpPr>
        <p:spPr>
          <a:xfrm>
            <a:off x="1545659" y="263780"/>
            <a:ext cx="647570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latin typeface="Gill Sans Ultra Bold" panose="020B0A02020104020203" pitchFamily="34" charset="77"/>
                <a:ea typeface="Calibri"/>
                <a:cs typeface="Calibri"/>
                <a:sym typeface="Calibri"/>
              </a:rPr>
              <a:t>Les associations de soutien</a:t>
            </a:r>
            <a:endParaRPr sz="2800" dirty="0">
              <a:latin typeface="Gill Sans Ultra Bold" panose="020B0A02020104020203" pitchFamily="34" charset="77"/>
            </a:endParaRPr>
          </a:p>
        </p:txBody>
      </p:sp>
      <p:pic>
        <p:nvPicPr>
          <p:cNvPr id="1026" name="Picture 2" descr="Afficher l’image source">
            <a:extLst>
              <a:ext uri="{FF2B5EF4-FFF2-40B4-BE49-F238E27FC236}">
                <a16:creationId xmlns:a16="http://schemas.microsoft.com/office/drawing/2014/main" id="{E6A26116-2C1A-46FD-B89E-7C6847016F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1" t="22865" r="3669" b="22894"/>
          <a:stretch/>
        </p:blipFill>
        <p:spPr bwMode="auto">
          <a:xfrm>
            <a:off x="2827178" y="1052951"/>
            <a:ext cx="5194182" cy="3053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source">
            <a:extLst>
              <a:ext uri="{FF2B5EF4-FFF2-40B4-BE49-F238E27FC236}">
                <a16:creationId xmlns:a16="http://schemas.microsoft.com/office/drawing/2014/main" id="{20171709-242D-45F4-8F69-A510B3223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05" y="4588426"/>
            <a:ext cx="8235973" cy="1308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988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2"/>
          <p:cNvSpPr txBox="1"/>
          <p:nvPr/>
        </p:nvSpPr>
        <p:spPr>
          <a:xfrm>
            <a:off x="740487" y="1421722"/>
            <a:ext cx="6602524" cy="830956"/>
          </a:xfrm>
          <a:prstGeom prst="rect">
            <a:avLst/>
          </a:prstGeom>
          <a:noFill/>
          <a:ln>
            <a:noFill/>
          </a:ln>
        </p:spPr>
        <p:txBody>
          <a:bodyPr spcFirstLastPara="1" wrap="square" lIns="91425" tIns="45700" rIns="91425" bIns="45700" anchor="t" anchorCtr="0">
            <a:spAutoFit/>
          </a:bodyPr>
          <a:lstStyle/>
          <a:p>
            <a:r>
              <a:rPr lang="fr-FR" sz="2800" dirty="0">
                <a:latin typeface="Gill Sans Ultra Bold" panose="020B0A02020104020203" pitchFamily="34" charset="77"/>
                <a:cs typeface="Calibri" panose="020F0502020204030204" pitchFamily="34" charset="0"/>
              </a:rPr>
              <a:t>Avez-vous des questions ?</a:t>
            </a:r>
          </a:p>
          <a:p>
            <a:pPr marL="0" marR="0" lvl="0" indent="0" algn="l" rtl="0">
              <a:spcBef>
                <a:spcPts val="0"/>
              </a:spcBef>
              <a:spcAft>
                <a:spcPts val="0"/>
              </a:spcAft>
              <a:buNone/>
            </a:pPr>
            <a:endParaRPr sz="2000" dirty="0"/>
          </a:p>
        </p:txBody>
      </p:sp>
      <p:pic>
        <p:nvPicPr>
          <p:cNvPr id="4" name="Picture 2" descr="Afficher l’image source">
            <a:extLst>
              <a:ext uri="{FF2B5EF4-FFF2-40B4-BE49-F238E27FC236}">
                <a16:creationId xmlns:a16="http://schemas.microsoft.com/office/drawing/2014/main" id="{A9797EFF-56FB-435D-9D9E-2829AF383B20}"/>
              </a:ext>
            </a:extLst>
          </p:cNvPr>
          <p:cNvPicPr>
            <a:picLocks noChangeAspect="1"/>
          </p:cNvPicPr>
          <p:nvPr/>
        </p:nvPicPr>
        <p:blipFill>
          <a:blip r:embed="rId3"/>
          <a:srcRect/>
          <a:stretch>
            <a:fillRect/>
          </a:stretch>
        </p:blipFill>
        <p:spPr>
          <a:xfrm>
            <a:off x="6936534" y="1097646"/>
            <a:ext cx="4514979" cy="4201795"/>
          </a:xfrm>
          <a:prstGeom prst="rect">
            <a:avLst/>
          </a:prstGeom>
          <a:noFill/>
          <a:ln cap="flat">
            <a:noFill/>
          </a:ln>
        </p:spPr>
      </p:pic>
      <p:sp>
        <p:nvSpPr>
          <p:cNvPr id="3" name="ZoneTexte 2">
            <a:extLst>
              <a:ext uri="{FF2B5EF4-FFF2-40B4-BE49-F238E27FC236}">
                <a16:creationId xmlns:a16="http://schemas.microsoft.com/office/drawing/2014/main" id="{9B244F8A-9B3A-5917-279D-842BD13E0D03}"/>
              </a:ext>
            </a:extLst>
          </p:cNvPr>
          <p:cNvSpPr txBox="1"/>
          <p:nvPr/>
        </p:nvSpPr>
        <p:spPr>
          <a:xfrm>
            <a:off x="740487" y="2905780"/>
            <a:ext cx="6015790" cy="523220"/>
          </a:xfrm>
          <a:prstGeom prst="rect">
            <a:avLst/>
          </a:prstGeom>
          <a:noFill/>
        </p:spPr>
        <p:txBody>
          <a:bodyPr wrap="square" rtlCol="0">
            <a:spAutoFit/>
          </a:bodyPr>
          <a:lstStyle/>
          <a:p>
            <a:r>
              <a:rPr lang="fr-FR" sz="2800" dirty="0">
                <a:latin typeface="Gill Sans Ultra Bold" panose="020B0A02020104020203" pitchFamily="34" charset="77"/>
              </a:rPr>
              <a:t>Vos retours ?</a:t>
            </a:r>
          </a:p>
        </p:txBody>
      </p:sp>
    </p:spTree>
    <p:extLst>
      <p:ext uri="{BB962C8B-B14F-4D97-AF65-F5344CB8AC3E}">
        <p14:creationId xmlns:p14="http://schemas.microsoft.com/office/powerpoint/2010/main" val="134914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0"/>
      <p:bldP spid="3" grpId="0"/>
    </p:bldLst>
  </p:timing>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{E12A7A8A-E778-FE4E-9323-52E6597FE11F}tf10001120</Template>
  <TotalTime>5168</TotalTime>
  <Words>4136</Words>
  <Application>Microsoft Macintosh PowerPoint</Application>
  <PresentationFormat>Grand écran</PresentationFormat>
  <Paragraphs>668</Paragraphs>
  <Slides>92</Slides>
  <Notes>59</Notes>
  <HiddenSlides>11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92</vt:i4>
      </vt:variant>
    </vt:vector>
  </HeadingPairs>
  <TitlesOfParts>
    <vt:vector size="97" baseType="lpstr">
      <vt:lpstr>Arial</vt:lpstr>
      <vt:lpstr>Calibri</vt:lpstr>
      <vt:lpstr>Gill Sans MT</vt:lpstr>
      <vt:lpstr>Gill Sans Ultra Bold</vt:lpstr>
      <vt:lpstr>Colis</vt:lpstr>
      <vt:lpstr>TDAH de l’adulte</vt:lpstr>
      <vt:lpstr>Séance 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Séance 4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Alerte </vt:lpstr>
      <vt:lpstr>Présentation PowerPoint</vt:lpstr>
      <vt:lpstr>Présentation PowerPoint</vt:lpstr>
      <vt:lpstr>Présentation PowerPoint</vt:lpstr>
      <vt:lpstr>Présentation PowerPoint</vt:lpstr>
      <vt:lpstr>Alerte 2 </vt:lpstr>
      <vt:lpstr>Présentation PowerPoint</vt:lpstr>
      <vt:lpstr>Présentation PowerPoint</vt:lpstr>
      <vt:lpstr>Présentation PowerPoint</vt:lpstr>
      <vt:lpstr>Présentation PowerPoint</vt:lpstr>
      <vt:lpstr>Présentation PowerPoint</vt:lpstr>
      <vt:lpstr>Votre rétablissement dépend de vos objectifs personnels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Psychoéducation TDA/H chez l’adulte</dc:title>
  <dc:creator>Jean Arnaud Montiel</dc:creator>
  <cp:lastModifiedBy>Marie-Aude Cham</cp:lastModifiedBy>
  <cp:revision>386</cp:revision>
  <cp:lastPrinted>2023-03-09T16:30:13Z</cp:lastPrinted>
  <dcterms:created xsi:type="dcterms:W3CDTF">2021-08-18T12:21:08Z</dcterms:created>
  <dcterms:modified xsi:type="dcterms:W3CDTF">2023-11-14T11:04:18Z</dcterms:modified>
</cp:coreProperties>
</file>