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96.jpg" ContentType="image/jpg"/>
  <Override PartName="/ppt/media/image144.jpg" ContentType="image/jpg"/>
  <Override PartName="/ppt/media/image148.jpg" ContentType="image/jpg"/>
  <Override PartName="/ppt/media/image151.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4"/>
    <p:sldMasterId id="2147483697" r:id="rId5"/>
  </p:sldMasterIdLst>
  <p:notesMasterIdLst>
    <p:notesMasterId r:id="rId90"/>
  </p:notesMasterIdLst>
  <p:handoutMasterIdLst>
    <p:handoutMasterId r:id="rId91"/>
  </p:handoutMasterIdLst>
  <p:sldIdLst>
    <p:sldId id="258" r:id="rId6"/>
    <p:sldId id="477" r:id="rId7"/>
    <p:sldId id="539" r:id="rId8"/>
    <p:sldId id="540" r:id="rId9"/>
    <p:sldId id="622" r:id="rId10"/>
    <p:sldId id="623" r:id="rId11"/>
    <p:sldId id="544" r:id="rId12"/>
    <p:sldId id="557" r:id="rId13"/>
    <p:sldId id="533" r:id="rId14"/>
    <p:sldId id="545" r:id="rId15"/>
    <p:sldId id="546" r:id="rId16"/>
    <p:sldId id="627" r:id="rId17"/>
    <p:sldId id="548" r:id="rId18"/>
    <p:sldId id="630" r:id="rId19"/>
    <p:sldId id="550" r:id="rId20"/>
    <p:sldId id="599" r:id="rId21"/>
    <p:sldId id="552" r:id="rId22"/>
    <p:sldId id="631" r:id="rId23"/>
    <p:sldId id="555" r:id="rId24"/>
    <p:sldId id="606" r:id="rId25"/>
    <p:sldId id="640" r:id="rId26"/>
    <p:sldId id="607" r:id="rId27"/>
    <p:sldId id="608" r:id="rId28"/>
    <p:sldId id="639" r:id="rId29"/>
    <p:sldId id="624" r:id="rId30"/>
    <p:sldId id="632" r:id="rId31"/>
    <p:sldId id="642" r:id="rId32"/>
    <p:sldId id="643" r:id="rId33"/>
    <p:sldId id="559" r:id="rId34"/>
    <p:sldId id="560" r:id="rId35"/>
    <p:sldId id="561" r:id="rId36"/>
    <p:sldId id="625" r:id="rId37"/>
    <p:sldId id="563" r:id="rId38"/>
    <p:sldId id="564" r:id="rId39"/>
    <p:sldId id="626" r:id="rId40"/>
    <p:sldId id="628" r:id="rId41"/>
    <p:sldId id="565" r:id="rId42"/>
    <p:sldId id="633" r:id="rId43"/>
    <p:sldId id="566" r:id="rId44"/>
    <p:sldId id="567" r:id="rId45"/>
    <p:sldId id="568" r:id="rId46"/>
    <p:sldId id="569" r:id="rId47"/>
    <p:sldId id="570" r:id="rId48"/>
    <p:sldId id="571" r:id="rId49"/>
    <p:sldId id="634" r:id="rId50"/>
    <p:sldId id="576" r:id="rId51"/>
    <p:sldId id="572" r:id="rId52"/>
    <p:sldId id="577" r:id="rId53"/>
    <p:sldId id="578" r:id="rId54"/>
    <p:sldId id="618" r:id="rId55"/>
    <p:sldId id="619" r:id="rId56"/>
    <p:sldId id="579" r:id="rId57"/>
    <p:sldId id="580" r:id="rId58"/>
    <p:sldId id="573" r:id="rId59"/>
    <p:sldId id="635" r:id="rId60"/>
    <p:sldId id="574" r:id="rId61"/>
    <p:sldId id="575" r:id="rId62"/>
    <p:sldId id="636" r:id="rId63"/>
    <p:sldId id="629" r:id="rId64"/>
    <p:sldId id="583" r:id="rId65"/>
    <p:sldId id="637" r:id="rId66"/>
    <p:sldId id="584" r:id="rId67"/>
    <p:sldId id="600" r:id="rId68"/>
    <p:sldId id="585" r:id="rId69"/>
    <p:sldId id="586" r:id="rId70"/>
    <p:sldId id="588" r:id="rId71"/>
    <p:sldId id="638" r:id="rId72"/>
    <p:sldId id="587" r:id="rId73"/>
    <p:sldId id="641" r:id="rId74"/>
    <p:sldId id="589" r:id="rId75"/>
    <p:sldId id="590" r:id="rId76"/>
    <p:sldId id="591" r:id="rId77"/>
    <p:sldId id="592" r:id="rId78"/>
    <p:sldId id="593" r:id="rId79"/>
    <p:sldId id="594" r:id="rId80"/>
    <p:sldId id="609" r:id="rId81"/>
    <p:sldId id="610" r:id="rId82"/>
    <p:sldId id="611" r:id="rId83"/>
    <p:sldId id="612" r:id="rId84"/>
    <p:sldId id="613" r:id="rId85"/>
    <p:sldId id="597" r:id="rId86"/>
    <p:sldId id="614" r:id="rId87"/>
    <p:sldId id="426" r:id="rId88"/>
    <p:sldId id="620" r:id="rId8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1655"/>
    <a:srgbClr val="655A9F"/>
    <a:srgbClr val="00A5C4"/>
    <a:srgbClr val="003956"/>
    <a:srgbClr val="6D1F80"/>
    <a:srgbClr val="E7433C"/>
    <a:srgbClr val="E2007A"/>
    <a:srgbClr val="F9B200"/>
    <a:srgbClr val="EC7404"/>
    <a:srgbClr val="E750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25"/>
    <p:restoredTop sz="96341"/>
  </p:normalViewPr>
  <p:slideViewPr>
    <p:cSldViewPr snapToGrid="0" snapToObjects="1">
      <p:cViewPr varScale="1">
        <p:scale>
          <a:sx n="127" d="100"/>
          <a:sy n="127" d="100"/>
        </p:scale>
        <p:origin x="192" y="224"/>
      </p:cViewPr>
      <p:guideLst/>
    </p:cSldViewPr>
  </p:slideViewPr>
  <p:notesTextViewPr>
    <p:cViewPr>
      <p:scale>
        <a:sx n="1" d="1"/>
        <a:sy n="1" d="1"/>
      </p:scale>
      <p:origin x="0" y="0"/>
    </p:cViewPr>
  </p:notesTextViewPr>
  <p:notesViewPr>
    <p:cSldViewPr snapToGrid="0" snapToObjects="1">
      <p:cViewPr varScale="1">
        <p:scale>
          <a:sx n="121" d="100"/>
          <a:sy n="121" d="100"/>
        </p:scale>
        <p:origin x="3864" y="16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ADCB6B4-6CF2-BD40-AF90-0F6FB944E3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7A0FDB9A-156C-864B-AD84-68F16271777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CC6BBA-5157-074D-A8B0-8BA7BCA3C1F8}" type="datetimeFigureOut">
              <a:rPr lang="fr-FR" smtClean="0"/>
              <a:t>02/10/2023</a:t>
            </a:fld>
            <a:endParaRPr lang="fr-FR"/>
          </a:p>
        </p:txBody>
      </p:sp>
      <p:sp>
        <p:nvSpPr>
          <p:cNvPr id="4" name="Espace réservé du pied de page 3">
            <a:extLst>
              <a:ext uri="{FF2B5EF4-FFF2-40B4-BE49-F238E27FC236}">
                <a16:creationId xmlns:a16="http://schemas.microsoft.com/office/drawing/2014/main" id="{28334F81-5852-374C-AC72-41F205951F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628BAC98-C59F-3E4F-91AF-30E695E3F3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522733-3D75-C44E-AE96-3BCCC5DD4D28}" type="slidenum">
              <a:rPr lang="fr-FR" smtClean="0"/>
              <a:t>‹N°›</a:t>
            </a:fld>
            <a:endParaRPr lang="fr-FR"/>
          </a:p>
        </p:txBody>
      </p:sp>
    </p:spTree>
    <p:extLst>
      <p:ext uri="{BB962C8B-B14F-4D97-AF65-F5344CB8AC3E}">
        <p14:creationId xmlns:p14="http://schemas.microsoft.com/office/powerpoint/2010/main" val="15660134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CB3E27-6F99-4849-9CA4-865DE23B3679}" type="datetimeFigureOut">
              <a:rPr lang="fr-FR" smtClean="0"/>
              <a:t>02/10/2023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DEF876-BDDC-2244-8F03-5DA869465533}" type="slidenum">
              <a:rPr lang="fr-FR" smtClean="0"/>
              <a:t>‹N°›</a:t>
            </a:fld>
            <a:endParaRPr lang="fr-FR"/>
          </a:p>
        </p:txBody>
      </p:sp>
    </p:spTree>
    <p:extLst>
      <p:ext uri="{BB962C8B-B14F-4D97-AF65-F5344CB8AC3E}">
        <p14:creationId xmlns:p14="http://schemas.microsoft.com/office/powerpoint/2010/main" val="3812795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Sir </a:t>
            </a:r>
            <a:r>
              <a:rPr lang="fr-FR" b="1" dirty="0"/>
              <a:t>Norman </a:t>
            </a:r>
            <a:r>
              <a:rPr lang="fr-FR" b="1" dirty="0" err="1"/>
              <a:t>Angell</a:t>
            </a:r>
            <a:r>
              <a:rPr lang="fr-FR" b="1" dirty="0"/>
              <a:t> </a:t>
            </a:r>
            <a:r>
              <a:rPr lang="fr-FR" dirty="0"/>
              <a:t>(1872-1967) : écrivain et hommes politique anglais, prix Nobel de la paix en 1933. Il publie en 1910 </a:t>
            </a:r>
            <a:r>
              <a:rPr lang="fr-FR" i="1" dirty="0"/>
              <a:t>La Grande illusion</a:t>
            </a:r>
            <a:r>
              <a:rPr lang="fr-FR" dirty="0"/>
              <a:t>. Selon lui, la guerre entre grandes puissances est une « illusion ». Il remanie son ouvrage après la guerre de 1914-1918 qui a cruellement démenti son analyse dans une version ultérieure, parue en 1933. Il estime alors que la guerre n’est pas impossible entre pays liés par des liens commerciaux mais défend l’idée qu’elle est contre-productive sur le plan économique. C’est cette nouvelle édition qui lui vaut la même année le prix Nobel de la paix.</a:t>
            </a:r>
          </a:p>
        </p:txBody>
      </p:sp>
      <p:sp>
        <p:nvSpPr>
          <p:cNvPr id="4" name="Espace réservé du numéro de diapositive 3"/>
          <p:cNvSpPr>
            <a:spLocks noGrp="1"/>
          </p:cNvSpPr>
          <p:nvPr>
            <p:ph type="sldNum" sz="quarter" idx="5"/>
          </p:nvPr>
        </p:nvSpPr>
        <p:spPr/>
        <p:txBody>
          <a:bodyPr/>
          <a:lstStyle/>
          <a:p>
            <a:fld id="{F0DEF876-BDDC-2244-8F03-5DA869465533}" type="slidenum">
              <a:rPr lang="fr-FR" smtClean="0"/>
              <a:t>3</a:t>
            </a:fld>
            <a:endParaRPr lang="fr-FR"/>
          </a:p>
        </p:txBody>
      </p:sp>
    </p:spTree>
    <p:extLst>
      <p:ext uri="{BB962C8B-B14F-4D97-AF65-F5344CB8AC3E}">
        <p14:creationId xmlns:p14="http://schemas.microsoft.com/office/powerpoint/2010/main" val="2916828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Emeric / Emery </a:t>
            </a:r>
            <a:r>
              <a:rPr lang="fr-FR" b="1" dirty="0" err="1"/>
              <a:t>Crucé</a:t>
            </a:r>
            <a:r>
              <a:rPr lang="fr-FR" b="1" dirty="0"/>
              <a:t> de la La Croix (c. 1590 – 1648)</a:t>
            </a:r>
            <a:r>
              <a:rPr lang="fr-FR" dirty="0"/>
              <a:t> : moine français, fils d’un ligueur, enseignant dans un collège parisien après les guerres de religion. Il publie en 1623 </a:t>
            </a:r>
            <a:r>
              <a:rPr lang="fr-FR" i="1" dirty="0"/>
              <a:t>Le nouveau </a:t>
            </a:r>
            <a:r>
              <a:rPr lang="fr-FR" i="1" dirty="0" err="1"/>
              <a:t>Cynée</a:t>
            </a:r>
            <a:r>
              <a:rPr lang="fr-FR" i="0" dirty="0"/>
              <a:t> dont le nom est tiré de </a:t>
            </a:r>
            <a:r>
              <a:rPr lang="fr-FR" i="0" dirty="0" err="1"/>
              <a:t>Cynéas</a:t>
            </a:r>
            <a:r>
              <a:rPr lang="fr-FR" i="0" dirty="0"/>
              <a:t>, conseiller du roi Pyrrhus (318-272 AEC) et qui incarne, selon Plutarque, l’homme politique pacifique. </a:t>
            </a:r>
          </a:p>
          <a:p>
            <a:r>
              <a:rPr lang="fr-FR" i="0" dirty="0" err="1"/>
              <a:t>Crucé</a:t>
            </a:r>
            <a:r>
              <a:rPr lang="fr-FR" i="0" dirty="0"/>
              <a:t> défend l’idée que le but le plus haut de la politique est d’établir la paix. Il imagine dans son ouvrage une assemblée permanente de Princes siégeant à Venise et dont le but serait d’empêcher les conflits européens. </a:t>
            </a:r>
          </a:p>
          <a:p>
            <a:r>
              <a:rPr lang="fr-FR" dirty="0"/>
              <a:t>Extrêmement novateur, </a:t>
            </a:r>
            <a:r>
              <a:rPr lang="fr-FR" dirty="0" err="1"/>
              <a:t>Crucé</a:t>
            </a:r>
            <a:r>
              <a:rPr lang="fr-FR" dirty="0"/>
              <a:t> estime que les échanges, facteurs d’interdépendance, sont un outil de paix. Ainsi, il imaginait un libre-échange reposant sur une monnaie unique. Allant plus loin, et bien que moine catholique, il estimait nécessaire d’étendre la fédération des Etats en paix non aux seules nations chrétiennes mais aux « Turcs, Persans, Français, Espagnols, Juifs ou Mahométans ».</a:t>
            </a:r>
          </a:p>
        </p:txBody>
      </p:sp>
      <p:sp>
        <p:nvSpPr>
          <p:cNvPr id="4" name="Espace réservé du numéro de diapositive 3"/>
          <p:cNvSpPr>
            <a:spLocks noGrp="1"/>
          </p:cNvSpPr>
          <p:nvPr>
            <p:ph type="sldNum" sz="quarter" idx="5"/>
          </p:nvPr>
        </p:nvSpPr>
        <p:spPr/>
        <p:txBody>
          <a:bodyPr/>
          <a:lstStyle/>
          <a:p>
            <a:fld id="{F0DEF876-BDDC-2244-8F03-5DA869465533}" type="slidenum">
              <a:rPr lang="fr-FR" smtClean="0"/>
              <a:t>15</a:t>
            </a:fld>
            <a:endParaRPr lang="fr-FR"/>
          </a:p>
        </p:txBody>
      </p:sp>
    </p:spTree>
    <p:extLst>
      <p:ext uri="{BB962C8B-B14F-4D97-AF65-F5344CB8AC3E}">
        <p14:creationId xmlns:p14="http://schemas.microsoft.com/office/powerpoint/2010/main" val="4225570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0DEF876-BDDC-2244-8F03-5DA869465533}" type="slidenum">
              <a:rPr lang="fr-FR" smtClean="0"/>
              <a:t>16</a:t>
            </a:fld>
            <a:endParaRPr lang="fr-FR"/>
          </a:p>
        </p:txBody>
      </p:sp>
    </p:spTree>
    <p:extLst>
      <p:ext uri="{BB962C8B-B14F-4D97-AF65-F5344CB8AC3E}">
        <p14:creationId xmlns:p14="http://schemas.microsoft.com/office/powerpoint/2010/main" val="2166410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0.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7.jpe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2.xml"/><Relationship Id="rId4" Type="http://schemas.openxmlformats.org/officeDocument/2006/relationships/image" Target="../media/image32.jpe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 - 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494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7 - Carte de nos campus">
    <p:spTree>
      <p:nvGrpSpPr>
        <p:cNvPr id="1" name=""/>
        <p:cNvGrpSpPr/>
        <p:nvPr/>
      </p:nvGrpSpPr>
      <p:grpSpPr>
        <a:xfrm>
          <a:off x="0" y="0"/>
          <a:ext cx="0" cy="0"/>
          <a:chOff x="0" y="0"/>
          <a:chExt cx="0" cy="0"/>
        </a:xfrm>
      </p:grpSpPr>
      <p:sp>
        <p:nvSpPr>
          <p:cNvPr id="79" name="Freeform 9">
            <a:extLst>
              <a:ext uri="{FF2B5EF4-FFF2-40B4-BE49-F238E27FC236}">
                <a16:creationId xmlns:a16="http://schemas.microsoft.com/office/drawing/2014/main" id="{04DDD04C-3AFF-7140-AEE0-A64C71E81FFF}"/>
              </a:ext>
            </a:extLst>
          </p:cNvPr>
          <p:cNvSpPr>
            <a:spLocks/>
          </p:cNvSpPr>
          <p:nvPr userDrawn="1"/>
        </p:nvSpPr>
        <p:spPr bwMode="auto">
          <a:xfrm>
            <a:off x="2026720" y="2560215"/>
            <a:ext cx="2723863" cy="3607513"/>
          </a:xfrm>
          <a:custGeom>
            <a:avLst/>
            <a:gdLst/>
            <a:ahLst/>
            <a:cxnLst>
              <a:cxn ang="0">
                <a:pos x="307" y="253"/>
              </a:cxn>
              <a:cxn ang="0">
                <a:pos x="36" y="389"/>
              </a:cxn>
              <a:cxn ang="0">
                <a:pos x="152" y="535"/>
              </a:cxn>
              <a:cxn ang="0">
                <a:pos x="54" y="621"/>
              </a:cxn>
              <a:cxn ang="0">
                <a:pos x="107" y="700"/>
              </a:cxn>
              <a:cxn ang="0">
                <a:pos x="98" y="861"/>
              </a:cxn>
              <a:cxn ang="0">
                <a:pos x="236" y="886"/>
              </a:cxn>
              <a:cxn ang="0">
                <a:pos x="316" y="886"/>
              </a:cxn>
              <a:cxn ang="0">
                <a:pos x="368" y="861"/>
              </a:cxn>
              <a:cxn ang="0">
                <a:pos x="477" y="831"/>
              </a:cxn>
              <a:cxn ang="0">
                <a:pos x="720" y="885"/>
              </a:cxn>
              <a:cxn ang="0">
                <a:pos x="877" y="1132"/>
              </a:cxn>
              <a:cxn ang="0">
                <a:pos x="983" y="1325"/>
              </a:cxn>
              <a:cxn ang="0">
                <a:pos x="1074" y="1700"/>
              </a:cxn>
              <a:cxn ang="0">
                <a:pos x="1256" y="1957"/>
              </a:cxn>
              <a:cxn ang="0">
                <a:pos x="1266" y="1862"/>
              </a:cxn>
              <a:cxn ang="0">
                <a:pos x="1649" y="2164"/>
              </a:cxn>
              <a:cxn ang="0">
                <a:pos x="1922" y="2341"/>
              </a:cxn>
              <a:cxn ang="0">
                <a:pos x="1964" y="2526"/>
              </a:cxn>
              <a:cxn ang="0">
                <a:pos x="2062" y="2838"/>
              </a:cxn>
              <a:cxn ang="0">
                <a:pos x="2122" y="3477"/>
              </a:cxn>
              <a:cxn ang="0">
                <a:pos x="2109" y="3696"/>
              </a:cxn>
              <a:cxn ang="0">
                <a:pos x="2116" y="3854"/>
              </a:cxn>
              <a:cxn ang="0">
                <a:pos x="2242" y="3807"/>
              </a:cxn>
              <a:cxn ang="0">
                <a:pos x="2323" y="3576"/>
              </a:cxn>
              <a:cxn ang="0">
                <a:pos x="2463" y="3339"/>
              </a:cxn>
              <a:cxn ang="0">
                <a:pos x="2680" y="3123"/>
              </a:cxn>
              <a:cxn ang="0">
                <a:pos x="2980" y="2650"/>
              </a:cxn>
              <a:cxn ang="0">
                <a:pos x="2655" y="2553"/>
              </a:cxn>
              <a:cxn ang="0">
                <a:pos x="2498" y="2390"/>
              </a:cxn>
              <a:cxn ang="0">
                <a:pos x="2235" y="2280"/>
              </a:cxn>
              <a:cxn ang="0">
                <a:pos x="2006" y="2316"/>
              </a:cxn>
              <a:cxn ang="0">
                <a:pos x="1812" y="2048"/>
              </a:cxn>
              <a:cxn ang="0">
                <a:pos x="1630" y="1860"/>
              </a:cxn>
              <a:cxn ang="0">
                <a:pos x="1883" y="1826"/>
              </a:cxn>
              <a:cxn ang="0">
                <a:pos x="2055" y="1688"/>
              </a:cxn>
              <a:cxn ang="0">
                <a:pos x="2180" y="1463"/>
              </a:cxn>
              <a:cxn ang="0">
                <a:pos x="2360" y="1394"/>
              </a:cxn>
              <a:cxn ang="0">
                <a:pos x="2215" y="1292"/>
              </a:cxn>
              <a:cxn ang="0">
                <a:pos x="2500" y="1098"/>
              </a:cxn>
              <a:cxn ang="0">
                <a:pos x="2284" y="895"/>
              </a:cxn>
              <a:cxn ang="0">
                <a:pos x="2100" y="740"/>
              </a:cxn>
              <a:cxn ang="0">
                <a:pos x="2050" y="987"/>
              </a:cxn>
              <a:cxn ang="0">
                <a:pos x="1925" y="1129"/>
              </a:cxn>
              <a:cxn ang="0">
                <a:pos x="1679" y="913"/>
              </a:cxn>
              <a:cxn ang="0">
                <a:pos x="1725" y="663"/>
              </a:cxn>
              <a:cxn ang="0">
                <a:pos x="1822" y="574"/>
              </a:cxn>
              <a:cxn ang="0">
                <a:pos x="1925" y="359"/>
              </a:cxn>
              <a:cxn ang="0">
                <a:pos x="1822" y="466"/>
              </a:cxn>
              <a:cxn ang="0">
                <a:pos x="1709" y="333"/>
              </a:cxn>
              <a:cxn ang="0">
                <a:pos x="1735" y="24"/>
              </a:cxn>
              <a:cxn ang="0">
                <a:pos x="1607" y="243"/>
              </a:cxn>
              <a:cxn ang="0">
                <a:pos x="1607" y="422"/>
              </a:cxn>
              <a:cxn ang="0">
                <a:pos x="1426" y="421"/>
              </a:cxn>
              <a:cxn ang="0">
                <a:pos x="1330" y="453"/>
              </a:cxn>
              <a:cxn ang="0">
                <a:pos x="1040" y="322"/>
              </a:cxn>
              <a:cxn ang="0">
                <a:pos x="791" y="347"/>
              </a:cxn>
            </a:cxnLst>
            <a:rect l="0" t="0" r="r" b="b"/>
            <a:pathLst>
              <a:path w="2990" h="3967">
                <a:moveTo>
                  <a:pt x="546" y="300"/>
                </a:moveTo>
                <a:cubicBezTo>
                  <a:pt x="494" y="305"/>
                  <a:pt x="494" y="305"/>
                  <a:pt x="494" y="305"/>
                </a:cubicBezTo>
                <a:cubicBezTo>
                  <a:pt x="494" y="305"/>
                  <a:pt x="487" y="316"/>
                  <a:pt x="457" y="296"/>
                </a:cubicBezTo>
                <a:cubicBezTo>
                  <a:pt x="427" y="276"/>
                  <a:pt x="408" y="273"/>
                  <a:pt x="396" y="274"/>
                </a:cubicBezTo>
                <a:cubicBezTo>
                  <a:pt x="385" y="276"/>
                  <a:pt x="353" y="269"/>
                  <a:pt x="353" y="269"/>
                </a:cubicBezTo>
                <a:cubicBezTo>
                  <a:pt x="349" y="251"/>
                  <a:pt x="349" y="251"/>
                  <a:pt x="349" y="251"/>
                </a:cubicBezTo>
                <a:cubicBezTo>
                  <a:pt x="349" y="251"/>
                  <a:pt x="337" y="244"/>
                  <a:pt x="332" y="244"/>
                </a:cubicBezTo>
                <a:cubicBezTo>
                  <a:pt x="327" y="244"/>
                  <a:pt x="327" y="263"/>
                  <a:pt x="307" y="253"/>
                </a:cubicBezTo>
                <a:cubicBezTo>
                  <a:pt x="287" y="243"/>
                  <a:pt x="287" y="239"/>
                  <a:pt x="268" y="231"/>
                </a:cubicBezTo>
                <a:cubicBezTo>
                  <a:pt x="250" y="222"/>
                  <a:pt x="235" y="206"/>
                  <a:pt x="233" y="222"/>
                </a:cubicBezTo>
                <a:cubicBezTo>
                  <a:pt x="231" y="239"/>
                  <a:pt x="228" y="253"/>
                  <a:pt x="208" y="258"/>
                </a:cubicBezTo>
                <a:cubicBezTo>
                  <a:pt x="187" y="263"/>
                  <a:pt x="186" y="263"/>
                  <a:pt x="174" y="274"/>
                </a:cubicBezTo>
                <a:cubicBezTo>
                  <a:pt x="162" y="286"/>
                  <a:pt x="160" y="283"/>
                  <a:pt x="139" y="300"/>
                </a:cubicBezTo>
                <a:cubicBezTo>
                  <a:pt x="117" y="316"/>
                  <a:pt x="103" y="333"/>
                  <a:pt x="101" y="347"/>
                </a:cubicBezTo>
                <a:cubicBezTo>
                  <a:pt x="100" y="360"/>
                  <a:pt x="101" y="382"/>
                  <a:pt x="76" y="382"/>
                </a:cubicBezTo>
                <a:cubicBezTo>
                  <a:pt x="51" y="382"/>
                  <a:pt x="36" y="389"/>
                  <a:pt x="36" y="389"/>
                </a:cubicBezTo>
                <a:cubicBezTo>
                  <a:pt x="34" y="404"/>
                  <a:pt x="34" y="404"/>
                  <a:pt x="34" y="404"/>
                </a:cubicBezTo>
                <a:cubicBezTo>
                  <a:pt x="34" y="414"/>
                  <a:pt x="68" y="427"/>
                  <a:pt x="78" y="436"/>
                </a:cubicBezTo>
                <a:cubicBezTo>
                  <a:pt x="88" y="444"/>
                  <a:pt x="100" y="486"/>
                  <a:pt x="107" y="490"/>
                </a:cubicBezTo>
                <a:cubicBezTo>
                  <a:pt x="113" y="493"/>
                  <a:pt x="122" y="483"/>
                  <a:pt x="128" y="490"/>
                </a:cubicBezTo>
                <a:cubicBezTo>
                  <a:pt x="135" y="496"/>
                  <a:pt x="125" y="503"/>
                  <a:pt x="137" y="505"/>
                </a:cubicBezTo>
                <a:cubicBezTo>
                  <a:pt x="149" y="506"/>
                  <a:pt x="164" y="506"/>
                  <a:pt x="174" y="508"/>
                </a:cubicBezTo>
                <a:cubicBezTo>
                  <a:pt x="184" y="510"/>
                  <a:pt x="189" y="525"/>
                  <a:pt x="179" y="527"/>
                </a:cubicBezTo>
                <a:cubicBezTo>
                  <a:pt x="169" y="528"/>
                  <a:pt x="155" y="527"/>
                  <a:pt x="152" y="535"/>
                </a:cubicBezTo>
                <a:cubicBezTo>
                  <a:pt x="149" y="543"/>
                  <a:pt x="135" y="547"/>
                  <a:pt x="122" y="545"/>
                </a:cubicBezTo>
                <a:cubicBezTo>
                  <a:pt x="108" y="543"/>
                  <a:pt x="100" y="538"/>
                  <a:pt x="96" y="527"/>
                </a:cubicBezTo>
                <a:cubicBezTo>
                  <a:pt x="93" y="515"/>
                  <a:pt x="95" y="491"/>
                  <a:pt x="76" y="510"/>
                </a:cubicBezTo>
                <a:cubicBezTo>
                  <a:pt x="58" y="528"/>
                  <a:pt x="56" y="535"/>
                  <a:pt x="48" y="538"/>
                </a:cubicBezTo>
                <a:cubicBezTo>
                  <a:pt x="39" y="542"/>
                  <a:pt x="19" y="552"/>
                  <a:pt x="14" y="559"/>
                </a:cubicBezTo>
                <a:cubicBezTo>
                  <a:pt x="9" y="565"/>
                  <a:pt x="0" y="579"/>
                  <a:pt x="14" y="582"/>
                </a:cubicBezTo>
                <a:cubicBezTo>
                  <a:pt x="27" y="585"/>
                  <a:pt x="32" y="592"/>
                  <a:pt x="36" y="602"/>
                </a:cubicBezTo>
                <a:cubicBezTo>
                  <a:pt x="39" y="612"/>
                  <a:pt x="41" y="617"/>
                  <a:pt x="54" y="621"/>
                </a:cubicBezTo>
                <a:cubicBezTo>
                  <a:pt x="68" y="624"/>
                  <a:pt x="91" y="626"/>
                  <a:pt x="91" y="626"/>
                </a:cubicBezTo>
                <a:cubicBezTo>
                  <a:pt x="91" y="626"/>
                  <a:pt x="100" y="617"/>
                  <a:pt x="110" y="624"/>
                </a:cubicBezTo>
                <a:cubicBezTo>
                  <a:pt x="120" y="631"/>
                  <a:pt x="122" y="617"/>
                  <a:pt x="142" y="616"/>
                </a:cubicBezTo>
                <a:cubicBezTo>
                  <a:pt x="162" y="614"/>
                  <a:pt x="152" y="636"/>
                  <a:pt x="152" y="636"/>
                </a:cubicBezTo>
                <a:cubicBezTo>
                  <a:pt x="155" y="666"/>
                  <a:pt x="155" y="666"/>
                  <a:pt x="155" y="666"/>
                </a:cubicBezTo>
                <a:cubicBezTo>
                  <a:pt x="139" y="680"/>
                  <a:pt x="139" y="680"/>
                  <a:pt x="139" y="680"/>
                </a:cubicBezTo>
                <a:cubicBezTo>
                  <a:pt x="120" y="683"/>
                  <a:pt x="120" y="683"/>
                  <a:pt x="120" y="683"/>
                </a:cubicBezTo>
                <a:cubicBezTo>
                  <a:pt x="107" y="700"/>
                  <a:pt x="107" y="700"/>
                  <a:pt x="107" y="700"/>
                </a:cubicBezTo>
                <a:cubicBezTo>
                  <a:pt x="107" y="700"/>
                  <a:pt x="85" y="703"/>
                  <a:pt x="80" y="707"/>
                </a:cubicBezTo>
                <a:cubicBezTo>
                  <a:pt x="74" y="710"/>
                  <a:pt x="56" y="730"/>
                  <a:pt x="56" y="730"/>
                </a:cubicBezTo>
                <a:cubicBezTo>
                  <a:pt x="41" y="752"/>
                  <a:pt x="41" y="752"/>
                  <a:pt x="41" y="752"/>
                </a:cubicBezTo>
                <a:cubicBezTo>
                  <a:pt x="41" y="752"/>
                  <a:pt x="41" y="770"/>
                  <a:pt x="49" y="777"/>
                </a:cubicBezTo>
                <a:cubicBezTo>
                  <a:pt x="58" y="784"/>
                  <a:pt x="53" y="782"/>
                  <a:pt x="66" y="794"/>
                </a:cubicBezTo>
                <a:cubicBezTo>
                  <a:pt x="80" y="806"/>
                  <a:pt x="83" y="816"/>
                  <a:pt x="83" y="816"/>
                </a:cubicBezTo>
                <a:cubicBezTo>
                  <a:pt x="91" y="848"/>
                  <a:pt x="91" y="848"/>
                  <a:pt x="91" y="848"/>
                </a:cubicBezTo>
                <a:cubicBezTo>
                  <a:pt x="98" y="861"/>
                  <a:pt x="98" y="861"/>
                  <a:pt x="98" y="861"/>
                </a:cubicBezTo>
                <a:cubicBezTo>
                  <a:pt x="127" y="821"/>
                  <a:pt x="127" y="821"/>
                  <a:pt x="127" y="821"/>
                </a:cubicBezTo>
                <a:cubicBezTo>
                  <a:pt x="127" y="821"/>
                  <a:pt x="135" y="838"/>
                  <a:pt x="135" y="843"/>
                </a:cubicBezTo>
                <a:cubicBezTo>
                  <a:pt x="135" y="888"/>
                  <a:pt x="135" y="888"/>
                  <a:pt x="135" y="888"/>
                </a:cubicBezTo>
                <a:cubicBezTo>
                  <a:pt x="135" y="895"/>
                  <a:pt x="150" y="900"/>
                  <a:pt x="155" y="898"/>
                </a:cubicBezTo>
                <a:cubicBezTo>
                  <a:pt x="160" y="897"/>
                  <a:pt x="157" y="883"/>
                  <a:pt x="169" y="885"/>
                </a:cubicBezTo>
                <a:cubicBezTo>
                  <a:pt x="181" y="886"/>
                  <a:pt x="182" y="893"/>
                  <a:pt x="192" y="897"/>
                </a:cubicBezTo>
                <a:cubicBezTo>
                  <a:pt x="203" y="900"/>
                  <a:pt x="214" y="902"/>
                  <a:pt x="219" y="898"/>
                </a:cubicBezTo>
                <a:cubicBezTo>
                  <a:pt x="224" y="895"/>
                  <a:pt x="231" y="886"/>
                  <a:pt x="236" y="886"/>
                </a:cubicBezTo>
                <a:cubicBezTo>
                  <a:pt x="241" y="886"/>
                  <a:pt x="233" y="912"/>
                  <a:pt x="226" y="927"/>
                </a:cubicBezTo>
                <a:cubicBezTo>
                  <a:pt x="219" y="942"/>
                  <a:pt x="192" y="970"/>
                  <a:pt x="179" y="982"/>
                </a:cubicBezTo>
                <a:cubicBezTo>
                  <a:pt x="166" y="994"/>
                  <a:pt x="142" y="1011"/>
                  <a:pt x="128" y="1019"/>
                </a:cubicBezTo>
                <a:cubicBezTo>
                  <a:pt x="115" y="1028"/>
                  <a:pt x="110" y="1050"/>
                  <a:pt x="118" y="1050"/>
                </a:cubicBezTo>
                <a:cubicBezTo>
                  <a:pt x="127" y="1050"/>
                  <a:pt x="140" y="1039"/>
                  <a:pt x="154" y="1031"/>
                </a:cubicBezTo>
                <a:cubicBezTo>
                  <a:pt x="167" y="1023"/>
                  <a:pt x="248" y="976"/>
                  <a:pt x="255" y="964"/>
                </a:cubicBezTo>
                <a:cubicBezTo>
                  <a:pt x="262" y="952"/>
                  <a:pt x="290" y="923"/>
                  <a:pt x="295" y="920"/>
                </a:cubicBezTo>
                <a:cubicBezTo>
                  <a:pt x="300" y="917"/>
                  <a:pt x="321" y="897"/>
                  <a:pt x="316" y="886"/>
                </a:cubicBezTo>
                <a:cubicBezTo>
                  <a:pt x="310" y="876"/>
                  <a:pt x="305" y="865"/>
                  <a:pt x="319" y="858"/>
                </a:cubicBezTo>
                <a:cubicBezTo>
                  <a:pt x="332" y="851"/>
                  <a:pt x="348" y="834"/>
                  <a:pt x="349" y="828"/>
                </a:cubicBezTo>
                <a:cubicBezTo>
                  <a:pt x="351" y="821"/>
                  <a:pt x="354" y="802"/>
                  <a:pt x="368" y="794"/>
                </a:cubicBezTo>
                <a:cubicBezTo>
                  <a:pt x="381" y="786"/>
                  <a:pt x="400" y="775"/>
                  <a:pt x="400" y="775"/>
                </a:cubicBezTo>
                <a:cubicBezTo>
                  <a:pt x="408" y="794"/>
                  <a:pt x="408" y="794"/>
                  <a:pt x="408" y="794"/>
                </a:cubicBezTo>
                <a:cubicBezTo>
                  <a:pt x="408" y="794"/>
                  <a:pt x="366" y="809"/>
                  <a:pt x="368" y="814"/>
                </a:cubicBezTo>
                <a:cubicBezTo>
                  <a:pt x="369" y="819"/>
                  <a:pt x="349" y="849"/>
                  <a:pt x="354" y="856"/>
                </a:cubicBezTo>
                <a:cubicBezTo>
                  <a:pt x="359" y="863"/>
                  <a:pt x="369" y="855"/>
                  <a:pt x="368" y="861"/>
                </a:cubicBezTo>
                <a:cubicBezTo>
                  <a:pt x="366" y="868"/>
                  <a:pt x="359" y="885"/>
                  <a:pt x="359" y="885"/>
                </a:cubicBezTo>
                <a:cubicBezTo>
                  <a:pt x="359" y="885"/>
                  <a:pt x="373" y="871"/>
                  <a:pt x="380" y="866"/>
                </a:cubicBezTo>
                <a:cubicBezTo>
                  <a:pt x="386" y="861"/>
                  <a:pt x="415" y="846"/>
                  <a:pt x="422" y="841"/>
                </a:cubicBezTo>
                <a:cubicBezTo>
                  <a:pt x="428" y="836"/>
                  <a:pt x="442" y="843"/>
                  <a:pt x="440" y="826"/>
                </a:cubicBezTo>
                <a:cubicBezTo>
                  <a:pt x="439" y="809"/>
                  <a:pt x="437" y="799"/>
                  <a:pt x="450" y="797"/>
                </a:cubicBezTo>
                <a:cubicBezTo>
                  <a:pt x="464" y="796"/>
                  <a:pt x="472" y="787"/>
                  <a:pt x="477" y="797"/>
                </a:cubicBezTo>
                <a:cubicBezTo>
                  <a:pt x="482" y="807"/>
                  <a:pt x="474" y="811"/>
                  <a:pt x="472" y="819"/>
                </a:cubicBezTo>
                <a:cubicBezTo>
                  <a:pt x="471" y="828"/>
                  <a:pt x="466" y="836"/>
                  <a:pt x="477" y="831"/>
                </a:cubicBezTo>
                <a:cubicBezTo>
                  <a:pt x="489" y="826"/>
                  <a:pt x="487" y="819"/>
                  <a:pt x="496" y="821"/>
                </a:cubicBezTo>
                <a:cubicBezTo>
                  <a:pt x="504" y="823"/>
                  <a:pt x="519" y="833"/>
                  <a:pt x="536" y="836"/>
                </a:cubicBezTo>
                <a:cubicBezTo>
                  <a:pt x="553" y="839"/>
                  <a:pt x="577" y="843"/>
                  <a:pt x="587" y="843"/>
                </a:cubicBezTo>
                <a:cubicBezTo>
                  <a:pt x="597" y="843"/>
                  <a:pt x="612" y="836"/>
                  <a:pt x="626" y="839"/>
                </a:cubicBezTo>
                <a:cubicBezTo>
                  <a:pt x="639" y="843"/>
                  <a:pt x="651" y="841"/>
                  <a:pt x="648" y="851"/>
                </a:cubicBezTo>
                <a:cubicBezTo>
                  <a:pt x="644" y="861"/>
                  <a:pt x="658" y="870"/>
                  <a:pt x="661" y="876"/>
                </a:cubicBezTo>
                <a:cubicBezTo>
                  <a:pt x="664" y="883"/>
                  <a:pt x="693" y="891"/>
                  <a:pt x="700" y="890"/>
                </a:cubicBezTo>
                <a:cubicBezTo>
                  <a:pt x="707" y="888"/>
                  <a:pt x="710" y="878"/>
                  <a:pt x="720" y="885"/>
                </a:cubicBezTo>
                <a:cubicBezTo>
                  <a:pt x="730" y="891"/>
                  <a:pt x="744" y="922"/>
                  <a:pt x="752" y="934"/>
                </a:cubicBezTo>
                <a:cubicBezTo>
                  <a:pt x="760" y="945"/>
                  <a:pt x="755" y="955"/>
                  <a:pt x="760" y="960"/>
                </a:cubicBezTo>
                <a:cubicBezTo>
                  <a:pt x="766" y="965"/>
                  <a:pt x="767" y="962"/>
                  <a:pt x="781" y="965"/>
                </a:cubicBezTo>
                <a:cubicBezTo>
                  <a:pt x="794" y="969"/>
                  <a:pt x="793" y="972"/>
                  <a:pt x="803" y="984"/>
                </a:cubicBezTo>
                <a:cubicBezTo>
                  <a:pt x="813" y="996"/>
                  <a:pt x="819" y="1004"/>
                  <a:pt x="823" y="1016"/>
                </a:cubicBezTo>
                <a:cubicBezTo>
                  <a:pt x="826" y="1028"/>
                  <a:pt x="838" y="1044"/>
                  <a:pt x="838" y="1051"/>
                </a:cubicBezTo>
                <a:cubicBezTo>
                  <a:pt x="838" y="1058"/>
                  <a:pt x="862" y="1092"/>
                  <a:pt x="862" y="1100"/>
                </a:cubicBezTo>
                <a:cubicBezTo>
                  <a:pt x="862" y="1108"/>
                  <a:pt x="862" y="1127"/>
                  <a:pt x="877" y="1132"/>
                </a:cubicBezTo>
                <a:cubicBezTo>
                  <a:pt x="892" y="1137"/>
                  <a:pt x="899" y="1144"/>
                  <a:pt x="900" y="1159"/>
                </a:cubicBezTo>
                <a:cubicBezTo>
                  <a:pt x="902" y="1174"/>
                  <a:pt x="905" y="1176"/>
                  <a:pt x="912" y="1182"/>
                </a:cubicBezTo>
                <a:cubicBezTo>
                  <a:pt x="919" y="1189"/>
                  <a:pt x="939" y="1211"/>
                  <a:pt x="956" y="1219"/>
                </a:cubicBezTo>
                <a:cubicBezTo>
                  <a:pt x="973" y="1228"/>
                  <a:pt x="991" y="1240"/>
                  <a:pt x="1000" y="1250"/>
                </a:cubicBezTo>
                <a:cubicBezTo>
                  <a:pt x="1008" y="1260"/>
                  <a:pt x="1020" y="1268"/>
                  <a:pt x="1017" y="1283"/>
                </a:cubicBezTo>
                <a:cubicBezTo>
                  <a:pt x="1013" y="1298"/>
                  <a:pt x="1017" y="1317"/>
                  <a:pt x="1000" y="1307"/>
                </a:cubicBezTo>
                <a:cubicBezTo>
                  <a:pt x="983" y="1297"/>
                  <a:pt x="956" y="1280"/>
                  <a:pt x="963" y="1295"/>
                </a:cubicBezTo>
                <a:cubicBezTo>
                  <a:pt x="970" y="1310"/>
                  <a:pt x="978" y="1317"/>
                  <a:pt x="983" y="1325"/>
                </a:cubicBezTo>
                <a:cubicBezTo>
                  <a:pt x="988" y="1334"/>
                  <a:pt x="1000" y="1344"/>
                  <a:pt x="998" y="1354"/>
                </a:cubicBezTo>
                <a:cubicBezTo>
                  <a:pt x="996" y="1364"/>
                  <a:pt x="980" y="1369"/>
                  <a:pt x="980" y="1381"/>
                </a:cubicBezTo>
                <a:cubicBezTo>
                  <a:pt x="980" y="1392"/>
                  <a:pt x="986" y="1435"/>
                  <a:pt x="983" y="1448"/>
                </a:cubicBezTo>
                <a:cubicBezTo>
                  <a:pt x="980" y="1461"/>
                  <a:pt x="964" y="1503"/>
                  <a:pt x="978" y="1525"/>
                </a:cubicBezTo>
                <a:cubicBezTo>
                  <a:pt x="991" y="1547"/>
                  <a:pt x="983" y="1549"/>
                  <a:pt x="991" y="1566"/>
                </a:cubicBezTo>
                <a:cubicBezTo>
                  <a:pt x="1000" y="1582"/>
                  <a:pt x="998" y="1584"/>
                  <a:pt x="1018" y="1601"/>
                </a:cubicBezTo>
                <a:cubicBezTo>
                  <a:pt x="1039" y="1618"/>
                  <a:pt x="1042" y="1667"/>
                  <a:pt x="1049" y="1678"/>
                </a:cubicBezTo>
                <a:cubicBezTo>
                  <a:pt x="1055" y="1690"/>
                  <a:pt x="1061" y="1697"/>
                  <a:pt x="1074" y="1700"/>
                </a:cubicBezTo>
                <a:cubicBezTo>
                  <a:pt x="1087" y="1704"/>
                  <a:pt x="1087" y="1704"/>
                  <a:pt x="1103" y="1717"/>
                </a:cubicBezTo>
                <a:cubicBezTo>
                  <a:pt x="1118" y="1730"/>
                  <a:pt x="1131" y="1746"/>
                  <a:pt x="1145" y="1764"/>
                </a:cubicBezTo>
                <a:cubicBezTo>
                  <a:pt x="1158" y="1783"/>
                  <a:pt x="1160" y="1804"/>
                  <a:pt x="1170" y="1818"/>
                </a:cubicBezTo>
                <a:cubicBezTo>
                  <a:pt x="1180" y="1831"/>
                  <a:pt x="1187" y="1855"/>
                  <a:pt x="1197" y="1860"/>
                </a:cubicBezTo>
                <a:cubicBezTo>
                  <a:pt x="1207" y="1865"/>
                  <a:pt x="1209" y="1878"/>
                  <a:pt x="1202" y="1883"/>
                </a:cubicBezTo>
                <a:cubicBezTo>
                  <a:pt x="1195" y="1888"/>
                  <a:pt x="1207" y="1899"/>
                  <a:pt x="1221" y="1905"/>
                </a:cubicBezTo>
                <a:cubicBezTo>
                  <a:pt x="1234" y="1912"/>
                  <a:pt x="1253" y="1922"/>
                  <a:pt x="1253" y="1930"/>
                </a:cubicBezTo>
                <a:cubicBezTo>
                  <a:pt x="1253" y="1939"/>
                  <a:pt x="1251" y="1951"/>
                  <a:pt x="1256" y="1957"/>
                </a:cubicBezTo>
                <a:cubicBezTo>
                  <a:pt x="1261" y="1964"/>
                  <a:pt x="1295" y="1999"/>
                  <a:pt x="1302" y="1996"/>
                </a:cubicBezTo>
                <a:cubicBezTo>
                  <a:pt x="1308" y="1993"/>
                  <a:pt x="1300" y="1978"/>
                  <a:pt x="1293" y="1969"/>
                </a:cubicBezTo>
                <a:cubicBezTo>
                  <a:pt x="1286" y="1961"/>
                  <a:pt x="1266" y="1929"/>
                  <a:pt x="1264" y="1915"/>
                </a:cubicBezTo>
                <a:cubicBezTo>
                  <a:pt x="1263" y="1902"/>
                  <a:pt x="1237" y="1882"/>
                  <a:pt x="1237" y="1875"/>
                </a:cubicBezTo>
                <a:cubicBezTo>
                  <a:pt x="1237" y="1868"/>
                  <a:pt x="1212" y="1828"/>
                  <a:pt x="1207" y="1818"/>
                </a:cubicBezTo>
                <a:cubicBezTo>
                  <a:pt x="1202" y="1808"/>
                  <a:pt x="1170" y="1774"/>
                  <a:pt x="1192" y="1777"/>
                </a:cubicBezTo>
                <a:cubicBezTo>
                  <a:pt x="1214" y="1781"/>
                  <a:pt x="1227" y="1788"/>
                  <a:pt x="1234" y="1798"/>
                </a:cubicBezTo>
                <a:cubicBezTo>
                  <a:pt x="1241" y="1808"/>
                  <a:pt x="1253" y="1845"/>
                  <a:pt x="1266" y="1862"/>
                </a:cubicBezTo>
                <a:cubicBezTo>
                  <a:pt x="1280" y="1878"/>
                  <a:pt x="1318" y="1924"/>
                  <a:pt x="1323" y="1936"/>
                </a:cubicBezTo>
                <a:cubicBezTo>
                  <a:pt x="1329" y="1947"/>
                  <a:pt x="1334" y="1964"/>
                  <a:pt x="1349" y="1971"/>
                </a:cubicBezTo>
                <a:cubicBezTo>
                  <a:pt x="1364" y="1978"/>
                  <a:pt x="1367" y="1973"/>
                  <a:pt x="1381" y="1988"/>
                </a:cubicBezTo>
                <a:cubicBezTo>
                  <a:pt x="1394" y="2003"/>
                  <a:pt x="1401" y="2020"/>
                  <a:pt x="1403" y="2038"/>
                </a:cubicBezTo>
                <a:cubicBezTo>
                  <a:pt x="1404" y="2057"/>
                  <a:pt x="1384" y="2065"/>
                  <a:pt x="1406" y="2077"/>
                </a:cubicBezTo>
                <a:cubicBezTo>
                  <a:pt x="1428" y="2089"/>
                  <a:pt x="1468" y="2117"/>
                  <a:pt x="1502" y="2131"/>
                </a:cubicBezTo>
                <a:cubicBezTo>
                  <a:pt x="1536" y="2144"/>
                  <a:pt x="1603" y="2176"/>
                  <a:pt x="1617" y="2171"/>
                </a:cubicBezTo>
                <a:cubicBezTo>
                  <a:pt x="1630" y="2166"/>
                  <a:pt x="1634" y="2157"/>
                  <a:pt x="1649" y="2164"/>
                </a:cubicBezTo>
                <a:cubicBezTo>
                  <a:pt x="1664" y="2171"/>
                  <a:pt x="1671" y="2173"/>
                  <a:pt x="1679" y="2186"/>
                </a:cubicBezTo>
                <a:cubicBezTo>
                  <a:pt x="1688" y="2199"/>
                  <a:pt x="1689" y="2201"/>
                  <a:pt x="1704" y="2205"/>
                </a:cubicBezTo>
                <a:cubicBezTo>
                  <a:pt x="1720" y="2208"/>
                  <a:pt x="1726" y="2211"/>
                  <a:pt x="1735" y="2213"/>
                </a:cubicBezTo>
                <a:cubicBezTo>
                  <a:pt x="1743" y="2215"/>
                  <a:pt x="1765" y="2223"/>
                  <a:pt x="1765" y="2223"/>
                </a:cubicBezTo>
                <a:cubicBezTo>
                  <a:pt x="1765" y="2223"/>
                  <a:pt x="1790" y="2223"/>
                  <a:pt x="1807" y="2230"/>
                </a:cubicBezTo>
                <a:cubicBezTo>
                  <a:pt x="1824" y="2237"/>
                  <a:pt x="1827" y="2252"/>
                  <a:pt x="1841" y="2262"/>
                </a:cubicBezTo>
                <a:cubicBezTo>
                  <a:pt x="1854" y="2272"/>
                  <a:pt x="1853" y="2289"/>
                  <a:pt x="1873" y="2304"/>
                </a:cubicBezTo>
                <a:cubicBezTo>
                  <a:pt x="1893" y="2319"/>
                  <a:pt x="1910" y="2331"/>
                  <a:pt x="1922" y="2341"/>
                </a:cubicBezTo>
                <a:cubicBezTo>
                  <a:pt x="1934" y="2351"/>
                  <a:pt x="1944" y="2347"/>
                  <a:pt x="1947" y="2356"/>
                </a:cubicBezTo>
                <a:cubicBezTo>
                  <a:pt x="1950" y="2364"/>
                  <a:pt x="1950" y="2368"/>
                  <a:pt x="1959" y="2361"/>
                </a:cubicBezTo>
                <a:cubicBezTo>
                  <a:pt x="1967" y="2354"/>
                  <a:pt x="1972" y="2341"/>
                  <a:pt x="1984" y="2339"/>
                </a:cubicBezTo>
                <a:cubicBezTo>
                  <a:pt x="1996" y="2337"/>
                  <a:pt x="1998" y="2322"/>
                  <a:pt x="2008" y="2339"/>
                </a:cubicBezTo>
                <a:cubicBezTo>
                  <a:pt x="2018" y="2356"/>
                  <a:pt x="2020" y="2356"/>
                  <a:pt x="2021" y="2368"/>
                </a:cubicBezTo>
                <a:cubicBezTo>
                  <a:pt x="2023" y="2379"/>
                  <a:pt x="2016" y="2391"/>
                  <a:pt x="2016" y="2406"/>
                </a:cubicBezTo>
                <a:cubicBezTo>
                  <a:pt x="2016" y="2421"/>
                  <a:pt x="2004" y="2472"/>
                  <a:pt x="1994" y="2484"/>
                </a:cubicBezTo>
                <a:cubicBezTo>
                  <a:pt x="1984" y="2495"/>
                  <a:pt x="1969" y="2507"/>
                  <a:pt x="1964" y="2526"/>
                </a:cubicBezTo>
                <a:cubicBezTo>
                  <a:pt x="1959" y="2544"/>
                  <a:pt x="1942" y="2561"/>
                  <a:pt x="1952" y="2568"/>
                </a:cubicBezTo>
                <a:cubicBezTo>
                  <a:pt x="1962" y="2574"/>
                  <a:pt x="1972" y="2578"/>
                  <a:pt x="1972" y="2583"/>
                </a:cubicBezTo>
                <a:cubicBezTo>
                  <a:pt x="1972" y="2588"/>
                  <a:pt x="1966" y="2606"/>
                  <a:pt x="1966" y="2606"/>
                </a:cubicBezTo>
                <a:cubicBezTo>
                  <a:pt x="1944" y="2622"/>
                  <a:pt x="1944" y="2622"/>
                  <a:pt x="1944" y="2622"/>
                </a:cubicBezTo>
                <a:cubicBezTo>
                  <a:pt x="1944" y="2622"/>
                  <a:pt x="1939" y="2648"/>
                  <a:pt x="1956" y="2662"/>
                </a:cubicBezTo>
                <a:cubicBezTo>
                  <a:pt x="1972" y="2675"/>
                  <a:pt x="1974" y="2680"/>
                  <a:pt x="1991" y="2699"/>
                </a:cubicBezTo>
                <a:cubicBezTo>
                  <a:pt x="2008" y="2717"/>
                  <a:pt x="2026" y="2793"/>
                  <a:pt x="2041" y="2810"/>
                </a:cubicBezTo>
                <a:cubicBezTo>
                  <a:pt x="2057" y="2827"/>
                  <a:pt x="2058" y="2827"/>
                  <a:pt x="2062" y="2838"/>
                </a:cubicBezTo>
                <a:cubicBezTo>
                  <a:pt x="2065" y="2850"/>
                  <a:pt x="2062" y="2854"/>
                  <a:pt x="2090" y="2874"/>
                </a:cubicBezTo>
                <a:cubicBezTo>
                  <a:pt x="2119" y="2894"/>
                  <a:pt x="2173" y="2929"/>
                  <a:pt x="2183" y="2939"/>
                </a:cubicBezTo>
                <a:cubicBezTo>
                  <a:pt x="2193" y="2949"/>
                  <a:pt x="2195" y="2990"/>
                  <a:pt x="2193" y="3018"/>
                </a:cubicBezTo>
                <a:cubicBezTo>
                  <a:pt x="2191" y="3047"/>
                  <a:pt x="2185" y="3081"/>
                  <a:pt x="2181" y="3106"/>
                </a:cubicBezTo>
                <a:cubicBezTo>
                  <a:pt x="2178" y="3131"/>
                  <a:pt x="2153" y="3242"/>
                  <a:pt x="2159" y="3262"/>
                </a:cubicBezTo>
                <a:cubicBezTo>
                  <a:pt x="2166" y="3282"/>
                  <a:pt x="2163" y="3326"/>
                  <a:pt x="2156" y="3349"/>
                </a:cubicBezTo>
                <a:cubicBezTo>
                  <a:pt x="2149" y="3373"/>
                  <a:pt x="2134" y="3398"/>
                  <a:pt x="2127" y="3420"/>
                </a:cubicBezTo>
                <a:cubicBezTo>
                  <a:pt x="2121" y="3442"/>
                  <a:pt x="2122" y="3442"/>
                  <a:pt x="2122" y="3477"/>
                </a:cubicBezTo>
                <a:cubicBezTo>
                  <a:pt x="2122" y="3513"/>
                  <a:pt x="2117" y="3521"/>
                  <a:pt x="2114" y="3536"/>
                </a:cubicBezTo>
                <a:cubicBezTo>
                  <a:pt x="2111" y="3551"/>
                  <a:pt x="2094" y="3573"/>
                  <a:pt x="2109" y="3568"/>
                </a:cubicBezTo>
                <a:cubicBezTo>
                  <a:pt x="2124" y="3563"/>
                  <a:pt x="2112" y="3555"/>
                  <a:pt x="2124" y="3563"/>
                </a:cubicBezTo>
                <a:cubicBezTo>
                  <a:pt x="2136" y="3571"/>
                  <a:pt x="2138" y="3575"/>
                  <a:pt x="2134" y="3590"/>
                </a:cubicBezTo>
                <a:cubicBezTo>
                  <a:pt x="2131" y="3605"/>
                  <a:pt x="2131" y="3612"/>
                  <a:pt x="2134" y="3625"/>
                </a:cubicBezTo>
                <a:cubicBezTo>
                  <a:pt x="2138" y="3639"/>
                  <a:pt x="2139" y="3649"/>
                  <a:pt x="2131" y="3657"/>
                </a:cubicBezTo>
                <a:cubicBezTo>
                  <a:pt x="2122" y="3666"/>
                  <a:pt x="2126" y="3674"/>
                  <a:pt x="2121" y="3684"/>
                </a:cubicBezTo>
                <a:cubicBezTo>
                  <a:pt x="2116" y="3694"/>
                  <a:pt x="2116" y="3694"/>
                  <a:pt x="2109" y="3696"/>
                </a:cubicBezTo>
                <a:cubicBezTo>
                  <a:pt x="2092" y="3701"/>
                  <a:pt x="2077" y="3703"/>
                  <a:pt x="2084" y="3711"/>
                </a:cubicBezTo>
                <a:cubicBezTo>
                  <a:pt x="2090" y="3719"/>
                  <a:pt x="2087" y="3721"/>
                  <a:pt x="2097" y="3724"/>
                </a:cubicBezTo>
                <a:cubicBezTo>
                  <a:pt x="2107" y="3728"/>
                  <a:pt x="2107" y="3723"/>
                  <a:pt x="2107" y="3734"/>
                </a:cubicBezTo>
                <a:cubicBezTo>
                  <a:pt x="2107" y="3746"/>
                  <a:pt x="2106" y="3756"/>
                  <a:pt x="2104" y="3761"/>
                </a:cubicBezTo>
                <a:cubicBezTo>
                  <a:pt x="2102" y="3766"/>
                  <a:pt x="2090" y="3772"/>
                  <a:pt x="2095" y="3777"/>
                </a:cubicBezTo>
                <a:cubicBezTo>
                  <a:pt x="2100" y="3782"/>
                  <a:pt x="2104" y="3810"/>
                  <a:pt x="2104" y="3810"/>
                </a:cubicBezTo>
                <a:cubicBezTo>
                  <a:pt x="2104" y="3810"/>
                  <a:pt x="2079" y="3825"/>
                  <a:pt x="2092" y="3832"/>
                </a:cubicBezTo>
                <a:cubicBezTo>
                  <a:pt x="2106" y="3839"/>
                  <a:pt x="2104" y="3847"/>
                  <a:pt x="2116" y="3854"/>
                </a:cubicBezTo>
                <a:cubicBezTo>
                  <a:pt x="2127" y="3861"/>
                  <a:pt x="2129" y="3857"/>
                  <a:pt x="2132" y="3867"/>
                </a:cubicBezTo>
                <a:cubicBezTo>
                  <a:pt x="2136" y="3877"/>
                  <a:pt x="2146" y="3893"/>
                  <a:pt x="2148" y="3901"/>
                </a:cubicBezTo>
                <a:cubicBezTo>
                  <a:pt x="2149" y="3909"/>
                  <a:pt x="2139" y="3918"/>
                  <a:pt x="2151" y="3926"/>
                </a:cubicBezTo>
                <a:cubicBezTo>
                  <a:pt x="2163" y="3935"/>
                  <a:pt x="2156" y="3946"/>
                  <a:pt x="2171" y="3953"/>
                </a:cubicBezTo>
                <a:cubicBezTo>
                  <a:pt x="2186" y="3960"/>
                  <a:pt x="2200" y="3967"/>
                  <a:pt x="2205" y="3948"/>
                </a:cubicBezTo>
                <a:cubicBezTo>
                  <a:pt x="2210" y="3930"/>
                  <a:pt x="2222" y="3901"/>
                  <a:pt x="2218" y="3887"/>
                </a:cubicBezTo>
                <a:cubicBezTo>
                  <a:pt x="2215" y="3874"/>
                  <a:pt x="2208" y="3866"/>
                  <a:pt x="2217" y="3840"/>
                </a:cubicBezTo>
                <a:cubicBezTo>
                  <a:pt x="2225" y="3815"/>
                  <a:pt x="2232" y="3820"/>
                  <a:pt x="2242" y="3807"/>
                </a:cubicBezTo>
                <a:cubicBezTo>
                  <a:pt x="2252" y="3793"/>
                  <a:pt x="2249" y="3783"/>
                  <a:pt x="2264" y="3772"/>
                </a:cubicBezTo>
                <a:cubicBezTo>
                  <a:pt x="2279" y="3760"/>
                  <a:pt x="2301" y="3745"/>
                  <a:pt x="2299" y="3736"/>
                </a:cubicBezTo>
                <a:cubicBezTo>
                  <a:pt x="2298" y="3728"/>
                  <a:pt x="2284" y="3723"/>
                  <a:pt x="2274" y="3713"/>
                </a:cubicBezTo>
                <a:cubicBezTo>
                  <a:pt x="2264" y="3703"/>
                  <a:pt x="2239" y="3687"/>
                  <a:pt x="2254" y="3674"/>
                </a:cubicBezTo>
                <a:cubicBezTo>
                  <a:pt x="2269" y="3661"/>
                  <a:pt x="2288" y="3654"/>
                  <a:pt x="2294" y="3647"/>
                </a:cubicBezTo>
                <a:cubicBezTo>
                  <a:pt x="2301" y="3640"/>
                  <a:pt x="2296" y="3617"/>
                  <a:pt x="2303" y="3612"/>
                </a:cubicBezTo>
                <a:cubicBezTo>
                  <a:pt x="2309" y="3607"/>
                  <a:pt x="2325" y="3592"/>
                  <a:pt x="2325" y="3592"/>
                </a:cubicBezTo>
                <a:cubicBezTo>
                  <a:pt x="2325" y="3592"/>
                  <a:pt x="2330" y="3583"/>
                  <a:pt x="2323" y="3576"/>
                </a:cubicBezTo>
                <a:cubicBezTo>
                  <a:pt x="2316" y="3570"/>
                  <a:pt x="2309" y="3560"/>
                  <a:pt x="2309" y="3553"/>
                </a:cubicBezTo>
                <a:cubicBezTo>
                  <a:pt x="2309" y="3546"/>
                  <a:pt x="2311" y="3526"/>
                  <a:pt x="2311" y="3526"/>
                </a:cubicBezTo>
                <a:cubicBezTo>
                  <a:pt x="2311" y="3526"/>
                  <a:pt x="2342" y="3541"/>
                  <a:pt x="2348" y="3539"/>
                </a:cubicBezTo>
                <a:cubicBezTo>
                  <a:pt x="2355" y="3538"/>
                  <a:pt x="2360" y="3474"/>
                  <a:pt x="2379" y="3467"/>
                </a:cubicBezTo>
                <a:cubicBezTo>
                  <a:pt x="2397" y="3460"/>
                  <a:pt x="2443" y="3460"/>
                  <a:pt x="2456" y="3455"/>
                </a:cubicBezTo>
                <a:cubicBezTo>
                  <a:pt x="2470" y="3450"/>
                  <a:pt x="2497" y="3442"/>
                  <a:pt x="2495" y="3423"/>
                </a:cubicBezTo>
                <a:cubicBezTo>
                  <a:pt x="2493" y="3405"/>
                  <a:pt x="2495" y="3395"/>
                  <a:pt x="2486" y="3381"/>
                </a:cubicBezTo>
                <a:cubicBezTo>
                  <a:pt x="2478" y="3368"/>
                  <a:pt x="2463" y="3346"/>
                  <a:pt x="2463" y="3339"/>
                </a:cubicBezTo>
                <a:cubicBezTo>
                  <a:pt x="2463" y="3333"/>
                  <a:pt x="2480" y="3334"/>
                  <a:pt x="2493" y="3343"/>
                </a:cubicBezTo>
                <a:cubicBezTo>
                  <a:pt x="2507" y="3351"/>
                  <a:pt x="2520" y="3360"/>
                  <a:pt x="2534" y="3355"/>
                </a:cubicBezTo>
                <a:cubicBezTo>
                  <a:pt x="2547" y="3349"/>
                  <a:pt x="2554" y="3333"/>
                  <a:pt x="2559" y="3326"/>
                </a:cubicBezTo>
                <a:cubicBezTo>
                  <a:pt x="2564" y="3319"/>
                  <a:pt x="2581" y="3302"/>
                  <a:pt x="2588" y="3294"/>
                </a:cubicBezTo>
                <a:cubicBezTo>
                  <a:pt x="2594" y="3286"/>
                  <a:pt x="2604" y="3259"/>
                  <a:pt x="2611" y="3250"/>
                </a:cubicBezTo>
                <a:cubicBezTo>
                  <a:pt x="2618" y="3242"/>
                  <a:pt x="2625" y="3237"/>
                  <a:pt x="2631" y="3235"/>
                </a:cubicBezTo>
                <a:cubicBezTo>
                  <a:pt x="2638" y="3233"/>
                  <a:pt x="2672" y="3190"/>
                  <a:pt x="2672" y="3190"/>
                </a:cubicBezTo>
                <a:cubicBezTo>
                  <a:pt x="2672" y="3190"/>
                  <a:pt x="2670" y="3133"/>
                  <a:pt x="2680" y="3123"/>
                </a:cubicBezTo>
                <a:cubicBezTo>
                  <a:pt x="2690" y="3112"/>
                  <a:pt x="2722" y="3079"/>
                  <a:pt x="2749" y="3067"/>
                </a:cubicBezTo>
                <a:cubicBezTo>
                  <a:pt x="2776" y="3055"/>
                  <a:pt x="2797" y="3049"/>
                  <a:pt x="2808" y="3044"/>
                </a:cubicBezTo>
                <a:cubicBezTo>
                  <a:pt x="2820" y="3038"/>
                  <a:pt x="2832" y="3038"/>
                  <a:pt x="2840" y="3018"/>
                </a:cubicBezTo>
                <a:cubicBezTo>
                  <a:pt x="2849" y="2998"/>
                  <a:pt x="2869" y="2968"/>
                  <a:pt x="2879" y="2948"/>
                </a:cubicBezTo>
                <a:cubicBezTo>
                  <a:pt x="2889" y="2927"/>
                  <a:pt x="2899" y="2896"/>
                  <a:pt x="2898" y="2875"/>
                </a:cubicBezTo>
                <a:cubicBezTo>
                  <a:pt x="2896" y="2855"/>
                  <a:pt x="2894" y="2823"/>
                  <a:pt x="2906" y="2813"/>
                </a:cubicBezTo>
                <a:cubicBezTo>
                  <a:pt x="2918" y="2803"/>
                  <a:pt x="2972" y="2736"/>
                  <a:pt x="2979" y="2719"/>
                </a:cubicBezTo>
                <a:cubicBezTo>
                  <a:pt x="2985" y="2702"/>
                  <a:pt x="2990" y="2665"/>
                  <a:pt x="2980" y="2650"/>
                </a:cubicBezTo>
                <a:cubicBezTo>
                  <a:pt x="2970" y="2635"/>
                  <a:pt x="2955" y="2640"/>
                  <a:pt x="2938" y="2630"/>
                </a:cubicBezTo>
                <a:cubicBezTo>
                  <a:pt x="2921" y="2620"/>
                  <a:pt x="2904" y="2616"/>
                  <a:pt x="2891" y="2605"/>
                </a:cubicBezTo>
                <a:cubicBezTo>
                  <a:pt x="2878" y="2593"/>
                  <a:pt x="2869" y="2581"/>
                  <a:pt x="2847" y="2585"/>
                </a:cubicBezTo>
                <a:cubicBezTo>
                  <a:pt x="2825" y="2588"/>
                  <a:pt x="2797" y="2598"/>
                  <a:pt x="2786" y="2583"/>
                </a:cubicBezTo>
                <a:cubicBezTo>
                  <a:pt x="2776" y="2568"/>
                  <a:pt x="2733" y="2551"/>
                  <a:pt x="2726" y="2548"/>
                </a:cubicBezTo>
                <a:cubicBezTo>
                  <a:pt x="2719" y="2544"/>
                  <a:pt x="2699" y="2539"/>
                  <a:pt x="2695" y="2546"/>
                </a:cubicBezTo>
                <a:cubicBezTo>
                  <a:pt x="2692" y="2553"/>
                  <a:pt x="2687" y="2569"/>
                  <a:pt x="2679" y="2564"/>
                </a:cubicBezTo>
                <a:cubicBezTo>
                  <a:pt x="2670" y="2559"/>
                  <a:pt x="2655" y="2553"/>
                  <a:pt x="2655" y="2553"/>
                </a:cubicBezTo>
                <a:cubicBezTo>
                  <a:pt x="2655" y="2553"/>
                  <a:pt x="2657" y="2536"/>
                  <a:pt x="2648" y="2534"/>
                </a:cubicBezTo>
                <a:cubicBezTo>
                  <a:pt x="2640" y="2532"/>
                  <a:pt x="2626" y="2542"/>
                  <a:pt x="2626" y="2536"/>
                </a:cubicBezTo>
                <a:cubicBezTo>
                  <a:pt x="2626" y="2529"/>
                  <a:pt x="2635" y="2511"/>
                  <a:pt x="2640" y="2506"/>
                </a:cubicBezTo>
                <a:cubicBezTo>
                  <a:pt x="2645" y="2500"/>
                  <a:pt x="2650" y="2495"/>
                  <a:pt x="2647" y="2487"/>
                </a:cubicBezTo>
                <a:cubicBezTo>
                  <a:pt x="2643" y="2479"/>
                  <a:pt x="2647" y="2470"/>
                  <a:pt x="2635" y="2458"/>
                </a:cubicBezTo>
                <a:cubicBezTo>
                  <a:pt x="2623" y="2447"/>
                  <a:pt x="2620" y="2438"/>
                  <a:pt x="2613" y="2433"/>
                </a:cubicBezTo>
                <a:cubicBezTo>
                  <a:pt x="2606" y="2428"/>
                  <a:pt x="2542" y="2401"/>
                  <a:pt x="2542" y="2401"/>
                </a:cubicBezTo>
                <a:cubicBezTo>
                  <a:pt x="2542" y="2401"/>
                  <a:pt x="2517" y="2400"/>
                  <a:pt x="2498" y="2390"/>
                </a:cubicBezTo>
                <a:cubicBezTo>
                  <a:pt x="2480" y="2379"/>
                  <a:pt x="2460" y="2376"/>
                  <a:pt x="2453" y="2364"/>
                </a:cubicBezTo>
                <a:cubicBezTo>
                  <a:pt x="2446" y="2352"/>
                  <a:pt x="2429" y="2346"/>
                  <a:pt x="2417" y="2339"/>
                </a:cubicBezTo>
                <a:cubicBezTo>
                  <a:pt x="2406" y="2332"/>
                  <a:pt x="2389" y="2324"/>
                  <a:pt x="2385" y="2314"/>
                </a:cubicBezTo>
                <a:cubicBezTo>
                  <a:pt x="2382" y="2304"/>
                  <a:pt x="2368" y="2299"/>
                  <a:pt x="2360" y="2295"/>
                </a:cubicBezTo>
                <a:cubicBezTo>
                  <a:pt x="2352" y="2292"/>
                  <a:pt x="2345" y="2292"/>
                  <a:pt x="2331" y="2297"/>
                </a:cubicBezTo>
                <a:cubicBezTo>
                  <a:pt x="2318" y="2302"/>
                  <a:pt x="2303" y="2304"/>
                  <a:pt x="2296" y="2299"/>
                </a:cubicBezTo>
                <a:cubicBezTo>
                  <a:pt x="2289" y="2294"/>
                  <a:pt x="2272" y="2289"/>
                  <a:pt x="2266" y="2285"/>
                </a:cubicBezTo>
                <a:cubicBezTo>
                  <a:pt x="2259" y="2282"/>
                  <a:pt x="2235" y="2280"/>
                  <a:pt x="2235" y="2280"/>
                </a:cubicBezTo>
                <a:cubicBezTo>
                  <a:pt x="2235" y="2280"/>
                  <a:pt x="2185" y="2268"/>
                  <a:pt x="2185" y="2275"/>
                </a:cubicBezTo>
                <a:cubicBezTo>
                  <a:pt x="2185" y="2282"/>
                  <a:pt x="2183" y="2297"/>
                  <a:pt x="2171" y="2302"/>
                </a:cubicBezTo>
                <a:cubicBezTo>
                  <a:pt x="2159" y="2307"/>
                  <a:pt x="2149" y="2302"/>
                  <a:pt x="2146" y="2290"/>
                </a:cubicBezTo>
                <a:cubicBezTo>
                  <a:pt x="2143" y="2279"/>
                  <a:pt x="2141" y="2268"/>
                  <a:pt x="2132" y="2270"/>
                </a:cubicBezTo>
                <a:cubicBezTo>
                  <a:pt x="2124" y="2272"/>
                  <a:pt x="2106" y="2270"/>
                  <a:pt x="2097" y="2279"/>
                </a:cubicBezTo>
                <a:cubicBezTo>
                  <a:pt x="2089" y="2287"/>
                  <a:pt x="2065" y="2307"/>
                  <a:pt x="2062" y="2314"/>
                </a:cubicBezTo>
                <a:cubicBezTo>
                  <a:pt x="2058" y="2321"/>
                  <a:pt x="2052" y="2331"/>
                  <a:pt x="2047" y="2327"/>
                </a:cubicBezTo>
                <a:cubicBezTo>
                  <a:pt x="2041" y="2324"/>
                  <a:pt x="2018" y="2319"/>
                  <a:pt x="2006" y="2316"/>
                </a:cubicBezTo>
                <a:cubicBezTo>
                  <a:pt x="1994" y="2312"/>
                  <a:pt x="1983" y="2322"/>
                  <a:pt x="1966" y="2317"/>
                </a:cubicBezTo>
                <a:cubicBezTo>
                  <a:pt x="1949" y="2312"/>
                  <a:pt x="1888" y="2297"/>
                  <a:pt x="1885" y="2282"/>
                </a:cubicBezTo>
                <a:cubicBezTo>
                  <a:pt x="1881" y="2267"/>
                  <a:pt x="1890" y="2226"/>
                  <a:pt x="1890" y="2211"/>
                </a:cubicBezTo>
                <a:cubicBezTo>
                  <a:pt x="1890" y="2196"/>
                  <a:pt x="1898" y="2186"/>
                  <a:pt x="1875" y="2176"/>
                </a:cubicBezTo>
                <a:cubicBezTo>
                  <a:pt x="1851" y="2166"/>
                  <a:pt x="1809" y="2166"/>
                  <a:pt x="1804" y="2162"/>
                </a:cubicBezTo>
                <a:cubicBezTo>
                  <a:pt x="1799" y="2159"/>
                  <a:pt x="1779" y="2169"/>
                  <a:pt x="1784" y="2147"/>
                </a:cubicBezTo>
                <a:cubicBezTo>
                  <a:pt x="1789" y="2126"/>
                  <a:pt x="1799" y="2097"/>
                  <a:pt x="1800" y="2087"/>
                </a:cubicBezTo>
                <a:cubicBezTo>
                  <a:pt x="1802" y="2077"/>
                  <a:pt x="1819" y="2060"/>
                  <a:pt x="1812" y="2048"/>
                </a:cubicBezTo>
                <a:cubicBezTo>
                  <a:pt x="1805" y="2036"/>
                  <a:pt x="1755" y="2028"/>
                  <a:pt x="1747" y="2041"/>
                </a:cubicBezTo>
                <a:cubicBezTo>
                  <a:pt x="1738" y="2055"/>
                  <a:pt x="1736" y="2072"/>
                  <a:pt x="1720" y="2087"/>
                </a:cubicBezTo>
                <a:cubicBezTo>
                  <a:pt x="1703" y="2102"/>
                  <a:pt x="1689" y="2107"/>
                  <a:pt x="1669" y="2105"/>
                </a:cubicBezTo>
                <a:cubicBezTo>
                  <a:pt x="1649" y="2104"/>
                  <a:pt x="1642" y="2117"/>
                  <a:pt x="1630" y="2107"/>
                </a:cubicBezTo>
                <a:cubicBezTo>
                  <a:pt x="1618" y="2097"/>
                  <a:pt x="1571" y="2018"/>
                  <a:pt x="1573" y="1993"/>
                </a:cubicBezTo>
                <a:cubicBezTo>
                  <a:pt x="1575" y="1967"/>
                  <a:pt x="1583" y="1942"/>
                  <a:pt x="1585" y="1919"/>
                </a:cubicBezTo>
                <a:cubicBezTo>
                  <a:pt x="1586" y="1895"/>
                  <a:pt x="1578" y="1892"/>
                  <a:pt x="1595" y="1880"/>
                </a:cubicBezTo>
                <a:cubicBezTo>
                  <a:pt x="1612" y="1868"/>
                  <a:pt x="1617" y="1870"/>
                  <a:pt x="1630" y="1860"/>
                </a:cubicBezTo>
                <a:cubicBezTo>
                  <a:pt x="1644" y="1850"/>
                  <a:pt x="1645" y="1838"/>
                  <a:pt x="1661" y="1833"/>
                </a:cubicBezTo>
                <a:cubicBezTo>
                  <a:pt x="1676" y="1828"/>
                  <a:pt x="1699" y="1831"/>
                  <a:pt x="1708" y="1836"/>
                </a:cubicBezTo>
                <a:cubicBezTo>
                  <a:pt x="1716" y="1841"/>
                  <a:pt x="1725" y="1851"/>
                  <a:pt x="1736" y="1848"/>
                </a:cubicBezTo>
                <a:cubicBezTo>
                  <a:pt x="1748" y="1845"/>
                  <a:pt x="1757" y="1838"/>
                  <a:pt x="1758" y="1831"/>
                </a:cubicBezTo>
                <a:cubicBezTo>
                  <a:pt x="1760" y="1825"/>
                  <a:pt x="1770" y="1815"/>
                  <a:pt x="1785" y="1816"/>
                </a:cubicBezTo>
                <a:cubicBezTo>
                  <a:pt x="1800" y="1818"/>
                  <a:pt x="1812" y="1823"/>
                  <a:pt x="1822" y="1823"/>
                </a:cubicBezTo>
                <a:cubicBezTo>
                  <a:pt x="1832" y="1823"/>
                  <a:pt x="1848" y="1820"/>
                  <a:pt x="1854" y="1820"/>
                </a:cubicBezTo>
                <a:cubicBezTo>
                  <a:pt x="1861" y="1820"/>
                  <a:pt x="1863" y="1818"/>
                  <a:pt x="1883" y="1826"/>
                </a:cubicBezTo>
                <a:cubicBezTo>
                  <a:pt x="1903" y="1835"/>
                  <a:pt x="1917" y="1850"/>
                  <a:pt x="1917" y="1855"/>
                </a:cubicBezTo>
                <a:cubicBezTo>
                  <a:pt x="1917" y="1860"/>
                  <a:pt x="1913" y="1887"/>
                  <a:pt x="1917" y="1895"/>
                </a:cubicBezTo>
                <a:cubicBezTo>
                  <a:pt x="1920" y="1904"/>
                  <a:pt x="1930" y="1932"/>
                  <a:pt x="1945" y="1939"/>
                </a:cubicBezTo>
                <a:cubicBezTo>
                  <a:pt x="1961" y="1946"/>
                  <a:pt x="1979" y="1932"/>
                  <a:pt x="1967" y="1890"/>
                </a:cubicBezTo>
                <a:cubicBezTo>
                  <a:pt x="1956" y="1848"/>
                  <a:pt x="1942" y="1841"/>
                  <a:pt x="1947" y="1823"/>
                </a:cubicBezTo>
                <a:cubicBezTo>
                  <a:pt x="1952" y="1804"/>
                  <a:pt x="1945" y="1793"/>
                  <a:pt x="1962" y="1771"/>
                </a:cubicBezTo>
                <a:cubicBezTo>
                  <a:pt x="1979" y="1749"/>
                  <a:pt x="1974" y="1739"/>
                  <a:pt x="2003" y="1722"/>
                </a:cubicBezTo>
                <a:cubicBezTo>
                  <a:pt x="2031" y="1705"/>
                  <a:pt x="2048" y="1699"/>
                  <a:pt x="2055" y="1688"/>
                </a:cubicBezTo>
                <a:cubicBezTo>
                  <a:pt x="2062" y="1678"/>
                  <a:pt x="2070" y="1662"/>
                  <a:pt x="2067" y="1650"/>
                </a:cubicBezTo>
                <a:cubicBezTo>
                  <a:pt x="2063" y="1638"/>
                  <a:pt x="2060" y="1635"/>
                  <a:pt x="2060" y="1623"/>
                </a:cubicBezTo>
                <a:cubicBezTo>
                  <a:pt x="2060" y="1611"/>
                  <a:pt x="2063" y="1606"/>
                  <a:pt x="2068" y="1603"/>
                </a:cubicBezTo>
                <a:cubicBezTo>
                  <a:pt x="2074" y="1599"/>
                  <a:pt x="2077" y="1582"/>
                  <a:pt x="2089" y="1574"/>
                </a:cubicBezTo>
                <a:cubicBezTo>
                  <a:pt x="2100" y="1566"/>
                  <a:pt x="2104" y="1551"/>
                  <a:pt x="2106" y="1542"/>
                </a:cubicBezTo>
                <a:cubicBezTo>
                  <a:pt x="2107" y="1534"/>
                  <a:pt x="2109" y="1524"/>
                  <a:pt x="2119" y="1519"/>
                </a:cubicBezTo>
                <a:cubicBezTo>
                  <a:pt x="2129" y="1514"/>
                  <a:pt x="2171" y="1507"/>
                  <a:pt x="2173" y="1498"/>
                </a:cubicBezTo>
                <a:cubicBezTo>
                  <a:pt x="2175" y="1490"/>
                  <a:pt x="2171" y="1470"/>
                  <a:pt x="2180" y="1463"/>
                </a:cubicBezTo>
                <a:cubicBezTo>
                  <a:pt x="2188" y="1456"/>
                  <a:pt x="2200" y="1435"/>
                  <a:pt x="2213" y="1426"/>
                </a:cubicBezTo>
                <a:cubicBezTo>
                  <a:pt x="2227" y="1418"/>
                  <a:pt x="2242" y="1421"/>
                  <a:pt x="2250" y="1411"/>
                </a:cubicBezTo>
                <a:cubicBezTo>
                  <a:pt x="2259" y="1401"/>
                  <a:pt x="2277" y="1391"/>
                  <a:pt x="2286" y="1387"/>
                </a:cubicBezTo>
                <a:cubicBezTo>
                  <a:pt x="2294" y="1384"/>
                  <a:pt x="2299" y="1371"/>
                  <a:pt x="2313" y="1377"/>
                </a:cubicBezTo>
                <a:cubicBezTo>
                  <a:pt x="2326" y="1384"/>
                  <a:pt x="2338" y="1389"/>
                  <a:pt x="2326" y="1392"/>
                </a:cubicBezTo>
                <a:cubicBezTo>
                  <a:pt x="2315" y="1396"/>
                  <a:pt x="2279" y="1435"/>
                  <a:pt x="2289" y="1435"/>
                </a:cubicBezTo>
                <a:cubicBezTo>
                  <a:pt x="2299" y="1435"/>
                  <a:pt x="2321" y="1418"/>
                  <a:pt x="2331" y="1413"/>
                </a:cubicBezTo>
                <a:cubicBezTo>
                  <a:pt x="2342" y="1408"/>
                  <a:pt x="2338" y="1401"/>
                  <a:pt x="2360" y="1394"/>
                </a:cubicBezTo>
                <a:cubicBezTo>
                  <a:pt x="2382" y="1387"/>
                  <a:pt x="2407" y="1399"/>
                  <a:pt x="2395" y="1382"/>
                </a:cubicBezTo>
                <a:cubicBezTo>
                  <a:pt x="2384" y="1366"/>
                  <a:pt x="2389" y="1364"/>
                  <a:pt x="2365" y="1355"/>
                </a:cubicBezTo>
                <a:cubicBezTo>
                  <a:pt x="2342" y="1347"/>
                  <a:pt x="2316" y="1347"/>
                  <a:pt x="2316" y="1340"/>
                </a:cubicBezTo>
                <a:cubicBezTo>
                  <a:pt x="2316" y="1334"/>
                  <a:pt x="2306" y="1329"/>
                  <a:pt x="2311" y="1319"/>
                </a:cubicBezTo>
                <a:cubicBezTo>
                  <a:pt x="2316" y="1308"/>
                  <a:pt x="2320" y="1305"/>
                  <a:pt x="2321" y="1295"/>
                </a:cubicBezTo>
                <a:cubicBezTo>
                  <a:pt x="2323" y="1285"/>
                  <a:pt x="2316" y="1273"/>
                  <a:pt x="2309" y="1270"/>
                </a:cubicBezTo>
                <a:cubicBezTo>
                  <a:pt x="2303" y="1266"/>
                  <a:pt x="2288" y="1255"/>
                  <a:pt x="2271" y="1265"/>
                </a:cubicBezTo>
                <a:cubicBezTo>
                  <a:pt x="2254" y="1275"/>
                  <a:pt x="2215" y="1292"/>
                  <a:pt x="2215" y="1292"/>
                </a:cubicBezTo>
                <a:cubicBezTo>
                  <a:pt x="2215" y="1292"/>
                  <a:pt x="2245" y="1265"/>
                  <a:pt x="2256" y="1258"/>
                </a:cubicBezTo>
                <a:cubicBezTo>
                  <a:pt x="2266" y="1251"/>
                  <a:pt x="2272" y="1228"/>
                  <a:pt x="2288" y="1224"/>
                </a:cubicBezTo>
                <a:cubicBezTo>
                  <a:pt x="2303" y="1221"/>
                  <a:pt x="2353" y="1218"/>
                  <a:pt x="2363" y="1219"/>
                </a:cubicBezTo>
                <a:cubicBezTo>
                  <a:pt x="2374" y="1221"/>
                  <a:pt x="2394" y="1228"/>
                  <a:pt x="2406" y="1223"/>
                </a:cubicBezTo>
                <a:cubicBezTo>
                  <a:pt x="2417" y="1218"/>
                  <a:pt x="2441" y="1199"/>
                  <a:pt x="2451" y="1194"/>
                </a:cubicBezTo>
                <a:cubicBezTo>
                  <a:pt x="2461" y="1189"/>
                  <a:pt x="2470" y="1184"/>
                  <a:pt x="2486" y="1176"/>
                </a:cubicBezTo>
                <a:cubicBezTo>
                  <a:pt x="2503" y="1167"/>
                  <a:pt x="2515" y="1174"/>
                  <a:pt x="2515" y="1149"/>
                </a:cubicBezTo>
                <a:cubicBezTo>
                  <a:pt x="2515" y="1123"/>
                  <a:pt x="2503" y="1110"/>
                  <a:pt x="2500" y="1098"/>
                </a:cubicBezTo>
                <a:cubicBezTo>
                  <a:pt x="2497" y="1087"/>
                  <a:pt x="2486" y="1088"/>
                  <a:pt x="2478" y="1083"/>
                </a:cubicBezTo>
                <a:cubicBezTo>
                  <a:pt x="2470" y="1078"/>
                  <a:pt x="2453" y="1083"/>
                  <a:pt x="2458" y="1068"/>
                </a:cubicBezTo>
                <a:cubicBezTo>
                  <a:pt x="2463" y="1053"/>
                  <a:pt x="2449" y="1053"/>
                  <a:pt x="2436" y="1043"/>
                </a:cubicBezTo>
                <a:cubicBezTo>
                  <a:pt x="2422" y="1033"/>
                  <a:pt x="2380" y="1016"/>
                  <a:pt x="2379" y="994"/>
                </a:cubicBezTo>
                <a:cubicBezTo>
                  <a:pt x="2377" y="972"/>
                  <a:pt x="2382" y="972"/>
                  <a:pt x="2380" y="962"/>
                </a:cubicBezTo>
                <a:cubicBezTo>
                  <a:pt x="2379" y="952"/>
                  <a:pt x="2331" y="853"/>
                  <a:pt x="2325" y="843"/>
                </a:cubicBezTo>
                <a:cubicBezTo>
                  <a:pt x="2318" y="833"/>
                  <a:pt x="2304" y="833"/>
                  <a:pt x="2304" y="841"/>
                </a:cubicBezTo>
                <a:cubicBezTo>
                  <a:pt x="2304" y="849"/>
                  <a:pt x="2291" y="888"/>
                  <a:pt x="2284" y="895"/>
                </a:cubicBezTo>
                <a:cubicBezTo>
                  <a:pt x="2277" y="902"/>
                  <a:pt x="2257" y="927"/>
                  <a:pt x="2249" y="918"/>
                </a:cubicBezTo>
                <a:cubicBezTo>
                  <a:pt x="2240" y="910"/>
                  <a:pt x="2244" y="905"/>
                  <a:pt x="2229" y="902"/>
                </a:cubicBezTo>
                <a:cubicBezTo>
                  <a:pt x="2213" y="898"/>
                  <a:pt x="2208" y="895"/>
                  <a:pt x="2207" y="878"/>
                </a:cubicBezTo>
                <a:cubicBezTo>
                  <a:pt x="2205" y="861"/>
                  <a:pt x="2202" y="848"/>
                  <a:pt x="2205" y="838"/>
                </a:cubicBezTo>
                <a:cubicBezTo>
                  <a:pt x="2208" y="828"/>
                  <a:pt x="2215" y="806"/>
                  <a:pt x="2202" y="799"/>
                </a:cubicBezTo>
                <a:cubicBezTo>
                  <a:pt x="2188" y="792"/>
                  <a:pt x="2156" y="799"/>
                  <a:pt x="2154" y="789"/>
                </a:cubicBezTo>
                <a:cubicBezTo>
                  <a:pt x="2153" y="779"/>
                  <a:pt x="2144" y="759"/>
                  <a:pt x="2132" y="750"/>
                </a:cubicBezTo>
                <a:cubicBezTo>
                  <a:pt x="2121" y="742"/>
                  <a:pt x="2109" y="738"/>
                  <a:pt x="2100" y="740"/>
                </a:cubicBezTo>
                <a:cubicBezTo>
                  <a:pt x="2092" y="742"/>
                  <a:pt x="2065" y="742"/>
                  <a:pt x="2057" y="738"/>
                </a:cubicBezTo>
                <a:cubicBezTo>
                  <a:pt x="2048" y="735"/>
                  <a:pt x="2011" y="728"/>
                  <a:pt x="2015" y="745"/>
                </a:cubicBezTo>
                <a:cubicBezTo>
                  <a:pt x="2018" y="762"/>
                  <a:pt x="2028" y="784"/>
                  <a:pt x="2026" y="792"/>
                </a:cubicBezTo>
                <a:cubicBezTo>
                  <a:pt x="2025" y="801"/>
                  <a:pt x="2025" y="812"/>
                  <a:pt x="2033" y="828"/>
                </a:cubicBezTo>
                <a:cubicBezTo>
                  <a:pt x="2041" y="843"/>
                  <a:pt x="2041" y="846"/>
                  <a:pt x="2033" y="861"/>
                </a:cubicBezTo>
                <a:cubicBezTo>
                  <a:pt x="2025" y="876"/>
                  <a:pt x="1994" y="880"/>
                  <a:pt x="2004" y="897"/>
                </a:cubicBezTo>
                <a:cubicBezTo>
                  <a:pt x="2015" y="913"/>
                  <a:pt x="2028" y="920"/>
                  <a:pt x="2036" y="934"/>
                </a:cubicBezTo>
                <a:cubicBezTo>
                  <a:pt x="2045" y="947"/>
                  <a:pt x="2043" y="970"/>
                  <a:pt x="2050" y="987"/>
                </a:cubicBezTo>
                <a:cubicBezTo>
                  <a:pt x="2057" y="1004"/>
                  <a:pt x="2074" y="994"/>
                  <a:pt x="2048" y="1018"/>
                </a:cubicBezTo>
                <a:cubicBezTo>
                  <a:pt x="2023" y="1041"/>
                  <a:pt x="1989" y="1048"/>
                  <a:pt x="1989" y="1065"/>
                </a:cubicBezTo>
                <a:cubicBezTo>
                  <a:pt x="1989" y="1081"/>
                  <a:pt x="2001" y="1090"/>
                  <a:pt x="2001" y="1107"/>
                </a:cubicBezTo>
                <a:cubicBezTo>
                  <a:pt x="2001" y="1123"/>
                  <a:pt x="2008" y="1144"/>
                  <a:pt x="2008" y="1152"/>
                </a:cubicBezTo>
                <a:cubicBezTo>
                  <a:pt x="2008" y="1160"/>
                  <a:pt x="2008" y="1166"/>
                  <a:pt x="1994" y="1174"/>
                </a:cubicBezTo>
                <a:cubicBezTo>
                  <a:pt x="1981" y="1182"/>
                  <a:pt x="1974" y="1191"/>
                  <a:pt x="1967" y="1189"/>
                </a:cubicBezTo>
                <a:cubicBezTo>
                  <a:pt x="1961" y="1187"/>
                  <a:pt x="1947" y="1169"/>
                  <a:pt x="1940" y="1157"/>
                </a:cubicBezTo>
                <a:cubicBezTo>
                  <a:pt x="1934" y="1145"/>
                  <a:pt x="1927" y="1145"/>
                  <a:pt x="1925" y="1129"/>
                </a:cubicBezTo>
                <a:cubicBezTo>
                  <a:pt x="1924" y="1112"/>
                  <a:pt x="1935" y="1053"/>
                  <a:pt x="1913" y="1050"/>
                </a:cubicBezTo>
                <a:cubicBezTo>
                  <a:pt x="1892" y="1046"/>
                  <a:pt x="1873" y="1043"/>
                  <a:pt x="1863" y="1038"/>
                </a:cubicBezTo>
                <a:cubicBezTo>
                  <a:pt x="1853" y="1033"/>
                  <a:pt x="1844" y="1031"/>
                  <a:pt x="1826" y="1018"/>
                </a:cubicBezTo>
                <a:cubicBezTo>
                  <a:pt x="1807" y="1004"/>
                  <a:pt x="1785" y="1007"/>
                  <a:pt x="1780" y="996"/>
                </a:cubicBezTo>
                <a:cubicBezTo>
                  <a:pt x="1775" y="984"/>
                  <a:pt x="1763" y="970"/>
                  <a:pt x="1750" y="969"/>
                </a:cubicBezTo>
                <a:cubicBezTo>
                  <a:pt x="1736" y="967"/>
                  <a:pt x="1714" y="965"/>
                  <a:pt x="1708" y="967"/>
                </a:cubicBezTo>
                <a:cubicBezTo>
                  <a:pt x="1701" y="969"/>
                  <a:pt x="1691" y="965"/>
                  <a:pt x="1691" y="965"/>
                </a:cubicBezTo>
                <a:cubicBezTo>
                  <a:pt x="1691" y="965"/>
                  <a:pt x="1683" y="920"/>
                  <a:pt x="1679" y="913"/>
                </a:cubicBezTo>
                <a:cubicBezTo>
                  <a:pt x="1676" y="907"/>
                  <a:pt x="1655" y="897"/>
                  <a:pt x="1650" y="891"/>
                </a:cubicBezTo>
                <a:cubicBezTo>
                  <a:pt x="1645" y="886"/>
                  <a:pt x="1647" y="858"/>
                  <a:pt x="1645" y="839"/>
                </a:cubicBezTo>
                <a:cubicBezTo>
                  <a:pt x="1644" y="821"/>
                  <a:pt x="1632" y="816"/>
                  <a:pt x="1652" y="792"/>
                </a:cubicBezTo>
                <a:cubicBezTo>
                  <a:pt x="1672" y="769"/>
                  <a:pt x="1688" y="735"/>
                  <a:pt x="1694" y="727"/>
                </a:cubicBezTo>
                <a:cubicBezTo>
                  <a:pt x="1701" y="718"/>
                  <a:pt x="1704" y="713"/>
                  <a:pt x="1713" y="712"/>
                </a:cubicBezTo>
                <a:cubicBezTo>
                  <a:pt x="1721" y="710"/>
                  <a:pt x="1735" y="705"/>
                  <a:pt x="1731" y="696"/>
                </a:cubicBezTo>
                <a:cubicBezTo>
                  <a:pt x="1728" y="688"/>
                  <a:pt x="1721" y="681"/>
                  <a:pt x="1711" y="675"/>
                </a:cubicBezTo>
                <a:cubicBezTo>
                  <a:pt x="1701" y="668"/>
                  <a:pt x="1713" y="659"/>
                  <a:pt x="1725" y="663"/>
                </a:cubicBezTo>
                <a:cubicBezTo>
                  <a:pt x="1736" y="666"/>
                  <a:pt x="1747" y="680"/>
                  <a:pt x="1752" y="670"/>
                </a:cubicBezTo>
                <a:cubicBezTo>
                  <a:pt x="1757" y="659"/>
                  <a:pt x="1747" y="654"/>
                  <a:pt x="1758" y="653"/>
                </a:cubicBezTo>
                <a:cubicBezTo>
                  <a:pt x="1770" y="651"/>
                  <a:pt x="1779" y="658"/>
                  <a:pt x="1787" y="649"/>
                </a:cubicBezTo>
                <a:cubicBezTo>
                  <a:pt x="1795" y="641"/>
                  <a:pt x="1804" y="617"/>
                  <a:pt x="1811" y="607"/>
                </a:cubicBezTo>
                <a:cubicBezTo>
                  <a:pt x="1817" y="597"/>
                  <a:pt x="1799" y="599"/>
                  <a:pt x="1792" y="592"/>
                </a:cubicBezTo>
                <a:cubicBezTo>
                  <a:pt x="1785" y="585"/>
                  <a:pt x="1772" y="587"/>
                  <a:pt x="1779" y="579"/>
                </a:cubicBezTo>
                <a:cubicBezTo>
                  <a:pt x="1785" y="570"/>
                  <a:pt x="1790" y="567"/>
                  <a:pt x="1800" y="570"/>
                </a:cubicBezTo>
                <a:cubicBezTo>
                  <a:pt x="1811" y="574"/>
                  <a:pt x="1821" y="589"/>
                  <a:pt x="1822" y="574"/>
                </a:cubicBezTo>
                <a:cubicBezTo>
                  <a:pt x="1824" y="559"/>
                  <a:pt x="1822" y="557"/>
                  <a:pt x="1822" y="545"/>
                </a:cubicBezTo>
                <a:cubicBezTo>
                  <a:pt x="1822" y="533"/>
                  <a:pt x="1811" y="520"/>
                  <a:pt x="1834" y="517"/>
                </a:cubicBezTo>
                <a:cubicBezTo>
                  <a:pt x="1858" y="513"/>
                  <a:pt x="1892" y="523"/>
                  <a:pt x="1892" y="523"/>
                </a:cubicBezTo>
                <a:cubicBezTo>
                  <a:pt x="1892" y="523"/>
                  <a:pt x="1929" y="512"/>
                  <a:pt x="1934" y="491"/>
                </a:cubicBezTo>
                <a:cubicBezTo>
                  <a:pt x="1939" y="471"/>
                  <a:pt x="1925" y="438"/>
                  <a:pt x="1925" y="427"/>
                </a:cubicBezTo>
                <a:cubicBezTo>
                  <a:pt x="1925" y="417"/>
                  <a:pt x="1918" y="412"/>
                  <a:pt x="1927" y="402"/>
                </a:cubicBezTo>
                <a:cubicBezTo>
                  <a:pt x="1935" y="392"/>
                  <a:pt x="1939" y="387"/>
                  <a:pt x="1934" y="379"/>
                </a:cubicBezTo>
                <a:cubicBezTo>
                  <a:pt x="1929" y="370"/>
                  <a:pt x="1925" y="359"/>
                  <a:pt x="1925" y="359"/>
                </a:cubicBezTo>
                <a:cubicBezTo>
                  <a:pt x="1915" y="342"/>
                  <a:pt x="1915" y="342"/>
                  <a:pt x="1915" y="342"/>
                </a:cubicBezTo>
                <a:cubicBezTo>
                  <a:pt x="1897" y="330"/>
                  <a:pt x="1897" y="330"/>
                  <a:pt x="1897" y="330"/>
                </a:cubicBezTo>
                <a:cubicBezTo>
                  <a:pt x="1861" y="322"/>
                  <a:pt x="1861" y="322"/>
                  <a:pt x="1861" y="322"/>
                </a:cubicBezTo>
                <a:cubicBezTo>
                  <a:pt x="1861" y="357"/>
                  <a:pt x="1861" y="357"/>
                  <a:pt x="1861" y="357"/>
                </a:cubicBezTo>
                <a:cubicBezTo>
                  <a:pt x="1861" y="357"/>
                  <a:pt x="1871" y="375"/>
                  <a:pt x="1863" y="384"/>
                </a:cubicBezTo>
                <a:cubicBezTo>
                  <a:pt x="1854" y="392"/>
                  <a:pt x="1843" y="399"/>
                  <a:pt x="1843" y="411"/>
                </a:cubicBezTo>
                <a:cubicBezTo>
                  <a:pt x="1843" y="422"/>
                  <a:pt x="1846" y="438"/>
                  <a:pt x="1841" y="448"/>
                </a:cubicBezTo>
                <a:cubicBezTo>
                  <a:pt x="1836" y="458"/>
                  <a:pt x="1827" y="459"/>
                  <a:pt x="1822" y="466"/>
                </a:cubicBezTo>
                <a:cubicBezTo>
                  <a:pt x="1817" y="473"/>
                  <a:pt x="1802" y="488"/>
                  <a:pt x="1799" y="471"/>
                </a:cubicBezTo>
                <a:cubicBezTo>
                  <a:pt x="1795" y="454"/>
                  <a:pt x="1790" y="429"/>
                  <a:pt x="1795" y="421"/>
                </a:cubicBezTo>
                <a:cubicBezTo>
                  <a:pt x="1800" y="412"/>
                  <a:pt x="1797" y="399"/>
                  <a:pt x="1792" y="390"/>
                </a:cubicBezTo>
                <a:cubicBezTo>
                  <a:pt x="1787" y="382"/>
                  <a:pt x="1763" y="359"/>
                  <a:pt x="1763" y="359"/>
                </a:cubicBezTo>
                <a:cubicBezTo>
                  <a:pt x="1763" y="359"/>
                  <a:pt x="1757" y="389"/>
                  <a:pt x="1758" y="395"/>
                </a:cubicBezTo>
                <a:cubicBezTo>
                  <a:pt x="1760" y="402"/>
                  <a:pt x="1745" y="416"/>
                  <a:pt x="1741" y="409"/>
                </a:cubicBezTo>
                <a:cubicBezTo>
                  <a:pt x="1738" y="402"/>
                  <a:pt x="1736" y="372"/>
                  <a:pt x="1735" y="364"/>
                </a:cubicBezTo>
                <a:cubicBezTo>
                  <a:pt x="1733" y="355"/>
                  <a:pt x="1716" y="338"/>
                  <a:pt x="1709" y="333"/>
                </a:cubicBezTo>
                <a:cubicBezTo>
                  <a:pt x="1703" y="328"/>
                  <a:pt x="1691" y="323"/>
                  <a:pt x="1696" y="315"/>
                </a:cubicBezTo>
                <a:cubicBezTo>
                  <a:pt x="1701" y="306"/>
                  <a:pt x="1694" y="279"/>
                  <a:pt x="1689" y="269"/>
                </a:cubicBezTo>
                <a:cubicBezTo>
                  <a:pt x="1684" y="259"/>
                  <a:pt x="1691" y="234"/>
                  <a:pt x="1677" y="219"/>
                </a:cubicBezTo>
                <a:cubicBezTo>
                  <a:pt x="1664" y="204"/>
                  <a:pt x="1667" y="202"/>
                  <a:pt x="1661" y="190"/>
                </a:cubicBezTo>
                <a:cubicBezTo>
                  <a:pt x="1654" y="179"/>
                  <a:pt x="1667" y="158"/>
                  <a:pt x="1667" y="158"/>
                </a:cubicBezTo>
                <a:cubicBezTo>
                  <a:pt x="1667" y="113"/>
                  <a:pt x="1667" y="113"/>
                  <a:pt x="1667" y="113"/>
                </a:cubicBezTo>
                <a:cubicBezTo>
                  <a:pt x="1701" y="108"/>
                  <a:pt x="1701" y="108"/>
                  <a:pt x="1701" y="108"/>
                </a:cubicBezTo>
                <a:cubicBezTo>
                  <a:pt x="1701" y="108"/>
                  <a:pt x="1750" y="27"/>
                  <a:pt x="1735" y="24"/>
                </a:cubicBezTo>
                <a:cubicBezTo>
                  <a:pt x="1720" y="21"/>
                  <a:pt x="1709" y="22"/>
                  <a:pt x="1698" y="14"/>
                </a:cubicBezTo>
                <a:cubicBezTo>
                  <a:pt x="1686" y="5"/>
                  <a:pt x="1661" y="0"/>
                  <a:pt x="1654" y="5"/>
                </a:cubicBezTo>
                <a:cubicBezTo>
                  <a:pt x="1647" y="10"/>
                  <a:pt x="1635" y="16"/>
                  <a:pt x="1635" y="27"/>
                </a:cubicBezTo>
                <a:cubicBezTo>
                  <a:pt x="1635" y="39"/>
                  <a:pt x="1634" y="76"/>
                  <a:pt x="1630" y="84"/>
                </a:cubicBezTo>
                <a:cubicBezTo>
                  <a:pt x="1627" y="93"/>
                  <a:pt x="1625" y="121"/>
                  <a:pt x="1629" y="135"/>
                </a:cubicBezTo>
                <a:cubicBezTo>
                  <a:pt x="1632" y="148"/>
                  <a:pt x="1635" y="174"/>
                  <a:pt x="1629" y="185"/>
                </a:cubicBezTo>
                <a:cubicBezTo>
                  <a:pt x="1622" y="197"/>
                  <a:pt x="1622" y="202"/>
                  <a:pt x="1618" y="216"/>
                </a:cubicBezTo>
                <a:cubicBezTo>
                  <a:pt x="1615" y="229"/>
                  <a:pt x="1607" y="226"/>
                  <a:pt x="1607" y="243"/>
                </a:cubicBezTo>
                <a:cubicBezTo>
                  <a:pt x="1607" y="259"/>
                  <a:pt x="1590" y="283"/>
                  <a:pt x="1605" y="298"/>
                </a:cubicBezTo>
                <a:cubicBezTo>
                  <a:pt x="1620" y="313"/>
                  <a:pt x="1629" y="325"/>
                  <a:pt x="1637" y="330"/>
                </a:cubicBezTo>
                <a:cubicBezTo>
                  <a:pt x="1645" y="335"/>
                  <a:pt x="1654" y="338"/>
                  <a:pt x="1655" y="347"/>
                </a:cubicBezTo>
                <a:cubicBezTo>
                  <a:pt x="1657" y="355"/>
                  <a:pt x="1659" y="369"/>
                  <a:pt x="1661" y="380"/>
                </a:cubicBezTo>
                <a:cubicBezTo>
                  <a:pt x="1662" y="392"/>
                  <a:pt x="1669" y="406"/>
                  <a:pt x="1654" y="414"/>
                </a:cubicBezTo>
                <a:cubicBezTo>
                  <a:pt x="1639" y="422"/>
                  <a:pt x="1630" y="414"/>
                  <a:pt x="1630" y="431"/>
                </a:cubicBezTo>
                <a:cubicBezTo>
                  <a:pt x="1630" y="448"/>
                  <a:pt x="1630" y="473"/>
                  <a:pt x="1618" y="464"/>
                </a:cubicBezTo>
                <a:cubicBezTo>
                  <a:pt x="1607" y="456"/>
                  <a:pt x="1607" y="422"/>
                  <a:pt x="1607" y="422"/>
                </a:cubicBezTo>
                <a:cubicBezTo>
                  <a:pt x="1607" y="422"/>
                  <a:pt x="1603" y="401"/>
                  <a:pt x="1602" y="392"/>
                </a:cubicBezTo>
                <a:cubicBezTo>
                  <a:pt x="1600" y="384"/>
                  <a:pt x="1591" y="372"/>
                  <a:pt x="1583" y="372"/>
                </a:cubicBezTo>
                <a:cubicBezTo>
                  <a:pt x="1575" y="372"/>
                  <a:pt x="1566" y="367"/>
                  <a:pt x="1570" y="382"/>
                </a:cubicBezTo>
                <a:cubicBezTo>
                  <a:pt x="1573" y="397"/>
                  <a:pt x="1568" y="401"/>
                  <a:pt x="1568" y="412"/>
                </a:cubicBezTo>
                <a:cubicBezTo>
                  <a:pt x="1568" y="424"/>
                  <a:pt x="1568" y="441"/>
                  <a:pt x="1559" y="441"/>
                </a:cubicBezTo>
                <a:cubicBezTo>
                  <a:pt x="1551" y="441"/>
                  <a:pt x="1526" y="432"/>
                  <a:pt x="1509" y="432"/>
                </a:cubicBezTo>
                <a:cubicBezTo>
                  <a:pt x="1492" y="432"/>
                  <a:pt x="1470" y="434"/>
                  <a:pt x="1460" y="434"/>
                </a:cubicBezTo>
                <a:cubicBezTo>
                  <a:pt x="1450" y="434"/>
                  <a:pt x="1430" y="427"/>
                  <a:pt x="1426" y="421"/>
                </a:cubicBezTo>
                <a:cubicBezTo>
                  <a:pt x="1423" y="414"/>
                  <a:pt x="1409" y="392"/>
                  <a:pt x="1403" y="390"/>
                </a:cubicBezTo>
                <a:cubicBezTo>
                  <a:pt x="1396" y="389"/>
                  <a:pt x="1389" y="375"/>
                  <a:pt x="1377" y="384"/>
                </a:cubicBezTo>
                <a:cubicBezTo>
                  <a:pt x="1366" y="392"/>
                  <a:pt x="1325" y="397"/>
                  <a:pt x="1340" y="407"/>
                </a:cubicBezTo>
                <a:cubicBezTo>
                  <a:pt x="1355" y="417"/>
                  <a:pt x="1367" y="412"/>
                  <a:pt x="1371" y="419"/>
                </a:cubicBezTo>
                <a:cubicBezTo>
                  <a:pt x="1374" y="426"/>
                  <a:pt x="1352" y="431"/>
                  <a:pt x="1357" y="446"/>
                </a:cubicBezTo>
                <a:cubicBezTo>
                  <a:pt x="1362" y="461"/>
                  <a:pt x="1366" y="473"/>
                  <a:pt x="1362" y="485"/>
                </a:cubicBezTo>
                <a:cubicBezTo>
                  <a:pt x="1359" y="496"/>
                  <a:pt x="1347" y="512"/>
                  <a:pt x="1342" y="496"/>
                </a:cubicBezTo>
                <a:cubicBezTo>
                  <a:pt x="1337" y="481"/>
                  <a:pt x="1337" y="454"/>
                  <a:pt x="1330" y="453"/>
                </a:cubicBezTo>
                <a:cubicBezTo>
                  <a:pt x="1323" y="451"/>
                  <a:pt x="1308" y="439"/>
                  <a:pt x="1302" y="439"/>
                </a:cubicBezTo>
                <a:cubicBezTo>
                  <a:pt x="1295" y="439"/>
                  <a:pt x="1219" y="446"/>
                  <a:pt x="1207" y="443"/>
                </a:cubicBezTo>
                <a:cubicBezTo>
                  <a:pt x="1195" y="439"/>
                  <a:pt x="1187" y="434"/>
                  <a:pt x="1189" y="426"/>
                </a:cubicBezTo>
                <a:cubicBezTo>
                  <a:pt x="1190" y="417"/>
                  <a:pt x="1200" y="417"/>
                  <a:pt x="1200" y="407"/>
                </a:cubicBezTo>
                <a:cubicBezTo>
                  <a:pt x="1200" y="397"/>
                  <a:pt x="1175" y="370"/>
                  <a:pt x="1175" y="370"/>
                </a:cubicBezTo>
                <a:cubicBezTo>
                  <a:pt x="1175" y="370"/>
                  <a:pt x="1162" y="375"/>
                  <a:pt x="1153" y="375"/>
                </a:cubicBezTo>
                <a:cubicBezTo>
                  <a:pt x="1145" y="375"/>
                  <a:pt x="1118" y="367"/>
                  <a:pt x="1118" y="367"/>
                </a:cubicBezTo>
                <a:cubicBezTo>
                  <a:pt x="1104" y="360"/>
                  <a:pt x="1047" y="322"/>
                  <a:pt x="1040" y="322"/>
                </a:cubicBezTo>
                <a:cubicBezTo>
                  <a:pt x="1034" y="322"/>
                  <a:pt x="1025" y="311"/>
                  <a:pt x="1008" y="325"/>
                </a:cubicBezTo>
                <a:cubicBezTo>
                  <a:pt x="991" y="338"/>
                  <a:pt x="968" y="352"/>
                  <a:pt x="970" y="340"/>
                </a:cubicBezTo>
                <a:cubicBezTo>
                  <a:pt x="971" y="328"/>
                  <a:pt x="964" y="322"/>
                  <a:pt x="953" y="322"/>
                </a:cubicBezTo>
                <a:cubicBezTo>
                  <a:pt x="941" y="322"/>
                  <a:pt x="931" y="340"/>
                  <a:pt x="927" y="332"/>
                </a:cubicBezTo>
                <a:cubicBezTo>
                  <a:pt x="924" y="323"/>
                  <a:pt x="919" y="310"/>
                  <a:pt x="911" y="296"/>
                </a:cubicBezTo>
                <a:cubicBezTo>
                  <a:pt x="902" y="283"/>
                  <a:pt x="884" y="269"/>
                  <a:pt x="875" y="286"/>
                </a:cubicBezTo>
                <a:cubicBezTo>
                  <a:pt x="867" y="303"/>
                  <a:pt x="846" y="320"/>
                  <a:pt x="841" y="325"/>
                </a:cubicBezTo>
                <a:cubicBezTo>
                  <a:pt x="836" y="330"/>
                  <a:pt x="799" y="350"/>
                  <a:pt x="791" y="347"/>
                </a:cubicBezTo>
                <a:cubicBezTo>
                  <a:pt x="782" y="343"/>
                  <a:pt x="749" y="365"/>
                  <a:pt x="744" y="370"/>
                </a:cubicBezTo>
                <a:cubicBezTo>
                  <a:pt x="739" y="375"/>
                  <a:pt x="723" y="390"/>
                  <a:pt x="722" y="385"/>
                </a:cubicBezTo>
                <a:cubicBezTo>
                  <a:pt x="720" y="380"/>
                  <a:pt x="668" y="355"/>
                  <a:pt x="654" y="350"/>
                </a:cubicBezTo>
                <a:cubicBezTo>
                  <a:pt x="641" y="345"/>
                  <a:pt x="590" y="327"/>
                  <a:pt x="590" y="327"/>
                </a:cubicBezTo>
                <a:lnTo>
                  <a:pt x="546" y="300"/>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80" name="Freeform 10">
            <a:extLst>
              <a:ext uri="{FF2B5EF4-FFF2-40B4-BE49-F238E27FC236}">
                <a16:creationId xmlns:a16="http://schemas.microsoft.com/office/drawing/2014/main" id="{ECA3F927-2B40-F944-BC06-03AE035E1F80}"/>
              </a:ext>
            </a:extLst>
          </p:cNvPr>
          <p:cNvSpPr>
            <a:spLocks/>
          </p:cNvSpPr>
          <p:nvPr/>
        </p:nvSpPr>
        <p:spPr bwMode="auto">
          <a:xfrm>
            <a:off x="3376368" y="3542137"/>
            <a:ext cx="131557" cy="128387"/>
          </a:xfrm>
          <a:custGeom>
            <a:avLst/>
            <a:gdLst/>
            <a:ahLst/>
            <a:cxnLst>
              <a:cxn ang="0">
                <a:pos x="94" y="24"/>
              </a:cxn>
              <a:cxn ang="0">
                <a:pos x="130" y="130"/>
              </a:cxn>
              <a:cxn ang="0">
                <a:pos x="90" y="76"/>
              </a:cxn>
              <a:cxn ang="0">
                <a:pos x="63" y="47"/>
              </a:cxn>
              <a:cxn ang="0">
                <a:pos x="56" y="69"/>
              </a:cxn>
              <a:cxn ang="0">
                <a:pos x="83" y="125"/>
              </a:cxn>
              <a:cxn ang="0">
                <a:pos x="45" y="94"/>
              </a:cxn>
              <a:cxn ang="0">
                <a:pos x="29" y="63"/>
              </a:cxn>
              <a:cxn ang="0">
                <a:pos x="16" y="29"/>
              </a:cxn>
              <a:cxn ang="0">
                <a:pos x="49" y="22"/>
              </a:cxn>
              <a:cxn ang="0">
                <a:pos x="74" y="11"/>
              </a:cxn>
              <a:cxn ang="0">
                <a:pos x="94" y="2"/>
              </a:cxn>
              <a:cxn ang="0">
                <a:pos x="94" y="24"/>
              </a:cxn>
            </a:cxnLst>
            <a:rect l="0" t="0" r="r" b="b"/>
            <a:pathLst>
              <a:path w="144" h="141">
                <a:moveTo>
                  <a:pt x="94" y="24"/>
                </a:moveTo>
                <a:cubicBezTo>
                  <a:pt x="99" y="31"/>
                  <a:pt x="144" y="141"/>
                  <a:pt x="130" y="130"/>
                </a:cubicBezTo>
                <a:cubicBezTo>
                  <a:pt x="117" y="119"/>
                  <a:pt x="94" y="89"/>
                  <a:pt x="90" y="76"/>
                </a:cubicBezTo>
                <a:cubicBezTo>
                  <a:pt x="85" y="63"/>
                  <a:pt x="67" y="40"/>
                  <a:pt x="63" y="47"/>
                </a:cubicBezTo>
                <a:cubicBezTo>
                  <a:pt x="58" y="54"/>
                  <a:pt x="40" y="49"/>
                  <a:pt x="56" y="69"/>
                </a:cubicBezTo>
                <a:cubicBezTo>
                  <a:pt x="72" y="89"/>
                  <a:pt x="88" y="116"/>
                  <a:pt x="83" y="125"/>
                </a:cubicBezTo>
                <a:cubicBezTo>
                  <a:pt x="79" y="134"/>
                  <a:pt x="45" y="103"/>
                  <a:pt x="45" y="94"/>
                </a:cubicBezTo>
                <a:cubicBezTo>
                  <a:pt x="45" y="85"/>
                  <a:pt x="40" y="69"/>
                  <a:pt x="29" y="63"/>
                </a:cubicBezTo>
                <a:cubicBezTo>
                  <a:pt x="18" y="56"/>
                  <a:pt x="0" y="33"/>
                  <a:pt x="16" y="29"/>
                </a:cubicBezTo>
                <a:cubicBezTo>
                  <a:pt x="31" y="24"/>
                  <a:pt x="36" y="22"/>
                  <a:pt x="49" y="22"/>
                </a:cubicBezTo>
                <a:cubicBezTo>
                  <a:pt x="63" y="22"/>
                  <a:pt x="74" y="11"/>
                  <a:pt x="74" y="11"/>
                </a:cubicBezTo>
                <a:cubicBezTo>
                  <a:pt x="74" y="11"/>
                  <a:pt x="85" y="0"/>
                  <a:pt x="94" y="2"/>
                </a:cubicBezTo>
                <a:cubicBezTo>
                  <a:pt x="103" y="4"/>
                  <a:pt x="94" y="24"/>
                  <a:pt x="94" y="24"/>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1" name="Freeform 11">
            <a:extLst>
              <a:ext uri="{FF2B5EF4-FFF2-40B4-BE49-F238E27FC236}">
                <a16:creationId xmlns:a16="http://schemas.microsoft.com/office/drawing/2014/main" id="{DFFB49D0-22AB-FC43-AF21-BB7395F8ED32}"/>
              </a:ext>
            </a:extLst>
          </p:cNvPr>
          <p:cNvSpPr>
            <a:spLocks/>
          </p:cNvSpPr>
          <p:nvPr/>
        </p:nvSpPr>
        <p:spPr bwMode="auto">
          <a:xfrm>
            <a:off x="3569741" y="3714904"/>
            <a:ext cx="254396" cy="215563"/>
          </a:xfrm>
          <a:custGeom>
            <a:avLst/>
            <a:gdLst/>
            <a:ahLst/>
            <a:cxnLst>
              <a:cxn ang="0">
                <a:pos x="77" y="13"/>
              </a:cxn>
              <a:cxn ang="0">
                <a:pos x="15" y="79"/>
              </a:cxn>
              <a:cxn ang="0">
                <a:pos x="43" y="78"/>
              </a:cxn>
              <a:cxn ang="0">
                <a:pos x="83" y="57"/>
              </a:cxn>
              <a:cxn ang="0">
                <a:pos x="114" y="72"/>
              </a:cxn>
              <a:cxn ang="0">
                <a:pos x="152" y="71"/>
              </a:cxn>
              <a:cxn ang="0">
                <a:pos x="173" y="78"/>
              </a:cxn>
              <a:cxn ang="0">
                <a:pos x="169" y="94"/>
              </a:cxn>
              <a:cxn ang="0">
                <a:pos x="123" y="109"/>
              </a:cxn>
              <a:cxn ang="0">
                <a:pos x="100" y="145"/>
              </a:cxn>
              <a:cxn ang="0">
                <a:pos x="105" y="166"/>
              </a:cxn>
              <a:cxn ang="0">
                <a:pos x="108" y="235"/>
              </a:cxn>
              <a:cxn ang="0">
                <a:pos x="133" y="219"/>
              </a:cxn>
              <a:cxn ang="0">
                <a:pos x="138" y="167"/>
              </a:cxn>
              <a:cxn ang="0">
                <a:pos x="143" y="137"/>
              </a:cxn>
              <a:cxn ang="0">
                <a:pos x="165" y="118"/>
              </a:cxn>
              <a:cxn ang="0">
                <a:pos x="177" y="108"/>
              </a:cxn>
              <a:cxn ang="0">
                <a:pos x="203" y="129"/>
              </a:cxn>
              <a:cxn ang="0">
                <a:pos x="197" y="159"/>
              </a:cxn>
              <a:cxn ang="0">
                <a:pos x="215" y="172"/>
              </a:cxn>
              <a:cxn ang="0">
                <a:pos x="221" y="171"/>
              </a:cxn>
              <a:cxn ang="0">
                <a:pos x="237" y="183"/>
              </a:cxn>
              <a:cxn ang="0">
                <a:pos x="244" y="158"/>
              </a:cxn>
              <a:cxn ang="0">
                <a:pos x="247" y="130"/>
              </a:cxn>
              <a:cxn ang="0">
                <a:pos x="270" y="139"/>
              </a:cxn>
              <a:cxn ang="0">
                <a:pos x="277" y="127"/>
              </a:cxn>
              <a:cxn ang="0">
                <a:pos x="253" y="103"/>
              </a:cxn>
              <a:cxn ang="0">
                <a:pos x="210" y="91"/>
              </a:cxn>
              <a:cxn ang="0">
                <a:pos x="171" y="55"/>
              </a:cxn>
              <a:cxn ang="0">
                <a:pos x="145" y="26"/>
              </a:cxn>
              <a:cxn ang="0">
                <a:pos x="117" y="1"/>
              </a:cxn>
              <a:cxn ang="0">
                <a:pos x="77" y="13"/>
              </a:cxn>
            </a:cxnLst>
            <a:rect l="0" t="0" r="r" b="b"/>
            <a:pathLst>
              <a:path w="279" h="237">
                <a:moveTo>
                  <a:pt x="77" y="13"/>
                </a:moveTo>
                <a:cubicBezTo>
                  <a:pt x="77" y="13"/>
                  <a:pt x="0" y="79"/>
                  <a:pt x="15" y="79"/>
                </a:cubicBezTo>
                <a:cubicBezTo>
                  <a:pt x="30" y="79"/>
                  <a:pt x="37" y="82"/>
                  <a:pt x="43" y="78"/>
                </a:cubicBezTo>
                <a:cubicBezTo>
                  <a:pt x="49" y="73"/>
                  <a:pt x="72" y="53"/>
                  <a:pt x="83" y="57"/>
                </a:cubicBezTo>
                <a:cubicBezTo>
                  <a:pt x="95" y="62"/>
                  <a:pt x="103" y="72"/>
                  <a:pt x="114" y="72"/>
                </a:cubicBezTo>
                <a:cubicBezTo>
                  <a:pt x="125" y="72"/>
                  <a:pt x="145" y="70"/>
                  <a:pt x="152" y="71"/>
                </a:cubicBezTo>
                <a:cubicBezTo>
                  <a:pt x="159" y="72"/>
                  <a:pt x="165" y="71"/>
                  <a:pt x="173" y="78"/>
                </a:cubicBezTo>
                <a:cubicBezTo>
                  <a:pt x="181" y="84"/>
                  <a:pt x="180" y="93"/>
                  <a:pt x="169" y="94"/>
                </a:cubicBezTo>
                <a:cubicBezTo>
                  <a:pt x="158" y="96"/>
                  <a:pt x="128" y="106"/>
                  <a:pt x="123" y="109"/>
                </a:cubicBezTo>
                <a:cubicBezTo>
                  <a:pt x="117" y="112"/>
                  <a:pt x="88" y="138"/>
                  <a:pt x="100" y="145"/>
                </a:cubicBezTo>
                <a:cubicBezTo>
                  <a:pt x="113" y="152"/>
                  <a:pt x="104" y="152"/>
                  <a:pt x="105" y="166"/>
                </a:cubicBezTo>
                <a:cubicBezTo>
                  <a:pt x="106" y="181"/>
                  <a:pt x="92" y="232"/>
                  <a:pt x="108" y="235"/>
                </a:cubicBezTo>
                <a:cubicBezTo>
                  <a:pt x="124" y="237"/>
                  <a:pt x="132" y="222"/>
                  <a:pt x="133" y="219"/>
                </a:cubicBezTo>
                <a:cubicBezTo>
                  <a:pt x="134" y="216"/>
                  <a:pt x="137" y="171"/>
                  <a:pt x="138" y="167"/>
                </a:cubicBezTo>
                <a:cubicBezTo>
                  <a:pt x="140" y="164"/>
                  <a:pt x="140" y="140"/>
                  <a:pt x="143" y="137"/>
                </a:cubicBezTo>
                <a:cubicBezTo>
                  <a:pt x="146" y="134"/>
                  <a:pt x="159" y="121"/>
                  <a:pt x="165" y="118"/>
                </a:cubicBezTo>
                <a:cubicBezTo>
                  <a:pt x="172" y="115"/>
                  <a:pt x="164" y="105"/>
                  <a:pt x="177" y="108"/>
                </a:cubicBezTo>
                <a:cubicBezTo>
                  <a:pt x="189" y="111"/>
                  <a:pt x="201" y="126"/>
                  <a:pt x="203" y="129"/>
                </a:cubicBezTo>
                <a:cubicBezTo>
                  <a:pt x="204" y="133"/>
                  <a:pt x="195" y="149"/>
                  <a:pt x="197" y="159"/>
                </a:cubicBezTo>
                <a:cubicBezTo>
                  <a:pt x="199" y="170"/>
                  <a:pt x="209" y="173"/>
                  <a:pt x="215" y="172"/>
                </a:cubicBezTo>
                <a:cubicBezTo>
                  <a:pt x="221" y="171"/>
                  <a:pt x="215" y="158"/>
                  <a:pt x="221" y="171"/>
                </a:cubicBezTo>
                <a:cubicBezTo>
                  <a:pt x="226" y="183"/>
                  <a:pt x="235" y="186"/>
                  <a:pt x="237" y="183"/>
                </a:cubicBezTo>
                <a:cubicBezTo>
                  <a:pt x="240" y="180"/>
                  <a:pt x="243" y="167"/>
                  <a:pt x="244" y="158"/>
                </a:cubicBezTo>
                <a:cubicBezTo>
                  <a:pt x="245" y="149"/>
                  <a:pt x="241" y="129"/>
                  <a:pt x="247" y="130"/>
                </a:cubicBezTo>
                <a:cubicBezTo>
                  <a:pt x="254" y="131"/>
                  <a:pt x="264" y="142"/>
                  <a:pt x="270" y="139"/>
                </a:cubicBezTo>
                <a:cubicBezTo>
                  <a:pt x="276" y="137"/>
                  <a:pt x="279" y="135"/>
                  <a:pt x="277" y="127"/>
                </a:cubicBezTo>
                <a:cubicBezTo>
                  <a:pt x="274" y="119"/>
                  <a:pt x="262" y="109"/>
                  <a:pt x="253" y="103"/>
                </a:cubicBezTo>
                <a:cubicBezTo>
                  <a:pt x="244" y="98"/>
                  <a:pt x="219" y="97"/>
                  <a:pt x="210" y="91"/>
                </a:cubicBezTo>
                <a:cubicBezTo>
                  <a:pt x="201" y="85"/>
                  <a:pt x="172" y="65"/>
                  <a:pt x="171" y="55"/>
                </a:cubicBezTo>
                <a:cubicBezTo>
                  <a:pt x="170" y="45"/>
                  <a:pt x="152" y="36"/>
                  <a:pt x="145" y="26"/>
                </a:cubicBezTo>
                <a:cubicBezTo>
                  <a:pt x="138" y="16"/>
                  <a:pt x="126" y="0"/>
                  <a:pt x="117" y="1"/>
                </a:cubicBezTo>
                <a:cubicBezTo>
                  <a:pt x="108" y="3"/>
                  <a:pt x="87" y="1"/>
                  <a:pt x="77" y="13"/>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2" name="Freeform 12">
            <a:extLst>
              <a:ext uri="{FF2B5EF4-FFF2-40B4-BE49-F238E27FC236}">
                <a16:creationId xmlns:a16="http://schemas.microsoft.com/office/drawing/2014/main" id="{22907D6D-64FA-BF47-A595-7F78BCA5E0C2}"/>
              </a:ext>
            </a:extLst>
          </p:cNvPr>
          <p:cNvSpPr>
            <a:spLocks/>
          </p:cNvSpPr>
          <p:nvPr/>
        </p:nvSpPr>
        <p:spPr bwMode="auto">
          <a:xfrm>
            <a:off x="3769454" y="3851216"/>
            <a:ext cx="134727" cy="78459"/>
          </a:xfrm>
          <a:custGeom>
            <a:avLst/>
            <a:gdLst/>
            <a:ahLst/>
            <a:cxnLst>
              <a:cxn ang="0">
                <a:pos x="11" y="69"/>
              </a:cxn>
              <a:cxn ang="0">
                <a:pos x="60" y="38"/>
              </a:cxn>
              <a:cxn ang="0">
                <a:pos x="86" y="34"/>
              </a:cxn>
              <a:cxn ang="0">
                <a:pos x="113" y="14"/>
              </a:cxn>
              <a:cxn ang="0">
                <a:pos x="137" y="5"/>
              </a:cxn>
              <a:cxn ang="0">
                <a:pos x="146" y="9"/>
              </a:cxn>
              <a:cxn ang="0">
                <a:pos x="125" y="29"/>
              </a:cxn>
              <a:cxn ang="0">
                <a:pos x="80" y="51"/>
              </a:cxn>
              <a:cxn ang="0">
                <a:pos x="60" y="70"/>
              </a:cxn>
              <a:cxn ang="0">
                <a:pos x="9" y="86"/>
              </a:cxn>
              <a:cxn ang="0">
                <a:pos x="11" y="69"/>
              </a:cxn>
            </a:cxnLst>
            <a:rect l="0" t="0" r="r" b="b"/>
            <a:pathLst>
              <a:path w="148" h="86">
                <a:moveTo>
                  <a:pt x="11" y="69"/>
                </a:moveTo>
                <a:cubicBezTo>
                  <a:pt x="15" y="65"/>
                  <a:pt x="46" y="38"/>
                  <a:pt x="60" y="38"/>
                </a:cubicBezTo>
                <a:cubicBezTo>
                  <a:pt x="73" y="38"/>
                  <a:pt x="84" y="38"/>
                  <a:pt x="86" y="34"/>
                </a:cubicBezTo>
                <a:cubicBezTo>
                  <a:pt x="88" y="31"/>
                  <a:pt x="98" y="14"/>
                  <a:pt x="113" y="14"/>
                </a:cubicBezTo>
                <a:cubicBezTo>
                  <a:pt x="127" y="14"/>
                  <a:pt x="133" y="6"/>
                  <a:pt x="137" y="5"/>
                </a:cubicBezTo>
                <a:cubicBezTo>
                  <a:pt x="142" y="4"/>
                  <a:pt x="145" y="0"/>
                  <a:pt x="146" y="9"/>
                </a:cubicBezTo>
                <a:cubicBezTo>
                  <a:pt x="148" y="18"/>
                  <a:pt x="139" y="24"/>
                  <a:pt x="125" y="29"/>
                </a:cubicBezTo>
                <a:cubicBezTo>
                  <a:pt x="112" y="33"/>
                  <a:pt x="82" y="42"/>
                  <a:pt x="80" y="51"/>
                </a:cubicBezTo>
                <a:cubicBezTo>
                  <a:pt x="78" y="60"/>
                  <a:pt x="69" y="67"/>
                  <a:pt x="60" y="70"/>
                </a:cubicBezTo>
                <a:cubicBezTo>
                  <a:pt x="51" y="73"/>
                  <a:pt x="17" y="86"/>
                  <a:pt x="9" y="86"/>
                </a:cubicBezTo>
                <a:cubicBezTo>
                  <a:pt x="2" y="86"/>
                  <a:pt x="0" y="77"/>
                  <a:pt x="11" y="69"/>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3" name="Freeform 13">
            <a:extLst>
              <a:ext uri="{FF2B5EF4-FFF2-40B4-BE49-F238E27FC236}">
                <a16:creationId xmlns:a16="http://schemas.microsoft.com/office/drawing/2014/main" id="{024B5822-439C-A941-A3BB-E3824C8F91FA}"/>
              </a:ext>
            </a:extLst>
          </p:cNvPr>
          <p:cNvSpPr>
            <a:spLocks/>
          </p:cNvSpPr>
          <p:nvPr/>
        </p:nvSpPr>
        <p:spPr bwMode="auto">
          <a:xfrm>
            <a:off x="2910371" y="2503154"/>
            <a:ext cx="230621" cy="255189"/>
          </a:xfrm>
          <a:custGeom>
            <a:avLst/>
            <a:gdLst/>
            <a:ahLst/>
            <a:cxnLst>
              <a:cxn ang="0">
                <a:pos x="43" y="252"/>
              </a:cxn>
              <a:cxn ang="0">
                <a:pos x="6" y="215"/>
              </a:cxn>
              <a:cxn ang="0">
                <a:pos x="12" y="123"/>
              </a:cxn>
              <a:cxn ang="0">
                <a:pos x="35" y="92"/>
              </a:cxn>
              <a:cxn ang="0">
                <a:pos x="23" y="34"/>
              </a:cxn>
              <a:cxn ang="0">
                <a:pos x="86" y="20"/>
              </a:cxn>
              <a:cxn ang="0">
                <a:pos x="158" y="57"/>
              </a:cxn>
              <a:cxn ang="0">
                <a:pos x="187" y="49"/>
              </a:cxn>
              <a:cxn ang="0">
                <a:pos x="228" y="94"/>
              </a:cxn>
              <a:cxn ang="0">
                <a:pos x="141" y="178"/>
              </a:cxn>
              <a:cxn ang="0">
                <a:pos x="112" y="224"/>
              </a:cxn>
              <a:cxn ang="0">
                <a:pos x="75" y="275"/>
              </a:cxn>
              <a:cxn ang="0">
                <a:pos x="43" y="252"/>
              </a:cxn>
            </a:cxnLst>
            <a:rect l="0" t="0" r="r" b="b"/>
            <a:pathLst>
              <a:path w="253" h="281">
                <a:moveTo>
                  <a:pt x="43" y="252"/>
                </a:moveTo>
                <a:cubicBezTo>
                  <a:pt x="43" y="252"/>
                  <a:pt x="3" y="241"/>
                  <a:pt x="6" y="215"/>
                </a:cubicBezTo>
                <a:cubicBezTo>
                  <a:pt x="9" y="189"/>
                  <a:pt x="0" y="143"/>
                  <a:pt x="12" y="123"/>
                </a:cubicBezTo>
                <a:cubicBezTo>
                  <a:pt x="23" y="103"/>
                  <a:pt x="43" y="118"/>
                  <a:pt x="35" y="92"/>
                </a:cubicBezTo>
                <a:cubicBezTo>
                  <a:pt x="26" y="66"/>
                  <a:pt x="12" y="46"/>
                  <a:pt x="23" y="34"/>
                </a:cubicBezTo>
                <a:cubicBezTo>
                  <a:pt x="35" y="23"/>
                  <a:pt x="55" y="0"/>
                  <a:pt x="86" y="20"/>
                </a:cubicBezTo>
                <a:cubicBezTo>
                  <a:pt x="118" y="40"/>
                  <a:pt x="147" y="69"/>
                  <a:pt x="158" y="57"/>
                </a:cubicBezTo>
                <a:cubicBezTo>
                  <a:pt x="170" y="46"/>
                  <a:pt x="167" y="34"/>
                  <a:pt x="187" y="49"/>
                </a:cubicBezTo>
                <a:cubicBezTo>
                  <a:pt x="207" y="63"/>
                  <a:pt x="253" y="74"/>
                  <a:pt x="228" y="94"/>
                </a:cubicBezTo>
                <a:cubicBezTo>
                  <a:pt x="202" y="115"/>
                  <a:pt x="147" y="163"/>
                  <a:pt x="141" y="178"/>
                </a:cubicBezTo>
                <a:cubicBezTo>
                  <a:pt x="135" y="192"/>
                  <a:pt x="115" y="198"/>
                  <a:pt x="112" y="224"/>
                </a:cubicBezTo>
                <a:cubicBezTo>
                  <a:pt x="110" y="250"/>
                  <a:pt x="92" y="281"/>
                  <a:pt x="75" y="275"/>
                </a:cubicBezTo>
                <a:cubicBezTo>
                  <a:pt x="58" y="270"/>
                  <a:pt x="43" y="252"/>
                  <a:pt x="43" y="252"/>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4" name="Freeform 14">
            <a:extLst>
              <a:ext uri="{FF2B5EF4-FFF2-40B4-BE49-F238E27FC236}">
                <a16:creationId xmlns:a16="http://schemas.microsoft.com/office/drawing/2014/main" id="{AD1AAF08-1295-F44F-828A-6350FBFFA8BD}"/>
              </a:ext>
            </a:extLst>
          </p:cNvPr>
          <p:cNvSpPr>
            <a:spLocks/>
          </p:cNvSpPr>
          <p:nvPr/>
        </p:nvSpPr>
        <p:spPr bwMode="auto">
          <a:xfrm>
            <a:off x="3064911" y="2604595"/>
            <a:ext cx="320175" cy="297192"/>
          </a:xfrm>
          <a:custGeom>
            <a:avLst/>
            <a:gdLst/>
            <a:ahLst/>
            <a:cxnLst>
              <a:cxn ang="0">
                <a:pos x="78" y="11"/>
              </a:cxn>
              <a:cxn ang="0">
                <a:pos x="98" y="57"/>
              </a:cxn>
              <a:cxn ang="0">
                <a:pos x="144" y="60"/>
              </a:cxn>
              <a:cxn ang="0">
                <a:pos x="184" y="57"/>
              </a:cxn>
              <a:cxn ang="0">
                <a:pos x="210" y="97"/>
              </a:cxn>
              <a:cxn ang="0">
                <a:pos x="222" y="37"/>
              </a:cxn>
              <a:cxn ang="0">
                <a:pos x="279" y="80"/>
              </a:cxn>
              <a:cxn ang="0">
                <a:pos x="348" y="201"/>
              </a:cxn>
              <a:cxn ang="0">
                <a:pos x="328" y="264"/>
              </a:cxn>
              <a:cxn ang="0">
                <a:pos x="331" y="301"/>
              </a:cxn>
              <a:cxn ang="0">
                <a:pos x="250" y="284"/>
              </a:cxn>
              <a:cxn ang="0">
                <a:pos x="141" y="324"/>
              </a:cxn>
              <a:cxn ang="0">
                <a:pos x="86" y="293"/>
              </a:cxn>
              <a:cxn ang="0">
                <a:pos x="32" y="250"/>
              </a:cxn>
              <a:cxn ang="0">
                <a:pos x="95" y="227"/>
              </a:cxn>
              <a:cxn ang="0">
                <a:pos x="52" y="184"/>
              </a:cxn>
              <a:cxn ang="0">
                <a:pos x="9" y="143"/>
              </a:cxn>
              <a:cxn ang="0">
                <a:pos x="0" y="123"/>
              </a:cxn>
              <a:cxn ang="0">
                <a:pos x="20" y="51"/>
              </a:cxn>
              <a:cxn ang="0">
                <a:pos x="78" y="11"/>
              </a:cxn>
            </a:cxnLst>
            <a:rect l="0" t="0" r="r" b="b"/>
            <a:pathLst>
              <a:path w="351" h="327">
                <a:moveTo>
                  <a:pt x="78" y="11"/>
                </a:moveTo>
                <a:cubicBezTo>
                  <a:pt x="86" y="23"/>
                  <a:pt x="81" y="69"/>
                  <a:pt x="98" y="57"/>
                </a:cubicBezTo>
                <a:cubicBezTo>
                  <a:pt x="115" y="46"/>
                  <a:pt x="129" y="43"/>
                  <a:pt x="144" y="60"/>
                </a:cubicBezTo>
                <a:cubicBezTo>
                  <a:pt x="158" y="77"/>
                  <a:pt x="176" y="49"/>
                  <a:pt x="184" y="57"/>
                </a:cubicBezTo>
                <a:cubicBezTo>
                  <a:pt x="193" y="66"/>
                  <a:pt x="184" y="97"/>
                  <a:pt x="210" y="97"/>
                </a:cubicBezTo>
                <a:cubicBezTo>
                  <a:pt x="236" y="97"/>
                  <a:pt x="193" y="43"/>
                  <a:pt x="222" y="37"/>
                </a:cubicBezTo>
                <a:cubicBezTo>
                  <a:pt x="250" y="31"/>
                  <a:pt x="265" y="54"/>
                  <a:pt x="279" y="80"/>
                </a:cubicBezTo>
                <a:cubicBezTo>
                  <a:pt x="294" y="106"/>
                  <a:pt x="345" y="155"/>
                  <a:pt x="348" y="201"/>
                </a:cubicBezTo>
                <a:cubicBezTo>
                  <a:pt x="351" y="247"/>
                  <a:pt x="314" y="247"/>
                  <a:pt x="328" y="264"/>
                </a:cubicBezTo>
                <a:cubicBezTo>
                  <a:pt x="343" y="281"/>
                  <a:pt x="345" y="298"/>
                  <a:pt x="331" y="301"/>
                </a:cubicBezTo>
                <a:cubicBezTo>
                  <a:pt x="317" y="304"/>
                  <a:pt x="276" y="270"/>
                  <a:pt x="250" y="284"/>
                </a:cubicBezTo>
                <a:cubicBezTo>
                  <a:pt x="224" y="298"/>
                  <a:pt x="173" y="327"/>
                  <a:pt x="141" y="324"/>
                </a:cubicBezTo>
                <a:cubicBezTo>
                  <a:pt x="109" y="321"/>
                  <a:pt x="86" y="293"/>
                  <a:pt x="86" y="293"/>
                </a:cubicBezTo>
                <a:cubicBezTo>
                  <a:pt x="86" y="293"/>
                  <a:pt x="34" y="264"/>
                  <a:pt x="32" y="250"/>
                </a:cubicBezTo>
                <a:cubicBezTo>
                  <a:pt x="29" y="235"/>
                  <a:pt x="75" y="235"/>
                  <a:pt x="95" y="227"/>
                </a:cubicBezTo>
                <a:cubicBezTo>
                  <a:pt x="115" y="218"/>
                  <a:pt x="81" y="186"/>
                  <a:pt x="52" y="184"/>
                </a:cubicBezTo>
                <a:cubicBezTo>
                  <a:pt x="23" y="181"/>
                  <a:pt x="6" y="152"/>
                  <a:pt x="9" y="143"/>
                </a:cubicBezTo>
                <a:cubicBezTo>
                  <a:pt x="11" y="135"/>
                  <a:pt x="0" y="138"/>
                  <a:pt x="0" y="123"/>
                </a:cubicBezTo>
                <a:cubicBezTo>
                  <a:pt x="0" y="109"/>
                  <a:pt x="11" y="57"/>
                  <a:pt x="20" y="51"/>
                </a:cubicBezTo>
                <a:cubicBezTo>
                  <a:pt x="29" y="46"/>
                  <a:pt x="69" y="0"/>
                  <a:pt x="78" y="11"/>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5" name="Freeform 15">
            <a:extLst>
              <a:ext uri="{FF2B5EF4-FFF2-40B4-BE49-F238E27FC236}">
                <a16:creationId xmlns:a16="http://schemas.microsoft.com/office/drawing/2014/main" id="{886C2EFB-20C1-5742-A3ED-1D116ADDBCD1}"/>
              </a:ext>
            </a:extLst>
          </p:cNvPr>
          <p:cNvSpPr>
            <a:spLocks/>
          </p:cNvSpPr>
          <p:nvPr/>
        </p:nvSpPr>
        <p:spPr bwMode="auto">
          <a:xfrm>
            <a:off x="3377160" y="2568140"/>
            <a:ext cx="114914" cy="190203"/>
          </a:xfrm>
          <a:custGeom>
            <a:avLst/>
            <a:gdLst/>
            <a:ahLst/>
            <a:cxnLst>
              <a:cxn ang="0">
                <a:pos x="20" y="28"/>
              </a:cxn>
              <a:cxn ang="0">
                <a:pos x="60" y="5"/>
              </a:cxn>
              <a:cxn ang="0">
                <a:pos x="115" y="28"/>
              </a:cxn>
              <a:cxn ang="0">
                <a:pos x="106" y="83"/>
              </a:cxn>
              <a:cxn ang="0">
                <a:pos x="121" y="132"/>
              </a:cxn>
              <a:cxn ang="0">
                <a:pos x="92" y="183"/>
              </a:cxn>
              <a:cxn ang="0">
                <a:pos x="49" y="129"/>
              </a:cxn>
              <a:cxn ang="0">
                <a:pos x="8" y="86"/>
              </a:cxn>
              <a:cxn ang="0">
                <a:pos x="37" y="68"/>
              </a:cxn>
              <a:cxn ang="0">
                <a:pos x="20" y="28"/>
              </a:cxn>
            </a:cxnLst>
            <a:rect l="0" t="0" r="r" b="b"/>
            <a:pathLst>
              <a:path w="126" h="209">
                <a:moveTo>
                  <a:pt x="20" y="28"/>
                </a:moveTo>
                <a:cubicBezTo>
                  <a:pt x="20" y="28"/>
                  <a:pt x="28" y="0"/>
                  <a:pt x="60" y="5"/>
                </a:cubicBezTo>
                <a:cubicBezTo>
                  <a:pt x="92" y="11"/>
                  <a:pt x="121" y="8"/>
                  <a:pt x="115" y="28"/>
                </a:cubicBezTo>
                <a:cubicBezTo>
                  <a:pt x="109" y="48"/>
                  <a:pt x="86" y="66"/>
                  <a:pt x="106" y="83"/>
                </a:cubicBezTo>
                <a:cubicBezTo>
                  <a:pt x="126" y="100"/>
                  <a:pt x="123" y="120"/>
                  <a:pt x="121" y="132"/>
                </a:cubicBezTo>
                <a:cubicBezTo>
                  <a:pt x="118" y="143"/>
                  <a:pt x="109" y="209"/>
                  <a:pt x="92" y="183"/>
                </a:cubicBezTo>
                <a:cubicBezTo>
                  <a:pt x="74" y="158"/>
                  <a:pt x="63" y="140"/>
                  <a:pt x="49" y="129"/>
                </a:cubicBezTo>
                <a:cubicBezTo>
                  <a:pt x="34" y="117"/>
                  <a:pt x="0" y="97"/>
                  <a:pt x="8" y="86"/>
                </a:cubicBezTo>
                <a:cubicBezTo>
                  <a:pt x="17" y="74"/>
                  <a:pt x="37" y="68"/>
                  <a:pt x="37" y="68"/>
                </a:cubicBezTo>
                <a:cubicBezTo>
                  <a:pt x="37" y="68"/>
                  <a:pt x="17" y="54"/>
                  <a:pt x="20" y="28"/>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6" name="Freeform 16">
            <a:extLst>
              <a:ext uri="{FF2B5EF4-FFF2-40B4-BE49-F238E27FC236}">
                <a16:creationId xmlns:a16="http://schemas.microsoft.com/office/drawing/2014/main" id="{4E7A7EAC-80C2-1A46-AD81-78C6FB8AE594}"/>
              </a:ext>
            </a:extLst>
          </p:cNvPr>
          <p:cNvSpPr>
            <a:spLocks/>
          </p:cNvSpPr>
          <p:nvPr/>
        </p:nvSpPr>
        <p:spPr bwMode="auto">
          <a:xfrm>
            <a:off x="2965847" y="2263023"/>
            <a:ext cx="146615" cy="150577"/>
          </a:xfrm>
          <a:custGeom>
            <a:avLst/>
            <a:gdLst/>
            <a:ahLst/>
            <a:cxnLst>
              <a:cxn ang="0">
                <a:pos x="14" y="114"/>
              </a:cxn>
              <a:cxn ang="0">
                <a:pos x="69" y="43"/>
              </a:cxn>
              <a:cxn ang="0">
                <a:pos x="129" y="17"/>
              </a:cxn>
              <a:cxn ang="0">
                <a:pos x="155" y="20"/>
              </a:cxn>
              <a:cxn ang="0">
                <a:pos x="143" y="80"/>
              </a:cxn>
              <a:cxn ang="0">
                <a:pos x="118" y="123"/>
              </a:cxn>
              <a:cxn ang="0">
                <a:pos x="69" y="132"/>
              </a:cxn>
              <a:cxn ang="0">
                <a:pos x="40" y="160"/>
              </a:cxn>
              <a:cxn ang="0">
                <a:pos x="14" y="114"/>
              </a:cxn>
            </a:cxnLst>
            <a:rect l="0" t="0" r="r" b="b"/>
            <a:pathLst>
              <a:path w="161" h="166">
                <a:moveTo>
                  <a:pt x="14" y="114"/>
                </a:moveTo>
                <a:cubicBezTo>
                  <a:pt x="14" y="114"/>
                  <a:pt x="46" y="51"/>
                  <a:pt x="69" y="43"/>
                </a:cubicBezTo>
                <a:cubicBezTo>
                  <a:pt x="92" y="34"/>
                  <a:pt x="129" y="17"/>
                  <a:pt x="129" y="17"/>
                </a:cubicBezTo>
                <a:cubicBezTo>
                  <a:pt x="129" y="17"/>
                  <a:pt x="149" y="0"/>
                  <a:pt x="155" y="20"/>
                </a:cubicBezTo>
                <a:cubicBezTo>
                  <a:pt x="161" y="40"/>
                  <a:pt x="143" y="57"/>
                  <a:pt x="143" y="80"/>
                </a:cubicBezTo>
                <a:cubicBezTo>
                  <a:pt x="143" y="103"/>
                  <a:pt x="138" y="135"/>
                  <a:pt x="118" y="123"/>
                </a:cubicBezTo>
                <a:cubicBezTo>
                  <a:pt x="97" y="111"/>
                  <a:pt x="69" y="114"/>
                  <a:pt x="69" y="132"/>
                </a:cubicBezTo>
                <a:cubicBezTo>
                  <a:pt x="69" y="149"/>
                  <a:pt x="51" y="166"/>
                  <a:pt x="40" y="160"/>
                </a:cubicBezTo>
                <a:cubicBezTo>
                  <a:pt x="28" y="155"/>
                  <a:pt x="0" y="149"/>
                  <a:pt x="14" y="114"/>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7" name="Freeform 17">
            <a:extLst>
              <a:ext uri="{FF2B5EF4-FFF2-40B4-BE49-F238E27FC236}">
                <a16:creationId xmlns:a16="http://schemas.microsoft.com/office/drawing/2014/main" id="{09B9331D-7528-B241-A10A-F86246D35495}"/>
              </a:ext>
            </a:extLst>
          </p:cNvPr>
          <p:cNvSpPr>
            <a:spLocks/>
          </p:cNvSpPr>
          <p:nvPr/>
        </p:nvSpPr>
        <p:spPr bwMode="auto">
          <a:xfrm>
            <a:off x="3083138" y="2314536"/>
            <a:ext cx="236169" cy="216356"/>
          </a:xfrm>
          <a:custGeom>
            <a:avLst/>
            <a:gdLst/>
            <a:ahLst/>
            <a:cxnLst>
              <a:cxn ang="0">
                <a:pos x="81" y="69"/>
              </a:cxn>
              <a:cxn ang="0">
                <a:pos x="153" y="115"/>
              </a:cxn>
              <a:cxn ang="0">
                <a:pos x="170" y="78"/>
              </a:cxn>
              <a:cxn ang="0">
                <a:pos x="184" y="32"/>
              </a:cxn>
              <a:cxn ang="0">
                <a:pos x="222" y="100"/>
              </a:cxn>
              <a:cxn ang="0">
                <a:pos x="242" y="100"/>
              </a:cxn>
              <a:cxn ang="0">
                <a:pos x="236" y="164"/>
              </a:cxn>
              <a:cxn ang="0">
                <a:pos x="161" y="190"/>
              </a:cxn>
              <a:cxn ang="0">
                <a:pos x="72" y="215"/>
              </a:cxn>
              <a:cxn ang="0">
                <a:pos x="66" y="161"/>
              </a:cxn>
              <a:cxn ang="0">
                <a:pos x="9" y="164"/>
              </a:cxn>
              <a:cxn ang="0">
                <a:pos x="23" y="109"/>
              </a:cxn>
              <a:cxn ang="0">
                <a:pos x="38" y="66"/>
              </a:cxn>
              <a:cxn ang="0">
                <a:pos x="81" y="69"/>
              </a:cxn>
            </a:cxnLst>
            <a:rect l="0" t="0" r="r" b="b"/>
            <a:pathLst>
              <a:path w="259" h="238">
                <a:moveTo>
                  <a:pt x="81" y="69"/>
                </a:moveTo>
                <a:cubicBezTo>
                  <a:pt x="81" y="69"/>
                  <a:pt x="124" y="106"/>
                  <a:pt x="153" y="115"/>
                </a:cubicBezTo>
                <a:cubicBezTo>
                  <a:pt x="181" y="123"/>
                  <a:pt x="170" y="106"/>
                  <a:pt x="170" y="78"/>
                </a:cubicBezTo>
                <a:cubicBezTo>
                  <a:pt x="170" y="49"/>
                  <a:pt x="164" y="0"/>
                  <a:pt x="184" y="32"/>
                </a:cubicBezTo>
                <a:cubicBezTo>
                  <a:pt x="205" y="63"/>
                  <a:pt x="202" y="100"/>
                  <a:pt x="222" y="100"/>
                </a:cubicBezTo>
                <a:cubicBezTo>
                  <a:pt x="242" y="100"/>
                  <a:pt x="230" y="75"/>
                  <a:pt x="242" y="100"/>
                </a:cubicBezTo>
                <a:cubicBezTo>
                  <a:pt x="253" y="126"/>
                  <a:pt x="259" y="158"/>
                  <a:pt x="236" y="164"/>
                </a:cubicBezTo>
                <a:cubicBezTo>
                  <a:pt x="213" y="169"/>
                  <a:pt x="179" y="169"/>
                  <a:pt x="161" y="190"/>
                </a:cubicBezTo>
                <a:cubicBezTo>
                  <a:pt x="144" y="210"/>
                  <a:pt x="75" y="238"/>
                  <a:pt x="72" y="215"/>
                </a:cubicBezTo>
                <a:cubicBezTo>
                  <a:pt x="69" y="192"/>
                  <a:pt x="81" y="155"/>
                  <a:pt x="66" y="161"/>
                </a:cubicBezTo>
                <a:cubicBezTo>
                  <a:pt x="52" y="167"/>
                  <a:pt x="17" y="190"/>
                  <a:pt x="9" y="164"/>
                </a:cubicBezTo>
                <a:cubicBezTo>
                  <a:pt x="0" y="138"/>
                  <a:pt x="12" y="118"/>
                  <a:pt x="23" y="109"/>
                </a:cubicBezTo>
                <a:cubicBezTo>
                  <a:pt x="35" y="100"/>
                  <a:pt x="38" y="66"/>
                  <a:pt x="38" y="66"/>
                </a:cubicBezTo>
                <a:cubicBezTo>
                  <a:pt x="38" y="66"/>
                  <a:pt x="52" y="40"/>
                  <a:pt x="81" y="69"/>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8" name="Freeform 18">
            <a:extLst>
              <a:ext uri="{FF2B5EF4-FFF2-40B4-BE49-F238E27FC236}">
                <a16:creationId xmlns:a16="http://schemas.microsoft.com/office/drawing/2014/main" id="{D0A61901-2522-8A4E-941F-CFF414761B83}"/>
              </a:ext>
            </a:extLst>
          </p:cNvPr>
          <p:cNvSpPr>
            <a:spLocks/>
          </p:cNvSpPr>
          <p:nvPr/>
        </p:nvSpPr>
        <p:spPr bwMode="auto">
          <a:xfrm>
            <a:off x="3626009" y="2565762"/>
            <a:ext cx="575364" cy="676805"/>
          </a:xfrm>
          <a:custGeom>
            <a:avLst/>
            <a:gdLst/>
            <a:ahLst/>
            <a:cxnLst>
              <a:cxn ang="0">
                <a:pos x="32" y="31"/>
              </a:cxn>
              <a:cxn ang="0">
                <a:pos x="20" y="189"/>
              </a:cxn>
              <a:cxn ang="0">
                <a:pos x="63" y="258"/>
              </a:cxn>
              <a:cxn ang="0">
                <a:pos x="144" y="275"/>
              </a:cxn>
              <a:cxn ang="0">
                <a:pos x="210" y="270"/>
              </a:cxn>
              <a:cxn ang="0">
                <a:pos x="236" y="258"/>
              </a:cxn>
              <a:cxn ang="0">
                <a:pos x="357" y="376"/>
              </a:cxn>
              <a:cxn ang="0">
                <a:pos x="380" y="439"/>
              </a:cxn>
              <a:cxn ang="0">
                <a:pos x="349" y="505"/>
              </a:cxn>
              <a:cxn ang="0">
                <a:pos x="343" y="554"/>
              </a:cxn>
              <a:cxn ang="0">
                <a:pos x="277" y="580"/>
              </a:cxn>
              <a:cxn ang="0">
                <a:pos x="349" y="597"/>
              </a:cxn>
              <a:cxn ang="0">
                <a:pos x="418" y="657"/>
              </a:cxn>
              <a:cxn ang="0">
                <a:pos x="524" y="723"/>
              </a:cxn>
              <a:cxn ang="0">
                <a:pos x="481" y="640"/>
              </a:cxn>
              <a:cxn ang="0">
                <a:pos x="547" y="675"/>
              </a:cxn>
              <a:cxn ang="0">
                <a:pos x="556" y="623"/>
              </a:cxn>
              <a:cxn ang="0">
                <a:pos x="490" y="531"/>
              </a:cxn>
              <a:cxn ang="0">
                <a:pos x="527" y="499"/>
              </a:cxn>
              <a:cxn ang="0">
                <a:pos x="570" y="560"/>
              </a:cxn>
              <a:cxn ang="0">
                <a:pos x="596" y="517"/>
              </a:cxn>
              <a:cxn ang="0">
                <a:pos x="613" y="471"/>
              </a:cxn>
              <a:cxn ang="0">
                <a:pos x="559" y="430"/>
              </a:cxn>
              <a:cxn ang="0">
                <a:pos x="504" y="382"/>
              </a:cxn>
              <a:cxn ang="0">
                <a:pos x="481" y="318"/>
              </a:cxn>
              <a:cxn ang="0">
                <a:pos x="472" y="258"/>
              </a:cxn>
              <a:cxn ang="0">
                <a:pos x="418" y="229"/>
              </a:cxn>
              <a:cxn ang="0">
                <a:pos x="403" y="186"/>
              </a:cxn>
              <a:cxn ang="0">
                <a:pos x="351" y="161"/>
              </a:cxn>
              <a:cxn ang="0">
                <a:pos x="300" y="100"/>
              </a:cxn>
              <a:cxn ang="0">
                <a:pos x="300" y="54"/>
              </a:cxn>
              <a:cxn ang="0">
                <a:pos x="222" y="11"/>
              </a:cxn>
              <a:cxn ang="0">
                <a:pos x="138" y="20"/>
              </a:cxn>
              <a:cxn ang="0">
                <a:pos x="86" y="117"/>
              </a:cxn>
              <a:cxn ang="0">
                <a:pos x="95" y="17"/>
              </a:cxn>
              <a:cxn ang="0">
                <a:pos x="32" y="31"/>
              </a:cxn>
            </a:cxnLst>
            <a:rect l="0" t="0" r="r" b="b"/>
            <a:pathLst>
              <a:path w="631" h="744">
                <a:moveTo>
                  <a:pt x="32" y="31"/>
                </a:moveTo>
                <a:cubicBezTo>
                  <a:pt x="30" y="40"/>
                  <a:pt x="0" y="166"/>
                  <a:pt x="20" y="189"/>
                </a:cubicBezTo>
                <a:cubicBezTo>
                  <a:pt x="40" y="212"/>
                  <a:pt x="35" y="258"/>
                  <a:pt x="63" y="258"/>
                </a:cubicBezTo>
                <a:cubicBezTo>
                  <a:pt x="92" y="258"/>
                  <a:pt x="121" y="270"/>
                  <a:pt x="144" y="275"/>
                </a:cubicBezTo>
                <a:cubicBezTo>
                  <a:pt x="167" y="281"/>
                  <a:pt x="202" y="278"/>
                  <a:pt x="210" y="270"/>
                </a:cubicBezTo>
                <a:cubicBezTo>
                  <a:pt x="219" y="261"/>
                  <a:pt x="187" y="227"/>
                  <a:pt x="236" y="258"/>
                </a:cubicBezTo>
                <a:cubicBezTo>
                  <a:pt x="285" y="290"/>
                  <a:pt x="346" y="353"/>
                  <a:pt x="357" y="376"/>
                </a:cubicBezTo>
                <a:cubicBezTo>
                  <a:pt x="369" y="399"/>
                  <a:pt x="392" y="405"/>
                  <a:pt x="380" y="439"/>
                </a:cubicBezTo>
                <a:cubicBezTo>
                  <a:pt x="369" y="474"/>
                  <a:pt x="340" y="479"/>
                  <a:pt x="349" y="505"/>
                </a:cubicBezTo>
                <a:cubicBezTo>
                  <a:pt x="357" y="531"/>
                  <a:pt x="369" y="548"/>
                  <a:pt x="343" y="554"/>
                </a:cubicBezTo>
                <a:cubicBezTo>
                  <a:pt x="317" y="560"/>
                  <a:pt x="256" y="542"/>
                  <a:pt x="277" y="580"/>
                </a:cubicBezTo>
                <a:cubicBezTo>
                  <a:pt x="297" y="617"/>
                  <a:pt x="328" y="588"/>
                  <a:pt x="349" y="597"/>
                </a:cubicBezTo>
                <a:cubicBezTo>
                  <a:pt x="369" y="606"/>
                  <a:pt x="395" y="637"/>
                  <a:pt x="418" y="657"/>
                </a:cubicBezTo>
                <a:cubicBezTo>
                  <a:pt x="441" y="677"/>
                  <a:pt x="524" y="744"/>
                  <a:pt x="524" y="723"/>
                </a:cubicBezTo>
                <a:cubicBezTo>
                  <a:pt x="524" y="703"/>
                  <a:pt x="441" y="634"/>
                  <a:pt x="481" y="640"/>
                </a:cubicBezTo>
                <a:cubicBezTo>
                  <a:pt x="521" y="646"/>
                  <a:pt x="524" y="680"/>
                  <a:pt x="547" y="675"/>
                </a:cubicBezTo>
                <a:cubicBezTo>
                  <a:pt x="570" y="669"/>
                  <a:pt x="562" y="632"/>
                  <a:pt x="556" y="623"/>
                </a:cubicBezTo>
                <a:cubicBezTo>
                  <a:pt x="550" y="614"/>
                  <a:pt x="487" y="557"/>
                  <a:pt x="490" y="531"/>
                </a:cubicBezTo>
                <a:cubicBezTo>
                  <a:pt x="492" y="505"/>
                  <a:pt x="513" y="471"/>
                  <a:pt x="527" y="499"/>
                </a:cubicBezTo>
                <a:cubicBezTo>
                  <a:pt x="541" y="528"/>
                  <a:pt x="556" y="565"/>
                  <a:pt x="570" y="560"/>
                </a:cubicBezTo>
                <a:cubicBezTo>
                  <a:pt x="585" y="554"/>
                  <a:pt x="593" y="531"/>
                  <a:pt x="596" y="517"/>
                </a:cubicBezTo>
                <a:cubicBezTo>
                  <a:pt x="599" y="502"/>
                  <a:pt x="631" y="491"/>
                  <a:pt x="613" y="471"/>
                </a:cubicBezTo>
                <a:cubicBezTo>
                  <a:pt x="596" y="451"/>
                  <a:pt x="579" y="448"/>
                  <a:pt x="559" y="430"/>
                </a:cubicBezTo>
                <a:cubicBezTo>
                  <a:pt x="539" y="413"/>
                  <a:pt x="510" y="405"/>
                  <a:pt x="504" y="382"/>
                </a:cubicBezTo>
                <a:cubicBezTo>
                  <a:pt x="498" y="359"/>
                  <a:pt x="472" y="353"/>
                  <a:pt x="481" y="318"/>
                </a:cubicBezTo>
                <a:cubicBezTo>
                  <a:pt x="490" y="284"/>
                  <a:pt x="498" y="264"/>
                  <a:pt x="472" y="258"/>
                </a:cubicBezTo>
                <a:cubicBezTo>
                  <a:pt x="446" y="252"/>
                  <a:pt x="423" y="244"/>
                  <a:pt x="418" y="229"/>
                </a:cubicBezTo>
                <a:cubicBezTo>
                  <a:pt x="412" y="215"/>
                  <a:pt x="403" y="186"/>
                  <a:pt x="403" y="186"/>
                </a:cubicBezTo>
                <a:cubicBezTo>
                  <a:pt x="403" y="186"/>
                  <a:pt x="354" y="169"/>
                  <a:pt x="351" y="161"/>
                </a:cubicBezTo>
                <a:cubicBezTo>
                  <a:pt x="349" y="152"/>
                  <a:pt x="302" y="112"/>
                  <a:pt x="300" y="100"/>
                </a:cubicBezTo>
                <a:cubicBezTo>
                  <a:pt x="297" y="89"/>
                  <a:pt x="302" y="63"/>
                  <a:pt x="300" y="54"/>
                </a:cubicBezTo>
                <a:cubicBezTo>
                  <a:pt x="297" y="46"/>
                  <a:pt x="251" y="17"/>
                  <a:pt x="222" y="11"/>
                </a:cubicBezTo>
                <a:cubicBezTo>
                  <a:pt x="193" y="5"/>
                  <a:pt x="144" y="0"/>
                  <a:pt x="138" y="20"/>
                </a:cubicBezTo>
                <a:cubicBezTo>
                  <a:pt x="133" y="40"/>
                  <a:pt x="89" y="143"/>
                  <a:pt x="86" y="117"/>
                </a:cubicBezTo>
                <a:cubicBezTo>
                  <a:pt x="84" y="92"/>
                  <a:pt x="112" y="20"/>
                  <a:pt x="95" y="17"/>
                </a:cubicBezTo>
                <a:cubicBezTo>
                  <a:pt x="78" y="14"/>
                  <a:pt x="38" y="8"/>
                  <a:pt x="32" y="31"/>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9" name="Freeform 19">
            <a:extLst>
              <a:ext uri="{FF2B5EF4-FFF2-40B4-BE49-F238E27FC236}">
                <a16:creationId xmlns:a16="http://schemas.microsoft.com/office/drawing/2014/main" id="{A21A6C36-907E-E34D-9871-F3F59565E074}"/>
              </a:ext>
            </a:extLst>
          </p:cNvPr>
          <p:cNvSpPr>
            <a:spLocks/>
          </p:cNvSpPr>
          <p:nvPr/>
        </p:nvSpPr>
        <p:spPr bwMode="auto">
          <a:xfrm>
            <a:off x="3387463" y="2338312"/>
            <a:ext cx="86384" cy="146615"/>
          </a:xfrm>
          <a:custGeom>
            <a:avLst/>
            <a:gdLst/>
            <a:ahLst/>
            <a:cxnLst>
              <a:cxn ang="0">
                <a:pos x="38" y="43"/>
              </a:cxn>
              <a:cxn ang="0">
                <a:pos x="58" y="3"/>
              </a:cxn>
              <a:cxn ang="0">
                <a:pos x="89" y="34"/>
              </a:cxn>
              <a:cxn ang="0">
                <a:pos x="86" y="120"/>
              </a:cxn>
              <a:cxn ang="0">
                <a:pos x="40" y="141"/>
              </a:cxn>
              <a:cxn ang="0">
                <a:pos x="12" y="95"/>
              </a:cxn>
              <a:cxn ang="0">
                <a:pos x="38" y="43"/>
              </a:cxn>
            </a:cxnLst>
            <a:rect l="0" t="0" r="r" b="b"/>
            <a:pathLst>
              <a:path w="95" h="161">
                <a:moveTo>
                  <a:pt x="38" y="43"/>
                </a:moveTo>
                <a:cubicBezTo>
                  <a:pt x="66" y="51"/>
                  <a:pt x="35" y="0"/>
                  <a:pt x="58" y="3"/>
                </a:cubicBezTo>
                <a:cubicBezTo>
                  <a:pt x="81" y="6"/>
                  <a:pt x="84" y="11"/>
                  <a:pt x="89" y="34"/>
                </a:cubicBezTo>
                <a:cubicBezTo>
                  <a:pt x="95" y="57"/>
                  <a:pt x="84" y="103"/>
                  <a:pt x="86" y="120"/>
                </a:cubicBezTo>
                <a:cubicBezTo>
                  <a:pt x="89" y="138"/>
                  <a:pt x="40" y="161"/>
                  <a:pt x="40" y="141"/>
                </a:cubicBezTo>
                <a:cubicBezTo>
                  <a:pt x="40" y="120"/>
                  <a:pt x="23" y="103"/>
                  <a:pt x="12" y="95"/>
                </a:cubicBezTo>
                <a:cubicBezTo>
                  <a:pt x="0" y="86"/>
                  <a:pt x="6" y="34"/>
                  <a:pt x="38" y="43"/>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0" name="Freeform 20">
            <a:extLst>
              <a:ext uri="{FF2B5EF4-FFF2-40B4-BE49-F238E27FC236}">
                <a16:creationId xmlns:a16="http://schemas.microsoft.com/office/drawing/2014/main" id="{52FACA6C-C085-BB43-B360-F36BE26E69AE}"/>
              </a:ext>
            </a:extLst>
          </p:cNvPr>
          <p:cNvSpPr>
            <a:spLocks/>
          </p:cNvSpPr>
          <p:nvPr/>
        </p:nvSpPr>
        <p:spPr bwMode="auto">
          <a:xfrm>
            <a:off x="3506340" y="2426280"/>
            <a:ext cx="53891" cy="84006"/>
          </a:xfrm>
          <a:custGeom>
            <a:avLst/>
            <a:gdLst/>
            <a:ahLst/>
            <a:cxnLst>
              <a:cxn ang="0">
                <a:pos x="20" y="9"/>
              </a:cxn>
              <a:cxn ang="0">
                <a:pos x="11" y="52"/>
              </a:cxn>
              <a:cxn ang="0">
                <a:pos x="49" y="78"/>
              </a:cxn>
              <a:cxn ang="0">
                <a:pos x="20" y="9"/>
              </a:cxn>
            </a:cxnLst>
            <a:rect l="0" t="0" r="r" b="b"/>
            <a:pathLst>
              <a:path w="60" h="92">
                <a:moveTo>
                  <a:pt x="20" y="9"/>
                </a:moveTo>
                <a:cubicBezTo>
                  <a:pt x="8" y="12"/>
                  <a:pt x="0" y="41"/>
                  <a:pt x="11" y="52"/>
                </a:cubicBezTo>
                <a:cubicBezTo>
                  <a:pt x="23" y="64"/>
                  <a:pt x="40" y="92"/>
                  <a:pt x="49" y="78"/>
                </a:cubicBezTo>
                <a:cubicBezTo>
                  <a:pt x="57" y="64"/>
                  <a:pt x="60" y="0"/>
                  <a:pt x="20" y="9"/>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1" name="Freeform 21">
            <a:extLst>
              <a:ext uri="{FF2B5EF4-FFF2-40B4-BE49-F238E27FC236}">
                <a16:creationId xmlns:a16="http://schemas.microsoft.com/office/drawing/2014/main" id="{0CD5752B-6F5E-0F4F-BAEF-FCAA7C3E4CEA}"/>
              </a:ext>
            </a:extLst>
          </p:cNvPr>
          <p:cNvSpPr>
            <a:spLocks/>
          </p:cNvSpPr>
          <p:nvPr/>
        </p:nvSpPr>
        <p:spPr bwMode="auto">
          <a:xfrm>
            <a:off x="3495244" y="1554517"/>
            <a:ext cx="700580" cy="955769"/>
          </a:xfrm>
          <a:custGeom>
            <a:avLst/>
            <a:gdLst/>
            <a:ahLst/>
            <a:cxnLst>
              <a:cxn ang="0">
                <a:pos x="63" y="893"/>
              </a:cxn>
              <a:cxn ang="0">
                <a:pos x="112" y="1034"/>
              </a:cxn>
              <a:cxn ang="0">
                <a:pos x="179" y="1043"/>
              </a:cxn>
              <a:cxn ang="0">
                <a:pos x="311" y="1046"/>
              </a:cxn>
              <a:cxn ang="0">
                <a:pos x="357" y="977"/>
              </a:cxn>
              <a:cxn ang="0">
                <a:pos x="219" y="962"/>
              </a:cxn>
              <a:cxn ang="0">
                <a:pos x="136" y="925"/>
              </a:cxn>
              <a:cxn ang="0">
                <a:pos x="130" y="882"/>
              </a:cxn>
              <a:cxn ang="0">
                <a:pos x="277" y="876"/>
              </a:cxn>
              <a:cxn ang="0">
                <a:pos x="383" y="876"/>
              </a:cxn>
              <a:cxn ang="0">
                <a:pos x="346" y="816"/>
              </a:cxn>
              <a:cxn ang="0">
                <a:pos x="400" y="738"/>
              </a:cxn>
              <a:cxn ang="0">
                <a:pos x="452" y="658"/>
              </a:cxn>
              <a:cxn ang="0">
                <a:pos x="432" y="606"/>
              </a:cxn>
              <a:cxn ang="0">
                <a:pos x="467" y="537"/>
              </a:cxn>
              <a:cxn ang="0">
                <a:pos x="521" y="517"/>
              </a:cxn>
              <a:cxn ang="0">
                <a:pos x="530" y="474"/>
              </a:cxn>
              <a:cxn ang="0">
                <a:pos x="573" y="422"/>
              </a:cxn>
              <a:cxn ang="0">
                <a:pos x="691" y="267"/>
              </a:cxn>
              <a:cxn ang="0">
                <a:pos x="683" y="233"/>
              </a:cxn>
              <a:cxn ang="0">
                <a:pos x="769" y="106"/>
              </a:cxn>
              <a:cxn ang="0">
                <a:pos x="688" y="35"/>
              </a:cxn>
              <a:cxn ang="0">
                <a:pos x="634" y="17"/>
              </a:cxn>
              <a:cxn ang="0">
                <a:pos x="516" y="3"/>
              </a:cxn>
              <a:cxn ang="0">
                <a:pos x="458" y="3"/>
              </a:cxn>
              <a:cxn ang="0">
                <a:pos x="435" y="58"/>
              </a:cxn>
              <a:cxn ang="0">
                <a:pos x="372" y="37"/>
              </a:cxn>
              <a:cxn ang="0">
                <a:pos x="337" y="89"/>
              </a:cxn>
              <a:cxn ang="0">
                <a:pos x="303" y="129"/>
              </a:cxn>
              <a:cxn ang="0">
                <a:pos x="285" y="158"/>
              </a:cxn>
              <a:cxn ang="0">
                <a:pos x="216" y="158"/>
              </a:cxn>
              <a:cxn ang="0">
                <a:pos x="187" y="193"/>
              </a:cxn>
              <a:cxn ang="0">
                <a:pos x="110" y="233"/>
              </a:cxn>
              <a:cxn ang="0">
                <a:pos x="150" y="287"/>
              </a:cxn>
              <a:cxn ang="0">
                <a:pos x="196" y="325"/>
              </a:cxn>
              <a:cxn ang="0">
                <a:pos x="228" y="336"/>
              </a:cxn>
              <a:cxn ang="0">
                <a:pos x="228" y="382"/>
              </a:cxn>
              <a:cxn ang="0">
                <a:pos x="317" y="391"/>
              </a:cxn>
              <a:cxn ang="0">
                <a:pos x="403" y="262"/>
              </a:cxn>
              <a:cxn ang="0">
                <a:pos x="412" y="351"/>
              </a:cxn>
              <a:cxn ang="0">
                <a:pos x="349" y="420"/>
              </a:cxn>
              <a:cxn ang="0">
                <a:pos x="337" y="523"/>
              </a:cxn>
              <a:cxn ang="0">
                <a:pos x="225" y="457"/>
              </a:cxn>
              <a:cxn ang="0">
                <a:pos x="190" y="474"/>
              </a:cxn>
              <a:cxn ang="0">
                <a:pos x="118" y="388"/>
              </a:cxn>
              <a:cxn ang="0">
                <a:pos x="61" y="302"/>
              </a:cxn>
              <a:cxn ang="0">
                <a:pos x="55" y="394"/>
              </a:cxn>
              <a:cxn ang="0">
                <a:pos x="69" y="486"/>
              </a:cxn>
              <a:cxn ang="0">
                <a:pos x="112" y="569"/>
              </a:cxn>
              <a:cxn ang="0">
                <a:pos x="101" y="652"/>
              </a:cxn>
              <a:cxn ang="0">
                <a:pos x="187" y="678"/>
              </a:cxn>
              <a:cxn ang="0">
                <a:pos x="228" y="741"/>
              </a:cxn>
              <a:cxn ang="0">
                <a:pos x="196" y="799"/>
              </a:cxn>
              <a:cxn ang="0">
                <a:pos x="92" y="847"/>
              </a:cxn>
              <a:cxn ang="0">
                <a:pos x="17" y="856"/>
              </a:cxn>
            </a:cxnLst>
            <a:rect l="0" t="0" r="r" b="b"/>
            <a:pathLst>
              <a:path w="769" h="1051">
                <a:moveTo>
                  <a:pt x="17" y="856"/>
                </a:moveTo>
                <a:cubicBezTo>
                  <a:pt x="17" y="856"/>
                  <a:pt x="38" y="882"/>
                  <a:pt x="63" y="893"/>
                </a:cubicBezTo>
                <a:cubicBezTo>
                  <a:pt x="89" y="905"/>
                  <a:pt x="98" y="942"/>
                  <a:pt x="98" y="962"/>
                </a:cubicBezTo>
                <a:cubicBezTo>
                  <a:pt x="98" y="982"/>
                  <a:pt x="95" y="1026"/>
                  <a:pt x="112" y="1034"/>
                </a:cubicBezTo>
                <a:cubicBezTo>
                  <a:pt x="130" y="1043"/>
                  <a:pt x="141" y="1046"/>
                  <a:pt x="150" y="1043"/>
                </a:cubicBezTo>
                <a:cubicBezTo>
                  <a:pt x="158" y="1040"/>
                  <a:pt x="150" y="1034"/>
                  <a:pt x="179" y="1043"/>
                </a:cubicBezTo>
                <a:cubicBezTo>
                  <a:pt x="207" y="1051"/>
                  <a:pt x="248" y="1043"/>
                  <a:pt x="268" y="1043"/>
                </a:cubicBezTo>
                <a:cubicBezTo>
                  <a:pt x="288" y="1043"/>
                  <a:pt x="291" y="1046"/>
                  <a:pt x="311" y="1046"/>
                </a:cubicBezTo>
                <a:cubicBezTo>
                  <a:pt x="331" y="1046"/>
                  <a:pt x="354" y="1043"/>
                  <a:pt x="357" y="1028"/>
                </a:cubicBezTo>
                <a:cubicBezTo>
                  <a:pt x="360" y="1014"/>
                  <a:pt x="354" y="988"/>
                  <a:pt x="357" y="977"/>
                </a:cubicBezTo>
                <a:cubicBezTo>
                  <a:pt x="360" y="965"/>
                  <a:pt x="334" y="945"/>
                  <a:pt x="308" y="942"/>
                </a:cubicBezTo>
                <a:cubicBezTo>
                  <a:pt x="282" y="939"/>
                  <a:pt x="245" y="959"/>
                  <a:pt x="219" y="962"/>
                </a:cubicBezTo>
                <a:cubicBezTo>
                  <a:pt x="193" y="965"/>
                  <a:pt x="158" y="965"/>
                  <a:pt x="150" y="957"/>
                </a:cubicBezTo>
                <a:cubicBezTo>
                  <a:pt x="141" y="948"/>
                  <a:pt x="130" y="942"/>
                  <a:pt x="136" y="925"/>
                </a:cubicBezTo>
                <a:cubicBezTo>
                  <a:pt x="141" y="908"/>
                  <a:pt x="147" y="905"/>
                  <a:pt x="138" y="893"/>
                </a:cubicBezTo>
                <a:cubicBezTo>
                  <a:pt x="130" y="882"/>
                  <a:pt x="112" y="893"/>
                  <a:pt x="130" y="882"/>
                </a:cubicBezTo>
                <a:cubicBezTo>
                  <a:pt x="147" y="870"/>
                  <a:pt x="158" y="879"/>
                  <a:pt x="199" y="885"/>
                </a:cubicBezTo>
                <a:cubicBezTo>
                  <a:pt x="239" y="890"/>
                  <a:pt x="256" y="879"/>
                  <a:pt x="277" y="876"/>
                </a:cubicBezTo>
                <a:cubicBezTo>
                  <a:pt x="297" y="873"/>
                  <a:pt x="300" y="853"/>
                  <a:pt x="323" y="870"/>
                </a:cubicBezTo>
                <a:cubicBezTo>
                  <a:pt x="346" y="888"/>
                  <a:pt x="366" y="888"/>
                  <a:pt x="383" y="876"/>
                </a:cubicBezTo>
                <a:cubicBezTo>
                  <a:pt x="400" y="865"/>
                  <a:pt x="400" y="856"/>
                  <a:pt x="395" y="845"/>
                </a:cubicBezTo>
                <a:cubicBezTo>
                  <a:pt x="389" y="833"/>
                  <a:pt x="334" y="836"/>
                  <a:pt x="346" y="816"/>
                </a:cubicBezTo>
                <a:cubicBezTo>
                  <a:pt x="357" y="796"/>
                  <a:pt x="377" y="793"/>
                  <a:pt x="389" y="784"/>
                </a:cubicBezTo>
                <a:cubicBezTo>
                  <a:pt x="400" y="776"/>
                  <a:pt x="392" y="744"/>
                  <a:pt x="400" y="738"/>
                </a:cubicBezTo>
                <a:cubicBezTo>
                  <a:pt x="409" y="733"/>
                  <a:pt x="446" y="707"/>
                  <a:pt x="446" y="707"/>
                </a:cubicBezTo>
                <a:cubicBezTo>
                  <a:pt x="452" y="658"/>
                  <a:pt x="452" y="658"/>
                  <a:pt x="452" y="658"/>
                </a:cubicBezTo>
                <a:cubicBezTo>
                  <a:pt x="470" y="638"/>
                  <a:pt x="470" y="638"/>
                  <a:pt x="470" y="638"/>
                </a:cubicBezTo>
                <a:cubicBezTo>
                  <a:pt x="432" y="606"/>
                  <a:pt x="432" y="606"/>
                  <a:pt x="432" y="606"/>
                </a:cubicBezTo>
                <a:cubicBezTo>
                  <a:pt x="432" y="606"/>
                  <a:pt x="409" y="566"/>
                  <a:pt x="426" y="557"/>
                </a:cubicBezTo>
                <a:cubicBezTo>
                  <a:pt x="444" y="549"/>
                  <a:pt x="455" y="534"/>
                  <a:pt x="467" y="537"/>
                </a:cubicBezTo>
                <a:cubicBezTo>
                  <a:pt x="478" y="540"/>
                  <a:pt x="487" y="514"/>
                  <a:pt x="487" y="514"/>
                </a:cubicBezTo>
                <a:cubicBezTo>
                  <a:pt x="487" y="514"/>
                  <a:pt x="516" y="503"/>
                  <a:pt x="521" y="517"/>
                </a:cubicBezTo>
                <a:cubicBezTo>
                  <a:pt x="527" y="532"/>
                  <a:pt x="544" y="514"/>
                  <a:pt x="544" y="514"/>
                </a:cubicBezTo>
                <a:cubicBezTo>
                  <a:pt x="530" y="474"/>
                  <a:pt x="530" y="474"/>
                  <a:pt x="530" y="474"/>
                </a:cubicBezTo>
                <a:cubicBezTo>
                  <a:pt x="564" y="440"/>
                  <a:pt x="564" y="440"/>
                  <a:pt x="564" y="440"/>
                </a:cubicBezTo>
                <a:cubicBezTo>
                  <a:pt x="573" y="422"/>
                  <a:pt x="573" y="422"/>
                  <a:pt x="573" y="422"/>
                </a:cubicBezTo>
                <a:cubicBezTo>
                  <a:pt x="573" y="422"/>
                  <a:pt x="605" y="379"/>
                  <a:pt x="622" y="362"/>
                </a:cubicBezTo>
                <a:cubicBezTo>
                  <a:pt x="639" y="345"/>
                  <a:pt x="717" y="262"/>
                  <a:pt x="691" y="267"/>
                </a:cubicBezTo>
                <a:cubicBezTo>
                  <a:pt x="665" y="273"/>
                  <a:pt x="573" y="333"/>
                  <a:pt x="590" y="310"/>
                </a:cubicBezTo>
                <a:cubicBezTo>
                  <a:pt x="608" y="287"/>
                  <a:pt x="677" y="241"/>
                  <a:pt x="683" y="233"/>
                </a:cubicBezTo>
                <a:cubicBezTo>
                  <a:pt x="688" y="224"/>
                  <a:pt x="729" y="193"/>
                  <a:pt x="737" y="184"/>
                </a:cubicBezTo>
                <a:cubicBezTo>
                  <a:pt x="746" y="175"/>
                  <a:pt x="769" y="106"/>
                  <a:pt x="769" y="106"/>
                </a:cubicBezTo>
                <a:cubicBezTo>
                  <a:pt x="769" y="106"/>
                  <a:pt x="737" y="104"/>
                  <a:pt x="731" y="81"/>
                </a:cubicBezTo>
                <a:cubicBezTo>
                  <a:pt x="726" y="58"/>
                  <a:pt x="706" y="29"/>
                  <a:pt x="688" y="35"/>
                </a:cubicBezTo>
                <a:cubicBezTo>
                  <a:pt x="671" y="40"/>
                  <a:pt x="616" y="72"/>
                  <a:pt x="616" y="72"/>
                </a:cubicBezTo>
                <a:cubicBezTo>
                  <a:pt x="616" y="72"/>
                  <a:pt x="651" y="29"/>
                  <a:pt x="634" y="17"/>
                </a:cubicBezTo>
                <a:cubicBezTo>
                  <a:pt x="616" y="6"/>
                  <a:pt x="576" y="9"/>
                  <a:pt x="564" y="6"/>
                </a:cubicBezTo>
                <a:cubicBezTo>
                  <a:pt x="553" y="3"/>
                  <a:pt x="527" y="0"/>
                  <a:pt x="516" y="3"/>
                </a:cubicBezTo>
                <a:cubicBezTo>
                  <a:pt x="504" y="6"/>
                  <a:pt x="518" y="63"/>
                  <a:pt x="518" y="63"/>
                </a:cubicBezTo>
                <a:cubicBezTo>
                  <a:pt x="458" y="3"/>
                  <a:pt x="458" y="3"/>
                  <a:pt x="458" y="3"/>
                </a:cubicBezTo>
                <a:cubicBezTo>
                  <a:pt x="415" y="12"/>
                  <a:pt x="415" y="12"/>
                  <a:pt x="415" y="12"/>
                </a:cubicBezTo>
                <a:cubicBezTo>
                  <a:pt x="415" y="12"/>
                  <a:pt x="426" y="37"/>
                  <a:pt x="435" y="58"/>
                </a:cubicBezTo>
                <a:cubicBezTo>
                  <a:pt x="444" y="78"/>
                  <a:pt x="418" y="81"/>
                  <a:pt x="409" y="66"/>
                </a:cubicBezTo>
                <a:cubicBezTo>
                  <a:pt x="400" y="52"/>
                  <a:pt x="383" y="35"/>
                  <a:pt x="372" y="37"/>
                </a:cubicBezTo>
                <a:cubicBezTo>
                  <a:pt x="360" y="40"/>
                  <a:pt x="337" y="55"/>
                  <a:pt x="337" y="63"/>
                </a:cubicBezTo>
                <a:cubicBezTo>
                  <a:pt x="337" y="72"/>
                  <a:pt x="351" y="92"/>
                  <a:pt x="337" y="89"/>
                </a:cubicBezTo>
                <a:cubicBezTo>
                  <a:pt x="323" y="86"/>
                  <a:pt x="297" y="81"/>
                  <a:pt x="297" y="89"/>
                </a:cubicBezTo>
                <a:cubicBezTo>
                  <a:pt x="297" y="98"/>
                  <a:pt x="288" y="124"/>
                  <a:pt x="303" y="129"/>
                </a:cubicBezTo>
                <a:cubicBezTo>
                  <a:pt x="317" y="135"/>
                  <a:pt x="337" y="193"/>
                  <a:pt x="325" y="190"/>
                </a:cubicBezTo>
                <a:cubicBezTo>
                  <a:pt x="314" y="187"/>
                  <a:pt x="300" y="170"/>
                  <a:pt x="285" y="158"/>
                </a:cubicBezTo>
                <a:cubicBezTo>
                  <a:pt x="271" y="147"/>
                  <a:pt x="228" y="121"/>
                  <a:pt x="228" y="121"/>
                </a:cubicBezTo>
                <a:cubicBezTo>
                  <a:pt x="216" y="158"/>
                  <a:pt x="216" y="158"/>
                  <a:pt x="216" y="158"/>
                </a:cubicBezTo>
                <a:cubicBezTo>
                  <a:pt x="216" y="158"/>
                  <a:pt x="259" y="181"/>
                  <a:pt x="242" y="193"/>
                </a:cubicBezTo>
                <a:cubicBezTo>
                  <a:pt x="225" y="204"/>
                  <a:pt x="205" y="195"/>
                  <a:pt x="187" y="193"/>
                </a:cubicBezTo>
                <a:cubicBezTo>
                  <a:pt x="170" y="190"/>
                  <a:pt x="144" y="204"/>
                  <a:pt x="136" y="213"/>
                </a:cubicBezTo>
                <a:cubicBezTo>
                  <a:pt x="127" y="221"/>
                  <a:pt x="84" y="224"/>
                  <a:pt x="110" y="233"/>
                </a:cubicBezTo>
                <a:cubicBezTo>
                  <a:pt x="136" y="241"/>
                  <a:pt x="158" y="239"/>
                  <a:pt x="156" y="256"/>
                </a:cubicBezTo>
                <a:cubicBezTo>
                  <a:pt x="153" y="273"/>
                  <a:pt x="136" y="284"/>
                  <a:pt x="150" y="287"/>
                </a:cubicBezTo>
                <a:cubicBezTo>
                  <a:pt x="164" y="290"/>
                  <a:pt x="164" y="310"/>
                  <a:pt x="164" y="310"/>
                </a:cubicBezTo>
                <a:cubicBezTo>
                  <a:pt x="164" y="310"/>
                  <a:pt x="179" y="330"/>
                  <a:pt x="196" y="325"/>
                </a:cubicBezTo>
                <a:cubicBezTo>
                  <a:pt x="213" y="319"/>
                  <a:pt x="254" y="290"/>
                  <a:pt x="259" y="302"/>
                </a:cubicBezTo>
                <a:cubicBezTo>
                  <a:pt x="265" y="313"/>
                  <a:pt x="202" y="333"/>
                  <a:pt x="228" y="336"/>
                </a:cubicBezTo>
                <a:cubicBezTo>
                  <a:pt x="254" y="339"/>
                  <a:pt x="274" y="333"/>
                  <a:pt x="268" y="348"/>
                </a:cubicBezTo>
                <a:cubicBezTo>
                  <a:pt x="262" y="362"/>
                  <a:pt x="213" y="371"/>
                  <a:pt x="228" y="382"/>
                </a:cubicBezTo>
                <a:cubicBezTo>
                  <a:pt x="242" y="394"/>
                  <a:pt x="259" y="402"/>
                  <a:pt x="279" y="397"/>
                </a:cubicBezTo>
                <a:cubicBezTo>
                  <a:pt x="300" y="391"/>
                  <a:pt x="297" y="394"/>
                  <a:pt x="317" y="391"/>
                </a:cubicBezTo>
                <a:cubicBezTo>
                  <a:pt x="337" y="388"/>
                  <a:pt x="337" y="365"/>
                  <a:pt x="349" y="356"/>
                </a:cubicBezTo>
                <a:cubicBezTo>
                  <a:pt x="360" y="348"/>
                  <a:pt x="374" y="264"/>
                  <a:pt x="403" y="262"/>
                </a:cubicBezTo>
                <a:cubicBezTo>
                  <a:pt x="432" y="259"/>
                  <a:pt x="421" y="279"/>
                  <a:pt x="412" y="296"/>
                </a:cubicBezTo>
                <a:cubicBezTo>
                  <a:pt x="403" y="313"/>
                  <a:pt x="380" y="342"/>
                  <a:pt x="412" y="351"/>
                </a:cubicBezTo>
                <a:cubicBezTo>
                  <a:pt x="444" y="359"/>
                  <a:pt x="429" y="382"/>
                  <a:pt x="409" y="385"/>
                </a:cubicBezTo>
                <a:cubicBezTo>
                  <a:pt x="389" y="388"/>
                  <a:pt x="360" y="414"/>
                  <a:pt x="349" y="420"/>
                </a:cubicBezTo>
                <a:cubicBezTo>
                  <a:pt x="337" y="425"/>
                  <a:pt x="291" y="434"/>
                  <a:pt x="311" y="454"/>
                </a:cubicBezTo>
                <a:cubicBezTo>
                  <a:pt x="331" y="474"/>
                  <a:pt x="349" y="543"/>
                  <a:pt x="337" y="523"/>
                </a:cubicBezTo>
                <a:cubicBezTo>
                  <a:pt x="325" y="503"/>
                  <a:pt x="274" y="454"/>
                  <a:pt x="265" y="451"/>
                </a:cubicBezTo>
                <a:cubicBezTo>
                  <a:pt x="256" y="448"/>
                  <a:pt x="219" y="442"/>
                  <a:pt x="225" y="457"/>
                </a:cubicBezTo>
                <a:cubicBezTo>
                  <a:pt x="230" y="471"/>
                  <a:pt x="242" y="500"/>
                  <a:pt x="233" y="503"/>
                </a:cubicBezTo>
                <a:cubicBezTo>
                  <a:pt x="225" y="506"/>
                  <a:pt x="202" y="483"/>
                  <a:pt x="190" y="474"/>
                </a:cubicBezTo>
                <a:cubicBezTo>
                  <a:pt x="179" y="465"/>
                  <a:pt x="153" y="425"/>
                  <a:pt x="153" y="425"/>
                </a:cubicBezTo>
                <a:cubicBezTo>
                  <a:pt x="153" y="425"/>
                  <a:pt x="121" y="405"/>
                  <a:pt x="118" y="388"/>
                </a:cubicBezTo>
                <a:cubicBezTo>
                  <a:pt x="115" y="371"/>
                  <a:pt x="107" y="333"/>
                  <a:pt x="104" y="322"/>
                </a:cubicBezTo>
                <a:cubicBezTo>
                  <a:pt x="101" y="310"/>
                  <a:pt x="63" y="284"/>
                  <a:pt x="61" y="302"/>
                </a:cubicBezTo>
                <a:cubicBezTo>
                  <a:pt x="58" y="319"/>
                  <a:pt x="52" y="322"/>
                  <a:pt x="66" y="339"/>
                </a:cubicBezTo>
                <a:cubicBezTo>
                  <a:pt x="81" y="356"/>
                  <a:pt x="55" y="394"/>
                  <a:pt x="55" y="394"/>
                </a:cubicBezTo>
                <a:cubicBezTo>
                  <a:pt x="55" y="394"/>
                  <a:pt x="23" y="405"/>
                  <a:pt x="29" y="422"/>
                </a:cubicBezTo>
                <a:cubicBezTo>
                  <a:pt x="35" y="440"/>
                  <a:pt x="58" y="474"/>
                  <a:pt x="69" y="486"/>
                </a:cubicBezTo>
                <a:cubicBezTo>
                  <a:pt x="81" y="497"/>
                  <a:pt x="52" y="523"/>
                  <a:pt x="75" y="529"/>
                </a:cubicBezTo>
                <a:cubicBezTo>
                  <a:pt x="98" y="534"/>
                  <a:pt x="118" y="560"/>
                  <a:pt x="112" y="569"/>
                </a:cubicBezTo>
                <a:cubicBezTo>
                  <a:pt x="107" y="577"/>
                  <a:pt x="89" y="583"/>
                  <a:pt x="89" y="600"/>
                </a:cubicBezTo>
                <a:cubicBezTo>
                  <a:pt x="89" y="618"/>
                  <a:pt x="84" y="635"/>
                  <a:pt x="101" y="652"/>
                </a:cubicBezTo>
                <a:cubicBezTo>
                  <a:pt x="118" y="669"/>
                  <a:pt x="133" y="687"/>
                  <a:pt x="144" y="681"/>
                </a:cubicBezTo>
                <a:cubicBezTo>
                  <a:pt x="156" y="675"/>
                  <a:pt x="179" y="672"/>
                  <a:pt x="187" y="678"/>
                </a:cubicBezTo>
                <a:cubicBezTo>
                  <a:pt x="196" y="684"/>
                  <a:pt x="222" y="684"/>
                  <a:pt x="233" y="701"/>
                </a:cubicBezTo>
                <a:cubicBezTo>
                  <a:pt x="245" y="718"/>
                  <a:pt x="242" y="741"/>
                  <a:pt x="228" y="741"/>
                </a:cubicBezTo>
                <a:cubicBezTo>
                  <a:pt x="213" y="741"/>
                  <a:pt x="199" y="741"/>
                  <a:pt x="196" y="750"/>
                </a:cubicBezTo>
                <a:cubicBezTo>
                  <a:pt x="193" y="758"/>
                  <a:pt x="205" y="793"/>
                  <a:pt x="196" y="799"/>
                </a:cubicBezTo>
                <a:cubicBezTo>
                  <a:pt x="187" y="804"/>
                  <a:pt x="167" y="810"/>
                  <a:pt x="156" y="822"/>
                </a:cubicBezTo>
                <a:cubicBezTo>
                  <a:pt x="144" y="833"/>
                  <a:pt x="95" y="856"/>
                  <a:pt x="92" y="847"/>
                </a:cubicBezTo>
                <a:cubicBezTo>
                  <a:pt x="89" y="839"/>
                  <a:pt x="29" y="824"/>
                  <a:pt x="29" y="824"/>
                </a:cubicBezTo>
                <a:cubicBezTo>
                  <a:pt x="29" y="824"/>
                  <a:pt x="0" y="845"/>
                  <a:pt x="17" y="856"/>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2" name="Freeform 22">
            <a:extLst>
              <a:ext uri="{FF2B5EF4-FFF2-40B4-BE49-F238E27FC236}">
                <a16:creationId xmlns:a16="http://schemas.microsoft.com/office/drawing/2014/main" id="{53B7D1AD-1F3F-C544-9237-0F59DBAD59E5}"/>
              </a:ext>
            </a:extLst>
          </p:cNvPr>
          <p:cNvSpPr>
            <a:spLocks/>
          </p:cNvSpPr>
          <p:nvPr/>
        </p:nvSpPr>
        <p:spPr bwMode="auto">
          <a:xfrm>
            <a:off x="3303457" y="2063310"/>
            <a:ext cx="144237" cy="175938"/>
          </a:xfrm>
          <a:custGeom>
            <a:avLst/>
            <a:gdLst/>
            <a:ahLst/>
            <a:cxnLst>
              <a:cxn ang="0">
                <a:pos x="60" y="17"/>
              </a:cxn>
              <a:cxn ang="0">
                <a:pos x="98" y="58"/>
              </a:cxn>
              <a:cxn ang="0">
                <a:pos x="138" y="89"/>
              </a:cxn>
              <a:cxn ang="0">
                <a:pos x="153" y="152"/>
              </a:cxn>
              <a:cxn ang="0">
                <a:pos x="124" y="175"/>
              </a:cxn>
              <a:cxn ang="0">
                <a:pos x="101" y="144"/>
              </a:cxn>
              <a:cxn ang="0">
                <a:pos x="55" y="147"/>
              </a:cxn>
              <a:cxn ang="0">
                <a:pos x="17" y="101"/>
              </a:cxn>
              <a:cxn ang="0">
                <a:pos x="43" y="66"/>
              </a:cxn>
              <a:cxn ang="0">
                <a:pos x="6" y="20"/>
              </a:cxn>
              <a:cxn ang="0">
                <a:pos x="60" y="17"/>
              </a:cxn>
            </a:cxnLst>
            <a:rect l="0" t="0" r="r" b="b"/>
            <a:pathLst>
              <a:path w="158" h="193">
                <a:moveTo>
                  <a:pt x="60" y="17"/>
                </a:moveTo>
                <a:cubicBezTo>
                  <a:pt x="78" y="26"/>
                  <a:pt x="81" y="61"/>
                  <a:pt x="98" y="58"/>
                </a:cubicBezTo>
                <a:cubicBezTo>
                  <a:pt x="115" y="55"/>
                  <a:pt x="135" y="69"/>
                  <a:pt x="138" y="89"/>
                </a:cubicBezTo>
                <a:cubicBezTo>
                  <a:pt x="141" y="109"/>
                  <a:pt x="158" y="135"/>
                  <a:pt x="153" y="152"/>
                </a:cubicBezTo>
                <a:cubicBezTo>
                  <a:pt x="147" y="170"/>
                  <a:pt x="130" y="193"/>
                  <a:pt x="124" y="175"/>
                </a:cubicBezTo>
                <a:cubicBezTo>
                  <a:pt x="118" y="158"/>
                  <a:pt x="112" y="147"/>
                  <a:pt x="101" y="144"/>
                </a:cubicBezTo>
                <a:cubicBezTo>
                  <a:pt x="89" y="141"/>
                  <a:pt x="69" y="161"/>
                  <a:pt x="55" y="147"/>
                </a:cubicBezTo>
                <a:cubicBezTo>
                  <a:pt x="40" y="132"/>
                  <a:pt x="3" y="109"/>
                  <a:pt x="17" y="101"/>
                </a:cubicBezTo>
                <a:cubicBezTo>
                  <a:pt x="32" y="92"/>
                  <a:pt x="55" y="78"/>
                  <a:pt x="43" y="66"/>
                </a:cubicBezTo>
                <a:cubicBezTo>
                  <a:pt x="32" y="55"/>
                  <a:pt x="0" y="32"/>
                  <a:pt x="6" y="20"/>
                </a:cubicBezTo>
                <a:cubicBezTo>
                  <a:pt x="11" y="9"/>
                  <a:pt x="26" y="0"/>
                  <a:pt x="60" y="17"/>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3" name="Freeform 23">
            <a:extLst>
              <a:ext uri="{FF2B5EF4-FFF2-40B4-BE49-F238E27FC236}">
                <a16:creationId xmlns:a16="http://schemas.microsoft.com/office/drawing/2014/main" id="{02C59764-18BE-4B48-B8CF-296511800FA0}"/>
              </a:ext>
            </a:extLst>
          </p:cNvPr>
          <p:cNvSpPr>
            <a:spLocks/>
          </p:cNvSpPr>
          <p:nvPr/>
        </p:nvSpPr>
        <p:spPr bwMode="auto">
          <a:xfrm>
            <a:off x="3464336" y="2126711"/>
            <a:ext cx="80836" cy="99064"/>
          </a:xfrm>
          <a:custGeom>
            <a:avLst/>
            <a:gdLst/>
            <a:ahLst/>
            <a:cxnLst>
              <a:cxn ang="0">
                <a:pos x="51" y="17"/>
              </a:cxn>
              <a:cxn ang="0">
                <a:pos x="83" y="58"/>
              </a:cxn>
              <a:cxn ang="0">
                <a:pos x="51" y="106"/>
              </a:cxn>
              <a:cxn ang="0">
                <a:pos x="28" y="60"/>
              </a:cxn>
              <a:cxn ang="0">
                <a:pos x="0" y="20"/>
              </a:cxn>
              <a:cxn ang="0">
                <a:pos x="51" y="17"/>
              </a:cxn>
            </a:cxnLst>
            <a:rect l="0" t="0" r="r" b="b"/>
            <a:pathLst>
              <a:path w="89" h="109">
                <a:moveTo>
                  <a:pt x="51" y="17"/>
                </a:moveTo>
                <a:cubicBezTo>
                  <a:pt x="62" y="25"/>
                  <a:pt x="89" y="43"/>
                  <a:pt x="83" y="58"/>
                </a:cubicBezTo>
                <a:cubicBezTo>
                  <a:pt x="77" y="72"/>
                  <a:pt x="66" y="109"/>
                  <a:pt x="51" y="106"/>
                </a:cubicBezTo>
                <a:cubicBezTo>
                  <a:pt x="37" y="104"/>
                  <a:pt x="46" y="81"/>
                  <a:pt x="28" y="60"/>
                </a:cubicBezTo>
                <a:cubicBezTo>
                  <a:pt x="11" y="40"/>
                  <a:pt x="0" y="20"/>
                  <a:pt x="0" y="20"/>
                </a:cubicBezTo>
                <a:cubicBezTo>
                  <a:pt x="0" y="20"/>
                  <a:pt x="28" y="0"/>
                  <a:pt x="51" y="17"/>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4" name="Freeform 24">
            <a:extLst>
              <a:ext uri="{FF2B5EF4-FFF2-40B4-BE49-F238E27FC236}">
                <a16:creationId xmlns:a16="http://schemas.microsoft.com/office/drawing/2014/main" id="{8D4C5878-63A1-FB4D-A63E-1C61B25B6FB0}"/>
              </a:ext>
            </a:extLst>
          </p:cNvPr>
          <p:cNvSpPr>
            <a:spLocks/>
          </p:cNvSpPr>
          <p:nvPr/>
        </p:nvSpPr>
        <p:spPr bwMode="auto">
          <a:xfrm>
            <a:off x="3154464" y="2149694"/>
            <a:ext cx="86384" cy="126009"/>
          </a:xfrm>
          <a:custGeom>
            <a:avLst/>
            <a:gdLst/>
            <a:ahLst/>
            <a:cxnLst>
              <a:cxn ang="0">
                <a:pos x="34" y="9"/>
              </a:cxn>
              <a:cxn ang="0">
                <a:pos x="89" y="17"/>
              </a:cxn>
              <a:cxn ang="0">
                <a:pos x="80" y="60"/>
              </a:cxn>
              <a:cxn ang="0">
                <a:pos x="66" y="98"/>
              </a:cxn>
              <a:cxn ang="0">
                <a:pos x="52" y="129"/>
              </a:cxn>
              <a:cxn ang="0">
                <a:pos x="8" y="121"/>
              </a:cxn>
              <a:cxn ang="0">
                <a:pos x="17" y="72"/>
              </a:cxn>
              <a:cxn ang="0">
                <a:pos x="34" y="9"/>
              </a:cxn>
            </a:cxnLst>
            <a:rect l="0" t="0" r="r" b="b"/>
            <a:pathLst>
              <a:path w="95" h="138">
                <a:moveTo>
                  <a:pt x="34" y="9"/>
                </a:moveTo>
                <a:cubicBezTo>
                  <a:pt x="46" y="8"/>
                  <a:pt x="83" y="0"/>
                  <a:pt x="89" y="17"/>
                </a:cubicBezTo>
                <a:cubicBezTo>
                  <a:pt x="95" y="34"/>
                  <a:pt x="86" y="46"/>
                  <a:pt x="80" y="60"/>
                </a:cubicBezTo>
                <a:cubicBezTo>
                  <a:pt x="75" y="75"/>
                  <a:pt x="57" y="80"/>
                  <a:pt x="66" y="98"/>
                </a:cubicBezTo>
                <a:cubicBezTo>
                  <a:pt x="75" y="115"/>
                  <a:pt x="69" y="132"/>
                  <a:pt x="52" y="129"/>
                </a:cubicBezTo>
                <a:cubicBezTo>
                  <a:pt x="34" y="126"/>
                  <a:pt x="8" y="138"/>
                  <a:pt x="8" y="121"/>
                </a:cubicBezTo>
                <a:cubicBezTo>
                  <a:pt x="8" y="103"/>
                  <a:pt x="17" y="83"/>
                  <a:pt x="17" y="72"/>
                </a:cubicBezTo>
                <a:cubicBezTo>
                  <a:pt x="17" y="60"/>
                  <a:pt x="0" y="11"/>
                  <a:pt x="34" y="9"/>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5" name="Freeform 25">
            <a:extLst>
              <a:ext uri="{FF2B5EF4-FFF2-40B4-BE49-F238E27FC236}">
                <a16:creationId xmlns:a16="http://schemas.microsoft.com/office/drawing/2014/main" id="{A2FA8E86-372F-E94E-8248-E13246DAB5C2}"/>
              </a:ext>
            </a:extLst>
          </p:cNvPr>
          <p:cNvSpPr>
            <a:spLocks/>
          </p:cNvSpPr>
          <p:nvPr/>
        </p:nvSpPr>
        <p:spPr bwMode="auto">
          <a:xfrm>
            <a:off x="3973922" y="1456246"/>
            <a:ext cx="1199863" cy="1876668"/>
          </a:xfrm>
          <a:custGeom>
            <a:avLst/>
            <a:gdLst/>
            <a:ahLst/>
            <a:cxnLst>
              <a:cxn ang="0">
                <a:pos x="246" y="384"/>
              </a:cxn>
              <a:cxn ang="0">
                <a:pos x="121" y="543"/>
              </a:cxn>
              <a:cxn ang="0">
                <a:pos x="159" y="664"/>
              </a:cxn>
              <a:cxn ang="0">
                <a:pos x="13" y="789"/>
              </a:cxn>
              <a:cxn ang="0">
                <a:pos x="142" y="888"/>
              </a:cxn>
              <a:cxn ang="0">
                <a:pos x="99" y="1000"/>
              </a:cxn>
              <a:cxn ang="0">
                <a:pos x="259" y="1034"/>
              </a:cxn>
              <a:cxn ang="0">
                <a:pos x="410" y="1388"/>
              </a:cxn>
              <a:cxn ang="0">
                <a:pos x="436" y="1491"/>
              </a:cxn>
              <a:cxn ang="0">
                <a:pos x="479" y="1586"/>
              </a:cxn>
              <a:cxn ang="0">
                <a:pos x="483" y="1831"/>
              </a:cxn>
              <a:cxn ang="0">
                <a:pos x="604" y="2008"/>
              </a:cxn>
              <a:cxn ang="0">
                <a:pos x="673" y="1866"/>
              </a:cxn>
              <a:cxn ang="0">
                <a:pos x="820" y="1685"/>
              </a:cxn>
              <a:cxn ang="0">
                <a:pos x="997" y="1573"/>
              </a:cxn>
              <a:cxn ang="0">
                <a:pos x="1028" y="1478"/>
              </a:cxn>
              <a:cxn ang="0">
                <a:pos x="1036" y="1418"/>
              </a:cxn>
              <a:cxn ang="0">
                <a:pos x="1101" y="1379"/>
              </a:cxn>
              <a:cxn ang="0">
                <a:pos x="1084" y="1284"/>
              </a:cxn>
              <a:cxn ang="0">
                <a:pos x="1127" y="1158"/>
              </a:cxn>
              <a:cxn ang="0">
                <a:pos x="1131" y="1043"/>
              </a:cxn>
              <a:cxn ang="0">
                <a:pos x="1144" y="935"/>
              </a:cxn>
              <a:cxn ang="0">
                <a:pos x="1136" y="845"/>
              </a:cxn>
              <a:cxn ang="0">
                <a:pos x="1161" y="642"/>
              </a:cxn>
              <a:cxn ang="0">
                <a:pos x="1166" y="556"/>
              </a:cxn>
              <a:cxn ang="0">
                <a:pos x="1213" y="483"/>
              </a:cxn>
              <a:cxn ang="0">
                <a:pos x="1287" y="328"/>
              </a:cxn>
              <a:cxn ang="0">
                <a:pos x="1192" y="358"/>
              </a:cxn>
              <a:cxn ang="0">
                <a:pos x="1058" y="492"/>
              </a:cxn>
              <a:cxn ang="0">
                <a:pos x="1084" y="293"/>
              </a:cxn>
              <a:cxn ang="0">
                <a:pos x="989" y="371"/>
              </a:cxn>
              <a:cxn ang="0">
                <a:pos x="902" y="306"/>
              </a:cxn>
              <a:cxn ang="0">
                <a:pos x="907" y="255"/>
              </a:cxn>
              <a:cxn ang="0">
                <a:pos x="1097" y="199"/>
              </a:cxn>
              <a:cxn ang="0">
                <a:pos x="1006" y="100"/>
              </a:cxn>
              <a:cxn ang="0">
                <a:pos x="984" y="61"/>
              </a:cxn>
              <a:cxn ang="0">
                <a:pos x="790" y="18"/>
              </a:cxn>
              <a:cxn ang="0">
                <a:pos x="704" y="112"/>
              </a:cxn>
              <a:cxn ang="0">
                <a:pos x="548" y="117"/>
              </a:cxn>
              <a:cxn ang="0">
                <a:pos x="630" y="255"/>
              </a:cxn>
              <a:cxn ang="0">
                <a:pos x="583" y="315"/>
              </a:cxn>
              <a:cxn ang="0">
                <a:pos x="466" y="216"/>
              </a:cxn>
              <a:cxn ang="0">
                <a:pos x="445" y="358"/>
              </a:cxn>
              <a:cxn ang="0">
                <a:pos x="384" y="237"/>
              </a:cxn>
            </a:cxnLst>
            <a:rect l="0" t="0" r="r" b="b"/>
            <a:pathLst>
              <a:path w="1317" h="2064">
                <a:moveTo>
                  <a:pt x="280" y="311"/>
                </a:moveTo>
                <a:cubicBezTo>
                  <a:pt x="280" y="311"/>
                  <a:pt x="237" y="358"/>
                  <a:pt x="246" y="384"/>
                </a:cubicBezTo>
                <a:cubicBezTo>
                  <a:pt x="254" y="410"/>
                  <a:pt x="233" y="418"/>
                  <a:pt x="207" y="436"/>
                </a:cubicBezTo>
                <a:cubicBezTo>
                  <a:pt x="181" y="453"/>
                  <a:pt x="108" y="522"/>
                  <a:pt x="121" y="543"/>
                </a:cubicBezTo>
                <a:cubicBezTo>
                  <a:pt x="134" y="565"/>
                  <a:pt x="159" y="573"/>
                  <a:pt x="172" y="573"/>
                </a:cubicBezTo>
                <a:cubicBezTo>
                  <a:pt x="185" y="573"/>
                  <a:pt x="177" y="642"/>
                  <a:pt x="159" y="664"/>
                </a:cubicBezTo>
                <a:cubicBezTo>
                  <a:pt x="142" y="685"/>
                  <a:pt x="116" y="694"/>
                  <a:pt x="82" y="724"/>
                </a:cubicBezTo>
                <a:cubicBezTo>
                  <a:pt x="47" y="754"/>
                  <a:pt x="0" y="750"/>
                  <a:pt x="13" y="789"/>
                </a:cubicBezTo>
                <a:cubicBezTo>
                  <a:pt x="26" y="828"/>
                  <a:pt x="47" y="879"/>
                  <a:pt x="82" y="875"/>
                </a:cubicBezTo>
                <a:cubicBezTo>
                  <a:pt x="116" y="871"/>
                  <a:pt x="151" y="853"/>
                  <a:pt x="142" y="888"/>
                </a:cubicBezTo>
                <a:cubicBezTo>
                  <a:pt x="134" y="922"/>
                  <a:pt x="82" y="922"/>
                  <a:pt x="69" y="940"/>
                </a:cubicBezTo>
                <a:cubicBezTo>
                  <a:pt x="56" y="957"/>
                  <a:pt x="73" y="983"/>
                  <a:pt x="99" y="1000"/>
                </a:cubicBezTo>
                <a:cubicBezTo>
                  <a:pt x="125" y="1017"/>
                  <a:pt x="121" y="1030"/>
                  <a:pt x="159" y="1021"/>
                </a:cubicBezTo>
                <a:cubicBezTo>
                  <a:pt x="198" y="1013"/>
                  <a:pt x="216" y="1013"/>
                  <a:pt x="259" y="1034"/>
                </a:cubicBezTo>
                <a:cubicBezTo>
                  <a:pt x="302" y="1056"/>
                  <a:pt x="367" y="1246"/>
                  <a:pt x="380" y="1293"/>
                </a:cubicBezTo>
                <a:cubicBezTo>
                  <a:pt x="393" y="1340"/>
                  <a:pt x="371" y="1392"/>
                  <a:pt x="410" y="1388"/>
                </a:cubicBezTo>
                <a:cubicBezTo>
                  <a:pt x="449" y="1383"/>
                  <a:pt x="462" y="1396"/>
                  <a:pt x="466" y="1431"/>
                </a:cubicBezTo>
                <a:cubicBezTo>
                  <a:pt x="470" y="1465"/>
                  <a:pt x="466" y="1470"/>
                  <a:pt x="436" y="1491"/>
                </a:cubicBezTo>
                <a:cubicBezTo>
                  <a:pt x="406" y="1513"/>
                  <a:pt x="419" y="1534"/>
                  <a:pt x="449" y="1534"/>
                </a:cubicBezTo>
                <a:cubicBezTo>
                  <a:pt x="479" y="1534"/>
                  <a:pt x="492" y="1569"/>
                  <a:pt x="479" y="1586"/>
                </a:cubicBezTo>
                <a:cubicBezTo>
                  <a:pt x="466" y="1603"/>
                  <a:pt x="436" y="1616"/>
                  <a:pt x="436" y="1659"/>
                </a:cubicBezTo>
                <a:cubicBezTo>
                  <a:pt x="436" y="1702"/>
                  <a:pt x="466" y="1780"/>
                  <a:pt x="483" y="1831"/>
                </a:cubicBezTo>
                <a:cubicBezTo>
                  <a:pt x="501" y="1883"/>
                  <a:pt x="540" y="1930"/>
                  <a:pt x="552" y="1961"/>
                </a:cubicBezTo>
                <a:cubicBezTo>
                  <a:pt x="565" y="1991"/>
                  <a:pt x="591" y="1982"/>
                  <a:pt x="604" y="2008"/>
                </a:cubicBezTo>
                <a:cubicBezTo>
                  <a:pt x="617" y="2034"/>
                  <a:pt x="626" y="2064"/>
                  <a:pt x="635" y="2025"/>
                </a:cubicBezTo>
                <a:cubicBezTo>
                  <a:pt x="643" y="1987"/>
                  <a:pt x="656" y="1913"/>
                  <a:pt x="673" y="1866"/>
                </a:cubicBezTo>
                <a:cubicBezTo>
                  <a:pt x="691" y="1818"/>
                  <a:pt x="730" y="1724"/>
                  <a:pt x="755" y="1715"/>
                </a:cubicBezTo>
                <a:cubicBezTo>
                  <a:pt x="781" y="1706"/>
                  <a:pt x="799" y="1724"/>
                  <a:pt x="820" y="1685"/>
                </a:cubicBezTo>
                <a:cubicBezTo>
                  <a:pt x="842" y="1646"/>
                  <a:pt x="833" y="1612"/>
                  <a:pt x="872" y="1607"/>
                </a:cubicBezTo>
                <a:cubicBezTo>
                  <a:pt x="911" y="1603"/>
                  <a:pt x="976" y="1577"/>
                  <a:pt x="997" y="1573"/>
                </a:cubicBezTo>
                <a:cubicBezTo>
                  <a:pt x="1019" y="1569"/>
                  <a:pt x="1079" y="1513"/>
                  <a:pt x="1084" y="1500"/>
                </a:cubicBezTo>
                <a:cubicBezTo>
                  <a:pt x="1088" y="1487"/>
                  <a:pt x="1041" y="1487"/>
                  <a:pt x="1028" y="1478"/>
                </a:cubicBezTo>
                <a:cubicBezTo>
                  <a:pt x="1015" y="1470"/>
                  <a:pt x="980" y="1457"/>
                  <a:pt x="993" y="1448"/>
                </a:cubicBezTo>
                <a:cubicBezTo>
                  <a:pt x="1006" y="1439"/>
                  <a:pt x="1015" y="1414"/>
                  <a:pt x="1036" y="1418"/>
                </a:cubicBezTo>
                <a:cubicBezTo>
                  <a:pt x="1058" y="1422"/>
                  <a:pt x="1071" y="1444"/>
                  <a:pt x="1092" y="1435"/>
                </a:cubicBezTo>
                <a:cubicBezTo>
                  <a:pt x="1114" y="1426"/>
                  <a:pt x="1110" y="1396"/>
                  <a:pt x="1101" y="1379"/>
                </a:cubicBezTo>
                <a:cubicBezTo>
                  <a:pt x="1092" y="1362"/>
                  <a:pt x="1049" y="1353"/>
                  <a:pt x="1053" y="1336"/>
                </a:cubicBezTo>
                <a:cubicBezTo>
                  <a:pt x="1058" y="1319"/>
                  <a:pt x="1071" y="1289"/>
                  <a:pt x="1084" y="1284"/>
                </a:cubicBezTo>
                <a:cubicBezTo>
                  <a:pt x="1097" y="1280"/>
                  <a:pt x="1110" y="1241"/>
                  <a:pt x="1118" y="1224"/>
                </a:cubicBezTo>
                <a:cubicBezTo>
                  <a:pt x="1127" y="1207"/>
                  <a:pt x="1110" y="1169"/>
                  <a:pt x="1127" y="1158"/>
                </a:cubicBezTo>
                <a:cubicBezTo>
                  <a:pt x="1144" y="1146"/>
                  <a:pt x="1161" y="1090"/>
                  <a:pt x="1161" y="1090"/>
                </a:cubicBezTo>
                <a:cubicBezTo>
                  <a:pt x="1161" y="1090"/>
                  <a:pt x="1136" y="1060"/>
                  <a:pt x="1131" y="1043"/>
                </a:cubicBezTo>
                <a:cubicBezTo>
                  <a:pt x="1127" y="1026"/>
                  <a:pt x="1118" y="970"/>
                  <a:pt x="1118" y="970"/>
                </a:cubicBezTo>
                <a:cubicBezTo>
                  <a:pt x="1118" y="970"/>
                  <a:pt x="1127" y="931"/>
                  <a:pt x="1144" y="935"/>
                </a:cubicBezTo>
                <a:cubicBezTo>
                  <a:pt x="1161" y="940"/>
                  <a:pt x="1183" y="914"/>
                  <a:pt x="1183" y="914"/>
                </a:cubicBezTo>
                <a:cubicBezTo>
                  <a:pt x="1136" y="845"/>
                  <a:pt x="1136" y="845"/>
                  <a:pt x="1136" y="845"/>
                </a:cubicBezTo>
                <a:cubicBezTo>
                  <a:pt x="1136" y="845"/>
                  <a:pt x="1131" y="772"/>
                  <a:pt x="1144" y="741"/>
                </a:cubicBezTo>
                <a:cubicBezTo>
                  <a:pt x="1157" y="711"/>
                  <a:pt x="1161" y="642"/>
                  <a:pt x="1161" y="642"/>
                </a:cubicBezTo>
                <a:cubicBezTo>
                  <a:pt x="1161" y="642"/>
                  <a:pt x="1166" y="612"/>
                  <a:pt x="1183" y="604"/>
                </a:cubicBezTo>
                <a:cubicBezTo>
                  <a:pt x="1200" y="595"/>
                  <a:pt x="1166" y="556"/>
                  <a:pt x="1166" y="556"/>
                </a:cubicBezTo>
                <a:cubicBezTo>
                  <a:pt x="1200" y="526"/>
                  <a:pt x="1200" y="526"/>
                  <a:pt x="1200" y="526"/>
                </a:cubicBezTo>
                <a:cubicBezTo>
                  <a:pt x="1200" y="526"/>
                  <a:pt x="1196" y="492"/>
                  <a:pt x="1213" y="483"/>
                </a:cubicBezTo>
                <a:cubicBezTo>
                  <a:pt x="1231" y="474"/>
                  <a:pt x="1265" y="414"/>
                  <a:pt x="1287" y="397"/>
                </a:cubicBezTo>
                <a:cubicBezTo>
                  <a:pt x="1308" y="380"/>
                  <a:pt x="1317" y="341"/>
                  <a:pt x="1287" y="328"/>
                </a:cubicBezTo>
                <a:cubicBezTo>
                  <a:pt x="1256" y="315"/>
                  <a:pt x="1256" y="298"/>
                  <a:pt x="1231" y="306"/>
                </a:cubicBezTo>
                <a:cubicBezTo>
                  <a:pt x="1205" y="315"/>
                  <a:pt x="1209" y="358"/>
                  <a:pt x="1192" y="358"/>
                </a:cubicBezTo>
                <a:cubicBezTo>
                  <a:pt x="1174" y="358"/>
                  <a:pt x="1144" y="341"/>
                  <a:pt x="1131" y="362"/>
                </a:cubicBezTo>
                <a:cubicBezTo>
                  <a:pt x="1118" y="384"/>
                  <a:pt x="1053" y="505"/>
                  <a:pt x="1058" y="492"/>
                </a:cubicBezTo>
                <a:cubicBezTo>
                  <a:pt x="1062" y="479"/>
                  <a:pt x="1105" y="349"/>
                  <a:pt x="1101" y="336"/>
                </a:cubicBezTo>
                <a:cubicBezTo>
                  <a:pt x="1097" y="324"/>
                  <a:pt x="1105" y="298"/>
                  <a:pt x="1084" y="293"/>
                </a:cubicBezTo>
                <a:cubicBezTo>
                  <a:pt x="1062" y="289"/>
                  <a:pt x="1053" y="324"/>
                  <a:pt x="1053" y="324"/>
                </a:cubicBezTo>
                <a:cubicBezTo>
                  <a:pt x="989" y="371"/>
                  <a:pt x="989" y="371"/>
                  <a:pt x="989" y="371"/>
                </a:cubicBezTo>
                <a:cubicBezTo>
                  <a:pt x="1006" y="293"/>
                  <a:pt x="1006" y="293"/>
                  <a:pt x="1006" y="293"/>
                </a:cubicBezTo>
                <a:cubicBezTo>
                  <a:pt x="902" y="306"/>
                  <a:pt x="902" y="306"/>
                  <a:pt x="902" y="306"/>
                </a:cubicBezTo>
                <a:cubicBezTo>
                  <a:pt x="842" y="345"/>
                  <a:pt x="842" y="345"/>
                  <a:pt x="842" y="345"/>
                </a:cubicBezTo>
                <a:cubicBezTo>
                  <a:pt x="842" y="345"/>
                  <a:pt x="894" y="250"/>
                  <a:pt x="907" y="255"/>
                </a:cubicBezTo>
                <a:cubicBezTo>
                  <a:pt x="920" y="259"/>
                  <a:pt x="1023" y="246"/>
                  <a:pt x="1041" y="242"/>
                </a:cubicBezTo>
                <a:cubicBezTo>
                  <a:pt x="1058" y="237"/>
                  <a:pt x="1092" y="216"/>
                  <a:pt x="1097" y="199"/>
                </a:cubicBezTo>
                <a:cubicBezTo>
                  <a:pt x="1101" y="181"/>
                  <a:pt x="1028" y="143"/>
                  <a:pt x="1028" y="143"/>
                </a:cubicBezTo>
                <a:cubicBezTo>
                  <a:pt x="1006" y="100"/>
                  <a:pt x="1006" y="100"/>
                  <a:pt x="1006" y="100"/>
                </a:cubicBezTo>
                <a:cubicBezTo>
                  <a:pt x="928" y="95"/>
                  <a:pt x="928" y="95"/>
                  <a:pt x="928" y="95"/>
                </a:cubicBezTo>
                <a:cubicBezTo>
                  <a:pt x="984" y="61"/>
                  <a:pt x="984" y="61"/>
                  <a:pt x="984" y="61"/>
                </a:cubicBezTo>
                <a:cubicBezTo>
                  <a:pt x="984" y="61"/>
                  <a:pt x="933" y="26"/>
                  <a:pt x="894" y="18"/>
                </a:cubicBezTo>
                <a:cubicBezTo>
                  <a:pt x="855" y="9"/>
                  <a:pt x="842" y="0"/>
                  <a:pt x="790" y="18"/>
                </a:cubicBezTo>
                <a:cubicBezTo>
                  <a:pt x="738" y="35"/>
                  <a:pt x="712" y="35"/>
                  <a:pt x="712" y="48"/>
                </a:cubicBezTo>
                <a:cubicBezTo>
                  <a:pt x="712" y="61"/>
                  <a:pt x="717" y="104"/>
                  <a:pt x="704" y="112"/>
                </a:cubicBezTo>
                <a:cubicBezTo>
                  <a:pt x="691" y="121"/>
                  <a:pt x="665" y="104"/>
                  <a:pt x="630" y="100"/>
                </a:cubicBezTo>
                <a:cubicBezTo>
                  <a:pt x="596" y="95"/>
                  <a:pt x="548" y="117"/>
                  <a:pt x="548" y="117"/>
                </a:cubicBezTo>
                <a:cubicBezTo>
                  <a:pt x="548" y="117"/>
                  <a:pt x="578" y="156"/>
                  <a:pt x="587" y="173"/>
                </a:cubicBezTo>
                <a:cubicBezTo>
                  <a:pt x="596" y="190"/>
                  <a:pt x="635" y="237"/>
                  <a:pt x="630" y="255"/>
                </a:cubicBezTo>
                <a:cubicBezTo>
                  <a:pt x="626" y="272"/>
                  <a:pt x="587" y="276"/>
                  <a:pt x="587" y="276"/>
                </a:cubicBezTo>
                <a:cubicBezTo>
                  <a:pt x="587" y="276"/>
                  <a:pt x="600" y="324"/>
                  <a:pt x="583" y="315"/>
                </a:cubicBezTo>
                <a:cubicBezTo>
                  <a:pt x="565" y="306"/>
                  <a:pt x="522" y="229"/>
                  <a:pt x="505" y="220"/>
                </a:cubicBezTo>
                <a:cubicBezTo>
                  <a:pt x="488" y="212"/>
                  <a:pt x="475" y="203"/>
                  <a:pt x="466" y="216"/>
                </a:cubicBezTo>
                <a:cubicBezTo>
                  <a:pt x="457" y="229"/>
                  <a:pt x="466" y="289"/>
                  <a:pt x="470" y="306"/>
                </a:cubicBezTo>
                <a:cubicBezTo>
                  <a:pt x="475" y="324"/>
                  <a:pt x="445" y="358"/>
                  <a:pt x="445" y="358"/>
                </a:cubicBezTo>
                <a:cubicBezTo>
                  <a:pt x="388" y="328"/>
                  <a:pt x="388" y="328"/>
                  <a:pt x="388" y="328"/>
                </a:cubicBezTo>
                <a:cubicBezTo>
                  <a:pt x="384" y="237"/>
                  <a:pt x="384" y="237"/>
                  <a:pt x="384" y="237"/>
                </a:cubicBezTo>
                <a:lnTo>
                  <a:pt x="280" y="311"/>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6" name="Freeform 26">
            <a:extLst>
              <a:ext uri="{FF2B5EF4-FFF2-40B4-BE49-F238E27FC236}">
                <a16:creationId xmlns:a16="http://schemas.microsoft.com/office/drawing/2014/main" id="{52C7F04C-64BE-C844-8354-8CCE5965D06B}"/>
              </a:ext>
            </a:extLst>
          </p:cNvPr>
          <p:cNvSpPr>
            <a:spLocks/>
          </p:cNvSpPr>
          <p:nvPr/>
        </p:nvSpPr>
        <p:spPr bwMode="auto">
          <a:xfrm>
            <a:off x="4947919" y="3022249"/>
            <a:ext cx="217941" cy="141067"/>
          </a:xfrm>
          <a:custGeom>
            <a:avLst/>
            <a:gdLst/>
            <a:ahLst/>
            <a:cxnLst>
              <a:cxn ang="0">
                <a:pos x="49" y="9"/>
              </a:cxn>
              <a:cxn ang="0">
                <a:pos x="81" y="32"/>
              </a:cxn>
              <a:cxn ang="0">
                <a:pos x="133" y="15"/>
              </a:cxn>
              <a:cxn ang="0">
                <a:pos x="199" y="12"/>
              </a:cxn>
              <a:cxn ang="0">
                <a:pos x="216" y="84"/>
              </a:cxn>
              <a:cxn ang="0">
                <a:pos x="95" y="150"/>
              </a:cxn>
              <a:cxn ang="0">
                <a:pos x="32" y="118"/>
              </a:cxn>
              <a:cxn ang="0">
                <a:pos x="9" y="81"/>
              </a:cxn>
              <a:cxn ang="0">
                <a:pos x="29" y="63"/>
              </a:cxn>
              <a:cxn ang="0">
                <a:pos x="6" y="29"/>
              </a:cxn>
              <a:cxn ang="0">
                <a:pos x="49" y="9"/>
              </a:cxn>
            </a:cxnLst>
            <a:rect l="0" t="0" r="r" b="b"/>
            <a:pathLst>
              <a:path w="239" h="155">
                <a:moveTo>
                  <a:pt x="49" y="9"/>
                </a:moveTo>
                <a:cubicBezTo>
                  <a:pt x="49" y="9"/>
                  <a:pt x="58" y="40"/>
                  <a:pt x="81" y="32"/>
                </a:cubicBezTo>
                <a:cubicBezTo>
                  <a:pt x="104" y="23"/>
                  <a:pt x="113" y="18"/>
                  <a:pt x="133" y="15"/>
                </a:cubicBezTo>
                <a:cubicBezTo>
                  <a:pt x="153" y="12"/>
                  <a:pt x="182" y="0"/>
                  <a:pt x="199" y="12"/>
                </a:cubicBezTo>
                <a:cubicBezTo>
                  <a:pt x="216" y="23"/>
                  <a:pt x="239" y="66"/>
                  <a:pt x="216" y="84"/>
                </a:cubicBezTo>
                <a:cubicBezTo>
                  <a:pt x="193" y="101"/>
                  <a:pt x="124" y="155"/>
                  <a:pt x="95" y="150"/>
                </a:cubicBezTo>
                <a:cubicBezTo>
                  <a:pt x="67" y="144"/>
                  <a:pt x="26" y="130"/>
                  <a:pt x="32" y="118"/>
                </a:cubicBezTo>
                <a:cubicBezTo>
                  <a:pt x="38" y="107"/>
                  <a:pt x="0" y="84"/>
                  <a:pt x="9" y="81"/>
                </a:cubicBezTo>
                <a:cubicBezTo>
                  <a:pt x="18" y="78"/>
                  <a:pt x="43" y="69"/>
                  <a:pt x="29" y="63"/>
                </a:cubicBezTo>
                <a:cubicBezTo>
                  <a:pt x="15" y="58"/>
                  <a:pt x="6" y="29"/>
                  <a:pt x="6" y="29"/>
                </a:cubicBezTo>
                <a:cubicBezTo>
                  <a:pt x="6" y="29"/>
                  <a:pt x="35" y="6"/>
                  <a:pt x="49" y="9"/>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7" name="Freeform 27">
            <a:extLst>
              <a:ext uri="{FF2B5EF4-FFF2-40B4-BE49-F238E27FC236}">
                <a16:creationId xmlns:a16="http://schemas.microsoft.com/office/drawing/2014/main" id="{A00956FB-8902-9847-AA8C-FC51E5290718}"/>
              </a:ext>
            </a:extLst>
          </p:cNvPr>
          <p:cNvSpPr>
            <a:spLocks/>
          </p:cNvSpPr>
          <p:nvPr/>
        </p:nvSpPr>
        <p:spPr bwMode="auto">
          <a:xfrm>
            <a:off x="5627101" y="1988021"/>
            <a:ext cx="278172" cy="342365"/>
          </a:xfrm>
          <a:custGeom>
            <a:avLst/>
            <a:gdLst/>
            <a:ahLst/>
            <a:cxnLst>
              <a:cxn ang="0">
                <a:pos x="84" y="89"/>
              </a:cxn>
              <a:cxn ang="0">
                <a:pos x="61" y="69"/>
              </a:cxn>
              <a:cxn ang="0">
                <a:pos x="52" y="49"/>
              </a:cxn>
              <a:cxn ang="0">
                <a:pos x="72" y="32"/>
              </a:cxn>
              <a:cxn ang="0">
                <a:pos x="23" y="32"/>
              </a:cxn>
              <a:cxn ang="0">
                <a:pos x="12" y="83"/>
              </a:cxn>
              <a:cxn ang="0">
                <a:pos x="38" y="100"/>
              </a:cxn>
              <a:cxn ang="0">
                <a:pos x="38" y="141"/>
              </a:cxn>
              <a:cxn ang="0">
                <a:pos x="66" y="198"/>
              </a:cxn>
              <a:cxn ang="0">
                <a:pos x="98" y="184"/>
              </a:cxn>
              <a:cxn ang="0">
                <a:pos x="109" y="152"/>
              </a:cxn>
              <a:cxn ang="0">
                <a:pos x="118" y="169"/>
              </a:cxn>
              <a:cxn ang="0">
                <a:pos x="144" y="192"/>
              </a:cxn>
              <a:cxn ang="0">
                <a:pos x="92" y="227"/>
              </a:cxn>
              <a:cxn ang="0">
                <a:pos x="95" y="256"/>
              </a:cxn>
              <a:cxn ang="0">
                <a:pos x="115" y="273"/>
              </a:cxn>
              <a:cxn ang="0">
                <a:pos x="98" y="304"/>
              </a:cxn>
              <a:cxn ang="0">
                <a:pos x="150" y="359"/>
              </a:cxn>
              <a:cxn ang="0">
                <a:pos x="181" y="258"/>
              </a:cxn>
              <a:cxn ang="0">
                <a:pos x="199" y="192"/>
              </a:cxn>
              <a:cxn ang="0">
                <a:pos x="219" y="172"/>
              </a:cxn>
              <a:cxn ang="0">
                <a:pos x="233" y="204"/>
              </a:cxn>
              <a:cxn ang="0">
                <a:pos x="239" y="256"/>
              </a:cxn>
              <a:cxn ang="0">
                <a:pos x="236" y="293"/>
              </a:cxn>
              <a:cxn ang="0">
                <a:pos x="262" y="273"/>
              </a:cxn>
              <a:cxn ang="0">
                <a:pos x="285" y="299"/>
              </a:cxn>
              <a:cxn ang="0">
                <a:pos x="305" y="264"/>
              </a:cxn>
              <a:cxn ang="0">
                <a:pos x="282" y="227"/>
              </a:cxn>
              <a:cxn ang="0">
                <a:pos x="268" y="192"/>
              </a:cxn>
              <a:cxn ang="0">
                <a:pos x="253" y="169"/>
              </a:cxn>
              <a:cxn ang="0">
                <a:pos x="233" y="158"/>
              </a:cxn>
              <a:cxn ang="0">
                <a:pos x="230" y="129"/>
              </a:cxn>
              <a:cxn ang="0">
                <a:pos x="202" y="100"/>
              </a:cxn>
              <a:cxn ang="0">
                <a:pos x="179" y="69"/>
              </a:cxn>
              <a:cxn ang="0">
                <a:pos x="130" y="0"/>
              </a:cxn>
              <a:cxn ang="0">
                <a:pos x="127" y="77"/>
              </a:cxn>
              <a:cxn ang="0">
                <a:pos x="98" y="43"/>
              </a:cxn>
              <a:cxn ang="0">
                <a:pos x="84" y="89"/>
              </a:cxn>
            </a:cxnLst>
            <a:rect l="0" t="0" r="r" b="b"/>
            <a:pathLst>
              <a:path w="305" h="376">
                <a:moveTo>
                  <a:pt x="84" y="89"/>
                </a:moveTo>
                <a:cubicBezTo>
                  <a:pt x="61" y="69"/>
                  <a:pt x="61" y="69"/>
                  <a:pt x="61" y="69"/>
                </a:cubicBezTo>
                <a:cubicBezTo>
                  <a:pt x="61" y="69"/>
                  <a:pt x="43" y="49"/>
                  <a:pt x="52" y="49"/>
                </a:cubicBezTo>
                <a:cubicBezTo>
                  <a:pt x="61" y="49"/>
                  <a:pt x="72" y="32"/>
                  <a:pt x="72" y="32"/>
                </a:cubicBezTo>
                <a:cubicBezTo>
                  <a:pt x="23" y="32"/>
                  <a:pt x="23" y="32"/>
                  <a:pt x="23" y="32"/>
                </a:cubicBezTo>
                <a:cubicBezTo>
                  <a:pt x="23" y="32"/>
                  <a:pt x="0" y="77"/>
                  <a:pt x="12" y="83"/>
                </a:cubicBezTo>
                <a:cubicBezTo>
                  <a:pt x="23" y="89"/>
                  <a:pt x="38" y="89"/>
                  <a:pt x="38" y="100"/>
                </a:cubicBezTo>
                <a:cubicBezTo>
                  <a:pt x="38" y="112"/>
                  <a:pt x="26" y="126"/>
                  <a:pt x="38" y="141"/>
                </a:cubicBezTo>
                <a:cubicBezTo>
                  <a:pt x="49" y="155"/>
                  <a:pt x="46" y="198"/>
                  <a:pt x="66" y="198"/>
                </a:cubicBezTo>
                <a:cubicBezTo>
                  <a:pt x="86" y="198"/>
                  <a:pt x="95" y="195"/>
                  <a:pt x="98" y="184"/>
                </a:cubicBezTo>
                <a:cubicBezTo>
                  <a:pt x="101" y="172"/>
                  <a:pt x="101" y="152"/>
                  <a:pt x="109" y="152"/>
                </a:cubicBezTo>
                <a:cubicBezTo>
                  <a:pt x="118" y="152"/>
                  <a:pt x="118" y="158"/>
                  <a:pt x="118" y="169"/>
                </a:cubicBezTo>
                <a:cubicBezTo>
                  <a:pt x="118" y="181"/>
                  <a:pt x="144" y="192"/>
                  <a:pt x="144" y="192"/>
                </a:cubicBezTo>
                <a:cubicBezTo>
                  <a:pt x="144" y="192"/>
                  <a:pt x="95" y="218"/>
                  <a:pt x="92" y="227"/>
                </a:cubicBezTo>
                <a:cubicBezTo>
                  <a:pt x="89" y="235"/>
                  <a:pt x="84" y="258"/>
                  <a:pt x="95" y="256"/>
                </a:cubicBezTo>
                <a:cubicBezTo>
                  <a:pt x="107" y="253"/>
                  <a:pt x="121" y="264"/>
                  <a:pt x="115" y="273"/>
                </a:cubicBezTo>
                <a:cubicBezTo>
                  <a:pt x="109" y="281"/>
                  <a:pt x="98" y="304"/>
                  <a:pt x="98" y="304"/>
                </a:cubicBezTo>
                <a:cubicBezTo>
                  <a:pt x="98" y="304"/>
                  <a:pt x="141" y="376"/>
                  <a:pt x="150" y="359"/>
                </a:cubicBezTo>
                <a:cubicBezTo>
                  <a:pt x="158" y="342"/>
                  <a:pt x="173" y="267"/>
                  <a:pt x="181" y="258"/>
                </a:cubicBezTo>
                <a:cubicBezTo>
                  <a:pt x="190" y="250"/>
                  <a:pt x="199" y="192"/>
                  <a:pt x="199" y="192"/>
                </a:cubicBezTo>
                <a:cubicBezTo>
                  <a:pt x="219" y="172"/>
                  <a:pt x="219" y="172"/>
                  <a:pt x="219" y="172"/>
                </a:cubicBezTo>
                <a:cubicBezTo>
                  <a:pt x="219" y="172"/>
                  <a:pt x="228" y="189"/>
                  <a:pt x="233" y="204"/>
                </a:cubicBezTo>
                <a:cubicBezTo>
                  <a:pt x="239" y="218"/>
                  <a:pt x="239" y="244"/>
                  <a:pt x="239" y="256"/>
                </a:cubicBezTo>
                <a:cubicBezTo>
                  <a:pt x="239" y="267"/>
                  <a:pt x="236" y="293"/>
                  <a:pt x="236" y="293"/>
                </a:cubicBezTo>
                <a:cubicBezTo>
                  <a:pt x="262" y="273"/>
                  <a:pt x="262" y="273"/>
                  <a:pt x="262" y="273"/>
                </a:cubicBezTo>
                <a:cubicBezTo>
                  <a:pt x="262" y="273"/>
                  <a:pt x="277" y="304"/>
                  <a:pt x="285" y="299"/>
                </a:cubicBezTo>
                <a:cubicBezTo>
                  <a:pt x="294" y="293"/>
                  <a:pt x="305" y="264"/>
                  <a:pt x="305" y="264"/>
                </a:cubicBezTo>
                <a:cubicBezTo>
                  <a:pt x="305" y="264"/>
                  <a:pt x="282" y="235"/>
                  <a:pt x="282" y="227"/>
                </a:cubicBezTo>
                <a:cubicBezTo>
                  <a:pt x="282" y="218"/>
                  <a:pt x="268" y="201"/>
                  <a:pt x="268" y="192"/>
                </a:cubicBezTo>
                <a:cubicBezTo>
                  <a:pt x="268" y="184"/>
                  <a:pt x="262" y="169"/>
                  <a:pt x="253" y="169"/>
                </a:cubicBezTo>
                <a:cubicBezTo>
                  <a:pt x="245" y="169"/>
                  <a:pt x="228" y="169"/>
                  <a:pt x="233" y="158"/>
                </a:cubicBezTo>
                <a:cubicBezTo>
                  <a:pt x="239" y="146"/>
                  <a:pt x="239" y="135"/>
                  <a:pt x="230" y="129"/>
                </a:cubicBezTo>
                <a:cubicBezTo>
                  <a:pt x="222" y="123"/>
                  <a:pt x="202" y="100"/>
                  <a:pt x="202" y="100"/>
                </a:cubicBezTo>
                <a:cubicBezTo>
                  <a:pt x="202" y="100"/>
                  <a:pt x="179" y="77"/>
                  <a:pt x="179" y="69"/>
                </a:cubicBezTo>
                <a:cubicBezTo>
                  <a:pt x="179" y="60"/>
                  <a:pt x="130" y="0"/>
                  <a:pt x="130" y="0"/>
                </a:cubicBezTo>
                <a:cubicBezTo>
                  <a:pt x="127" y="77"/>
                  <a:pt x="127" y="77"/>
                  <a:pt x="127" y="77"/>
                </a:cubicBezTo>
                <a:cubicBezTo>
                  <a:pt x="98" y="43"/>
                  <a:pt x="98" y="43"/>
                  <a:pt x="98" y="43"/>
                </a:cubicBezTo>
                <a:lnTo>
                  <a:pt x="84" y="89"/>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8" name="Freeform 28">
            <a:extLst>
              <a:ext uri="{FF2B5EF4-FFF2-40B4-BE49-F238E27FC236}">
                <a16:creationId xmlns:a16="http://schemas.microsoft.com/office/drawing/2014/main" id="{7263C95A-21D7-654E-8357-71637BEDF538}"/>
              </a:ext>
            </a:extLst>
          </p:cNvPr>
          <p:cNvSpPr>
            <a:spLocks/>
          </p:cNvSpPr>
          <p:nvPr/>
        </p:nvSpPr>
        <p:spPr bwMode="auto">
          <a:xfrm>
            <a:off x="5791944" y="1933338"/>
            <a:ext cx="180693" cy="139482"/>
          </a:xfrm>
          <a:custGeom>
            <a:avLst/>
            <a:gdLst/>
            <a:ahLst/>
            <a:cxnLst>
              <a:cxn ang="0">
                <a:pos x="35" y="23"/>
              </a:cxn>
              <a:cxn ang="0">
                <a:pos x="54" y="8"/>
              </a:cxn>
              <a:cxn ang="0">
                <a:pos x="68" y="36"/>
              </a:cxn>
              <a:cxn ang="0">
                <a:pos x="88" y="38"/>
              </a:cxn>
              <a:cxn ang="0">
                <a:pos x="97" y="14"/>
              </a:cxn>
              <a:cxn ang="0">
                <a:pos x="110" y="34"/>
              </a:cxn>
              <a:cxn ang="0">
                <a:pos x="136" y="30"/>
              </a:cxn>
              <a:cxn ang="0">
                <a:pos x="169" y="28"/>
              </a:cxn>
              <a:cxn ang="0">
                <a:pos x="191" y="36"/>
              </a:cxn>
              <a:cxn ang="0">
                <a:pos x="188" y="74"/>
              </a:cxn>
              <a:cxn ang="0">
                <a:pos x="156" y="132"/>
              </a:cxn>
              <a:cxn ang="0">
                <a:pos x="117" y="143"/>
              </a:cxn>
              <a:cxn ang="0">
                <a:pos x="85" y="129"/>
              </a:cxn>
              <a:cxn ang="0">
                <a:pos x="48" y="123"/>
              </a:cxn>
              <a:cxn ang="0">
                <a:pos x="49" y="102"/>
              </a:cxn>
              <a:cxn ang="0">
                <a:pos x="75" y="90"/>
              </a:cxn>
              <a:cxn ang="0">
                <a:pos x="77" y="76"/>
              </a:cxn>
              <a:cxn ang="0">
                <a:pos x="41" y="81"/>
              </a:cxn>
              <a:cxn ang="0">
                <a:pos x="12" y="76"/>
              </a:cxn>
              <a:cxn ang="0">
                <a:pos x="11" y="54"/>
              </a:cxn>
              <a:cxn ang="0">
                <a:pos x="0" y="40"/>
              </a:cxn>
              <a:cxn ang="0">
                <a:pos x="9" y="30"/>
              </a:cxn>
              <a:cxn ang="0">
                <a:pos x="25" y="40"/>
              </a:cxn>
              <a:cxn ang="0">
                <a:pos x="35" y="23"/>
              </a:cxn>
            </a:cxnLst>
            <a:rect l="0" t="0" r="r" b="b"/>
            <a:pathLst>
              <a:path w="198" h="153">
                <a:moveTo>
                  <a:pt x="35" y="23"/>
                </a:moveTo>
                <a:cubicBezTo>
                  <a:pt x="35" y="23"/>
                  <a:pt x="49" y="0"/>
                  <a:pt x="54" y="8"/>
                </a:cubicBezTo>
                <a:cubicBezTo>
                  <a:pt x="58" y="17"/>
                  <a:pt x="62" y="30"/>
                  <a:pt x="68" y="36"/>
                </a:cubicBezTo>
                <a:cubicBezTo>
                  <a:pt x="74" y="41"/>
                  <a:pt x="85" y="47"/>
                  <a:pt x="88" y="38"/>
                </a:cubicBezTo>
                <a:cubicBezTo>
                  <a:pt x="91" y="30"/>
                  <a:pt x="91" y="13"/>
                  <a:pt x="97" y="14"/>
                </a:cubicBezTo>
                <a:cubicBezTo>
                  <a:pt x="103" y="15"/>
                  <a:pt x="103" y="31"/>
                  <a:pt x="110" y="34"/>
                </a:cubicBezTo>
                <a:cubicBezTo>
                  <a:pt x="117" y="37"/>
                  <a:pt x="129" y="36"/>
                  <a:pt x="136" y="30"/>
                </a:cubicBezTo>
                <a:cubicBezTo>
                  <a:pt x="143" y="24"/>
                  <a:pt x="159" y="23"/>
                  <a:pt x="169" y="28"/>
                </a:cubicBezTo>
                <a:cubicBezTo>
                  <a:pt x="179" y="34"/>
                  <a:pt x="183" y="34"/>
                  <a:pt x="191" y="36"/>
                </a:cubicBezTo>
                <a:cubicBezTo>
                  <a:pt x="198" y="37"/>
                  <a:pt x="193" y="57"/>
                  <a:pt x="188" y="74"/>
                </a:cubicBezTo>
                <a:cubicBezTo>
                  <a:pt x="182" y="92"/>
                  <a:pt x="162" y="123"/>
                  <a:pt x="156" y="132"/>
                </a:cubicBezTo>
                <a:cubicBezTo>
                  <a:pt x="150" y="140"/>
                  <a:pt x="124" y="153"/>
                  <a:pt x="117" y="143"/>
                </a:cubicBezTo>
                <a:cubicBezTo>
                  <a:pt x="110" y="133"/>
                  <a:pt x="93" y="127"/>
                  <a:pt x="85" y="129"/>
                </a:cubicBezTo>
                <a:cubicBezTo>
                  <a:pt x="78" y="130"/>
                  <a:pt x="49" y="130"/>
                  <a:pt x="48" y="123"/>
                </a:cubicBezTo>
                <a:cubicBezTo>
                  <a:pt x="47" y="116"/>
                  <a:pt x="42" y="103"/>
                  <a:pt x="49" y="102"/>
                </a:cubicBezTo>
                <a:cubicBezTo>
                  <a:pt x="57" y="100"/>
                  <a:pt x="71" y="92"/>
                  <a:pt x="75" y="90"/>
                </a:cubicBezTo>
                <a:cubicBezTo>
                  <a:pt x="80" y="89"/>
                  <a:pt x="81" y="74"/>
                  <a:pt x="77" y="76"/>
                </a:cubicBezTo>
                <a:cubicBezTo>
                  <a:pt x="72" y="77"/>
                  <a:pt x="54" y="81"/>
                  <a:pt x="41" y="81"/>
                </a:cubicBezTo>
                <a:cubicBezTo>
                  <a:pt x="28" y="81"/>
                  <a:pt x="15" y="81"/>
                  <a:pt x="12" y="76"/>
                </a:cubicBezTo>
                <a:cubicBezTo>
                  <a:pt x="9" y="70"/>
                  <a:pt x="15" y="61"/>
                  <a:pt x="11" y="54"/>
                </a:cubicBezTo>
                <a:cubicBezTo>
                  <a:pt x="6" y="47"/>
                  <a:pt x="0" y="44"/>
                  <a:pt x="0" y="40"/>
                </a:cubicBezTo>
                <a:cubicBezTo>
                  <a:pt x="0" y="36"/>
                  <a:pt x="2" y="27"/>
                  <a:pt x="9" y="30"/>
                </a:cubicBezTo>
                <a:cubicBezTo>
                  <a:pt x="16" y="33"/>
                  <a:pt x="25" y="40"/>
                  <a:pt x="25" y="40"/>
                </a:cubicBezTo>
                <a:lnTo>
                  <a:pt x="35" y="23"/>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9" name="Freeform 29">
            <a:extLst>
              <a:ext uri="{FF2B5EF4-FFF2-40B4-BE49-F238E27FC236}">
                <a16:creationId xmlns:a16="http://schemas.microsoft.com/office/drawing/2014/main" id="{5760D8E4-557B-E84D-A48D-FF8CDE5EA34C}"/>
              </a:ext>
            </a:extLst>
          </p:cNvPr>
          <p:cNvSpPr>
            <a:spLocks/>
          </p:cNvSpPr>
          <p:nvPr/>
        </p:nvSpPr>
        <p:spPr bwMode="auto">
          <a:xfrm>
            <a:off x="6303114" y="1873900"/>
            <a:ext cx="145030" cy="107782"/>
          </a:xfrm>
          <a:custGeom>
            <a:avLst/>
            <a:gdLst/>
            <a:ahLst/>
            <a:cxnLst>
              <a:cxn ang="0">
                <a:pos x="8" y="28"/>
              </a:cxn>
              <a:cxn ang="0">
                <a:pos x="45" y="11"/>
              </a:cxn>
              <a:cxn ang="0">
                <a:pos x="84" y="11"/>
              </a:cxn>
              <a:cxn ang="0">
                <a:pos x="108" y="20"/>
              </a:cxn>
              <a:cxn ang="0">
                <a:pos x="142" y="2"/>
              </a:cxn>
              <a:cxn ang="0">
                <a:pos x="151" y="20"/>
              </a:cxn>
              <a:cxn ang="0">
                <a:pos x="144" y="46"/>
              </a:cxn>
              <a:cxn ang="0">
                <a:pos x="125" y="65"/>
              </a:cxn>
              <a:cxn ang="0">
                <a:pos x="92" y="110"/>
              </a:cxn>
              <a:cxn ang="0">
                <a:pos x="60" y="82"/>
              </a:cxn>
              <a:cxn ang="0">
                <a:pos x="73" y="52"/>
              </a:cxn>
              <a:cxn ang="0">
                <a:pos x="45" y="56"/>
              </a:cxn>
              <a:cxn ang="0">
                <a:pos x="4" y="54"/>
              </a:cxn>
              <a:cxn ang="0">
                <a:pos x="8" y="28"/>
              </a:cxn>
            </a:cxnLst>
            <a:rect l="0" t="0" r="r" b="b"/>
            <a:pathLst>
              <a:path w="159" h="119">
                <a:moveTo>
                  <a:pt x="8" y="28"/>
                </a:moveTo>
                <a:cubicBezTo>
                  <a:pt x="8" y="28"/>
                  <a:pt x="32" y="11"/>
                  <a:pt x="45" y="11"/>
                </a:cubicBezTo>
                <a:cubicBezTo>
                  <a:pt x="58" y="11"/>
                  <a:pt x="73" y="7"/>
                  <a:pt x="84" y="11"/>
                </a:cubicBezTo>
                <a:cubicBezTo>
                  <a:pt x="95" y="15"/>
                  <a:pt x="97" y="24"/>
                  <a:pt x="108" y="20"/>
                </a:cubicBezTo>
                <a:cubicBezTo>
                  <a:pt x="118" y="15"/>
                  <a:pt x="131" y="0"/>
                  <a:pt x="142" y="2"/>
                </a:cubicBezTo>
                <a:cubicBezTo>
                  <a:pt x="153" y="5"/>
                  <a:pt x="142" y="13"/>
                  <a:pt x="151" y="20"/>
                </a:cubicBezTo>
                <a:cubicBezTo>
                  <a:pt x="159" y="26"/>
                  <a:pt x="155" y="41"/>
                  <a:pt x="144" y="46"/>
                </a:cubicBezTo>
                <a:cubicBezTo>
                  <a:pt x="133" y="50"/>
                  <a:pt x="123" y="58"/>
                  <a:pt x="125" y="65"/>
                </a:cubicBezTo>
                <a:cubicBezTo>
                  <a:pt x="127" y="71"/>
                  <a:pt x="110" y="119"/>
                  <a:pt x="92" y="110"/>
                </a:cubicBezTo>
                <a:cubicBezTo>
                  <a:pt x="75" y="102"/>
                  <a:pt x="51" y="89"/>
                  <a:pt x="60" y="82"/>
                </a:cubicBezTo>
                <a:cubicBezTo>
                  <a:pt x="69" y="76"/>
                  <a:pt x="82" y="54"/>
                  <a:pt x="73" y="52"/>
                </a:cubicBezTo>
                <a:cubicBezTo>
                  <a:pt x="64" y="50"/>
                  <a:pt x="51" y="50"/>
                  <a:pt x="45" y="56"/>
                </a:cubicBezTo>
                <a:cubicBezTo>
                  <a:pt x="38" y="63"/>
                  <a:pt x="2" y="61"/>
                  <a:pt x="4" y="54"/>
                </a:cubicBezTo>
                <a:cubicBezTo>
                  <a:pt x="6" y="48"/>
                  <a:pt x="0" y="28"/>
                  <a:pt x="8" y="28"/>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0" name="Freeform 30">
            <a:extLst>
              <a:ext uri="{FF2B5EF4-FFF2-40B4-BE49-F238E27FC236}">
                <a16:creationId xmlns:a16="http://schemas.microsoft.com/office/drawing/2014/main" id="{FDF39C63-6F10-F74A-861F-394310D3C267}"/>
              </a:ext>
            </a:extLst>
          </p:cNvPr>
          <p:cNvSpPr>
            <a:spLocks/>
          </p:cNvSpPr>
          <p:nvPr/>
        </p:nvSpPr>
        <p:spPr bwMode="auto">
          <a:xfrm>
            <a:off x="6454484" y="1941263"/>
            <a:ext cx="44381" cy="26153"/>
          </a:xfrm>
          <a:custGeom>
            <a:avLst/>
            <a:gdLst/>
            <a:ahLst/>
            <a:cxnLst>
              <a:cxn ang="0">
                <a:pos x="11" y="23"/>
              </a:cxn>
              <a:cxn ang="0">
                <a:pos x="39" y="25"/>
              </a:cxn>
              <a:cxn ang="0">
                <a:pos x="39" y="2"/>
              </a:cxn>
              <a:cxn ang="0">
                <a:pos x="11" y="23"/>
              </a:cxn>
            </a:cxnLst>
            <a:rect l="0" t="0" r="r" b="b"/>
            <a:pathLst>
              <a:path w="49" h="29">
                <a:moveTo>
                  <a:pt x="11" y="23"/>
                </a:moveTo>
                <a:cubicBezTo>
                  <a:pt x="18" y="29"/>
                  <a:pt x="32" y="28"/>
                  <a:pt x="39" y="25"/>
                </a:cubicBezTo>
                <a:cubicBezTo>
                  <a:pt x="45" y="23"/>
                  <a:pt x="49" y="4"/>
                  <a:pt x="39" y="2"/>
                </a:cubicBezTo>
                <a:cubicBezTo>
                  <a:pt x="28" y="0"/>
                  <a:pt x="0" y="15"/>
                  <a:pt x="11" y="23"/>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1" name="Freeform 31">
            <a:extLst>
              <a:ext uri="{FF2B5EF4-FFF2-40B4-BE49-F238E27FC236}">
                <a16:creationId xmlns:a16="http://schemas.microsoft.com/office/drawing/2014/main" id="{D720EE5A-304D-554E-AC14-71968A17BA07}"/>
              </a:ext>
            </a:extLst>
          </p:cNvPr>
          <p:cNvSpPr>
            <a:spLocks/>
          </p:cNvSpPr>
          <p:nvPr/>
        </p:nvSpPr>
        <p:spPr bwMode="auto">
          <a:xfrm>
            <a:off x="6483807" y="1899260"/>
            <a:ext cx="108574" cy="77666"/>
          </a:xfrm>
          <a:custGeom>
            <a:avLst/>
            <a:gdLst/>
            <a:ahLst/>
            <a:cxnLst>
              <a:cxn ang="0">
                <a:pos x="20" y="28"/>
              </a:cxn>
              <a:cxn ang="0">
                <a:pos x="59" y="58"/>
              </a:cxn>
              <a:cxn ang="0">
                <a:pos x="76" y="80"/>
              </a:cxn>
              <a:cxn ang="0">
                <a:pos x="89" y="74"/>
              </a:cxn>
              <a:cxn ang="0">
                <a:pos x="119" y="61"/>
              </a:cxn>
              <a:cxn ang="0">
                <a:pos x="108" y="33"/>
              </a:cxn>
              <a:cxn ang="0">
                <a:pos x="84" y="39"/>
              </a:cxn>
              <a:cxn ang="0">
                <a:pos x="20" y="28"/>
              </a:cxn>
            </a:cxnLst>
            <a:rect l="0" t="0" r="r" b="b"/>
            <a:pathLst>
              <a:path w="119" h="86">
                <a:moveTo>
                  <a:pt x="20" y="28"/>
                </a:moveTo>
                <a:cubicBezTo>
                  <a:pt x="20" y="28"/>
                  <a:pt x="50" y="46"/>
                  <a:pt x="59" y="58"/>
                </a:cubicBezTo>
                <a:cubicBezTo>
                  <a:pt x="67" y="71"/>
                  <a:pt x="63" y="86"/>
                  <a:pt x="76" y="80"/>
                </a:cubicBezTo>
                <a:cubicBezTo>
                  <a:pt x="89" y="74"/>
                  <a:pt x="67" y="71"/>
                  <a:pt x="89" y="74"/>
                </a:cubicBezTo>
                <a:cubicBezTo>
                  <a:pt x="110" y="76"/>
                  <a:pt x="119" y="61"/>
                  <a:pt x="119" y="61"/>
                </a:cubicBezTo>
                <a:cubicBezTo>
                  <a:pt x="119" y="61"/>
                  <a:pt x="115" y="33"/>
                  <a:pt x="108" y="33"/>
                </a:cubicBezTo>
                <a:cubicBezTo>
                  <a:pt x="102" y="33"/>
                  <a:pt x="95" y="41"/>
                  <a:pt x="84" y="39"/>
                </a:cubicBezTo>
                <a:cubicBezTo>
                  <a:pt x="74" y="37"/>
                  <a:pt x="0" y="0"/>
                  <a:pt x="20" y="28"/>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2" name="Freeform 32">
            <a:extLst>
              <a:ext uri="{FF2B5EF4-FFF2-40B4-BE49-F238E27FC236}">
                <a16:creationId xmlns:a16="http://schemas.microsoft.com/office/drawing/2014/main" id="{2BE4316E-8FAB-8D40-9F87-202E545563DB}"/>
              </a:ext>
            </a:extLst>
          </p:cNvPr>
          <p:cNvSpPr>
            <a:spLocks/>
          </p:cNvSpPr>
          <p:nvPr/>
        </p:nvSpPr>
        <p:spPr bwMode="auto">
          <a:xfrm>
            <a:off x="6601891" y="1850124"/>
            <a:ext cx="61023" cy="91139"/>
          </a:xfrm>
          <a:custGeom>
            <a:avLst/>
            <a:gdLst/>
            <a:ahLst/>
            <a:cxnLst>
              <a:cxn ang="0">
                <a:pos x="17" y="52"/>
              </a:cxn>
              <a:cxn ang="0">
                <a:pos x="21" y="97"/>
              </a:cxn>
              <a:cxn ang="0">
                <a:pos x="49" y="93"/>
              </a:cxn>
              <a:cxn ang="0">
                <a:pos x="54" y="56"/>
              </a:cxn>
              <a:cxn ang="0">
                <a:pos x="62" y="37"/>
              </a:cxn>
              <a:cxn ang="0">
                <a:pos x="54" y="11"/>
              </a:cxn>
              <a:cxn ang="0">
                <a:pos x="30" y="11"/>
              </a:cxn>
              <a:cxn ang="0">
                <a:pos x="17" y="52"/>
              </a:cxn>
            </a:cxnLst>
            <a:rect l="0" t="0" r="r" b="b"/>
            <a:pathLst>
              <a:path w="67" h="100">
                <a:moveTo>
                  <a:pt x="17" y="52"/>
                </a:moveTo>
                <a:cubicBezTo>
                  <a:pt x="17" y="52"/>
                  <a:pt x="6" y="95"/>
                  <a:pt x="21" y="97"/>
                </a:cubicBezTo>
                <a:cubicBezTo>
                  <a:pt x="37" y="100"/>
                  <a:pt x="49" y="93"/>
                  <a:pt x="49" y="93"/>
                </a:cubicBezTo>
                <a:cubicBezTo>
                  <a:pt x="49" y="93"/>
                  <a:pt x="41" y="61"/>
                  <a:pt x="54" y="56"/>
                </a:cubicBezTo>
                <a:cubicBezTo>
                  <a:pt x="67" y="52"/>
                  <a:pt x="62" y="37"/>
                  <a:pt x="62" y="37"/>
                </a:cubicBezTo>
                <a:cubicBezTo>
                  <a:pt x="62" y="37"/>
                  <a:pt x="65" y="18"/>
                  <a:pt x="54" y="11"/>
                </a:cubicBezTo>
                <a:cubicBezTo>
                  <a:pt x="43" y="5"/>
                  <a:pt x="21" y="0"/>
                  <a:pt x="30" y="11"/>
                </a:cubicBezTo>
                <a:cubicBezTo>
                  <a:pt x="39" y="22"/>
                  <a:pt x="0" y="35"/>
                  <a:pt x="17" y="52"/>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3" name="Freeform 33">
            <a:extLst>
              <a:ext uri="{FF2B5EF4-FFF2-40B4-BE49-F238E27FC236}">
                <a16:creationId xmlns:a16="http://schemas.microsoft.com/office/drawing/2014/main" id="{42B3F41D-8154-4743-BB0C-B18CFF900DAB}"/>
              </a:ext>
            </a:extLst>
          </p:cNvPr>
          <p:cNvSpPr>
            <a:spLocks/>
          </p:cNvSpPr>
          <p:nvPr/>
        </p:nvSpPr>
        <p:spPr bwMode="auto">
          <a:xfrm>
            <a:off x="6662914" y="1799404"/>
            <a:ext cx="58646" cy="101441"/>
          </a:xfrm>
          <a:custGeom>
            <a:avLst/>
            <a:gdLst/>
            <a:ahLst/>
            <a:cxnLst>
              <a:cxn ang="0">
                <a:pos x="15" y="67"/>
              </a:cxn>
              <a:cxn ang="0">
                <a:pos x="30" y="93"/>
              </a:cxn>
              <a:cxn ang="0">
                <a:pos x="45" y="97"/>
              </a:cxn>
              <a:cxn ang="0">
                <a:pos x="54" y="69"/>
              </a:cxn>
              <a:cxn ang="0">
                <a:pos x="62" y="28"/>
              </a:cxn>
              <a:cxn ang="0">
                <a:pos x="45" y="9"/>
              </a:cxn>
              <a:cxn ang="0">
                <a:pos x="15" y="67"/>
              </a:cxn>
            </a:cxnLst>
            <a:rect l="0" t="0" r="r" b="b"/>
            <a:pathLst>
              <a:path w="64" h="112">
                <a:moveTo>
                  <a:pt x="15" y="67"/>
                </a:moveTo>
                <a:cubicBezTo>
                  <a:pt x="15" y="67"/>
                  <a:pt x="28" y="80"/>
                  <a:pt x="30" y="93"/>
                </a:cubicBezTo>
                <a:cubicBezTo>
                  <a:pt x="32" y="106"/>
                  <a:pt x="45" y="112"/>
                  <a:pt x="45" y="97"/>
                </a:cubicBezTo>
                <a:cubicBezTo>
                  <a:pt x="45" y="82"/>
                  <a:pt x="43" y="69"/>
                  <a:pt x="54" y="69"/>
                </a:cubicBezTo>
                <a:cubicBezTo>
                  <a:pt x="64" y="69"/>
                  <a:pt x="62" y="41"/>
                  <a:pt x="62" y="28"/>
                </a:cubicBezTo>
                <a:cubicBezTo>
                  <a:pt x="62" y="16"/>
                  <a:pt x="49" y="0"/>
                  <a:pt x="45" y="9"/>
                </a:cubicBezTo>
                <a:cubicBezTo>
                  <a:pt x="41" y="18"/>
                  <a:pt x="0" y="41"/>
                  <a:pt x="15" y="67"/>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4" name="Freeform 34">
            <a:extLst>
              <a:ext uri="{FF2B5EF4-FFF2-40B4-BE49-F238E27FC236}">
                <a16:creationId xmlns:a16="http://schemas.microsoft.com/office/drawing/2014/main" id="{D2C4DDFC-25D0-7044-823F-6DB382241A47}"/>
              </a:ext>
            </a:extLst>
          </p:cNvPr>
          <p:cNvSpPr>
            <a:spLocks/>
          </p:cNvSpPr>
          <p:nvPr/>
        </p:nvSpPr>
        <p:spPr bwMode="auto">
          <a:xfrm>
            <a:off x="6473504" y="1756608"/>
            <a:ext cx="126802" cy="162465"/>
          </a:xfrm>
          <a:custGeom>
            <a:avLst/>
            <a:gdLst/>
            <a:ahLst/>
            <a:cxnLst>
              <a:cxn ang="0">
                <a:pos x="46" y="142"/>
              </a:cxn>
              <a:cxn ang="0">
                <a:pos x="80" y="157"/>
              </a:cxn>
              <a:cxn ang="0">
                <a:pos x="108" y="164"/>
              </a:cxn>
              <a:cxn ang="0">
                <a:pos x="123" y="134"/>
              </a:cxn>
              <a:cxn ang="0">
                <a:pos x="123" y="108"/>
              </a:cxn>
              <a:cxn ang="0">
                <a:pos x="113" y="73"/>
              </a:cxn>
              <a:cxn ang="0">
                <a:pos x="126" y="56"/>
              </a:cxn>
              <a:cxn ang="0">
                <a:pos x="134" y="39"/>
              </a:cxn>
              <a:cxn ang="0">
                <a:pos x="113" y="15"/>
              </a:cxn>
              <a:cxn ang="0">
                <a:pos x="72" y="67"/>
              </a:cxn>
              <a:cxn ang="0">
                <a:pos x="46" y="142"/>
              </a:cxn>
            </a:cxnLst>
            <a:rect l="0" t="0" r="r" b="b"/>
            <a:pathLst>
              <a:path w="139" h="179">
                <a:moveTo>
                  <a:pt x="46" y="142"/>
                </a:moveTo>
                <a:cubicBezTo>
                  <a:pt x="46" y="142"/>
                  <a:pt x="67" y="149"/>
                  <a:pt x="80" y="157"/>
                </a:cubicBezTo>
                <a:cubicBezTo>
                  <a:pt x="93" y="166"/>
                  <a:pt x="113" y="179"/>
                  <a:pt x="108" y="164"/>
                </a:cubicBezTo>
                <a:cubicBezTo>
                  <a:pt x="104" y="149"/>
                  <a:pt x="117" y="142"/>
                  <a:pt x="123" y="134"/>
                </a:cubicBezTo>
                <a:cubicBezTo>
                  <a:pt x="130" y="125"/>
                  <a:pt x="123" y="114"/>
                  <a:pt x="123" y="108"/>
                </a:cubicBezTo>
                <a:cubicBezTo>
                  <a:pt x="123" y="101"/>
                  <a:pt x="108" y="80"/>
                  <a:pt x="113" y="73"/>
                </a:cubicBezTo>
                <a:cubicBezTo>
                  <a:pt x="117" y="67"/>
                  <a:pt x="113" y="50"/>
                  <a:pt x="126" y="56"/>
                </a:cubicBezTo>
                <a:cubicBezTo>
                  <a:pt x="139" y="62"/>
                  <a:pt x="136" y="54"/>
                  <a:pt x="134" y="39"/>
                </a:cubicBezTo>
                <a:cubicBezTo>
                  <a:pt x="132" y="24"/>
                  <a:pt x="119" y="0"/>
                  <a:pt x="113" y="15"/>
                </a:cubicBezTo>
                <a:cubicBezTo>
                  <a:pt x="106" y="30"/>
                  <a:pt x="83" y="58"/>
                  <a:pt x="72" y="67"/>
                </a:cubicBezTo>
                <a:cubicBezTo>
                  <a:pt x="61" y="75"/>
                  <a:pt x="0" y="116"/>
                  <a:pt x="46" y="142"/>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5" name="Freeform 35">
            <a:extLst>
              <a:ext uri="{FF2B5EF4-FFF2-40B4-BE49-F238E27FC236}">
                <a16:creationId xmlns:a16="http://schemas.microsoft.com/office/drawing/2014/main" id="{E64DD46E-6045-2140-8F41-A32016383EE3}"/>
              </a:ext>
            </a:extLst>
          </p:cNvPr>
          <p:cNvSpPr>
            <a:spLocks/>
          </p:cNvSpPr>
          <p:nvPr/>
        </p:nvSpPr>
        <p:spPr bwMode="auto">
          <a:xfrm>
            <a:off x="7229560" y="1805744"/>
            <a:ext cx="200505" cy="320967"/>
          </a:xfrm>
          <a:custGeom>
            <a:avLst/>
            <a:gdLst/>
            <a:ahLst/>
            <a:cxnLst>
              <a:cxn ang="0">
                <a:pos x="90" y="65"/>
              </a:cxn>
              <a:cxn ang="0">
                <a:pos x="116" y="19"/>
              </a:cxn>
              <a:cxn ang="0">
                <a:pos x="144" y="75"/>
              </a:cxn>
              <a:cxn ang="0">
                <a:pos x="170" y="110"/>
              </a:cxn>
              <a:cxn ang="0">
                <a:pos x="151" y="149"/>
              </a:cxn>
              <a:cxn ang="0">
                <a:pos x="129" y="170"/>
              </a:cxn>
              <a:cxn ang="0">
                <a:pos x="106" y="181"/>
              </a:cxn>
              <a:cxn ang="0">
                <a:pos x="138" y="189"/>
              </a:cxn>
              <a:cxn ang="0">
                <a:pos x="166" y="189"/>
              </a:cxn>
              <a:cxn ang="0">
                <a:pos x="170" y="220"/>
              </a:cxn>
              <a:cxn ang="0">
                <a:pos x="203" y="215"/>
              </a:cxn>
              <a:cxn ang="0">
                <a:pos x="211" y="243"/>
              </a:cxn>
              <a:cxn ang="0">
                <a:pos x="201" y="284"/>
              </a:cxn>
              <a:cxn ang="0">
                <a:pos x="209" y="323"/>
              </a:cxn>
              <a:cxn ang="0">
                <a:pos x="192" y="349"/>
              </a:cxn>
              <a:cxn ang="0">
                <a:pos x="140" y="327"/>
              </a:cxn>
              <a:cxn ang="0">
                <a:pos x="99" y="291"/>
              </a:cxn>
              <a:cxn ang="0">
                <a:pos x="62" y="254"/>
              </a:cxn>
              <a:cxn ang="0">
                <a:pos x="19" y="222"/>
              </a:cxn>
              <a:cxn ang="0">
                <a:pos x="21" y="185"/>
              </a:cxn>
              <a:cxn ang="0">
                <a:pos x="54" y="181"/>
              </a:cxn>
              <a:cxn ang="0">
                <a:pos x="43" y="142"/>
              </a:cxn>
              <a:cxn ang="0">
                <a:pos x="58" y="99"/>
              </a:cxn>
              <a:cxn ang="0">
                <a:pos x="90" y="65"/>
              </a:cxn>
            </a:cxnLst>
            <a:rect l="0" t="0" r="r" b="b"/>
            <a:pathLst>
              <a:path w="220" h="353">
                <a:moveTo>
                  <a:pt x="90" y="65"/>
                </a:moveTo>
                <a:cubicBezTo>
                  <a:pt x="90" y="65"/>
                  <a:pt x="95" y="0"/>
                  <a:pt x="116" y="19"/>
                </a:cubicBezTo>
                <a:cubicBezTo>
                  <a:pt x="138" y="39"/>
                  <a:pt x="118" y="58"/>
                  <a:pt x="144" y="75"/>
                </a:cubicBezTo>
                <a:cubicBezTo>
                  <a:pt x="170" y="93"/>
                  <a:pt x="179" y="99"/>
                  <a:pt x="170" y="110"/>
                </a:cubicBezTo>
                <a:cubicBezTo>
                  <a:pt x="162" y="121"/>
                  <a:pt x="153" y="138"/>
                  <a:pt x="151" y="149"/>
                </a:cubicBezTo>
                <a:cubicBezTo>
                  <a:pt x="149" y="159"/>
                  <a:pt x="144" y="170"/>
                  <a:pt x="129" y="170"/>
                </a:cubicBezTo>
                <a:cubicBezTo>
                  <a:pt x="114" y="170"/>
                  <a:pt x="93" y="170"/>
                  <a:pt x="106" y="181"/>
                </a:cubicBezTo>
                <a:cubicBezTo>
                  <a:pt x="118" y="192"/>
                  <a:pt x="121" y="194"/>
                  <a:pt x="138" y="189"/>
                </a:cubicBezTo>
                <a:cubicBezTo>
                  <a:pt x="155" y="185"/>
                  <a:pt x="166" y="174"/>
                  <a:pt x="166" y="189"/>
                </a:cubicBezTo>
                <a:cubicBezTo>
                  <a:pt x="166" y="205"/>
                  <a:pt x="153" y="222"/>
                  <a:pt x="170" y="220"/>
                </a:cubicBezTo>
                <a:cubicBezTo>
                  <a:pt x="188" y="217"/>
                  <a:pt x="185" y="207"/>
                  <a:pt x="203" y="215"/>
                </a:cubicBezTo>
                <a:cubicBezTo>
                  <a:pt x="220" y="224"/>
                  <a:pt x="216" y="226"/>
                  <a:pt x="211" y="243"/>
                </a:cubicBezTo>
                <a:cubicBezTo>
                  <a:pt x="207" y="261"/>
                  <a:pt x="203" y="269"/>
                  <a:pt x="201" y="284"/>
                </a:cubicBezTo>
                <a:cubicBezTo>
                  <a:pt x="198" y="299"/>
                  <a:pt x="209" y="312"/>
                  <a:pt x="209" y="323"/>
                </a:cubicBezTo>
                <a:cubicBezTo>
                  <a:pt x="209" y="334"/>
                  <a:pt x="205" y="353"/>
                  <a:pt x="192" y="349"/>
                </a:cubicBezTo>
                <a:cubicBezTo>
                  <a:pt x="179" y="345"/>
                  <a:pt x="147" y="338"/>
                  <a:pt x="140" y="327"/>
                </a:cubicBezTo>
                <a:cubicBezTo>
                  <a:pt x="134" y="317"/>
                  <a:pt x="112" y="297"/>
                  <a:pt x="99" y="291"/>
                </a:cubicBezTo>
                <a:cubicBezTo>
                  <a:pt x="86" y="284"/>
                  <a:pt x="75" y="263"/>
                  <a:pt x="62" y="254"/>
                </a:cubicBezTo>
                <a:cubicBezTo>
                  <a:pt x="49" y="245"/>
                  <a:pt x="28" y="239"/>
                  <a:pt x="19" y="222"/>
                </a:cubicBezTo>
                <a:cubicBezTo>
                  <a:pt x="10" y="205"/>
                  <a:pt x="0" y="185"/>
                  <a:pt x="21" y="185"/>
                </a:cubicBezTo>
                <a:cubicBezTo>
                  <a:pt x="43" y="185"/>
                  <a:pt x="58" y="192"/>
                  <a:pt x="54" y="181"/>
                </a:cubicBezTo>
                <a:cubicBezTo>
                  <a:pt x="49" y="170"/>
                  <a:pt x="41" y="149"/>
                  <a:pt x="43" y="142"/>
                </a:cubicBezTo>
                <a:cubicBezTo>
                  <a:pt x="45" y="136"/>
                  <a:pt x="58" y="110"/>
                  <a:pt x="58" y="99"/>
                </a:cubicBezTo>
                <a:cubicBezTo>
                  <a:pt x="58" y="88"/>
                  <a:pt x="77" y="60"/>
                  <a:pt x="90" y="65"/>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6" name="Freeform 36">
            <a:extLst>
              <a:ext uri="{FF2B5EF4-FFF2-40B4-BE49-F238E27FC236}">
                <a16:creationId xmlns:a16="http://schemas.microsoft.com/office/drawing/2014/main" id="{455A6285-ED7D-7247-AA59-541B30996B21}"/>
              </a:ext>
            </a:extLst>
          </p:cNvPr>
          <p:cNvSpPr>
            <a:spLocks/>
          </p:cNvSpPr>
          <p:nvPr/>
        </p:nvSpPr>
        <p:spPr bwMode="auto">
          <a:xfrm>
            <a:off x="7416593" y="2061725"/>
            <a:ext cx="139482" cy="156917"/>
          </a:xfrm>
          <a:custGeom>
            <a:avLst/>
            <a:gdLst/>
            <a:ahLst/>
            <a:cxnLst>
              <a:cxn ang="0">
                <a:pos x="49" y="2"/>
              </a:cxn>
              <a:cxn ang="0">
                <a:pos x="80" y="17"/>
              </a:cxn>
              <a:cxn ang="0">
                <a:pos x="106" y="56"/>
              </a:cxn>
              <a:cxn ang="0">
                <a:pos x="125" y="114"/>
              </a:cxn>
              <a:cxn ang="0">
                <a:pos x="49" y="138"/>
              </a:cxn>
              <a:cxn ang="0">
                <a:pos x="4" y="157"/>
              </a:cxn>
              <a:cxn ang="0">
                <a:pos x="21" y="82"/>
              </a:cxn>
              <a:cxn ang="0">
                <a:pos x="49" y="2"/>
              </a:cxn>
            </a:cxnLst>
            <a:rect l="0" t="0" r="r" b="b"/>
            <a:pathLst>
              <a:path w="153" h="172">
                <a:moveTo>
                  <a:pt x="49" y="2"/>
                </a:moveTo>
                <a:cubicBezTo>
                  <a:pt x="49" y="2"/>
                  <a:pt x="69" y="7"/>
                  <a:pt x="80" y="17"/>
                </a:cubicBezTo>
                <a:cubicBezTo>
                  <a:pt x="91" y="28"/>
                  <a:pt x="91" y="37"/>
                  <a:pt x="106" y="56"/>
                </a:cubicBezTo>
                <a:cubicBezTo>
                  <a:pt x="121" y="75"/>
                  <a:pt x="153" y="106"/>
                  <a:pt x="125" y="114"/>
                </a:cubicBezTo>
                <a:cubicBezTo>
                  <a:pt x="97" y="123"/>
                  <a:pt x="58" y="131"/>
                  <a:pt x="49" y="138"/>
                </a:cubicBezTo>
                <a:cubicBezTo>
                  <a:pt x="41" y="144"/>
                  <a:pt x="8" y="172"/>
                  <a:pt x="4" y="157"/>
                </a:cubicBezTo>
                <a:cubicBezTo>
                  <a:pt x="0" y="142"/>
                  <a:pt x="17" y="97"/>
                  <a:pt x="21" y="82"/>
                </a:cubicBezTo>
                <a:cubicBezTo>
                  <a:pt x="26" y="67"/>
                  <a:pt x="30" y="0"/>
                  <a:pt x="49" y="2"/>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7" name="Freeform 37">
            <a:extLst>
              <a:ext uri="{FF2B5EF4-FFF2-40B4-BE49-F238E27FC236}">
                <a16:creationId xmlns:a16="http://schemas.microsoft.com/office/drawing/2014/main" id="{FE4C121D-F27A-514A-B094-46B1679DC9B6}"/>
              </a:ext>
            </a:extLst>
          </p:cNvPr>
          <p:cNvSpPr>
            <a:spLocks/>
          </p:cNvSpPr>
          <p:nvPr/>
        </p:nvSpPr>
        <p:spPr bwMode="auto">
          <a:xfrm>
            <a:off x="8163139" y="2370804"/>
            <a:ext cx="159295" cy="132349"/>
          </a:xfrm>
          <a:custGeom>
            <a:avLst/>
            <a:gdLst/>
            <a:ahLst/>
            <a:cxnLst>
              <a:cxn ang="0">
                <a:pos x="16" y="26"/>
              </a:cxn>
              <a:cxn ang="0">
                <a:pos x="24" y="128"/>
              </a:cxn>
              <a:cxn ang="0">
                <a:pos x="67" y="128"/>
              </a:cxn>
              <a:cxn ang="0">
                <a:pos x="95" y="132"/>
              </a:cxn>
              <a:cxn ang="0">
                <a:pos x="115" y="121"/>
              </a:cxn>
              <a:cxn ang="0">
                <a:pos x="143" y="117"/>
              </a:cxn>
              <a:cxn ang="0">
                <a:pos x="158" y="104"/>
              </a:cxn>
              <a:cxn ang="0">
                <a:pos x="167" y="52"/>
              </a:cxn>
              <a:cxn ang="0">
                <a:pos x="128" y="39"/>
              </a:cxn>
              <a:cxn ang="0">
                <a:pos x="102" y="13"/>
              </a:cxn>
              <a:cxn ang="0">
                <a:pos x="78" y="35"/>
              </a:cxn>
              <a:cxn ang="0">
                <a:pos x="48" y="3"/>
              </a:cxn>
              <a:cxn ang="0">
                <a:pos x="16" y="26"/>
              </a:cxn>
            </a:cxnLst>
            <a:rect l="0" t="0" r="r" b="b"/>
            <a:pathLst>
              <a:path w="175" h="145">
                <a:moveTo>
                  <a:pt x="16" y="26"/>
                </a:moveTo>
                <a:cubicBezTo>
                  <a:pt x="16" y="26"/>
                  <a:pt x="0" y="110"/>
                  <a:pt x="24" y="128"/>
                </a:cubicBezTo>
                <a:cubicBezTo>
                  <a:pt x="48" y="145"/>
                  <a:pt x="54" y="128"/>
                  <a:pt x="67" y="128"/>
                </a:cubicBezTo>
                <a:cubicBezTo>
                  <a:pt x="80" y="128"/>
                  <a:pt x="76" y="143"/>
                  <a:pt x="95" y="132"/>
                </a:cubicBezTo>
                <a:cubicBezTo>
                  <a:pt x="115" y="121"/>
                  <a:pt x="106" y="112"/>
                  <a:pt x="115" y="121"/>
                </a:cubicBezTo>
                <a:cubicBezTo>
                  <a:pt x="124" y="130"/>
                  <a:pt x="143" y="117"/>
                  <a:pt x="143" y="117"/>
                </a:cubicBezTo>
                <a:cubicBezTo>
                  <a:pt x="143" y="117"/>
                  <a:pt x="149" y="112"/>
                  <a:pt x="158" y="104"/>
                </a:cubicBezTo>
                <a:cubicBezTo>
                  <a:pt x="167" y="95"/>
                  <a:pt x="175" y="61"/>
                  <a:pt x="167" y="52"/>
                </a:cubicBezTo>
                <a:cubicBezTo>
                  <a:pt x="158" y="44"/>
                  <a:pt x="132" y="50"/>
                  <a:pt x="128" y="39"/>
                </a:cubicBezTo>
                <a:cubicBezTo>
                  <a:pt x="124" y="28"/>
                  <a:pt x="102" y="13"/>
                  <a:pt x="102" y="13"/>
                </a:cubicBezTo>
                <a:cubicBezTo>
                  <a:pt x="102" y="13"/>
                  <a:pt x="89" y="48"/>
                  <a:pt x="78" y="35"/>
                </a:cubicBezTo>
                <a:cubicBezTo>
                  <a:pt x="67" y="22"/>
                  <a:pt x="61" y="0"/>
                  <a:pt x="48" y="3"/>
                </a:cubicBezTo>
                <a:cubicBezTo>
                  <a:pt x="35" y="5"/>
                  <a:pt x="13" y="9"/>
                  <a:pt x="16" y="26"/>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8" name="Freeform 38">
            <a:extLst>
              <a:ext uri="{FF2B5EF4-FFF2-40B4-BE49-F238E27FC236}">
                <a16:creationId xmlns:a16="http://schemas.microsoft.com/office/drawing/2014/main" id="{A1D85C5D-03CF-0640-98A2-655BE033C84A}"/>
              </a:ext>
            </a:extLst>
          </p:cNvPr>
          <p:cNvSpPr>
            <a:spLocks/>
          </p:cNvSpPr>
          <p:nvPr/>
        </p:nvSpPr>
        <p:spPr bwMode="auto">
          <a:xfrm>
            <a:off x="8331152" y="2410430"/>
            <a:ext cx="118084" cy="86384"/>
          </a:xfrm>
          <a:custGeom>
            <a:avLst/>
            <a:gdLst/>
            <a:ahLst/>
            <a:cxnLst>
              <a:cxn ang="0">
                <a:pos x="32" y="35"/>
              </a:cxn>
              <a:cxn ang="0">
                <a:pos x="65" y="80"/>
              </a:cxn>
              <a:cxn ang="0">
                <a:pos x="112" y="95"/>
              </a:cxn>
              <a:cxn ang="0">
                <a:pos x="127" y="72"/>
              </a:cxn>
              <a:cxn ang="0">
                <a:pos x="110" y="48"/>
              </a:cxn>
              <a:cxn ang="0">
                <a:pos x="63" y="26"/>
              </a:cxn>
              <a:cxn ang="0">
                <a:pos x="32" y="35"/>
              </a:cxn>
            </a:cxnLst>
            <a:rect l="0" t="0" r="r" b="b"/>
            <a:pathLst>
              <a:path w="130" h="95">
                <a:moveTo>
                  <a:pt x="32" y="35"/>
                </a:moveTo>
                <a:cubicBezTo>
                  <a:pt x="39" y="42"/>
                  <a:pt x="52" y="76"/>
                  <a:pt x="65" y="80"/>
                </a:cubicBezTo>
                <a:cubicBezTo>
                  <a:pt x="78" y="85"/>
                  <a:pt x="112" y="95"/>
                  <a:pt x="112" y="95"/>
                </a:cubicBezTo>
                <a:cubicBezTo>
                  <a:pt x="112" y="95"/>
                  <a:pt x="125" y="80"/>
                  <a:pt x="127" y="72"/>
                </a:cubicBezTo>
                <a:cubicBezTo>
                  <a:pt x="130" y="63"/>
                  <a:pt x="121" y="48"/>
                  <a:pt x="110" y="48"/>
                </a:cubicBezTo>
                <a:cubicBezTo>
                  <a:pt x="99" y="48"/>
                  <a:pt x="71" y="29"/>
                  <a:pt x="63" y="26"/>
                </a:cubicBezTo>
                <a:cubicBezTo>
                  <a:pt x="54" y="24"/>
                  <a:pt x="0" y="0"/>
                  <a:pt x="32" y="35"/>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9" name="Freeform 39">
            <a:extLst>
              <a:ext uri="{FF2B5EF4-FFF2-40B4-BE49-F238E27FC236}">
                <a16:creationId xmlns:a16="http://schemas.microsoft.com/office/drawing/2014/main" id="{915180B1-CE9B-9E49-91D6-201D92EB4837}"/>
              </a:ext>
            </a:extLst>
          </p:cNvPr>
          <p:cNvSpPr>
            <a:spLocks/>
          </p:cNvSpPr>
          <p:nvPr/>
        </p:nvSpPr>
        <p:spPr bwMode="auto">
          <a:xfrm>
            <a:off x="8973879" y="2713962"/>
            <a:ext cx="114122" cy="50721"/>
          </a:xfrm>
          <a:custGeom>
            <a:avLst/>
            <a:gdLst/>
            <a:ahLst/>
            <a:cxnLst>
              <a:cxn ang="0">
                <a:pos x="39" y="20"/>
              </a:cxn>
              <a:cxn ang="0">
                <a:pos x="97" y="7"/>
              </a:cxn>
              <a:cxn ang="0">
                <a:pos x="115" y="35"/>
              </a:cxn>
              <a:cxn ang="0">
                <a:pos x="74" y="52"/>
              </a:cxn>
              <a:cxn ang="0">
                <a:pos x="37" y="56"/>
              </a:cxn>
              <a:cxn ang="0">
                <a:pos x="11" y="48"/>
              </a:cxn>
              <a:cxn ang="0">
                <a:pos x="39" y="20"/>
              </a:cxn>
            </a:cxnLst>
            <a:rect l="0" t="0" r="r" b="b"/>
            <a:pathLst>
              <a:path w="125" h="56">
                <a:moveTo>
                  <a:pt x="39" y="20"/>
                </a:moveTo>
                <a:cubicBezTo>
                  <a:pt x="39" y="20"/>
                  <a:pt x="84" y="0"/>
                  <a:pt x="97" y="7"/>
                </a:cubicBezTo>
                <a:cubicBezTo>
                  <a:pt x="110" y="13"/>
                  <a:pt x="125" y="22"/>
                  <a:pt x="115" y="35"/>
                </a:cubicBezTo>
                <a:cubicBezTo>
                  <a:pt x="104" y="48"/>
                  <a:pt x="80" y="54"/>
                  <a:pt x="74" y="52"/>
                </a:cubicBezTo>
                <a:cubicBezTo>
                  <a:pt x="67" y="50"/>
                  <a:pt x="54" y="56"/>
                  <a:pt x="37" y="56"/>
                </a:cubicBezTo>
                <a:cubicBezTo>
                  <a:pt x="20" y="56"/>
                  <a:pt x="0" y="52"/>
                  <a:pt x="11" y="48"/>
                </a:cubicBezTo>
                <a:cubicBezTo>
                  <a:pt x="22" y="43"/>
                  <a:pt x="24" y="18"/>
                  <a:pt x="39" y="20"/>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0" name="Freeform 40">
            <a:extLst>
              <a:ext uri="{FF2B5EF4-FFF2-40B4-BE49-F238E27FC236}">
                <a16:creationId xmlns:a16="http://schemas.microsoft.com/office/drawing/2014/main" id="{0277CC3D-126E-F64F-B5A4-B0DD9B0E53E5}"/>
              </a:ext>
            </a:extLst>
          </p:cNvPr>
          <p:cNvSpPr>
            <a:spLocks noEditPoints="1"/>
          </p:cNvSpPr>
          <p:nvPr userDrawn="1"/>
        </p:nvSpPr>
        <p:spPr bwMode="auto">
          <a:xfrm>
            <a:off x="5240355" y="2240040"/>
            <a:ext cx="3986335" cy="2619251"/>
          </a:xfrm>
          <a:custGeom>
            <a:avLst/>
            <a:gdLst/>
            <a:ahLst/>
            <a:cxnLst>
              <a:cxn ang="0">
                <a:pos x="1259" y="1853"/>
              </a:cxn>
              <a:cxn ang="0">
                <a:pos x="1345" y="1810"/>
              </a:cxn>
              <a:cxn ang="0">
                <a:pos x="824" y="1833"/>
              </a:cxn>
              <a:cxn ang="0">
                <a:pos x="975" y="1708"/>
              </a:cxn>
              <a:cxn ang="0">
                <a:pos x="1122" y="1851"/>
              </a:cxn>
              <a:cxn ang="0">
                <a:pos x="3924" y="711"/>
              </a:cxn>
              <a:cxn ang="0">
                <a:pos x="3536" y="560"/>
              </a:cxn>
              <a:cxn ang="0">
                <a:pos x="3268" y="539"/>
              </a:cxn>
              <a:cxn ang="0">
                <a:pos x="3030" y="452"/>
              </a:cxn>
              <a:cxn ang="0">
                <a:pos x="2700" y="388"/>
              </a:cxn>
              <a:cxn ang="0">
                <a:pos x="2611" y="317"/>
              </a:cxn>
              <a:cxn ang="0">
                <a:pos x="2549" y="84"/>
              </a:cxn>
              <a:cxn ang="0">
                <a:pos x="2391" y="155"/>
              </a:cxn>
              <a:cxn ang="0">
                <a:pos x="2108" y="317"/>
              </a:cxn>
              <a:cxn ang="0">
                <a:pos x="1978" y="500"/>
              </a:cxn>
              <a:cxn ang="0">
                <a:pos x="1821" y="511"/>
              </a:cxn>
              <a:cxn ang="0">
                <a:pos x="1836" y="754"/>
              </a:cxn>
              <a:cxn ang="0">
                <a:pos x="1797" y="444"/>
              </a:cxn>
              <a:cxn ang="0">
                <a:pos x="1713" y="743"/>
              </a:cxn>
              <a:cxn ang="0">
                <a:pos x="1404" y="743"/>
              </a:cxn>
              <a:cxn ang="0">
                <a:pos x="1177" y="823"/>
              </a:cxn>
              <a:cxn ang="0">
                <a:pos x="959" y="857"/>
              </a:cxn>
              <a:cxn ang="0">
                <a:pos x="827" y="605"/>
              </a:cxn>
              <a:cxn ang="0">
                <a:pos x="672" y="633"/>
              </a:cxn>
              <a:cxn ang="0">
                <a:pos x="547" y="756"/>
              </a:cxn>
              <a:cxn ang="0">
                <a:pos x="408" y="1013"/>
              </a:cxn>
              <a:cxn ang="0">
                <a:pos x="333" y="1211"/>
              </a:cxn>
              <a:cxn ang="0">
                <a:pos x="558" y="1344"/>
              </a:cxn>
              <a:cxn ang="0">
                <a:pos x="607" y="1045"/>
              </a:cxn>
              <a:cxn ang="0">
                <a:pos x="726" y="1178"/>
              </a:cxn>
              <a:cxn ang="0">
                <a:pos x="694" y="1247"/>
              </a:cxn>
              <a:cxn ang="0">
                <a:pos x="659" y="1400"/>
              </a:cxn>
              <a:cxn ang="0">
                <a:pos x="424" y="1293"/>
              </a:cxn>
              <a:cxn ang="0">
                <a:pos x="223" y="1603"/>
              </a:cxn>
              <a:cxn ang="0">
                <a:pos x="9" y="1799"/>
              </a:cxn>
              <a:cxn ang="0">
                <a:pos x="201" y="1947"/>
              </a:cxn>
              <a:cxn ang="0">
                <a:pos x="391" y="1760"/>
              </a:cxn>
              <a:cxn ang="0">
                <a:pos x="599" y="1919"/>
              </a:cxn>
              <a:cxn ang="0">
                <a:pos x="631" y="1855"/>
              </a:cxn>
              <a:cxn ang="0">
                <a:pos x="717" y="1891"/>
              </a:cxn>
              <a:cxn ang="0">
                <a:pos x="916" y="2014"/>
              </a:cxn>
              <a:cxn ang="0">
                <a:pos x="1067" y="2352"/>
              </a:cxn>
              <a:cxn ang="0">
                <a:pos x="1503" y="2354"/>
              </a:cxn>
              <a:cxn ang="0">
                <a:pos x="1339" y="2217"/>
              </a:cxn>
              <a:cxn ang="0">
                <a:pos x="1778" y="2419"/>
              </a:cxn>
              <a:cxn ang="0">
                <a:pos x="2004" y="2523"/>
              </a:cxn>
              <a:cxn ang="0">
                <a:pos x="2290" y="2527"/>
              </a:cxn>
              <a:cxn ang="0">
                <a:pos x="2492" y="2803"/>
              </a:cxn>
              <a:cxn ang="0">
                <a:pos x="2570" y="2645"/>
              </a:cxn>
              <a:cxn ang="0">
                <a:pos x="2639" y="2432"/>
              </a:cxn>
              <a:cxn ang="0">
                <a:pos x="2832" y="2023"/>
              </a:cxn>
              <a:cxn ang="0">
                <a:pos x="2957" y="1932"/>
              </a:cxn>
              <a:cxn ang="0">
                <a:pos x="3104" y="1820"/>
              </a:cxn>
              <a:cxn ang="0">
                <a:pos x="3337" y="1426"/>
              </a:cxn>
              <a:cxn ang="0">
                <a:pos x="3544" y="1217"/>
              </a:cxn>
              <a:cxn ang="0">
                <a:pos x="3803" y="1127"/>
              </a:cxn>
              <a:cxn ang="0">
                <a:pos x="3788" y="1280"/>
              </a:cxn>
              <a:cxn ang="0">
                <a:pos x="4097" y="1049"/>
              </a:cxn>
              <a:cxn ang="0">
                <a:pos x="4317" y="965"/>
              </a:cxn>
            </a:cxnLst>
            <a:rect l="0" t="0" r="r" b="b"/>
            <a:pathLst>
              <a:path w="4376" h="2880">
                <a:moveTo>
                  <a:pt x="1400" y="1886"/>
                </a:moveTo>
                <a:cubicBezTo>
                  <a:pt x="1393" y="1880"/>
                  <a:pt x="1387" y="1874"/>
                  <a:pt x="1381" y="1877"/>
                </a:cubicBezTo>
                <a:cubicBezTo>
                  <a:pt x="1375" y="1880"/>
                  <a:pt x="1368" y="1887"/>
                  <a:pt x="1372" y="1897"/>
                </a:cubicBezTo>
                <a:cubicBezTo>
                  <a:pt x="1377" y="1907"/>
                  <a:pt x="1384" y="1917"/>
                  <a:pt x="1387" y="1923"/>
                </a:cubicBezTo>
                <a:cubicBezTo>
                  <a:pt x="1390" y="1929"/>
                  <a:pt x="1385" y="1945"/>
                  <a:pt x="1390" y="1950"/>
                </a:cubicBezTo>
                <a:cubicBezTo>
                  <a:pt x="1394" y="1956"/>
                  <a:pt x="1395" y="1963"/>
                  <a:pt x="1397" y="1969"/>
                </a:cubicBezTo>
                <a:cubicBezTo>
                  <a:pt x="1398" y="1975"/>
                  <a:pt x="1368" y="1983"/>
                  <a:pt x="1367" y="1989"/>
                </a:cubicBezTo>
                <a:cubicBezTo>
                  <a:pt x="1365" y="1995"/>
                  <a:pt x="1329" y="1986"/>
                  <a:pt x="1329" y="1986"/>
                </a:cubicBezTo>
                <a:cubicBezTo>
                  <a:pt x="1273" y="1950"/>
                  <a:pt x="1273" y="1950"/>
                  <a:pt x="1273" y="1950"/>
                </a:cubicBezTo>
                <a:cubicBezTo>
                  <a:pt x="1298" y="1900"/>
                  <a:pt x="1298" y="1900"/>
                  <a:pt x="1298" y="1900"/>
                </a:cubicBezTo>
                <a:cubicBezTo>
                  <a:pt x="1298" y="1900"/>
                  <a:pt x="1289" y="1876"/>
                  <a:pt x="1282" y="1871"/>
                </a:cubicBezTo>
                <a:cubicBezTo>
                  <a:pt x="1275" y="1867"/>
                  <a:pt x="1270" y="1855"/>
                  <a:pt x="1259" y="1853"/>
                </a:cubicBezTo>
                <a:cubicBezTo>
                  <a:pt x="1247" y="1850"/>
                  <a:pt x="1240" y="1825"/>
                  <a:pt x="1240" y="1817"/>
                </a:cubicBezTo>
                <a:cubicBezTo>
                  <a:pt x="1240" y="1808"/>
                  <a:pt x="1251" y="1788"/>
                  <a:pt x="1251" y="1788"/>
                </a:cubicBezTo>
                <a:cubicBezTo>
                  <a:pt x="1251" y="1788"/>
                  <a:pt x="1239" y="1765"/>
                  <a:pt x="1231" y="1764"/>
                </a:cubicBezTo>
                <a:cubicBezTo>
                  <a:pt x="1224" y="1762"/>
                  <a:pt x="1217" y="1755"/>
                  <a:pt x="1227" y="1746"/>
                </a:cubicBezTo>
                <a:cubicBezTo>
                  <a:pt x="1237" y="1738"/>
                  <a:pt x="1256" y="1723"/>
                  <a:pt x="1260" y="1722"/>
                </a:cubicBezTo>
                <a:cubicBezTo>
                  <a:pt x="1264" y="1720"/>
                  <a:pt x="1285" y="1702"/>
                  <a:pt x="1290" y="1699"/>
                </a:cubicBezTo>
                <a:cubicBezTo>
                  <a:pt x="1296" y="1696"/>
                  <a:pt x="1323" y="1683"/>
                  <a:pt x="1331" y="1682"/>
                </a:cubicBezTo>
                <a:cubicBezTo>
                  <a:pt x="1338" y="1680"/>
                  <a:pt x="1365" y="1680"/>
                  <a:pt x="1372" y="1695"/>
                </a:cubicBezTo>
                <a:cubicBezTo>
                  <a:pt x="1372" y="1695"/>
                  <a:pt x="1377" y="1719"/>
                  <a:pt x="1367" y="1723"/>
                </a:cubicBezTo>
                <a:cubicBezTo>
                  <a:pt x="1357" y="1728"/>
                  <a:pt x="1336" y="1732"/>
                  <a:pt x="1332" y="1739"/>
                </a:cubicBezTo>
                <a:cubicBezTo>
                  <a:pt x="1328" y="1746"/>
                  <a:pt x="1319" y="1762"/>
                  <a:pt x="1325" y="1774"/>
                </a:cubicBezTo>
                <a:cubicBezTo>
                  <a:pt x="1331" y="1785"/>
                  <a:pt x="1336" y="1801"/>
                  <a:pt x="1345" y="1810"/>
                </a:cubicBezTo>
                <a:cubicBezTo>
                  <a:pt x="1354" y="1818"/>
                  <a:pt x="1362" y="1833"/>
                  <a:pt x="1371" y="1833"/>
                </a:cubicBezTo>
                <a:cubicBezTo>
                  <a:pt x="1380" y="1833"/>
                  <a:pt x="1400" y="1858"/>
                  <a:pt x="1404" y="1858"/>
                </a:cubicBezTo>
                <a:cubicBezTo>
                  <a:pt x="1408" y="1858"/>
                  <a:pt x="1411" y="1860"/>
                  <a:pt x="1411" y="1870"/>
                </a:cubicBezTo>
                <a:cubicBezTo>
                  <a:pt x="1411" y="1880"/>
                  <a:pt x="1407" y="1891"/>
                  <a:pt x="1400" y="1886"/>
                </a:cubicBezTo>
                <a:moveTo>
                  <a:pt x="1109" y="1873"/>
                </a:moveTo>
                <a:cubicBezTo>
                  <a:pt x="1074" y="1876"/>
                  <a:pt x="1074" y="1876"/>
                  <a:pt x="1074" y="1876"/>
                </a:cubicBezTo>
                <a:cubicBezTo>
                  <a:pt x="1074" y="1876"/>
                  <a:pt x="1041" y="1874"/>
                  <a:pt x="1034" y="1873"/>
                </a:cubicBezTo>
                <a:cubicBezTo>
                  <a:pt x="1027" y="1871"/>
                  <a:pt x="1004" y="1860"/>
                  <a:pt x="995" y="1857"/>
                </a:cubicBezTo>
                <a:cubicBezTo>
                  <a:pt x="987" y="1854"/>
                  <a:pt x="969" y="1844"/>
                  <a:pt x="949" y="1844"/>
                </a:cubicBezTo>
                <a:cubicBezTo>
                  <a:pt x="929" y="1844"/>
                  <a:pt x="906" y="1853"/>
                  <a:pt x="899" y="1858"/>
                </a:cubicBezTo>
                <a:cubicBezTo>
                  <a:pt x="892" y="1864"/>
                  <a:pt x="870" y="1866"/>
                  <a:pt x="870" y="1866"/>
                </a:cubicBezTo>
                <a:cubicBezTo>
                  <a:pt x="844" y="1857"/>
                  <a:pt x="824" y="1837"/>
                  <a:pt x="824" y="1833"/>
                </a:cubicBezTo>
                <a:cubicBezTo>
                  <a:pt x="824" y="1828"/>
                  <a:pt x="817" y="1812"/>
                  <a:pt x="820" y="1808"/>
                </a:cubicBezTo>
                <a:cubicBezTo>
                  <a:pt x="822" y="1804"/>
                  <a:pt x="830" y="1798"/>
                  <a:pt x="833" y="1789"/>
                </a:cubicBezTo>
                <a:cubicBezTo>
                  <a:pt x="835" y="1781"/>
                  <a:pt x="835" y="1762"/>
                  <a:pt x="835" y="1762"/>
                </a:cubicBezTo>
                <a:cubicBezTo>
                  <a:pt x="835" y="1762"/>
                  <a:pt x="863" y="1746"/>
                  <a:pt x="866" y="1742"/>
                </a:cubicBezTo>
                <a:cubicBezTo>
                  <a:pt x="868" y="1738"/>
                  <a:pt x="886" y="1719"/>
                  <a:pt x="883" y="1708"/>
                </a:cubicBezTo>
                <a:cubicBezTo>
                  <a:pt x="880" y="1696"/>
                  <a:pt x="889" y="1693"/>
                  <a:pt x="896" y="1687"/>
                </a:cubicBezTo>
                <a:cubicBezTo>
                  <a:pt x="903" y="1682"/>
                  <a:pt x="912" y="1695"/>
                  <a:pt x="917" y="1702"/>
                </a:cubicBezTo>
                <a:cubicBezTo>
                  <a:pt x="923" y="1709"/>
                  <a:pt x="936" y="1725"/>
                  <a:pt x="939" y="1729"/>
                </a:cubicBezTo>
                <a:cubicBezTo>
                  <a:pt x="942" y="1733"/>
                  <a:pt x="948" y="1755"/>
                  <a:pt x="951" y="1761"/>
                </a:cubicBezTo>
                <a:cubicBezTo>
                  <a:pt x="953" y="1766"/>
                  <a:pt x="971" y="1756"/>
                  <a:pt x="971" y="1756"/>
                </a:cubicBezTo>
                <a:cubicBezTo>
                  <a:pt x="971" y="1756"/>
                  <a:pt x="988" y="1739"/>
                  <a:pt x="982" y="1738"/>
                </a:cubicBezTo>
                <a:cubicBezTo>
                  <a:pt x="977" y="1736"/>
                  <a:pt x="978" y="1715"/>
                  <a:pt x="975" y="1708"/>
                </a:cubicBezTo>
                <a:cubicBezTo>
                  <a:pt x="972" y="1700"/>
                  <a:pt x="985" y="1696"/>
                  <a:pt x="989" y="1696"/>
                </a:cubicBezTo>
                <a:cubicBezTo>
                  <a:pt x="994" y="1696"/>
                  <a:pt x="1030" y="1685"/>
                  <a:pt x="1037" y="1677"/>
                </a:cubicBezTo>
                <a:cubicBezTo>
                  <a:pt x="1044" y="1670"/>
                  <a:pt x="1056" y="1670"/>
                  <a:pt x="1063" y="1670"/>
                </a:cubicBezTo>
                <a:cubicBezTo>
                  <a:pt x="1070" y="1670"/>
                  <a:pt x="1076" y="1682"/>
                  <a:pt x="1073" y="1686"/>
                </a:cubicBezTo>
                <a:cubicBezTo>
                  <a:pt x="1070" y="1690"/>
                  <a:pt x="1063" y="1699"/>
                  <a:pt x="1059" y="1700"/>
                </a:cubicBezTo>
                <a:cubicBezTo>
                  <a:pt x="1054" y="1702"/>
                  <a:pt x="1047" y="1713"/>
                  <a:pt x="1047" y="1713"/>
                </a:cubicBezTo>
                <a:cubicBezTo>
                  <a:pt x="1030" y="1735"/>
                  <a:pt x="1030" y="1735"/>
                  <a:pt x="1030" y="1735"/>
                </a:cubicBezTo>
                <a:cubicBezTo>
                  <a:pt x="1040" y="1756"/>
                  <a:pt x="1040" y="1756"/>
                  <a:pt x="1040" y="1756"/>
                </a:cubicBezTo>
                <a:cubicBezTo>
                  <a:pt x="1064" y="1775"/>
                  <a:pt x="1064" y="1775"/>
                  <a:pt x="1064" y="1775"/>
                </a:cubicBezTo>
                <a:cubicBezTo>
                  <a:pt x="1064" y="1775"/>
                  <a:pt x="1090" y="1807"/>
                  <a:pt x="1095" y="1811"/>
                </a:cubicBezTo>
                <a:cubicBezTo>
                  <a:pt x="1099" y="1815"/>
                  <a:pt x="1119" y="1824"/>
                  <a:pt x="1119" y="1824"/>
                </a:cubicBezTo>
                <a:cubicBezTo>
                  <a:pt x="1122" y="1851"/>
                  <a:pt x="1122" y="1851"/>
                  <a:pt x="1122" y="1851"/>
                </a:cubicBezTo>
                <a:lnTo>
                  <a:pt x="1109" y="1873"/>
                </a:lnTo>
                <a:close/>
                <a:moveTo>
                  <a:pt x="4363" y="851"/>
                </a:moveTo>
                <a:cubicBezTo>
                  <a:pt x="4354" y="840"/>
                  <a:pt x="4324" y="829"/>
                  <a:pt x="4300" y="823"/>
                </a:cubicBezTo>
                <a:cubicBezTo>
                  <a:pt x="4276" y="816"/>
                  <a:pt x="4298" y="847"/>
                  <a:pt x="4283" y="847"/>
                </a:cubicBezTo>
                <a:cubicBezTo>
                  <a:pt x="4268" y="847"/>
                  <a:pt x="4272" y="827"/>
                  <a:pt x="4274" y="814"/>
                </a:cubicBezTo>
                <a:cubicBezTo>
                  <a:pt x="4276" y="801"/>
                  <a:pt x="4242" y="776"/>
                  <a:pt x="4229" y="758"/>
                </a:cubicBezTo>
                <a:cubicBezTo>
                  <a:pt x="4216" y="741"/>
                  <a:pt x="4183" y="707"/>
                  <a:pt x="4170" y="696"/>
                </a:cubicBezTo>
                <a:cubicBezTo>
                  <a:pt x="4157" y="685"/>
                  <a:pt x="4114" y="664"/>
                  <a:pt x="4091" y="653"/>
                </a:cubicBezTo>
                <a:cubicBezTo>
                  <a:pt x="4067" y="642"/>
                  <a:pt x="4026" y="648"/>
                  <a:pt x="4015" y="648"/>
                </a:cubicBezTo>
                <a:cubicBezTo>
                  <a:pt x="4004" y="648"/>
                  <a:pt x="3974" y="636"/>
                  <a:pt x="3957" y="631"/>
                </a:cubicBezTo>
                <a:cubicBezTo>
                  <a:pt x="3939" y="627"/>
                  <a:pt x="3952" y="702"/>
                  <a:pt x="3952" y="702"/>
                </a:cubicBezTo>
                <a:cubicBezTo>
                  <a:pt x="3952" y="702"/>
                  <a:pt x="3931" y="711"/>
                  <a:pt x="3924" y="711"/>
                </a:cubicBezTo>
                <a:cubicBezTo>
                  <a:pt x="3918" y="711"/>
                  <a:pt x="3922" y="696"/>
                  <a:pt x="3922" y="696"/>
                </a:cubicBezTo>
                <a:cubicBezTo>
                  <a:pt x="3905" y="681"/>
                  <a:pt x="3905" y="681"/>
                  <a:pt x="3905" y="681"/>
                </a:cubicBezTo>
                <a:cubicBezTo>
                  <a:pt x="3905" y="681"/>
                  <a:pt x="3898" y="668"/>
                  <a:pt x="3875" y="659"/>
                </a:cubicBezTo>
                <a:cubicBezTo>
                  <a:pt x="3867" y="657"/>
                  <a:pt x="3862" y="666"/>
                  <a:pt x="3842" y="670"/>
                </a:cubicBezTo>
                <a:cubicBezTo>
                  <a:pt x="3823" y="674"/>
                  <a:pt x="3808" y="661"/>
                  <a:pt x="3780" y="661"/>
                </a:cubicBezTo>
                <a:cubicBezTo>
                  <a:pt x="3751" y="661"/>
                  <a:pt x="3762" y="679"/>
                  <a:pt x="3754" y="687"/>
                </a:cubicBezTo>
                <a:cubicBezTo>
                  <a:pt x="3745" y="696"/>
                  <a:pt x="3741" y="683"/>
                  <a:pt x="3736" y="668"/>
                </a:cubicBezTo>
                <a:cubicBezTo>
                  <a:pt x="3732" y="653"/>
                  <a:pt x="3732" y="655"/>
                  <a:pt x="3717" y="644"/>
                </a:cubicBezTo>
                <a:cubicBezTo>
                  <a:pt x="3702" y="633"/>
                  <a:pt x="3717" y="636"/>
                  <a:pt x="3726" y="616"/>
                </a:cubicBezTo>
                <a:cubicBezTo>
                  <a:pt x="3734" y="597"/>
                  <a:pt x="3713" y="590"/>
                  <a:pt x="3667" y="569"/>
                </a:cubicBezTo>
                <a:cubicBezTo>
                  <a:pt x="3622" y="547"/>
                  <a:pt x="3605" y="564"/>
                  <a:pt x="3587" y="569"/>
                </a:cubicBezTo>
                <a:cubicBezTo>
                  <a:pt x="3570" y="573"/>
                  <a:pt x="3546" y="567"/>
                  <a:pt x="3536" y="560"/>
                </a:cubicBezTo>
                <a:cubicBezTo>
                  <a:pt x="3525" y="554"/>
                  <a:pt x="3533" y="539"/>
                  <a:pt x="3516" y="536"/>
                </a:cubicBezTo>
                <a:cubicBezTo>
                  <a:pt x="3499" y="534"/>
                  <a:pt x="3499" y="541"/>
                  <a:pt x="3490" y="530"/>
                </a:cubicBezTo>
                <a:cubicBezTo>
                  <a:pt x="3482" y="519"/>
                  <a:pt x="3477" y="511"/>
                  <a:pt x="3484" y="504"/>
                </a:cubicBezTo>
                <a:cubicBezTo>
                  <a:pt x="3490" y="498"/>
                  <a:pt x="3475" y="483"/>
                  <a:pt x="3456" y="478"/>
                </a:cubicBezTo>
                <a:cubicBezTo>
                  <a:pt x="3436" y="474"/>
                  <a:pt x="3425" y="480"/>
                  <a:pt x="3419" y="485"/>
                </a:cubicBezTo>
                <a:cubicBezTo>
                  <a:pt x="3412" y="489"/>
                  <a:pt x="3408" y="511"/>
                  <a:pt x="3391" y="513"/>
                </a:cubicBezTo>
                <a:cubicBezTo>
                  <a:pt x="3374" y="515"/>
                  <a:pt x="3389" y="493"/>
                  <a:pt x="3374" y="485"/>
                </a:cubicBezTo>
                <a:cubicBezTo>
                  <a:pt x="3358" y="476"/>
                  <a:pt x="3387" y="457"/>
                  <a:pt x="3387" y="457"/>
                </a:cubicBezTo>
                <a:cubicBezTo>
                  <a:pt x="3387" y="457"/>
                  <a:pt x="3315" y="435"/>
                  <a:pt x="3307" y="435"/>
                </a:cubicBezTo>
                <a:cubicBezTo>
                  <a:pt x="3298" y="435"/>
                  <a:pt x="3304" y="455"/>
                  <a:pt x="3292" y="459"/>
                </a:cubicBezTo>
                <a:cubicBezTo>
                  <a:pt x="3279" y="463"/>
                  <a:pt x="3268" y="491"/>
                  <a:pt x="3268" y="491"/>
                </a:cubicBezTo>
                <a:cubicBezTo>
                  <a:pt x="3268" y="491"/>
                  <a:pt x="3274" y="541"/>
                  <a:pt x="3268" y="539"/>
                </a:cubicBezTo>
                <a:cubicBezTo>
                  <a:pt x="3261" y="536"/>
                  <a:pt x="3259" y="532"/>
                  <a:pt x="3244" y="530"/>
                </a:cubicBezTo>
                <a:cubicBezTo>
                  <a:pt x="3229" y="528"/>
                  <a:pt x="3242" y="552"/>
                  <a:pt x="3242" y="552"/>
                </a:cubicBezTo>
                <a:cubicBezTo>
                  <a:pt x="3242" y="552"/>
                  <a:pt x="3225" y="552"/>
                  <a:pt x="3212" y="545"/>
                </a:cubicBezTo>
                <a:cubicBezTo>
                  <a:pt x="3199" y="539"/>
                  <a:pt x="3205" y="528"/>
                  <a:pt x="3188" y="526"/>
                </a:cubicBezTo>
                <a:cubicBezTo>
                  <a:pt x="3171" y="524"/>
                  <a:pt x="3145" y="530"/>
                  <a:pt x="3145" y="530"/>
                </a:cubicBezTo>
                <a:cubicBezTo>
                  <a:pt x="3145" y="530"/>
                  <a:pt x="3132" y="513"/>
                  <a:pt x="3121" y="508"/>
                </a:cubicBezTo>
                <a:cubicBezTo>
                  <a:pt x="3110" y="504"/>
                  <a:pt x="3108" y="517"/>
                  <a:pt x="3104" y="524"/>
                </a:cubicBezTo>
                <a:cubicBezTo>
                  <a:pt x="3099" y="530"/>
                  <a:pt x="3110" y="575"/>
                  <a:pt x="3093" y="571"/>
                </a:cubicBezTo>
                <a:cubicBezTo>
                  <a:pt x="3076" y="567"/>
                  <a:pt x="3058" y="554"/>
                  <a:pt x="3054" y="543"/>
                </a:cubicBezTo>
                <a:cubicBezTo>
                  <a:pt x="3050" y="532"/>
                  <a:pt x="3037" y="504"/>
                  <a:pt x="3024" y="498"/>
                </a:cubicBezTo>
                <a:cubicBezTo>
                  <a:pt x="3011" y="491"/>
                  <a:pt x="3019" y="489"/>
                  <a:pt x="3028" y="478"/>
                </a:cubicBezTo>
                <a:cubicBezTo>
                  <a:pt x="3037" y="468"/>
                  <a:pt x="3035" y="461"/>
                  <a:pt x="3030" y="452"/>
                </a:cubicBezTo>
                <a:cubicBezTo>
                  <a:pt x="3026" y="444"/>
                  <a:pt x="3017" y="450"/>
                  <a:pt x="3000" y="446"/>
                </a:cubicBezTo>
                <a:cubicBezTo>
                  <a:pt x="2983" y="442"/>
                  <a:pt x="3006" y="431"/>
                  <a:pt x="3030" y="424"/>
                </a:cubicBezTo>
                <a:cubicBezTo>
                  <a:pt x="3054" y="418"/>
                  <a:pt x="3030" y="399"/>
                  <a:pt x="3017" y="392"/>
                </a:cubicBezTo>
                <a:cubicBezTo>
                  <a:pt x="3004" y="386"/>
                  <a:pt x="2985" y="390"/>
                  <a:pt x="2968" y="388"/>
                </a:cubicBezTo>
                <a:cubicBezTo>
                  <a:pt x="2950" y="386"/>
                  <a:pt x="2942" y="368"/>
                  <a:pt x="2920" y="371"/>
                </a:cubicBezTo>
                <a:cubicBezTo>
                  <a:pt x="2899" y="373"/>
                  <a:pt x="2918" y="409"/>
                  <a:pt x="2918" y="420"/>
                </a:cubicBezTo>
                <a:cubicBezTo>
                  <a:pt x="2918" y="431"/>
                  <a:pt x="2892" y="422"/>
                  <a:pt x="2886" y="422"/>
                </a:cubicBezTo>
                <a:cubicBezTo>
                  <a:pt x="2879" y="422"/>
                  <a:pt x="2823" y="427"/>
                  <a:pt x="2816" y="422"/>
                </a:cubicBezTo>
                <a:cubicBezTo>
                  <a:pt x="2810" y="418"/>
                  <a:pt x="2799" y="381"/>
                  <a:pt x="2799" y="375"/>
                </a:cubicBezTo>
                <a:cubicBezTo>
                  <a:pt x="2799" y="368"/>
                  <a:pt x="2786" y="371"/>
                  <a:pt x="2780" y="371"/>
                </a:cubicBezTo>
                <a:cubicBezTo>
                  <a:pt x="2732" y="371"/>
                  <a:pt x="2732" y="371"/>
                  <a:pt x="2732" y="371"/>
                </a:cubicBezTo>
                <a:cubicBezTo>
                  <a:pt x="2721" y="371"/>
                  <a:pt x="2706" y="386"/>
                  <a:pt x="2700" y="388"/>
                </a:cubicBezTo>
                <a:cubicBezTo>
                  <a:pt x="2693" y="390"/>
                  <a:pt x="2689" y="375"/>
                  <a:pt x="2685" y="366"/>
                </a:cubicBezTo>
                <a:cubicBezTo>
                  <a:pt x="2680" y="358"/>
                  <a:pt x="2672" y="366"/>
                  <a:pt x="2663" y="360"/>
                </a:cubicBezTo>
                <a:cubicBezTo>
                  <a:pt x="2654" y="353"/>
                  <a:pt x="2631" y="368"/>
                  <a:pt x="2631" y="368"/>
                </a:cubicBezTo>
                <a:cubicBezTo>
                  <a:pt x="2631" y="368"/>
                  <a:pt x="2603" y="390"/>
                  <a:pt x="2592" y="392"/>
                </a:cubicBezTo>
                <a:cubicBezTo>
                  <a:pt x="2581" y="394"/>
                  <a:pt x="2562" y="409"/>
                  <a:pt x="2553" y="412"/>
                </a:cubicBezTo>
                <a:cubicBezTo>
                  <a:pt x="2544" y="414"/>
                  <a:pt x="2523" y="437"/>
                  <a:pt x="2505" y="442"/>
                </a:cubicBezTo>
                <a:cubicBezTo>
                  <a:pt x="2488" y="446"/>
                  <a:pt x="2516" y="420"/>
                  <a:pt x="2523" y="414"/>
                </a:cubicBezTo>
                <a:cubicBezTo>
                  <a:pt x="2529" y="407"/>
                  <a:pt x="2536" y="399"/>
                  <a:pt x="2536" y="392"/>
                </a:cubicBezTo>
                <a:cubicBezTo>
                  <a:pt x="2536" y="386"/>
                  <a:pt x="2549" y="383"/>
                  <a:pt x="2562" y="377"/>
                </a:cubicBezTo>
                <a:cubicBezTo>
                  <a:pt x="2575" y="371"/>
                  <a:pt x="2575" y="366"/>
                  <a:pt x="2581" y="356"/>
                </a:cubicBezTo>
                <a:cubicBezTo>
                  <a:pt x="2587" y="345"/>
                  <a:pt x="2596" y="340"/>
                  <a:pt x="2594" y="334"/>
                </a:cubicBezTo>
                <a:cubicBezTo>
                  <a:pt x="2592" y="328"/>
                  <a:pt x="2605" y="321"/>
                  <a:pt x="2611" y="317"/>
                </a:cubicBezTo>
                <a:cubicBezTo>
                  <a:pt x="2618" y="312"/>
                  <a:pt x="2626" y="308"/>
                  <a:pt x="2639" y="295"/>
                </a:cubicBezTo>
                <a:cubicBezTo>
                  <a:pt x="2652" y="282"/>
                  <a:pt x="2641" y="282"/>
                  <a:pt x="2641" y="282"/>
                </a:cubicBezTo>
                <a:cubicBezTo>
                  <a:pt x="2641" y="282"/>
                  <a:pt x="2663" y="272"/>
                  <a:pt x="2670" y="265"/>
                </a:cubicBezTo>
                <a:cubicBezTo>
                  <a:pt x="2676" y="259"/>
                  <a:pt x="2676" y="246"/>
                  <a:pt x="2683" y="239"/>
                </a:cubicBezTo>
                <a:cubicBezTo>
                  <a:pt x="2689" y="233"/>
                  <a:pt x="2698" y="218"/>
                  <a:pt x="2687" y="207"/>
                </a:cubicBezTo>
                <a:cubicBezTo>
                  <a:pt x="2676" y="196"/>
                  <a:pt x="2678" y="194"/>
                  <a:pt x="2670" y="188"/>
                </a:cubicBezTo>
                <a:cubicBezTo>
                  <a:pt x="2661" y="181"/>
                  <a:pt x="2680" y="181"/>
                  <a:pt x="2695" y="179"/>
                </a:cubicBezTo>
                <a:cubicBezTo>
                  <a:pt x="2711" y="177"/>
                  <a:pt x="2693" y="138"/>
                  <a:pt x="2687" y="125"/>
                </a:cubicBezTo>
                <a:cubicBezTo>
                  <a:pt x="2680" y="112"/>
                  <a:pt x="2639" y="108"/>
                  <a:pt x="2633" y="103"/>
                </a:cubicBezTo>
                <a:cubicBezTo>
                  <a:pt x="2626" y="99"/>
                  <a:pt x="2575" y="101"/>
                  <a:pt x="2575" y="101"/>
                </a:cubicBezTo>
                <a:cubicBezTo>
                  <a:pt x="2575" y="101"/>
                  <a:pt x="2562" y="114"/>
                  <a:pt x="2546" y="114"/>
                </a:cubicBezTo>
                <a:cubicBezTo>
                  <a:pt x="2531" y="114"/>
                  <a:pt x="2555" y="91"/>
                  <a:pt x="2549" y="84"/>
                </a:cubicBezTo>
                <a:cubicBezTo>
                  <a:pt x="2542" y="78"/>
                  <a:pt x="2538" y="88"/>
                  <a:pt x="2531" y="86"/>
                </a:cubicBezTo>
                <a:cubicBezTo>
                  <a:pt x="2525" y="84"/>
                  <a:pt x="2531" y="67"/>
                  <a:pt x="2531" y="67"/>
                </a:cubicBezTo>
                <a:cubicBezTo>
                  <a:pt x="2531" y="67"/>
                  <a:pt x="2488" y="54"/>
                  <a:pt x="2488" y="47"/>
                </a:cubicBezTo>
                <a:cubicBezTo>
                  <a:pt x="2488" y="41"/>
                  <a:pt x="2544" y="26"/>
                  <a:pt x="2549" y="19"/>
                </a:cubicBezTo>
                <a:cubicBezTo>
                  <a:pt x="2553" y="13"/>
                  <a:pt x="2516" y="9"/>
                  <a:pt x="2501" y="4"/>
                </a:cubicBezTo>
                <a:cubicBezTo>
                  <a:pt x="2486" y="0"/>
                  <a:pt x="2464" y="11"/>
                  <a:pt x="2454" y="15"/>
                </a:cubicBezTo>
                <a:cubicBezTo>
                  <a:pt x="2443" y="19"/>
                  <a:pt x="2428" y="73"/>
                  <a:pt x="2421" y="82"/>
                </a:cubicBezTo>
                <a:cubicBezTo>
                  <a:pt x="2415" y="91"/>
                  <a:pt x="2432" y="112"/>
                  <a:pt x="2441" y="119"/>
                </a:cubicBezTo>
                <a:cubicBezTo>
                  <a:pt x="2449" y="125"/>
                  <a:pt x="2473" y="132"/>
                  <a:pt x="2462" y="136"/>
                </a:cubicBezTo>
                <a:cubicBezTo>
                  <a:pt x="2451" y="140"/>
                  <a:pt x="2430" y="132"/>
                  <a:pt x="2421" y="129"/>
                </a:cubicBezTo>
                <a:cubicBezTo>
                  <a:pt x="2413" y="127"/>
                  <a:pt x="2397" y="119"/>
                  <a:pt x="2387" y="123"/>
                </a:cubicBezTo>
                <a:cubicBezTo>
                  <a:pt x="2376" y="127"/>
                  <a:pt x="2391" y="155"/>
                  <a:pt x="2391" y="155"/>
                </a:cubicBezTo>
                <a:cubicBezTo>
                  <a:pt x="2391" y="155"/>
                  <a:pt x="2395" y="194"/>
                  <a:pt x="2389" y="192"/>
                </a:cubicBezTo>
                <a:cubicBezTo>
                  <a:pt x="2382" y="190"/>
                  <a:pt x="2372" y="168"/>
                  <a:pt x="2372" y="157"/>
                </a:cubicBezTo>
                <a:cubicBezTo>
                  <a:pt x="2372" y="147"/>
                  <a:pt x="2363" y="151"/>
                  <a:pt x="2350" y="155"/>
                </a:cubicBezTo>
                <a:cubicBezTo>
                  <a:pt x="2337" y="160"/>
                  <a:pt x="2331" y="164"/>
                  <a:pt x="2320" y="164"/>
                </a:cubicBezTo>
                <a:cubicBezTo>
                  <a:pt x="2309" y="164"/>
                  <a:pt x="2311" y="147"/>
                  <a:pt x="2307" y="138"/>
                </a:cubicBezTo>
                <a:cubicBezTo>
                  <a:pt x="2302" y="129"/>
                  <a:pt x="2279" y="151"/>
                  <a:pt x="2270" y="153"/>
                </a:cubicBezTo>
                <a:cubicBezTo>
                  <a:pt x="2261" y="155"/>
                  <a:pt x="2238" y="170"/>
                  <a:pt x="2242" y="183"/>
                </a:cubicBezTo>
                <a:cubicBezTo>
                  <a:pt x="2246" y="196"/>
                  <a:pt x="2216" y="198"/>
                  <a:pt x="2210" y="200"/>
                </a:cubicBezTo>
                <a:cubicBezTo>
                  <a:pt x="2203" y="203"/>
                  <a:pt x="2173" y="218"/>
                  <a:pt x="2160" y="215"/>
                </a:cubicBezTo>
                <a:cubicBezTo>
                  <a:pt x="2147" y="213"/>
                  <a:pt x="2149" y="222"/>
                  <a:pt x="2143" y="231"/>
                </a:cubicBezTo>
                <a:cubicBezTo>
                  <a:pt x="2136" y="239"/>
                  <a:pt x="2125" y="265"/>
                  <a:pt x="2110" y="265"/>
                </a:cubicBezTo>
                <a:cubicBezTo>
                  <a:pt x="2095" y="265"/>
                  <a:pt x="2108" y="302"/>
                  <a:pt x="2108" y="317"/>
                </a:cubicBezTo>
                <a:cubicBezTo>
                  <a:pt x="2108" y="332"/>
                  <a:pt x="2125" y="373"/>
                  <a:pt x="2117" y="379"/>
                </a:cubicBezTo>
                <a:cubicBezTo>
                  <a:pt x="2108" y="386"/>
                  <a:pt x="2095" y="362"/>
                  <a:pt x="2095" y="362"/>
                </a:cubicBezTo>
                <a:cubicBezTo>
                  <a:pt x="2095" y="362"/>
                  <a:pt x="1981" y="381"/>
                  <a:pt x="1974" y="383"/>
                </a:cubicBezTo>
                <a:cubicBezTo>
                  <a:pt x="1968" y="386"/>
                  <a:pt x="1989" y="457"/>
                  <a:pt x="1996" y="468"/>
                </a:cubicBezTo>
                <a:cubicBezTo>
                  <a:pt x="2002" y="478"/>
                  <a:pt x="2024" y="489"/>
                  <a:pt x="2026" y="502"/>
                </a:cubicBezTo>
                <a:cubicBezTo>
                  <a:pt x="2028" y="515"/>
                  <a:pt x="2035" y="554"/>
                  <a:pt x="2032" y="564"/>
                </a:cubicBezTo>
                <a:cubicBezTo>
                  <a:pt x="2030" y="575"/>
                  <a:pt x="2035" y="623"/>
                  <a:pt x="2035" y="623"/>
                </a:cubicBezTo>
                <a:cubicBezTo>
                  <a:pt x="2035" y="623"/>
                  <a:pt x="2017" y="616"/>
                  <a:pt x="2011" y="608"/>
                </a:cubicBezTo>
                <a:cubicBezTo>
                  <a:pt x="2004" y="599"/>
                  <a:pt x="1998" y="560"/>
                  <a:pt x="1994" y="545"/>
                </a:cubicBezTo>
                <a:cubicBezTo>
                  <a:pt x="1989" y="530"/>
                  <a:pt x="2011" y="536"/>
                  <a:pt x="2022" y="528"/>
                </a:cubicBezTo>
                <a:cubicBezTo>
                  <a:pt x="2032" y="519"/>
                  <a:pt x="2007" y="515"/>
                  <a:pt x="1994" y="513"/>
                </a:cubicBezTo>
                <a:cubicBezTo>
                  <a:pt x="1981" y="511"/>
                  <a:pt x="1985" y="506"/>
                  <a:pt x="1978" y="500"/>
                </a:cubicBezTo>
                <a:cubicBezTo>
                  <a:pt x="1972" y="493"/>
                  <a:pt x="1953" y="480"/>
                  <a:pt x="1940" y="465"/>
                </a:cubicBezTo>
                <a:cubicBezTo>
                  <a:pt x="1927" y="450"/>
                  <a:pt x="1920" y="470"/>
                  <a:pt x="1914" y="476"/>
                </a:cubicBezTo>
                <a:cubicBezTo>
                  <a:pt x="1907" y="483"/>
                  <a:pt x="1927" y="504"/>
                  <a:pt x="1927" y="504"/>
                </a:cubicBezTo>
                <a:cubicBezTo>
                  <a:pt x="1903" y="500"/>
                  <a:pt x="1903" y="500"/>
                  <a:pt x="1903" y="500"/>
                </a:cubicBezTo>
                <a:cubicBezTo>
                  <a:pt x="1883" y="513"/>
                  <a:pt x="1883" y="513"/>
                  <a:pt x="1883" y="513"/>
                </a:cubicBezTo>
                <a:cubicBezTo>
                  <a:pt x="1883" y="513"/>
                  <a:pt x="1894" y="534"/>
                  <a:pt x="1901" y="539"/>
                </a:cubicBezTo>
                <a:cubicBezTo>
                  <a:pt x="1907" y="543"/>
                  <a:pt x="1916" y="562"/>
                  <a:pt x="1909" y="564"/>
                </a:cubicBezTo>
                <a:cubicBezTo>
                  <a:pt x="1903" y="567"/>
                  <a:pt x="1875" y="556"/>
                  <a:pt x="1868" y="549"/>
                </a:cubicBezTo>
                <a:cubicBezTo>
                  <a:pt x="1862" y="543"/>
                  <a:pt x="1864" y="519"/>
                  <a:pt x="1864" y="506"/>
                </a:cubicBezTo>
                <a:cubicBezTo>
                  <a:pt x="1864" y="493"/>
                  <a:pt x="1862" y="446"/>
                  <a:pt x="1851" y="448"/>
                </a:cubicBezTo>
                <a:cubicBezTo>
                  <a:pt x="1840" y="450"/>
                  <a:pt x="1849" y="483"/>
                  <a:pt x="1849" y="483"/>
                </a:cubicBezTo>
                <a:cubicBezTo>
                  <a:pt x="1849" y="483"/>
                  <a:pt x="1827" y="506"/>
                  <a:pt x="1821" y="511"/>
                </a:cubicBezTo>
                <a:cubicBezTo>
                  <a:pt x="1814" y="515"/>
                  <a:pt x="1814" y="541"/>
                  <a:pt x="1817" y="549"/>
                </a:cubicBezTo>
                <a:cubicBezTo>
                  <a:pt x="1819" y="558"/>
                  <a:pt x="1821" y="603"/>
                  <a:pt x="1821" y="603"/>
                </a:cubicBezTo>
                <a:cubicBezTo>
                  <a:pt x="1821" y="603"/>
                  <a:pt x="1832" y="664"/>
                  <a:pt x="1829" y="672"/>
                </a:cubicBezTo>
                <a:cubicBezTo>
                  <a:pt x="1827" y="681"/>
                  <a:pt x="1847" y="685"/>
                  <a:pt x="1855" y="685"/>
                </a:cubicBezTo>
                <a:cubicBezTo>
                  <a:pt x="1864" y="685"/>
                  <a:pt x="1886" y="689"/>
                  <a:pt x="1892" y="696"/>
                </a:cubicBezTo>
                <a:cubicBezTo>
                  <a:pt x="1899" y="702"/>
                  <a:pt x="1914" y="741"/>
                  <a:pt x="1912" y="752"/>
                </a:cubicBezTo>
                <a:cubicBezTo>
                  <a:pt x="1909" y="763"/>
                  <a:pt x="1935" y="784"/>
                  <a:pt x="1935" y="784"/>
                </a:cubicBezTo>
                <a:cubicBezTo>
                  <a:pt x="1935" y="784"/>
                  <a:pt x="1909" y="786"/>
                  <a:pt x="1903" y="778"/>
                </a:cubicBezTo>
                <a:cubicBezTo>
                  <a:pt x="1896" y="769"/>
                  <a:pt x="1899" y="752"/>
                  <a:pt x="1894" y="735"/>
                </a:cubicBezTo>
                <a:cubicBezTo>
                  <a:pt x="1890" y="717"/>
                  <a:pt x="1886" y="717"/>
                  <a:pt x="1871" y="707"/>
                </a:cubicBezTo>
                <a:cubicBezTo>
                  <a:pt x="1855" y="696"/>
                  <a:pt x="1853" y="713"/>
                  <a:pt x="1847" y="717"/>
                </a:cubicBezTo>
                <a:cubicBezTo>
                  <a:pt x="1840" y="722"/>
                  <a:pt x="1838" y="741"/>
                  <a:pt x="1836" y="754"/>
                </a:cubicBezTo>
                <a:cubicBezTo>
                  <a:pt x="1834" y="767"/>
                  <a:pt x="1829" y="788"/>
                  <a:pt x="1829" y="804"/>
                </a:cubicBezTo>
                <a:cubicBezTo>
                  <a:pt x="1829" y="819"/>
                  <a:pt x="1808" y="838"/>
                  <a:pt x="1788" y="842"/>
                </a:cubicBezTo>
                <a:cubicBezTo>
                  <a:pt x="1769" y="847"/>
                  <a:pt x="1745" y="849"/>
                  <a:pt x="1730" y="842"/>
                </a:cubicBezTo>
                <a:cubicBezTo>
                  <a:pt x="1715" y="836"/>
                  <a:pt x="1730" y="827"/>
                  <a:pt x="1730" y="827"/>
                </a:cubicBezTo>
                <a:cubicBezTo>
                  <a:pt x="1730" y="827"/>
                  <a:pt x="1776" y="810"/>
                  <a:pt x="1782" y="801"/>
                </a:cubicBezTo>
                <a:cubicBezTo>
                  <a:pt x="1788" y="793"/>
                  <a:pt x="1804" y="756"/>
                  <a:pt x="1808" y="745"/>
                </a:cubicBezTo>
                <a:cubicBezTo>
                  <a:pt x="1812" y="735"/>
                  <a:pt x="1814" y="720"/>
                  <a:pt x="1804" y="717"/>
                </a:cubicBezTo>
                <a:cubicBezTo>
                  <a:pt x="1793" y="715"/>
                  <a:pt x="1799" y="679"/>
                  <a:pt x="1797" y="666"/>
                </a:cubicBezTo>
                <a:cubicBezTo>
                  <a:pt x="1795" y="653"/>
                  <a:pt x="1793" y="582"/>
                  <a:pt x="1791" y="571"/>
                </a:cubicBezTo>
                <a:cubicBezTo>
                  <a:pt x="1788" y="560"/>
                  <a:pt x="1786" y="552"/>
                  <a:pt x="1778" y="539"/>
                </a:cubicBezTo>
                <a:cubicBezTo>
                  <a:pt x="1769" y="526"/>
                  <a:pt x="1791" y="496"/>
                  <a:pt x="1795" y="483"/>
                </a:cubicBezTo>
                <a:cubicBezTo>
                  <a:pt x="1799" y="470"/>
                  <a:pt x="1801" y="450"/>
                  <a:pt x="1797" y="444"/>
                </a:cubicBezTo>
                <a:cubicBezTo>
                  <a:pt x="1793" y="437"/>
                  <a:pt x="1763" y="429"/>
                  <a:pt x="1763" y="429"/>
                </a:cubicBezTo>
                <a:cubicBezTo>
                  <a:pt x="1763" y="429"/>
                  <a:pt x="1763" y="399"/>
                  <a:pt x="1756" y="401"/>
                </a:cubicBezTo>
                <a:cubicBezTo>
                  <a:pt x="1750" y="403"/>
                  <a:pt x="1730" y="422"/>
                  <a:pt x="1730" y="422"/>
                </a:cubicBezTo>
                <a:cubicBezTo>
                  <a:pt x="1730" y="422"/>
                  <a:pt x="1706" y="524"/>
                  <a:pt x="1709" y="532"/>
                </a:cubicBezTo>
                <a:cubicBezTo>
                  <a:pt x="1711" y="541"/>
                  <a:pt x="1680" y="556"/>
                  <a:pt x="1670" y="564"/>
                </a:cubicBezTo>
                <a:cubicBezTo>
                  <a:pt x="1659" y="573"/>
                  <a:pt x="1665" y="590"/>
                  <a:pt x="1670" y="597"/>
                </a:cubicBezTo>
                <a:cubicBezTo>
                  <a:pt x="1674" y="603"/>
                  <a:pt x="1680" y="629"/>
                  <a:pt x="1680" y="629"/>
                </a:cubicBezTo>
                <a:cubicBezTo>
                  <a:pt x="1680" y="629"/>
                  <a:pt x="1672" y="644"/>
                  <a:pt x="1670" y="653"/>
                </a:cubicBezTo>
                <a:cubicBezTo>
                  <a:pt x="1668" y="661"/>
                  <a:pt x="1689" y="666"/>
                  <a:pt x="1689" y="666"/>
                </a:cubicBezTo>
                <a:cubicBezTo>
                  <a:pt x="1702" y="692"/>
                  <a:pt x="1702" y="692"/>
                  <a:pt x="1702" y="692"/>
                </a:cubicBezTo>
                <a:cubicBezTo>
                  <a:pt x="1719" y="711"/>
                  <a:pt x="1719" y="711"/>
                  <a:pt x="1719" y="711"/>
                </a:cubicBezTo>
                <a:cubicBezTo>
                  <a:pt x="1719" y="711"/>
                  <a:pt x="1722" y="737"/>
                  <a:pt x="1713" y="743"/>
                </a:cubicBezTo>
                <a:cubicBezTo>
                  <a:pt x="1704" y="750"/>
                  <a:pt x="1678" y="720"/>
                  <a:pt x="1670" y="713"/>
                </a:cubicBezTo>
                <a:cubicBezTo>
                  <a:pt x="1661" y="707"/>
                  <a:pt x="1624" y="674"/>
                  <a:pt x="1611" y="666"/>
                </a:cubicBezTo>
                <a:cubicBezTo>
                  <a:pt x="1598" y="657"/>
                  <a:pt x="1579" y="653"/>
                  <a:pt x="1566" y="651"/>
                </a:cubicBezTo>
                <a:cubicBezTo>
                  <a:pt x="1553" y="648"/>
                  <a:pt x="1514" y="625"/>
                  <a:pt x="1506" y="612"/>
                </a:cubicBezTo>
                <a:cubicBezTo>
                  <a:pt x="1497" y="599"/>
                  <a:pt x="1493" y="618"/>
                  <a:pt x="1493" y="627"/>
                </a:cubicBezTo>
                <a:cubicBezTo>
                  <a:pt x="1493" y="636"/>
                  <a:pt x="1523" y="672"/>
                  <a:pt x="1536" y="681"/>
                </a:cubicBezTo>
                <a:cubicBezTo>
                  <a:pt x="1549" y="689"/>
                  <a:pt x="1525" y="707"/>
                  <a:pt x="1525" y="707"/>
                </a:cubicBezTo>
                <a:cubicBezTo>
                  <a:pt x="1525" y="707"/>
                  <a:pt x="1516" y="728"/>
                  <a:pt x="1508" y="737"/>
                </a:cubicBezTo>
                <a:cubicBezTo>
                  <a:pt x="1499" y="745"/>
                  <a:pt x="1493" y="735"/>
                  <a:pt x="1484" y="724"/>
                </a:cubicBezTo>
                <a:cubicBezTo>
                  <a:pt x="1475" y="713"/>
                  <a:pt x="1480" y="704"/>
                  <a:pt x="1473" y="709"/>
                </a:cubicBezTo>
                <a:cubicBezTo>
                  <a:pt x="1467" y="713"/>
                  <a:pt x="1452" y="717"/>
                  <a:pt x="1441" y="724"/>
                </a:cubicBezTo>
                <a:cubicBezTo>
                  <a:pt x="1430" y="730"/>
                  <a:pt x="1408" y="737"/>
                  <a:pt x="1404" y="743"/>
                </a:cubicBezTo>
                <a:cubicBezTo>
                  <a:pt x="1400" y="750"/>
                  <a:pt x="1372" y="767"/>
                  <a:pt x="1363" y="760"/>
                </a:cubicBezTo>
                <a:cubicBezTo>
                  <a:pt x="1354" y="754"/>
                  <a:pt x="1374" y="724"/>
                  <a:pt x="1365" y="713"/>
                </a:cubicBezTo>
                <a:cubicBezTo>
                  <a:pt x="1357" y="702"/>
                  <a:pt x="1346" y="726"/>
                  <a:pt x="1333" y="737"/>
                </a:cubicBezTo>
                <a:cubicBezTo>
                  <a:pt x="1320" y="748"/>
                  <a:pt x="1279" y="769"/>
                  <a:pt x="1268" y="776"/>
                </a:cubicBezTo>
                <a:cubicBezTo>
                  <a:pt x="1257" y="782"/>
                  <a:pt x="1246" y="821"/>
                  <a:pt x="1246" y="821"/>
                </a:cubicBezTo>
                <a:cubicBezTo>
                  <a:pt x="1246" y="821"/>
                  <a:pt x="1227" y="832"/>
                  <a:pt x="1214" y="832"/>
                </a:cubicBezTo>
                <a:cubicBezTo>
                  <a:pt x="1201" y="832"/>
                  <a:pt x="1201" y="797"/>
                  <a:pt x="1199" y="784"/>
                </a:cubicBezTo>
                <a:cubicBezTo>
                  <a:pt x="1197" y="771"/>
                  <a:pt x="1223" y="756"/>
                  <a:pt x="1227" y="743"/>
                </a:cubicBezTo>
                <a:cubicBezTo>
                  <a:pt x="1231" y="730"/>
                  <a:pt x="1175" y="720"/>
                  <a:pt x="1175" y="720"/>
                </a:cubicBezTo>
                <a:cubicBezTo>
                  <a:pt x="1175" y="720"/>
                  <a:pt x="1171" y="765"/>
                  <a:pt x="1175" y="773"/>
                </a:cubicBezTo>
                <a:cubicBezTo>
                  <a:pt x="1179" y="782"/>
                  <a:pt x="1162" y="795"/>
                  <a:pt x="1162" y="795"/>
                </a:cubicBezTo>
                <a:cubicBezTo>
                  <a:pt x="1177" y="823"/>
                  <a:pt x="1177" y="823"/>
                  <a:pt x="1177" y="823"/>
                </a:cubicBezTo>
                <a:cubicBezTo>
                  <a:pt x="1177" y="823"/>
                  <a:pt x="1177" y="862"/>
                  <a:pt x="1167" y="864"/>
                </a:cubicBezTo>
                <a:cubicBezTo>
                  <a:pt x="1156" y="866"/>
                  <a:pt x="1145" y="838"/>
                  <a:pt x="1134" y="838"/>
                </a:cubicBezTo>
                <a:cubicBezTo>
                  <a:pt x="1123" y="838"/>
                  <a:pt x="1115" y="870"/>
                  <a:pt x="1102" y="881"/>
                </a:cubicBezTo>
                <a:cubicBezTo>
                  <a:pt x="1089" y="892"/>
                  <a:pt x="1084" y="909"/>
                  <a:pt x="1089" y="916"/>
                </a:cubicBezTo>
                <a:cubicBezTo>
                  <a:pt x="1093" y="922"/>
                  <a:pt x="1093" y="935"/>
                  <a:pt x="1089" y="941"/>
                </a:cubicBezTo>
                <a:cubicBezTo>
                  <a:pt x="1084" y="948"/>
                  <a:pt x="1072" y="954"/>
                  <a:pt x="1061" y="952"/>
                </a:cubicBezTo>
                <a:cubicBezTo>
                  <a:pt x="1050" y="950"/>
                  <a:pt x="1046" y="941"/>
                  <a:pt x="1037" y="931"/>
                </a:cubicBezTo>
                <a:cubicBezTo>
                  <a:pt x="1028" y="920"/>
                  <a:pt x="1018" y="935"/>
                  <a:pt x="1018" y="941"/>
                </a:cubicBezTo>
                <a:cubicBezTo>
                  <a:pt x="1018" y="948"/>
                  <a:pt x="1039" y="980"/>
                  <a:pt x="1039" y="987"/>
                </a:cubicBezTo>
                <a:cubicBezTo>
                  <a:pt x="1039" y="993"/>
                  <a:pt x="1013" y="985"/>
                  <a:pt x="1009" y="978"/>
                </a:cubicBezTo>
                <a:cubicBezTo>
                  <a:pt x="1005" y="972"/>
                  <a:pt x="974" y="935"/>
                  <a:pt x="966" y="926"/>
                </a:cubicBezTo>
                <a:cubicBezTo>
                  <a:pt x="957" y="918"/>
                  <a:pt x="964" y="879"/>
                  <a:pt x="959" y="857"/>
                </a:cubicBezTo>
                <a:cubicBezTo>
                  <a:pt x="955" y="836"/>
                  <a:pt x="938" y="840"/>
                  <a:pt x="931" y="825"/>
                </a:cubicBezTo>
                <a:cubicBezTo>
                  <a:pt x="925" y="810"/>
                  <a:pt x="996" y="853"/>
                  <a:pt x="1002" y="855"/>
                </a:cubicBezTo>
                <a:cubicBezTo>
                  <a:pt x="1009" y="857"/>
                  <a:pt x="1039" y="864"/>
                  <a:pt x="1065" y="864"/>
                </a:cubicBezTo>
                <a:cubicBezTo>
                  <a:pt x="1091" y="864"/>
                  <a:pt x="1104" y="806"/>
                  <a:pt x="1100" y="788"/>
                </a:cubicBezTo>
                <a:cubicBezTo>
                  <a:pt x="1095" y="771"/>
                  <a:pt x="1054" y="735"/>
                  <a:pt x="1037" y="724"/>
                </a:cubicBezTo>
                <a:cubicBezTo>
                  <a:pt x="1020" y="713"/>
                  <a:pt x="968" y="683"/>
                  <a:pt x="957" y="681"/>
                </a:cubicBezTo>
                <a:cubicBezTo>
                  <a:pt x="946" y="679"/>
                  <a:pt x="931" y="666"/>
                  <a:pt x="923" y="657"/>
                </a:cubicBezTo>
                <a:cubicBezTo>
                  <a:pt x="914" y="648"/>
                  <a:pt x="905" y="657"/>
                  <a:pt x="890" y="653"/>
                </a:cubicBezTo>
                <a:cubicBezTo>
                  <a:pt x="875" y="648"/>
                  <a:pt x="862" y="644"/>
                  <a:pt x="851" y="642"/>
                </a:cubicBezTo>
                <a:cubicBezTo>
                  <a:pt x="840" y="640"/>
                  <a:pt x="860" y="618"/>
                  <a:pt x="875" y="603"/>
                </a:cubicBezTo>
                <a:cubicBezTo>
                  <a:pt x="890" y="588"/>
                  <a:pt x="858" y="592"/>
                  <a:pt x="849" y="597"/>
                </a:cubicBezTo>
                <a:cubicBezTo>
                  <a:pt x="840" y="601"/>
                  <a:pt x="834" y="608"/>
                  <a:pt x="827" y="605"/>
                </a:cubicBezTo>
                <a:cubicBezTo>
                  <a:pt x="821" y="603"/>
                  <a:pt x="827" y="590"/>
                  <a:pt x="821" y="584"/>
                </a:cubicBezTo>
                <a:cubicBezTo>
                  <a:pt x="815" y="577"/>
                  <a:pt x="815" y="592"/>
                  <a:pt x="812" y="599"/>
                </a:cubicBezTo>
                <a:cubicBezTo>
                  <a:pt x="810" y="605"/>
                  <a:pt x="797" y="608"/>
                  <a:pt x="789" y="597"/>
                </a:cubicBezTo>
                <a:cubicBezTo>
                  <a:pt x="780" y="586"/>
                  <a:pt x="791" y="580"/>
                  <a:pt x="778" y="584"/>
                </a:cubicBezTo>
                <a:cubicBezTo>
                  <a:pt x="765" y="588"/>
                  <a:pt x="767" y="616"/>
                  <a:pt x="761" y="627"/>
                </a:cubicBezTo>
                <a:cubicBezTo>
                  <a:pt x="754" y="638"/>
                  <a:pt x="752" y="610"/>
                  <a:pt x="745" y="605"/>
                </a:cubicBezTo>
                <a:cubicBezTo>
                  <a:pt x="739" y="601"/>
                  <a:pt x="756" y="577"/>
                  <a:pt x="761" y="564"/>
                </a:cubicBezTo>
                <a:cubicBezTo>
                  <a:pt x="765" y="552"/>
                  <a:pt x="728" y="592"/>
                  <a:pt x="726" y="599"/>
                </a:cubicBezTo>
                <a:cubicBezTo>
                  <a:pt x="724" y="605"/>
                  <a:pt x="713" y="623"/>
                  <a:pt x="707" y="627"/>
                </a:cubicBezTo>
                <a:cubicBezTo>
                  <a:pt x="700" y="631"/>
                  <a:pt x="696" y="620"/>
                  <a:pt x="694" y="612"/>
                </a:cubicBezTo>
                <a:cubicBezTo>
                  <a:pt x="691" y="603"/>
                  <a:pt x="685" y="610"/>
                  <a:pt x="670" y="614"/>
                </a:cubicBezTo>
                <a:cubicBezTo>
                  <a:pt x="655" y="618"/>
                  <a:pt x="674" y="627"/>
                  <a:pt x="672" y="633"/>
                </a:cubicBezTo>
                <a:cubicBezTo>
                  <a:pt x="670" y="640"/>
                  <a:pt x="653" y="651"/>
                  <a:pt x="646" y="651"/>
                </a:cubicBezTo>
                <a:cubicBezTo>
                  <a:pt x="640" y="651"/>
                  <a:pt x="627" y="651"/>
                  <a:pt x="609" y="642"/>
                </a:cubicBezTo>
                <a:cubicBezTo>
                  <a:pt x="609" y="642"/>
                  <a:pt x="599" y="666"/>
                  <a:pt x="592" y="666"/>
                </a:cubicBezTo>
                <a:cubicBezTo>
                  <a:pt x="586" y="666"/>
                  <a:pt x="577" y="668"/>
                  <a:pt x="577" y="674"/>
                </a:cubicBezTo>
                <a:cubicBezTo>
                  <a:pt x="577" y="681"/>
                  <a:pt x="586" y="692"/>
                  <a:pt x="586" y="692"/>
                </a:cubicBezTo>
                <a:cubicBezTo>
                  <a:pt x="586" y="692"/>
                  <a:pt x="581" y="707"/>
                  <a:pt x="573" y="711"/>
                </a:cubicBezTo>
                <a:cubicBezTo>
                  <a:pt x="564" y="715"/>
                  <a:pt x="553" y="709"/>
                  <a:pt x="551" y="694"/>
                </a:cubicBezTo>
                <a:cubicBezTo>
                  <a:pt x="549" y="679"/>
                  <a:pt x="538" y="700"/>
                  <a:pt x="534" y="707"/>
                </a:cubicBezTo>
                <a:cubicBezTo>
                  <a:pt x="529" y="713"/>
                  <a:pt x="506" y="743"/>
                  <a:pt x="504" y="756"/>
                </a:cubicBezTo>
                <a:cubicBezTo>
                  <a:pt x="501" y="769"/>
                  <a:pt x="540" y="726"/>
                  <a:pt x="540" y="726"/>
                </a:cubicBezTo>
                <a:cubicBezTo>
                  <a:pt x="540" y="726"/>
                  <a:pt x="553" y="735"/>
                  <a:pt x="568" y="732"/>
                </a:cubicBezTo>
                <a:cubicBezTo>
                  <a:pt x="583" y="730"/>
                  <a:pt x="558" y="756"/>
                  <a:pt x="547" y="756"/>
                </a:cubicBezTo>
                <a:cubicBezTo>
                  <a:pt x="536" y="756"/>
                  <a:pt x="525" y="780"/>
                  <a:pt x="525" y="780"/>
                </a:cubicBezTo>
                <a:cubicBezTo>
                  <a:pt x="508" y="812"/>
                  <a:pt x="508" y="812"/>
                  <a:pt x="508" y="812"/>
                </a:cubicBezTo>
                <a:cubicBezTo>
                  <a:pt x="506" y="827"/>
                  <a:pt x="506" y="827"/>
                  <a:pt x="506" y="827"/>
                </a:cubicBezTo>
                <a:cubicBezTo>
                  <a:pt x="506" y="827"/>
                  <a:pt x="497" y="855"/>
                  <a:pt x="488" y="853"/>
                </a:cubicBezTo>
                <a:cubicBezTo>
                  <a:pt x="480" y="851"/>
                  <a:pt x="480" y="866"/>
                  <a:pt x="478" y="873"/>
                </a:cubicBezTo>
                <a:cubicBezTo>
                  <a:pt x="475" y="879"/>
                  <a:pt x="473" y="892"/>
                  <a:pt x="473" y="892"/>
                </a:cubicBezTo>
                <a:cubicBezTo>
                  <a:pt x="467" y="913"/>
                  <a:pt x="467" y="913"/>
                  <a:pt x="467" y="913"/>
                </a:cubicBezTo>
                <a:cubicBezTo>
                  <a:pt x="450" y="922"/>
                  <a:pt x="450" y="922"/>
                  <a:pt x="450" y="922"/>
                </a:cubicBezTo>
                <a:cubicBezTo>
                  <a:pt x="458" y="950"/>
                  <a:pt x="458" y="950"/>
                  <a:pt x="458" y="950"/>
                </a:cubicBezTo>
                <a:cubicBezTo>
                  <a:pt x="458" y="950"/>
                  <a:pt x="441" y="972"/>
                  <a:pt x="434" y="974"/>
                </a:cubicBezTo>
                <a:cubicBezTo>
                  <a:pt x="428" y="976"/>
                  <a:pt x="424" y="991"/>
                  <a:pt x="424" y="991"/>
                </a:cubicBezTo>
                <a:cubicBezTo>
                  <a:pt x="408" y="1013"/>
                  <a:pt x="408" y="1013"/>
                  <a:pt x="408" y="1013"/>
                </a:cubicBezTo>
                <a:cubicBezTo>
                  <a:pt x="408" y="1013"/>
                  <a:pt x="393" y="1004"/>
                  <a:pt x="385" y="1006"/>
                </a:cubicBezTo>
                <a:cubicBezTo>
                  <a:pt x="376" y="1008"/>
                  <a:pt x="385" y="1030"/>
                  <a:pt x="385" y="1030"/>
                </a:cubicBezTo>
                <a:cubicBezTo>
                  <a:pt x="365" y="1034"/>
                  <a:pt x="365" y="1034"/>
                  <a:pt x="365" y="1034"/>
                </a:cubicBezTo>
                <a:cubicBezTo>
                  <a:pt x="357" y="1049"/>
                  <a:pt x="357" y="1049"/>
                  <a:pt x="357" y="1049"/>
                </a:cubicBezTo>
                <a:cubicBezTo>
                  <a:pt x="357" y="1049"/>
                  <a:pt x="346" y="1053"/>
                  <a:pt x="339" y="1053"/>
                </a:cubicBezTo>
                <a:cubicBezTo>
                  <a:pt x="333" y="1053"/>
                  <a:pt x="337" y="1069"/>
                  <a:pt x="337" y="1069"/>
                </a:cubicBezTo>
                <a:cubicBezTo>
                  <a:pt x="311" y="1086"/>
                  <a:pt x="311" y="1086"/>
                  <a:pt x="311" y="1086"/>
                </a:cubicBezTo>
                <a:cubicBezTo>
                  <a:pt x="322" y="1118"/>
                  <a:pt x="322" y="1118"/>
                  <a:pt x="322" y="1118"/>
                </a:cubicBezTo>
                <a:cubicBezTo>
                  <a:pt x="322" y="1118"/>
                  <a:pt x="326" y="1131"/>
                  <a:pt x="329" y="1144"/>
                </a:cubicBezTo>
                <a:cubicBezTo>
                  <a:pt x="331" y="1157"/>
                  <a:pt x="326" y="1155"/>
                  <a:pt x="326" y="1155"/>
                </a:cubicBezTo>
                <a:cubicBezTo>
                  <a:pt x="326" y="1155"/>
                  <a:pt x="329" y="1183"/>
                  <a:pt x="335" y="1193"/>
                </a:cubicBezTo>
                <a:cubicBezTo>
                  <a:pt x="342" y="1204"/>
                  <a:pt x="333" y="1211"/>
                  <a:pt x="333" y="1211"/>
                </a:cubicBezTo>
                <a:cubicBezTo>
                  <a:pt x="333" y="1211"/>
                  <a:pt x="329" y="1232"/>
                  <a:pt x="329" y="1243"/>
                </a:cubicBezTo>
                <a:cubicBezTo>
                  <a:pt x="329" y="1254"/>
                  <a:pt x="350" y="1262"/>
                  <a:pt x="359" y="1262"/>
                </a:cubicBezTo>
                <a:cubicBezTo>
                  <a:pt x="368" y="1262"/>
                  <a:pt x="380" y="1258"/>
                  <a:pt x="391" y="1252"/>
                </a:cubicBezTo>
                <a:cubicBezTo>
                  <a:pt x="402" y="1245"/>
                  <a:pt x="413" y="1241"/>
                  <a:pt x="421" y="1232"/>
                </a:cubicBezTo>
                <a:cubicBezTo>
                  <a:pt x="430" y="1224"/>
                  <a:pt x="441" y="1206"/>
                  <a:pt x="441" y="1206"/>
                </a:cubicBezTo>
                <a:cubicBezTo>
                  <a:pt x="441" y="1206"/>
                  <a:pt x="447" y="1217"/>
                  <a:pt x="454" y="1228"/>
                </a:cubicBezTo>
                <a:cubicBezTo>
                  <a:pt x="460" y="1239"/>
                  <a:pt x="460" y="1254"/>
                  <a:pt x="460" y="1260"/>
                </a:cubicBezTo>
                <a:cubicBezTo>
                  <a:pt x="460" y="1267"/>
                  <a:pt x="471" y="1297"/>
                  <a:pt x="471" y="1308"/>
                </a:cubicBezTo>
                <a:cubicBezTo>
                  <a:pt x="471" y="1318"/>
                  <a:pt x="486" y="1349"/>
                  <a:pt x="486" y="1349"/>
                </a:cubicBezTo>
                <a:cubicBezTo>
                  <a:pt x="510" y="1349"/>
                  <a:pt x="510" y="1349"/>
                  <a:pt x="510" y="1349"/>
                </a:cubicBezTo>
                <a:cubicBezTo>
                  <a:pt x="510" y="1349"/>
                  <a:pt x="525" y="1342"/>
                  <a:pt x="534" y="1338"/>
                </a:cubicBezTo>
                <a:cubicBezTo>
                  <a:pt x="542" y="1333"/>
                  <a:pt x="547" y="1349"/>
                  <a:pt x="558" y="1344"/>
                </a:cubicBezTo>
                <a:cubicBezTo>
                  <a:pt x="568" y="1340"/>
                  <a:pt x="562" y="1329"/>
                  <a:pt x="562" y="1321"/>
                </a:cubicBezTo>
                <a:cubicBezTo>
                  <a:pt x="562" y="1312"/>
                  <a:pt x="568" y="1295"/>
                  <a:pt x="564" y="1280"/>
                </a:cubicBezTo>
                <a:cubicBezTo>
                  <a:pt x="560" y="1265"/>
                  <a:pt x="573" y="1252"/>
                  <a:pt x="577" y="1243"/>
                </a:cubicBezTo>
                <a:cubicBezTo>
                  <a:pt x="581" y="1234"/>
                  <a:pt x="594" y="1228"/>
                  <a:pt x="588" y="1226"/>
                </a:cubicBezTo>
                <a:cubicBezTo>
                  <a:pt x="581" y="1224"/>
                  <a:pt x="568" y="1226"/>
                  <a:pt x="566" y="1217"/>
                </a:cubicBezTo>
                <a:cubicBezTo>
                  <a:pt x="564" y="1209"/>
                  <a:pt x="570" y="1206"/>
                  <a:pt x="579" y="1204"/>
                </a:cubicBezTo>
                <a:cubicBezTo>
                  <a:pt x="588" y="1202"/>
                  <a:pt x="594" y="1206"/>
                  <a:pt x="603" y="1200"/>
                </a:cubicBezTo>
                <a:cubicBezTo>
                  <a:pt x="612" y="1193"/>
                  <a:pt x="605" y="1181"/>
                  <a:pt x="607" y="1170"/>
                </a:cubicBezTo>
                <a:cubicBezTo>
                  <a:pt x="609" y="1159"/>
                  <a:pt x="590" y="1155"/>
                  <a:pt x="581" y="1148"/>
                </a:cubicBezTo>
                <a:cubicBezTo>
                  <a:pt x="573" y="1142"/>
                  <a:pt x="581" y="1118"/>
                  <a:pt x="581" y="1118"/>
                </a:cubicBezTo>
                <a:cubicBezTo>
                  <a:pt x="581" y="1118"/>
                  <a:pt x="590" y="1069"/>
                  <a:pt x="588" y="1058"/>
                </a:cubicBezTo>
                <a:cubicBezTo>
                  <a:pt x="586" y="1047"/>
                  <a:pt x="607" y="1045"/>
                  <a:pt x="607" y="1045"/>
                </a:cubicBezTo>
                <a:cubicBezTo>
                  <a:pt x="607" y="1045"/>
                  <a:pt x="624" y="1021"/>
                  <a:pt x="635" y="1015"/>
                </a:cubicBezTo>
                <a:cubicBezTo>
                  <a:pt x="646" y="1008"/>
                  <a:pt x="653" y="987"/>
                  <a:pt x="657" y="976"/>
                </a:cubicBezTo>
                <a:cubicBezTo>
                  <a:pt x="661" y="965"/>
                  <a:pt x="676" y="937"/>
                  <a:pt x="670" y="924"/>
                </a:cubicBezTo>
                <a:cubicBezTo>
                  <a:pt x="663" y="911"/>
                  <a:pt x="681" y="909"/>
                  <a:pt x="685" y="896"/>
                </a:cubicBezTo>
                <a:cubicBezTo>
                  <a:pt x="689" y="883"/>
                  <a:pt x="711" y="885"/>
                  <a:pt x="711" y="885"/>
                </a:cubicBezTo>
                <a:cubicBezTo>
                  <a:pt x="741" y="888"/>
                  <a:pt x="741" y="888"/>
                  <a:pt x="741" y="888"/>
                </a:cubicBezTo>
                <a:cubicBezTo>
                  <a:pt x="741" y="888"/>
                  <a:pt x="754" y="918"/>
                  <a:pt x="752" y="926"/>
                </a:cubicBezTo>
                <a:cubicBezTo>
                  <a:pt x="750" y="935"/>
                  <a:pt x="735" y="963"/>
                  <a:pt x="719" y="972"/>
                </a:cubicBezTo>
                <a:cubicBezTo>
                  <a:pt x="704" y="980"/>
                  <a:pt x="689" y="1025"/>
                  <a:pt x="683" y="1043"/>
                </a:cubicBezTo>
                <a:cubicBezTo>
                  <a:pt x="676" y="1060"/>
                  <a:pt x="676" y="1101"/>
                  <a:pt x="672" y="1112"/>
                </a:cubicBezTo>
                <a:cubicBezTo>
                  <a:pt x="668" y="1122"/>
                  <a:pt x="687" y="1153"/>
                  <a:pt x="691" y="1159"/>
                </a:cubicBezTo>
                <a:cubicBezTo>
                  <a:pt x="696" y="1165"/>
                  <a:pt x="726" y="1178"/>
                  <a:pt x="726" y="1178"/>
                </a:cubicBezTo>
                <a:cubicBezTo>
                  <a:pt x="726" y="1178"/>
                  <a:pt x="780" y="1172"/>
                  <a:pt x="793" y="1165"/>
                </a:cubicBezTo>
                <a:cubicBezTo>
                  <a:pt x="806" y="1159"/>
                  <a:pt x="825" y="1146"/>
                  <a:pt x="832" y="1148"/>
                </a:cubicBezTo>
                <a:cubicBezTo>
                  <a:pt x="838" y="1150"/>
                  <a:pt x="856" y="1170"/>
                  <a:pt x="862" y="1176"/>
                </a:cubicBezTo>
                <a:cubicBezTo>
                  <a:pt x="868" y="1183"/>
                  <a:pt x="862" y="1185"/>
                  <a:pt x="847" y="1193"/>
                </a:cubicBezTo>
                <a:cubicBezTo>
                  <a:pt x="832" y="1202"/>
                  <a:pt x="838" y="1200"/>
                  <a:pt x="832" y="1202"/>
                </a:cubicBezTo>
                <a:cubicBezTo>
                  <a:pt x="825" y="1204"/>
                  <a:pt x="821" y="1226"/>
                  <a:pt x="819" y="1239"/>
                </a:cubicBezTo>
                <a:cubicBezTo>
                  <a:pt x="817" y="1252"/>
                  <a:pt x="810" y="1247"/>
                  <a:pt x="797" y="1241"/>
                </a:cubicBezTo>
                <a:cubicBezTo>
                  <a:pt x="784" y="1234"/>
                  <a:pt x="780" y="1206"/>
                  <a:pt x="780" y="1206"/>
                </a:cubicBezTo>
                <a:cubicBezTo>
                  <a:pt x="752" y="1206"/>
                  <a:pt x="752" y="1206"/>
                  <a:pt x="752" y="1206"/>
                </a:cubicBezTo>
                <a:cubicBezTo>
                  <a:pt x="743" y="1206"/>
                  <a:pt x="715" y="1217"/>
                  <a:pt x="715" y="1217"/>
                </a:cubicBezTo>
                <a:cubicBezTo>
                  <a:pt x="689" y="1230"/>
                  <a:pt x="689" y="1230"/>
                  <a:pt x="689" y="1230"/>
                </a:cubicBezTo>
                <a:cubicBezTo>
                  <a:pt x="694" y="1247"/>
                  <a:pt x="694" y="1247"/>
                  <a:pt x="694" y="1247"/>
                </a:cubicBezTo>
                <a:cubicBezTo>
                  <a:pt x="709" y="1254"/>
                  <a:pt x="709" y="1254"/>
                  <a:pt x="709" y="1254"/>
                </a:cubicBezTo>
                <a:cubicBezTo>
                  <a:pt x="709" y="1254"/>
                  <a:pt x="717" y="1256"/>
                  <a:pt x="730" y="1262"/>
                </a:cubicBezTo>
                <a:cubicBezTo>
                  <a:pt x="743" y="1269"/>
                  <a:pt x="739" y="1269"/>
                  <a:pt x="741" y="1277"/>
                </a:cubicBezTo>
                <a:cubicBezTo>
                  <a:pt x="743" y="1286"/>
                  <a:pt x="743" y="1288"/>
                  <a:pt x="737" y="1295"/>
                </a:cubicBezTo>
                <a:cubicBezTo>
                  <a:pt x="730" y="1301"/>
                  <a:pt x="726" y="1305"/>
                  <a:pt x="717" y="1305"/>
                </a:cubicBezTo>
                <a:cubicBezTo>
                  <a:pt x="709" y="1305"/>
                  <a:pt x="704" y="1295"/>
                  <a:pt x="696" y="1290"/>
                </a:cubicBezTo>
                <a:cubicBezTo>
                  <a:pt x="687" y="1286"/>
                  <a:pt x="685" y="1303"/>
                  <a:pt x="685" y="1303"/>
                </a:cubicBezTo>
                <a:cubicBezTo>
                  <a:pt x="685" y="1303"/>
                  <a:pt x="670" y="1329"/>
                  <a:pt x="663" y="1333"/>
                </a:cubicBezTo>
                <a:cubicBezTo>
                  <a:pt x="657" y="1338"/>
                  <a:pt x="629" y="1331"/>
                  <a:pt x="622" y="1331"/>
                </a:cubicBezTo>
                <a:cubicBezTo>
                  <a:pt x="616" y="1331"/>
                  <a:pt x="642" y="1344"/>
                  <a:pt x="648" y="1351"/>
                </a:cubicBezTo>
                <a:cubicBezTo>
                  <a:pt x="655" y="1357"/>
                  <a:pt x="668" y="1370"/>
                  <a:pt x="670" y="1379"/>
                </a:cubicBezTo>
                <a:cubicBezTo>
                  <a:pt x="672" y="1387"/>
                  <a:pt x="668" y="1394"/>
                  <a:pt x="659" y="1400"/>
                </a:cubicBezTo>
                <a:cubicBezTo>
                  <a:pt x="650" y="1407"/>
                  <a:pt x="648" y="1413"/>
                  <a:pt x="640" y="1417"/>
                </a:cubicBezTo>
                <a:cubicBezTo>
                  <a:pt x="631" y="1422"/>
                  <a:pt x="622" y="1424"/>
                  <a:pt x="612" y="1415"/>
                </a:cubicBezTo>
                <a:cubicBezTo>
                  <a:pt x="601" y="1407"/>
                  <a:pt x="601" y="1417"/>
                  <a:pt x="579" y="1420"/>
                </a:cubicBezTo>
                <a:cubicBezTo>
                  <a:pt x="558" y="1422"/>
                  <a:pt x="555" y="1428"/>
                  <a:pt x="542" y="1433"/>
                </a:cubicBezTo>
                <a:cubicBezTo>
                  <a:pt x="529" y="1437"/>
                  <a:pt x="525" y="1437"/>
                  <a:pt x="512" y="1424"/>
                </a:cubicBezTo>
                <a:cubicBezTo>
                  <a:pt x="499" y="1411"/>
                  <a:pt x="499" y="1422"/>
                  <a:pt x="488" y="1417"/>
                </a:cubicBezTo>
                <a:cubicBezTo>
                  <a:pt x="478" y="1413"/>
                  <a:pt x="471" y="1430"/>
                  <a:pt x="458" y="1435"/>
                </a:cubicBezTo>
                <a:cubicBezTo>
                  <a:pt x="445" y="1439"/>
                  <a:pt x="450" y="1420"/>
                  <a:pt x="434" y="1405"/>
                </a:cubicBezTo>
                <a:cubicBezTo>
                  <a:pt x="419" y="1389"/>
                  <a:pt x="428" y="1379"/>
                  <a:pt x="424" y="1364"/>
                </a:cubicBezTo>
                <a:cubicBezTo>
                  <a:pt x="419" y="1349"/>
                  <a:pt x="426" y="1333"/>
                  <a:pt x="428" y="1323"/>
                </a:cubicBezTo>
                <a:cubicBezTo>
                  <a:pt x="430" y="1312"/>
                  <a:pt x="447" y="1308"/>
                  <a:pt x="443" y="1299"/>
                </a:cubicBezTo>
                <a:cubicBezTo>
                  <a:pt x="439" y="1290"/>
                  <a:pt x="437" y="1290"/>
                  <a:pt x="424" y="1293"/>
                </a:cubicBezTo>
                <a:cubicBezTo>
                  <a:pt x="411" y="1295"/>
                  <a:pt x="413" y="1314"/>
                  <a:pt x="408" y="1321"/>
                </a:cubicBezTo>
                <a:cubicBezTo>
                  <a:pt x="404" y="1327"/>
                  <a:pt x="396" y="1340"/>
                  <a:pt x="396" y="1351"/>
                </a:cubicBezTo>
                <a:cubicBezTo>
                  <a:pt x="396" y="1361"/>
                  <a:pt x="398" y="1389"/>
                  <a:pt x="398" y="1409"/>
                </a:cubicBezTo>
                <a:cubicBezTo>
                  <a:pt x="398" y="1428"/>
                  <a:pt x="400" y="1437"/>
                  <a:pt x="393" y="1439"/>
                </a:cubicBezTo>
                <a:cubicBezTo>
                  <a:pt x="387" y="1441"/>
                  <a:pt x="376" y="1452"/>
                  <a:pt x="365" y="1448"/>
                </a:cubicBezTo>
                <a:cubicBezTo>
                  <a:pt x="355" y="1443"/>
                  <a:pt x="350" y="1452"/>
                  <a:pt x="339" y="1456"/>
                </a:cubicBezTo>
                <a:cubicBezTo>
                  <a:pt x="329" y="1461"/>
                  <a:pt x="324" y="1467"/>
                  <a:pt x="314" y="1478"/>
                </a:cubicBezTo>
                <a:cubicBezTo>
                  <a:pt x="303" y="1489"/>
                  <a:pt x="303" y="1499"/>
                  <a:pt x="301" y="1510"/>
                </a:cubicBezTo>
                <a:cubicBezTo>
                  <a:pt x="298" y="1521"/>
                  <a:pt x="275" y="1534"/>
                  <a:pt x="268" y="1538"/>
                </a:cubicBezTo>
                <a:cubicBezTo>
                  <a:pt x="262" y="1542"/>
                  <a:pt x="253" y="1545"/>
                  <a:pt x="244" y="1553"/>
                </a:cubicBezTo>
                <a:cubicBezTo>
                  <a:pt x="236" y="1562"/>
                  <a:pt x="238" y="1579"/>
                  <a:pt x="240" y="1585"/>
                </a:cubicBezTo>
                <a:cubicBezTo>
                  <a:pt x="242" y="1592"/>
                  <a:pt x="229" y="1598"/>
                  <a:pt x="223" y="1603"/>
                </a:cubicBezTo>
                <a:cubicBezTo>
                  <a:pt x="216" y="1607"/>
                  <a:pt x="208" y="1609"/>
                  <a:pt x="201" y="1607"/>
                </a:cubicBezTo>
                <a:cubicBezTo>
                  <a:pt x="195" y="1605"/>
                  <a:pt x="182" y="1616"/>
                  <a:pt x="173" y="1620"/>
                </a:cubicBezTo>
                <a:cubicBezTo>
                  <a:pt x="164" y="1624"/>
                  <a:pt x="141" y="1629"/>
                  <a:pt x="128" y="1626"/>
                </a:cubicBezTo>
                <a:cubicBezTo>
                  <a:pt x="115" y="1624"/>
                  <a:pt x="115" y="1631"/>
                  <a:pt x="104" y="1635"/>
                </a:cubicBezTo>
                <a:cubicBezTo>
                  <a:pt x="93" y="1639"/>
                  <a:pt x="106" y="1644"/>
                  <a:pt x="113" y="1652"/>
                </a:cubicBezTo>
                <a:cubicBezTo>
                  <a:pt x="119" y="1661"/>
                  <a:pt x="128" y="1657"/>
                  <a:pt x="145" y="1667"/>
                </a:cubicBezTo>
                <a:cubicBezTo>
                  <a:pt x="162" y="1678"/>
                  <a:pt x="160" y="1678"/>
                  <a:pt x="171" y="1687"/>
                </a:cubicBezTo>
                <a:cubicBezTo>
                  <a:pt x="182" y="1695"/>
                  <a:pt x="182" y="1697"/>
                  <a:pt x="175" y="1715"/>
                </a:cubicBezTo>
                <a:cubicBezTo>
                  <a:pt x="169" y="1732"/>
                  <a:pt x="182" y="1745"/>
                  <a:pt x="184" y="1758"/>
                </a:cubicBezTo>
                <a:cubicBezTo>
                  <a:pt x="186" y="1771"/>
                  <a:pt x="175" y="1794"/>
                  <a:pt x="175" y="1794"/>
                </a:cubicBezTo>
                <a:cubicBezTo>
                  <a:pt x="67" y="1801"/>
                  <a:pt x="67" y="1801"/>
                  <a:pt x="67" y="1801"/>
                </a:cubicBezTo>
                <a:cubicBezTo>
                  <a:pt x="9" y="1799"/>
                  <a:pt x="9" y="1799"/>
                  <a:pt x="9" y="1799"/>
                </a:cubicBezTo>
                <a:cubicBezTo>
                  <a:pt x="0" y="1818"/>
                  <a:pt x="0" y="1818"/>
                  <a:pt x="0" y="1818"/>
                </a:cubicBezTo>
                <a:cubicBezTo>
                  <a:pt x="15" y="1835"/>
                  <a:pt x="15" y="1835"/>
                  <a:pt x="15" y="1835"/>
                </a:cubicBezTo>
                <a:cubicBezTo>
                  <a:pt x="15" y="1835"/>
                  <a:pt x="18" y="1878"/>
                  <a:pt x="18" y="1885"/>
                </a:cubicBezTo>
                <a:cubicBezTo>
                  <a:pt x="18" y="1891"/>
                  <a:pt x="18" y="1915"/>
                  <a:pt x="20" y="1922"/>
                </a:cubicBezTo>
                <a:cubicBezTo>
                  <a:pt x="22" y="1928"/>
                  <a:pt x="20" y="1954"/>
                  <a:pt x="26" y="1965"/>
                </a:cubicBezTo>
                <a:cubicBezTo>
                  <a:pt x="33" y="1975"/>
                  <a:pt x="35" y="1971"/>
                  <a:pt x="52" y="1975"/>
                </a:cubicBezTo>
                <a:cubicBezTo>
                  <a:pt x="69" y="1980"/>
                  <a:pt x="65" y="1980"/>
                  <a:pt x="69" y="1988"/>
                </a:cubicBezTo>
                <a:cubicBezTo>
                  <a:pt x="74" y="1997"/>
                  <a:pt x="89" y="2008"/>
                  <a:pt x="89" y="2008"/>
                </a:cubicBezTo>
                <a:cubicBezTo>
                  <a:pt x="89" y="2008"/>
                  <a:pt x="111" y="2008"/>
                  <a:pt x="119" y="2003"/>
                </a:cubicBezTo>
                <a:cubicBezTo>
                  <a:pt x="128" y="1999"/>
                  <a:pt x="143" y="1995"/>
                  <a:pt x="160" y="1984"/>
                </a:cubicBezTo>
                <a:cubicBezTo>
                  <a:pt x="177" y="1973"/>
                  <a:pt x="195" y="1969"/>
                  <a:pt x="195" y="1969"/>
                </a:cubicBezTo>
                <a:cubicBezTo>
                  <a:pt x="195" y="1969"/>
                  <a:pt x="201" y="1958"/>
                  <a:pt x="201" y="1947"/>
                </a:cubicBezTo>
                <a:cubicBezTo>
                  <a:pt x="201" y="1937"/>
                  <a:pt x="199" y="1924"/>
                  <a:pt x="199" y="1911"/>
                </a:cubicBezTo>
                <a:cubicBezTo>
                  <a:pt x="199" y="1898"/>
                  <a:pt x="216" y="1894"/>
                  <a:pt x="225" y="1885"/>
                </a:cubicBezTo>
                <a:cubicBezTo>
                  <a:pt x="234" y="1876"/>
                  <a:pt x="260" y="1870"/>
                  <a:pt x="260" y="1870"/>
                </a:cubicBezTo>
                <a:cubicBezTo>
                  <a:pt x="279" y="1840"/>
                  <a:pt x="279" y="1840"/>
                  <a:pt x="279" y="1840"/>
                </a:cubicBezTo>
                <a:cubicBezTo>
                  <a:pt x="272" y="1835"/>
                  <a:pt x="272" y="1835"/>
                  <a:pt x="272" y="1835"/>
                </a:cubicBezTo>
                <a:cubicBezTo>
                  <a:pt x="266" y="1831"/>
                  <a:pt x="275" y="1827"/>
                  <a:pt x="272" y="1820"/>
                </a:cubicBezTo>
                <a:cubicBezTo>
                  <a:pt x="270" y="1814"/>
                  <a:pt x="277" y="1807"/>
                  <a:pt x="294" y="1794"/>
                </a:cubicBezTo>
                <a:cubicBezTo>
                  <a:pt x="300" y="1790"/>
                  <a:pt x="305" y="1797"/>
                  <a:pt x="326" y="1814"/>
                </a:cubicBezTo>
                <a:cubicBezTo>
                  <a:pt x="326" y="1814"/>
                  <a:pt x="335" y="1814"/>
                  <a:pt x="342" y="1812"/>
                </a:cubicBezTo>
                <a:cubicBezTo>
                  <a:pt x="348" y="1810"/>
                  <a:pt x="357" y="1810"/>
                  <a:pt x="376" y="1797"/>
                </a:cubicBezTo>
                <a:cubicBezTo>
                  <a:pt x="384" y="1791"/>
                  <a:pt x="378" y="1784"/>
                  <a:pt x="376" y="1777"/>
                </a:cubicBezTo>
                <a:cubicBezTo>
                  <a:pt x="374" y="1771"/>
                  <a:pt x="387" y="1766"/>
                  <a:pt x="391" y="1760"/>
                </a:cubicBezTo>
                <a:cubicBezTo>
                  <a:pt x="396" y="1753"/>
                  <a:pt x="402" y="1758"/>
                  <a:pt x="415" y="1760"/>
                </a:cubicBezTo>
                <a:cubicBezTo>
                  <a:pt x="428" y="1762"/>
                  <a:pt x="426" y="1771"/>
                  <a:pt x="430" y="1784"/>
                </a:cubicBezTo>
                <a:cubicBezTo>
                  <a:pt x="434" y="1797"/>
                  <a:pt x="445" y="1814"/>
                  <a:pt x="445" y="1814"/>
                </a:cubicBezTo>
                <a:cubicBezTo>
                  <a:pt x="445" y="1814"/>
                  <a:pt x="458" y="1831"/>
                  <a:pt x="475" y="1846"/>
                </a:cubicBezTo>
                <a:cubicBezTo>
                  <a:pt x="493" y="1861"/>
                  <a:pt x="501" y="1859"/>
                  <a:pt x="516" y="1872"/>
                </a:cubicBezTo>
                <a:cubicBezTo>
                  <a:pt x="532" y="1885"/>
                  <a:pt x="549" y="1894"/>
                  <a:pt x="555" y="1900"/>
                </a:cubicBezTo>
                <a:cubicBezTo>
                  <a:pt x="562" y="1906"/>
                  <a:pt x="564" y="1926"/>
                  <a:pt x="564" y="1926"/>
                </a:cubicBezTo>
                <a:cubicBezTo>
                  <a:pt x="564" y="1926"/>
                  <a:pt x="558" y="1945"/>
                  <a:pt x="551" y="1950"/>
                </a:cubicBezTo>
                <a:cubicBezTo>
                  <a:pt x="545" y="1954"/>
                  <a:pt x="566" y="1958"/>
                  <a:pt x="573" y="1956"/>
                </a:cubicBezTo>
                <a:cubicBezTo>
                  <a:pt x="579" y="1954"/>
                  <a:pt x="583" y="1943"/>
                  <a:pt x="583" y="1943"/>
                </a:cubicBezTo>
                <a:cubicBezTo>
                  <a:pt x="588" y="1909"/>
                  <a:pt x="588" y="1909"/>
                  <a:pt x="588" y="1909"/>
                </a:cubicBezTo>
                <a:cubicBezTo>
                  <a:pt x="599" y="1919"/>
                  <a:pt x="599" y="1919"/>
                  <a:pt x="599" y="1919"/>
                </a:cubicBezTo>
                <a:cubicBezTo>
                  <a:pt x="599" y="1919"/>
                  <a:pt x="616" y="1909"/>
                  <a:pt x="618" y="1902"/>
                </a:cubicBezTo>
                <a:cubicBezTo>
                  <a:pt x="620" y="1896"/>
                  <a:pt x="590" y="1881"/>
                  <a:pt x="583" y="1876"/>
                </a:cubicBezTo>
                <a:cubicBezTo>
                  <a:pt x="577" y="1872"/>
                  <a:pt x="575" y="1866"/>
                  <a:pt x="566" y="1861"/>
                </a:cubicBezTo>
                <a:cubicBezTo>
                  <a:pt x="558" y="1857"/>
                  <a:pt x="553" y="1844"/>
                  <a:pt x="538" y="1840"/>
                </a:cubicBezTo>
                <a:cubicBezTo>
                  <a:pt x="523" y="1835"/>
                  <a:pt x="521" y="1816"/>
                  <a:pt x="514" y="1810"/>
                </a:cubicBezTo>
                <a:cubicBezTo>
                  <a:pt x="508" y="1803"/>
                  <a:pt x="486" y="1766"/>
                  <a:pt x="480" y="1756"/>
                </a:cubicBezTo>
                <a:cubicBezTo>
                  <a:pt x="473" y="1745"/>
                  <a:pt x="488" y="1730"/>
                  <a:pt x="497" y="1726"/>
                </a:cubicBezTo>
                <a:cubicBezTo>
                  <a:pt x="506" y="1721"/>
                  <a:pt x="510" y="1728"/>
                  <a:pt x="516" y="1734"/>
                </a:cubicBezTo>
                <a:cubicBezTo>
                  <a:pt x="523" y="1741"/>
                  <a:pt x="529" y="1749"/>
                  <a:pt x="536" y="1758"/>
                </a:cubicBezTo>
                <a:cubicBezTo>
                  <a:pt x="542" y="1766"/>
                  <a:pt x="560" y="1784"/>
                  <a:pt x="570" y="1792"/>
                </a:cubicBezTo>
                <a:cubicBezTo>
                  <a:pt x="581" y="1801"/>
                  <a:pt x="596" y="1803"/>
                  <a:pt x="612" y="1818"/>
                </a:cubicBezTo>
                <a:cubicBezTo>
                  <a:pt x="627" y="1833"/>
                  <a:pt x="629" y="1844"/>
                  <a:pt x="631" y="1855"/>
                </a:cubicBezTo>
                <a:cubicBezTo>
                  <a:pt x="633" y="1866"/>
                  <a:pt x="644" y="1878"/>
                  <a:pt x="644" y="1887"/>
                </a:cubicBezTo>
                <a:cubicBezTo>
                  <a:pt x="644" y="1896"/>
                  <a:pt x="646" y="1898"/>
                  <a:pt x="648" y="1904"/>
                </a:cubicBezTo>
                <a:cubicBezTo>
                  <a:pt x="650" y="1911"/>
                  <a:pt x="661" y="1915"/>
                  <a:pt x="668" y="1919"/>
                </a:cubicBezTo>
                <a:cubicBezTo>
                  <a:pt x="674" y="1924"/>
                  <a:pt x="672" y="1939"/>
                  <a:pt x="670" y="1950"/>
                </a:cubicBezTo>
                <a:cubicBezTo>
                  <a:pt x="668" y="1960"/>
                  <a:pt x="683" y="1969"/>
                  <a:pt x="683" y="1969"/>
                </a:cubicBezTo>
                <a:cubicBezTo>
                  <a:pt x="689" y="1988"/>
                  <a:pt x="689" y="1988"/>
                  <a:pt x="689" y="1988"/>
                </a:cubicBezTo>
                <a:cubicBezTo>
                  <a:pt x="689" y="1988"/>
                  <a:pt x="698" y="1990"/>
                  <a:pt x="713" y="1988"/>
                </a:cubicBezTo>
                <a:cubicBezTo>
                  <a:pt x="730" y="1988"/>
                  <a:pt x="730" y="1988"/>
                  <a:pt x="730" y="1988"/>
                </a:cubicBezTo>
                <a:cubicBezTo>
                  <a:pt x="730" y="1988"/>
                  <a:pt x="743" y="1975"/>
                  <a:pt x="741" y="1969"/>
                </a:cubicBezTo>
                <a:cubicBezTo>
                  <a:pt x="739" y="1962"/>
                  <a:pt x="730" y="1947"/>
                  <a:pt x="730" y="1947"/>
                </a:cubicBezTo>
                <a:cubicBezTo>
                  <a:pt x="730" y="1947"/>
                  <a:pt x="717" y="1932"/>
                  <a:pt x="711" y="1928"/>
                </a:cubicBezTo>
                <a:cubicBezTo>
                  <a:pt x="704" y="1924"/>
                  <a:pt x="709" y="1911"/>
                  <a:pt x="717" y="1891"/>
                </a:cubicBezTo>
                <a:cubicBezTo>
                  <a:pt x="717" y="1891"/>
                  <a:pt x="728" y="1894"/>
                  <a:pt x="741" y="1885"/>
                </a:cubicBezTo>
                <a:cubicBezTo>
                  <a:pt x="754" y="1876"/>
                  <a:pt x="741" y="1885"/>
                  <a:pt x="743" y="1874"/>
                </a:cubicBezTo>
                <a:cubicBezTo>
                  <a:pt x="745" y="1863"/>
                  <a:pt x="765" y="1876"/>
                  <a:pt x="774" y="1883"/>
                </a:cubicBezTo>
                <a:cubicBezTo>
                  <a:pt x="782" y="1889"/>
                  <a:pt x="784" y="1904"/>
                  <a:pt x="784" y="1904"/>
                </a:cubicBezTo>
                <a:cubicBezTo>
                  <a:pt x="784" y="1904"/>
                  <a:pt x="791" y="1919"/>
                  <a:pt x="791" y="1926"/>
                </a:cubicBezTo>
                <a:cubicBezTo>
                  <a:pt x="791" y="1932"/>
                  <a:pt x="812" y="1971"/>
                  <a:pt x="812" y="1971"/>
                </a:cubicBezTo>
                <a:cubicBezTo>
                  <a:pt x="812" y="1971"/>
                  <a:pt x="825" y="1990"/>
                  <a:pt x="834" y="1995"/>
                </a:cubicBezTo>
                <a:cubicBezTo>
                  <a:pt x="843" y="1999"/>
                  <a:pt x="845" y="1999"/>
                  <a:pt x="845" y="1999"/>
                </a:cubicBezTo>
                <a:cubicBezTo>
                  <a:pt x="860" y="2003"/>
                  <a:pt x="860" y="2003"/>
                  <a:pt x="860" y="2003"/>
                </a:cubicBezTo>
                <a:cubicBezTo>
                  <a:pt x="860" y="2003"/>
                  <a:pt x="881" y="1997"/>
                  <a:pt x="890" y="1995"/>
                </a:cubicBezTo>
                <a:cubicBezTo>
                  <a:pt x="899" y="1993"/>
                  <a:pt x="903" y="1995"/>
                  <a:pt x="905" y="2001"/>
                </a:cubicBezTo>
                <a:cubicBezTo>
                  <a:pt x="907" y="2008"/>
                  <a:pt x="916" y="2014"/>
                  <a:pt x="916" y="2014"/>
                </a:cubicBezTo>
                <a:cubicBezTo>
                  <a:pt x="916" y="2014"/>
                  <a:pt x="933" y="2010"/>
                  <a:pt x="940" y="2010"/>
                </a:cubicBezTo>
                <a:cubicBezTo>
                  <a:pt x="946" y="2010"/>
                  <a:pt x="959" y="2003"/>
                  <a:pt x="964" y="1993"/>
                </a:cubicBezTo>
                <a:cubicBezTo>
                  <a:pt x="968" y="1982"/>
                  <a:pt x="985" y="1990"/>
                  <a:pt x="994" y="1995"/>
                </a:cubicBezTo>
                <a:cubicBezTo>
                  <a:pt x="1002" y="1999"/>
                  <a:pt x="1005" y="2012"/>
                  <a:pt x="1007" y="2025"/>
                </a:cubicBezTo>
                <a:cubicBezTo>
                  <a:pt x="1009" y="2038"/>
                  <a:pt x="1007" y="2046"/>
                  <a:pt x="1005" y="2055"/>
                </a:cubicBezTo>
                <a:cubicBezTo>
                  <a:pt x="1002" y="2064"/>
                  <a:pt x="998" y="2094"/>
                  <a:pt x="992" y="2098"/>
                </a:cubicBezTo>
                <a:cubicBezTo>
                  <a:pt x="985" y="2102"/>
                  <a:pt x="985" y="2143"/>
                  <a:pt x="985" y="2143"/>
                </a:cubicBezTo>
                <a:cubicBezTo>
                  <a:pt x="985" y="2143"/>
                  <a:pt x="981" y="2169"/>
                  <a:pt x="979" y="2180"/>
                </a:cubicBezTo>
                <a:cubicBezTo>
                  <a:pt x="977" y="2191"/>
                  <a:pt x="981" y="2206"/>
                  <a:pt x="983" y="2225"/>
                </a:cubicBezTo>
                <a:cubicBezTo>
                  <a:pt x="985" y="2245"/>
                  <a:pt x="994" y="2245"/>
                  <a:pt x="996" y="2255"/>
                </a:cubicBezTo>
                <a:cubicBezTo>
                  <a:pt x="998" y="2266"/>
                  <a:pt x="1028" y="2292"/>
                  <a:pt x="1037" y="2309"/>
                </a:cubicBezTo>
                <a:cubicBezTo>
                  <a:pt x="1046" y="2326"/>
                  <a:pt x="1061" y="2337"/>
                  <a:pt x="1067" y="2352"/>
                </a:cubicBezTo>
                <a:cubicBezTo>
                  <a:pt x="1074" y="2367"/>
                  <a:pt x="1093" y="2406"/>
                  <a:pt x="1100" y="2423"/>
                </a:cubicBezTo>
                <a:cubicBezTo>
                  <a:pt x="1106" y="2441"/>
                  <a:pt x="1154" y="2512"/>
                  <a:pt x="1154" y="2512"/>
                </a:cubicBezTo>
                <a:cubicBezTo>
                  <a:pt x="1164" y="2598"/>
                  <a:pt x="1164" y="2598"/>
                  <a:pt x="1164" y="2598"/>
                </a:cubicBezTo>
                <a:cubicBezTo>
                  <a:pt x="1201" y="2596"/>
                  <a:pt x="1201" y="2596"/>
                  <a:pt x="1201" y="2596"/>
                </a:cubicBezTo>
                <a:cubicBezTo>
                  <a:pt x="1244" y="2581"/>
                  <a:pt x="1244" y="2581"/>
                  <a:pt x="1244" y="2581"/>
                </a:cubicBezTo>
                <a:cubicBezTo>
                  <a:pt x="1244" y="2581"/>
                  <a:pt x="1279" y="2566"/>
                  <a:pt x="1298" y="2563"/>
                </a:cubicBezTo>
                <a:cubicBezTo>
                  <a:pt x="1318" y="2561"/>
                  <a:pt x="1354" y="2535"/>
                  <a:pt x="1367" y="2523"/>
                </a:cubicBezTo>
                <a:cubicBezTo>
                  <a:pt x="1380" y="2510"/>
                  <a:pt x="1413" y="2503"/>
                  <a:pt x="1426" y="2492"/>
                </a:cubicBezTo>
                <a:cubicBezTo>
                  <a:pt x="1439" y="2482"/>
                  <a:pt x="1443" y="2479"/>
                  <a:pt x="1454" y="2469"/>
                </a:cubicBezTo>
                <a:cubicBezTo>
                  <a:pt x="1465" y="2458"/>
                  <a:pt x="1473" y="2438"/>
                  <a:pt x="1482" y="2426"/>
                </a:cubicBezTo>
                <a:cubicBezTo>
                  <a:pt x="1490" y="2413"/>
                  <a:pt x="1510" y="2398"/>
                  <a:pt x="1516" y="2389"/>
                </a:cubicBezTo>
                <a:cubicBezTo>
                  <a:pt x="1523" y="2380"/>
                  <a:pt x="1512" y="2359"/>
                  <a:pt x="1503" y="2354"/>
                </a:cubicBezTo>
                <a:cubicBezTo>
                  <a:pt x="1495" y="2350"/>
                  <a:pt x="1480" y="2342"/>
                  <a:pt x="1475" y="2333"/>
                </a:cubicBezTo>
                <a:cubicBezTo>
                  <a:pt x="1471" y="2324"/>
                  <a:pt x="1445" y="2314"/>
                  <a:pt x="1436" y="2311"/>
                </a:cubicBezTo>
                <a:cubicBezTo>
                  <a:pt x="1428" y="2309"/>
                  <a:pt x="1411" y="2318"/>
                  <a:pt x="1413" y="2326"/>
                </a:cubicBezTo>
                <a:cubicBezTo>
                  <a:pt x="1415" y="2335"/>
                  <a:pt x="1398" y="2348"/>
                  <a:pt x="1391" y="2348"/>
                </a:cubicBezTo>
                <a:cubicBezTo>
                  <a:pt x="1385" y="2348"/>
                  <a:pt x="1378" y="2348"/>
                  <a:pt x="1363" y="2346"/>
                </a:cubicBezTo>
                <a:cubicBezTo>
                  <a:pt x="1348" y="2344"/>
                  <a:pt x="1339" y="2337"/>
                  <a:pt x="1339" y="2324"/>
                </a:cubicBezTo>
                <a:cubicBezTo>
                  <a:pt x="1339" y="2311"/>
                  <a:pt x="1337" y="2296"/>
                  <a:pt x="1331" y="2283"/>
                </a:cubicBezTo>
                <a:cubicBezTo>
                  <a:pt x="1324" y="2270"/>
                  <a:pt x="1309" y="2273"/>
                  <a:pt x="1296" y="2270"/>
                </a:cubicBezTo>
                <a:cubicBezTo>
                  <a:pt x="1283" y="2268"/>
                  <a:pt x="1275" y="2251"/>
                  <a:pt x="1275" y="2236"/>
                </a:cubicBezTo>
                <a:cubicBezTo>
                  <a:pt x="1275" y="2221"/>
                  <a:pt x="1266" y="2191"/>
                  <a:pt x="1264" y="2180"/>
                </a:cubicBezTo>
                <a:cubicBezTo>
                  <a:pt x="1262" y="2169"/>
                  <a:pt x="1287" y="2163"/>
                  <a:pt x="1298" y="2167"/>
                </a:cubicBezTo>
                <a:cubicBezTo>
                  <a:pt x="1309" y="2171"/>
                  <a:pt x="1341" y="2208"/>
                  <a:pt x="1339" y="2217"/>
                </a:cubicBezTo>
                <a:cubicBezTo>
                  <a:pt x="1337" y="2225"/>
                  <a:pt x="1359" y="2253"/>
                  <a:pt x="1359" y="2253"/>
                </a:cubicBezTo>
                <a:cubicBezTo>
                  <a:pt x="1387" y="2258"/>
                  <a:pt x="1387" y="2258"/>
                  <a:pt x="1387" y="2258"/>
                </a:cubicBezTo>
                <a:cubicBezTo>
                  <a:pt x="1387" y="2258"/>
                  <a:pt x="1419" y="2258"/>
                  <a:pt x="1430" y="2253"/>
                </a:cubicBezTo>
                <a:cubicBezTo>
                  <a:pt x="1441" y="2249"/>
                  <a:pt x="1452" y="2260"/>
                  <a:pt x="1458" y="2270"/>
                </a:cubicBezTo>
                <a:cubicBezTo>
                  <a:pt x="1465" y="2281"/>
                  <a:pt x="1482" y="2288"/>
                  <a:pt x="1490" y="2290"/>
                </a:cubicBezTo>
                <a:cubicBezTo>
                  <a:pt x="1499" y="2292"/>
                  <a:pt x="1534" y="2303"/>
                  <a:pt x="1540" y="2305"/>
                </a:cubicBezTo>
                <a:cubicBezTo>
                  <a:pt x="1547" y="2307"/>
                  <a:pt x="1592" y="2303"/>
                  <a:pt x="1616" y="2303"/>
                </a:cubicBezTo>
                <a:cubicBezTo>
                  <a:pt x="1639" y="2303"/>
                  <a:pt x="1648" y="2305"/>
                  <a:pt x="1657" y="2311"/>
                </a:cubicBezTo>
                <a:cubicBezTo>
                  <a:pt x="1665" y="2318"/>
                  <a:pt x="1696" y="2337"/>
                  <a:pt x="1696" y="2337"/>
                </a:cubicBezTo>
                <a:cubicBezTo>
                  <a:pt x="1696" y="2337"/>
                  <a:pt x="1711" y="2361"/>
                  <a:pt x="1719" y="2361"/>
                </a:cubicBezTo>
                <a:cubicBezTo>
                  <a:pt x="1728" y="2361"/>
                  <a:pt x="1737" y="2387"/>
                  <a:pt x="1745" y="2395"/>
                </a:cubicBezTo>
                <a:cubicBezTo>
                  <a:pt x="1754" y="2404"/>
                  <a:pt x="1767" y="2419"/>
                  <a:pt x="1778" y="2419"/>
                </a:cubicBezTo>
                <a:cubicBezTo>
                  <a:pt x="1788" y="2419"/>
                  <a:pt x="1793" y="2389"/>
                  <a:pt x="1797" y="2383"/>
                </a:cubicBezTo>
                <a:cubicBezTo>
                  <a:pt x="1801" y="2376"/>
                  <a:pt x="1806" y="2404"/>
                  <a:pt x="1810" y="2417"/>
                </a:cubicBezTo>
                <a:cubicBezTo>
                  <a:pt x="1814" y="2430"/>
                  <a:pt x="1808" y="2441"/>
                  <a:pt x="1810" y="2454"/>
                </a:cubicBezTo>
                <a:cubicBezTo>
                  <a:pt x="1812" y="2467"/>
                  <a:pt x="1819" y="2507"/>
                  <a:pt x="1823" y="2525"/>
                </a:cubicBezTo>
                <a:cubicBezTo>
                  <a:pt x="1827" y="2542"/>
                  <a:pt x="1864" y="2613"/>
                  <a:pt x="1871" y="2630"/>
                </a:cubicBezTo>
                <a:cubicBezTo>
                  <a:pt x="1877" y="2647"/>
                  <a:pt x="1899" y="2686"/>
                  <a:pt x="1903" y="2699"/>
                </a:cubicBezTo>
                <a:cubicBezTo>
                  <a:pt x="1907" y="2712"/>
                  <a:pt x="1925" y="2706"/>
                  <a:pt x="1931" y="2699"/>
                </a:cubicBezTo>
                <a:cubicBezTo>
                  <a:pt x="1937" y="2693"/>
                  <a:pt x="1955" y="2647"/>
                  <a:pt x="1955" y="2637"/>
                </a:cubicBezTo>
                <a:cubicBezTo>
                  <a:pt x="1955" y="2626"/>
                  <a:pt x="1966" y="2622"/>
                  <a:pt x="1968" y="2615"/>
                </a:cubicBezTo>
                <a:cubicBezTo>
                  <a:pt x="1970" y="2609"/>
                  <a:pt x="1974" y="2585"/>
                  <a:pt x="1970" y="2572"/>
                </a:cubicBezTo>
                <a:cubicBezTo>
                  <a:pt x="1966" y="2559"/>
                  <a:pt x="1974" y="2533"/>
                  <a:pt x="1974" y="2533"/>
                </a:cubicBezTo>
                <a:cubicBezTo>
                  <a:pt x="2004" y="2523"/>
                  <a:pt x="2004" y="2523"/>
                  <a:pt x="2004" y="2523"/>
                </a:cubicBezTo>
                <a:cubicBezTo>
                  <a:pt x="2004" y="2523"/>
                  <a:pt x="2024" y="2499"/>
                  <a:pt x="2041" y="2486"/>
                </a:cubicBezTo>
                <a:cubicBezTo>
                  <a:pt x="2058" y="2473"/>
                  <a:pt x="2065" y="2464"/>
                  <a:pt x="2078" y="2454"/>
                </a:cubicBezTo>
                <a:cubicBezTo>
                  <a:pt x="2091" y="2443"/>
                  <a:pt x="2102" y="2430"/>
                  <a:pt x="2115" y="2426"/>
                </a:cubicBezTo>
                <a:cubicBezTo>
                  <a:pt x="2128" y="2421"/>
                  <a:pt x="2121" y="2410"/>
                  <a:pt x="2121" y="2398"/>
                </a:cubicBezTo>
                <a:cubicBezTo>
                  <a:pt x="2121" y="2385"/>
                  <a:pt x="2138" y="2385"/>
                  <a:pt x="2156" y="2387"/>
                </a:cubicBezTo>
                <a:cubicBezTo>
                  <a:pt x="2173" y="2389"/>
                  <a:pt x="2179" y="2387"/>
                  <a:pt x="2184" y="2380"/>
                </a:cubicBezTo>
                <a:cubicBezTo>
                  <a:pt x="2188" y="2374"/>
                  <a:pt x="2207" y="2367"/>
                  <a:pt x="2218" y="2365"/>
                </a:cubicBezTo>
                <a:cubicBezTo>
                  <a:pt x="2229" y="2363"/>
                  <a:pt x="2223" y="2385"/>
                  <a:pt x="2220" y="2393"/>
                </a:cubicBezTo>
                <a:cubicBezTo>
                  <a:pt x="2218" y="2402"/>
                  <a:pt x="2238" y="2413"/>
                  <a:pt x="2240" y="2421"/>
                </a:cubicBezTo>
                <a:cubicBezTo>
                  <a:pt x="2242" y="2430"/>
                  <a:pt x="2246" y="2441"/>
                  <a:pt x="2255" y="2451"/>
                </a:cubicBezTo>
                <a:cubicBezTo>
                  <a:pt x="2264" y="2462"/>
                  <a:pt x="2277" y="2477"/>
                  <a:pt x="2281" y="2486"/>
                </a:cubicBezTo>
                <a:cubicBezTo>
                  <a:pt x="2285" y="2495"/>
                  <a:pt x="2285" y="2510"/>
                  <a:pt x="2290" y="2527"/>
                </a:cubicBezTo>
                <a:cubicBezTo>
                  <a:pt x="2294" y="2544"/>
                  <a:pt x="2307" y="2538"/>
                  <a:pt x="2322" y="2527"/>
                </a:cubicBezTo>
                <a:cubicBezTo>
                  <a:pt x="2337" y="2516"/>
                  <a:pt x="2341" y="2531"/>
                  <a:pt x="2346" y="2544"/>
                </a:cubicBezTo>
                <a:cubicBezTo>
                  <a:pt x="2350" y="2557"/>
                  <a:pt x="2374" y="2561"/>
                  <a:pt x="2369" y="2570"/>
                </a:cubicBezTo>
                <a:cubicBezTo>
                  <a:pt x="2365" y="2579"/>
                  <a:pt x="2367" y="2613"/>
                  <a:pt x="2365" y="2628"/>
                </a:cubicBezTo>
                <a:cubicBezTo>
                  <a:pt x="2363" y="2643"/>
                  <a:pt x="2372" y="2695"/>
                  <a:pt x="2376" y="2714"/>
                </a:cubicBezTo>
                <a:cubicBezTo>
                  <a:pt x="2380" y="2734"/>
                  <a:pt x="2408" y="2768"/>
                  <a:pt x="2415" y="2777"/>
                </a:cubicBezTo>
                <a:cubicBezTo>
                  <a:pt x="2421" y="2785"/>
                  <a:pt x="2421" y="2807"/>
                  <a:pt x="2419" y="2818"/>
                </a:cubicBezTo>
                <a:cubicBezTo>
                  <a:pt x="2417" y="2828"/>
                  <a:pt x="2432" y="2835"/>
                  <a:pt x="2441" y="2841"/>
                </a:cubicBezTo>
                <a:cubicBezTo>
                  <a:pt x="2449" y="2848"/>
                  <a:pt x="2471" y="2854"/>
                  <a:pt x="2482" y="2867"/>
                </a:cubicBezTo>
                <a:cubicBezTo>
                  <a:pt x="2492" y="2880"/>
                  <a:pt x="2495" y="2854"/>
                  <a:pt x="2492" y="2846"/>
                </a:cubicBezTo>
                <a:cubicBezTo>
                  <a:pt x="2490" y="2837"/>
                  <a:pt x="2488" y="2831"/>
                  <a:pt x="2505" y="2826"/>
                </a:cubicBezTo>
                <a:cubicBezTo>
                  <a:pt x="2523" y="2822"/>
                  <a:pt x="2501" y="2811"/>
                  <a:pt x="2492" y="2803"/>
                </a:cubicBezTo>
                <a:cubicBezTo>
                  <a:pt x="2484" y="2794"/>
                  <a:pt x="2475" y="2790"/>
                  <a:pt x="2462" y="2785"/>
                </a:cubicBezTo>
                <a:cubicBezTo>
                  <a:pt x="2449" y="2781"/>
                  <a:pt x="2441" y="2762"/>
                  <a:pt x="2432" y="2751"/>
                </a:cubicBezTo>
                <a:cubicBezTo>
                  <a:pt x="2423" y="2740"/>
                  <a:pt x="2415" y="2716"/>
                  <a:pt x="2402" y="2701"/>
                </a:cubicBezTo>
                <a:cubicBezTo>
                  <a:pt x="2389" y="2686"/>
                  <a:pt x="2385" y="2656"/>
                  <a:pt x="2382" y="2639"/>
                </a:cubicBezTo>
                <a:cubicBezTo>
                  <a:pt x="2380" y="2622"/>
                  <a:pt x="2402" y="2594"/>
                  <a:pt x="2406" y="2583"/>
                </a:cubicBezTo>
                <a:cubicBezTo>
                  <a:pt x="2410" y="2572"/>
                  <a:pt x="2417" y="2585"/>
                  <a:pt x="2428" y="2591"/>
                </a:cubicBezTo>
                <a:cubicBezTo>
                  <a:pt x="2438" y="2598"/>
                  <a:pt x="2436" y="2600"/>
                  <a:pt x="2445" y="2600"/>
                </a:cubicBezTo>
                <a:cubicBezTo>
                  <a:pt x="2454" y="2600"/>
                  <a:pt x="2464" y="2617"/>
                  <a:pt x="2464" y="2628"/>
                </a:cubicBezTo>
                <a:cubicBezTo>
                  <a:pt x="2464" y="2639"/>
                  <a:pt x="2490" y="2652"/>
                  <a:pt x="2499" y="2656"/>
                </a:cubicBezTo>
                <a:cubicBezTo>
                  <a:pt x="2508" y="2660"/>
                  <a:pt x="2512" y="2673"/>
                  <a:pt x="2512" y="2686"/>
                </a:cubicBezTo>
                <a:cubicBezTo>
                  <a:pt x="2512" y="2699"/>
                  <a:pt x="2546" y="2663"/>
                  <a:pt x="2553" y="2652"/>
                </a:cubicBezTo>
                <a:cubicBezTo>
                  <a:pt x="2559" y="2641"/>
                  <a:pt x="2559" y="2643"/>
                  <a:pt x="2570" y="2645"/>
                </a:cubicBezTo>
                <a:cubicBezTo>
                  <a:pt x="2581" y="2647"/>
                  <a:pt x="2585" y="2628"/>
                  <a:pt x="2594" y="2628"/>
                </a:cubicBezTo>
                <a:cubicBezTo>
                  <a:pt x="2603" y="2628"/>
                  <a:pt x="2609" y="2619"/>
                  <a:pt x="2613" y="2609"/>
                </a:cubicBezTo>
                <a:cubicBezTo>
                  <a:pt x="2618" y="2598"/>
                  <a:pt x="2605" y="2579"/>
                  <a:pt x="2598" y="2559"/>
                </a:cubicBezTo>
                <a:cubicBezTo>
                  <a:pt x="2592" y="2540"/>
                  <a:pt x="2579" y="2525"/>
                  <a:pt x="2568" y="2518"/>
                </a:cubicBezTo>
                <a:cubicBezTo>
                  <a:pt x="2557" y="2512"/>
                  <a:pt x="2536" y="2471"/>
                  <a:pt x="2525" y="2449"/>
                </a:cubicBezTo>
                <a:cubicBezTo>
                  <a:pt x="2514" y="2428"/>
                  <a:pt x="2546" y="2408"/>
                  <a:pt x="2562" y="2400"/>
                </a:cubicBezTo>
                <a:cubicBezTo>
                  <a:pt x="2577" y="2391"/>
                  <a:pt x="2583" y="2387"/>
                  <a:pt x="2592" y="2387"/>
                </a:cubicBezTo>
                <a:cubicBezTo>
                  <a:pt x="2600" y="2387"/>
                  <a:pt x="2611" y="2402"/>
                  <a:pt x="2611" y="2402"/>
                </a:cubicBezTo>
                <a:cubicBezTo>
                  <a:pt x="2607" y="2441"/>
                  <a:pt x="2607" y="2441"/>
                  <a:pt x="2607" y="2441"/>
                </a:cubicBezTo>
                <a:cubicBezTo>
                  <a:pt x="2607" y="2441"/>
                  <a:pt x="2594" y="2454"/>
                  <a:pt x="2590" y="2467"/>
                </a:cubicBezTo>
                <a:cubicBezTo>
                  <a:pt x="2585" y="2479"/>
                  <a:pt x="2611" y="2475"/>
                  <a:pt x="2620" y="2473"/>
                </a:cubicBezTo>
                <a:cubicBezTo>
                  <a:pt x="2629" y="2471"/>
                  <a:pt x="2648" y="2434"/>
                  <a:pt x="2639" y="2432"/>
                </a:cubicBezTo>
                <a:cubicBezTo>
                  <a:pt x="2631" y="2430"/>
                  <a:pt x="2639" y="2406"/>
                  <a:pt x="2641" y="2398"/>
                </a:cubicBezTo>
                <a:cubicBezTo>
                  <a:pt x="2644" y="2389"/>
                  <a:pt x="2665" y="2389"/>
                  <a:pt x="2676" y="2387"/>
                </a:cubicBezTo>
                <a:cubicBezTo>
                  <a:pt x="2687" y="2385"/>
                  <a:pt x="2704" y="2374"/>
                  <a:pt x="2724" y="2374"/>
                </a:cubicBezTo>
                <a:cubicBezTo>
                  <a:pt x="2743" y="2374"/>
                  <a:pt x="2778" y="2335"/>
                  <a:pt x="2786" y="2329"/>
                </a:cubicBezTo>
                <a:cubicBezTo>
                  <a:pt x="2795" y="2322"/>
                  <a:pt x="2816" y="2311"/>
                  <a:pt x="2832" y="2296"/>
                </a:cubicBezTo>
                <a:cubicBezTo>
                  <a:pt x="2847" y="2281"/>
                  <a:pt x="2851" y="2249"/>
                  <a:pt x="2864" y="2236"/>
                </a:cubicBezTo>
                <a:cubicBezTo>
                  <a:pt x="2877" y="2223"/>
                  <a:pt x="2883" y="2167"/>
                  <a:pt x="2870" y="2167"/>
                </a:cubicBezTo>
                <a:cubicBezTo>
                  <a:pt x="2857" y="2167"/>
                  <a:pt x="2857" y="2141"/>
                  <a:pt x="2857" y="2141"/>
                </a:cubicBezTo>
                <a:cubicBezTo>
                  <a:pt x="2857" y="2141"/>
                  <a:pt x="2866" y="2120"/>
                  <a:pt x="2866" y="2102"/>
                </a:cubicBezTo>
                <a:cubicBezTo>
                  <a:pt x="2866" y="2085"/>
                  <a:pt x="2868" y="2085"/>
                  <a:pt x="2855" y="2081"/>
                </a:cubicBezTo>
                <a:cubicBezTo>
                  <a:pt x="2842" y="2077"/>
                  <a:pt x="2844" y="2062"/>
                  <a:pt x="2832" y="2044"/>
                </a:cubicBezTo>
                <a:cubicBezTo>
                  <a:pt x="2819" y="2027"/>
                  <a:pt x="2832" y="2023"/>
                  <a:pt x="2832" y="2023"/>
                </a:cubicBezTo>
                <a:cubicBezTo>
                  <a:pt x="2855" y="2003"/>
                  <a:pt x="2855" y="2003"/>
                  <a:pt x="2855" y="2003"/>
                </a:cubicBezTo>
                <a:cubicBezTo>
                  <a:pt x="2855" y="2003"/>
                  <a:pt x="2881" y="1982"/>
                  <a:pt x="2886" y="1971"/>
                </a:cubicBezTo>
                <a:cubicBezTo>
                  <a:pt x="2890" y="1960"/>
                  <a:pt x="2864" y="1971"/>
                  <a:pt x="2857" y="1973"/>
                </a:cubicBezTo>
                <a:cubicBezTo>
                  <a:pt x="2851" y="1975"/>
                  <a:pt x="2832" y="1984"/>
                  <a:pt x="2814" y="1982"/>
                </a:cubicBezTo>
                <a:cubicBezTo>
                  <a:pt x="2797" y="1980"/>
                  <a:pt x="2816" y="1965"/>
                  <a:pt x="2812" y="1958"/>
                </a:cubicBezTo>
                <a:cubicBezTo>
                  <a:pt x="2808" y="1952"/>
                  <a:pt x="2797" y="1954"/>
                  <a:pt x="2793" y="1943"/>
                </a:cubicBezTo>
                <a:cubicBezTo>
                  <a:pt x="2788" y="1932"/>
                  <a:pt x="2803" y="1922"/>
                  <a:pt x="2810" y="1919"/>
                </a:cubicBezTo>
                <a:cubicBezTo>
                  <a:pt x="2816" y="1917"/>
                  <a:pt x="2832" y="1911"/>
                  <a:pt x="2834" y="1898"/>
                </a:cubicBezTo>
                <a:cubicBezTo>
                  <a:pt x="2836" y="1885"/>
                  <a:pt x="2862" y="1889"/>
                  <a:pt x="2868" y="1891"/>
                </a:cubicBezTo>
                <a:cubicBezTo>
                  <a:pt x="2875" y="1894"/>
                  <a:pt x="2890" y="1911"/>
                  <a:pt x="2890" y="1919"/>
                </a:cubicBezTo>
                <a:cubicBezTo>
                  <a:pt x="2890" y="1928"/>
                  <a:pt x="2940" y="1913"/>
                  <a:pt x="2940" y="1913"/>
                </a:cubicBezTo>
                <a:cubicBezTo>
                  <a:pt x="2940" y="1913"/>
                  <a:pt x="2959" y="1922"/>
                  <a:pt x="2957" y="1932"/>
                </a:cubicBezTo>
                <a:cubicBezTo>
                  <a:pt x="2955" y="1943"/>
                  <a:pt x="2957" y="1952"/>
                  <a:pt x="2950" y="1960"/>
                </a:cubicBezTo>
                <a:cubicBezTo>
                  <a:pt x="2944" y="1969"/>
                  <a:pt x="2968" y="1969"/>
                  <a:pt x="2976" y="1969"/>
                </a:cubicBezTo>
                <a:cubicBezTo>
                  <a:pt x="2985" y="1969"/>
                  <a:pt x="2993" y="1982"/>
                  <a:pt x="2991" y="1990"/>
                </a:cubicBezTo>
                <a:cubicBezTo>
                  <a:pt x="2989" y="1999"/>
                  <a:pt x="2981" y="2010"/>
                  <a:pt x="2978" y="2021"/>
                </a:cubicBezTo>
                <a:cubicBezTo>
                  <a:pt x="2976" y="2031"/>
                  <a:pt x="2989" y="2044"/>
                  <a:pt x="3000" y="2059"/>
                </a:cubicBezTo>
                <a:cubicBezTo>
                  <a:pt x="3011" y="2074"/>
                  <a:pt x="3054" y="2027"/>
                  <a:pt x="3065" y="2014"/>
                </a:cubicBezTo>
                <a:cubicBezTo>
                  <a:pt x="3076" y="2001"/>
                  <a:pt x="3065" y="1975"/>
                  <a:pt x="3052" y="1973"/>
                </a:cubicBezTo>
                <a:cubicBezTo>
                  <a:pt x="3039" y="1971"/>
                  <a:pt x="3041" y="1952"/>
                  <a:pt x="3017" y="1943"/>
                </a:cubicBezTo>
                <a:cubicBezTo>
                  <a:pt x="2993" y="1934"/>
                  <a:pt x="3015" y="1930"/>
                  <a:pt x="3017" y="1915"/>
                </a:cubicBezTo>
                <a:cubicBezTo>
                  <a:pt x="3019" y="1900"/>
                  <a:pt x="3030" y="1891"/>
                  <a:pt x="3035" y="1878"/>
                </a:cubicBezTo>
                <a:cubicBezTo>
                  <a:pt x="3039" y="1866"/>
                  <a:pt x="3058" y="1853"/>
                  <a:pt x="3065" y="1840"/>
                </a:cubicBezTo>
                <a:cubicBezTo>
                  <a:pt x="3071" y="1827"/>
                  <a:pt x="3078" y="1820"/>
                  <a:pt x="3104" y="1820"/>
                </a:cubicBezTo>
                <a:cubicBezTo>
                  <a:pt x="3130" y="1820"/>
                  <a:pt x="3134" y="1799"/>
                  <a:pt x="3143" y="1805"/>
                </a:cubicBezTo>
                <a:cubicBezTo>
                  <a:pt x="3151" y="1812"/>
                  <a:pt x="3201" y="1760"/>
                  <a:pt x="3207" y="1747"/>
                </a:cubicBezTo>
                <a:cubicBezTo>
                  <a:pt x="3214" y="1734"/>
                  <a:pt x="3248" y="1682"/>
                  <a:pt x="3255" y="1667"/>
                </a:cubicBezTo>
                <a:cubicBezTo>
                  <a:pt x="3261" y="1652"/>
                  <a:pt x="3279" y="1618"/>
                  <a:pt x="3287" y="1598"/>
                </a:cubicBezTo>
                <a:cubicBezTo>
                  <a:pt x="3296" y="1579"/>
                  <a:pt x="3294" y="1538"/>
                  <a:pt x="3289" y="1521"/>
                </a:cubicBezTo>
                <a:cubicBezTo>
                  <a:pt x="3285" y="1504"/>
                  <a:pt x="3307" y="1484"/>
                  <a:pt x="3315" y="1486"/>
                </a:cubicBezTo>
                <a:cubicBezTo>
                  <a:pt x="3324" y="1489"/>
                  <a:pt x="3324" y="1549"/>
                  <a:pt x="3324" y="1598"/>
                </a:cubicBezTo>
                <a:cubicBezTo>
                  <a:pt x="3324" y="1648"/>
                  <a:pt x="3330" y="1700"/>
                  <a:pt x="3335" y="1691"/>
                </a:cubicBezTo>
                <a:cubicBezTo>
                  <a:pt x="3339" y="1682"/>
                  <a:pt x="3343" y="1639"/>
                  <a:pt x="3343" y="1626"/>
                </a:cubicBezTo>
                <a:cubicBezTo>
                  <a:pt x="3343" y="1613"/>
                  <a:pt x="3356" y="1611"/>
                  <a:pt x="3369" y="1609"/>
                </a:cubicBezTo>
                <a:cubicBezTo>
                  <a:pt x="3382" y="1607"/>
                  <a:pt x="3352" y="1517"/>
                  <a:pt x="3350" y="1480"/>
                </a:cubicBezTo>
                <a:cubicBezTo>
                  <a:pt x="3348" y="1443"/>
                  <a:pt x="3358" y="1430"/>
                  <a:pt x="3337" y="1426"/>
                </a:cubicBezTo>
                <a:cubicBezTo>
                  <a:pt x="3315" y="1422"/>
                  <a:pt x="3332" y="1441"/>
                  <a:pt x="3324" y="1445"/>
                </a:cubicBezTo>
                <a:cubicBezTo>
                  <a:pt x="3315" y="1450"/>
                  <a:pt x="3300" y="1441"/>
                  <a:pt x="3289" y="1437"/>
                </a:cubicBezTo>
                <a:cubicBezTo>
                  <a:pt x="3279" y="1433"/>
                  <a:pt x="3268" y="1422"/>
                  <a:pt x="3255" y="1426"/>
                </a:cubicBezTo>
                <a:cubicBezTo>
                  <a:pt x="3242" y="1430"/>
                  <a:pt x="3240" y="1428"/>
                  <a:pt x="3225" y="1422"/>
                </a:cubicBezTo>
                <a:cubicBezTo>
                  <a:pt x="3209" y="1415"/>
                  <a:pt x="3227" y="1400"/>
                  <a:pt x="3214" y="1394"/>
                </a:cubicBezTo>
                <a:cubicBezTo>
                  <a:pt x="3201" y="1387"/>
                  <a:pt x="3199" y="1398"/>
                  <a:pt x="3181" y="1400"/>
                </a:cubicBezTo>
                <a:cubicBezTo>
                  <a:pt x="3164" y="1402"/>
                  <a:pt x="3184" y="1387"/>
                  <a:pt x="3190" y="1379"/>
                </a:cubicBezTo>
                <a:cubicBezTo>
                  <a:pt x="3196" y="1370"/>
                  <a:pt x="3294" y="1271"/>
                  <a:pt x="3304" y="1252"/>
                </a:cubicBezTo>
                <a:cubicBezTo>
                  <a:pt x="3315" y="1232"/>
                  <a:pt x="3354" y="1211"/>
                  <a:pt x="3371" y="1209"/>
                </a:cubicBezTo>
                <a:cubicBezTo>
                  <a:pt x="3389" y="1206"/>
                  <a:pt x="3458" y="1202"/>
                  <a:pt x="3466" y="1209"/>
                </a:cubicBezTo>
                <a:cubicBezTo>
                  <a:pt x="3475" y="1215"/>
                  <a:pt x="3486" y="1189"/>
                  <a:pt x="3501" y="1189"/>
                </a:cubicBezTo>
                <a:cubicBezTo>
                  <a:pt x="3516" y="1189"/>
                  <a:pt x="3531" y="1209"/>
                  <a:pt x="3544" y="1217"/>
                </a:cubicBezTo>
                <a:cubicBezTo>
                  <a:pt x="3557" y="1226"/>
                  <a:pt x="3615" y="1219"/>
                  <a:pt x="3622" y="1209"/>
                </a:cubicBezTo>
                <a:cubicBezTo>
                  <a:pt x="3628" y="1198"/>
                  <a:pt x="3611" y="1187"/>
                  <a:pt x="3598" y="1178"/>
                </a:cubicBezTo>
                <a:cubicBezTo>
                  <a:pt x="3585" y="1170"/>
                  <a:pt x="3646" y="1107"/>
                  <a:pt x="3652" y="1101"/>
                </a:cubicBezTo>
                <a:cubicBezTo>
                  <a:pt x="3659" y="1094"/>
                  <a:pt x="3687" y="1088"/>
                  <a:pt x="3710" y="1086"/>
                </a:cubicBezTo>
                <a:cubicBezTo>
                  <a:pt x="3734" y="1084"/>
                  <a:pt x="3726" y="1103"/>
                  <a:pt x="3719" y="1116"/>
                </a:cubicBezTo>
                <a:cubicBezTo>
                  <a:pt x="3713" y="1129"/>
                  <a:pt x="3726" y="1153"/>
                  <a:pt x="3736" y="1157"/>
                </a:cubicBezTo>
                <a:cubicBezTo>
                  <a:pt x="3747" y="1161"/>
                  <a:pt x="3751" y="1118"/>
                  <a:pt x="3751" y="1118"/>
                </a:cubicBezTo>
                <a:cubicBezTo>
                  <a:pt x="3751" y="1118"/>
                  <a:pt x="3780" y="1094"/>
                  <a:pt x="3777" y="1086"/>
                </a:cubicBezTo>
                <a:cubicBezTo>
                  <a:pt x="3775" y="1077"/>
                  <a:pt x="3801" y="1051"/>
                  <a:pt x="3801" y="1051"/>
                </a:cubicBezTo>
                <a:cubicBezTo>
                  <a:pt x="3801" y="1051"/>
                  <a:pt x="3823" y="1051"/>
                  <a:pt x="3831" y="1060"/>
                </a:cubicBezTo>
                <a:cubicBezTo>
                  <a:pt x="3840" y="1069"/>
                  <a:pt x="3821" y="1069"/>
                  <a:pt x="3810" y="1075"/>
                </a:cubicBezTo>
                <a:cubicBezTo>
                  <a:pt x="3799" y="1081"/>
                  <a:pt x="3806" y="1118"/>
                  <a:pt x="3803" y="1127"/>
                </a:cubicBezTo>
                <a:cubicBezTo>
                  <a:pt x="3801" y="1135"/>
                  <a:pt x="3771" y="1148"/>
                  <a:pt x="3771" y="1148"/>
                </a:cubicBezTo>
                <a:cubicBezTo>
                  <a:pt x="3771" y="1148"/>
                  <a:pt x="3713" y="1202"/>
                  <a:pt x="3708" y="1219"/>
                </a:cubicBezTo>
                <a:cubicBezTo>
                  <a:pt x="3704" y="1237"/>
                  <a:pt x="3663" y="1267"/>
                  <a:pt x="3644" y="1293"/>
                </a:cubicBezTo>
                <a:cubicBezTo>
                  <a:pt x="3624" y="1318"/>
                  <a:pt x="3622" y="1433"/>
                  <a:pt x="3624" y="1448"/>
                </a:cubicBezTo>
                <a:cubicBezTo>
                  <a:pt x="3626" y="1463"/>
                  <a:pt x="3646" y="1525"/>
                  <a:pt x="3648" y="1540"/>
                </a:cubicBezTo>
                <a:cubicBezTo>
                  <a:pt x="3650" y="1555"/>
                  <a:pt x="3689" y="1482"/>
                  <a:pt x="3691" y="1467"/>
                </a:cubicBezTo>
                <a:cubicBezTo>
                  <a:pt x="3693" y="1452"/>
                  <a:pt x="3713" y="1458"/>
                  <a:pt x="3719" y="1454"/>
                </a:cubicBezTo>
                <a:cubicBezTo>
                  <a:pt x="3726" y="1450"/>
                  <a:pt x="3721" y="1426"/>
                  <a:pt x="3719" y="1415"/>
                </a:cubicBezTo>
                <a:cubicBezTo>
                  <a:pt x="3717" y="1405"/>
                  <a:pt x="3736" y="1405"/>
                  <a:pt x="3747" y="1400"/>
                </a:cubicBezTo>
                <a:cubicBezTo>
                  <a:pt x="3758" y="1396"/>
                  <a:pt x="3760" y="1377"/>
                  <a:pt x="3758" y="1357"/>
                </a:cubicBezTo>
                <a:cubicBezTo>
                  <a:pt x="3756" y="1338"/>
                  <a:pt x="3767" y="1338"/>
                  <a:pt x="3788" y="1342"/>
                </a:cubicBezTo>
                <a:cubicBezTo>
                  <a:pt x="3810" y="1346"/>
                  <a:pt x="3786" y="1297"/>
                  <a:pt x="3788" y="1280"/>
                </a:cubicBezTo>
                <a:cubicBezTo>
                  <a:pt x="3790" y="1262"/>
                  <a:pt x="3782" y="1269"/>
                  <a:pt x="3771" y="1269"/>
                </a:cubicBezTo>
                <a:cubicBezTo>
                  <a:pt x="3760" y="1269"/>
                  <a:pt x="3797" y="1193"/>
                  <a:pt x="3801" y="1185"/>
                </a:cubicBezTo>
                <a:cubicBezTo>
                  <a:pt x="3806" y="1176"/>
                  <a:pt x="3834" y="1168"/>
                  <a:pt x="3840" y="1161"/>
                </a:cubicBezTo>
                <a:cubicBezTo>
                  <a:pt x="3846" y="1155"/>
                  <a:pt x="3849" y="1172"/>
                  <a:pt x="3857" y="1181"/>
                </a:cubicBezTo>
                <a:cubicBezTo>
                  <a:pt x="3866" y="1189"/>
                  <a:pt x="3857" y="1181"/>
                  <a:pt x="3868" y="1163"/>
                </a:cubicBezTo>
                <a:cubicBezTo>
                  <a:pt x="3879" y="1146"/>
                  <a:pt x="3877" y="1159"/>
                  <a:pt x="3894" y="1155"/>
                </a:cubicBezTo>
                <a:cubicBezTo>
                  <a:pt x="3911" y="1150"/>
                  <a:pt x="3918" y="1155"/>
                  <a:pt x="3926" y="1159"/>
                </a:cubicBezTo>
                <a:cubicBezTo>
                  <a:pt x="3935" y="1163"/>
                  <a:pt x="3931" y="1183"/>
                  <a:pt x="3942" y="1187"/>
                </a:cubicBezTo>
                <a:cubicBezTo>
                  <a:pt x="3952" y="1191"/>
                  <a:pt x="3957" y="1176"/>
                  <a:pt x="3955" y="1159"/>
                </a:cubicBezTo>
                <a:cubicBezTo>
                  <a:pt x="3952" y="1142"/>
                  <a:pt x="3980" y="1122"/>
                  <a:pt x="3989" y="1114"/>
                </a:cubicBezTo>
                <a:cubicBezTo>
                  <a:pt x="3998" y="1105"/>
                  <a:pt x="4011" y="1099"/>
                  <a:pt x="4028" y="1086"/>
                </a:cubicBezTo>
                <a:cubicBezTo>
                  <a:pt x="4045" y="1073"/>
                  <a:pt x="4088" y="1053"/>
                  <a:pt x="4097" y="1049"/>
                </a:cubicBezTo>
                <a:cubicBezTo>
                  <a:pt x="4106" y="1045"/>
                  <a:pt x="4119" y="1056"/>
                  <a:pt x="4132" y="1064"/>
                </a:cubicBezTo>
                <a:cubicBezTo>
                  <a:pt x="4145" y="1073"/>
                  <a:pt x="4145" y="1023"/>
                  <a:pt x="4145" y="1013"/>
                </a:cubicBezTo>
                <a:cubicBezTo>
                  <a:pt x="4145" y="1002"/>
                  <a:pt x="4123" y="969"/>
                  <a:pt x="4099" y="954"/>
                </a:cubicBezTo>
                <a:cubicBezTo>
                  <a:pt x="4075" y="939"/>
                  <a:pt x="4093" y="935"/>
                  <a:pt x="4103" y="931"/>
                </a:cubicBezTo>
                <a:cubicBezTo>
                  <a:pt x="4114" y="926"/>
                  <a:pt x="4132" y="926"/>
                  <a:pt x="4147" y="920"/>
                </a:cubicBezTo>
                <a:cubicBezTo>
                  <a:pt x="4162" y="913"/>
                  <a:pt x="4170" y="900"/>
                  <a:pt x="4173" y="890"/>
                </a:cubicBezTo>
                <a:cubicBezTo>
                  <a:pt x="4175" y="879"/>
                  <a:pt x="4168" y="866"/>
                  <a:pt x="4186" y="864"/>
                </a:cubicBezTo>
                <a:cubicBezTo>
                  <a:pt x="4203" y="862"/>
                  <a:pt x="4203" y="903"/>
                  <a:pt x="4203" y="903"/>
                </a:cubicBezTo>
                <a:cubicBezTo>
                  <a:pt x="4237" y="903"/>
                  <a:pt x="4237" y="903"/>
                  <a:pt x="4237" y="903"/>
                </a:cubicBezTo>
                <a:cubicBezTo>
                  <a:pt x="4250" y="903"/>
                  <a:pt x="4244" y="920"/>
                  <a:pt x="4242" y="926"/>
                </a:cubicBezTo>
                <a:cubicBezTo>
                  <a:pt x="4240" y="933"/>
                  <a:pt x="4261" y="939"/>
                  <a:pt x="4270" y="941"/>
                </a:cubicBezTo>
                <a:cubicBezTo>
                  <a:pt x="4278" y="944"/>
                  <a:pt x="4302" y="959"/>
                  <a:pt x="4317" y="965"/>
                </a:cubicBezTo>
                <a:cubicBezTo>
                  <a:pt x="4332" y="972"/>
                  <a:pt x="4330" y="911"/>
                  <a:pt x="4330" y="900"/>
                </a:cubicBezTo>
                <a:cubicBezTo>
                  <a:pt x="4330" y="890"/>
                  <a:pt x="4363" y="881"/>
                  <a:pt x="4369" y="875"/>
                </a:cubicBezTo>
                <a:cubicBezTo>
                  <a:pt x="4376" y="868"/>
                  <a:pt x="4371" y="862"/>
                  <a:pt x="4363" y="851"/>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111" name="Freeform 41">
            <a:extLst>
              <a:ext uri="{FF2B5EF4-FFF2-40B4-BE49-F238E27FC236}">
                <a16:creationId xmlns:a16="http://schemas.microsoft.com/office/drawing/2014/main" id="{124D626B-AF63-2C4F-95B2-7DD6FD4CB6CA}"/>
              </a:ext>
            </a:extLst>
          </p:cNvPr>
          <p:cNvSpPr>
            <a:spLocks/>
          </p:cNvSpPr>
          <p:nvPr/>
        </p:nvSpPr>
        <p:spPr bwMode="auto">
          <a:xfrm>
            <a:off x="5216580" y="3497756"/>
            <a:ext cx="104612" cy="130764"/>
          </a:xfrm>
          <a:custGeom>
            <a:avLst/>
            <a:gdLst/>
            <a:ahLst/>
            <a:cxnLst>
              <a:cxn ang="0">
                <a:pos x="9" y="32"/>
              </a:cxn>
              <a:cxn ang="0">
                <a:pos x="24" y="65"/>
              </a:cxn>
              <a:cxn ang="0">
                <a:pos x="24" y="101"/>
              </a:cxn>
              <a:cxn ang="0">
                <a:pos x="11" y="134"/>
              </a:cxn>
              <a:cxn ang="0">
                <a:pos x="44" y="138"/>
              </a:cxn>
              <a:cxn ang="0">
                <a:pos x="74" y="118"/>
              </a:cxn>
              <a:cxn ang="0">
                <a:pos x="95" y="108"/>
              </a:cxn>
              <a:cxn ang="0">
                <a:pos x="98" y="67"/>
              </a:cxn>
              <a:cxn ang="0">
                <a:pos x="106" y="45"/>
              </a:cxn>
              <a:cxn ang="0">
                <a:pos x="108" y="24"/>
              </a:cxn>
              <a:cxn ang="0">
                <a:pos x="78" y="0"/>
              </a:cxn>
              <a:cxn ang="0">
                <a:pos x="65" y="26"/>
              </a:cxn>
              <a:cxn ang="0">
                <a:pos x="44" y="34"/>
              </a:cxn>
              <a:cxn ang="0">
                <a:pos x="9" y="32"/>
              </a:cxn>
            </a:cxnLst>
            <a:rect l="0" t="0" r="r" b="b"/>
            <a:pathLst>
              <a:path w="115" h="144">
                <a:moveTo>
                  <a:pt x="9" y="32"/>
                </a:moveTo>
                <a:cubicBezTo>
                  <a:pt x="7" y="41"/>
                  <a:pt x="18" y="54"/>
                  <a:pt x="24" y="65"/>
                </a:cubicBezTo>
                <a:cubicBezTo>
                  <a:pt x="31" y="75"/>
                  <a:pt x="33" y="86"/>
                  <a:pt x="24" y="101"/>
                </a:cubicBezTo>
                <a:cubicBezTo>
                  <a:pt x="16" y="116"/>
                  <a:pt x="0" y="123"/>
                  <a:pt x="11" y="134"/>
                </a:cubicBezTo>
                <a:cubicBezTo>
                  <a:pt x="22" y="144"/>
                  <a:pt x="37" y="144"/>
                  <a:pt x="44" y="138"/>
                </a:cubicBezTo>
                <a:cubicBezTo>
                  <a:pt x="50" y="131"/>
                  <a:pt x="65" y="123"/>
                  <a:pt x="74" y="118"/>
                </a:cubicBezTo>
                <a:cubicBezTo>
                  <a:pt x="83" y="114"/>
                  <a:pt x="93" y="116"/>
                  <a:pt x="95" y="108"/>
                </a:cubicBezTo>
                <a:cubicBezTo>
                  <a:pt x="98" y="99"/>
                  <a:pt x="95" y="73"/>
                  <a:pt x="98" y="67"/>
                </a:cubicBezTo>
                <a:cubicBezTo>
                  <a:pt x="100" y="60"/>
                  <a:pt x="106" y="45"/>
                  <a:pt x="106" y="45"/>
                </a:cubicBezTo>
                <a:cubicBezTo>
                  <a:pt x="106" y="45"/>
                  <a:pt x="115" y="30"/>
                  <a:pt x="108" y="24"/>
                </a:cubicBezTo>
                <a:cubicBezTo>
                  <a:pt x="102" y="17"/>
                  <a:pt x="78" y="0"/>
                  <a:pt x="78" y="0"/>
                </a:cubicBezTo>
                <a:cubicBezTo>
                  <a:pt x="65" y="26"/>
                  <a:pt x="65" y="26"/>
                  <a:pt x="65" y="26"/>
                </a:cubicBezTo>
                <a:cubicBezTo>
                  <a:pt x="65" y="26"/>
                  <a:pt x="52" y="39"/>
                  <a:pt x="44" y="34"/>
                </a:cubicBezTo>
                <a:cubicBezTo>
                  <a:pt x="35" y="30"/>
                  <a:pt x="9" y="32"/>
                  <a:pt x="9" y="32"/>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2" name="Freeform 42">
            <a:extLst>
              <a:ext uri="{FF2B5EF4-FFF2-40B4-BE49-F238E27FC236}">
                <a16:creationId xmlns:a16="http://schemas.microsoft.com/office/drawing/2014/main" id="{82D3F94A-FB32-2E4F-A5F4-186CA5E1203E}"/>
              </a:ext>
            </a:extLst>
          </p:cNvPr>
          <p:cNvSpPr>
            <a:spLocks/>
          </p:cNvSpPr>
          <p:nvPr/>
        </p:nvSpPr>
        <p:spPr bwMode="auto">
          <a:xfrm>
            <a:off x="5301379" y="3324989"/>
            <a:ext cx="155332" cy="374858"/>
          </a:xfrm>
          <a:custGeom>
            <a:avLst/>
            <a:gdLst/>
            <a:ahLst/>
            <a:cxnLst>
              <a:cxn ang="0">
                <a:pos x="61" y="20"/>
              </a:cxn>
              <a:cxn ang="0">
                <a:pos x="33" y="76"/>
              </a:cxn>
              <a:cxn ang="0">
                <a:pos x="7" y="93"/>
              </a:cxn>
              <a:cxn ang="0">
                <a:pos x="11" y="125"/>
              </a:cxn>
              <a:cxn ang="0">
                <a:pos x="26" y="138"/>
              </a:cxn>
              <a:cxn ang="0">
                <a:pos x="33" y="188"/>
              </a:cxn>
              <a:cxn ang="0">
                <a:pos x="54" y="196"/>
              </a:cxn>
              <a:cxn ang="0">
                <a:pos x="69" y="229"/>
              </a:cxn>
              <a:cxn ang="0">
                <a:pos x="65" y="257"/>
              </a:cxn>
              <a:cxn ang="0">
                <a:pos x="44" y="272"/>
              </a:cxn>
              <a:cxn ang="0">
                <a:pos x="41" y="293"/>
              </a:cxn>
              <a:cxn ang="0">
                <a:pos x="35" y="311"/>
              </a:cxn>
              <a:cxn ang="0">
                <a:pos x="72" y="326"/>
              </a:cxn>
              <a:cxn ang="0">
                <a:pos x="63" y="347"/>
              </a:cxn>
              <a:cxn ang="0">
                <a:pos x="37" y="362"/>
              </a:cxn>
              <a:cxn ang="0">
                <a:pos x="35" y="395"/>
              </a:cxn>
              <a:cxn ang="0">
                <a:pos x="93" y="360"/>
              </a:cxn>
              <a:cxn ang="0">
                <a:pos x="147" y="356"/>
              </a:cxn>
              <a:cxn ang="0">
                <a:pos x="164" y="343"/>
              </a:cxn>
              <a:cxn ang="0">
                <a:pos x="167" y="313"/>
              </a:cxn>
              <a:cxn ang="0">
                <a:pos x="171" y="287"/>
              </a:cxn>
              <a:cxn ang="0">
                <a:pos x="136" y="278"/>
              </a:cxn>
              <a:cxn ang="0">
                <a:pos x="141" y="244"/>
              </a:cxn>
              <a:cxn ang="0">
                <a:pos x="113" y="218"/>
              </a:cxn>
              <a:cxn ang="0">
                <a:pos x="82" y="151"/>
              </a:cxn>
              <a:cxn ang="0">
                <a:pos x="95" y="115"/>
              </a:cxn>
              <a:cxn ang="0">
                <a:pos x="89" y="91"/>
              </a:cxn>
              <a:cxn ang="0">
                <a:pos x="61" y="87"/>
              </a:cxn>
              <a:cxn ang="0">
                <a:pos x="65" y="56"/>
              </a:cxn>
              <a:cxn ang="0">
                <a:pos x="61" y="20"/>
              </a:cxn>
            </a:cxnLst>
            <a:rect l="0" t="0" r="r" b="b"/>
            <a:pathLst>
              <a:path w="171" h="412">
                <a:moveTo>
                  <a:pt x="61" y="20"/>
                </a:moveTo>
                <a:cubicBezTo>
                  <a:pt x="57" y="25"/>
                  <a:pt x="39" y="74"/>
                  <a:pt x="33" y="76"/>
                </a:cubicBezTo>
                <a:cubicBezTo>
                  <a:pt x="26" y="78"/>
                  <a:pt x="9" y="84"/>
                  <a:pt x="7" y="93"/>
                </a:cubicBezTo>
                <a:cubicBezTo>
                  <a:pt x="5" y="102"/>
                  <a:pt x="0" y="123"/>
                  <a:pt x="11" y="125"/>
                </a:cubicBezTo>
                <a:cubicBezTo>
                  <a:pt x="22" y="128"/>
                  <a:pt x="24" y="125"/>
                  <a:pt x="26" y="138"/>
                </a:cubicBezTo>
                <a:cubicBezTo>
                  <a:pt x="28" y="151"/>
                  <a:pt x="26" y="179"/>
                  <a:pt x="33" y="188"/>
                </a:cubicBezTo>
                <a:cubicBezTo>
                  <a:pt x="39" y="196"/>
                  <a:pt x="46" y="190"/>
                  <a:pt x="54" y="196"/>
                </a:cubicBezTo>
                <a:cubicBezTo>
                  <a:pt x="63" y="203"/>
                  <a:pt x="65" y="220"/>
                  <a:pt x="69" y="229"/>
                </a:cubicBezTo>
                <a:cubicBezTo>
                  <a:pt x="74" y="237"/>
                  <a:pt x="78" y="255"/>
                  <a:pt x="65" y="257"/>
                </a:cubicBezTo>
                <a:cubicBezTo>
                  <a:pt x="52" y="259"/>
                  <a:pt x="37" y="259"/>
                  <a:pt x="44" y="272"/>
                </a:cubicBezTo>
                <a:cubicBezTo>
                  <a:pt x="50" y="285"/>
                  <a:pt x="44" y="285"/>
                  <a:pt x="41" y="293"/>
                </a:cubicBezTo>
                <a:cubicBezTo>
                  <a:pt x="39" y="302"/>
                  <a:pt x="26" y="304"/>
                  <a:pt x="35" y="311"/>
                </a:cubicBezTo>
                <a:cubicBezTo>
                  <a:pt x="44" y="317"/>
                  <a:pt x="61" y="326"/>
                  <a:pt x="72" y="326"/>
                </a:cubicBezTo>
                <a:cubicBezTo>
                  <a:pt x="82" y="326"/>
                  <a:pt x="80" y="343"/>
                  <a:pt x="63" y="347"/>
                </a:cubicBezTo>
                <a:cubicBezTo>
                  <a:pt x="46" y="352"/>
                  <a:pt x="39" y="352"/>
                  <a:pt x="37" y="362"/>
                </a:cubicBezTo>
                <a:cubicBezTo>
                  <a:pt x="35" y="373"/>
                  <a:pt x="15" y="412"/>
                  <a:pt x="35" y="395"/>
                </a:cubicBezTo>
                <a:cubicBezTo>
                  <a:pt x="54" y="377"/>
                  <a:pt x="78" y="362"/>
                  <a:pt x="93" y="360"/>
                </a:cubicBezTo>
                <a:cubicBezTo>
                  <a:pt x="108" y="358"/>
                  <a:pt x="139" y="356"/>
                  <a:pt x="147" y="356"/>
                </a:cubicBezTo>
                <a:cubicBezTo>
                  <a:pt x="156" y="356"/>
                  <a:pt x="167" y="354"/>
                  <a:pt x="164" y="343"/>
                </a:cubicBezTo>
                <a:cubicBezTo>
                  <a:pt x="162" y="332"/>
                  <a:pt x="167" y="313"/>
                  <a:pt x="167" y="313"/>
                </a:cubicBezTo>
                <a:cubicBezTo>
                  <a:pt x="171" y="287"/>
                  <a:pt x="171" y="287"/>
                  <a:pt x="171" y="287"/>
                </a:cubicBezTo>
                <a:cubicBezTo>
                  <a:pt x="136" y="278"/>
                  <a:pt x="136" y="278"/>
                  <a:pt x="136" y="278"/>
                </a:cubicBezTo>
                <a:cubicBezTo>
                  <a:pt x="136" y="278"/>
                  <a:pt x="145" y="250"/>
                  <a:pt x="141" y="244"/>
                </a:cubicBezTo>
                <a:cubicBezTo>
                  <a:pt x="136" y="237"/>
                  <a:pt x="113" y="218"/>
                  <a:pt x="113" y="218"/>
                </a:cubicBezTo>
                <a:cubicBezTo>
                  <a:pt x="113" y="218"/>
                  <a:pt x="85" y="160"/>
                  <a:pt x="82" y="151"/>
                </a:cubicBezTo>
                <a:cubicBezTo>
                  <a:pt x="80" y="143"/>
                  <a:pt x="87" y="123"/>
                  <a:pt x="95" y="115"/>
                </a:cubicBezTo>
                <a:cubicBezTo>
                  <a:pt x="104" y="106"/>
                  <a:pt x="100" y="89"/>
                  <a:pt x="89" y="91"/>
                </a:cubicBezTo>
                <a:cubicBezTo>
                  <a:pt x="78" y="93"/>
                  <a:pt x="63" y="97"/>
                  <a:pt x="61" y="87"/>
                </a:cubicBezTo>
                <a:cubicBezTo>
                  <a:pt x="59" y="76"/>
                  <a:pt x="56" y="67"/>
                  <a:pt x="65" y="56"/>
                </a:cubicBezTo>
                <a:cubicBezTo>
                  <a:pt x="74" y="46"/>
                  <a:pt x="76" y="0"/>
                  <a:pt x="61" y="20"/>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3" name="Freeform 43">
            <a:extLst>
              <a:ext uri="{FF2B5EF4-FFF2-40B4-BE49-F238E27FC236}">
                <a16:creationId xmlns:a16="http://schemas.microsoft.com/office/drawing/2014/main" id="{EB413508-D9B3-524B-A862-4D4303C45F13}"/>
              </a:ext>
            </a:extLst>
          </p:cNvPr>
          <p:cNvSpPr>
            <a:spLocks/>
          </p:cNvSpPr>
          <p:nvPr/>
        </p:nvSpPr>
        <p:spPr bwMode="auto">
          <a:xfrm>
            <a:off x="5588268" y="3936808"/>
            <a:ext cx="30908" cy="64193"/>
          </a:xfrm>
          <a:custGeom>
            <a:avLst/>
            <a:gdLst/>
            <a:ahLst/>
            <a:cxnLst>
              <a:cxn ang="0">
                <a:pos x="23" y="4"/>
              </a:cxn>
              <a:cxn ang="0">
                <a:pos x="6" y="31"/>
              </a:cxn>
              <a:cxn ang="0">
                <a:pos x="20" y="56"/>
              </a:cxn>
              <a:cxn ang="0">
                <a:pos x="33" y="57"/>
              </a:cxn>
              <a:cxn ang="0">
                <a:pos x="32" y="18"/>
              </a:cxn>
              <a:cxn ang="0">
                <a:pos x="23" y="4"/>
              </a:cxn>
            </a:cxnLst>
            <a:rect l="0" t="0" r="r" b="b"/>
            <a:pathLst>
              <a:path w="34" h="70">
                <a:moveTo>
                  <a:pt x="23" y="4"/>
                </a:moveTo>
                <a:cubicBezTo>
                  <a:pt x="23" y="8"/>
                  <a:pt x="0" y="25"/>
                  <a:pt x="6" y="31"/>
                </a:cubicBezTo>
                <a:cubicBezTo>
                  <a:pt x="12" y="36"/>
                  <a:pt x="16" y="47"/>
                  <a:pt x="20" y="56"/>
                </a:cubicBezTo>
                <a:cubicBezTo>
                  <a:pt x="24" y="64"/>
                  <a:pt x="32" y="70"/>
                  <a:pt x="33" y="57"/>
                </a:cubicBezTo>
                <a:cubicBezTo>
                  <a:pt x="34" y="44"/>
                  <a:pt x="31" y="22"/>
                  <a:pt x="32" y="18"/>
                </a:cubicBezTo>
                <a:cubicBezTo>
                  <a:pt x="33" y="14"/>
                  <a:pt x="23" y="0"/>
                  <a:pt x="23" y="4"/>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4" name="Freeform 44">
            <a:extLst>
              <a:ext uri="{FF2B5EF4-FFF2-40B4-BE49-F238E27FC236}">
                <a16:creationId xmlns:a16="http://schemas.microsoft.com/office/drawing/2014/main" id="{7E605C57-D5DB-FC45-BA2C-55FC03E50700}"/>
              </a:ext>
            </a:extLst>
          </p:cNvPr>
          <p:cNvSpPr>
            <a:spLocks/>
          </p:cNvSpPr>
          <p:nvPr/>
        </p:nvSpPr>
        <p:spPr bwMode="auto">
          <a:xfrm>
            <a:off x="5684162" y="4026361"/>
            <a:ext cx="48343" cy="30115"/>
          </a:xfrm>
          <a:custGeom>
            <a:avLst/>
            <a:gdLst/>
            <a:ahLst/>
            <a:cxnLst>
              <a:cxn ang="0">
                <a:pos x="53" y="0"/>
              </a:cxn>
              <a:cxn ang="0">
                <a:pos x="52" y="14"/>
              </a:cxn>
              <a:cxn ang="0">
                <a:pos x="37" y="30"/>
              </a:cxn>
              <a:cxn ang="0">
                <a:pos x="19" y="15"/>
              </a:cxn>
              <a:cxn ang="0">
                <a:pos x="6" y="1"/>
              </a:cxn>
              <a:cxn ang="0">
                <a:pos x="32" y="0"/>
              </a:cxn>
              <a:cxn ang="0">
                <a:pos x="53" y="0"/>
              </a:cxn>
            </a:cxnLst>
            <a:rect l="0" t="0" r="r" b="b"/>
            <a:pathLst>
              <a:path w="53" h="33">
                <a:moveTo>
                  <a:pt x="53" y="0"/>
                </a:moveTo>
                <a:cubicBezTo>
                  <a:pt x="53" y="0"/>
                  <a:pt x="52" y="10"/>
                  <a:pt x="52" y="14"/>
                </a:cubicBezTo>
                <a:cubicBezTo>
                  <a:pt x="52" y="17"/>
                  <a:pt x="42" y="33"/>
                  <a:pt x="37" y="30"/>
                </a:cubicBezTo>
                <a:cubicBezTo>
                  <a:pt x="32" y="26"/>
                  <a:pt x="25" y="17"/>
                  <a:pt x="19" y="15"/>
                </a:cubicBezTo>
                <a:cubicBezTo>
                  <a:pt x="12" y="12"/>
                  <a:pt x="0" y="2"/>
                  <a:pt x="6" y="1"/>
                </a:cubicBezTo>
                <a:cubicBezTo>
                  <a:pt x="11" y="0"/>
                  <a:pt x="27" y="0"/>
                  <a:pt x="32" y="0"/>
                </a:cubicBezTo>
                <a:lnTo>
                  <a:pt x="53" y="0"/>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5" name="Freeform 45">
            <a:extLst>
              <a:ext uri="{FF2B5EF4-FFF2-40B4-BE49-F238E27FC236}">
                <a16:creationId xmlns:a16="http://schemas.microsoft.com/office/drawing/2014/main" id="{5B01A8C8-0A44-EC49-9599-A0C1F49C22E7}"/>
              </a:ext>
            </a:extLst>
          </p:cNvPr>
          <p:cNvSpPr>
            <a:spLocks/>
          </p:cNvSpPr>
          <p:nvPr/>
        </p:nvSpPr>
        <p:spPr bwMode="auto">
          <a:xfrm>
            <a:off x="5879120" y="4077082"/>
            <a:ext cx="104612" cy="26153"/>
          </a:xfrm>
          <a:custGeom>
            <a:avLst/>
            <a:gdLst/>
            <a:ahLst/>
            <a:cxnLst>
              <a:cxn ang="0">
                <a:pos x="20" y="4"/>
              </a:cxn>
              <a:cxn ang="0">
                <a:pos x="48" y="11"/>
              </a:cxn>
              <a:cxn ang="0">
                <a:pos x="75" y="10"/>
              </a:cxn>
              <a:cxn ang="0">
                <a:pos x="106" y="0"/>
              </a:cxn>
              <a:cxn ang="0">
                <a:pos x="108" y="8"/>
              </a:cxn>
              <a:cxn ang="0">
                <a:pos x="77" y="23"/>
              </a:cxn>
              <a:cxn ang="0">
                <a:pos x="40" y="26"/>
              </a:cxn>
              <a:cxn ang="0">
                <a:pos x="11" y="20"/>
              </a:cxn>
              <a:cxn ang="0">
                <a:pos x="20" y="4"/>
              </a:cxn>
            </a:cxnLst>
            <a:rect l="0" t="0" r="r" b="b"/>
            <a:pathLst>
              <a:path w="115" h="29">
                <a:moveTo>
                  <a:pt x="20" y="4"/>
                </a:moveTo>
                <a:cubicBezTo>
                  <a:pt x="20" y="4"/>
                  <a:pt x="40" y="9"/>
                  <a:pt x="48" y="11"/>
                </a:cubicBezTo>
                <a:cubicBezTo>
                  <a:pt x="55" y="14"/>
                  <a:pt x="68" y="12"/>
                  <a:pt x="75" y="10"/>
                </a:cubicBezTo>
                <a:cubicBezTo>
                  <a:pt x="81" y="8"/>
                  <a:pt x="101" y="0"/>
                  <a:pt x="106" y="0"/>
                </a:cubicBezTo>
                <a:cubicBezTo>
                  <a:pt x="111" y="0"/>
                  <a:pt x="115" y="5"/>
                  <a:pt x="108" y="8"/>
                </a:cubicBezTo>
                <a:cubicBezTo>
                  <a:pt x="102" y="11"/>
                  <a:pt x="88" y="22"/>
                  <a:pt x="77" y="23"/>
                </a:cubicBezTo>
                <a:cubicBezTo>
                  <a:pt x="66" y="24"/>
                  <a:pt x="51" y="29"/>
                  <a:pt x="40" y="26"/>
                </a:cubicBezTo>
                <a:cubicBezTo>
                  <a:pt x="29" y="24"/>
                  <a:pt x="20" y="20"/>
                  <a:pt x="11" y="20"/>
                </a:cubicBezTo>
                <a:cubicBezTo>
                  <a:pt x="2" y="20"/>
                  <a:pt x="0" y="5"/>
                  <a:pt x="20" y="4"/>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6" name="Freeform 46">
            <a:extLst>
              <a:ext uri="{FF2B5EF4-FFF2-40B4-BE49-F238E27FC236}">
                <a16:creationId xmlns:a16="http://schemas.microsoft.com/office/drawing/2014/main" id="{3B9A7351-109E-5845-962E-A0F8F7B74BB9}"/>
              </a:ext>
            </a:extLst>
          </p:cNvPr>
          <p:cNvSpPr>
            <a:spLocks/>
          </p:cNvSpPr>
          <p:nvPr/>
        </p:nvSpPr>
        <p:spPr bwMode="auto">
          <a:xfrm>
            <a:off x="7021130" y="4638180"/>
            <a:ext cx="47551" cy="129179"/>
          </a:xfrm>
          <a:custGeom>
            <a:avLst/>
            <a:gdLst/>
            <a:ahLst/>
            <a:cxnLst>
              <a:cxn ang="0">
                <a:pos x="15" y="43"/>
              </a:cxn>
              <a:cxn ang="0">
                <a:pos x="4" y="79"/>
              </a:cxn>
              <a:cxn ang="0">
                <a:pos x="8" y="116"/>
              </a:cxn>
              <a:cxn ang="0">
                <a:pos x="24" y="133"/>
              </a:cxn>
              <a:cxn ang="0">
                <a:pos x="52" y="116"/>
              </a:cxn>
              <a:cxn ang="0">
                <a:pos x="49" y="71"/>
              </a:cxn>
              <a:cxn ang="0">
                <a:pos x="15" y="43"/>
              </a:cxn>
            </a:cxnLst>
            <a:rect l="0" t="0" r="r" b="b"/>
            <a:pathLst>
              <a:path w="52" h="142">
                <a:moveTo>
                  <a:pt x="15" y="43"/>
                </a:moveTo>
                <a:cubicBezTo>
                  <a:pt x="15" y="43"/>
                  <a:pt x="8" y="69"/>
                  <a:pt x="4" y="79"/>
                </a:cubicBezTo>
                <a:cubicBezTo>
                  <a:pt x="0" y="90"/>
                  <a:pt x="6" y="105"/>
                  <a:pt x="8" y="116"/>
                </a:cubicBezTo>
                <a:cubicBezTo>
                  <a:pt x="11" y="127"/>
                  <a:pt x="11" y="142"/>
                  <a:pt x="24" y="133"/>
                </a:cubicBezTo>
                <a:cubicBezTo>
                  <a:pt x="36" y="125"/>
                  <a:pt x="52" y="116"/>
                  <a:pt x="52" y="116"/>
                </a:cubicBezTo>
                <a:cubicBezTo>
                  <a:pt x="49" y="71"/>
                  <a:pt x="49" y="71"/>
                  <a:pt x="49" y="71"/>
                </a:cubicBezTo>
                <a:cubicBezTo>
                  <a:pt x="49" y="71"/>
                  <a:pt x="30" y="0"/>
                  <a:pt x="15" y="43"/>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7" name="Freeform 47">
            <a:extLst>
              <a:ext uri="{FF2B5EF4-FFF2-40B4-BE49-F238E27FC236}">
                <a16:creationId xmlns:a16="http://schemas.microsoft.com/office/drawing/2014/main" id="{1C6DB653-E10A-E444-8AFE-20D6C05B5546}"/>
              </a:ext>
            </a:extLst>
          </p:cNvPr>
          <p:cNvSpPr>
            <a:spLocks/>
          </p:cNvSpPr>
          <p:nvPr/>
        </p:nvSpPr>
        <p:spPr bwMode="auto">
          <a:xfrm>
            <a:off x="7327039" y="4746755"/>
            <a:ext cx="232206" cy="241716"/>
          </a:xfrm>
          <a:custGeom>
            <a:avLst/>
            <a:gdLst/>
            <a:ahLst/>
            <a:cxnLst>
              <a:cxn ang="0">
                <a:pos x="20" y="8"/>
              </a:cxn>
              <a:cxn ang="0">
                <a:pos x="68" y="43"/>
              </a:cxn>
              <a:cxn ang="0">
                <a:pos x="105" y="95"/>
              </a:cxn>
              <a:cxn ang="0">
                <a:pos x="152" y="128"/>
              </a:cxn>
              <a:cxn ang="0">
                <a:pos x="170" y="142"/>
              </a:cxn>
              <a:cxn ang="0">
                <a:pos x="203" y="181"/>
              </a:cxn>
              <a:cxn ang="0">
                <a:pos x="230" y="208"/>
              </a:cxn>
              <a:cxn ang="0">
                <a:pos x="232" y="264"/>
              </a:cxn>
              <a:cxn ang="0">
                <a:pos x="167" y="247"/>
              </a:cxn>
              <a:cxn ang="0">
                <a:pos x="115" y="168"/>
              </a:cxn>
              <a:cxn ang="0">
                <a:pos x="62" y="83"/>
              </a:cxn>
              <a:cxn ang="0">
                <a:pos x="19" y="43"/>
              </a:cxn>
              <a:cxn ang="0">
                <a:pos x="20" y="8"/>
              </a:cxn>
            </a:cxnLst>
            <a:rect l="0" t="0" r="r" b="b"/>
            <a:pathLst>
              <a:path w="255" h="266">
                <a:moveTo>
                  <a:pt x="20" y="8"/>
                </a:moveTo>
                <a:cubicBezTo>
                  <a:pt x="20" y="8"/>
                  <a:pt x="60" y="36"/>
                  <a:pt x="68" y="43"/>
                </a:cubicBezTo>
                <a:cubicBezTo>
                  <a:pt x="75" y="50"/>
                  <a:pt x="86" y="83"/>
                  <a:pt x="105" y="95"/>
                </a:cubicBezTo>
                <a:cubicBezTo>
                  <a:pt x="124" y="106"/>
                  <a:pt x="144" y="123"/>
                  <a:pt x="152" y="128"/>
                </a:cubicBezTo>
                <a:cubicBezTo>
                  <a:pt x="161" y="132"/>
                  <a:pt x="158" y="128"/>
                  <a:pt x="170" y="142"/>
                </a:cubicBezTo>
                <a:cubicBezTo>
                  <a:pt x="181" y="156"/>
                  <a:pt x="197" y="176"/>
                  <a:pt x="203" y="181"/>
                </a:cubicBezTo>
                <a:cubicBezTo>
                  <a:pt x="209" y="185"/>
                  <a:pt x="226" y="194"/>
                  <a:pt x="230" y="208"/>
                </a:cubicBezTo>
                <a:cubicBezTo>
                  <a:pt x="235" y="222"/>
                  <a:pt x="255" y="263"/>
                  <a:pt x="232" y="264"/>
                </a:cubicBezTo>
                <a:cubicBezTo>
                  <a:pt x="209" y="266"/>
                  <a:pt x="180" y="254"/>
                  <a:pt x="167" y="247"/>
                </a:cubicBezTo>
                <a:cubicBezTo>
                  <a:pt x="154" y="240"/>
                  <a:pt x="119" y="175"/>
                  <a:pt x="115" y="168"/>
                </a:cubicBezTo>
                <a:cubicBezTo>
                  <a:pt x="111" y="161"/>
                  <a:pt x="68" y="89"/>
                  <a:pt x="62" y="83"/>
                </a:cubicBezTo>
                <a:cubicBezTo>
                  <a:pt x="56" y="77"/>
                  <a:pt x="23" y="50"/>
                  <a:pt x="19" y="43"/>
                </a:cubicBezTo>
                <a:cubicBezTo>
                  <a:pt x="14" y="36"/>
                  <a:pt x="0" y="0"/>
                  <a:pt x="20" y="8"/>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8" name="Freeform 48">
            <a:extLst>
              <a:ext uri="{FF2B5EF4-FFF2-40B4-BE49-F238E27FC236}">
                <a16:creationId xmlns:a16="http://schemas.microsoft.com/office/drawing/2014/main" id="{D9D175EA-394A-FA4F-8DD3-E9FF57F7539F}"/>
              </a:ext>
            </a:extLst>
          </p:cNvPr>
          <p:cNvSpPr>
            <a:spLocks/>
          </p:cNvSpPr>
          <p:nvPr/>
        </p:nvSpPr>
        <p:spPr bwMode="auto">
          <a:xfrm>
            <a:off x="7547357" y="4990056"/>
            <a:ext cx="176730" cy="53891"/>
          </a:xfrm>
          <a:custGeom>
            <a:avLst/>
            <a:gdLst/>
            <a:ahLst/>
            <a:cxnLst>
              <a:cxn ang="0">
                <a:pos x="3" y="21"/>
              </a:cxn>
              <a:cxn ang="0">
                <a:pos x="50" y="38"/>
              </a:cxn>
              <a:cxn ang="0">
                <a:pos x="89" y="59"/>
              </a:cxn>
              <a:cxn ang="0">
                <a:pos x="152" y="59"/>
              </a:cxn>
              <a:cxn ang="0">
                <a:pos x="188" y="45"/>
              </a:cxn>
              <a:cxn ang="0">
                <a:pos x="128" y="26"/>
              </a:cxn>
              <a:cxn ang="0">
                <a:pos x="93" y="21"/>
              </a:cxn>
              <a:cxn ang="0">
                <a:pos x="40" y="16"/>
              </a:cxn>
              <a:cxn ang="0">
                <a:pos x="3" y="21"/>
              </a:cxn>
            </a:cxnLst>
            <a:rect l="0" t="0" r="r" b="b"/>
            <a:pathLst>
              <a:path w="194" h="59">
                <a:moveTo>
                  <a:pt x="3" y="21"/>
                </a:moveTo>
                <a:cubicBezTo>
                  <a:pt x="3" y="21"/>
                  <a:pt x="31" y="35"/>
                  <a:pt x="50" y="38"/>
                </a:cubicBezTo>
                <a:cubicBezTo>
                  <a:pt x="69" y="41"/>
                  <a:pt x="70" y="59"/>
                  <a:pt x="89" y="59"/>
                </a:cubicBezTo>
                <a:cubicBezTo>
                  <a:pt x="152" y="59"/>
                  <a:pt x="152" y="59"/>
                  <a:pt x="152" y="59"/>
                </a:cubicBezTo>
                <a:cubicBezTo>
                  <a:pt x="171" y="59"/>
                  <a:pt x="194" y="49"/>
                  <a:pt x="188" y="45"/>
                </a:cubicBezTo>
                <a:cubicBezTo>
                  <a:pt x="183" y="41"/>
                  <a:pt x="134" y="29"/>
                  <a:pt x="128" y="26"/>
                </a:cubicBezTo>
                <a:cubicBezTo>
                  <a:pt x="122" y="23"/>
                  <a:pt x="103" y="22"/>
                  <a:pt x="93" y="21"/>
                </a:cubicBezTo>
                <a:cubicBezTo>
                  <a:pt x="83" y="19"/>
                  <a:pt x="47" y="19"/>
                  <a:pt x="40" y="16"/>
                </a:cubicBezTo>
                <a:cubicBezTo>
                  <a:pt x="33" y="13"/>
                  <a:pt x="0" y="0"/>
                  <a:pt x="3" y="21"/>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9" name="Freeform 49">
            <a:extLst>
              <a:ext uri="{FF2B5EF4-FFF2-40B4-BE49-F238E27FC236}">
                <a16:creationId xmlns:a16="http://schemas.microsoft.com/office/drawing/2014/main" id="{8F9B05F3-0F2D-0C4D-8FE6-0C454BB92C85}"/>
              </a:ext>
            </a:extLst>
          </p:cNvPr>
          <p:cNvSpPr>
            <a:spLocks/>
          </p:cNvSpPr>
          <p:nvPr/>
        </p:nvSpPr>
        <p:spPr bwMode="auto">
          <a:xfrm>
            <a:off x="7607588" y="4703166"/>
            <a:ext cx="213978" cy="241716"/>
          </a:xfrm>
          <a:custGeom>
            <a:avLst/>
            <a:gdLst/>
            <a:ahLst/>
            <a:cxnLst>
              <a:cxn ang="0">
                <a:pos x="10" y="150"/>
              </a:cxn>
              <a:cxn ang="0">
                <a:pos x="48" y="144"/>
              </a:cxn>
              <a:cxn ang="0">
                <a:pos x="84" y="108"/>
              </a:cxn>
              <a:cxn ang="0">
                <a:pos x="135" y="81"/>
              </a:cxn>
              <a:cxn ang="0">
                <a:pos x="173" y="44"/>
              </a:cxn>
              <a:cxn ang="0">
                <a:pos x="180" y="9"/>
              </a:cxn>
              <a:cxn ang="0">
                <a:pos x="192" y="54"/>
              </a:cxn>
              <a:cxn ang="0">
                <a:pos x="227" y="72"/>
              </a:cxn>
              <a:cxn ang="0">
                <a:pos x="190" y="98"/>
              </a:cxn>
              <a:cxn ang="0">
                <a:pos x="193" y="134"/>
              </a:cxn>
              <a:cxn ang="0">
                <a:pos x="200" y="163"/>
              </a:cxn>
              <a:cxn ang="0">
                <a:pos x="181" y="197"/>
              </a:cxn>
              <a:cxn ang="0">
                <a:pos x="163" y="235"/>
              </a:cxn>
              <a:cxn ang="0">
                <a:pos x="143" y="266"/>
              </a:cxn>
              <a:cxn ang="0">
                <a:pos x="108" y="258"/>
              </a:cxn>
              <a:cxn ang="0">
                <a:pos x="82" y="262"/>
              </a:cxn>
              <a:cxn ang="0">
                <a:pos x="65" y="262"/>
              </a:cxn>
              <a:cxn ang="0">
                <a:pos x="56" y="245"/>
              </a:cxn>
              <a:cxn ang="0">
                <a:pos x="39" y="249"/>
              </a:cxn>
              <a:cxn ang="0">
                <a:pos x="27" y="249"/>
              </a:cxn>
              <a:cxn ang="0">
                <a:pos x="22" y="217"/>
              </a:cxn>
              <a:cxn ang="0">
                <a:pos x="7" y="209"/>
              </a:cxn>
              <a:cxn ang="0">
                <a:pos x="0" y="180"/>
              </a:cxn>
              <a:cxn ang="0">
                <a:pos x="10" y="150"/>
              </a:cxn>
            </a:cxnLst>
            <a:rect l="0" t="0" r="r" b="b"/>
            <a:pathLst>
              <a:path w="235" h="266">
                <a:moveTo>
                  <a:pt x="10" y="150"/>
                </a:moveTo>
                <a:cubicBezTo>
                  <a:pt x="20" y="148"/>
                  <a:pt x="45" y="153"/>
                  <a:pt x="48" y="144"/>
                </a:cubicBezTo>
                <a:cubicBezTo>
                  <a:pt x="50" y="135"/>
                  <a:pt x="69" y="117"/>
                  <a:pt x="84" y="108"/>
                </a:cubicBezTo>
                <a:cubicBezTo>
                  <a:pt x="98" y="100"/>
                  <a:pt x="130" y="84"/>
                  <a:pt x="135" y="81"/>
                </a:cubicBezTo>
                <a:cubicBezTo>
                  <a:pt x="141" y="78"/>
                  <a:pt x="177" y="54"/>
                  <a:pt x="173" y="44"/>
                </a:cubicBezTo>
                <a:cubicBezTo>
                  <a:pt x="168" y="33"/>
                  <a:pt x="171" y="0"/>
                  <a:pt x="180" y="9"/>
                </a:cubicBezTo>
                <a:cubicBezTo>
                  <a:pt x="189" y="18"/>
                  <a:pt x="184" y="46"/>
                  <a:pt x="192" y="54"/>
                </a:cubicBezTo>
                <a:cubicBezTo>
                  <a:pt x="199" y="61"/>
                  <a:pt x="235" y="62"/>
                  <a:pt x="227" y="72"/>
                </a:cubicBezTo>
                <a:cubicBezTo>
                  <a:pt x="220" y="82"/>
                  <a:pt x="193" y="87"/>
                  <a:pt x="190" y="98"/>
                </a:cubicBezTo>
                <a:cubicBezTo>
                  <a:pt x="187" y="110"/>
                  <a:pt x="183" y="125"/>
                  <a:pt x="193" y="134"/>
                </a:cubicBezTo>
                <a:cubicBezTo>
                  <a:pt x="203" y="143"/>
                  <a:pt x="212" y="153"/>
                  <a:pt x="200" y="163"/>
                </a:cubicBezTo>
                <a:cubicBezTo>
                  <a:pt x="189" y="173"/>
                  <a:pt x="186" y="183"/>
                  <a:pt x="181" y="197"/>
                </a:cubicBezTo>
                <a:cubicBezTo>
                  <a:pt x="177" y="212"/>
                  <a:pt x="168" y="222"/>
                  <a:pt x="163" y="235"/>
                </a:cubicBezTo>
                <a:cubicBezTo>
                  <a:pt x="157" y="248"/>
                  <a:pt x="151" y="266"/>
                  <a:pt x="143" y="266"/>
                </a:cubicBezTo>
                <a:cubicBezTo>
                  <a:pt x="134" y="266"/>
                  <a:pt x="117" y="259"/>
                  <a:pt x="108" y="258"/>
                </a:cubicBezTo>
                <a:cubicBezTo>
                  <a:pt x="99" y="256"/>
                  <a:pt x="88" y="260"/>
                  <a:pt x="82" y="262"/>
                </a:cubicBezTo>
                <a:cubicBezTo>
                  <a:pt x="76" y="263"/>
                  <a:pt x="66" y="266"/>
                  <a:pt x="65" y="262"/>
                </a:cubicBezTo>
                <a:cubicBezTo>
                  <a:pt x="63" y="258"/>
                  <a:pt x="61" y="242"/>
                  <a:pt x="56" y="245"/>
                </a:cubicBezTo>
                <a:cubicBezTo>
                  <a:pt x="52" y="248"/>
                  <a:pt x="39" y="249"/>
                  <a:pt x="39" y="249"/>
                </a:cubicBezTo>
                <a:cubicBezTo>
                  <a:pt x="27" y="249"/>
                  <a:pt x="27" y="249"/>
                  <a:pt x="27" y="249"/>
                </a:cubicBezTo>
                <a:cubicBezTo>
                  <a:pt x="22" y="217"/>
                  <a:pt x="22" y="217"/>
                  <a:pt x="22" y="217"/>
                </a:cubicBezTo>
                <a:cubicBezTo>
                  <a:pt x="7" y="209"/>
                  <a:pt x="7" y="209"/>
                  <a:pt x="7" y="209"/>
                </a:cubicBezTo>
                <a:cubicBezTo>
                  <a:pt x="0" y="180"/>
                  <a:pt x="0" y="180"/>
                  <a:pt x="0" y="180"/>
                </a:cubicBezTo>
                <a:cubicBezTo>
                  <a:pt x="0" y="180"/>
                  <a:pt x="0" y="151"/>
                  <a:pt x="10" y="150"/>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0" name="Freeform 50">
            <a:extLst>
              <a:ext uri="{FF2B5EF4-FFF2-40B4-BE49-F238E27FC236}">
                <a16:creationId xmlns:a16="http://schemas.microsoft.com/office/drawing/2014/main" id="{AD7E48A4-D2A4-9247-8E67-5F795D913314}"/>
              </a:ext>
            </a:extLst>
          </p:cNvPr>
          <p:cNvSpPr>
            <a:spLocks/>
          </p:cNvSpPr>
          <p:nvPr/>
        </p:nvSpPr>
        <p:spPr bwMode="auto">
          <a:xfrm>
            <a:off x="7810471" y="4882274"/>
            <a:ext cx="81629" cy="114914"/>
          </a:xfrm>
          <a:custGeom>
            <a:avLst/>
            <a:gdLst/>
            <a:ahLst/>
            <a:cxnLst>
              <a:cxn ang="0">
                <a:pos x="13" y="20"/>
              </a:cxn>
              <a:cxn ang="0">
                <a:pos x="0" y="59"/>
              </a:cxn>
              <a:cxn ang="0">
                <a:pos x="12" y="109"/>
              </a:cxn>
              <a:cxn ang="0">
                <a:pos x="26" y="127"/>
              </a:cxn>
              <a:cxn ang="0">
                <a:pos x="20" y="88"/>
              </a:cxn>
              <a:cxn ang="0">
                <a:pos x="29" y="55"/>
              </a:cxn>
              <a:cxn ang="0">
                <a:pos x="43" y="59"/>
              </a:cxn>
              <a:cxn ang="0">
                <a:pos x="56" y="94"/>
              </a:cxn>
              <a:cxn ang="0">
                <a:pos x="79" y="102"/>
              </a:cxn>
              <a:cxn ang="0">
                <a:pos x="89" y="96"/>
              </a:cxn>
              <a:cxn ang="0">
                <a:pos x="69" y="75"/>
              </a:cxn>
              <a:cxn ang="0">
                <a:pos x="58" y="52"/>
              </a:cxn>
              <a:cxn ang="0">
                <a:pos x="52" y="36"/>
              </a:cxn>
              <a:cxn ang="0">
                <a:pos x="75" y="23"/>
              </a:cxn>
              <a:cxn ang="0">
                <a:pos x="62" y="13"/>
              </a:cxn>
              <a:cxn ang="0">
                <a:pos x="32" y="20"/>
              </a:cxn>
              <a:cxn ang="0">
                <a:pos x="28" y="0"/>
              </a:cxn>
              <a:cxn ang="0">
                <a:pos x="13" y="20"/>
              </a:cxn>
            </a:cxnLst>
            <a:rect l="0" t="0" r="r" b="b"/>
            <a:pathLst>
              <a:path w="89" h="127">
                <a:moveTo>
                  <a:pt x="13" y="20"/>
                </a:moveTo>
                <a:cubicBezTo>
                  <a:pt x="13" y="20"/>
                  <a:pt x="0" y="55"/>
                  <a:pt x="0" y="59"/>
                </a:cubicBezTo>
                <a:cubicBezTo>
                  <a:pt x="0" y="63"/>
                  <a:pt x="12" y="109"/>
                  <a:pt x="12" y="109"/>
                </a:cubicBezTo>
                <a:cubicBezTo>
                  <a:pt x="26" y="127"/>
                  <a:pt x="26" y="127"/>
                  <a:pt x="26" y="127"/>
                </a:cubicBezTo>
                <a:cubicBezTo>
                  <a:pt x="26" y="127"/>
                  <a:pt x="22" y="94"/>
                  <a:pt x="20" y="88"/>
                </a:cubicBezTo>
                <a:cubicBezTo>
                  <a:pt x="19" y="82"/>
                  <a:pt x="19" y="59"/>
                  <a:pt x="29" y="55"/>
                </a:cubicBezTo>
                <a:cubicBezTo>
                  <a:pt x="39" y="51"/>
                  <a:pt x="39" y="53"/>
                  <a:pt x="43" y="59"/>
                </a:cubicBezTo>
                <a:cubicBezTo>
                  <a:pt x="48" y="65"/>
                  <a:pt x="52" y="85"/>
                  <a:pt x="56" y="94"/>
                </a:cubicBezTo>
                <a:cubicBezTo>
                  <a:pt x="61" y="102"/>
                  <a:pt x="75" y="101"/>
                  <a:pt x="79" y="102"/>
                </a:cubicBezTo>
                <a:cubicBezTo>
                  <a:pt x="84" y="104"/>
                  <a:pt x="89" y="96"/>
                  <a:pt x="89" y="96"/>
                </a:cubicBezTo>
                <a:cubicBezTo>
                  <a:pt x="69" y="75"/>
                  <a:pt x="69" y="75"/>
                  <a:pt x="69" y="75"/>
                </a:cubicBezTo>
                <a:cubicBezTo>
                  <a:pt x="69" y="75"/>
                  <a:pt x="62" y="59"/>
                  <a:pt x="58" y="52"/>
                </a:cubicBezTo>
                <a:cubicBezTo>
                  <a:pt x="53" y="45"/>
                  <a:pt x="52" y="36"/>
                  <a:pt x="52" y="36"/>
                </a:cubicBezTo>
                <a:cubicBezTo>
                  <a:pt x="75" y="23"/>
                  <a:pt x="75" y="23"/>
                  <a:pt x="75" y="23"/>
                </a:cubicBezTo>
                <a:cubicBezTo>
                  <a:pt x="62" y="13"/>
                  <a:pt x="62" y="13"/>
                  <a:pt x="62" y="13"/>
                </a:cubicBezTo>
                <a:cubicBezTo>
                  <a:pt x="62" y="13"/>
                  <a:pt x="32" y="26"/>
                  <a:pt x="32" y="20"/>
                </a:cubicBezTo>
                <a:cubicBezTo>
                  <a:pt x="32" y="15"/>
                  <a:pt x="28" y="0"/>
                  <a:pt x="28" y="0"/>
                </a:cubicBezTo>
                <a:lnTo>
                  <a:pt x="13" y="20"/>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1" name="Freeform 51">
            <a:extLst>
              <a:ext uri="{FF2B5EF4-FFF2-40B4-BE49-F238E27FC236}">
                <a16:creationId xmlns:a16="http://schemas.microsoft.com/office/drawing/2014/main" id="{41B6FB9B-9775-8A40-9B26-D0F399CCB369}"/>
              </a:ext>
            </a:extLst>
          </p:cNvPr>
          <p:cNvSpPr>
            <a:spLocks/>
          </p:cNvSpPr>
          <p:nvPr/>
        </p:nvSpPr>
        <p:spPr bwMode="auto">
          <a:xfrm>
            <a:off x="7837417" y="5039191"/>
            <a:ext cx="49928" cy="19020"/>
          </a:xfrm>
          <a:custGeom>
            <a:avLst/>
            <a:gdLst/>
            <a:ahLst/>
            <a:cxnLst>
              <a:cxn ang="0">
                <a:pos x="9" y="7"/>
              </a:cxn>
              <a:cxn ang="0">
                <a:pos x="49" y="5"/>
              </a:cxn>
              <a:cxn ang="0">
                <a:pos x="50" y="21"/>
              </a:cxn>
              <a:cxn ang="0">
                <a:pos x="19" y="20"/>
              </a:cxn>
              <a:cxn ang="0">
                <a:pos x="9" y="7"/>
              </a:cxn>
            </a:cxnLst>
            <a:rect l="0" t="0" r="r" b="b"/>
            <a:pathLst>
              <a:path w="55" h="21">
                <a:moveTo>
                  <a:pt x="9" y="7"/>
                </a:moveTo>
                <a:cubicBezTo>
                  <a:pt x="9" y="7"/>
                  <a:pt x="43" y="0"/>
                  <a:pt x="49" y="5"/>
                </a:cubicBezTo>
                <a:cubicBezTo>
                  <a:pt x="55" y="11"/>
                  <a:pt x="50" y="21"/>
                  <a:pt x="50" y="21"/>
                </a:cubicBezTo>
                <a:cubicBezTo>
                  <a:pt x="50" y="21"/>
                  <a:pt x="24" y="20"/>
                  <a:pt x="19" y="20"/>
                </a:cubicBezTo>
                <a:cubicBezTo>
                  <a:pt x="13" y="20"/>
                  <a:pt x="0" y="10"/>
                  <a:pt x="9" y="7"/>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2" name="Freeform 52">
            <a:extLst>
              <a:ext uri="{FF2B5EF4-FFF2-40B4-BE49-F238E27FC236}">
                <a16:creationId xmlns:a16="http://schemas.microsoft.com/office/drawing/2014/main" id="{9C48677D-4B70-6B42-A4CE-B29C60DE5FED}"/>
              </a:ext>
            </a:extLst>
          </p:cNvPr>
          <p:cNvSpPr>
            <a:spLocks/>
          </p:cNvSpPr>
          <p:nvPr/>
        </p:nvSpPr>
        <p:spPr bwMode="auto">
          <a:xfrm>
            <a:off x="7803339" y="5070099"/>
            <a:ext cx="46758" cy="18228"/>
          </a:xfrm>
          <a:custGeom>
            <a:avLst/>
            <a:gdLst/>
            <a:ahLst/>
            <a:cxnLst>
              <a:cxn ang="0">
                <a:pos x="18" y="0"/>
              </a:cxn>
              <a:cxn ang="0">
                <a:pos x="47" y="3"/>
              </a:cxn>
              <a:cxn ang="0">
                <a:pos x="51" y="20"/>
              </a:cxn>
              <a:cxn ang="0">
                <a:pos x="27" y="16"/>
              </a:cxn>
              <a:cxn ang="0">
                <a:pos x="18" y="0"/>
              </a:cxn>
            </a:cxnLst>
            <a:rect l="0" t="0" r="r" b="b"/>
            <a:pathLst>
              <a:path w="51" h="20">
                <a:moveTo>
                  <a:pt x="18" y="0"/>
                </a:moveTo>
                <a:cubicBezTo>
                  <a:pt x="23" y="0"/>
                  <a:pt x="43" y="0"/>
                  <a:pt x="47" y="3"/>
                </a:cubicBezTo>
                <a:cubicBezTo>
                  <a:pt x="51" y="6"/>
                  <a:pt x="51" y="20"/>
                  <a:pt x="51" y="20"/>
                </a:cubicBezTo>
                <a:cubicBezTo>
                  <a:pt x="51" y="20"/>
                  <a:pt x="31" y="20"/>
                  <a:pt x="27" y="16"/>
                </a:cubicBezTo>
                <a:cubicBezTo>
                  <a:pt x="23" y="12"/>
                  <a:pt x="0" y="1"/>
                  <a:pt x="18" y="0"/>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3" name="Freeform 53">
            <a:extLst>
              <a:ext uri="{FF2B5EF4-FFF2-40B4-BE49-F238E27FC236}">
                <a16:creationId xmlns:a16="http://schemas.microsoft.com/office/drawing/2014/main" id="{07D2EA9D-BB6C-D041-8C85-1CC2157147EE}"/>
              </a:ext>
            </a:extLst>
          </p:cNvPr>
          <p:cNvSpPr>
            <a:spLocks/>
          </p:cNvSpPr>
          <p:nvPr/>
        </p:nvSpPr>
        <p:spPr bwMode="auto">
          <a:xfrm>
            <a:off x="7873080" y="5057419"/>
            <a:ext cx="80044" cy="34078"/>
          </a:xfrm>
          <a:custGeom>
            <a:avLst/>
            <a:gdLst/>
            <a:ahLst/>
            <a:cxnLst>
              <a:cxn ang="0">
                <a:pos x="44" y="11"/>
              </a:cxn>
              <a:cxn ang="0">
                <a:pos x="82" y="0"/>
              </a:cxn>
              <a:cxn ang="0">
                <a:pos x="82" y="17"/>
              </a:cxn>
              <a:cxn ang="0">
                <a:pos x="57" y="27"/>
              </a:cxn>
              <a:cxn ang="0">
                <a:pos x="11" y="33"/>
              </a:cxn>
              <a:cxn ang="0">
                <a:pos x="42" y="21"/>
              </a:cxn>
              <a:cxn ang="0">
                <a:pos x="44" y="11"/>
              </a:cxn>
            </a:cxnLst>
            <a:rect l="0" t="0" r="r" b="b"/>
            <a:pathLst>
              <a:path w="88" h="37">
                <a:moveTo>
                  <a:pt x="44" y="11"/>
                </a:moveTo>
                <a:cubicBezTo>
                  <a:pt x="44" y="11"/>
                  <a:pt x="76" y="0"/>
                  <a:pt x="82" y="0"/>
                </a:cubicBezTo>
                <a:cubicBezTo>
                  <a:pt x="88" y="0"/>
                  <a:pt x="86" y="15"/>
                  <a:pt x="82" y="17"/>
                </a:cubicBezTo>
                <a:cubicBezTo>
                  <a:pt x="78" y="18"/>
                  <a:pt x="57" y="27"/>
                  <a:pt x="57" y="27"/>
                </a:cubicBezTo>
                <a:cubicBezTo>
                  <a:pt x="57" y="27"/>
                  <a:pt x="0" y="37"/>
                  <a:pt x="11" y="33"/>
                </a:cubicBezTo>
                <a:cubicBezTo>
                  <a:pt x="23" y="28"/>
                  <a:pt x="42" y="21"/>
                  <a:pt x="42" y="21"/>
                </a:cubicBezTo>
                <a:lnTo>
                  <a:pt x="44" y="11"/>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4" name="Freeform 54">
            <a:extLst>
              <a:ext uri="{FF2B5EF4-FFF2-40B4-BE49-F238E27FC236}">
                <a16:creationId xmlns:a16="http://schemas.microsoft.com/office/drawing/2014/main" id="{C346A3D5-2566-8349-93DA-E045D07FA5D5}"/>
              </a:ext>
            </a:extLst>
          </p:cNvPr>
          <p:cNvSpPr>
            <a:spLocks/>
          </p:cNvSpPr>
          <p:nvPr/>
        </p:nvSpPr>
        <p:spPr bwMode="auto">
          <a:xfrm>
            <a:off x="7846927" y="4845819"/>
            <a:ext cx="64986" cy="19813"/>
          </a:xfrm>
          <a:custGeom>
            <a:avLst/>
            <a:gdLst/>
            <a:ahLst/>
            <a:cxnLst>
              <a:cxn ang="0">
                <a:pos x="9" y="9"/>
              </a:cxn>
              <a:cxn ang="0">
                <a:pos x="37" y="17"/>
              </a:cxn>
              <a:cxn ang="0">
                <a:pos x="61" y="22"/>
              </a:cxn>
              <a:cxn ang="0">
                <a:pos x="71" y="12"/>
              </a:cxn>
              <a:cxn ang="0">
                <a:pos x="48" y="4"/>
              </a:cxn>
              <a:cxn ang="0">
                <a:pos x="9" y="9"/>
              </a:cxn>
            </a:cxnLst>
            <a:rect l="0" t="0" r="r" b="b"/>
            <a:pathLst>
              <a:path w="71" h="22">
                <a:moveTo>
                  <a:pt x="9" y="9"/>
                </a:moveTo>
                <a:cubicBezTo>
                  <a:pt x="9" y="9"/>
                  <a:pt x="32" y="17"/>
                  <a:pt x="37" y="17"/>
                </a:cubicBezTo>
                <a:cubicBezTo>
                  <a:pt x="41" y="17"/>
                  <a:pt x="57" y="22"/>
                  <a:pt x="61" y="22"/>
                </a:cubicBezTo>
                <a:cubicBezTo>
                  <a:pt x="65" y="22"/>
                  <a:pt x="71" y="16"/>
                  <a:pt x="71" y="12"/>
                </a:cubicBezTo>
                <a:cubicBezTo>
                  <a:pt x="71" y="7"/>
                  <a:pt x="54" y="6"/>
                  <a:pt x="48" y="4"/>
                </a:cubicBezTo>
                <a:cubicBezTo>
                  <a:pt x="42" y="3"/>
                  <a:pt x="0" y="0"/>
                  <a:pt x="9" y="9"/>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5" name="Freeform 55">
            <a:extLst>
              <a:ext uri="{FF2B5EF4-FFF2-40B4-BE49-F238E27FC236}">
                <a16:creationId xmlns:a16="http://schemas.microsoft.com/office/drawing/2014/main" id="{40910FBA-644D-6449-9817-704BA90AC6F4}"/>
              </a:ext>
            </a:extLst>
          </p:cNvPr>
          <p:cNvSpPr>
            <a:spLocks/>
          </p:cNvSpPr>
          <p:nvPr/>
        </p:nvSpPr>
        <p:spPr bwMode="auto">
          <a:xfrm>
            <a:off x="7819189" y="4482848"/>
            <a:ext cx="59438" cy="110952"/>
          </a:xfrm>
          <a:custGeom>
            <a:avLst/>
            <a:gdLst/>
            <a:ahLst/>
            <a:cxnLst>
              <a:cxn ang="0">
                <a:pos x="30" y="11"/>
              </a:cxn>
              <a:cxn ang="0">
                <a:pos x="17" y="51"/>
              </a:cxn>
              <a:cxn ang="0">
                <a:pos x="3" y="62"/>
              </a:cxn>
              <a:cxn ang="0">
                <a:pos x="19" y="89"/>
              </a:cxn>
              <a:cxn ang="0">
                <a:pos x="27" y="113"/>
              </a:cxn>
              <a:cxn ang="0">
                <a:pos x="44" y="112"/>
              </a:cxn>
              <a:cxn ang="0">
                <a:pos x="42" y="74"/>
              </a:cxn>
              <a:cxn ang="0">
                <a:pos x="59" y="46"/>
              </a:cxn>
              <a:cxn ang="0">
                <a:pos x="60" y="7"/>
              </a:cxn>
              <a:cxn ang="0">
                <a:pos x="43" y="6"/>
              </a:cxn>
              <a:cxn ang="0">
                <a:pos x="30" y="11"/>
              </a:cxn>
            </a:cxnLst>
            <a:rect l="0" t="0" r="r" b="b"/>
            <a:pathLst>
              <a:path w="65" h="122">
                <a:moveTo>
                  <a:pt x="30" y="11"/>
                </a:moveTo>
                <a:cubicBezTo>
                  <a:pt x="30" y="11"/>
                  <a:pt x="23" y="50"/>
                  <a:pt x="17" y="51"/>
                </a:cubicBezTo>
                <a:cubicBezTo>
                  <a:pt x="11" y="53"/>
                  <a:pt x="0" y="54"/>
                  <a:pt x="3" y="62"/>
                </a:cubicBezTo>
                <a:cubicBezTo>
                  <a:pt x="6" y="69"/>
                  <a:pt x="17" y="85"/>
                  <a:pt x="19" y="89"/>
                </a:cubicBezTo>
                <a:cubicBezTo>
                  <a:pt x="20" y="93"/>
                  <a:pt x="27" y="113"/>
                  <a:pt x="27" y="113"/>
                </a:cubicBezTo>
                <a:cubicBezTo>
                  <a:pt x="27" y="113"/>
                  <a:pt x="44" y="122"/>
                  <a:pt x="44" y="112"/>
                </a:cubicBezTo>
                <a:cubicBezTo>
                  <a:pt x="44" y="102"/>
                  <a:pt x="42" y="74"/>
                  <a:pt x="42" y="74"/>
                </a:cubicBezTo>
                <a:cubicBezTo>
                  <a:pt x="42" y="74"/>
                  <a:pt x="53" y="50"/>
                  <a:pt x="59" y="46"/>
                </a:cubicBezTo>
                <a:cubicBezTo>
                  <a:pt x="65" y="41"/>
                  <a:pt x="60" y="11"/>
                  <a:pt x="60" y="7"/>
                </a:cubicBezTo>
                <a:cubicBezTo>
                  <a:pt x="60" y="3"/>
                  <a:pt x="43" y="6"/>
                  <a:pt x="43" y="6"/>
                </a:cubicBezTo>
                <a:cubicBezTo>
                  <a:pt x="43" y="6"/>
                  <a:pt x="26" y="0"/>
                  <a:pt x="30" y="11"/>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6" name="Freeform 56">
            <a:extLst>
              <a:ext uri="{FF2B5EF4-FFF2-40B4-BE49-F238E27FC236}">
                <a16:creationId xmlns:a16="http://schemas.microsoft.com/office/drawing/2014/main" id="{78D6F463-7008-1A41-9CE7-94E000434BF7}"/>
              </a:ext>
            </a:extLst>
          </p:cNvPr>
          <p:cNvSpPr>
            <a:spLocks/>
          </p:cNvSpPr>
          <p:nvPr/>
        </p:nvSpPr>
        <p:spPr bwMode="auto">
          <a:xfrm>
            <a:off x="7873080" y="4562099"/>
            <a:ext cx="30908" cy="44381"/>
          </a:xfrm>
          <a:custGeom>
            <a:avLst/>
            <a:gdLst/>
            <a:ahLst/>
            <a:cxnLst>
              <a:cxn ang="0">
                <a:pos x="9" y="2"/>
              </a:cxn>
              <a:cxn ang="0">
                <a:pos x="29" y="6"/>
              </a:cxn>
              <a:cxn ang="0">
                <a:pos x="21" y="23"/>
              </a:cxn>
              <a:cxn ang="0">
                <a:pos x="17" y="48"/>
              </a:cxn>
              <a:cxn ang="0">
                <a:pos x="0" y="31"/>
              </a:cxn>
              <a:cxn ang="0">
                <a:pos x="9" y="2"/>
              </a:cxn>
            </a:cxnLst>
            <a:rect l="0" t="0" r="r" b="b"/>
            <a:pathLst>
              <a:path w="34" h="49">
                <a:moveTo>
                  <a:pt x="9" y="2"/>
                </a:moveTo>
                <a:cubicBezTo>
                  <a:pt x="9" y="2"/>
                  <a:pt x="23" y="0"/>
                  <a:pt x="29" y="6"/>
                </a:cubicBezTo>
                <a:cubicBezTo>
                  <a:pt x="34" y="12"/>
                  <a:pt x="23" y="19"/>
                  <a:pt x="21" y="23"/>
                </a:cubicBezTo>
                <a:cubicBezTo>
                  <a:pt x="20" y="28"/>
                  <a:pt x="23" y="46"/>
                  <a:pt x="17" y="48"/>
                </a:cubicBezTo>
                <a:cubicBezTo>
                  <a:pt x="11" y="49"/>
                  <a:pt x="0" y="31"/>
                  <a:pt x="0" y="31"/>
                </a:cubicBezTo>
                <a:lnTo>
                  <a:pt x="9" y="2"/>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7" name="Freeform 57">
            <a:extLst>
              <a:ext uri="{FF2B5EF4-FFF2-40B4-BE49-F238E27FC236}">
                <a16:creationId xmlns:a16="http://schemas.microsoft.com/office/drawing/2014/main" id="{37712E13-0EE5-0645-AAAF-929DDDE3C45B}"/>
              </a:ext>
            </a:extLst>
          </p:cNvPr>
          <p:cNvSpPr>
            <a:spLocks/>
          </p:cNvSpPr>
          <p:nvPr/>
        </p:nvSpPr>
        <p:spPr bwMode="auto">
          <a:xfrm>
            <a:off x="7833454" y="4596970"/>
            <a:ext cx="21398" cy="20605"/>
          </a:xfrm>
          <a:custGeom>
            <a:avLst/>
            <a:gdLst/>
            <a:ahLst/>
            <a:cxnLst>
              <a:cxn ang="0">
                <a:pos x="3" y="2"/>
              </a:cxn>
              <a:cxn ang="0">
                <a:pos x="0" y="16"/>
              </a:cxn>
              <a:cxn ang="0">
                <a:pos x="11" y="20"/>
              </a:cxn>
              <a:cxn ang="0">
                <a:pos x="23" y="13"/>
              </a:cxn>
              <a:cxn ang="0">
                <a:pos x="23" y="0"/>
              </a:cxn>
              <a:cxn ang="0">
                <a:pos x="3" y="2"/>
              </a:cxn>
            </a:cxnLst>
            <a:rect l="0" t="0" r="r" b="b"/>
            <a:pathLst>
              <a:path w="23" h="22">
                <a:moveTo>
                  <a:pt x="3" y="2"/>
                </a:moveTo>
                <a:cubicBezTo>
                  <a:pt x="0" y="16"/>
                  <a:pt x="0" y="16"/>
                  <a:pt x="0" y="16"/>
                </a:cubicBezTo>
                <a:cubicBezTo>
                  <a:pt x="0" y="16"/>
                  <a:pt x="5" y="22"/>
                  <a:pt x="11" y="20"/>
                </a:cubicBezTo>
                <a:cubicBezTo>
                  <a:pt x="17" y="19"/>
                  <a:pt x="23" y="13"/>
                  <a:pt x="23" y="13"/>
                </a:cubicBezTo>
                <a:cubicBezTo>
                  <a:pt x="23" y="0"/>
                  <a:pt x="23" y="0"/>
                  <a:pt x="23" y="0"/>
                </a:cubicBezTo>
                <a:lnTo>
                  <a:pt x="3" y="2"/>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8" name="Freeform 58">
            <a:extLst>
              <a:ext uri="{FF2B5EF4-FFF2-40B4-BE49-F238E27FC236}">
                <a16:creationId xmlns:a16="http://schemas.microsoft.com/office/drawing/2014/main" id="{1138805F-9D4A-BC44-8174-A397860CDE8C}"/>
              </a:ext>
            </a:extLst>
          </p:cNvPr>
          <p:cNvSpPr>
            <a:spLocks/>
          </p:cNvSpPr>
          <p:nvPr/>
        </p:nvSpPr>
        <p:spPr bwMode="auto">
          <a:xfrm>
            <a:off x="7791451" y="4638180"/>
            <a:ext cx="48343" cy="50721"/>
          </a:xfrm>
          <a:custGeom>
            <a:avLst/>
            <a:gdLst/>
            <a:ahLst/>
            <a:cxnLst>
              <a:cxn ang="0">
                <a:pos x="25" y="0"/>
              </a:cxn>
              <a:cxn ang="0">
                <a:pos x="38" y="13"/>
              </a:cxn>
              <a:cxn ang="0">
                <a:pos x="46" y="24"/>
              </a:cxn>
              <a:cxn ang="0">
                <a:pos x="30" y="33"/>
              </a:cxn>
              <a:cxn ang="0">
                <a:pos x="0" y="56"/>
              </a:cxn>
              <a:cxn ang="0">
                <a:pos x="11" y="30"/>
              </a:cxn>
              <a:cxn ang="0">
                <a:pos x="25" y="0"/>
              </a:cxn>
            </a:cxnLst>
            <a:rect l="0" t="0" r="r" b="b"/>
            <a:pathLst>
              <a:path w="53" h="56">
                <a:moveTo>
                  <a:pt x="25" y="0"/>
                </a:moveTo>
                <a:cubicBezTo>
                  <a:pt x="25" y="0"/>
                  <a:pt x="31" y="13"/>
                  <a:pt x="38" y="13"/>
                </a:cubicBezTo>
                <a:cubicBezTo>
                  <a:pt x="46" y="13"/>
                  <a:pt x="53" y="23"/>
                  <a:pt x="46" y="24"/>
                </a:cubicBezTo>
                <a:cubicBezTo>
                  <a:pt x="38" y="26"/>
                  <a:pt x="30" y="33"/>
                  <a:pt x="30" y="33"/>
                </a:cubicBezTo>
                <a:cubicBezTo>
                  <a:pt x="0" y="56"/>
                  <a:pt x="0" y="56"/>
                  <a:pt x="0" y="56"/>
                </a:cubicBezTo>
                <a:cubicBezTo>
                  <a:pt x="11" y="30"/>
                  <a:pt x="11" y="30"/>
                  <a:pt x="11" y="30"/>
                </a:cubicBezTo>
                <a:lnTo>
                  <a:pt x="25" y="0"/>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9" name="Freeform 59">
            <a:extLst>
              <a:ext uri="{FF2B5EF4-FFF2-40B4-BE49-F238E27FC236}">
                <a16:creationId xmlns:a16="http://schemas.microsoft.com/office/drawing/2014/main" id="{293D23DD-B786-834E-B53D-08BBEE5F126D}"/>
              </a:ext>
            </a:extLst>
          </p:cNvPr>
          <p:cNvSpPr>
            <a:spLocks/>
          </p:cNvSpPr>
          <p:nvPr/>
        </p:nvSpPr>
        <p:spPr bwMode="auto">
          <a:xfrm>
            <a:off x="7852474" y="4592215"/>
            <a:ext cx="112537" cy="161672"/>
          </a:xfrm>
          <a:custGeom>
            <a:avLst/>
            <a:gdLst/>
            <a:ahLst/>
            <a:cxnLst>
              <a:cxn ang="0">
                <a:pos x="20" y="28"/>
              </a:cxn>
              <a:cxn ang="0">
                <a:pos x="38" y="38"/>
              </a:cxn>
              <a:cxn ang="0">
                <a:pos x="51" y="51"/>
              </a:cxn>
              <a:cxn ang="0">
                <a:pos x="72" y="43"/>
              </a:cxn>
              <a:cxn ang="0">
                <a:pos x="71" y="31"/>
              </a:cxn>
              <a:cxn ang="0">
                <a:pos x="65" y="13"/>
              </a:cxn>
              <a:cxn ang="0">
                <a:pos x="82" y="2"/>
              </a:cxn>
              <a:cxn ang="0">
                <a:pos x="94" y="13"/>
              </a:cxn>
              <a:cxn ang="0">
                <a:pos x="94" y="33"/>
              </a:cxn>
              <a:cxn ang="0">
                <a:pos x="107" y="43"/>
              </a:cxn>
              <a:cxn ang="0">
                <a:pos x="98" y="61"/>
              </a:cxn>
              <a:cxn ang="0">
                <a:pos x="79" y="75"/>
              </a:cxn>
              <a:cxn ang="0">
                <a:pos x="65" y="82"/>
              </a:cxn>
              <a:cxn ang="0">
                <a:pos x="66" y="110"/>
              </a:cxn>
              <a:cxn ang="0">
                <a:pos x="84" y="108"/>
              </a:cxn>
              <a:cxn ang="0">
                <a:pos x="97" y="85"/>
              </a:cxn>
              <a:cxn ang="0">
                <a:pos x="110" y="89"/>
              </a:cxn>
              <a:cxn ang="0">
                <a:pos x="110" y="112"/>
              </a:cxn>
              <a:cxn ang="0">
                <a:pos x="123" y="130"/>
              </a:cxn>
              <a:cxn ang="0">
                <a:pos x="114" y="144"/>
              </a:cxn>
              <a:cxn ang="0">
                <a:pos x="98" y="151"/>
              </a:cxn>
              <a:cxn ang="0">
                <a:pos x="82" y="170"/>
              </a:cxn>
              <a:cxn ang="0">
                <a:pos x="71" y="135"/>
              </a:cxn>
              <a:cxn ang="0">
                <a:pos x="41" y="134"/>
              </a:cxn>
              <a:cxn ang="0">
                <a:pos x="26" y="158"/>
              </a:cxn>
              <a:cxn ang="0">
                <a:pos x="0" y="178"/>
              </a:cxn>
              <a:cxn ang="0">
                <a:pos x="9" y="156"/>
              </a:cxn>
              <a:cxn ang="0">
                <a:pos x="32" y="115"/>
              </a:cxn>
              <a:cxn ang="0">
                <a:pos x="46" y="89"/>
              </a:cxn>
              <a:cxn ang="0">
                <a:pos x="31" y="69"/>
              </a:cxn>
              <a:cxn ang="0">
                <a:pos x="13" y="56"/>
              </a:cxn>
              <a:cxn ang="0">
                <a:pos x="20" y="28"/>
              </a:cxn>
            </a:cxnLst>
            <a:rect l="0" t="0" r="r" b="b"/>
            <a:pathLst>
              <a:path w="123" h="178">
                <a:moveTo>
                  <a:pt x="20" y="28"/>
                </a:moveTo>
                <a:cubicBezTo>
                  <a:pt x="20" y="28"/>
                  <a:pt x="36" y="32"/>
                  <a:pt x="38" y="38"/>
                </a:cubicBezTo>
                <a:cubicBezTo>
                  <a:pt x="39" y="43"/>
                  <a:pt x="46" y="49"/>
                  <a:pt x="51" y="51"/>
                </a:cubicBezTo>
                <a:cubicBezTo>
                  <a:pt x="55" y="52"/>
                  <a:pt x="72" y="43"/>
                  <a:pt x="72" y="43"/>
                </a:cubicBezTo>
                <a:cubicBezTo>
                  <a:pt x="72" y="43"/>
                  <a:pt x="79" y="33"/>
                  <a:pt x="71" y="31"/>
                </a:cubicBezTo>
                <a:cubicBezTo>
                  <a:pt x="62" y="28"/>
                  <a:pt x="61" y="15"/>
                  <a:pt x="65" y="13"/>
                </a:cubicBezTo>
                <a:cubicBezTo>
                  <a:pt x="69" y="12"/>
                  <a:pt x="72" y="0"/>
                  <a:pt x="82" y="2"/>
                </a:cubicBezTo>
                <a:cubicBezTo>
                  <a:pt x="92" y="3"/>
                  <a:pt x="92" y="9"/>
                  <a:pt x="94" y="13"/>
                </a:cubicBezTo>
                <a:cubicBezTo>
                  <a:pt x="95" y="18"/>
                  <a:pt x="90" y="32"/>
                  <a:pt x="94" y="33"/>
                </a:cubicBezTo>
                <a:cubicBezTo>
                  <a:pt x="98" y="35"/>
                  <a:pt x="107" y="43"/>
                  <a:pt x="107" y="43"/>
                </a:cubicBezTo>
                <a:cubicBezTo>
                  <a:pt x="98" y="61"/>
                  <a:pt x="98" y="61"/>
                  <a:pt x="98" y="61"/>
                </a:cubicBezTo>
                <a:cubicBezTo>
                  <a:pt x="98" y="61"/>
                  <a:pt x="84" y="75"/>
                  <a:pt x="79" y="75"/>
                </a:cubicBezTo>
                <a:cubicBezTo>
                  <a:pt x="75" y="75"/>
                  <a:pt x="64" y="77"/>
                  <a:pt x="65" y="82"/>
                </a:cubicBezTo>
                <a:cubicBezTo>
                  <a:pt x="66" y="88"/>
                  <a:pt x="66" y="110"/>
                  <a:pt x="66" y="110"/>
                </a:cubicBezTo>
                <a:cubicBezTo>
                  <a:pt x="84" y="108"/>
                  <a:pt x="84" y="108"/>
                  <a:pt x="84" y="108"/>
                </a:cubicBezTo>
                <a:cubicBezTo>
                  <a:pt x="97" y="85"/>
                  <a:pt x="97" y="85"/>
                  <a:pt x="97" y="85"/>
                </a:cubicBezTo>
                <a:cubicBezTo>
                  <a:pt x="110" y="89"/>
                  <a:pt x="110" y="89"/>
                  <a:pt x="110" y="89"/>
                </a:cubicBezTo>
                <a:cubicBezTo>
                  <a:pt x="110" y="112"/>
                  <a:pt x="110" y="112"/>
                  <a:pt x="110" y="112"/>
                </a:cubicBezTo>
                <a:cubicBezTo>
                  <a:pt x="123" y="130"/>
                  <a:pt x="123" y="130"/>
                  <a:pt x="123" y="130"/>
                </a:cubicBezTo>
                <a:cubicBezTo>
                  <a:pt x="123" y="130"/>
                  <a:pt x="123" y="144"/>
                  <a:pt x="114" y="144"/>
                </a:cubicBezTo>
                <a:cubicBezTo>
                  <a:pt x="105" y="144"/>
                  <a:pt x="98" y="151"/>
                  <a:pt x="98" y="151"/>
                </a:cubicBezTo>
                <a:cubicBezTo>
                  <a:pt x="82" y="170"/>
                  <a:pt x="82" y="170"/>
                  <a:pt x="82" y="170"/>
                </a:cubicBezTo>
                <a:cubicBezTo>
                  <a:pt x="82" y="170"/>
                  <a:pt x="75" y="138"/>
                  <a:pt x="71" y="135"/>
                </a:cubicBezTo>
                <a:cubicBezTo>
                  <a:pt x="66" y="133"/>
                  <a:pt x="43" y="130"/>
                  <a:pt x="41" y="134"/>
                </a:cubicBezTo>
                <a:cubicBezTo>
                  <a:pt x="38" y="138"/>
                  <a:pt x="26" y="154"/>
                  <a:pt x="26" y="158"/>
                </a:cubicBezTo>
                <a:cubicBezTo>
                  <a:pt x="26" y="163"/>
                  <a:pt x="0" y="178"/>
                  <a:pt x="0" y="178"/>
                </a:cubicBezTo>
                <a:cubicBezTo>
                  <a:pt x="0" y="178"/>
                  <a:pt x="2" y="161"/>
                  <a:pt x="9" y="156"/>
                </a:cubicBezTo>
                <a:cubicBezTo>
                  <a:pt x="16" y="150"/>
                  <a:pt x="32" y="115"/>
                  <a:pt x="32" y="115"/>
                </a:cubicBezTo>
                <a:cubicBezTo>
                  <a:pt x="32" y="115"/>
                  <a:pt x="48" y="94"/>
                  <a:pt x="46" y="89"/>
                </a:cubicBezTo>
                <a:cubicBezTo>
                  <a:pt x="45" y="85"/>
                  <a:pt x="35" y="71"/>
                  <a:pt x="31" y="69"/>
                </a:cubicBezTo>
                <a:cubicBezTo>
                  <a:pt x="26" y="68"/>
                  <a:pt x="15" y="61"/>
                  <a:pt x="13" y="56"/>
                </a:cubicBezTo>
                <a:cubicBezTo>
                  <a:pt x="12" y="52"/>
                  <a:pt x="13" y="28"/>
                  <a:pt x="20" y="28"/>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0" name="Freeform 60">
            <a:extLst>
              <a:ext uri="{FF2B5EF4-FFF2-40B4-BE49-F238E27FC236}">
                <a16:creationId xmlns:a16="http://schemas.microsoft.com/office/drawing/2014/main" id="{25E87C8C-653A-A44D-9F91-EBA3E3DBA4AB}"/>
              </a:ext>
            </a:extLst>
          </p:cNvPr>
          <p:cNvSpPr>
            <a:spLocks/>
          </p:cNvSpPr>
          <p:nvPr/>
        </p:nvSpPr>
        <p:spPr bwMode="auto">
          <a:xfrm>
            <a:off x="8064075" y="4888614"/>
            <a:ext cx="386746" cy="207638"/>
          </a:xfrm>
          <a:custGeom>
            <a:avLst/>
            <a:gdLst/>
            <a:ahLst/>
            <a:cxnLst>
              <a:cxn ang="0">
                <a:pos x="22" y="0"/>
              </a:cxn>
              <a:cxn ang="0">
                <a:pos x="52" y="10"/>
              </a:cxn>
              <a:cxn ang="0">
                <a:pos x="63" y="39"/>
              </a:cxn>
              <a:cxn ang="0">
                <a:pos x="89" y="61"/>
              </a:cxn>
              <a:cxn ang="0">
                <a:pos x="111" y="42"/>
              </a:cxn>
              <a:cxn ang="0">
                <a:pos x="130" y="26"/>
              </a:cxn>
              <a:cxn ang="0">
                <a:pos x="154" y="26"/>
              </a:cxn>
              <a:cxn ang="0">
                <a:pos x="184" y="41"/>
              </a:cxn>
              <a:cxn ang="0">
                <a:pos x="246" y="55"/>
              </a:cxn>
              <a:cxn ang="0">
                <a:pos x="295" y="79"/>
              </a:cxn>
              <a:cxn ang="0">
                <a:pos x="299" y="102"/>
              </a:cxn>
              <a:cxn ang="0">
                <a:pos x="334" y="108"/>
              </a:cxn>
              <a:cxn ang="0">
                <a:pos x="347" y="124"/>
              </a:cxn>
              <a:cxn ang="0">
                <a:pos x="347" y="160"/>
              </a:cxn>
              <a:cxn ang="0">
                <a:pos x="389" y="196"/>
              </a:cxn>
              <a:cxn ang="0">
                <a:pos x="418" y="209"/>
              </a:cxn>
              <a:cxn ang="0">
                <a:pos x="419" y="229"/>
              </a:cxn>
              <a:cxn ang="0">
                <a:pos x="392" y="223"/>
              </a:cxn>
              <a:cxn ang="0">
                <a:pos x="366" y="226"/>
              </a:cxn>
              <a:cxn ang="0">
                <a:pos x="344" y="214"/>
              </a:cxn>
              <a:cxn ang="0">
                <a:pos x="318" y="178"/>
              </a:cxn>
              <a:cxn ang="0">
                <a:pos x="294" y="160"/>
              </a:cxn>
              <a:cxn ang="0">
                <a:pos x="266" y="164"/>
              </a:cxn>
              <a:cxn ang="0">
                <a:pos x="249" y="190"/>
              </a:cxn>
              <a:cxn ang="0">
                <a:pos x="213" y="190"/>
              </a:cxn>
              <a:cxn ang="0">
                <a:pos x="194" y="173"/>
              </a:cxn>
              <a:cxn ang="0">
                <a:pos x="164" y="171"/>
              </a:cxn>
              <a:cxn ang="0">
                <a:pos x="150" y="158"/>
              </a:cxn>
              <a:cxn ang="0">
                <a:pos x="156" y="111"/>
              </a:cxn>
              <a:cxn ang="0">
                <a:pos x="131" y="85"/>
              </a:cxn>
              <a:cxn ang="0">
                <a:pos x="96" y="85"/>
              </a:cxn>
              <a:cxn ang="0">
                <a:pos x="66" y="78"/>
              </a:cxn>
              <a:cxn ang="0">
                <a:pos x="48" y="62"/>
              </a:cxn>
              <a:cxn ang="0">
                <a:pos x="32" y="65"/>
              </a:cxn>
              <a:cxn ang="0">
                <a:pos x="20" y="45"/>
              </a:cxn>
              <a:cxn ang="0">
                <a:pos x="30" y="36"/>
              </a:cxn>
              <a:cxn ang="0">
                <a:pos x="17" y="23"/>
              </a:cxn>
              <a:cxn ang="0">
                <a:pos x="0" y="13"/>
              </a:cxn>
              <a:cxn ang="0">
                <a:pos x="22" y="0"/>
              </a:cxn>
            </a:cxnLst>
            <a:rect l="0" t="0" r="r" b="b"/>
            <a:pathLst>
              <a:path w="425" h="229">
                <a:moveTo>
                  <a:pt x="22" y="0"/>
                </a:moveTo>
                <a:cubicBezTo>
                  <a:pt x="52" y="10"/>
                  <a:pt x="52" y="10"/>
                  <a:pt x="52" y="10"/>
                </a:cubicBezTo>
                <a:cubicBezTo>
                  <a:pt x="63" y="39"/>
                  <a:pt x="63" y="39"/>
                  <a:pt x="63" y="39"/>
                </a:cubicBezTo>
                <a:cubicBezTo>
                  <a:pt x="63" y="39"/>
                  <a:pt x="85" y="65"/>
                  <a:pt x="89" y="61"/>
                </a:cubicBezTo>
                <a:cubicBezTo>
                  <a:pt x="94" y="56"/>
                  <a:pt x="102" y="45"/>
                  <a:pt x="111" y="42"/>
                </a:cubicBezTo>
                <a:cubicBezTo>
                  <a:pt x="120" y="39"/>
                  <a:pt x="125" y="28"/>
                  <a:pt x="130" y="26"/>
                </a:cubicBezTo>
                <a:cubicBezTo>
                  <a:pt x="134" y="25"/>
                  <a:pt x="147" y="22"/>
                  <a:pt x="154" y="26"/>
                </a:cubicBezTo>
                <a:cubicBezTo>
                  <a:pt x="161" y="31"/>
                  <a:pt x="173" y="39"/>
                  <a:pt x="184" y="41"/>
                </a:cubicBezTo>
                <a:cubicBezTo>
                  <a:pt x="196" y="42"/>
                  <a:pt x="239" y="54"/>
                  <a:pt x="246" y="55"/>
                </a:cubicBezTo>
                <a:cubicBezTo>
                  <a:pt x="253" y="56"/>
                  <a:pt x="295" y="79"/>
                  <a:pt x="295" y="79"/>
                </a:cubicBezTo>
                <a:cubicBezTo>
                  <a:pt x="295" y="79"/>
                  <a:pt x="297" y="98"/>
                  <a:pt x="299" y="102"/>
                </a:cubicBezTo>
                <a:cubicBezTo>
                  <a:pt x="302" y="107"/>
                  <a:pt x="325" y="110"/>
                  <a:pt x="334" y="108"/>
                </a:cubicBezTo>
                <a:cubicBezTo>
                  <a:pt x="343" y="107"/>
                  <a:pt x="347" y="118"/>
                  <a:pt x="347" y="124"/>
                </a:cubicBezTo>
                <a:cubicBezTo>
                  <a:pt x="347" y="130"/>
                  <a:pt x="334" y="153"/>
                  <a:pt x="347" y="160"/>
                </a:cubicBezTo>
                <a:cubicBezTo>
                  <a:pt x="360" y="167"/>
                  <a:pt x="382" y="193"/>
                  <a:pt x="389" y="196"/>
                </a:cubicBezTo>
                <a:cubicBezTo>
                  <a:pt x="396" y="199"/>
                  <a:pt x="410" y="204"/>
                  <a:pt x="418" y="209"/>
                </a:cubicBezTo>
                <a:cubicBezTo>
                  <a:pt x="425" y="213"/>
                  <a:pt x="419" y="229"/>
                  <a:pt x="419" y="229"/>
                </a:cubicBezTo>
                <a:cubicBezTo>
                  <a:pt x="392" y="223"/>
                  <a:pt x="392" y="223"/>
                  <a:pt x="392" y="223"/>
                </a:cubicBezTo>
                <a:cubicBezTo>
                  <a:pt x="366" y="226"/>
                  <a:pt x="366" y="226"/>
                  <a:pt x="366" y="226"/>
                </a:cubicBezTo>
                <a:cubicBezTo>
                  <a:pt x="344" y="214"/>
                  <a:pt x="344" y="214"/>
                  <a:pt x="344" y="214"/>
                </a:cubicBezTo>
                <a:cubicBezTo>
                  <a:pt x="318" y="178"/>
                  <a:pt x="318" y="178"/>
                  <a:pt x="318" y="178"/>
                </a:cubicBezTo>
                <a:cubicBezTo>
                  <a:pt x="294" y="160"/>
                  <a:pt x="294" y="160"/>
                  <a:pt x="294" y="160"/>
                </a:cubicBezTo>
                <a:cubicBezTo>
                  <a:pt x="266" y="164"/>
                  <a:pt x="266" y="164"/>
                  <a:pt x="266" y="164"/>
                </a:cubicBezTo>
                <a:cubicBezTo>
                  <a:pt x="249" y="190"/>
                  <a:pt x="249" y="190"/>
                  <a:pt x="249" y="190"/>
                </a:cubicBezTo>
                <a:cubicBezTo>
                  <a:pt x="249" y="190"/>
                  <a:pt x="220" y="191"/>
                  <a:pt x="213" y="190"/>
                </a:cubicBezTo>
                <a:cubicBezTo>
                  <a:pt x="206" y="189"/>
                  <a:pt x="194" y="173"/>
                  <a:pt x="194" y="173"/>
                </a:cubicBezTo>
                <a:cubicBezTo>
                  <a:pt x="164" y="171"/>
                  <a:pt x="164" y="171"/>
                  <a:pt x="164" y="171"/>
                </a:cubicBezTo>
                <a:cubicBezTo>
                  <a:pt x="164" y="171"/>
                  <a:pt x="145" y="161"/>
                  <a:pt x="150" y="158"/>
                </a:cubicBezTo>
                <a:cubicBezTo>
                  <a:pt x="154" y="155"/>
                  <a:pt x="156" y="111"/>
                  <a:pt x="156" y="111"/>
                </a:cubicBezTo>
                <a:cubicBezTo>
                  <a:pt x="156" y="111"/>
                  <a:pt x="135" y="85"/>
                  <a:pt x="131" y="85"/>
                </a:cubicBezTo>
                <a:cubicBezTo>
                  <a:pt x="96" y="85"/>
                  <a:pt x="96" y="85"/>
                  <a:pt x="96" y="85"/>
                </a:cubicBezTo>
                <a:cubicBezTo>
                  <a:pt x="85" y="85"/>
                  <a:pt x="71" y="84"/>
                  <a:pt x="66" y="78"/>
                </a:cubicBezTo>
                <a:cubicBezTo>
                  <a:pt x="62" y="72"/>
                  <a:pt x="48" y="62"/>
                  <a:pt x="48" y="62"/>
                </a:cubicBezTo>
                <a:cubicBezTo>
                  <a:pt x="48" y="62"/>
                  <a:pt x="35" y="69"/>
                  <a:pt x="32" y="65"/>
                </a:cubicBezTo>
                <a:cubicBezTo>
                  <a:pt x="29" y="61"/>
                  <a:pt x="20" y="45"/>
                  <a:pt x="20" y="45"/>
                </a:cubicBezTo>
                <a:cubicBezTo>
                  <a:pt x="20" y="45"/>
                  <a:pt x="29" y="41"/>
                  <a:pt x="30" y="36"/>
                </a:cubicBezTo>
                <a:cubicBezTo>
                  <a:pt x="32" y="32"/>
                  <a:pt x="24" y="23"/>
                  <a:pt x="17" y="23"/>
                </a:cubicBezTo>
                <a:cubicBezTo>
                  <a:pt x="10" y="23"/>
                  <a:pt x="0" y="13"/>
                  <a:pt x="0" y="13"/>
                </a:cubicBezTo>
                <a:lnTo>
                  <a:pt x="22" y="0"/>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1" name="Freeform 61">
            <a:extLst>
              <a:ext uri="{FF2B5EF4-FFF2-40B4-BE49-F238E27FC236}">
                <a16:creationId xmlns:a16="http://schemas.microsoft.com/office/drawing/2014/main" id="{76A09FA4-C48E-DF41-B3C1-6E82B559C0A5}"/>
              </a:ext>
            </a:extLst>
          </p:cNvPr>
          <p:cNvSpPr>
            <a:spLocks/>
          </p:cNvSpPr>
          <p:nvPr/>
        </p:nvSpPr>
        <p:spPr bwMode="auto">
          <a:xfrm>
            <a:off x="6307076" y="5131915"/>
            <a:ext cx="132349" cy="297192"/>
          </a:xfrm>
          <a:custGeom>
            <a:avLst/>
            <a:gdLst/>
            <a:ahLst/>
            <a:cxnLst>
              <a:cxn ang="0">
                <a:pos x="28" y="103"/>
              </a:cxn>
              <a:cxn ang="0">
                <a:pos x="60" y="84"/>
              </a:cxn>
              <a:cxn ang="0">
                <a:pos x="93" y="43"/>
              </a:cxn>
              <a:cxn ang="0">
                <a:pos x="121" y="2"/>
              </a:cxn>
              <a:cxn ang="0">
                <a:pos x="132" y="25"/>
              </a:cxn>
              <a:cxn ang="0">
                <a:pos x="132" y="47"/>
              </a:cxn>
              <a:cxn ang="0">
                <a:pos x="145" y="64"/>
              </a:cxn>
              <a:cxn ang="0">
                <a:pos x="136" y="103"/>
              </a:cxn>
              <a:cxn ang="0">
                <a:pos x="110" y="133"/>
              </a:cxn>
              <a:cxn ang="0">
                <a:pos x="110" y="165"/>
              </a:cxn>
              <a:cxn ang="0">
                <a:pos x="101" y="217"/>
              </a:cxn>
              <a:cxn ang="0">
                <a:pos x="84" y="286"/>
              </a:cxn>
              <a:cxn ang="0">
                <a:pos x="62" y="323"/>
              </a:cxn>
              <a:cxn ang="0">
                <a:pos x="28" y="314"/>
              </a:cxn>
              <a:cxn ang="0">
                <a:pos x="17" y="280"/>
              </a:cxn>
              <a:cxn ang="0">
                <a:pos x="0" y="247"/>
              </a:cxn>
              <a:cxn ang="0">
                <a:pos x="6" y="217"/>
              </a:cxn>
              <a:cxn ang="0">
                <a:pos x="17" y="178"/>
              </a:cxn>
              <a:cxn ang="0">
                <a:pos x="28" y="103"/>
              </a:cxn>
            </a:cxnLst>
            <a:rect l="0" t="0" r="r" b="b"/>
            <a:pathLst>
              <a:path w="145" h="327">
                <a:moveTo>
                  <a:pt x="28" y="103"/>
                </a:moveTo>
                <a:cubicBezTo>
                  <a:pt x="34" y="105"/>
                  <a:pt x="60" y="84"/>
                  <a:pt x="60" y="84"/>
                </a:cubicBezTo>
                <a:cubicBezTo>
                  <a:pt x="60" y="84"/>
                  <a:pt x="86" y="51"/>
                  <a:pt x="93" y="43"/>
                </a:cubicBezTo>
                <a:cubicBezTo>
                  <a:pt x="99" y="34"/>
                  <a:pt x="110" y="0"/>
                  <a:pt x="121" y="2"/>
                </a:cubicBezTo>
                <a:cubicBezTo>
                  <a:pt x="132" y="4"/>
                  <a:pt x="134" y="19"/>
                  <a:pt x="132" y="25"/>
                </a:cubicBezTo>
                <a:cubicBezTo>
                  <a:pt x="129" y="32"/>
                  <a:pt x="121" y="45"/>
                  <a:pt x="132" y="47"/>
                </a:cubicBezTo>
                <a:cubicBezTo>
                  <a:pt x="142" y="49"/>
                  <a:pt x="145" y="56"/>
                  <a:pt x="145" y="64"/>
                </a:cubicBezTo>
                <a:cubicBezTo>
                  <a:pt x="145" y="73"/>
                  <a:pt x="142" y="94"/>
                  <a:pt x="136" y="103"/>
                </a:cubicBezTo>
                <a:cubicBezTo>
                  <a:pt x="129" y="112"/>
                  <a:pt x="110" y="133"/>
                  <a:pt x="110" y="133"/>
                </a:cubicBezTo>
                <a:cubicBezTo>
                  <a:pt x="110" y="133"/>
                  <a:pt x="108" y="157"/>
                  <a:pt x="110" y="165"/>
                </a:cubicBezTo>
                <a:cubicBezTo>
                  <a:pt x="112" y="174"/>
                  <a:pt x="106" y="206"/>
                  <a:pt x="101" y="217"/>
                </a:cubicBezTo>
                <a:cubicBezTo>
                  <a:pt x="97" y="228"/>
                  <a:pt x="88" y="273"/>
                  <a:pt x="84" y="286"/>
                </a:cubicBezTo>
                <a:cubicBezTo>
                  <a:pt x="80" y="299"/>
                  <a:pt x="69" y="318"/>
                  <a:pt x="62" y="323"/>
                </a:cubicBezTo>
                <a:cubicBezTo>
                  <a:pt x="56" y="327"/>
                  <a:pt x="34" y="318"/>
                  <a:pt x="28" y="314"/>
                </a:cubicBezTo>
                <a:cubicBezTo>
                  <a:pt x="21" y="310"/>
                  <a:pt x="19" y="288"/>
                  <a:pt x="17" y="280"/>
                </a:cubicBezTo>
                <a:cubicBezTo>
                  <a:pt x="15" y="271"/>
                  <a:pt x="0" y="247"/>
                  <a:pt x="0" y="247"/>
                </a:cubicBezTo>
                <a:cubicBezTo>
                  <a:pt x="6" y="217"/>
                  <a:pt x="6" y="217"/>
                  <a:pt x="6" y="217"/>
                </a:cubicBezTo>
                <a:cubicBezTo>
                  <a:pt x="6" y="217"/>
                  <a:pt x="17" y="185"/>
                  <a:pt x="17" y="178"/>
                </a:cubicBezTo>
                <a:cubicBezTo>
                  <a:pt x="17" y="172"/>
                  <a:pt x="28" y="103"/>
                  <a:pt x="28" y="103"/>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2" name="Freeform 62">
            <a:extLst>
              <a:ext uri="{FF2B5EF4-FFF2-40B4-BE49-F238E27FC236}">
                <a16:creationId xmlns:a16="http://schemas.microsoft.com/office/drawing/2014/main" id="{9750E93D-B992-D244-BAF6-F03B6F2028EF}"/>
              </a:ext>
            </a:extLst>
          </p:cNvPr>
          <p:cNvSpPr>
            <a:spLocks/>
          </p:cNvSpPr>
          <p:nvPr/>
        </p:nvSpPr>
        <p:spPr bwMode="auto">
          <a:xfrm>
            <a:off x="8310546" y="5803173"/>
            <a:ext cx="87176" cy="86384"/>
          </a:xfrm>
          <a:custGeom>
            <a:avLst/>
            <a:gdLst/>
            <a:ahLst/>
            <a:cxnLst>
              <a:cxn ang="0">
                <a:pos x="18" y="3"/>
              </a:cxn>
              <a:cxn ang="0">
                <a:pos x="57" y="13"/>
              </a:cxn>
              <a:cxn ang="0">
                <a:pos x="80" y="5"/>
              </a:cxn>
              <a:cxn ang="0">
                <a:pos x="95" y="22"/>
              </a:cxn>
              <a:cxn ang="0">
                <a:pos x="87" y="52"/>
              </a:cxn>
              <a:cxn ang="0">
                <a:pos x="67" y="93"/>
              </a:cxn>
              <a:cxn ang="0">
                <a:pos x="35" y="84"/>
              </a:cxn>
              <a:cxn ang="0">
                <a:pos x="20" y="35"/>
              </a:cxn>
              <a:cxn ang="0">
                <a:pos x="18" y="3"/>
              </a:cxn>
            </a:cxnLst>
            <a:rect l="0" t="0" r="r" b="b"/>
            <a:pathLst>
              <a:path w="95" h="95">
                <a:moveTo>
                  <a:pt x="18" y="3"/>
                </a:moveTo>
                <a:cubicBezTo>
                  <a:pt x="18" y="3"/>
                  <a:pt x="46" y="18"/>
                  <a:pt x="57" y="13"/>
                </a:cubicBezTo>
                <a:cubicBezTo>
                  <a:pt x="67" y="9"/>
                  <a:pt x="72" y="0"/>
                  <a:pt x="80" y="5"/>
                </a:cubicBezTo>
                <a:cubicBezTo>
                  <a:pt x="89" y="9"/>
                  <a:pt x="95" y="22"/>
                  <a:pt x="95" y="22"/>
                </a:cubicBezTo>
                <a:cubicBezTo>
                  <a:pt x="95" y="22"/>
                  <a:pt x="91" y="46"/>
                  <a:pt x="87" y="52"/>
                </a:cubicBezTo>
                <a:cubicBezTo>
                  <a:pt x="82" y="58"/>
                  <a:pt x="67" y="93"/>
                  <a:pt x="67" y="93"/>
                </a:cubicBezTo>
                <a:cubicBezTo>
                  <a:pt x="67" y="93"/>
                  <a:pt x="33" y="95"/>
                  <a:pt x="35" y="84"/>
                </a:cubicBezTo>
                <a:cubicBezTo>
                  <a:pt x="37" y="74"/>
                  <a:pt x="20" y="35"/>
                  <a:pt x="20" y="35"/>
                </a:cubicBezTo>
                <a:cubicBezTo>
                  <a:pt x="20" y="35"/>
                  <a:pt x="0" y="3"/>
                  <a:pt x="18" y="3"/>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3" name="Freeform 63">
            <a:extLst>
              <a:ext uri="{FF2B5EF4-FFF2-40B4-BE49-F238E27FC236}">
                <a16:creationId xmlns:a16="http://schemas.microsoft.com/office/drawing/2014/main" id="{3531F765-E703-314F-80D3-02C21BF39C96}"/>
              </a:ext>
            </a:extLst>
          </p:cNvPr>
          <p:cNvSpPr>
            <a:spLocks/>
          </p:cNvSpPr>
          <p:nvPr/>
        </p:nvSpPr>
        <p:spPr bwMode="auto">
          <a:xfrm>
            <a:off x="8758316" y="5789700"/>
            <a:ext cx="152955" cy="182278"/>
          </a:xfrm>
          <a:custGeom>
            <a:avLst/>
            <a:gdLst/>
            <a:ahLst/>
            <a:cxnLst>
              <a:cxn ang="0">
                <a:pos x="10" y="147"/>
              </a:cxn>
              <a:cxn ang="0">
                <a:pos x="71" y="104"/>
              </a:cxn>
              <a:cxn ang="0">
                <a:pos x="99" y="71"/>
              </a:cxn>
              <a:cxn ang="0">
                <a:pos x="116" y="37"/>
              </a:cxn>
              <a:cxn ang="0">
                <a:pos x="138" y="9"/>
              </a:cxn>
              <a:cxn ang="0">
                <a:pos x="149" y="33"/>
              </a:cxn>
              <a:cxn ang="0">
                <a:pos x="166" y="37"/>
              </a:cxn>
              <a:cxn ang="0">
                <a:pos x="151" y="69"/>
              </a:cxn>
              <a:cxn ang="0">
                <a:pos x="142" y="102"/>
              </a:cxn>
              <a:cxn ang="0">
                <a:pos x="146" y="123"/>
              </a:cxn>
              <a:cxn ang="0">
                <a:pos x="114" y="117"/>
              </a:cxn>
              <a:cxn ang="0">
                <a:pos x="103" y="142"/>
              </a:cxn>
              <a:cxn ang="0">
                <a:pos x="84" y="173"/>
              </a:cxn>
              <a:cxn ang="0">
                <a:pos x="58" y="201"/>
              </a:cxn>
              <a:cxn ang="0">
                <a:pos x="26" y="186"/>
              </a:cxn>
              <a:cxn ang="0">
                <a:pos x="0" y="175"/>
              </a:cxn>
              <a:cxn ang="0">
                <a:pos x="10" y="147"/>
              </a:cxn>
            </a:cxnLst>
            <a:rect l="0" t="0" r="r" b="b"/>
            <a:pathLst>
              <a:path w="168" h="201">
                <a:moveTo>
                  <a:pt x="10" y="147"/>
                </a:moveTo>
                <a:cubicBezTo>
                  <a:pt x="10" y="147"/>
                  <a:pt x="62" y="108"/>
                  <a:pt x="71" y="104"/>
                </a:cubicBezTo>
                <a:cubicBezTo>
                  <a:pt x="80" y="99"/>
                  <a:pt x="93" y="80"/>
                  <a:pt x="99" y="71"/>
                </a:cubicBezTo>
                <a:cubicBezTo>
                  <a:pt x="105" y="63"/>
                  <a:pt x="116" y="45"/>
                  <a:pt x="116" y="37"/>
                </a:cubicBezTo>
                <a:cubicBezTo>
                  <a:pt x="116" y="28"/>
                  <a:pt x="136" y="0"/>
                  <a:pt x="138" y="9"/>
                </a:cubicBezTo>
                <a:cubicBezTo>
                  <a:pt x="140" y="18"/>
                  <a:pt x="140" y="33"/>
                  <a:pt x="149" y="33"/>
                </a:cubicBezTo>
                <a:cubicBezTo>
                  <a:pt x="157" y="33"/>
                  <a:pt x="164" y="28"/>
                  <a:pt x="166" y="37"/>
                </a:cubicBezTo>
                <a:cubicBezTo>
                  <a:pt x="168" y="45"/>
                  <a:pt x="155" y="58"/>
                  <a:pt x="151" y="69"/>
                </a:cubicBezTo>
                <a:cubicBezTo>
                  <a:pt x="146" y="80"/>
                  <a:pt x="142" y="102"/>
                  <a:pt x="142" y="102"/>
                </a:cubicBezTo>
                <a:cubicBezTo>
                  <a:pt x="142" y="102"/>
                  <a:pt x="153" y="123"/>
                  <a:pt x="146" y="123"/>
                </a:cubicBezTo>
                <a:cubicBezTo>
                  <a:pt x="140" y="123"/>
                  <a:pt x="114" y="117"/>
                  <a:pt x="114" y="117"/>
                </a:cubicBezTo>
                <a:cubicBezTo>
                  <a:pt x="114" y="117"/>
                  <a:pt x="105" y="132"/>
                  <a:pt x="103" y="142"/>
                </a:cubicBezTo>
                <a:cubicBezTo>
                  <a:pt x="101" y="153"/>
                  <a:pt x="88" y="162"/>
                  <a:pt x="84" y="173"/>
                </a:cubicBezTo>
                <a:cubicBezTo>
                  <a:pt x="80" y="183"/>
                  <a:pt x="64" y="201"/>
                  <a:pt x="58" y="201"/>
                </a:cubicBezTo>
                <a:cubicBezTo>
                  <a:pt x="51" y="201"/>
                  <a:pt x="34" y="188"/>
                  <a:pt x="26" y="186"/>
                </a:cubicBezTo>
                <a:cubicBezTo>
                  <a:pt x="17" y="183"/>
                  <a:pt x="0" y="175"/>
                  <a:pt x="0" y="175"/>
                </a:cubicBezTo>
                <a:lnTo>
                  <a:pt x="10" y="147"/>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4" name="Freeform 64">
            <a:extLst>
              <a:ext uri="{FF2B5EF4-FFF2-40B4-BE49-F238E27FC236}">
                <a16:creationId xmlns:a16="http://schemas.microsoft.com/office/drawing/2014/main" id="{23E6BE4F-C4F6-624C-A89B-FBF8CFD85940}"/>
              </a:ext>
            </a:extLst>
          </p:cNvPr>
          <p:cNvSpPr>
            <a:spLocks/>
          </p:cNvSpPr>
          <p:nvPr/>
        </p:nvSpPr>
        <p:spPr bwMode="auto">
          <a:xfrm>
            <a:off x="8889080" y="5632783"/>
            <a:ext cx="103027" cy="188618"/>
          </a:xfrm>
          <a:custGeom>
            <a:avLst/>
            <a:gdLst/>
            <a:ahLst/>
            <a:cxnLst>
              <a:cxn ang="0">
                <a:pos x="0" y="28"/>
              </a:cxn>
              <a:cxn ang="0">
                <a:pos x="28" y="69"/>
              </a:cxn>
              <a:cxn ang="0">
                <a:pos x="35" y="110"/>
              </a:cxn>
              <a:cxn ang="0">
                <a:pos x="9" y="138"/>
              </a:cxn>
              <a:cxn ang="0">
                <a:pos x="28" y="155"/>
              </a:cxn>
              <a:cxn ang="0">
                <a:pos x="37" y="157"/>
              </a:cxn>
              <a:cxn ang="0">
                <a:pos x="50" y="190"/>
              </a:cxn>
              <a:cxn ang="0">
                <a:pos x="39" y="207"/>
              </a:cxn>
              <a:cxn ang="0">
                <a:pos x="69" y="179"/>
              </a:cxn>
              <a:cxn ang="0">
                <a:pos x="87" y="146"/>
              </a:cxn>
              <a:cxn ang="0">
                <a:pos x="93" y="136"/>
              </a:cxn>
              <a:cxn ang="0">
                <a:pos x="113" y="90"/>
              </a:cxn>
              <a:cxn ang="0">
                <a:pos x="97" y="88"/>
              </a:cxn>
              <a:cxn ang="0">
                <a:pos x="76" y="99"/>
              </a:cxn>
              <a:cxn ang="0">
                <a:pos x="65" y="69"/>
              </a:cxn>
              <a:cxn ang="0">
                <a:pos x="43" y="62"/>
              </a:cxn>
              <a:cxn ang="0">
                <a:pos x="0" y="28"/>
              </a:cxn>
            </a:cxnLst>
            <a:rect l="0" t="0" r="r" b="b"/>
            <a:pathLst>
              <a:path w="113" h="207">
                <a:moveTo>
                  <a:pt x="0" y="28"/>
                </a:moveTo>
                <a:cubicBezTo>
                  <a:pt x="0" y="35"/>
                  <a:pt x="26" y="58"/>
                  <a:pt x="28" y="69"/>
                </a:cubicBezTo>
                <a:cubicBezTo>
                  <a:pt x="31" y="80"/>
                  <a:pt x="43" y="95"/>
                  <a:pt x="35" y="110"/>
                </a:cubicBezTo>
                <a:cubicBezTo>
                  <a:pt x="26" y="125"/>
                  <a:pt x="11" y="131"/>
                  <a:pt x="9" y="138"/>
                </a:cubicBezTo>
                <a:cubicBezTo>
                  <a:pt x="7" y="144"/>
                  <a:pt x="20" y="153"/>
                  <a:pt x="28" y="155"/>
                </a:cubicBezTo>
                <a:cubicBezTo>
                  <a:pt x="37" y="157"/>
                  <a:pt x="24" y="146"/>
                  <a:pt x="37" y="157"/>
                </a:cubicBezTo>
                <a:cubicBezTo>
                  <a:pt x="50" y="168"/>
                  <a:pt x="59" y="185"/>
                  <a:pt x="50" y="190"/>
                </a:cubicBezTo>
                <a:cubicBezTo>
                  <a:pt x="41" y="194"/>
                  <a:pt x="28" y="207"/>
                  <a:pt x="39" y="207"/>
                </a:cubicBezTo>
                <a:cubicBezTo>
                  <a:pt x="50" y="207"/>
                  <a:pt x="67" y="185"/>
                  <a:pt x="69" y="179"/>
                </a:cubicBezTo>
                <a:cubicBezTo>
                  <a:pt x="72" y="172"/>
                  <a:pt x="87" y="146"/>
                  <a:pt x="87" y="146"/>
                </a:cubicBezTo>
                <a:cubicBezTo>
                  <a:pt x="87" y="146"/>
                  <a:pt x="82" y="142"/>
                  <a:pt x="93" y="136"/>
                </a:cubicBezTo>
                <a:cubicBezTo>
                  <a:pt x="104" y="129"/>
                  <a:pt x="113" y="90"/>
                  <a:pt x="113" y="90"/>
                </a:cubicBezTo>
                <a:cubicBezTo>
                  <a:pt x="113" y="90"/>
                  <a:pt x="104" y="84"/>
                  <a:pt x="97" y="88"/>
                </a:cubicBezTo>
                <a:cubicBezTo>
                  <a:pt x="91" y="93"/>
                  <a:pt x="76" y="110"/>
                  <a:pt x="76" y="99"/>
                </a:cubicBezTo>
                <a:cubicBezTo>
                  <a:pt x="76" y="88"/>
                  <a:pt x="65" y="69"/>
                  <a:pt x="65" y="69"/>
                </a:cubicBezTo>
                <a:cubicBezTo>
                  <a:pt x="65" y="69"/>
                  <a:pt x="48" y="71"/>
                  <a:pt x="43" y="62"/>
                </a:cubicBezTo>
                <a:cubicBezTo>
                  <a:pt x="39" y="54"/>
                  <a:pt x="2" y="0"/>
                  <a:pt x="0" y="28"/>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5" name="Freeform 65">
            <a:extLst>
              <a:ext uri="{FF2B5EF4-FFF2-40B4-BE49-F238E27FC236}">
                <a16:creationId xmlns:a16="http://schemas.microsoft.com/office/drawing/2014/main" id="{CE7ECE63-FC4E-0E4D-AA35-4BD45D6FA1AC}"/>
              </a:ext>
            </a:extLst>
          </p:cNvPr>
          <p:cNvSpPr>
            <a:spLocks/>
          </p:cNvSpPr>
          <p:nvPr/>
        </p:nvSpPr>
        <p:spPr bwMode="auto">
          <a:xfrm>
            <a:off x="7699520" y="5089120"/>
            <a:ext cx="798059" cy="658577"/>
          </a:xfrm>
          <a:custGeom>
            <a:avLst/>
            <a:gdLst/>
            <a:ahLst/>
            <a:cxnLst>
              <a:cxn ang="0">
                <a:pos x="47" y="273"/>
              </a:cxn>
              <a:cxn ang="0">
                <a:pos x="4" y="350"/>
              </a:cxn>
              <a:cxn ang="0">
                <a:pos x="13" y="415"/>
              </a:cxn>
              <a:cxn ang="0">
                <a:pos x="47" y="516"/>
              </a:cxn>
              <a:cxn ang="0">
                <a:pos x="47" y="602"/>
              </a:cxn>
              <a:cxn ang="0">
                <a:pos x="160" y="576"/>
              </a:cxn>
              <a:cxn ang="0">
                <a:pos x="237" y="581"/>
              </a:cxn>
              <a:cxn ang="0">
                <a:pos x="281" y="538"/>
              </a:cxn>
              <a:cxn ang="0">
                <a:pos x="328" y="516"/>
              </a:cxn>
              <a:cxn ang="0">
                <a:pos x="413" y="524"/>
              </a:cxn>
              <a:cxn ang="0">
                <a:pos x="441" y="542"/>
              </a:cxn>
              <a:cxn ang="0">
                <a:pos x="474" y="589"/>
              </a:cxn>
              <a:cxn ang="0">
                <a:pos x="506" y="588"/>
              </a:cxn>
              <a:cxn ang="0">
                <a:pos x="539" y="555"/>
              </a:cxn>
              <a:cxn ang="0">
                <a:pos x="558" y="601"/>
              </a:cxn>
              <a:cxn ang="0">
                <a:pos x="586" y="699"/>
              </a:cxn>
              <a:cxn ang="0">
                <a:pos x="657" y="724"/>
              </a:cxn>
              <a:cxn ang="0">
                <a:pos x="704" y="719"/>
              </a:cxn>
              <a:cxn ang="0">
                <a:pos x="747" y="701"/>
              </a:cxn>
              <a:cxn ang="0">
                <a:pos x="797" y="639"/>
              </a:cxn>
              <a:cxn ang="0">
                <a:pos x="831" y="562"/>
              </a:cxn>
              <a:cxn ang="0">
                <a:pos x="867" y="521"/>
              </a:cxn>
              <a:cxn ang="0">
                <a:pos x="872" y="405"/>
              </a:cxn>
              <a:cxn ang="0">
                <a:pos x="853" y="351"/>
              </a:cxn>
              <a:cxn ang="0">
                <a:pos x="821" y="309"/>
              </a:cxn>
              <a:cxn ang="0">
                <a:pos x="789" y="290"/>
              </a:cxn>
              <a:cxn ang="0">
                <a:pos x="769" y="249"/>
              </a:cxn>
              <a:cxn ang="0">
                <a:pos x="726" y="206"/>
              </a:cxn>
              <a:cxn ang="0">
                <a:pos x="703" y="144"/>
              </a:cxn>
              <a:cxn ang="0">
                <a:pos x="671" y="92"/>
              </a:cxn>
              <a:cxn ang="0">
                <a:pos x="636" y="3"/>
              </a:cxn>
              <a:cxn ang="0">
                <a:pos x="617" y="77"/>
              </a:cxn>
              <a:cxn ang="0">
                <a:pos x="611" y="144"/>
              </a:cxn>
              <a:cxn ang="0">
                <a:pos x="569" y="163"/>
              </a:cxn>
              <a:cxn ang="0">
                <a:pos x="558" y="151"/>
              </a:cxn>
              <a:cxn ang="0">
                <a:pos x="505" y="122"/>
              </a:cxn>
              <a:cxn ang="0">
                <a:pos x="489" y="84"/>
              </a:cxn>
              <a:cxn ang="0">
                <a:pos x="504" y="56"/>
              </a:cxn>
              <a:cxn ang="0">
                <a:pos x="498" y="24"/>
              </a:cxn>
              <a:cxn ang="0">
                <a:pos x="444" y="30"/>
              </a:cxn>
              <a:cxn ang="0">
                <a:pos x="420" y="40"/>
              </a:cxn>
              <a:cxn ang="0">
                <a:pos x="381" y="53"/>
              </a:cxn>
              <a:cxn ang="0">
                <a:pos x="359" y="103"/>
              </a:cxn>
              <a:cxn ang="0">
                <a:pos x="312" y="89"/>
              </a:cxn>
              <a:cxn ang="0">
                <a:pos x="275" y="94"/>
              </a:cxn>
              <a:cxn ang="0">
                <a:pos x="248" y="121"/>
              </a:cxn>
              <a:cxn ang="0">
                <a:pos x="232" y="157"/>
              </a:cxn>
              <a:cxn ang="0">
                <a:pos x="199" y="149"/>
              </a:cxn>
              <a:cxn ang="0">
                <a:pos x="175" y="204"/>
              </a:cxn>
              <a:cxn ang="0">
                <a:pos x="129" y="233"/>
              </a:cxn>
            </a:cxnLst>
            <a:rect l="0" t="0" r="r" b="b"/>
            <a:pathLst>
              <a:path w="876" h="724">
                <a:moveTo>
                  <a:pt x="82" y="247"/>
                </a:moveTo>
                <a:cubicBezTo>
                  <a:pt x="75" y="248"/>
                  <a:pt x="54" y="247"/>
                  <a:pt x="56" y="255"/>
                </a:cubicBezTo>
                <a:cubicBezTo>
                  <a:pt x="58" y="264"/>
                  <a:pt x="54" y="272"/>
                  <a:pt x="47" y="273"/>
                </a:cubicBezTo>
                <a:cubicBezTo>
                  <a:pt x="30" y="275"/>
                  <a:pt x="17" y="271"/>
                  <a:pt x="17" y="271"/>
                </a:cubicBezTo>
                <a:cubicBezTo>
                  <a:pt x="13" y="301"/>
                  <a:pt x="13" y="301"/>
                  <a:pt x="13" y="301"/>
                </a:cubicBezTo>
                <a:cubicBezTo>
                  <a:pt x="4" y="350"/>
                  <a:pt x="4" y="350"/>
                  <a:pt x="4" y="350"/>
                </a:cubicBezTo>
                <a:cubicBezTo>
                  <a:pt x="21" y="383"/>
                  <a:pt x="21" y="383"/>
                  <a:pt x="21" y="383"/>
                </a:cubicBezTo>
                <a:cubicBezTo>
                  <a:pt x="0" y="387"/>
                  <a:pt x="0" y="387"/>
                  <a:pt x="0" y="387"/>
                </a:cubicBezTo>
                <a:cubicBezTo>
                  <a:pt x="0" y="387"/>
                  <a:pt x="0" y="406"/>
                  <a:pt x="13" y="415"/>
                </a:cubicBezTo>
                <a:cubicBezTo>
                  <a:pt x="26" y="423"/>
                  <a:pt x="30" y="449"/>
                  <a:pt x="34" y="458"/>
                </a:cubicBezTo>
                <a:cubicBezTo>
                  <a:pt x="39" y="467"/>
                  <a:pt x="24" y="484"/>
                  <a:pt x="32" y="492"/>
                </a:cubicBezTo>
                <a:cubicBezTo>
                  <a:pt x="41" y="501"/>
                  <a:pt x="45" y="507"/>
                  <a:pt x="47" y="516"/>
                </a:cubicBezTo>
                <a:cubicBezTo>
                  <a:pt x="49" y="525"/>
                  <a:pt x="49" y="540"/>
                  <a:pt x="52" y="546"/>
                </a:cubicBezTo>
                <a:cubicBezTo>
                  <a:pt x="54" y="553"/>
                  <a:pt x="34" y="572"/>
                  <a:pt x="34" y="572"/>
                </a:cubicBezTo>
                <a:cubicBezTo>
                  <a:pt x="47" y="602"/>
                  <a:pt x="47" y="602"/>
                  <a:pt x="47" y="602"/>
                </a:cubicBezTo>
                <a:cubicBezTo>
                  <a:pt x="47" y="602"/>
                  <a:pt x="60" y="617"/>
                  <a:pt x="78" y="617"/>
                </a:cubicBezTo>
                <a:cubicBezTo>
                  <a:pt x="95" y="617"/>
                  <a:pt x="110" y="607"/>
                  <a:pt x="116" y="602"/>
                </a:cubicBezTo>
                <a:cubicBezTo>
                  <a:pt x="123" y="598"/>
                  <a:pt x="151" y="576"/>
                  <a:pt x="160" y="576"/>
                </a:cubicBezTo>
                <a:cubicBezTo>
                  <a:pt x="168" y="576"/>
                  <a:pt x="199" y="581"/>
                  <a:pt x="199" y="581"/>
                </a:cubicBezTo>
                <a:cubicBezTo>
                  <a:pt x="218" y="589"/>
                  <a:pt x="218" y="589"/>
                  <a:pt x="218" y="589"/>
                </a:cubicBezTo>
                <a:cubicBezTo>
                  <a:pt x="237" y="581"/>
                  <a:pt x="237" y="581"/>
                  <a:pt x="237" y="581"/>
                </a:cubicBezTo>
                <a:cubicBezTo>
                  <a:pt x="233" y="564"/>
                  <a:pt x="233" y="564"/>
                  <a:pt x="233" y="564"/>
                </a:cubicBezTo>
                <a:cubicBezTo>
                  <a:pt x="255" y="546"/>
                  <a:pt x="255" y="546"/>
                  <a:pt x="255" y="546"/>
                </a:cubicBezTo>
                <a:cubicBezTo>
                  <a:pt x="281" y="538"/>
                  <a:pt x="281" y="538"/>
                  <a:pt x="281" y="538"/>
                </a:cubicBezTo>
                <a:cubicBezTo>
                  <a:pt x="306" y="538"/>
                  <a:pt x="306" y="538"/>
                  <a:pt x="306" y="538"/>
                </a:cubicBezTo>
                <a:cubicBezTo>
                  <a:pt x="328" y="538"/>
                  <a:pt x="328" y="538"/>
                  <a:pt x="328" y="538"/>
                </a:cubicBezTo>
                <a:cubicBezTo>
                  <a:pt x="328" y="516"/>
                  <a:pt x="328" y="516"/>
                  <a:pt x="328" y="516"/>
                </a:cubicBezTo>
                <a:cubicBezTo>
                  <a:pt x="356" y="518"/>
                  <a:pt x="356" y="518"/>
                  <a:pt x="356" y="518"/>
                </a:cubicBezTo>
                <a:cubicBezTo>
                  <a:pt x="386" y="514"/>
                  <a:pt x="386" y="514"/>
                  <a:pt x="386" y="514"/>
                </a:cubicBezTo>
                <a:cubicBezTo>
                  <a:pt x="401" y="520"/>
                  <a:pt x="413" y="524"/>
                  <a:pt x="413" y="524"/>
                </a:cubicBezTo>
                <a:cubicBezTo>
                  <a:pt x="413" y="524"/>
                  <a:pt x="398" y="535"/>
                  <a:pt x="405" y="537"/>
                </a:cubicBezTo>
                <a:cubicBezTo>
                  <a:pt x="411" y="538"/>
                  <a:pt x="426" y="537"/>
                  <a:pt x="426" y="537"/>
                </a:cubicBezTo>
                <a:cubicBezTo>
                  <a:pt x="441" y="542"/>
                  <a:pt x="441" y="542"/>
                  <a:pt x="441" y="542"/>
                </a:cubicBezTo>
                <a:cubicBezTo>
                  <a:pt x="441" y="542"/>
                  <a:pt x="451" y="546"/>
                  <a:pt x="457" y="551"/>
                </a:cubicBezTo>
                <a:cubicBezTo>
                  <a:pt x="462" y="555"/>
                  <a:pt x="470" y="562"/>
                  <a:pt x="470" y="568"/>
                </a:cubicBezTo>
                <a:cubicBezTo>
                  <a:pt x="470" y="573"/>
                  <a:pt x="470" y="583"/>
                  <a:pt x="474" y="589"/>
                </a:cubicBezTo>
                <a:cubicBezTo>
                  <a:pt x="478" y="596"/>
                  <a:pt x="484" y="608"/>
                  <a:pt x="484" y="608"/>
                </a:cubicBezTo>
                <a:cubicBezTo>
                  <a:pt x="496" y="610"/>
                  <a:pt x="496" y="610"/>
                  <a:pt x="496" y="610"/>
                </a:cubicBezTo>
                <a:cubicBezTo>
                  <a:pt x="506" y="588"/>
                  <a:pt x="506" y="588"/>
                  <a:pt x="506" y="588"/>
                </a:cubicBezTo>
                <a:cubicBezTo>
                  <a:pt x="517" y="574"/>
                  <a:pt x="517" y="574"/>
                  <a:pt x="517" y="574"/>
                </a:cubicBezTo>
                <a:cubicBezTo>
                  <a:pt x="531" y="561"/>
                  <a:pt x="531" y="561"/>
                  <a:pt x="531" y="561"/>
                </a:cubicBezTo>
                <a:cubicBezTo>
                  <a:pt x="531" y="561"/>
                  <a:pt x="534" y="554"/>
                  <a:pt x="539" y="555"/>
                </a:cubicBezTo>
                <a:cubicBezTo>
                  <a:pt x="543" y="556"/>
                  <a:pt x="546" y="568"/>
                  <a:pt x="544" y="571"/>
                </a:cubicBezTo>
                <a:cubicBezTo>
                  <a:pt x="542" y="574"/>
                  <a:pt x="534" y="593"/>
                  <a:pt x="541" y="594"/>
                </a:cubicBezTo>
                <a:cubicBezTo>
                  <a:pt x="547" y="595"/>
                  <a:pt x="555" y="599"/>
                  <a:pt x="558" y="601"/>
                </a:cubicBezTo>
                <a:cubicBezTo>
                  <a:pt x="561" y="603"/>
                  <a:pt x="571" y="617"/>
                  <a:pt x="571" y="617"/>
                </a:cubicBezTo>
                <a:cubicBezTo>
                  <a:pt x="571" y="617"/>
                  <a:pt x="583" y="649"/>
                  <a:pt x="583" y="652"/>
                </a:cubicBezTo>
                <a:cubicBezTo>
                  <a:pt x="583" y="655"/>
                  <a:pt x="581" y="696"/>
                  <a:pt x="586" y="699"/>
                </a:cubicBezTo>
                <a:cubicBezTo>
                  <a:pt x="592" y="702"/>
                  <a:pt x="625" y="709"/>
                  <a:pt x="625" y="709"/>
                </a:cubicBezTo>
                <a:cubicBezTo>
                  <a:pt x="643" y="714"/>
                  <a:pt x="643" y="714"/>
                  <a:pt x="643" y="714"/>
                </a:cubicBezTo>
                <a:cubicBezTo>
                  <a:pt x="643" y="714"/>
                  <a:pt x="654" y="724"/>
                  <a:pt x="657" y="724"/>
                </a:cubicBezTo>
                <a:cubicBezTo>
                  <a:pt x="661" y="724"/>
                  <a:pt x="669" y="708"/>
                  <a:pt x="669" y="708"/>
                </a:cubicBezTo>
                <a:cubicBezTo>
                  <a:pt x="696" y="707"/>
                  <a:pt x="696" y="707"/>
                  <a:pt x="696" y="707"/>
                </a:cubicBezTo>
                <a:cubicBezTo>
                  <a:pt x="696" y="707"/>
                  <a:pt x="704" y="715"/>
                  <a:pt x="704" y="719"/>
                </a:cubicBezTo>
                <a:cubicBezTo>
                  <a:pt x="704" y="722"/>
                  <a:pt x="720" y="724"/>
                  <a:pt x="720" y="724"/>
                </a:cubicBezTo>
                <a:cubicBezTo>
                  <a:pt x="733" y="718"/>
                  <a:pt x="733" y="718"/>
                  <a:pt x="733" y="718"/>
                </a:cubicBezTo>
                <a:cubicBezTo>
                  <a:pt x="747" y="701"/>
                  <a:pt x="747" y="701"/>
                  <a:pt x="747" y="701"/>
                </a:cubicBezTo>
                <a:cubicBezTo>
                  <a:pt x="747" y="701"/>
                  <a:pt x="751" y="693"/>
                  <a:pt x="757" y="692"/>
                </a:cubicBezTo>
                <a:cubicBezTo>
                  <a:pt x="762" y="691"/>
                  <a:pt x="792" y="686"/>
                  <a:pt x="792" y="686"/>
                </a:cubicBezTo>
                <a:cubicBezTo>
                  <a:pt x="797" y="639"/>
                  <a:pt x="797" y="639"/>
                  <a:pt x="797" y="639"/>
                </a:cubicBezTo>
                <a:cubicBezTo>
                  <a:pt x="797" y="639"/>
                  <a:pt x="811" y="612"/>
                  <a:pt x="815" y="607"/>
                </a:cubicBezTo>
                <a:cubicBezTo>
                  <a:pt x="819" y="601"/>
                  <a:pt x="823" y="588"/>
                  <a:pt x="825" y="584"/>
                </a:cubicBezTo>
                <a:cubicBezTo>
                  <a:pt x="827" y="580"/>
                  <a:pt x="831" y="562"/>
                  <a:pt x="831" y="562"/>
                </a:cubicBezTo>
                <a:cubicBezTo>
                  <a:pt x="842" y="548"/>
                  <a:pt x="842" y="548"/>
                  <a:pt x="842" y="548"/>
                </a:cubicBezTo>
                <a:cubicBezTo>
                  <a:pt x="852" y="535"/>
                  <a:pt x="852" y="535"/>
                  <a:pt x="852" y="535"/>
                </a:cubicBezTo>
                <a:cubicBezTo>
                  <a:pt x="867" y="521"/>
                  <a:pt x="867" y="521"/>
                  <a:pt x="867" y="521"/>
                </a:cubicBezTo>
                <a:cubicBezTo>
                  <a:pt x="863" y="486"/>
                  <a:pt x="863" y="486"/>
                  <a:pt x="863" y="486"/>
                </a:cubicBezTo>
                <a:cubicBezTo>
                  <a:pt x="876" y="474"/>
                  <a:pt x="876" y="474"/>
                  <a:pt x="876" y="474"/>
                </a:cubicBezTo>
                <a:cubicBezTo>
                  <a:pt x="872" y="405"/>
                  <a:pt x="872" y="405"/>
                  <a:pt x="872" y="405"/>
                </a:cubicBezTo>
                <a:cubicBezTo>
                  <a:pt x="866" y="388"/>
                  <a:pt x="866" y="388"/>
                  <a:pt x="866" y="388"/>
                </a:cubicBezTo>
                <a:cubicBezTo>
                  <a:pt x="861" y="363"/>
                  <a:pt x="861" y="363"/>
                  <a:pt x="861" y="363"/>
                </a:cubicBezTo>
                <a:cubicBezTo>
                  <a:pt x="861" y="363"/>
                  <a:pt x="852" y="355"/>
                  <a:pt x="853" y="351"/>
                </a:cubicBezTo>
                <a:cubicBezTo>
                  <a:pt x="854" y="348"/>
                  <a:pt x="852" y="344"/>
                  <a:pt x="850" y="338"/>
                </a:cubicBezTo>
                <a:cubicBezTo>
                  <a:pt x="847" y="333"/>
                  <a:pt x="840" y="324"/>
                  <a:pt x="836" y="321"/>
                </a:cubicBezTo>
                <a:cubicBezTo>
                  <a:pt x="831" y="318"/>
                  <a:pt x="824" y="314"/>
                  <a:pt x="821" y="309"/>
                </a:cubicBezTo>
                <a:cubicBezTo>
                  <a:pt x="819" y="305"/>
                  <a:pt x="814" y="285"/>
                  <a:pt x="811" y="283"/>
                </a:cubicBezTo>
                <a:cubicBezTo>
                  <a:pt x="807" y="282"/>
                  <a:pt x="795" y="283"/>
                  <a:pt x="795" y="283"/>
                </a:cubicBezTo>
                <a:cubicBezTo>
                  <a:pt x="789" y="290"/>
                  <a:pt x="789" y="290"/>
                  <a:pt x="789" y="290"/>
                </a:cubicBezTo>
                <a:cubicBezTo>
                  <a:pt x="784" y="282"/>
                  <a:pt x="784" y="282"/>
                  <a:pt x="784" y="282"/>
                </a:cubicBezTo>
                <a:cubicBezTo>
                  <a:pt x="779" y="265"/>
                  <a:pt x="779" y="265"/>
                  <a:pt x="779" y="265"/>
                </a:cubicBezTo>
                <a:cubicBezTo>
                  <a:pt x="779" y="265"/>
                  <a:pt x="770" y="252"/>
                  <a:pt x="769" y="249"/>
                </a:cubicBezTo>
                <a:cubicBezTo>
                  <a:pt x="767" y="246"/>
                  <a:pt x="770" y="236"/>
                  <a:pt x="769" y="233"/>
                </a:cubicBezTo>
                <a:cubicBezTo>
                  <a:pt x="767" y="230"/>
                  <a:pt x="746" y="212"/>
                  <a:pt x="743" y="211"/>
                </a:cubicBezTo>
                <a:cubicBezTo>
                  <a:pt x="739" y="210"/>
                  <a:pt x="726" y="206"/>
                  <a:pt x="726" y="206"/>
                </a:cubicBezTo>
                <a:cubicBezTo>
                  <a:pt x="716" y="195"/>
                  <a:pt x="716" y="195"/>
                  <a:pt x="716" y="195"/>
                </a:cubicBezTo>
                <a:cubicBezTo>
                  <a:pt x="716" y="195"/>
                  <a:pt x="712" y="157"/>
                  <a:pt x="709" y="157"/>
                </a:cubicBezTo>
                <a:cubicBezTo>
                  <a:pt x="706" y="157"/>
                  <a:pt x="703" y="144"/>
                  <a:pt x="703" y="144"/>
                </a:cubicBezTo>
                <a:cubicBezTo>
                  <a:pt x="701" y="110"/>
                  <a:pt x="701" y="110"/>
                  <a:pt x="701" y="110"/>
                </a:cubicBezTo>
                <a:cubicBezTo>
                  <a:pt x="701" y="110"/>
                  <a:pt x="690" y="96"/>
                  <a:pt x="687" y="94"/>
                </a:cubicBezTo>
                <a:cubicBezTo>
                  <a:pt x="683" y="92"/>
                  <a:pt x="671" y="92"/>
                  <a:pt x="671" y="92"/>
                </a:cubicBezTo>
                <a:cubicBezTo>
                  <a:pt x="662" y="70"/>
                  <a:pt x="662" y="70"/>
                  <a:pt x="662" y="70"/>
                </a:cubicBezTo>
                <a:cubicBezTo>
                  <a:pt x="662" y="70"/>
                  <a:pt x="649" y="37"/>
                  <a:pt x="649" y="34"/>
                </a:cubicBezTo>
                <a:cubicBezTo>
                  <a:pt x="649" y="30"/>
                  <a:pt x="640" y="0"/>
                  <a:pt x="636" y="3"/>
                </a:cubicBezTo>
                <a:cubicBezTo>
                  <a:pt x="631" y="7"/>
                  <a:pt x="623" y="21"/>
                  <a:pt x="625" y="25"/>
                </a:cubicBezTo>
                <a:cubicBezTo>
                  <a:pt x="627" y="29"/>
                  <a:pt x="626" y="48"/>
                  <a:pt x="627" y="52"/>
                </a:cubicBezTo>
                <a:cubicBezTo>
                  <a:pt x="628" y="56"/>
                  <a:pt x="621" y="79"/>
                  <a:pt x="617" y="77"/>
                </a:cubicBezTo>
                <a:cubicBezTo>
                  <a:pt x="614" y="75"/>
                  <a:pt x="616" y="86"/>
                  <a:pt x="617" y="93"/>
                </a:cubicBezTo>
                <a:cubicBezTo>
                  <a:pt x="618" y="99"/>
                  <a:pt x="617" y="123"/>
                  <a:pt x="617" y="128"/>
                </a:cubicBezTo>
                <a:cubicBezTo>
                  <a:pt x="617" y="134"/>
                  <a:pt x="611" y="141"/>
                  <a:pt x="611" y="144"/>
                </a:cubicBezTo>
                <a:cubicBezTo>
                  <a:pt x="611" y="148"/>
                  <a:pt x="607" y="160"/>
                  <a:pt x="607" y="163"/>
                </a:cubicBezTo>
                <a:cubicBezTo>
                  <a:pt x="607" y="166"/>
                  <a:pt x="596" y="170"/>
                  <a:pt x="589" y="169"/>
                </a:cubicBezTo>
                <a:cubicBezTo>
                  <a:pt x="583" y="168"/>
                  <a:pt x="568" y="167"/>
                  <a:pt x="569" y="163"/>
                </a:cubicBezTo>
                <a:cubicBezTo>
                  <a:pt x="570" y="159"/>
                  <a:pt x="575" y="148"/>
                  <a:pt x="572" y="146"/>
                </a:cubicBezTo>
                <a:cubicBezTo>
                  <a:pt x="569" y="143"/>
                  <a:pt x="561" y="146"/>
                  <a:pt x="561" y="146"/>
                </a:cubicBezTo>
                <a:cubicBezTo>
                  <a:pt x="561" y="146"/>
                  <a:pt x="564" y="151"/>
                  <a:pt x="558" y="151"/>
                </a:cubicBezTo>
                <a:cubicBezTo>
                  <a:pt x="552" y="151"/>
                  <a:pt x="547" y="149"/>
                  <a:pt x="541" y="147"/>
                </a:cubicBezTo>
                <a:cubicBezTo>
                  <a:pt x="534" y="144"/>
                  <a:pt x="519" y="134"/>
                  <a:pt x="519" y="134"/>
                </a:cubicBezTo>
                <a:cubicBezTo>
                  <a:pt x="519" y="134"/>
                  <a:pt x="509" y="123"/>
                  <a:pt x="505" y="122"/>
                </a:cubicBezTo>
                <a:cubicBezTo>
                  <a:pt x="501" y="121"/>
                  <a:pt x="494" y="115"/>
                  <a:pt x="490" y="110"/>
                </a:cubicBezTo>
                <a:cubicBezTo>
                  <a:pt x="486" y="105"/>
                  <a:pt x="481" y="92"/>
                  <a:pt x="481" y="92"/>
                </a:cubicBezTo>
                <a:cubicBezTo>
                  <a:pt x="489" y="84"/>
                  <a:pt x="489" y="84"/>
                  <a:pt x="489" y="84"/>
                </a:cubicBezTo>
                <a:cubicBezTo>
                  <a:pt x="489" y="84"/>
                  <a:pt x="487" y="80"/>
                  <a:pt x="488" y="77"/>
                </a:cubicBezTo>
                <a:cubicBezTo>
                  <a:pt x="489" y="73"/>
                  <a:pt x="498" y="65"/>
                  <a:pt x="498" y="65"/>
                </a:cubicBezTo>
                <a:cubicBezTo>
                  <a:pt x="498" y="65"/>
                  <a:pt x="501" y="58"/>
                  <a:pt x="504" y="56"/>
                </a:cubicBezTo>
                <a:cubicBezTo>
                  <a:pt x="507" y="54"/>
                  <a:pt x="513" y="49"/>
                  <a:pt x="507" y="46"/>
                </a:cubicBezTo>
                <a:cubicBezTo>
                  <a:pt x="502" y="44"/>
                  <a:pt x="495" y="39"/>
                  <a:pt x="495" y="39"/>
                </a:cubicBezTo>
                <a:cubicBezTo>
                  <a:pt x="495" y="39"/>
                  <a:pt x="501" y="26"/>
                  <a:pt x="498" y="24"/>
                </a:cubicBezTo>
                <a:cubicBezTo>
                  <a:pt x="494" y="22"/>
                  <a:pt x="484" y="34"/>
                  <a:pt x="481" y="37"/>
                </a:cubicBezTo>
                <a:cubicBezTo>
                  <a:pt x="479" y="40"/>
                  <a:pt x="475" y="44"/>
                  <a:pt x="468" y="41"/>
                </a:cubicBezTo>
                <a:cubicBezTo>
                  <a:pt x="462" y="38"/>
                  <a:pt x="453" y="33"/>
                  <a:pt x="444" y="30"/>
                </a:cubicBezTo>
                <a:cubicBezTo>
                  <a:pt x="434" y="28"/>
                  <a:pt x="428" y="23"/>
                  <a:pt x="422" y="24"/>
                </a:cubicBezTo>
                <a:cubicBezTo>
                  <a:pt x="415" y="25"/>
                  <a:pt x="407" y="24"/>
                  <a:pt x="407" y="28"/>
                </a:cubicBezTo>
                <a:cubicBezTo>
                  <a:pt x="407" y="33"/>
                  <a:pt x="420" y="40"/>
                  <a:pt x="420" y="40"/>
                </a:cubicBezTo>
                <a:cubicBezTo>
                  <a:pt x="420" y="40"/>
                  <a:pt x="420" y="52"/>
                  <a:pt x="413" y="52"/>
                </a:cubicBezTo>
                <a:cubicBezTo>
                  <a:pt x="407" y="52"/>
                  <a:pt x="401" y="53"/>
                  <a:pt x="396" y="52"/>
                </a:cubicBezTo>
                <a:cubicBezTo>
                  <a:pt x="391" y="51"/>
                  <a:pt x="387" y="50"/>
                  <a:pt x="381" y="53"/>
                </a:cubicBezTo>
                <a:cubicBezTo>
                  <a:pt x="374" y="56"/>
                  <a:pt x="371" y="62"/>
                  <a:pt x="368" y="66"/>
                </a:cubicBezTo>
                <a:cubicBezTo>
                  <a:pt x="365" y="70"/>
                  <a:pt x="357" y="84"/>
                  <a:pt x="357" y="84"/>
                </a:cubicBezTo>
                <a:cubicBezTo>
                  <a:pt x="357" y="84"/>
                  <a:pt x="357" y="99"/>
                  <a:pt x="359" y="103"/>
                </a:cubicBezTo>
                <a:cubicBezTo>
                  <a:pt x="361" y="106"/>
                  <a:pt x="356" y="115"/>
                  <a:pt x="356" y="115"/>
                </a:cubicBezTo>
                <a:cubicBezTo>
                  <a:pt x="356" y="115"/>
                  <a:pt x="326" y="113"/>
                  <a:pt x="325" y="109"/>
                </a:cubicBezTo>
                <a:cubicBezTo>
                  <a:pt x="324" y="105"/>
                  <a:pt x="312" y="89"/>
                  <a:pt x="312" y="89"/>
                </a:cubicBezTo>
                <a:cubicBezTo>
                  <a:pt x="312" y="89"/>
                  <a:pt x="299" y="83"/>
                  <a:pt x="295" y="83"/>
                </a:cubicBezTo>
                <a:cubicBezTo>
                  <a:pt x="290" y="83"/>
                  <a:pt x="275" y="86"/>
                  <a:pt x="275" y="86"/>
                </a:cubicBezTo>
                <a:cubicBezTo>
                  <a:pt x="275" y="94"/>
                  <a:pt x="275" y="94"/>
                  <a:pt x="275" y="94"/>
                </a:cubicBezTo>
                <a:cubicBezTo>
                  <a:pt x="265" y="99"/>
                  <a:pt x="265" y="99"/>
                  <a:pt x="265" y="99"/>
                </a:cubicBezTo>
                <a:cubicBezTo>
                  <a:pt x="256" y="105"/>
                  <a:pt x="249" y="106"/>
                  <a:pt x="250" y="109"/>
                </a:cubicBezTo>
                <a:cubicBezTo>
                  <a:pt x="251" y="112"/>
                  <a:pt x="248" y="121"/>
                  <a:pt x="248" y="121"/>
                </a:cubicBezTo>
                <a:cubicBezTo>
                  <a:pt x="248" y="132"/>
                  <a:pt x="248" y="132"/>
                  <a:pt x="248" y="132"/>
                </a:cubicBezTo>
                <a:cubicBezTo>
                  <a:pt x="248" y="135"/>
                  <a:pt x="245" y="140"/>
                  <a:pt x="242" y="141"/>
                </a:cubicBezTo>
                <a:cubicBezTo>
                  <a:pt x="235" y="144"/>
                  <a:pt x="232" y="157"/>
                  <a:pt x="232" y="157"/>
                </a:cubicBezTo>
                <a:cubicBezTo>
                  <a:pt x="232" y="157"/>
                  <a:pt x="222" y="160"/>
                  <a:pt x="219" y="156"/>
                </a:cubicBezTo>
                <a:cubicBezTo>
                  <a:pt x="216" y="153"/>
                  <a:pt x="216" y="144"/>
                  <a:pt x="211" y="144"/>
                </a:cubicBezTo>
                <a:cubicBezTo>
                  <a:pt x="207" y="144"/>
                  <a:pt x="199" y="149"/>
                  <a:pt x="199" y="149"/>
                </a:cubicBezTo>
                <a:cubicBezTo>
                  <a:pt x="199" y="149"/>
                  <a:pt x="197" y="161"/>
                  <a:pt x="197" y="166"/>
                </a:cubicBezTo>
                <a:cubicBezTo>
                  <a:pt x="197" y="171"/>
                  <a:pt x="193" y="198"/>
                  <a:pt x="190" y="199"/>
                </a:cubicBezTo>
                <a:cubicBezTo>
                  <a:pt x="187" y="201"/>
                  <a:pt x="179" y="202"/>
                  <a:pt x="175" y="204"/>
                </a:cubicBezTo>
                <a:cubicBezTo>
                  <a:pt x="170" y="206"/>
                  <a:pt x="163" y="208"/>
                  <a:pt x="163" y="216"/>
                </a:cubicBezTo>
                <a:cubicBezTo>
                  <a:pt x="163" y="223"/>
                  <a:pt x="161" y="227"/>
                  <a:pt x="157" y="230"/>
                </a:cubicBezTo>
                <a:cubicBezTo>
                  <a:pt x="154" y="232"/>
                  <a:pt x="137" y="230"/>
                  <a:pt x="129" y="233"/>
                </a:cubicBezTo>
                <a:cubicBezTo>
                  <a:pt x="122" y="236"/>
                  <a:pt x="86" y="246"/>
                  <a:pt x="82" y="247"/>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136" name="Freeform 66">
            <a:extLst>
              <a:ext uri="{FF2B5EF4-FFF2-40B4-BE49-F238E27FC236}">
                <a16:creationId xmlns:a16="http://schemas.microsoft.com/office/drawing/2014/main" id="{7DC4A868-E755-E245-AEBF-241B6EE24553}"/>
              </a:ext>
            </a:extLst>
          </p:cNvPr>
          <p:cNvSpPr>
            <a:spLocks/>
          </p:cNvSpPr>
          <p:nvPr/>
        </p:nvSpPr>
        <p:spPr bwMode="auto">
          <a:xfrm>
            <a:off x="8037922" y="3806836"/>
            <a:ext cx="326515" cy="327307"/>
          </a:xfrm>
          <a:custGeom>
            <a:avLst/>
            <a:gdLst/>
            <a:ahLst/>
            <a:cxnLst>
              <a:cxn ang="0">
                <a:pos x="266" y="20"/>
              </a:cxn>
              <a:cxn ang="0">
                <a:pos x="294" y="48"/>
              </a:cxn>
              <a:cxn ang="0">
                <a:pos x="335" y="48"/>
              </a:cxn>
              <a:cxn ang="0">
                <a:pos x="337" y="65"/>
              </a:cxn>
              <a:cxn ang="0">
                <a:pos x="354" y="71"/>
              </a:cxn>
              <a:cxn ang="0">
                <a:pos x="315" y="82"/>
              </a:cxn>
              <a:cxn ang="0">
                <a:pos x="294" y="97"/>
              </a:cxn>
              <a:cxn ang="0">
                <a:pos x="270" y="104"/>
              </a:cxn>
              <a:cxn ang="0">
                <a:pos x="251" y="97"/>
              </a:cxn>
              <a:cxn ang="0">
                <a:pos x="223" y="112"/>
              </a:cxn>
              <a:cxn ang="0">
                <a:pos x="208" y="130"/>
              </a:cxn>
              <a:cxn ang="0">
                <a:pos x="236" y="149"/>
              </a:cxn>
              <a:cxn ang="0">
                <a:pos x="242" y="164"/>
              </a:cxn>
              <a:cxn ang="0">
                <a:pos x="244" y="203"/>
              </a:cxn>
              <a:cxn ang="0">
                <a:pos x="233" y="229"/>
              </a:cxn>
              <a:cxn ang="0">
                <a:pos x="225" y="265"/>
              </a:cxn>
              <a:cxn ang="0">
                <a:pos x="216" y="293"/>
              </a:cxn>
              <a:cxn ang="0">
                <a:pos x="199" y="317"/>
              </a:cxn>
              <a:cxn ang="0">
                <a:pos x="177" y="341"/>
              </a:cxn>
              <a:cxn ang="0">
                <a:pos x="149" y="334"/>
              </a:cxn>
              <a:cxn ang="0">
                <a:pos x="132" y="328"/>
              </a:cxn>
              <a:cxn ang="0">
                <a:pos x="130" y="354"/>
              </a:cxn>
              <a:cxn ang="0">
                <a:pos x="104" y="360"/>
              </a:cxn>
              <a:cxn ang="0">
                <a:pos x="95" y="341"/>
              </a:cxn>
              <a:cxn ang="0">
                <a:pos x="67" y="330"/>
              </a:cxn>
              <a:cxn ang="0">
                <a:pos x="28" y="332"/>
              </a:cxn>
              <a:cxn ang="0">
                <a:pos x="0" y="343"/>
              </a:cxn>
              <a:cxn ang="0">
                <a:pos x="43" y="315"/>
              </a:cxn>
              <a:cxn ang="0">
                <a:pos x="76" y="306"/>
              </a:cxn>
              <a:cxn ang="0">
                <a:pos x="104" y="304"/>
              </a:cxn>
              <a:cxn ang="0">
                <a:pos x="125" y="300"/>
              </a:cxn>
              <a:cxn ang="0">
                <a:pos x="149" y="274"/>
              </a:cxn>
              <a:cxn ang="0">
                <a:pos x="147" y="252"/>
              </a:cxn>
              <a:cxn ang="0">
                <a:pos x="171" y="263"/>
              </a:cxn>
              <a:cxn ang="0">
                <a:pos x="182" y="248"/>
              </a:cxn>
              <a:cxn ang="0">
                <a:pos x="205" y="205"/>
              </a:cxn>
              <a:cxn ang="0">
                <a:pos x="210" y="171"/>
              </a:cxn>
              <a:cxn ang="0">
                <a:pos x="199" y="149"/>
              </a:cxn>
              <a:cxn ang="0">
                <a:pos x="188" y="119"/>
              </a:cxn>
              <a:cxn ang="0">
                <a:pos x="195" y="97"/>
              </a:cxn>
              <a:cxn ang="0">
                <a:pos x="229" y="76"/>
              </a:cxn>
              <a:cxn ang="0">
                <a:pos x="246" y="43"/>
              </a:cxn>
              <a:cxn ang="0">
                <a:pos x="242" y="7"/>
              </a:cxn>
              <a:cxn ang="0">
                <a:pos x="266" y="20"/>
              </a:cxn>
            </a:cxnLst>
            <a:rect l="0" t="0" r="r" b="b"/>
            <a:pathLst>
              <a:path w="359" h="360">
                <a:moveTo>
                  <a:pt x="266" y="20"/>
                </a:moveTo>
                <a:cubicBezTo>
                  <a:pt x="266" y="20"/>
                  <a:pt x="283" y="43"/>
                  <a:pt x="294" y="48"/>
                </a:cubicBezTo>
                <a:cubicBezTo>
                  <a:pt x="305" y="52"/>
                  <a:pt x="326" y="48"/>
                  <a:pt x="335" y="48"/>
                </a:cubicBezTo>
                <a:cubicBezTo>
                  <a:pt x="344" y="48"/>
                  <a:pt x="337" y="65"/>
                  <a:pt x="337" y="65"/>
                </a:cubicBezTo>
                <a:cubicBezTo>
                  <a:pt x="337" y="65"/>
                  <a:pt x="359" y="65"/>
                  <a:pt x="354" y="71"/>
                </a:cubicBezTo>
                <a:cubicBezTo>
                  <a:pt x="350" y="78"/>
                  <a:pt x="324" y="78"/>
                  <a:pt x="315" y="82"/>
                </a:cubicBezTo>
                <a:cubicBezTo>
                  <a:pt x="307" y="87"/>
                  <a:pt x="300" y="93"/>
                  <a:pt x="294" y="97"/>
                </a:cubicBezTo>
                <a:cubicBezTo>
                  <a:pt x="287" y="102"/>
                  <a:pt x="279" y="108"/>
                  <a:pt x="270" y="104"/>
                </a:cubicBezTo>
                <a:cubicBezTo>
                  <a:pt x="261" y="99"/>
                  <a:pt x="251" y="97"/>
                  <a:pt x="251" y="97"/>
                </a:cubicBezTo>
                <a:cubicBezTo>
                  <a:pt x="251" y="97"/>
                  <a:pt x="221" y="106"/>
                  <a:pt x="223" y="112"/>
                </a:cubicBezTo>
                <a:cubicBezTo>
                  <a:pt x="225" y="119"/>
                  <a:pt x="208" y="130"/>
                  <a:pt x="208" y="130"/>
                </a:cubicBezTo>
                <a:cubicBezTo>
                  <a:pt x="236" y="149"/>
                  <a:pt x="236" y="149"/>
                  <a:pt x="236" y="149"/>
                </a:cubicBezTo>
                <a:cubicBezTo>
                  <a:pt x="242" y="164"/>
                  <a:pt x="242" y="164"/>
                  <a:pt x="242" y="164"/>
                </a:cubicBezTo>
                <a:cubicBezTo>
                  <a:pt x="242" y="164"/>
                  <a:pt x="246" y="194"/>
                  <a:pt x="244" y="203"/>
                </a:cubicBezTo>
                <a:cubicBezTo>
                  <a:pt x="242" y="211"/>
                  <a:pt x="238" y="222"/>
                  <a:pt x="233" y="229"/>
                </a:cubicBezTo>
                <a:cubicBezTo>
                  <a:pt x="229" y="235"/>
                  <a:pt x="227" y="255"/>
                  <a:pt x="225" y="265"/>
                </a:cubicBezTo>
                <a:cubicBezTo>
                  <a:pt x="223" y="276"/>
                  <a:pt x="216" y="293"/>
                  <a:pt x="216" y="293"/>
                </a:cubicBezTo>
                <a:cubicBezTo>
                  <a:pt x="216" y="293"/>
                  <a:pt x="201" y="306"/>
                  <a:pt x="199" y="317"/>
                </a:cubicBezTo>
                <a:cubicBezTo>
                  <a:pt x="197" y="328"/>
                  <a:pt x="188" y="345"/>
                  <a:pt x="177" y="341"/>
                </a:cubicBezTo>
                <a:cubicBezTo>
                  <a:pt x="167" y="336"/>
                  <a:pt x="149" y="334"/>
                  <a:pt x="149" y="334"/>
                </a:cubicBezTo>
                <a:cubicBezTo>
                  <a:pt x="149" y="334"/>
                  <a:pt x="130" y="321"/>
                  <a:pt x="132" y="328"/>
                </a:cubicBezTo>
                <a:cubicBezTo>
                  <a:pt x="134" y="334"/>
                  <a:pt x="134" y="347"/>
                  <a:pt x="130" y="354"/>
                </a:cubicBezTo>
                <a:cubicBezTo>
                  <a:pt x="125" y="360"/>
                  <a:pt x="104" y="360"/>
                  <a:pt x="104" y="360"/>
                </a:cubicBezTo>
                <a:cubicBezTo>
                  <a:pt x="104" y="360"/>
                  <a:pt x="102" y="343"/>
                  <a:pt x="95" y="341"/>
                </a:cubicBezTo>
                <a:cubicBezTo>
                  <a:pt x="89" y="339"/>
                  <a:pt x="78" y="328"/>
                  <a:pt x="67" y="330"/>
                </a:cubicBezTo>
                <a:cubicBezTo>
                  <a:pt x="56" y="332"/>
                  <a:pt x="28" y="332"/>
                  <a:pt x="28" y="332"/>
                </a:cubicBezTo>
                <a:cubicBezTo>
                  <a:pt x="0" y="343"/>
                  <a:pt x="0" y="343"/>
                  <a:pt x="0" y="343"/>
                </a:cubicBezTo>
                <a:cubicBezTo>
                  <a:pt x="0" y="343"/>
                  <a:pt x="35" y="315"/>
                  <a:pt x="43" y="315"/>
                </a:cubicBezTo>
                <a:cubicBezTo>
                  <a:pt x="52" y="315"/>
                  <a:pt x="71" y="306"/>
                  <a:pt x="76" y="306"/>
                </a:cubicBezTo>
                <a:cubicBezTo>
                  <a:pt x="80" y="306"/>
                  <a:pt x="97" y="302"/>
                  <a:pt x="104" y="304"/>
                </a:cubicBezTo>
                <a:cubicBezTo>
                  <a:pt x="110" y="306"/>
                  <a:pt x="125" y="300"/>
                  <a:pt x="125" y="300"/>
                </a:cubicBezTo>
                <a:cubicBezTo>
                  <a:pt x="125" y="300"/>
                  <a:pt x="147" y="280"/>
                  <a:pt x="149" y="274"/>
                </a:cubicBezTo>
                <a:cubicBezTo>
                  <a:pt x="151" y="267"/>
                  <a:pt x="147" y="252"/>
                  <a:pt x="147" y="252"/>
                </a:cubicBezTo>
                <a:cubicBezTo>
                  <a:pt x="171" y="263"/>
                  <a:pt x="171" y="263"/>
                  <a:pt x="171" y="263"/>
                </a:cubicBezTo>
                <a:cubicBezTo>
                  <a:pt x="171" y="263"/>
                  <a:pt x="177" y="255"/>
                  <a:pt x="182" y="248"/>
                </a:cubicBezTo>
                <a:cubicBezTo>
                  <a:pt x="186" y="242"/>
                  <a:pt x="197" y="214"/>
                  <a:pt x="205" y="205"/>
                </a:cubicBezTo>
                <a:cubicBezTo>
                  <a:pt x="214" y="196"/>
                  <a:pt x="212" y="179"/>
                  <a:pt x="210" y="171"/>
                </a:cubicBezTo>
                <a:cubicBezTo>
                  <a:pt x="208" y="162"/>
                  <a:pt x="201" y="158"/>
                  <a:pt x="199" y="149"/>
                </a:cubicBezTo>
                <a:cubicBezTo>
                  <a:pt x="197" y="140"/>
                  <a:pt x="188" y="130"/>
                  <a:pt x="188" y="119"/>
                </a:cubicBezTo>
                <a:cubicBezTo>
                  <a:pt x="188" y="108"/>
                  <a:pt x="186" y="99"/>
                  <a:pt x="195" y="97"/>
                </a:cubicBezTo>
                <a:cubicBezTo>
                  <a:pt x="203" y="95"/>
                  <a:pt x="229" y="76"/>
                  <a:pt x="229" y="76"/>
                </a:cubicBezTo>
                <a:cubicBezTo>
                  <a:pt x="246" y="43"/>
                  <a:pt x="246" y="43"/>
                  <a:pt x="246" y="43"/>
                </a:cubicBezTo>
                <a:cubicBezTo>
                  <a:pt x="246" y="43"/>
                  <a:pt x="231" y="0"/>
                  <a:pt x="242" y="7"/>
                </a:cubicBezTo>
                <a:cubicBezTo>
                  <a:pt x="253" y="13"/>
                  <a:pt x="266" y="20"/>
                  <a:pt x="266" y="20"/>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7" name="Freeform 67">
            <a:extLst>
              <a:ext uri="{FF2B5EF4-FFF2-40B4-BE49-F238E27FC236}">
                <a16:creationId xmlns:a16="http://schemas.microsoft.com/office/drawing/2014/main" id="{24CD3248-BAF5-8946-BFA7-8E1A1C188FEF}"/>
              </a:ext>
            </a:extLst>
          </p:cNvPr>
          <p:cNvSpPr>
            <a:spLocks/>
          </p:cNvSpPr>
          <p:nvPr/>
        </p:nvSpPr>
        <p:spPr bwMode="auto">
          <a:xfrm>
            <a:off x="8061698" y="4122255"/>
            <a:ext cx="61023" cy="20605"/>
          </a:xfrm>
          <a:custGeom>
            <a:avLst/>
            <a:gdLst/>
            <a:ahLst/>
            <a:cxnLst>
              <a:cxn ang="0">
                <a:pos x="7" y="7"/>
              </a:cxn>
              <a:cxn ang="0">
                <a:pos x="35" y="2"/>
              </a:cxn>
              <a:cxn ang="0">
                <a:pos x="58" y="7"/>
              </a:cxn>
              <a:cxn ang="0">
                <a:pos x="61" y="20"/>
              </a:cxn>
              <a:cxn ang="0">
                <a:pos x="20" y="22"/>
              </a:cxn>
              <a:cxn ang="0">
                <a:pos x="7" y="7"/>
              </a:cxn>
            </a:cxnLst>
            <a:rect l="0" t="0" r="r" b="b"/>
            <a:pathLst>
              <a:path w="67" h="22">
                <a:moveTo>
                  <a:pt x="7" y="7"/>
                </a:moveTo>
                <a:cubicBezTo>
                  <a:pt x="11" y="2"/>
                  <a:pt x="28" y="0"/>
                  <a:pt x="35" y="2"/>
                </a:cubicBezTo>
                <a:cubicBezTo>
                  <a:pt x="41" y="4"/>
                  <a:pt x="52" y="7"/>
                  <a:pt x="58" y="7"/>
                </a:cubicBezTo>
                <a:cubicBezTo>
                  <a:pt x="65" y="7"/>
                  <a:pt x="67" y="17"/>
                  <a:pt x="61" y="20"/>
                </a:cubicBezTo>
                <a:cubicBezTo>
                  <a:pt x="54" y="22"/>
                  <a:pt x="20" y="22"/>
                  <a:pt x="20" y="22"/>
                </a:cubicBezTo>
                <a:cubicBezTo>
                  <a:pt x="20" y="22"/>
                  <a:pt x="0" y="13"/>
                  <a:pt x="7" y="7"/>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8" name="Freeform 68">
            <a:extLst>
              <a:ext uri="{FF2B5EF4-FFF2-40B4-BE49-F238E27FC236}">
                <a16:creationId xmlns:a16="http://schemas.microsoft.com/office/drawing/2014/main" id="{22CE2807-0118-784F-B2BD-22FCD472A340}"/>
              </a:ext>
            </a:extLst>
          </p:cNvPr>
          <p:cNvSpPr>
            <a:spLocks/>
          </p:cNvSpPr>
          <p:nvPr/>
        </p:nvSpPr>
        <p:spPr bwMode="auto">
          <a:xfrm>
            <a:off x="8011769" y="4143653"/>
            <a:ext cx="56268" cy="58646"/>
          </a:xfrm>
          <a:custGeom>
            <a:avLst/>
            <a:gdLst/>
            <a:ahLst/>
            <a:cxnLst>
              <a:cxn ang="0">
                <a:pos x="13" y="5"/>
              </a:cxn>
              <a:cxn ang="0">
                <a:pos x="46" y="7"/>
              </a:cxn>
              <a:cxn ang="0">
                <a:pos x="61" y="22"/>
              </a:cxn>
              <a:cxn ang="0">
                <a:pos x="41" y="50"/>
              </a:cxn>
              <a:cxn ang="0">
                <a:pos x="17" y="55"/>
              </a:cxn>
              <a:cxn ang="0">
                <a:pos x="13" y="5"/>
              </a:cxn>
            </a:cxnLst>
            <a:rect l="0" t="0" r="r" b="b"/>
            <a:pathLst>
              <a:path w="61" h="65">
                <a:moveTo>
                  <a:pt x="13" y="5"/>
                </a:moveTo>
                <a:cubicBezTo>
                  <a:pt x="20" y="0"/>
                  <a:pt x="46" y="7"/>
                  <a:pt x="46" y="7"/>
                </a:cubicBezTo>
                <a:cubicBezTo>
                  <a:pt x="61" y="22"/>
                  <a:pt x="61" y="22"/>
                  <a:pt x="61" y="22"/>
                </a:cubicBezTo>
                <a:cubicBezTo>
                  <a:pt x="61" y="22"/>
                  <a:pt x="41" y="44"/>
                  <a:pt x="41" y="50"/>
                </a:cubicBezTo>
                <a:cubicBezTo>
                  <a:pt x="41" y="57"/>
                  <a:pt x="26" y="65"/>
                  <a:pt x="17" y="55"/>
                </a:cubicBezTo>
                <a:cubicBezTo>
                  <a:pt x="9" y="44"/>
                  <a:pt x="0" y="14"/>
                  <a:pt x="13" y="5"/>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9" name="Freeform 69">
            <a:extLst>
              <a:ext uri="{FF2B5EF4-FFF2-40B4-BE49-F238E27FC236}">
                <a16:creationId xmlns:a16="http://schemas.microsoft.com/office/drawing/2014/main" id="{3CADDB36-F5CD-8945-A939-1B147D5B962B}"/>
              </a:ext>
            </a:extLst>
          </p:cNvPr>
          <p:cNvSpPr>
            <a:spLocks/>
          </p:cNvSpPr>
          <p:nvPr/>
        </p:nvSpPr>
        <p:spPr bwMode="auto">
          <a:xfrm>
            <a:off x="7821567" y="4325931"/>
            <a:ext cx="47551" cy="95101"/>
          </a:xfrm>
          <a:custGeom>
            <a:avLst/>
            <a:gdLst/>
            <a:ahLst/>
            <a:cxnLst>
              <a:cxn ang="0">
                <a:pos x="32" y="0"/>
              </a:cxn>
              <a:cxn ang="0">
                <a:pos x="52" y="13"/>
              </a:cxn>
              <a:cxn ang="0">
                <a:pos x="39" y="50"/>
              </a:cxn>
              <a:cxn ang="0">
                <a:pos x="36" y="93"/>
              </a:cxn>
              <a:cxn ang="0">
                <a:pos x="15" y="80"/>
              </a:cxn>
              <a:cxn ang="0">
                <a:pos x="4" y="41"/>
              </a:cxn>
              <a:cxn ang="0">
                <a:pos x="32" y="0"/>
              </a:cxn>
            </a:cxnLst>
            <a:rect l="0" t="0" r="r" b="b"/>
            <a:pathLst>
              <a:path w="52" h="104">
                <a:moveTo>
                  <a:pt x="32" y="0"/>
                </a:moveTo>
                <a:cubicBezTo>
                  <a:pt x="52" y="13"/>
                  <a:pt x="52" y="13"/>
                  <a:pt x="52" y="13"/>
                </a:cubicBezTo>
                <a:cubicBezTo>
                  <a:pt x="52" y="13"/>
                  <a:pt x="28" y="39"/>
                  <a:pt x="39" y="50"/>
                </a:cubicBezTo>
                <a:cubicBezTo>
                  <a:pt x="49" y="60"/>
                  <a:pt x="43" y="82"/>
                  <a:pt x="36" y="93"/>
                </a:cubicBezTo>
                <a:cubicBezTo>
                  <a:pt x="30" y="104"/>
                  <a:pt x="17" y="86"/>
                  <a:pt x="15" y="80"/>
                </a:cubicBezTo>
                <a:cubicBezTo>
                  <a:pt x="13" y="73"/>
                  <a:pt x="0" y="48"/>
                  <a:pt x="4" y="41"/>
                </a:cubicBezTo>
                <a:cubicBezTo>
                  <a:pt x="8" y="35"/>
                  <a:pt x="17" y="2"/>
                  <a:pt x="32" y="0"/>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40" name="Freeform 70">
            <a:extLst>
              <a:ext uri="{FF2B5EF4-FFF2-40B4-BE49-F238E27FC236}">
                <a16:creationId xmlns:a16="http://schemas.microsoft.com/office/drawing/2014/main" id="{5BFEBCEF-C6A5-3A48-8B3A-423C14084E45}"/>
              </a:ext>
            </a:extLst>
          </p:cNvPr>
          <p:cNvSpPr>
            <a:spLocks/>
          </p:cNvSpPr>
          <p:nvPr/>
        </p:nvSpPr>
        <p:spPr bwMode="auto">
          <a:xfrm>
            <a:off x="5093741" y="4037457"/>
            <a:ext cx="1371838" cy="1612761"/>
          </a:xfrm>
          <a:custGeom>
            <a:avLst/>
            <a:gdLst/>
            <a:ahLst/>
            <a:cxnLst>
              <a:cxn ang="0">
                <a:pos x="167" y="161"/>
              </a:cxn>
              <a:cxn ang="0">
                <a:pos x="212" y="105"/>
              </a:cxn>
              <a:cxn ang="0">
                <a:pos x="272" y="55"/>
              </a:cxn>
              <a:cxn ang="0">
                <a:pos x="336" y="70"/>
              </a:cxn>
              <a:cxn ang="0">
                <a:pos x="459" y="23"/>
              </a:cxn>
              <a:cxn ang="0">
                <a:pos x="554" y="7"/>
              </a:cxn>
              <a:cxn ang="0">
                <a:pos x="602" y="7"/>
              </a:cxn>
              <a:cxn ang="0">
                <a:pos x="622" y="32"/>
              </a:cxn>
              <a:cxn ang="0">
                <a:pos x="608" y="111"/>
              </a:cxn>
              <a:cxn ang="0">
                <a:pos x="651" y="132"/>
              </a:cxn>
              <a:cxn ang="0">
                <a:pos x="700" y="131"/>
              </a:cxn>
              <a:cxn ang="0">
                <a:pos x="772" y="188"/>
              </a:cxn>
              <a:cxn ang="0">
                <a:pos x="814" y="152"/>
              </a:cxn>
              <a:cxn ang="0">
                <a:pos x="988" y="168"/>
              </a:cxn>
              <a:cxn ang="0">
                <a:pos x="1084" y="167"/>
              </a:cxn>
              <a:cxn ang="0">
                <a:pos x="1120" y="254"/>
              </a:cxn>
              <a:cxn ang="0">
                <a:pos x="1125" y="293"/>
              </a:cxn>
              <a:cxn ang="0">
                <a:pos x="1152" y="381"/>
              </a:cxn>
              <a:cxn ang="0">
                <a:pos x="1205" y="494"/>
              </a:cxn>
              <a:cxn ang="0">
                <a:pos x="1240" y="572"/>
              </a:cxn>
              <a:cxn ang="0">
                <a:pos x="1313" y="631"/>
              </a:cxn>
              <a:cxn ang="0">
                <a:pos x="1391" y="672"/>
              </a:cxn>
              <a:cxn ang="0">
                <a:pos x="1500" y="672"/>
              </a:cxn>
              <a:cxn ang="0">
                <a:pos x="1430" y="804"/>
              </a:cxn>
              <a:cxn ang="0">
                <a:pos x="1309" y="928"/>
              </a:cxn>
              <a:cxn ang="0">
                <a:pos x="1231" y="1046"/>
              </a:cxn>
              <a:cxn ang="0">
                <a:pos x="1258" y="1170"/>
              </a:cxn>
              <a:cxn ang="0">
                <a:pos x="1201" y="1330"/>
              </a:cxn>
              <a:cxn ang="0">
                <a:pos x="1139" y="1383"/>
              </a:cxn>
              <a:cxn ang="0">
                <a:pos x="1142" y="1498"/>
              </a:cxn>
              <a:cxn ang="0">
                <a:pos x="1078" y="1596"/>
              </a:cxn>
              <a:cxn ang="0">
                <a:pos x="953" y="1741"/>
              </a:cxn>
              <a:cxn ang="0">
                <a:pos x="808" y="1772"/>
              </a:cxn>
              <a:cxn ang="0">
                <a:pos x="740" y="1630"/>
              </a:cxn>
              <a:cxn ang="0">
                <a:pos x="671" y="1403"/>
              </a:cxn>
              <a:cxn ang="0">
                <a:pos x="647" y="1257"/>
              </a:cxn>
              <a:cxn ang="0">
                <a:pos x="667" y="1163"/>
              </a:cxn>
              <a:cxn ang="0">
                <a:pos x="649" y="1086"/>
              </a:cxn>
              <a:cxn ang="0">
                <a:pos x="603" y="1002"/>
              </a:cxn>
              <a:cxn ang="0">
                <a:pos x="529" y="929"/>
              </a:cxn>
              <a:cxn ang="0">
                <a:pos x="556" y="870"/>
              </a:cxn>
              <a:cxn ang="0">
                <a:pos x="556" y="826"/>
              </a:cxn>
              <a:cxn ang="0">
                <a:pos x="461" y="778"/>
              </a:cxn>
              <a:cxn ang="0">
                <a:pos x="333" y="801"/>
              </a:cxn>
              <a:cxn ang="0">
                <a:pos x="213" y="817"/>
              </a:cxn>
              <a:cxn ang="0">
                <a:pos x="97" y="734"/>
              </a:cxn>
              <a:cxn ang="0">
                <a:pos x="13" y="658"/>
              </a:cxn>
              <a:cxn ang="0">
                <a:pos x="20" y="516"/>
              </a:cxn>
              <a:cxn ang="0">
                <a:pos x="17" y="376"/>
              </a:cxn>
              <a:cxn ang="0">
                <a:pos x="98" y="266"/>
              </a:cxn>
            </a:cxnLst>
            <a:rect l="0" t="0" r="r" b="b"/>
            <a:pathLst>
              <a:path w="1506" h="1774">
                <a:moveTo>
                  <a:pt x="167" y="195"/>
                </a:moveTo>
                <a:cubicBezTo>
                  <a:pt x="157" y="172"/>
                  <a:pt x="157" y="172"/>
                  <a:pt x="157" y="172"/>
                </a:cubicBezTo>
                <a:cubicBezTo>
                  <a:pt x="167" y="161"/>
                  <a:pt x="167" y="161"/>
                  <a:pt x="167" y="161"/>
                </a:cubicBezTo>
                <a:cubicBezTo>
                  <a:pt x="166" y="135"/>
                  <a:pt x="166" y="135"/>
                  <a:pt x="166" y="135"/>
                </a:cubicBezTo>
                <a:cubicBezTo>
                  <a:pt x="166" y="135"/>
                  <a:pt x="176" y="121"/>
                  <a:pt x="183" y="119"/>
                </a:cubicBezTo>
                <a:cubicBezTo>
                  <a:pt x="190" y="118"/>
                  <a:pt x="212" y="105"/>
                  <a:pt x="212" y="105"/>
                </a:cubicBezTo>
                <a:cubicBezTo>
                  <a:pt x="238" y="85"/>
                  <a:pt x="238" y="85"/>
                  <a:pt x="238" y="85"/>
                </a:cubicBezTo>
                <a:cubicBezTo>
                  <a:pt x="245" y="52"/>
                  <a:pt x="245" y="52"/>
                  <a:pt x="245" y="52"/>
                </a:cubicBezTo>
                <a:cubicBezTo>
                  <a:pt x="245" y="52"/>
                  <a:pt x="272" y="45"/>
                  <a:pt x="272" y="55"/>
                </a:cubicBezTo>
                <a:cubicBezTo>
                  <a:pt x="272" y="65"/>
                  <a:pt x="287" y="66"/>
                  <a:pt x="297" y="65"/>
                </a:cubicBezTo>
                <a:cubicBezTo>
                  <a:pt x="307" y="63"/>
                  <a:pt x="320" y="62"/>
                  <a:pt x="320" y="62"/>
                </a:cubicBezTo>
                <a:cubicBezTo>
                  <a:pt x="336" y="70"/>
                  <a:pt x="336" y="70"/>
                  <a:pt x="336" y="70"/>
                </a:cubicBezTo>
                <a:cubicBezTo>
                  <a:pt x="336" y="70"/>
                  <a:pt x="354" y="47"/>
                  <a:pt x="362" y="47"/>
                </a:cubicBezTo>
                <a:cubicBezTo>
                  <a:pt x="369" y="47"/>
                  <a:pt x="400" y="32"/>
                  <a:pt x="410" y="30"/>
                </a:cubicBezTo>
                <a:cubicBezTo>
                  <a:pt x="421" y="29"/>
                  <a:pt x="446" y="22"/>
                  <a:pt x="459" y="23"/>
                </a:cubicBezTo>
                <a:cubicBezTo>
                  <a:pt x="472" y="25"/>
                  <a:pt x="501" y="17"/>
                  <a:pt x="505" y="16"/>
                </a:cubicBezTo>
                <a:cubicBezTo>
                  <a:pt x="510" y="14"/>
                  <a:pt x="530" y="0"/>
                  <a:pt x="530" y="0"/>
                </a:cubicBezTo>
                <a:cubicBezTo>
                  <a:pt x="554" y="7"/>
                  <a:pt x="554" y="7"/>
                  <a:pt x="554" y="7"/>
                </a:cubicBezTo>
                <a:cubicBezTo>
                  <a:pt x="564" y="14"/>
                  <a:pt x="564" y="14"/>
                  <a:pt x="564" y="14"/>
                </a:cubicBezTo>
                <a:cubicBezTo>
                  <a:pt x="564" y="14"/>
                  <a:pt x="573" y="3"/>
                  <a:pt x="582" y="4"/>
                </a:cubicBezTo>
                <a:cubicBezTo>
                  <a:pt x="590" y="6"/>
                  <a:pt x="602" y="3"/>
                  <a:pt x="602" y="7"/>
                </a:cubicBezTo>
                <a:cubicBezTo>
                  <a:pt x="602" y="12"/>
                  <a:pt x="600" y="22"/>
                  <a:pt x="600" y="22"/>
                </a:cubicBezTo>
                <a:cubicBezTo>
                  <a:pt x="600" y="22"/>
                  <a:pt x="609" y="17"/>
                  <a:pt x="613" y="17"/>
                </a:cubicBezTo>
                <a:cubicBezTo>
                  <a:pt x="618" y="17"/>
                  <a:pt x="622" y="32"/>
                  <a:pt x="622" y="32"/>
                </a:cubicBezTo>
                <a:cubicBezTo>
                  <a:pt x="622" y="32"/>
                  <a:pt x="600" y="32"/>
                  <a:pt x="605" y="35"/>
                </a:cubicBezTo>
                <a:cubicBezTo>
                  <a:pt x="609" y="37"/>
                  <a:pt x="618" y="68"/>
                  <a:pt x="618" y="68"/>
                </a:cubicBezTo>
                <a:cubicBezTo>
                  <a:pt x="608" y="111"/>
                  <a:pt x="608" y="111"/>
                  <a:pt x="608" y="111"/>
                </a:cubicBezTo>
                <a:cubicBezTo>
                  <a:pt x="621" y="116"/>
                  <a:pt x="621" y="116"/>
                  <a:pt x="621" y="116"/>
                </a:cubicBezTo>
                <a:cubicBezTo>
                  <a:pt x="626" y="129"/>
                  <a:pt x="626" y="129"/>
                  <a:pt x="626" y="129"/>
                </a:cubicBezTo>
                <a:cubicBezTo>
                  <a:pt x="651" y="132"/>
                  <a:pt x="651" y="132"/>
                  <a:pt x="651" y="132"/>
                </a:cubicBezTo>
                <a:cubicBezTo>
                  <a:pt x="677" y="135"/>
                  <a:pt x="677" y="135"/>
                  <a:pt x="677" y="135"/>
                </a:cubicBezTo>
                <a:cubicBezTo>
                  <a:pt x="677" y="135"/>
                  <a:pt x="670" y="124"/>
                  <a:pt x="675" y="125"/>
                </a:cubicBezTo>
                <a:cubicBezTo>
                  <a:pt x="681" y="126"/>
                  <a:pt x="700" y="131"/>
                  <a:pt x="700" y="131"/>
                </a:cubicBezTo>
                <a:cubicBezTo>
                  <a:pt x="710" y="164"/>
                  <a:pt x="710" y="164"/>
                  <a:pt x="710" y="164"/>
                </a:cubicBezTo>
                <a:cubicBezTo>
                  <a:pt x="740" y="170"/>
                  <a:pt x="740" y="170"/>
                  <a:pt x="740" y="170"/>
                </a:cubicBezTo>
                <a:cubicBezTo>
                  <a:pt x="772" y="188"/>
                  <a:pt x="772" y="188"/>
                  <a:pt x="772" y="188"/>
                </a:cubicBezTo>
                <a:cubicBezTo>
                  <a:pt x="799" y="203"/>
                  <a:pt x="799" y="203"/>
                  <a:pt x="799" y="203"/>
                </a:cubicBezTo>
                <a:cubicBezTo>
                  <a:pt x="799" y="203"/>
                  <a:pt x="812" y="185"/>
                  <a:pt x="811" y="181"/>
                </a:cubicBezTo>
                <a:cubicBezTo>
                  <a:pt x="809" y="177"/>
                  <a:pt x="801" y="159"/>
                  <a:pt x="814" y="152"/>
                </a:cubicBezTo>
                <a:cubicBezTo>
                  <a:pt x="827" y="145"/>
                  <a:pt x="839" y="132"/>
                  <a:pt x="861" y="137"/>
                </a:cubicBezTo>
                <a:cubicBezTo>
                  <a:pt x="883" y="141"/>
                  <a:pt x="917" y="155"/>
                  <a:pt x="927" y="158"/>
                </a:cubicBezTo>
                <a:cubicBezTo>
                  <a:pt x="937" y="161"/>
                  <a:pt x="979" y="164"/>
                  <a:pt x="988" y="168"/>
                </a:cubicBezTo>
                <a:cubicBezTo>
                  <a:pt x="996" y="172"/>
                  <a:pt x="1024" y="182"/>
                  <a:pt x="1024" y="182"/>
                </a:cubicBezTo>
                <a:cubicBezTo>
                  <a:pt x="1024" y="182"/>
                  <a:pt x="1029" y="168"/>
                  <a:pt x="1035" y="167"/>
                </a:cubicBezTo>
                <a:cubicBezTo>
                  <a:pt x="1041" y="165"/>
                  <a:pt x="1084" y="167"/>
                  <a:pt x="1084" y="167"/>
                </a:cubicBezTo>
                <a:cubicBezTo>
                  <a:pt x="1091" y="177"/>
                  <a:pt x="1091" y="177"/>
                  <a:pt x="1091" y="177"/>
                </a:cubicBezTo>
                <a:cubicBezTo>
                  <a:pt x="1091" y="177"/>
                  <a:pt x="1122" y="171"/>
                  <a:pt x="1130" y="180"/>
                </a:cubicBezTo>
                <a:cubicBezTo>
                  <a:pt x="1139" y="188"/>
                  <a:pt x="1127" y="263"/>
                  <a:pt x="1120" y="254"/>
                </a:cubicBezTo>
                <a:cubicBezTo>
                  <a:pt x="1113" y="246"/>
                  <a:pt x="1073" y="205"/>
                  <a:pt x="1081" y="218"/>
                </a:cubicBezTo>
                <a:cubicBezTo>
                  <a:pt x="1090" y="231"/>
                  <a:pt x="1097" y="259"/>
                  <a:pt x="1106" y="264"/>
                </a:cubicBezTo>
                <a:cubicBezTo>
                  <a:pt x="1114" y="270"/>
                  <a:pt x="1125" y="287"/>
                  <a:pt x="1125" y="293"/>
                </a:cubicBezTo>
                <a:cubicBezTo>
                  <a:pt x="1125" y="299"/>
                  <a:pt x="1126" y="312"/>
                  <a:pt x="1132" y="317"/>
                </a:cubicBezTo>
                <a:cubicBezTo>
                  <a:pt x="1138" y="323"/>
                  <a:pt x="1130" y="346"/>
                  <a:pt x="1136" y="353"/>
                </a:cubicBezTo>
                <a:cubicBezTo>
                  <a:pt x="1142" y="361"/>
                  <a:pt x="1148" y="376"/>
                  <a:pt x="1152" y="381"/>
                </a:cubicBezTo>
                <a:cubicBezTo>
                  <a:pt x="1156" y="385"/>
                  <a:pt x="1169" y="396"/>
                  <a:pt x="1173" y="398"/>
                </a:cubicBezTo>
                <a:cubicBezTo>
                  <a:pt x="1178" y="399"/>
                  <a:pt x="1186" y="415"/>
                  <a:pt x="1186" y="415"/>
                </a:cubicBezTo>
                <a:cubicBezTo>
                  <a:pt x="1205" y="494"/>
                  <a:pt x="1205" y="494"/>
                  <a:pt x="1205" y="494"/>
                </a:cubicBezTo>
                <a:cubicBezTo>
                  <a:pt x="1230" y="514"/>
                  <a:pt x="1230" y="514"/>
                  <a:pt x="1230" y="514"/>
                </a:cubicBezTo>
                <a:cubicBezTo>
                  <a:pt x="1227" y="543"/>
                  <a:pt x="1227" y="543"/>
                  <a:pt x="1227" y="543"/>
                </a:cubicBezTo>
                <a:cubicBezTo>
                  <a:pt x="1227" y="543"/>
                  <a:pt x="1235" y="569"/>
                  <a:pt x="1240" y="572"/>
                </a:cubicBezTo>
                <a:cubicBezTo>
                  <a:pt x="1244" y="575"/>
                  <a:pt x="1267" y="590"/>
                  <a:pt x="1273" y="589"/>
                </a:cubicBezTo>
                <a:cubicBezTo>
                  <a:pt x="1279" y="587"/>
                  <a:pt x="1277" y="602"/>
                  <a:pt x="1281" y="606"/>
                </a:cubicBezTo>
                <a:cubicBezTo>
                  <a:pt x="1286" y="610"/>
                  <a:pt x="1313" y="626"/>
                  <a:pt x="1313" y="631"/>
                </a:cubicBezTo>
                <a:cubicBezTo>
                  <a:pt x="1313" y="635"/>
                  <a:pt x="1322" y="661"/>
                  <a:pt x="1330" y="669"/>
                </a:cubicBezTo>
                <a:cubicBezTo>
                  <a:pt x="1339" y="678"/>
                  <a:pt x="1346" y="681"/>
                  <a:pt x="1355" y="682"/>
                </a:cubicBezTo>
                <a:cubicBezTo>
                  <a:pt x="1364" y="684"/>
                  <a:pt x="1381" y="675"/>
                  <a:pt x="1391" y="672"/>
                </a:cubicBezTo>
                <a:cubicBezTo>
                  <a:pt x="1401" y="669"/>
                  <a:pt x="1431" y="671"/>
                  <a:pt x="1438" y="668"/>
                </a:cubicBezTo>
                <a:cubicBezTo>
                  <a:pt x="1446" y="665"/>
                  <a:pt x="1486" y="646"/>
                  <a:pt x="1494" y="646"/>
                </a:cubicBezTo>
                <a:cubicBezTo>
                  <a:pt x="1503" y="646"/>
                  <a:pt x="1506" y="662"/>
                  <a:pt x="1500" y="672"/>
                </a:cubicBezTo>
                <a:cubicBezTo>
                  <a:pt x="1494" y="682"/>
                  <a:pt x="1483" y="714"/>
                  <a:pt x="1483" y="714"/>
                </a:cubicBezTo>
                <a:cubicBezTo>
                  <a:pt x="1483" y="714"/>
                  <a:pt x="1490" y="741"/>
                  <a:pt x="1486" y="744"/>
                </a:cubicBezTo>
                <a:cubicBezTo>
                  <a:pt x="1482" y="747"/>
                  <a:pt x="1433" y="799"/>
                  <a:pt x="1430" y="804"/>
                </a:cubicBezTo>
                <a:cubicBezTo>
                  <a:pt x="1427" y="810"/>
                  <a:pt x="1433" y="824"/>
                  <a:pt x="1424" y="830"/>
                </a:cubicBezTo>
                <a:cubicBezTo>
                  <a:pt x="1415" y="836"/>
                  <a:pt x="1382" y="866"/>
                  <a:pt x="1371" y="876"/>
                </a:cubicBezTo>
                <a:cubicBezTo>
                  <a:pt x="1359" y="886"/>
                  <a:pt x="1325" y="916"/>
                  <a:pt x="1309" y="928"/>
                </a:cubicBezTo>
                <a:cubicBezTo>
                  <a:pt x="1293" y="939"/>
                  <a:pt x="1274" y="968"/>
                  <a:pt x="1270" y="971"/>
                </a:cubicBezTo>
                <a:cubicBezTo>
                  <a:pt x="1266" y="974"/>
                  <a:pt x="1237" y="1008"/>
                  <a:pt x="1237" y="1008"/>
                </a:cubicBezTo>
                <a:cubicBezTo>
                  <a:pt x="1237" y="1008"/>
                  <a:pt x="1231" y="1040"/>
                  <a:pt x="1231" y="1046"/>
                </a:cubicBezTo>
                <a:cubicBezTo>
                  <a:pt x="1231" y="1051"/>
                  <a:pt x="1231" y="1102"/>
                  <a:pt x="1234" y="1107"/>
                </a:cubicBezTo>
                <a:cubicBezTo>
                  <a:pt x="1237" y="1113"/>
                  <a:pt x="1245" y="1148"/>
                  <a:pt x="1245" y="1148"/>
                </a:cubicBezTo>
                <a:cubicBezTo>
                  <a:pt x="1245" y="1148"/>
                  <a:pt x="1257" y="1159"/>
                  <a:pt x="1258" y="1170"/>
                </a:cubicBezTo>
                <a:cubicBezTo>
                  <a:pt x="1260" y="1182"/>
                  <a:pt x="1258" y="1219"/>
                  <a:pt x="1258" y="1229"/>
                </a:cubicBezTo>
                <a:cubicBezTo>
                  <a:pt x="1258" y="1239"/>
                  <a:pt x="1263" y="1294"/>
                  <a:pt x="1257" y="1295"/>
                </a:cubicBezTo>
                <a:cubicBezTo>
                  <a:pt x="1251" y="1297"/>
                  <a:pt x="1201" y="1330"/>
                  <a:pt x="1201" y="1330"/>
                </a:cubicBezTo>
                <a:cubicBezTo>
                  <a:pt x="1201" y="1330"/>
                  <a:pt x="1176" y="1349"/>
                  <a:pt x="1175" y="1356"/>
                </a:cubicBezTo>
                <a:cubicBezTo>
                  <a:pt x="1173" y="1363"/>
                  <a:pt x="1178" y="1374"/>
                  <a:pt x="1162" y="1373"/>
                </a:cubicBezTo>
                <a:cubicBezTo>
                  <a:pt x="1146" y="1372"/>
                  <a:pt x="1139" y="1377"/>
                  <a:pt x="1139" y="1383"/>
                </a:cubicBezTo>
                <a:cubicBezTo>
                  <a:pt x="1139" y="1389"/>
                  <a:pt x="1130" y="1394"/>
                  <a:pt x="1138" y="1403"/>
                </a:cubicBezTo>
                <a:cubicBezTo>
                  <a:pt x="1145" y="1412"/>
                  <a:pt x="1158" y="1429"/>
                  <a:pt x="1156" y="1433"/>
                </a:cubicBezTo>
                <a:cubicBezTo>
                  <a:pt x="1155" y="1438"/>
                  <a:pt x="1148" y="1495"/>
                  <a:pt x="1142" y="1498"/>
                </a:cubicBezTo>
                <a:cubicBezTo>
                  <a:pt x="1136" y="1501"/>
                  <a:pt x="1106" y="1524"/>
                  <a:pt x="1102" y="1525"/>
                </a:cubicBezTo>
                <a:cubicBezTo>
                  <a:pt x="1097" y="1527"/>
                  <a:pt x="1089" y="1547"/>
                  <a:pt x="1089" y="1547"/>
                </a:cubicBezTo>
                <a:cubicBezTo>
                  <a:pt x="1089" y="1547"/>
                  <a:pt x="1081" y="1588"/>
                  <a:pt x="1078" y="1596"/>
                </a:cubicBezTo>
                <a:cubicBezTo>
                  <a:pt x="1076" y="1603"/>
                  <a:pt x="1055" y="1633"/>
                  <a:pt x="1050" y="1640"/>
                </a:cubicBezTo>
                <a:cubicBezTo>
                  <a:pt x="1044" y="1647"/>
                  <a:pt x="1027" y="1676"/>
                  <a:pt x="1018" y="1686"/>
                </a:cubicBezTo>
                <a:cubicBezTo>
                  <a:pt x="1009" y="1696"/>
                  <a:pt x="963" y="1736"/>
                  <a:pt x="953" y="1741"/>
                </a:cubicBezTo>
                <a:cubicBezTo>
                  <a:pt x="943" y="1745"/>
                  <a:pt x="904" y="1741"/>
                  <a:pt x="898" y="1741"/>
                </a:cubicBezTo>
                <a:cubicBezTo>
                  <a:pt x="893" y="1741"/>
                  <a:pt x="873" y="1739"/>
                  <a:pt x="864" y="1745"/>
                </a:cubicBezTo>
                <a:cubicBezTo>
                  <a:pt x="855" y="1751"/>
                  <a:pt x="822" y="1774"/>
                  <a:pt x="808" y="1772"/>
                </a:cubicBezTo>
                <a:cubicBezTo>
                  <a:pt x="793" y="1771"/>
                  <a:pt x="778" y="1752"/>
                  <a:pt x="773" y="1746"/>
                </a:cubicBezTo>
                <a:cubicBezTo>
                  <a:pt x="769" y="1741"/>
                  <a:pt x="773" y="1710"/>
                  <a:pt x="769" y="1703"/>
                </a:cubicBezTo>
                <a:cubicBezTo>
                  <a:pt x="765" y="1696"/>
                  <a:pt x="747" y="1649"/>
                  <a:pt x="740" y="1630"/>
                </a:cubicBezTo>
                <a:cubicBezTo>
                  <a:pt x="733" y="1611"/>
                  <a:pt x="708" y="1564"/>
                  <a:pt x="700" y="1557"/>
                </a:cubicBezTo>
                <a:cubicBezTo>
                  <a:pt x="691" y="1550"/>
                  <a:pt x="698" y="1502"/>
                  <a:pt x="696" y="1495"/>
                </a:cubicBezTo>
                <a:cubicBezTo>
                  <a:pt x="693" y="1488"/>
                  <a:pt x="678" y="1413"/>
                  <a:pt x="671" y="1403"/>
                </a:cubicBezTo>
                <a:cubicBezTo>
                  <a:pt x="664" y="1393"/>
                  <a:pt x="634" y="1357"/>
                  <a:pt x="629" y="1347"/>
                </a:cubicBezTo>
                <a:cubicBezTo>
                  <a:pt x="625" y="1337"/>
                  <a:pt x="631" y="1288"/>
                  <a:pt x="631" y="1288"/>
                </a:cubicBezTo>
                <a:cubicBezTo>
                  <a:pt x="647" y="1257"/>
                  <a:pt x="647" y="1257"/>
                  <a:pt x="647" y="1257"/>
                </a:cubicBezTo>
                <a:cubicBezTo>
                  <a:pt x="665" y="1239"/>
                  <a:pt x="665" y="1239"/>
                  <a:pt x="665" y="1239"/>
                </a:cubicBezTo>
                <a:cubicBezTo>
                  <a:pt x="677" y="1199"/>
                  <a:pt x="677" y="1199"/>
                  <a:pt x="677" y="1199"/>
                </a:cubicBezTo>
                <a:cubicBezTo>
                  <a:pt x="667" y="1163"/>
                  <a:pt x="667" y="1163"/>
                  <a:pt x="667" y="1163"/>
                </a:cubicBezTo>
                <a:cubicBezTo>
                  <a:pt x="648" y="1137"/>
                  <a:pt x="648" y="1137"/>
                  <a:pt x="648" y="1137"/>
                </a:cubicBezTo>
                <a:cubicBezTo>
                  <a:pt x="654" y="1120"/>
                  <a:pt x="654" y="1120"/>
                  <a:pt x="654" y="1120"/>
                </a:cubicBezTo>
                <a:cubicBezTo>
                  <a:pt x="664" y="1114"/>
                  <a:pt x="649" y="1086"/>
                  <a:pt x="649" y="1086"/>
                </a:cubicBezTo>
                <a:cubicBezTo>
                  <a:pt x="636" y="1071"/>
                  <a:pt x="636" y="1071"/>
                  <a:pt x="636" y="1071"/>
                </a:cubicBezTo>
                <a:cubicBezTo>
                  <a:pt x="641" y="1025"/>
                  <a:pt x="641" y="1025"/>
                  <a:pt x="641" y="1025"/>
                </a:cubicBezTo>
                <a:cubicBezTo>
                  <a:pt x="603" y="1002"/>
                  <a:pt x="603" y="1002"/>
                  <a:pt x="603" y="1002"/>
                </a:cubicBezTo>
                <a:cubicBezTo>
                  <a:pt x="580" y="981"/>
                  <a:pt x="580" y="981"/>
                  <a:pt x="580" y="981"/>
                </a:cubicBezTo>
                <a:cubicBezTo>
                  <a:pt x="543" y="952"/>
                  <a:pt x="543" y="952"/>
                  <a:pt x="543" y="952"/>
                </a:cubicBezTo>
                <a:cubicBezTo>
                  <a:pt x="529" y="929"/>
                  <a:pt x="529" y="929"/>
                  <a:pt x="529" y="929"/>
                </a:cubicBezTo>
                <a:cubicBezTo>
                  <a:pt x="557" y="915"/>
                  <a:pt x="557" y="915"/>
                  <a:pt x="557" y="915"/>
                </a:cubicBezTo>
                <a:cubicBezTo>
                  <a:pt x="572" y="893"/>
                  <a:pt x="572" y="893"/>
                  <a:pt x="572" y="893"/>
                </a:cubicBezTo>
                <a:cubicBezTo>
                  <a:pt x="556" y="870"/>
                  <a:pt x="556" y="870"/>
                  <a:pt x="556" y="870"/>
                </a:cubicBezTo>
                <a:cubicBezTo>
                  <a:pt x="573" y="856"/>
                  <a:pt x="573" y="856"/>
                  <a:pt x="573" y="856"/>
                </a:cubicBezTo>
                <a:cubicBezTo>
                  <a:pt x="579" y="847"/>
                  <a:pt x="579" y="847"/>
                  <a:pt x="579" y="847"/>
                </a:cubicBezTo>
                <a:cubicBezTo>
                  <a:pt x="556" y="826"/>
                  <a:pt x="556" y="826"/>
                  <a:pt x="556" y="826"/>
                </a:cubicBezTo>
                <a:cubicBezTo>
                  <a:pt x="541" y="813"/>
                  <a:pt x="541" y="813"/>
                  <a:pt x="541" y="813"/>
                </a:cubicBezTo>
                <a:cubicBezTo>
                  <a:pt x="497" y="819"/>
                  <a:pt x="497" y="819"/>
                  <a:pt x="497" y="819"/>
                </a:cubicBezTo>
                <a:cubicBezTo>
                  <a:pt x="461" y="778"/>
                  <a:pt x="461" y="778"/>
                  <a:pt x="461" y="778"/>
                </a:cubicBezTo>
                <a:cubicBezTo>
                  <a:pt x="461" y="778"/>
                  <a:pt x="429" y="773"/>
                  <a:pt x="416" y="776"/>
                </a:cubicBezTo>
                <a:cubicBezTo>
                  <a:pt x="403" y="778"/>
                  <a:pt x="383" y="786"/>
                  <a:pt x="372" y="788"/>
                </a:cubicBezTo>
                <a:cubicBezTo>
                  <a:pt x="360" y="791"/>
                  <a:pt x="340" y="799"/>
                  <a:pt x="333" y="801"/>
                </a:cubicBezTo>
                <a:cubicBezTo>
                  <a:pt x="325" y="804"/>
                  <a:pt x="314" y="801"/>
                  <a:pt x="304" y="800"/>
                </a:cubicBezTo>
                <a:cubicBezTo>
                  <a:pt x="294" y="799"/>
                  <a:pt x="292" y="794"/>
                  <a:pt x="278" y="799"/>
                </a:cubicBezTo>
                <a:cubicBezTo>
                  <a:pt x="264" y="803"/>
                  <a:pt x="220" y="817"/>
                  <a:pt x="213" y="817"/>
                </a:cubicBezTo>
                <a:cubicBezTo>
                  <a:pt x="206" y="817"/>
                  <a:pt x="174" y="809"/>
                  <a:pt x="169" y="804"/>
                </a:cubicBezTo>
                <a:cubicBezTo>
                  <a:pt x="163" y="800"/>
                  <a:pt x="118" y="770"/>
                  <a:pt x="114" y="763"/>
                </a:cubicBezTo>
                <a:cubicBezTo>
                  <a:pt x="110" y="755"/>
                  <a:pt x="107" y="738"/>
                  <a:pt x="97" y="734"/>
                </a:cubicBezTo>
                <a:cubicBezTo>
                  <a:pt x="87" y="730"/>
                  <a:pt x="72" y="714"/>
                  <a:pt x="69" y="708"/>
                </a:cubicBezTo>
                <a:cubicBezTo>
                  <a:pt x="66" y="702"/>
                  <a:pt x="48" y="674"/>
                  <a:pt x="42" y="674"/>
                </a:cubicBezTo>
                <a:cubicBezTo>
                  <a:pt x="36" y="674"/>
                  <a:pt x="13" y="658"/>
                  <a:pt x="13" y="658"/>
                </a:cubicBezTo>
                <a:cubicBezTo>
                  <a:pt x="13" y="658"/>
                  <a:pt x="13" y="632"/>
                  <a:pt x="9" y="625"/>
                </a:cubicBezTo>
                <a:cubicBezTo>
                  <a:pt x="4" y="618"/>
                  <a:pt x="10" y="552"/>
                  <a:pt x="10" y="547"/>
                </a:cubicBezTo>
                <a:cubicBezTo>
                  <a:pt x="10" y="543"/>
                  <a:pt x="20" y="516"/>
                  <a:pt x="20" y="516"/>
                </a:cubicBezTo>
                <a:cubicBezTo>
                  <a:pt x="12" y="437"/>
                  <a:pt x="12" y="437"/>
                  <a:pt x="12" y="437"/>
                </a:cubicBezTo>
                <a:cubicBezTo>
                  <a:pt x="0" y="419"/>
                  <a:pt x="0" y="419"/>
                  <a:pt x="0" y="419"/>
                </a:cubicBezTo>
                <a:cubicBezTo>
                  <a:pt x="0" y="419"/>
                  <a:pt x="12" y="384"/>
                  <a:pt x="17" y="376"/>
                </a:cubicBezTo>
                <a:cubicBezTo>
                  <a:pt x="23" y="369"/>
                  <a:pt x="40" y="353"/>
                  <a:pt x="42" y="348"/>
                </a:cubicBezTo>
                <a:cubicBezTo>
                  <a:pt x="43" y="342"/>
                  <a:pt x="66" y="310"/>
                  <a:pt x="69" y="303"/>
                </a:cubicBezTo>
                <a:cubicBezTo>
                  <a:pt x="72" y="296"/>
                  <a:pt x="94" y="269"/>
                  <a:pt x="98" y="266"/>
                </a:cubicBezTo>
                <a:cubicBezTo>
                  <a:pt x="102" y="263"/>
                  <a:pt x="135" y="236"/>
                  <a:pt x="135" y="236"/>
                </a:cubicBezTo>
                <a:lnTo>
                  <a:pt x="167" y="195"/>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41" name="Freeform 71">
            <a:extLst>
              <a:ext uri="{FF2B5EF4-FFF2-40B4-BE49-F238E27FC236}">
                <a16:creationId xmlns:a16="http://schemas.microsoft.com/office/drawing/2014/main" id="{5801AF88-C6CD-B541-AC4D-6D5C78CBE6C0}"/>
              </a:ext>
            </a:extLst>
          </p:cNvPr>
          <p:cNvSpPr>
            <a:spLocks/>
          </p:cNvSpPr>
          <p:nvPr/>
        </p:nvSpPr>
        <p:spPr bwMode="auto">
          <a:xfrm>
            <a:off x="6498864" y="2301063"/>
            <a:ext cx="309872" cy="307495"/>
          </a:xfrm>
          <a:custGeom>
            <a:avLst/>
            <a:gdLst/>
            <a:ahLst/>
            <a:cxnLst>
              <a:cxn ang="0">
                <a:pos x="13" y="289"/>
              </a:cxn>
              <a:cxn ang="0">
                <a:pos x="33" y="239"/>
              </a:cxn>
              <a:cxn ang="0">
                <a:pos x="54" y="209"/>
              </a:cxn>
              <a:cxn ang="0">
                <a:pos x="31" y="153"/>
              </a:cxn>
              <a:cxn ang="0">
                <a:pos x="54" y="174"/>
              </a:cxn>
              <a:cxn ang="0">
                <a:pos x="85" y="168"/>
              </a:cxn>
              <a:cxn ang="0">
                <a:pos x="113" y="120"/>
              </a:cxn>
              <a:cxn ang="0">
                <a:pos x="152" y="90"/>
              </a:cxn>
              <a:cxn ang="0">
                <a:pos x="175" y="67"/>
              </a:cxn>
              <a:cxn ang="0">
                <a:pos x="216" y="69"/>
              </a:cxn>
              <a:cxn ang="0">
                <a:pos x="264" y="41"/>
              </a:cxn>
              <a:cxn ang="0">
                <a:pos x="305" y="2"/>
              </a:cxn>
              <a:cxn ang="0">
                <a:pos x="337" y="24"/>
              </a:cxn>
              <a:cxn ang="0">
                <a:pos x="318" y="77"/>
              </a:cxn>
              <a:cxn ang="0">
                <a:pos x="221" y="131"/>
              </a:cxn>
              <a:cxn ang="0">
                <a:pos x="149" y="200"/>
              </a:cxn>
              <a:cxn ang="0">
                <a:pos x="130" y="230"/>
              </a:cxn>
              <a:cxn ang="0">
                <a:pos x="111" y="226"/>
              </a:cxn>
              <a:cxn ang="0">
                <a:pos x="98" y="254"/>
              </a:cxn>
              <a:cxn ang="0">
                <a:pos x="93" y="271"/>
              </a:cxn>
              <a:cxn ang="0">
                <a:pos x="91" y="293"/>
              </a:cxn>
              <a:cxn ang="0">
                <a:pos x="76" y="319"/>
              </a:cxn>
              <a:cxn ang="0">
                <a:pos x="63" y="338"/>
              </a:cxn>
              <a:cxn ang="0">
                <a:pos x="39" y="323"/>
              </a:cxn>
              <a:cxn ang="0">
                <a:pos x="13" y="314"/>
              </a:cxn>
              <a:cxn ang="0">
                <a:pos x="13" y="289"/>
              </a:cxn>
            </a:cxnLst>
            <a:rect l="0" t="0" r="r" b="b"/>
            <a:pathLst>
              <a:path w="340" h="338">
                <a:moveTo>
                  <a:pt x="13" y="289"/>
                </a:moveTo>
                <a:cubicBezTo>
                  <a:pt x="13" y="289"/>
                  <a:pt x="29" y="248"/>
                  <a:pt x="33" y="239"/>
                </a:cubicBezTo>
                <a:cubicBezTo>
                  <a:pt x="37" y="230"/>
                  <a:pt x="54" y="209"/>
                  <a:pt x="54" y="209"/>
                </a:cubicBezTo>
                <a:cubicBezTo>
                  <a:pt x="31" y="153"/>
                  <a:pt x="31" y="153"/>
                  <a:pt x="31" y="153"/>
                </a:cubicBezTo>
                <a:cubicBezTo>
                  <a:pt x="31" y="153"/>
                  <a:pt x="48" y="166"/>
                  <a:pt x="54" y="174"/>
                </a:cubicBezTo>
                <a:cubicBezTo>
                  <a:pt x="61" y="183"/>
                  <a:pt x="78" y="172"/>
                  <a:pt x="85" y="168"/>
                </a:cubicBezTo>
                <a:cubicBezTo>
                  <a:pt x="91" y="164"/>
                  <a:pt x="106" y="127"/>
                  <a:pt x="113" y="120"/>
                </a:cubicBezTo>
                <a:cubicBezTo>
                  <a:pt x="119" y="114"/>
                  <a:pt x="143" y="95"/>
                  <a:pt x="152" y="90"/>
                </a:cubicBezTo>
                <a:cubicBezTo>
                  <a:pt x="160" y="86"/>
                  <a:pt x="169" y="67"/>
                  <a:pt x="175" y="67"/>
                </a:cubicBezTo>
                <a:cubicBezTo>
                  <a:pt x="182" y="67"/>
                  <a:pt x="210" y="71"/>
                  <a:pt x="216" y="69"/>
                </a:cubicBezTo>
                <a:cubicBezTo>
                  <a:pt x="223" y="67"/>
                  <a:pt x="264" y="41"/>
                  <a:pt x="264" y="41"/>
                </a:cubicBezTo>
                <a:cubicBezTo>
                  <a:pt x="264" y="41"/>
                  <a:pt x="286" y="0"/>
                  <a:pt x="305" y="2"/>
                </a:cubicBezTo>
                <a:cubicBezTo>
                  <a:pt x="324" y="4"/>
                  <a:pt x="335" y="13"/>
                  <a:pt x="337" y="24"/>
                </a:cubicBezTo>
                <a:cubicBezTo>
                  <a:pt x="340" y="34"/>
                  <a:pt x="331" y="69"/>
                  <a:pt x="318" y="77"/>
                </a:cubicBezTo>
                <a:cubicBezTo>
                  <a:pt x="305" y="86"/>
                  <a:pt x="247" y="114"/>
                  <a:pt x="221" y="131"/>
                </a:cubicBezTo>
                <a:cubicBezTo>
                  <a:pt x="195" y="149"/>
                  <a:pt x="162" y="187"/>
                  <a:pt x="149" y="200"/>
                </a:cubicBezTo>
                <a:cubicBezTo>
                  <a:pt x="137" y="213"/>
                  <a:pt x="141" y="230"/>
                  <a:pt x="130" y="230"/>
                </a:cubicBezTo>
                <a:cubicBezTo>
                  <a:pt x="119" y="230"/>
                  <a:pt x="111" y="226"/>
                  <a:pt x="111" y="226"/>
                </a:cubicBezTo>
                <a:cubicBezTo>
                  <a:pt x="98" y="254"/>
                  <a:pt x="98" y="254"/>
                  <a:pt x="98" y="254"/>
                </a:cubicBezTo>
                <a:cubicBezTo>
                  <a:pt x="93" y="271"/>
                  <a:pt x="93" y="271"/>
                  <a:pt x="93" y="271"/>
                </a:cubicBezTo>
                <a:cubicBezTo>
                  <a:pt x="91" y="293"/>
                  <a:pt x="91" y="293"/>
                  <a:pt x="91" y="293"/>
                </a:cubicBezTo>
                <a:cubicBezTo>
                  <a:pt x="76" y="319"/>
                  <a:pt x="76" y="319"/>
                  <a:pt x="76" y="319"/>
                </a:cubicBezTo>
                <a:cubicBezTo>
                  <a:pt x="63" y="338"/>
                  <a:pt x="63" y="338"/>
                  <a:pt x="63" y="338"/>
                </a:cubicBezTo>
                <a:cubicBezTo>
                  <a:pt x="39" y="323"/>
                  <a:pt x="39" y="323"/>
                  <a:pt x="39" y="323"/>
                </a:cubicBezTo>
                <a:cubicBezTo>
                  <a:pt x="13" y="314"/>
                  <a:pt x="13" y="314"/>
                  <a:pt x="13" y="314"/>
                </a:cubicBezTo>
                <a:cubicBezTo>
                  <a:pt x="13" y="314"/>
                  <a:pt x="0" y="293"/>
                  <a:pt x="13" y="289"/>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42" name="Freeform 72">
            <a:extLst>
              <a:ext uri="{FF2B5EF4-FFF2-40B4-BE49-F238E27FC236}">
                <a16:creationId xmlns:a16="http://schemas.microsoft.com/office/drawing/2014/main" id="{6BB33F1F-9BD9-5A4E-AC4E-C93D4E7754FE}"/>
              </a:ext>
            </a:extLst>
          </p:cNvPr>
          <p:cNvSpPr>
            <a:spLocks/>
          </p:cNvSpPr>
          <p:nvPr/>
        </p:nvSpPr>
        <p:spPr bwMode="auto">
          <a:xfrm>
            <a:off x="6446558" y="2604595"/>
            <a:ext cx="131557" cy="173560"/>
          </a:xfrm>
          <a:custGeom>
            <a:avLst/>
            <a:gdLst/>
            <a:ahLst/>
            <a:cxnLst>
              <a:cxn ang="0">
                <a:pos x="69" y="6"/>
              </a:cxn>
              <a:cxn ang="0">
                <a:pos x="84" y="0"/>
              </a:cxn>
              <a:cxn ang="0">
                <a:pos x="117" y="15"/>
              </a:cxn>
              <a:cxn ang="0">
                <a:pos x="100" y="60"/>
              </a:cxn>
              <a:cxn ang="0">
                <a:pos x="97" y="123"/>
              </a:cxn>
              <a:cxn ang="0">
                <a:pos x="128" y="163"/>
              </a:cxn>
              <a:cxn ang="0">
                <a:pos x="134" y="191"/>
              </a:cxn>
              <a:cxn ang="0">
                <a:pos x="58" y="183"/>
              </a:cxn>
              <a:cxn ang="0">
                <a:pos x="56" y="151"/>
              </a:cxn>
              <a:cxn ang="0">
                <a:pos x="30" y="129"/>
              </a:cxn>
              <a:cxn ang="0">
                <a:pos x="11" y="105"/>
              </a:cxn>
              <a:cxn ang="0">
                <a:pos x="13" y="84"/>
              </a:cxn>
              <a:cxn ang="0">
                <a:pos x="28" y="60"/>
              </a:cxn>
              <a:cxn ang="0">
                <a:pos x="30" y="28"/>
              </a:cxn>
              <a:cxn ang="0">
                <a:pos x="46" y="13"/>
              </a:cxn>
              <a:cxn ang="0">
                <a:pos x="69" y="6"/>
              </a:cxn>
            </a:cxnLst>
            <a:rect l="0" t="0" r="r" b="b"/>
            <a:pathLst>
              <a:path w="145" h="191">
                <a:moveTo>
                  <a:pt x="69" y="6"/>
                </a:moveTo>
                <a:cubicBezTo>
                  <a:pt x="84" y="0"/>
                  <a:pt x="84" y="0"/>
                  <a:pt x="84" y="0"/>
                </a:cubicBezTo>
                <a:cubicBezTo>
                  <a:pt x="117" y="15"/>
                  <a:pt x="117" y="15"/>
                  <a:pt x="117" y="15"/>
                </a:cubicBezTo>
                <a:cubicBezTo>
                  <a:pt x="117" y="15"/>
                  <a:pt x="102" y="47"/>
                  <a:pt x="100" y="60"/>
                </a:cubicBezTo>
                <a:cubicBezTo>
                  <a:pt x="97" y="73"/>
                  <a:pt x="87" y="110"/>
                  <a:pt x="97" y="123"/>
                </a:cubicBezTo>
                <a:cubicBezTo>
                  <a:pt x="108" y="135"/>
                  <a:pt x="128" y="163"/>
                  <a:pt x="128" y="163"/>
                </a:cubicBezTo>
                <a:cubicBezTo>
                  <a:pt x="128" y="163"/>
                  <a:pt x="145" y="191"/>
                  <a:pt x="134" y="191"/>
                </a:cubicBezTo>
                <a:cubicBezTo>
                  <a:pt x="123" y="191"/>
                  <a:pt x="65" y="191"/>
                  <a:pt x="58" y="183"/>
                </a:cubicBezTo>
                <a:cubicBezTo>
                  <a:pt x="52" y="174"/>
                  <a:pt x="65" y="157"/>
                  <a:pt x="56" y="151"/>
                </a:cubicBezTo>
                <a:cubicBezTo>
                  <a:pt x="48" y="144"/>
                  <a:pt x="48" y="131"/>
                  <a:pt x="30" y="129"/>
                </a:cubicBezTo>
                <a:cubicBezTo>
                  <a:pt x="13" y="127"/>
                  <a:pt x="11" y="112"/>
                  <a:pt x="11" y="105"/>
                </a:cubicBezTo>
                <a:cubicBezTo>
                  <a:pt x="11" y="99"/>
                  <a:pt x="0" y="95"/>
                  <a:pt x="13" y="84"/>
                </a:cubicBezTo>
                <a:cubicBezTo>
                  <a:pt x="26" y="73"/>
                  <a:pt x="28" y="60"/>
                  <a:pt x="28" y="60"/>
                </a:cubicBezTo>
                <a:cubicBezTo>
                  <a:pt x="30" y="28"/>
                  <a:pt x="30" y="28"/>
                  <a:pt x="30" y="28"/>
                </a:cubicBezTo>
                <a:cubicBezTo>
                  <a:pt x="46" y="13"/>
                  <a:pt x="46" y="13"/>
                  <a:pt x="46" y="13"/>
                </a:cubicBezTo>
                <a:lnTo>
                  <a:pt x="69" y="6"/>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43" name="Freeform 73">
            <a:extLst>
              <a:ext uri="{FF2B5EF4-FFF2-40B4-BE49-F238E27FC236}">
                <a16:creationId xmlns:a16="http://schemas.microsoft.com/office/drawing/2014/main" id="{90972D5E-1FF3-044D-ABCB-B6E90CF68D78}"/>
              </a:ext>
            </a:extLst>
          </p:cNvPr>
          <p:cNvSpPr>
            <a:spLocks/>
          </p:cNvSpPr>
          <p:nvPr/>
        </p:nvSpPr>
        <p:spPr bwMode="auto">
          <a:xfrm>
            <a:off x="4232280" y="3628521"/>
            <a:ext cx="148992" cy="156917"/>
          </a:xfrm>
          <a:custGeom>
            <a:avLst/>
            <a:gdLst/>
            <a:ahLst/>
            <a:cxnLst>
              <a:cxn ang="0">
                <a:pos x="75" y="20"/>
              </a:cxn>
              <a:cxn ang="0">
                <a:pos x="26" y="132"/>
              </a:cxn>
              <a:cxn ang="0">
                <a:pos x="89" y="137"/>
              </a:cxn>
              <a:cxn ang="0">
                <a:pos x="87" y="172"/>
              </a:cxn>
              <a:cxn ang="0">
                <a:pos x="115" y="149"/>
              </a:cxn>
              <a:cxn ang="0">
                <a:pos x="153" y="158"/>
              </a:cxn>
              <a:cxn ang="0">
                <a:pos x="164" y="137"/>
              </a:cxn>
              <a:cxn ang="0">
                <a:pos x="144" y="123"/>
              </a:cxn>
              <a:cxn ang="0">
                <a:pos x="141" y="94"/>
              </a:cxn>
              <a:cxn ang="0">
                <a:pos x="121" y="71"/>
              </a:cxn>
              <a:cxn ang="0">
                <a:pos x="92" y="77"/>
              </a:cxn>
              <a:cxn ang="0">
                <a:pos x="75" y="20"/>
              </a:cxn>
            </a:cxnLst>
            <a:rect l="0" t="0" r="r" b="b"/>
            <a:pathLst>
              <a:path w="164" h="172">
                <a:moveTo>
                  <a:pt x="75" y="20"/>
                </a:moveTo>
                <a:cubicBezTo>
                  <a:pt x="75" y="20"/>
                  <a:pt x="0" y="123"/>
                  <a:pt x="26" y="132"/>
                </a:cubicBezTo>
                <a:cubicBezTo>
                  <a:pt x="52" y="140"/>
                  <a:pt x="89" y="129"/>
                  <a:pt x="89" y="137"/>
                </a:cubicBezTo>
                <a:cubicBezTo>
                  <a:pt x="89" y="146"/>
                  <a:pt x="75" y="172"/>
                  <a:pt x="87" y="172"/>
                </a:cubicBezTo>
                <a:cubicBezTo>
                  <a:pt x="98" y="172"/>
                  <a:pt x="104" y="152"/>
                  <a:pt x="115" y="149"/>
                </a:cubicBezTo>
                <a:cubicBezTo>
                  <a:pt x="127" y="146"/>
                  <a:pt x="153" y="158"/>
                  <a:pt x="153" y="158"/>
                </a:cubicBezTo>
                <a:cubicBezTo>
                  <a:pt x="164" y="137"/>
                  <a:pt x="164" y="137"/>
                  <a:pt x="164" y="137"/>
                </a:cubicBezTo>
                <a:cubicBezTo>
                  <a:pt x="164" y="137"/>
                  <a:pt x="144" y="132"/>
                  <a:pt x="144" y="123"/>
                </a:cubicBezTo>
                <a:cubicBezTo>
                  <a:pt x="144" y="114"/>
                  <a:pt x="147" y="103"/>
                  <a:pt x="141" y="94"/>
                </a:cubicBezTo>
                <a:cubicBezTo>
                  <a:pt x="136" y="86"/>
                  <a:pt x="136" y="74"/>
                  <a:pt x="121" y="71"/>
                </a:cubicBezTo>
                <a:cubicBezTo>
                  <a:pt x="107" y="69"/>
                  <a:pt x="84" y="92"/>
                  <a:pt x="92" y="77"/>
                </a:cubicBezTo>
                <a:cubicBezTo>
                  <a:pt x="101" y="63"/>
                  <a:pt x="115" y="0"/>
                  <a:pt x="75" y="20"/>
                </a:cubicBezTo>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7" name="Oval 13">
            <a:extLst>
              <a:ext uri="{FF2B5EF4-FFF2-40B4-BE49-F238E27FC236}">
                <a16:creationId xmlns:a16="http://schemas.microsoft.com/office/drawing/2014/main" id="{D6BE1AED-E65D-5540-A56A-B9B0FDDBDD1C}"/>
              </a:ext>
            </a:extLst>
          </p:cNvPr>
          <p:cNvSpPr>
            <a:spLocks noChangeArrowheads="1"/>
          </p:cNvSpPr>
          <p:nvPr/>
        </p:nvSpPr>
        <p:spPr bwMode="auto">
          <a:xfrm>
            <a:off x="5365300" y="3606086"/>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76" name="Oval 13">
            <a:extLst>
              <a:ext uri="{FF2B5EF4-FFF2-40B4-BE49-F238E27FC236}">
                <a16:creationId xmlns:a16="http://schemas.microsoft.com/office/drawing/2014/main" id="{C84F04AB-BA24-714C-876A-5FEF3DE3EAD5}"/>
              </a:ext>
            </a:extLst>
          </p:cNvPr>
          <p:cNvSpPr>
            <a:spLocks noChangeArrowheads="1"/>
          </p:cNvSpPr>
          <p:nvPr/>
        </p:nvSpPr>
        <p:spPr bwMode="auto">
          <a:xfrm>
            <a:off x="4306481" y="5017845"/>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73" name="Oval 13">
            <a:extLst>
              <a:ext uri="{FF2B5EF4-FFF2-40B4-BE49-F238E27FC236}">
                <a16:creationId xmlns:a16="http://schemas.microsoft.com/office/drawing/2014/main" id="{0CAB4593-51CD-7648-B1BF-399254E8005A}"/>
              </a:ext>
            </a:extLst>
          </p:cNvPr>
          <p:cNvSpPr>
            <a:spLocks noChangeArrowheads="1"/>
          </p:cNvSpPr>
          <p:nvPr/>
        </p:nvSpPr>
        <p:spPr bwMode="auto">
          <a:xfrm>
            <a:off x="3600601" y="3952144"/>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58" name="Oval 13">
            <a:extLst>
              <a:ext uri="{FF2B5EF4-FFF2-40B4-BE49-F238E27FC236}">
                <a16:creationId xmlns:a16="http://schemas.microsoft.com/office/drawing/2014/main" id="{4D960D32-EC16-6E4E-98A8-1E08F2E76629}"/>
              </a:ext>
            </a:extLst>
          </p:cNvPr>
          <p:cNvSpPr>
            <a:spLocks noChangeArrowheads="1"/>
          </p:cNvSpPr>
          <p:nvPr/>
        </p:nvSpPr>
        <p:spPr bwMode="auto">
          <a:xfrm>
            <a:off x="7617231" y="3959026"/>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16" name="Rectangle 15">
            <a:extLst>
              <a:ext uri="{FF2B5EF4-FFF2-40B4-BE49-F238E27FC236}">
                <a16:creationId xmlns:a16="http://schemas.microsoft.com/office/drawing/2014/main" id="{6997A8BE-4369-7941-ACFB-F8D5E00C29D4}"/>
              </a:ext>
            </a:extLst>
          </p:cNvPr>
          <p:cNvSpPr/>
          <p:nvPr/>
        </p:nvSpPr>
        <p:spPr>
          <a:xfrm>
            <a:off x="8400580" y="1559035"/>
            <a:ext cx="1764699" cy="1764699"/>
          </a:xfrm>
          <a:prstGeom prst="rect">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7" name="Freeform 3">
            <a:extLst>
              <a:ext uri="{FF2B5EF4-FFF2-40B4-BE49-F238E27FC236}">
                <a16:creationId xmlns:a16="http://schemas.microsoft.com/office/drawing/2014/main" id="{2B470447-12DD-D245-8823-EE0C7FB0F383}"/>
              </a:ext>
            </a:extLst>
          </p:cNvPr>
          <p:cNvSpPr>
            <a:spLocks/>
          </p:cNvSpPr>
          <p:nvPr/>
        </p:nvSpPr>
        <p:spPr bwMode="auto">
          <a:xfrm>
            <a:off x="8541756" y="1778708"/>
            <a:ext cx="1411759" cy="1403852"/>
          </a:xfrm>
          <a:custGeom>
            <a:avLst/>
            <a:gdLst/>
            <a:ahLst/>
            <a:cxnLst>
              <a:cxn ang="0">
                <a:pos x="1407" y="945"/>
              </a:cxn>
              <a:cxn ang="0">
                <a:pos x="1109" y="715"/>
              </a:cxn>
              <a:cxn ang="0">
                <a:pos x="1232" y="1124"/>
              </a:cxn>
              <a:cxn ang="0">
                <a:pos x="1053" y="1283"/>
              </a:cxn>
              <a:cxn ang="0">
                <a:pos x="918" y="1299"/>
              </a:cxn>
              <a:cxn ang="0">
                <a:pos x="655" y="1224"/>
              </a:cxn>
              <a:cxn ang="0">
                <a:pos x="333" y="1236"/>
              </a:cxn>
              <a:cxn ang="0">
                <a:pos x="51" y="1347"/>
              </a:cxn>
              <a:cxn ang="0">
                <a:pos x="22" y="1574"/>
              </a:cxn>
              <a:cxn ang="0">
                <a:pos x="239" y="1763"/>
              </a:cxn>
              <a:cxn ang="0">
                <a:pos x="666" y="1938"/>
              </a:cxn>
              <a:cxn ang="0">
                <a:pos x="923" y="2132"/>
              </a:cxn>
              <a:cxn ang="0">
                <a:pos x="1162" y="2582"/>
              </a:cxn>
              <a:cxn ang="0">
                <a:pos x="1278" y="2726"/>
              </a:cxn>
              <a:cxn ang="0">
                <a:pos x="1273" y="2808"/>
              </a:cxn>
              <a:cxn ang="0">
                <a:pos x="1459" y="3163"/>
              </a:cxn>
              <a:cxn ang="0">
                <a:pos x="1284" y="3253"/>
              </a:cxn>
              <a:cxn ang="0">
                <a:pos x="1241" y="3600"/>
              </a:cxn>
              <a:cxn ang="0">
                <a:pos x="1090" y="4324"/>
              </a:cxn>
              <a:cxn ang="0">
                <a:pos x="1180" y="4457"/>
              </a:cxn>
              <a:cxn ang="0">
                <a:pos x="1459" y="4587"/>
              </a:cxn>
              <a:cxn ang="0">
                <a:pos x="1965" y="4679"/>
              </a:cxn>
              <a:cxn ang="0">
                <a:pos x="2328" y="4684"/>
              </a:cxn>
              <a:cxn ang="0">
                <a:pos x="2707" y="4836"/>
              </a:cxn>
              <a:cxn ang="0">
                <a:pos x="3055" y="4465"/>
              </a:cxn>
              <a:cxn ang="0">
                <a:pos x="3556" y="4207"/>
              </a:cxn>
              <a:cxn ang="0">
                <a:pos x="3932" y="4274"/>
              </a:cxn>
              <a:cxn ang="0">
                <a:pos x="4224" y="4382"/>
              </a:cxn>
              <a:cxn ang="0">
                <a:pos x="4489" y="4428"/>
              </a:cxn>
              <a:cxn ang="0">
                <a:pos x="4693" y="4274"/>
              </a:cxn>
              <a:cxn ang="0">
                <a:pos x="4945" y="4075"/>
              </a:cxn>
              <a:cxn ang="0">
                <a:pos x="5051" y="3916"/>
              </a:cxn>
              <a:cxn ang="0">
                <a:pos x="4804" y="3770"/>
              </a:cxn>
              <a:cxn ang="0">
                <a:pos x="4733" y="3630"/>
              </a:cxn>
              <a:cxn ang="0">
                <a:pos x="4778" y="3425"/>
              </a:cxn>
              <a:cxn ang="0">
                <a:pos x="4741" y="3237"/>
              </a:cxn>
              <a:cxn ang="0">
                <a:pos x="4709" y="2975"/>
              </a:cxn>
              <a:cxn ang="0">
                <a:pos x="4666" y="2669"/>
              </a:cxn>
              <a:cxn ang="0">
                <a:pos x="4422" y="2669"/>
              </a:cxn>
              <a:cxn ang="0">
                <a:pos x="4377" y="2601"/>
              </a:cxn>
              <a:cxn ang="0">
                <a:pos x="4510" y="2262"/>
              </a:cxn>
              <a:cxn ang="0">
                <a:pos x="4682" y="2005"/>
              </a:cxn>
              <a:cxn ang="0">
                <a:pos x="4889" y="1906"/>
              </a:cxn>
              <a:cxn ang="0">
                <a:pos x="4908" y="1684"/>
              </a:cxn>
              <a:cxn ang="0">
                <a:pos x="5014" y="1252"/>
              </a:cxn>
              <a:cxn ang="0">
                <a:pos x="5006" y="1058"/>
              </a:cxn>
              <a:cxn ang="0">
                <a:pos x="4794" y="1010"/>
              </a:cxn>
              <a:cxn ang="0">
                <a:pos x="4552" y="1016"/>
              </a:cxn>
              <a:cxn ang="0">
                <a:pos x="4454" y="886"/>
              </a:cxn>
              <a:cxn ang="0">
                <a:pos x="4208" y="857"/>
              </a:cxn>
              <a:cxn ang="0">
                <a:pos x="3972" y="796"/>
              </a:cxn>
              <a:cxn ang="0">
                <a:pos x="3768" y="621"/>
              </a:cxn>
              <a:cxn ang="0">
                <a:pos x="3680" y="546"/>
              </a:cxn>
              <a:cxn ang="0">
                <a:pos x="3511" y="523"/>
              </a:cxn>
              <a:cxn ang="0">
                <a:pos x="3325" y="432"/>
              </a:cxn>
              <a:cxn ang="0">
                <a:pos x="2986" y="173"/>
              </a:cxn>
              <a:cxn ang="0">
                <a:pos x="2872" y="8"/>
              </a:cxn>
              <a:cxn ang="0">
                <a:pos x="2511" y="488"/>
              </a:cxn>
              <a:cxn ang="0">
                <a:pos x="1908" y="922"/>
              </a:cxn>
            </a:cxnLst>
            <a:rect l="0" t="0" r="r" b="b"/>
            <a:pathLst>
              <a:path w="5154" h="4906">
                <a:moveTo>
                  <a:pt x="1908" y="922"/>
                </a:moveTo>
                <a:cubicBezTo>
                  <a:pt x="1908" y="922"/>
                  <a:pt x="1872" y="953"/>
                  <a:pt x="1832" y="965"/>
                </a:cubicBezTo>
                <a:cubicBezTo>
                  <a:pt x="1793" y="977"/>
                  <a:pt x="1717" y="942"/>
                  <a:pt x="1661" y="943"/>
                </a:cubicBezTo>
                <a:cubicBezTo>
                  <a:pt x="1606" y="945"/>
                  <a:pt x="1518" y="922"/>
                  <a:pt x="1502" y="922"/>
                </a:cubicBezTo>
                <a:cubicBezTo>
                  <a:pt x="1486" y="922"/>
                  <a:pt x="1463" y="922"/>
                  <a:pt x="1463" y="922"/>
                </a:cubicBezTo>
                <a:cubicBezTo>
                  <a:pt x="1407" y="945"/>
                  <a:pt x="1407" y="945"/>
                  <a:pt x="1407" y="945"/>
                </a:cubicBezTo>
                <a:cubicBezTo>
                  <a:pt x="1407" y="945"/>
                  <a:pt x="1399" y="858"/>
                  <a:pt x="1359" y="830"/>
                </a:cubicBezTo>
                <a:cubicBezTo>
                  <a:pt x="1319" y="802"/>
                  <a:pt x="1359" y="782"/>
                  <a:pt x="1359" y="782"/>
                </a:cubicBezTo>
                <a:cubicBezTo>
                  <a:pt x="1371" y="751"/>
                  <a:pt x="1371" y="751"/>
                  <a:pt x="1371" y="751"/>
                </a:cubicBezTo>
                <a:cubicBezTo>
                  <a:pt x="1371" y="751"/>
                  <a:pt x="1256" y="727"/>
                  <a:pt x="1244" y="751"/>
                </a:cubicBezTo>
                <a:cubicBezTo>
                  <a:pt x="1232" y="774"/>
                  <a:pt x="1204" y="745"/>
                  <a:pt x="1184" y="740"/>
                </a:cubicBezTo>
                <a:cubicBezTo>
                  <a:pt x="1164" y="735"/>
                  <a:pt x="1109" y="715"/>
                  <a:pt x="1109" y="715"/>
                </a:cubicBezTo>
                <a:cubicBezTo>
                  <a:pt x="1109" y="715"/>
                  <a:pt x="1081" y="715"/>
                  <a:pt x="1109" y="743"/>
                </a:cubicBezTo>
                <a:cubicBezTo>
                  <a:pt x="1136" y="771"/>
                  <a:pt x="1140" y="786"/>
                  <a:pt x="1129" y="810"/>
                </a:cubicBezTo>
                <a:cubicBezTo>
                  <a:pt x="1117" y="834"/>
                  <a:pt x="1109" y="854"/>
                  <a:pt x="1121" y="886"/>
                </a:cubicBezTo>
                <a:cubicBezTo>
                  <a:pt x="1133" y="918"/>
                  <a:pt x="1180" y="945"/>
                  <a:pt x="1180" y="945"/>
                </a:cubicBezTo>
                <a:cubicBezTo>
                  <a:pt x="1180" y="945"/>
                  <a:pt x="1172" y="1001"/>
                  <a:pt x="1188" y="1029"/>
                </a:cubicBezTo>
                <a:cubicBezTo>
                  <a:pt x="1204" y="1057"/>
                  <a:pt x="1228" y="1085"/>
                  <a:pt x="1232" y="1124"/>
                </a:cubicBezTo>
                <a:cubicBezTo>
                  <a:pt x="1236" y="1164"/>
                  <a:pt x="1212" y="1208"/>
                  <a:pt x="1212" y="1208"/>
                </a:cubicBezTo>
                <a:cubicBezTo>
                  <a:pt x="1212" y="1208"/>
                  <a:pt x="1228" y="1272"/>
                  <a:pt x="1248" y="1283"/>
                </a:cubicBezTo>
                <a:cubicBezTo>
                  <a:pt x="1268" y="1295"/>
                  <a:pt x="1292" y="1343"/>
                  <a:pt x="1248" y="1343"/>
                </a:cubicBezTo>
                <a:cubicBezTo>
                  <a:pt x="1204" y="1343"/>
                  <a:pt x="1113" y="1343"/>
                  <a:pt x="1113" y="1343"/>
                </a:cubicBezTo>
                <a:cubicBezTo>
                  <a:pt x="1113" y="1343"/>
                  <a:pt x="1072" y="1307"/>
                  <a:pt x="1096" y="1299"/>
                </a:cubicBezTo>
                <a:cubicBezTo>
                  <a:pt x="1121" y="1291"/>
                  <a:pt x="1053" y="1283"/>
                  <a:pt x="1053" y="1283"/>
                </a:cubicBezTo>
                <a:cubicBezTo>
                  <a:pt x="1053" y="1283"/>
                  <a:pt x="1021" y="1315"/>
                  <a:pt x="1009" y="1315"/>
                </a:cubicBezTo>
                <a:cubicBezTo>
                  <a:pt x="997" y="1315"/>
                  <a:pt x="997" y="1315"/>
                  <a:pt x="997" y="1315"/>
                </a:cubicBezTo>
                <a:cubicBezTo>
                  <a:pt x="997" y="1315"/>
                  <a:pt x="997" y="1315"/>
                  <a:pt x="997" y="1315"/>
                </a:cubicBezTo>
                <a:cubicBezTo>
                  <a:pt x="977" y="1315"/>
                  <a:pt x="977" y="1315"/>
                  <a:pt x="977" y="1315"/>
                </a:cubicBezTo>
                <a:cubicBezTo>
                  <a:pt x="942" y="1343"/>
                  <a:pt x="942" y="1343"/>
                  <a:pt x="942" y="1343"/>
                </a:cubicBezTo>
                <a:cubicBezTo>
                  <a:pt x="942" y="1343"/>
                  <a:pt x="993" y="1291"/>
                  <a:pt x="918" y="1299"/>
                </a:cubicBezTo>
                <a:cubicBezTo>
                  <a:pt x="842" y="1307"/>
                  <a:pt x="850" y="1287"/>
                  <a:pt x="842" y="1307"/>
                </a:cubicBezTo>
                <a:cubicBezTo>
                  <a:pt x="834" y="1327"/>
                  <a:pt x="814" y="1335"/>
                  <a:pt x="798" y="1343"/>
                </a:cubicBezTo>
                <a:cubicBezTo>
                  <a:pt x="783" y="1351"/>
                  <a:pt x="771" y="1375"/>
                  <a:pt x="771" y="1375"/>
                </a:cubicBezTo>
                <a:cubicBezTo>
                  <a:pt x="771" y="1375"/>
                  <a:pt x="743" y="1355"/>
                  <a:pt x="723" y="1335"/>
                </a:cubicBezTo>
                <a:cubicBezTo>
                  <a:pt x="703" y="1315"/>
                  <a:pt x="691" y="1280"/>
                  <a:pt x="691" y="1280"/>
                </a:cubicBezTo>
                <a:cubicBezTo>
                  <a:pt x="691" y="1280"/>
                  <a:pt x="663" y="1248"/>
                  <a:pt x="655" y="1224"/>
                </a:cubicBezTo>
                <a:cubicBezTo>
                  <a:pt x="647" y="1200"/>
                  <a:pt x="643" y="1160"/>
                  <a:pt x="588" y="1164"/>
                </a:cubicBezTo>
                <a:cubicBezTo>
                  <a:pt x="532" y="1168"/>
                  <a:pt x="484" y="1180"/>
                  <a:pt x="484" y="1180"/>
                </a:cubicBezTo>
                <a:cubicBezTo>
                  <a:pt x="484" y="1180"/>
                  <a:pt x="425" y="1172"/>
                  <a:pt x="413" y="1184"/>
                </a:cubicBezTo>
                <a:cubicBezTo>
                  <a:pt x="401" y="1196"/>
                  <a:pt x="413" y="1236"/>
                  <a:pt x="413" y="1236"/>
                </a:cubicBezTo>
                <a:cubicBezTo>
                  <a:pt x="407" y="1272"/>
                  <a:pt x="407" y="1272"/>
                  <a:pt x="407" y="1272"/>
                </a:cubicBezTo>
                <a:cubicBezTo>
                  <a:pt x="407" y="1272"/>
                  <a:pt x="393" y="1232"/>
                  <a:pt x="333" y="1236"/>
                </a:cubicBezTo>
                <a:cubicBezTo>
                  <a:pt x="274" y="1240"/>
                  <a:pt x="297" y="1260"/>
                  <a:pt x="285" y="1264"/>
                </a:cubicBezTo>
                <a:cubicBezTo>
                  <a:pt x="274" y="1268"/>
                  <a:pt x="238" y="1240"/>
                  <a:pt x="238" y="1240"/>
                </a:cubicBezTo>
                <a:cubicBezTo>
                  <a:pt x="238" y="1240"/>
                  <a:pt x="154" y="1236"/>
                  <a:pt x="142" y="1248"/>
                </a:cubicBezTo>
                <a:cubicBezTo>
                  <a:pt x="130" y="1260"/>
                  <a:pt x="95" y="1260"/>
                  <a:pt x="95" y="1260"/>
                </a:cubicBezTo>
                <a:cubicBezTo>
                  <a:pt x="95" y="1260"/>
                  <a:pt x="63" y="1248"/>
                  <a:pt x="51" y="1268"/>
                </a:cubicBezTo>
                <a:cubicBezTo>
                  <a:pt x="39" y="1287"/>
                  <a:pt x="75" y="1315"/>
                  <a:pt x="51" y="1347"/>
                </a:cubicBezTo>
                <a:cubicBezTo>
                  <a:pt x="27" y="1379"/>
                  <a:pt x="43" y="1423"/>
                  <a:pt x="71" y="1431"/>
                </a:cubicBezTo>
                <a:cubicBezTo>
                  <a:pt x="99" y="1439"/>
                  <a:pt x="83" y="1458"/>
                  <a:pt x="83" y="1458"/>
                </a:cubicBezTo>
                <a:cubicBezTo>
                  <a:pt x="39" y="1458"/>
                  <a:pt x="39" y="1458"/>
                  <a:pt x="39" y="1458"/>
                </a:cubicBezTo>
                <a:cubicBezTo>
                  <a:pt x="39" y="1458"/>
                  <a:pt x="0" y="1490"/>
                  <a:pt x="39" y="1490"/>
                </a:cubicBezTo>
                <a:cubicBezTo>
                  <a:pt x="79" y="1490"/>
                  <a:pt x="126" y="1514"/>
                  <a:pt x="107" y="1542"/>
                </a:cubicBezTo>
                <a:cubicBezTo>
                  <a:pt x="87" y="1570"/>
                  <a:pt x="16" y="1558"/>
                  <a:pt x="22" y="1574"/>
                </a:cubicBezTo>
                <a:cubicBezTo>
                  <a:pt x="27" y="1590"/>
                  <a:pt x="55" y="1657"/>
                  <a:pt x="51" y="1677"/>
                </a:cubicBezTo>
                <a:cubicBezTo>
                  <a:pt x="47" y="1697"/>
                  <a:pt x="39" y="1725"/>
                  <a:pt x="39" y="1725"/>
                </a:cubicBezTo>
                <a:cubicBezTo>
                  <a:pt x="39" y="1725"/>
                  <a:pt x="79" y="1709"/>
                  <a:pt x="95" y="1725"/>
                </a:cubicBezTo>
                <a:cubicBezTo>
                  <a:pt x="95" y="1725"/>
                  <a:pt x="136" y="1758"/>
                  <a:pt x="141" y="1725"/>
                </a:cubicBezTo>
                <a:cubicBezTo>
                  <a:pt x="146" y="1692"/>
                  <a:pt x="178" y="1689"/>
                  <a:pt x="205" y="1716"/>
                </a:cubicBezTo>
                <a:cubicBezTo>
                  <a:pt x="231" y="1742"/>
                  <a:pt x="207" y="1763"/>
                  <a:pt x="239" y="1763"/>
                </a:cubicBezTo>
                <a:cubicBezTo>
                  <a:pt x="271" y="1763"/>
                  <a:pt x="332" y="1750"/>
                  <a:pt x="393" y="1787"/>
                </a:cubicBezTo>
                <a:cubicBezTo>
                  <a:pt x="454" y="1824"/>
                  <a:pt x="528" y="1872"/>
                  <a:pt x="525" y="1904"/>
                </a:cubicBezTo>
                <a:cubicBezTo>
                  <a:pt x="523" y="1936"/>
                  <a:pt x="544" y="1962"/>
                  <a:pt x="555" y="1949"/>
                </a:cubicBezTo>
                <a:cubicBezTo>
                  <a:pt x="565" y="1936"/>
                  <a:pt x="565" y="1936"/>
                  <a:pt x="565" y="1936"/>
                </a:cubicBezTo>
                <a:cubicBezTo>
                  <a:pt x="565" y="1936"/>
                  <a:pt x="552" y="1883"/>
                  <a:pt x="568" y="1885"/>
                </a:cubicBezTo>
                <a:cubicBezTo>
                  <a:pt x="584" y="1888"/>
                  <a:pt x="666" y="1938"/>
                  <a:pt x="666" y="1938"/>
                </a:cubicBezTo>
                <a:cubicBezTo>
                  <a:pt x="666" y="1938"/>
                  <a:pt x="783" y="1928"/>
                  <a:pt x="788" y="1941"/>
                </a:cubicBezTo>
                <a:cubicBezTo>
                  <a:pt x="793" y="1954"/>
                  <a:pt x="772" y="1981"/>
                  <a:pt x="775" y="2015"/>
                </a:cubicBezTo>
                <a:cubicBezTo>
                  <a:pt x="777" y="2050"/>
                  <a:pt x="767" y="2076"/>
                  <a:pt x="785" y="2074"/>
                </a:cubicBezTo>
                <a:cubicBezTo>
                  <a:pt x="804" y="2071"/>
                  <a:pt x="844" y="2061"/>
                  <a:pt x="849" y="2074"/>
                </a:cubicBezTo>
                <a:cubicBezTo>
                  <a:pt x="854" y="2087"/>
                  <a:pt x="889" y="2105"/>
                  <a:pt x="902" y="2100"/>
                </a:cubicBezTo>
                <a:cubicBezTo>
                  <a:pt x="915" y="2095"/>
                  <a:pt x="939" y="2119"/>
                  <a:pt x="923" y="2132"/>
                </a:cubicBezTo>
                <a:cubicBezTo>
                  <a:pt x="907" y="2145"/>
                  <a:pt x="870" y="2145"/>
                  <a:pt x="878" y="2166"/>
                </a:cubicBezTo>
                <a:cubicBezTo>
                  <a:pt x="886" y="2188"/>
                  <a:pt x="910" y="2150"/>
                  <a:pt x="928" y="2166"/>
                </a:cubicBezTo>
                <a:cubicBezTo>
                  <a:pt x="947" y="2182"/>
                  <a:pt x="1001" y="2190"/>
                  <a:pt x="965" y="2233"/>
                </a:cubicBezTo>
                <a:cubicBezTo>
                  <a:pt x="928" y="2275"/>
                  <a:pt x="875" y="2312"/>
                  <a:pt x="939" y="2357"/>
                </a:cubicBezTo>
                <a:cubicBezTo>
                  <a:pt x="1003" y="2402"/>
                  <a:pt x="1005" y="2463"/>
                  <a:pt x="1034" y="2500"/>
                </a:cubicBezTo>
                <a:cubicBezTo>
                  <a:pt x="1064" y="2537"/>
                  <a:pt x="1143" y="2575"/>
                  <a:pt x="1162" y="2582"/>
                </a:cubicBezTo>
                <a:cubicBezTo>
                  <a:pt x="1180" y="2590"/>
                  <a:pt x="1270" y="2654"/>
                  <a:pt x="1284" y="2654"/>
                </a:cubicBezTo>
                <a:cubicBezTo>
                  <a:pt x="1297" y="2654"/>
                  <a:pt x="1342" y="2683"/>
                  <a:pt x="1294" y="2694"/>
                </a:cubicBezTo>
                <a:cubicBezTo>
                  <a:pt x="1246" y="2704"/>
                  <a:pt x="1228" y="2684"/>
                  <a:pt x="1204" y="2669"/>
                </a:cubicBezTo>
                <a:cubicBezTo>
                  <a:pt x="1180" y="2654"/>
                  <a:pt x="1143" y="2647"/>
                  <a:pt x="1146" y="2669"/>
                </a:cubicBezTo>
                <a:cubicBezTo>
                  <a:pt x="1148" y="2691"/>
                  <a:pt x="1201" y="2710"/>
                  <a:pt x="1209" y="2710"/>
                </a:cubicBezTo>
                <a:cubicBezTo>
                  <a:pt x="1217" y="2710"/>
                  <a:pt x="1262" y="2715"/>
                  <a:pt x="1278" y="2726"/>
                </a:cubicBezTo>
                <a:cubicBezTo>
                  <a:pt x="1294" y="2736"/>
                  <a:pt x="1382" y="2779"/>
                  <a:pt x="1358" y="2789"/>
                </a:cubicBezTo>
                <a:cubicBezTo>
                  <a:pt x="1334" y="2800"/>
                  <a:pt x="1315" y="2808"/>
                  <a:pt x="1315" y="2808"/>
                </a:cubicBezTo>
                <a:cubicBezTo>
                  <a:pt x="1315" y="2808"/>
                  <a:pt x="1347" y="2856"/>
                  <a:pt x="1310" y="2890"/>
                </a:cubicBezTo>
                <a:cubicBezTo>
                  <a:pt x="1310" y="2890"/>
                  <a:pt x="1278" y="2932"/>
                  <a:pt x="1278" y="2903"/>
                </a:cubicBezTo>
                <a:cubicBezTo>
                  <a:pt x="1278" y="2874"/>
                  <a:pt x="1278" y="2850"/>
                  <a:pt x="1278" y="2850"/>
                </a:cubicBezTo>
                <a:cubicBezTo>
                  <a:pt x="1278" y="2850"/>
                  <a:pt x="1292" y="2816"/>
                  <a:pt x="1273" y="2808"/>
                </a:cubicBezTo>
                <a:cubicBezTo>
                  <a:pt x="1254" y="2800"/>
                  <a:pt x="1225" y="2795"/>
                  <a:pt x="1220" y="2781"/>
                </a:cubicBezTo>
                <a:cubicBezTo>
                  <a:pt x="1215" y="2768"/>
                  <a:pt x="1196" y="2752"/>
                  <a:pt x="1199" y="2808"/>
                </a:cubicBezTo>
                <a:cubicBezTo>
                  <a:pt x="1201" y="2863"/>
                  <a:pt x="1233" y="2840"/>
                  <a:pt x="1244" y="2866"/>
                </a:cubicBezTo>
                <a:cubicBezTo>
                  <a:pt x="1254" y="2893"/>
                  <a:pt x="1252" y="2924"/>
                  <a:pt x="1268" y="2962"/>
                </a:cubicBezTo>
                <a:cubicBezTo>
                  <a:pt x="1284" y="2999"/>
                  <a:pt x="1321" y="3004"/>
                  <a:pt x="1326" y="3015"/>
                </a:cubicBezTo>
                <a:cubicBezTo>
                  <a:pt x="1331" y="3025"/>
                  <a:pt x="1453" y="3089"/>
                  <a:pt x="1459" y="3163"/>
                </a:cubicBezTo>
                <a:cubicBezTo>
                  <a:pt x="1464" y="3237"/>
                  <a:pt x="1490" y="3346"/>
                  <a:pt x="1477" y="3325"/>
                </a:cubicBezTo>
                <a:cubicBezTo>
                  <a:pt x="1464" y="3304"/>
                  <a:pt x="1461" y="3240"/>
                  <a:pt x="1432" y="3192"/>
                </a:cubicBezTo>
                <a:cubicBezTo>
                  <a:pt x="1403" y="3144"/>
                  <a:pt x="1347" y="3115"/>
                  <a:pt x="1342" y="3097"/>
                </a:cubicBezTo>
                <a:cubicBezTo>
                  <a:pt x="1337" y="3078"/>
                  <a:pt x="1350" y="3041"/>
                  <a:pt x="1337" y="3046"/>
                </a:cubicBezTo>
                <a:cubicBezTo>
                  <a:pt x="1323" y="3052"/>
                  <a:pt x="1297" y="3060"/>
                  <a:pt x="1297" y="3086"/>
                </a:cubicBezTo>
                <a:cubicBezTo>
                  <a:pt x="1297" y="3113"/>
                  <a:pt x="1284" y="3240"/>
                  <a:pt x="1284" y="3253"/>
                </a:cubicBezTo>
                <a:cubicBezTo>
                  <a:pt x="1284" y="3266"/>
                  <a:pt x="1223" y="3489"/>
                  <a:pt x="1223" y="3547"/>
                </a:cubicBezTo>
                <a:cubicBezTo>
                  <a:pt x="1223" y="3606"/>
                  <a:pt x="1254" y="3518"/>
                  <a:pt x="1265" y="3513"/>
                </a:cubicBezTo>
                <a:cubicBezTo>
                  <a:pt x="1276" y="3508"/>
                  <a:pt x="1345" y="3539"/>
                  <a:pt x="1318" y="3555"/>
                </a:cubicBezTo>
                <a:cubicBezTo>
                  <a:pt x="1292" y="3571"/>
                  <a:pt x="1273" y="3567"/>
                  <a:pt x="1273" y="3567"/>
                </a:cubicBezTo>
                <a:cubicBezTo>
                  <a:pt x="1273" y="3567"/>
                  <a:pt x="1257" y="3564"/>
                  <a:pt x="1257" y="3568"/>
                </a:cubicBezTo>
                <a:cubicBezTo>
                  <a:pt x="1257" y="3571"/>
                  <a:pt x="1241" y="3600"/>
                  <a:pt x="1241" y="3600"/>
                </a:cubicBezTo>
                <a:cubicBezTo>
                  <a:pt x="1241" y="3600"/>
                  <a:pt x="1188" y="4083"/>
                  <a:pt x="1072" y="4181"/>
                </a:cubicBezTo>
                <a:cubicBezTo>
                  <a:pt x="1072" y="4181"/>
                  <a:pt x="1021" y="4250"/>
                  <a:pt x="984" y="4258"/>
                </a:cubicBezTo>
                <a:cubicBezTo>
                  <a:pt x="947" y="4266"/>
                  <a:pt x="955" y="4295"/>
                  <a:pt x="979" y="4298"/>
                </a:cubicBezTo>
                <a:cubicBezTo>
                  <a:pt x="1003" y="4300"/>
                  <a:pt x="1016" y="4298"/>
                  <a:pt x="1016" y="4298"/>
                </a:cubicBezTo>
                <a:cubicBezTo>
                  <a:pt x="1016" y="4298"/>
                  <a:pt x="1008" y="4324"/>
                  <a:pt x="1016" y="4324"/>
                </a:cubicBezTo>
                <a:cubicBezTo>
                  <a:pt x="1024" y="4324"/>
                  <a:pt x="1061" y="4335"/>
                  <a:pt x="1090" y="4324"/>
                </a:cubicBezTo>
                <a:cubicBezTo>
                  <a:pt x="1119" y="4314"/>
                  <a:pt x="1125" y="4335"/>
                  <a:pt x="1119" y="4353"/>
                </a:cubicBezTo>
                <a:cubicBezTo>
                  <a:pt x="1114" y="4372"/>
                  <a:pt x="1087" y="4414"/>
                  <a:pt x="1087" y="4414"/>
                </a:cubicBezTo>
                <a:cubicBezTo>
                  <a:pt x="1087" y="4414"/>
                  <a:pt x="1077" y="4428"/>
                  <a:pt x="1098" y="4451"/>
                </a:cubicBezTo>
                <a:cubicBezTo>
                  <a:pt x="1119" y="4475"/>
                  <a:pt x="1138" y="4478"/>
                  <a:pt x="1138" y="4462"/>
                </a:cubicBezTo>
                <a:cubicBezTo>
                  <a:pt x="1138" y="4446"/>
                  <a:pt x="1143" y="4412"/>
                  <a:pt x="1156" y="4425"/>
                </a:cubicBezTo>
                <a:cubicBezTo>
                  <a:pt x="1170" y="4438"/>
                  <a:pt x="1180" y="4457"/>
                  <a:pt x="1180" y="4457"/>
                </a:cubicBezTo>
                <a:cubicBezTo>
                  <a:pt x="1220" y="4457"/>
                  <a:pt x="1220" y="4457"/>
                  <a:pt x="1220" y="4457"/>
                </a:cubicBezTo>
                <a:cubicBezTo>
                  <a:pt x="1225" y="4483"/>
                  <a:pt x="1225" y="4483"/>
                  <a:pt x="1225" y="4483"/>
                </a:cubicBezTo>
                <a:cubicBezTo>
                  <a:pt x="1225" y="4483"/>
                  <a:pt x="1260" y="4478"/>
                  <a:pt x="1284" y="4496"/>
                </a:cubicBezTo>
                <a:cubicBezTo>
                  <a:pt x="1307" y="4515"/>
                  <a:pt x="1350" y="4504"/>
                  <a:pt x="1382" y="4515"/>
                </a:cubicBezTo>
                <a:cubicBezTo>
                  <a:pt x="1414" y="4526"/>
                  <a:pt x="1416" y="4573"/>
                  <a:pt x="1416" y="4573"/>
                </a:cubicBezTo>
                <a:cubicBezTo>
                  <a:pt x="1416" y="4573"/>
                  <a:pt x="1440" y="4557"/>
                  <a:pt x="1459" y="4587"/>
                </a:cubicBezTo>
                <a:cubicBezTo>
                  <a:pt x="1477" y="4616"/>
                  <a:pt x="1496" y="4613"/>
                  <a:pt x="1522" y="4608"/>
                </a:cubicBezTo>
                <a:cubicBezTo>
                  <a:pt x="1549" y="4603"/>
                  <a:pt x="1578" y="4557"/>
                  <a:pt x="1604" y="4587"/>
                </a:cubicBezTo>
                <a:cubicBezTo>
                  <a:pt x="1631" y="4616"/>
                  <a:pt x="1657" y="4661"/>
                  <a:pt x="1700" y="4666"/>
                </a:cubicBezTo>
                <a:cubicBezTo>
                  <a:pt x="1742" y="4671"/>
                  <a:pt x="1801" y="4650"/>
                  <a:pt x="1801" y="4650"/>
                </a:cubicBezTo>
                <a:cubicBezTo>
                  <a:pt x="1801" y="4650"/>
                  <a:pt x="1811" y="4679"/>
                  <a:pt x="1840" y="4679"/>
                </a:cubicBezTo>
                <a:cubicBezTo>
                  <a:pt x="1869" y="4679"/>
                  <a:pt x="1917" y="4677"/>
                  <a:pt x="1965" y="4679"/>
                </a:cubicBezTo>
                <a:cubicBezTo>
                  <a:pt x="2013" y="4682"/>
                  <a:pt x="2039" y="4687"/>
                  <a:pt x="2042" y="4679"/>
                </a:cubicBezTo>
                <a:cubicBezTo>
                  <a:pt x="2044" y="4671"/>
                  <a:pt x="2029" y="4616"/>
                  <a:pt x="2042" y="4608"/>
                </a:cubicBezTo>
                <a:cubicBezTo>
                  <a:pt x="2055" y="4600"/>
                  <a:pt x="2039" y="4571"/>
                  <a:pt x="2076" y="4597"/>
                </a:cubicBezTo>
                <a:cubicBezTo>
                  <a:pt x="2113" y="4624"/>
                  <a:pt x="2121" y="4626"/>
                  <a:pt x="2169" y="4626"/>
                </a:cubicBezTo>
                <a:cubicBezTo>
                  <a:pt x="2217" y="4626"/>
                  <a:pt x="2235" y="4666"/>
                  <a:pt x="2246" y="4669"/>
                </a:cubicBezTo>
                <a:cubicBezTo>
                  <a:pt x="2257" y="4671"/>
                  <a:pt x="2310" y="4680"/>
                  <a:pt x="2328" y="4684"/>
                </a:cubicBezTo>
                <a:cubicBezTo>
                  <a:pt x="2347" y="4687"/>
                  <a:pt x="2357" y="4722"/>
                  <a:pt x="2376" y="4722"/>
                </a:cubicBezTo>
                <a:cubicBezTo>
                  <a:pt x="2394" y="4722"/>
                  <a:pt x="2458" y="4719"/>
                  <a:pt x="2477" y="4722"/>
                </a:cubicBezTo>
                <a:cubicBezTo>
                  <a:pt x="2495" y="4724"/>
                  <a:pt x="2461" y="4735"/>
                  <a:pt x="2498" y="4770"/>
                </a:cubicBezTo>
                <a:cubicBezTo>
                  <a:pt x="2535" y="4804"/>
                  <a:pt x="2575" y="4791"/>
                  <a:pt x="2585" y="4812"/>
                </a:cubicBezTo>
                <a:cubicBezTo>
                  <a:pt x="2596" y="4833"/>
                  <a:pt x="2575" y="4852"/>
                  <a:pt x="2601" y="4862"/>
                </a:cubicBezTo>
                <a:cubicBezTo>
                  <a:pt x="2628" y="4873"/>
                  <a:pt x="2662" y="4886"/>
                  <a:pt x="2707" y="4836"/>
                </a:cubicBezTo>
                <a:cubicBezTo>
                  <a:pt x="2752" y="4785"/>
                  <a:pt x="2787" y="4856"/>
                  <a:pt x="2834" y="4872"/>
                </a:cubicBezTo>
                <a:cubicBezTo>
                  <a:pt x="2882" y="4889"/>
                  <a:pt x="2898" y="4906"/>
                  <a:pt x="2946" y="4872"/>
                </a:cubicBezTo>
                <a:cubicBezTo>
                  <a:pt x="2994" y="4838"/>
                  <a:pt x="3023" y="4807"/>
                  <a:pt x="3060" y="4807"/>
                </a:cubicBezTo>
                <a:cubicBezTo>
                  <a:pt x="3097" y="4807"/>
                  <a:pt x="3092" y="4799"/>
                  <a:pt x="3092" y="4732"/>
                </a:cubicBezTo>
                <a:cubicBezTo>
                  <a:pt x="3092" y="4666"/>
                  <a:pt x="3092" y="4512"/>
                  <a:pt x="3092" y="4512"/>
                </a:cubicBezTo>
                <a:cubicBezTo>
                  <a:pt x="3092" y="4512"/>
                  <a:pt x="3060" y="4483"/>
                  <a:pt x="3055" y="4465"/>
                </a:cubicBezTo>
                <a:cubicBezTo>
                  <a:pt x="3049" y="4446"/>
                  <a:pt x="3063" y="4459"/>
                  <a:pt x="3092" y="4459"/>
                </a:cubicBezTo>
                <a:cubicBezTo>
                  <a:pt x="3121" y="4459"/>
                  <a:pt x="3131" y="4446"/>
                  <a:pt x="3142" y="4433"/>
                </a:cubicBezTo>
                <a:cubicBezTo>
                  <a:pt x="3153" y="4420"/>
                  <a:pt x="3147" y="4385"/>
                  <a:pt x="3169" y="4383"/>
                </a:cubicBezTo>
                <a:cubicBezTo>
                  <a:pt x="3190" y="4380"/>
                  <a:pt x="3227" y="4385"/>
                  <a:pt x="3256" y="4359"/>
                </a:cubicBezTo>
                <a:cubicBezTo>
                  <a:pt x="3285" y="4332"/>
                  <a:pt x="3285" y="4361"/>
                  <a:pt x="3325" y="4329"/>
                </a:cubicBezTo>
                <a:cubicBezTo>
                  <a:pt x="3365" y="4298"/>
                  <a:pt x="3540" y="4152"/>
                  <a:pt x="3556" y="4207"/>
                </a:cubicBezTo>
                <a:cubicBezTo>
                  <a:pt x="3571" y="4263"/>
                  <a:pt x="3590" y="4250"/>
                  <a:pt x="3625" y="4247"/>
                </a:cubicBezTo>
                <a:cubicBezTo>
                  <a:pt x="3659" y="4245"/>
                  <a:pt x="3794" y="4247"/>
                  <a:pt x="3778" y="4263"/>
                </a:cubicBezTo>
                <a:cubicBezTo>
                  <a:pt x="3762" y="4279"/>
                  <a:pt x="3733" y="4287"/>
                  <a:pt x="3744" y="4300"/>
                </a:cubicBezTo>
                <a:cubicBezTo>
                  <a:pt x="3754" y="4314"/>
                  <a:pt x="3858" y="4316"/>
                  <a:pt x="3858" y="4316"/>
                </a:cubicBezTo>
                <a:cubicBezTo>
                  <a:pt x="3858" y="4316"/>
                  <a:pt x="3943" y="4322"/>
                  <a:pt x="3903" y="4292"/>
                </a:cubicBezTo>
                <a:cubicBezTo>
                  <a:pt x="3863" y="4263"/>
                  <a:pt x="3895" y="4234"/>
                  <a:pt x="3932" y="4274"/>
                </a:cubicBezTo>
                <a:cubicBezTo>
                  <a:pt x="3932" y="4274"/>
                  <a:pt x="3945" y="4314"/>
                  <a:pt x="3996" y="4314"/>
                </a:cubicBezTo>
                <a:cubicBezTo>
                  <a:pt x="4046" y="4314"/>
                  <a:pt x="4059" y="4314"/>
                  <a:pt x="4059" y="4314"/>
                </a:cubicBezTo>
                <a:cubicBezTo>
                  <a:pt x="4059" y="4314"/>
                  <a:pt x="4110" y="4303"/>
                  <a:pt x="4096" y="4319"/>
                </a:cubicBezTo>
                <a:cubicBezTo>
                  <a:pt x="4083" y="4335"/>
                  <a:pt x="4106" y="4335"/>
                  <a:pt x="4099" y="4348"/>
                </a:cubicBezTo>
                <a:cubicBezTo>
                  <a:pt x="4091" y="4361"/>
                  <a:pt x="4070" y="4382"/>
                  <a:pt x="4080" y="4382"/>
                </a:cubicBezTo>
                <a:cubicBezTo>
                  <a:pt x="4091" y="4382"/>
                  <a:pt x="4194" y="4364"/>
                  <a:pt x="4224" y="4382"/>
                </a:cubicBezTo>
                <a:cubicBezTo>
                  <a:pt x="4253" y="4401"/>
                  <a:pt x="4269" y="4417"/>
                  <a:pt x="4290" y="4420"/>
                </a:cubicBezTo>
                <a:cubicBezTo>
                  <a:pt x="4290" y="4420"/>
                  <a:pt x="4277" y="4457"/>
                  <a:pt x="4330" y="4451"/>
                </a:cubicBezTo>
                <a:cubicBezTo>
                  <a:pt x="4383" y="4446"/>
                  <a:pt x="4377" y="4412"/>
                  <a:pt x="4433" y="4435"/>
                </a:cubicBezTo>
                <a:cubicBezTo>
                  <a:pt x="4489" y="4459"/>
                  <a:pt x="4412" y="4449"/>
                  <a:pt x="4433" y="4457"/>
                </a:cubicBezTo>
                <a:cubicBezTo>
                  <a:pt x="4454" y="4465"/>
                  <a:pt x="4489" y="4459"/>
                  <a:pt x="4489" y="4459"/>
                </a:cubicBezTo>
                <a:cubicBezTo>
                  <a:pt x="4489" y="4459"/>
                  <a:pt x="4486" y="4438"/>
                  <a:pt x="4489" y="4428"/>
                </a:cubicBezTo>
                <a:cubicBezTo>
                  <a:pt x="4491" y="4417"/>
                  <a:pt x="4534" y="4398"/>
                  <a:pt x="4542" y="4417"/>
                </a:cubicBezTo>
                <a:cubicBezTo>
                  <a:pt x="4550" y="4435"/>
                  <a:pt x="4560" y="4441"/>
                  <a:pt x="4568" y="4422"/>
                </a:cubicBezTo>
                <a:cubicBezTo>
                  <a:pt x="4576" y="4404"/>
                  <a:pt x="4576" y="4377"/>
                  <a:pt x="4619" y="4377"/>
                </a:cubicBezTo>
                <a:cubicBezTo>
                  <a:pt x="4661" y="4377"/>
                  <a:pt x="4709" y="4356"/>
                  <a:pt x="4709" y="4356"/>
                </a:cubicBezTo>
                <a:cubicBezTo>
                  <a:pt x="4709" y="4356"/>
                  <a:pt x="4693" y="4311"/>
                  <a:pt x="4685" y="4311"/>
                </a:cubicBezTo>
                <a:cubicBezTo>
                  <a:pt x="4677" y="4311"/>
                  <a:pt x="4677" y="4279"/>
                  <a:pt x="4693" y="4274"/>
                </a:cubicBezTo>
                <a:cubicBezTo>
                  <a:pt x="4709" y="4268"/>
                  <a:pt x="4661" y="4255"/>
                  <a:pt x="4709" y="4242"/>
                </a:cubicBezTo>
                <a:cubicBezTo>
                  <a:pt x="4757" y="4229"/>
                  <a:pt x="4764" y="4239"/>
                  <a:pt x="4788" y="4218"/>
                </a:cubicBezTo>
                <a:cubicBezTo>
                  <a:pt x="4812" y="4197"/>
                  <a:pt x="4788" y="4152"/>
                  <a:pt x="4817" y="4152"/>
                </a:cubicBezTo>
                <a:cubicBezTo>
                  <a:pt x="4847" y="4152"/>
                  <a:pt x="4868" y="4149"/>
                  <a:pt x="4881" y="4136"/>
                </a:cubicBezTo>
                <a:cubicBezTo>
                  <a:pt x="4894" y="4123"/>
                  <a:pt x="4881" y="4099"/>
                  <a:pt x="4897" y="4094"/>
                </a:cubicBezTo>
                <a:cubicBezTo>
                  <a:pt x="4913" y="4088"/>
                  <a:pt x="4931" y="4083"/>
                  <a:pt x="4945" y="4075"/>
                </a:cubicBezTo>
                <a:cubicBezTo>
                  <a:pt x="4958" y="4067"/>
                  <a:pt x="4979" y="4046"/>
                  <a:pt x="4979" y="4046"/>
                </a:cubicBezTo>
                <a:cubicBezTo>
                  <a:pt x="5008" y="4038"/>
                  <a:pt x="5008" y="4038"/>
                  <a:pt x="5008" y="4038"/>
                </a:cubicBezTo>
                <a:cubicBezTo>
                  <a:pt x="5008" y="4038"/>
                  <a:pt x="5083" y="4014"/>
                  <a:pt x="5059" y="3995"/>
                </a:cubicBezTo>
                <a:cubicBezTo>
                  <a:pt x="5035" y="3977"/>
                  <a:pt x="5030" y="3993"/>
                  <a:pt x="5035" y="3977"/>
                </a:cubicBezTo>
                <a:cubicBezTo>
                  <a:pt x="5040" y="3961"/>
                  <a:pt x="5051" y="3945"/>
                  <a:pt x="5051" y="3945"/>
                </a:cubicBezTo>
                <a:cubicBezTo>
                  <a:pt x="5051" y="3916"/>
                  <a:pt x="5051" y="3916"/>
                  <a:pt x="5051" y="3916"/>
                </a:cubicBezTo>
                <a:cubicBezTo>
                  <a:pt x="5080" y="3900"/>
                  <a:pt x="5080" y="3900"/>
                  <a:pt x="5080" y="3900"/>
                </a:cubicBezTo>
                <a:cubicBezTo>
                  <a:pt x="5080" y="3900"/>
                  <a:pt x="5117" y="3887"/>
                  <a:pt x="5114" y="3850"/>
                </a:cubicBezTo>
                <a:cubicBezTo>
                  <a:pt x="5112" y="3812"/>
                  <a:pt x="5085" y="3797"/>
                  <a:pt x="5085" y="3797"/>
                </a:cubicBezTo>
                <a:cubicBezTo>
                  <a:pt x="5085" y="3797"/>
                  <a:pt x="5104" y="3773"/>
                  <a:pt x="5053" y="3786"/>
                </a:cubicBezTo>
                <a:cubicBezTo>
                  <a:pt x="5003" y="3799"/>
                  <a:pt x="4931" y="3836"/>
                  <a:pt x="4924" y="3820"/>
                </a:cubicBezTo>
                <a:cubicBezTo>
                  <a:pt x="4916" y="3805"/>
                  <a:pt x="4881" y="3765"/>
                  <a:pt x="4804" y="3770"/>
                </a:cubicBezTo>
                <a:cubicBezTo>
                  <a:pt x="4804" y="3770"/>
                  <a:pt x="4796" y="3730"/>
                  <a:pt x="4783" y="3725"/>
                </a:cubicBezTo>
                <a:cubicBezTo>
                  <a:pt x="4770" y="3720"/>
                  <a:pt x="4770" y="3709"/>
                  <a:pt x="4762" y="3706"/>
                </a:cubicBezTo>
                <a:cubicBezTo>
                  <a:pt x="4754" y="3704"/>
                  <a:pt x="4754" y="3704"/>
                  <a:pt x="4754" y="3704"/>
                </a:cubicBezTo>
                <a:cubicBezTo>
                  <a:pt x="4754" y="3704"/>
                  <a:pt x="4751" y="3675"/>
                  <a:pt x="4759" y="3672"/>
                </a:cubicBezTo>
                <a:cubicBezTo>
                  <a:pt x="4767" y="3669"/>
                  <a:pt x="4767" y="3643"/>
                  <a:pt x="4767" y="3643"/>
                </a:cubicBezTo>
                <a:cubicBezTo>
                  <a:pt x="4733" y="3630"/>
                  <a:pt x="4733" y="3630"/>
                  <a:pt x="4733" y="3630"/>
                </a:cubicBezTo>
                <a:cubicBezTo>
                  <a:pt x="4733" y="3630"/>
                  <a:pt x="4714" y="3614"/>
                  <a:pt x="4735" y="3606"/>
                </a:cubicBezTo>
                <a:cubicBezTo>
                  <a:pt x="4757" y="3598"/>
                  <a:pt x="4767" y="3587"/>
                  <a:pt x="4770" y="3577"/>
                </a:cubicBezTo>
                <a:cubicBezTo>
                  <a:pt x="4772" y="3566"/>
                  <a:pt x="4770" y="3534"/>
                  <a:pt x="4770" y="3534"/>
                </a:cubicBezTo>
                <a:cubicBezTo>
                  <a:pt x="4812" y="3494"/>
                  <a:pt x="4812" y="3494"/>
                  <a:pt x="4812" y="3494"/>
                </a:cubicBezTo>
                <a:cubicBezTo>
                  <a:pt x="4780" y="3457"/>
                  <a:pt x="4780" y="3457"/>
                  <a:pt x="4780" y="3457"/>
                </a:cubicBezTo>
                <a:cubicBezTo>
                  <a:pt x="4780" y="3457"/>
                  <a:pt x="4804" y="3428"/>
                  <a:pt x="4778" y="3425"/>
                </a:cubicBezTo>
                <a:cubicBezTo>
                  <a:pt x="4751" y="3423"/>
                  <a:pt x="4690" y="3433"/>
                  <a:pt x="4690" y="3425"/>
                </a:cubicBezTo>
                <a:cubicBezTo>
                  <a:pt x="4690" y="3417"/>
                  <a:pt x="4677" y="3410"/>
                  <a:pt x="4677" y="3391"/>
                </a:cubicBezTo>
                <a:cubicBezTo>
                  <a:pt x="4677" y="3372"/>
                  <a:pt x="4685" y="3370"/>
                  <a:pt x="4666" y="3338"/>
                </a:cubicBezTo>
                <a:cubicBezTo>
                  <a:pt x="4643" y="3341"/>
                  <a:pt x="4643" y="3341"/>
                  <a:pt x="4643" y="3341"/>
                </a:cubicBezTo>
                <a:cubicBezTo>
                  <a:pt x="4643" y="3341"/>
                  <a:pt x="4584" y="3261"/>
                  <a:pt x="4682" y="3264"/>
                </a:cubicBezTo>
                <a:cubicBezTo>
                  <a:pt x="4682" y="3264"/>
                  <a:pt x="4711" y="3288"/>
                  <a:pt x="4741" y="3237"/>
                </a:cubicBezTo>
                <a:cubicBezTo>
                  <a:pt x="4770" y="3187"/>
                  <a:pt x="4799" y="3237"/>
                  <a:pt x="4815" y="3203"/>
                </a:cubicBezTo>
                <a:cubicBezTo>
                  <a:pt x="4831" y="3168"/>
                  <a:pt x="4817" y="3142"/>
                  <a:pt x="4820" y="3131"/>
                </a:cubicBezTo>
                <a:cubicBezTo>
                  <a:pt x="4823" y="3121"/>
                  <a:pt x="4828" y="3123"/>
                  <a:pt x="4812" y="3097"/>
                </a:cubicBezTo>
                <a:cubicBezTo>
                  <a:pt x="4796" y="3070"/>
                  <a:pt x="4759" y="3054"/>
                  <a:pt x="4751" y="3044"/>
                </a:cubicBezTo>
                <a:cubicBezTo>
                  <a:pt x="4743" y="3033"/>
                  <a:pt x="4741" y="2975"/>
                  <a:pt x="4741" y="2975"/>
                </a:cubicBezTo>
                <a:cubicBezTo>
                  <a:pt x="4709" y="2975"/>
                  <a:pt x="4709" y="2975"/>
                  <a:pt x="4709" y="2975"/>
                </a:cubicBezTo>
                <a:cubicBezTo>
                  <a:pt x="4709" y="2975"/>
                  <a:pt x="4658" y="2999"/>
                  <a:pt x="4677" y="2874"/>
                </a:cubicBezTo>
                <a:cubicBezTo>
                  <a:pt x="4677" y="2874"/>
                  <a:pt x="4759" y="2877"/>
                  <a:pt x="4759" y="2829"/>
                </a:cubicBezTo>
                <a:cubicBezTo>
                  <a:pt x="4759" y="2781"/>
                  <a:pt x="4703" y="2744"/>
                  <a:pt x="4703" y="2744"/>
                </a:cubicBezTo>
                <a:cubicBezTo>
                  <a:pt x="4682" y="2704"/>
                  <a:pt x="4682" y="2704"/>
                  <a:pt x="4682" y="2704"/>
                </a:cubicBezTo>
                <a:cubicBezTo>
                  <a:pt x="4650" y="2702"/>
                  <a:pt x="4650" y="2702"/>
                  <a:pt x="4650" y="2702"/>
                </a:cubicBezTo>
                <a:cubicBezTo>
                  <a:pt x="4650" y="2702"/>
                  <a:pt x="4629" y="2679"/>
                  <a:pt x="4666" y="2669"/>
                </a:cubicBezTo>
                <a:cubicBezTo>
                  <a:pt x="4666" y="2669"/>
                  <a:pt x="4696" y="2614"/>
                  <a:pt x="4627" y="2588"/>
                </a:cubicBezTo>
                <a:cubicBezTo>
                  <a:pt x="4627" y="2588"/>
                  <a:pt x="4637" y="2561"/>
                  <a:pt x="4627" y="2564"/>
                </a:cubicBezTo>
                <a:cubicBezTo>
                  <a:pt x="4616" y="2567"/>
                  <a:pt x="4470" y="2604"/>
                  <a:pt x="4470" y="2604"/>
                </a:cubicBezTo>
                <a:cubicBezTo>
                  <a:pt x="4452" y="2590"/>
                  <a:pt x="4452" y="2590"/>
                  <a:pt x="4452" y="2590"/>
                </a:cubicBezTo>
                <a:cubicBezTo>
                  <a:pt x="4452" y="2590"/>
                  <a:pt x="4409" y="2593"/>
                  <a:pt x="4409" y="2601"/>
                </a:cubicBezTo>
                <a:cubicBezTo>
                  <a:pt x="4409" y="2609"/>
                  <a:pt x="4428" y="2655"/>
                  <a:pt x="4422" y="2669"/>
                </a:cubicBezTo>
                <a:cubicBezTo>
                  <a:pt x="4417" y="2683"/>
                  <a:pt x="4412" y="2694"/>
                  <a:pt x="4388" y="2699"/>
                </a:cubicBezTo>
                <a:cubicBezTo>
                  <a:pt x="4364" y="2704"/>
                  <a:pt x="4303" y="2710"/>
                  <a:pt x="4303" y="2710"/>
                </a:cubicBezTo>
                <a:cubicBezTo>
                  <a:pt x="4303" y="2710"/>
                  <a:pt x="4277" y="2694"/>
                  <a:pt x="4311" y="2681"/>
                </a:cubicBezTo>
                <a:cubicBezTo>
                  <a:pt x="4346" y="2667"/>
                  <a:pt x="4367" y="2654"/>
                  <a:pt x="4367" y="2654"/>
                </a:cubicBezTo>
                <a:cubicBezTo>
                  <a:pt x="4364" y="2633"/>
                  <a:pt x="4364" y="2633"/>
                  <a:pt x="4364" y="2633"/>
                </a:cubicBezTo>
                <a:cubicBezTo>
                  <a:pt x="4377" y="2601"/>
                  <a:pt x="4377" y="2601"/>
                  <a:pt x="4377" y="2601"/>
                </a:cubicBezTo>
                <a:cubicBezTo>
                  <a:pt x="4377" y="2601"/>
                  <a:pt x="4391" y="2590"/>
                  <a:pt x="4367" y="2577"/>
                </a:cubicBezTo>
                <a:cubicBezTo>
                  <a:pt x="4367" y="2577"/>
                  <a:pt x="4322" y="2548"/>
                  <a:pt x="4351" y="2521"/>
                </a:cubicBezTo>
                <a:cubicBezTo>
                  <a:pt x="4380" y="2495"/>
                  <a:pt x="4359" y="2482"/>
                  <a:pt x="4359" y="2482"/>
                </a:cubicBezTo>
                <a:cubicBezTo>
                  <a:pt x="4359" y="2482"/>
                  <a:pt x="4380" y="2445"/>
                  <a:pt x="4404" y="2429"/>
                </a:cubicBezTo>
                <a:cubicBezTo>
                  <a:pt x="4428" y="2413"/>
                  <a:pt x="4486" y="2360"/>
                  <a:pt x="4486" y="2352"/>
                </a:cubicBezTo>
                <a:cubicBezTo>
                  <a:pt x="4486" y="2344"/>
                  <a:pt x="4441" y="2293"/>
                  <a:pt x="4510" y="2262"/>
                </a:cubicBezTo>
                <a:cubicBezTo>
                  <a:pt x="4579" y="2230"/>
                  <a:pt x="4582" y="2214"/>
                  <a:pt x="4582" y="2203"/>
                </a:cubicBezTo>
                <a:cubicBezTo>
                  <a:pt x="4582" y="2193"/>
                  <a:pt x="4645" y="2134"/>
                  <a:pt x="4645" y="2134"/>
                </a:cubicBezTo>
                <a:cubicBezTo>
                  <a:pt x="4645" y="2134"/>
                  <a:pt x="4672" y="2097"/>
                  <a:pt x="4682" y="2071"/>
                </a:cubicBezTo>
                <a:cubicBezTo>
                  <a:pt x="4693" y="2044"/>
                  <a:pt x="4743" y="2012"/>
                  <a:pt x="4693" y="2007"/>
                </a:cubicBezTo>
                <a:cubicBezTo>
                  <a:pt x="4680" y="2006"/>
                  <a:pt x="4673" y="2005"/>
                  <a:pt x="4670" y="2005"/>
                </a:cubicBezTo>
                <a:cubicBezTo>
                  <a:pt x="4660" y="2003"/>
                  <a:pt x="4682" y="2005"/>
                  <a:pt x="4682" y="2005"/>
                </a:cubicBezTo>
                <a:cubicBezTo>
                  <a:pt x="4682" y="2005"/>
                  <a:pt x="4693" y="1962"/>
                  <a:pt x="4711" y="1957"/>
                </a:cubicBezTo>
                <a:cubicBezTo>
                  <a:pt x="4730" y="1952"/>
                  <a:pt x="4759" y="1941"/>
                  <a:pt x="4762" y="1962"/>
                </a:cubicBezTo>
                <a:cubicBezTo>
                  <a:pt x="4764" y="1983"/>
                  <a:pt x="4802" y="1983"/>
                  <a:pt x="4802" y="1983"/>
                </a:cubicBezTo>
                <a:cubicBezTo>
                  <a:pt x="4849" y="1986"/>
                  <a:pt x="4849" y="1986"/>
                  <a:pt x="4849" y="1986"/>
                </a:cubicBezTo>
                <a:cubicBezTo>
                  <a:pt x="4849" y="1986"/>
                  <a:pt x="4884" y="1959"/>
                  <a:pt x="4884" y="1944"/>
                </a:cubicBezTo>
                <a:cubicBezTo>
                  <a:pt x="4884" y="1928"/>
                  <a:pt x="4881" y="1909"/>
                  <a:pt x="4889" y="1906"/>
                </a:cubicBezTo>
                <a:cubicBezTo>
                  <a:pt x="4897" y="1904"/>
                  <a:pt x="4905" y="1893"/>
                  <a:pt x="4905" y="1883"/>
                </a:cubicBezTo>
                <a:cubicBezTo>
                  <a:pt x="4905" y="1872"/>
                  <a:pt x="4889" y="1851"/>
                  <a:pt x="4889" y="1851"/>
                </a:cubicBezTo>
                <a:cubicBezTo>
                  <a:pt x="4871" y="1827"/>
                  <a:pt x="4871" y="1827"/>
                  <a:pt x="4871" y="1827"/>
                </a:cubicBezTo>
                <a:cubicBezTo>
                  <a:pt x="4878" y="1795"/>
                  <a:pt x="4878" y="1795"/>
                  <a:pt x="4878" y="1795"/>
                </a:cubicBezTo>
                <a:cubicBezTo>
                  <a:pt x="4892" y="1702"/>
                  <a:pt x="4892" y="1702"/>
                  <a:pt x="4892" y="1702"/>
                </a:cubicBezTo>
                <a:cubicBezTo>
                  <a:pt x="4908" y="1684"/>
                  <a:pt x="4908" y="1684"/>
                  <a:pt x="4908" y="1684"/>
                </a:cubicBezTo>
                <a:cubicBezTo>
                  <a:pt x="4897" y="1631"/>
                  <a:pt x="4897" y="1631"/>
                  <a:pt x="4897" y="1631"/>
                </a:cubicBezTo>
                <a:cubicBezTo>
                  <a:pt x="4894" y="1570"/>
                  <a:pt x="4894" y="1570"/>
                  <a:pt x="4894" y="1570"/>
                </a:cubicBezTo>
                <a:cubicBezTo>
                  <a:pt x="4950" y="1496"/>
                  <a:pt x="4950" y="1496"/>
                  <a:pt x="4950" y="1496"/>
                </a:cubicBezTo>
                <a:cubicBezTo>
                  <a:pt x="4950" y="1387"/>
                  <a:pt x="4950" y="1387"/>
                  <a:pt x="4950" y="1387"/>
                </a:cubicBezTo>
                <a:cubicBezTo>
                  <a:pt x="4950" y="1387"/>
                  <a:pt x="4969" y="1347"/>
                  <a:pt x="4969" y="1294"/>
                </a:cubicBezTo>
                <a:cubicBezTo>
                  <a:pt x="5014" y="1252"/>
                  <a:pt x="5014" y="1252"/>
                  <a:pt x="5014" y="1252"/>
                </a:cubicBezTo>
                <a:cubicBezTo>
                  <a:pt x="5032" y="1220"/>
                  <a:pt x="5032" y="1220"/>
                  <a:pt x="5032" y="1220"/>
                </a:cubicBezTo>
                <a:cubicBezTo>
                  <a:pt x="5064" y="1201"/>
                  <a:pt x="5064" y="1201"/>
                  <a:pt x="5064" y="1201"/>
                </a:cubicBezTo>
                <a:cubicBezTo>
                  <a:pt x="5091" y="1122"/>
                  <a:pt x="5091" y="1122"/>
                  <a:pt x="5091" y="1122"/>
                </a:cubicBezTo>
                <a:cubicBezTo>
                  <a:pt x="5115" y="1109"/>
                  <a:pt x="5115" y="1109"/>
                  <a:pt x="5115" y="1109"/>
                </a:cubicBezTo>
                <a:cubicBezTo>
                  <a:pt x="5115" y="1109"/>
                  <a:pt x="5154" y="1087"/>
                  <a:pt x="5091" y="1077"/>
                </a:cubicBezTo>
                <a:cubicBezTo>
                  <a:pt x="5027" y="1066"/>
                  <a:pt x="5006" y="1058"/>
                  <a:pt x="5006" y="1058"/>
                </a:cubicBezTo>
                <a:cubicBezTo>
                  <a:pt x="4979" y="1069"/>
                  <a:pt x="4979" y="1069"/>
                  <a:pt x="4979" y="1069"/>
                </a:cubicBezTo>
                <a:cubicBezTo>
                  <a:pt x="4958" y="1071"/>
                  <a:pt x="4958" y="1071"/>
                  <a:pt x="4958" y="1071"/>
                </a:cubicBezTo>
                <a:cubicBezTo>
                  <a:pt x="4958" y="1050"/>
                  <a:pt x="4958" y="1050"/>
                  <a:pt x="4958" y="1050"/>
                </a:cubicBezTo>
                <a:cubicBezTo>
                  <a:pt x="4910" y="1055"/>
                  <a:pt x="4910" y="1055"/>
                  <a:pt x="4910" y="1055"/>
                </a:cubicBezTo>
                <a:cubicBezTo>
                  <a:pt x="4881" y="1063"/>
                  <a:pt x="4881" y="1063"/>
                  <a:pt x="4881" y="1063"/>
                </a:cubicBezTo>
                <a:cubicBezTo>
                  <a:pt x="4881" y="1063"/>
                  <a:pt x="4839" y="1018"/>
                  <a:pt x="4794" y="1010"/>
                </a:cubicBezTo>
                <a:cubicBezTo>
                  <a:pt x="4749" y="1002"/>
                  <a:pt x="4772" y="1024"/>
                  <a:pt x="4727" y="1024"/>
                </a:cubicBezTo>
                <a:cubicBezTo>
                  <a:pt x="4682" y="1024"/>
                  <a:pt x="4643" y="1024"/>
                  <a:pt x="4643" y="1024"/>
                </a:cubicBezTo>
                <a:cubicBezTo>
                  <a:pt x="4627" y="992"/>
                  <a:pt x="4627" y="992"/>
                  <a:pt x="4627" y="992"/>
                </a:cubicBezTo>
                <a:cubicBezTo>
                  <a:pt x="4627" y="992"/>
                  <a:pt x="4582" y="973"/>
                  <a:pt x="4574" y="976"/>
                </a:cubicBezTo>
                <a:cubicBezTo>
                  <a:pt x="4566" y="979"/>
                  <a:pt x="4555" y="997"/>
                  <a:pt x="4555" y="997"/>
                </a:cubicBezTo>
                <a:cubicBezTo>
                  <a:pt x="4552" y="1016"/>
                  <a:pt x="4552" y="1016"/>
                  <a:pt x="4552" y="1016"/>
                </a:cubicBezTo>
                <a:cubicBezTo>
                  <a:pt x="4505" y="1016"/>
                  <a:pt x="4505" y="1016"/>
                  <a:pt x="4505" y="1016"/>
                </a:cubicBezTo>
                <a:cubicBezTo>
                  <a:pt x="4507" y="981"/>
                  <a:pt x="4507" y="981"/>
                  <a:pt x="4507" y="981"/>
                </a:cubicBezTo>
                <a:cubicBezTo>
                  <a:pt x="4489" y="960"/>
                  <a:pt x="4489" y="960"/>
                  <a:pt x="4489" y="960"/>
                </a:cubicBezTo>
                <a:cubicBezTo>
                  <a:pt x="4483" y="944"/>
                  <a:pt x="4483" y="944"/>
                  <a:pt x="4483" y="944"/>
                </a:cubicBezTo>
                <a:cubicBezTo>
                  <a:pt x="4462" y="939"/>
                  <a:pt x="4462" y="939"/>
                  <a:pt x="4462" y="939"/>
                </a:cubicBezTo>
                <a:cubicBezTo>
                  <a:pt x="4454" y="886"/>
                  <a:pt x="4454" y="886"/>
                  <a:pt x="4454" y="886"/>
                </a:cubicBezTo>
                <a:cubicBezTo>
                  <a:pt x="4454" y="886"/>
                  <a:pt x="4401" y="857"/>
                  <a:pt x="4393" y="857"/>
                </a:cubicBezTo>
                <a:cubicBezTo>
                  <a:pt x="4385" y="857"/>
                  <a:pt x="4346" y="854"/>
                  <a:pt x="4346" y="854"/>
                </a:cubicBezTo>
                <a:cubicBezTo>
                  <a:pt x="4322" y="849"/>
                  <a:pt x="4322" y="849"/>
                  <a:pt x="4322" y="849"/>
                </a:cubicBezTo>
                <a:cubicBezTo>
                  <a:pt x="4261" y="843"/>
                  <a:pt x="4261" y="843"/>
                  <a:pt x="4261" y="843"/>
                </a:cubicBezTo>
                <a:cubicBezTo>
                  <a:pt x="4234" y="859"/>
                  <a:pt x="4234" y="859"/>
                  <a:pt x="4234" y="859"/>
                </a:cubicBezTo>
                <a:cubicBezTo>
                  <a:pt x="4208" y="857"/>
                  <a:pt x="4208" y="857"/>
                  <a:pt x="4208" y="857"/>
                </a:cubicBezTo>
                <a:cubicBezTo>
                  <a:pt x="4157" y="849"/>
                  <a:pt x="4157" y="849"/>
                  <a:pt x="4157" y="849"/>
                </a:cubicBezTo>
                <a:cubicBezTo>
                  <a:pt x="4136" y="817"/>
                  <a:pt x="4136" y="817"/>
                  <a:pt x="4136" y="817"/>
                </a:cubicBezTo>
                <a:cubicBezTo>
                  <a:pt x="4136" y="817"/>
                  <a:pt x="4073" y="817"/>
                  <a:pt x="4073" y="825"/>
                </a:cubicBezTo>
                <a:cubicBezTo>
                  <a:pt x="4073" y="833"/>
                  <a:pt x="4054" y="838"/>
                  <a:pt x="4054" y="838"/>
                </a:cubicBezTo>
                <a:cubicBezTo>
                  <a:pt x="4012" y="854"/>
                  <a:pt x="4012" y="854"/>
                  <a:pt x="4012" y="854"/>
                </a:cubicBezTo>
                <a:cubicBezTo>
                  <a:pt x="3972" y="796"/>
                  <a:pt x="3972" y="796"/>
                  <a:pt x="3972" y="796"/>
                </a:cubicBezTo>
                <a:cubicBezTo>
                  <a:pt x="3956" y="790"/>
                  <a:pt x="3956" y="790"/>
                  <a:pt x="3956" y="790"/>
                </a:cubicBezTo>
                <a:cubicBezTo>
                  <a:pt x="3937" y="759"/>
                  <a:pt x="3937" y="759"/>
                  <a:pt x="3937" y="759"/>
                </a:cubicBezTo>
                <a:cubicBezTo>
                  <a:pt x="3876" y="745"/>
                  <a:pt x="3876" y="745"/>
                  <a:pt x="3876" y="745"/>
                </a:cubicBezTo>
                <a:cubicBezTo>
                  <a:pt x="3847" y="715"/>
                  <a:pt x="3847" y="715"/>
                  <a:pt x="3847" y="715"/>
                </a:cubicBezTo>
                <a:cubicBezTo>
                  <a:pt x="3778" y="700"/>
                  <a:pt x="3778" y="700"/>
                  <a:pt x="3778" y="700"/>
                </a:cubicBezTo>
                <a:cubicBezTo>
                  <a:pt x="3778" y="700"/>
                  <a:pt x="3776" y="626"/>
                  <a:pt x="3768" y="621"/>
                </a:cubicBezTo>
                <a:cubicBezTo>
                  <a:pt x="3760" y="615"/>
                  <a:pt x="3749" y="605"/>
                  <a:pt x="3749" y="605"/>
                </a:cubicBezTo>
                <a:cubicBezTo>
                  <a:pt x="3749" y="562"/>
                  <a:pt x="3749" y="562"/>
                  <a:pt x="3749" y="562"/>
                </a:cubicBezTo>
                <a:cubicBezTo>
                  <a:pt x="3757" y="539"/>
                  <a:pt x="3757" y="539"/>
                  <a:pt x="3757" y="539"/>
                </a:cubicBezTo>
                <a:cubicBezTo>
                  <a:pt x="3757" y="539"/>
                  <a:pt x="3789" y="493"/>
                  <a:pt x="3762" y="491"/>
                </a:cubicBezTo>
                <a:cubicBezTo>
                  <a:pt x="3736" y="488"/>
                  <a:pt x="3707" y="491"/>
                  <a:pt x="3707" y="491"/>
                </a:cubicBezTo>
                <a:cubicBezTo>
                  <a:pt x="3707" y="491"/>
                  <a:pt x="3680" y="536"/>
                  <a:pt x="3680" y="546"/>
                </a:cubicBezTo>
                <a:cubicBezTo>
                  <a:pt x="3680" y="557"/>
                  <a:pt x="3670" y="602"/>
                  <a:pt x="3670" y="602"/>
                </a:cubicBezTo>
                <a:cubicBezTo>
                  <a:pt x="3595" y="623"/>
                  <a:pt x="3595" y="623"/>
                  <a:pt x="3595" y="623"/>
                </a:cubicBezTo>
                <a:cubicBezTo>
                  <a:pt x="3548" y="602"/>
                  <a:pt x="3548" y="602"/>
                  <a:pt x="3548" y="602"/>
                </a:cubicBezTo>
                <a:cubicBezTo>
                  <a:pt x="3481" y="602"/>
                  <a:pt x="3481" y="602"/>
                  <a:pt x="3481" y="602"/>
                </a:cubicBezTo>
                <a:cubicBezTo>
                  <a:pt x="3481" y="602"/>
                  <a:pt x="3479" y="581"/>
                  <a:pt x="3505" y="570"/>
                </a:cubicBezTo>
                <a:cubicBezTo>
                  <a:pt x="3532" y="560"/>
                  <a:pt x="3545" y="528"/>
                  <a:pt x="3511" y="523"/>
                </a:cubicBezTo>
                <a:cubicBezTo>
                  <a:pt x="3476" y="517"/>
                  <a:pt x="3476" y="490"/>
                  <a:pt x="3476" y="490"/>
                </a:cubicBezTo>
                <a:cubicBezTo>
                  <a:pt x="3495" y="467"/>
                  <a:pt x="3495" y="467"/>
                  <a:pt x="3495" y="467"/>
                </a:cubicBezTo>
                <a:cubicBezTo>
                  <a:pt x="3505" y="467"/>
                  <a:pt x="3505" y="467"/>
                  <a:pt x="3505" y="467"/>
                </a:cubicBezTo>
                <a:cubicBezTo>
                  <a:pt x="3505" y="467"/>
                  <a:pt x="3463" y="387"/>
                  <a:pt x="3444" y="387"/>
                </a:cubicBezTo>
                <a:cubicBezTo>
                  <a:pt x="3426" y="387"/>
                  <a:pt x="3354" y="387"/>
                  <a:pt x="3354" y="387"/>
                </a:cubicBezTo>
                <a:cubicBezTo>
                  <a:pt x="3325" y="432"/>
                  <a:pt x="3325" y="432"/>
                  <a:pt x="3325" y="432"/>
                </a:cubicBezTo>
                <a:cubicBezTo>
                  <a:pt x="3306" y="470"/>
                  <a:pt x="3306" y="470"/>
                  <a:pt x="3306" y="470"/>
                </a:cubicBezTo>
                <a:cubicBezTo>
                  <a:pt x="3280" y="401"/>
                  <a:pt x="3280" y="401"/>
                  <a:pt x="3280" y="401"/>
                </a:cubicBezTo>
                <a:cubicBezTo>
                  <a:pt x="3280" y="401"/>
                  <a:pt x="3325" y="324"/>
                  <a:pt x="3283" y="321"/>
                </a:cubicBezTo>
                <a:cubicBezTo>
                  <a:pt x="3240" y="319"/>
                  <a:pt x="3145" y="332"/>
                  <a:pt x="3142" y="300"/>
                </a:cubicBezTo>
                <a:cubicBezTo>
                  <a:pt x="3139" y="268"/>
                  <a:pt x="3123" y="178"/>
                  <a:pt x="3084" y="173"/>
                </a:cubicBezTo>
                <a:cubicBezTo>
                  <a:pt x="3044" y="167"/>
                  <a:pt x="2986" y="173"/>
                  <a:pt x="2986" y="173"/>
                </a:cubicBezTo>
                <a:cubicBezTo>
                  <a:pt x="2986" y="173"/>
                  <a:pt x="2986" y="231"/>
                  <a:pt x="2964" y="205"/>
                </a:cubicBezTo>
                <a:cubicBezTo>
                  <a:pt x="2943" y="178"/>
                  <a:pt x="2935" y="170"/>
                  <a:pt x="2935" y="170"/>
                </a:cubicBezTo>
                <a:cubicBezTo>
                  <a:pt x="2935" y="170"/>
                  <a:pt x="2893" y="183"/>
                  <a:pt x="2888" y="144"/>
                </a:cubicBezTo>
                <a:cubicBezTo>
                  <a:pt x="2882" y="104"/>
                  <a:pt x="2882" y="77"/>
                  <a:pt x="2882" y="77"/>
                </a:cubicBezTo>
                <a:cubicBezTo>
                  <a:pt x="2874" y="53"/>
                  <a:pt x="2874" y="53"/>
                  <a:pt x="2874" y="53"/>
                </a:cubicBezTo>
                <a:cubicBezTo>
                  <a:pt x="2874" y="53"/>
                  <a:pt x="2901" y="16"/>
                  <a:pt x="2872" y="8"/>
                </a:cubicBezTo>
                <a:cubicBezTo>
                  <a:pt x="2842" y="0"/>
                  <a:pt x="2840" y="16"/>
                  <a:pt x="2803" y="27"/>
                </a:cubicBezTo>
                <a:cubicBezTo>
                  <a:pt x="2766" y="37"/>
                  <a:pt x="2686" y="48"/>
                  <a:pt x="2652" y="48"/>
                </a:cubicBezTo>
                <a:cubicBezTo>
                  <a:pt x="2617" y="48"/>
                  <a:pt x="2540" y="56"/>
                  <a:pt x="2524" y="69"/>
                </a:cubicBezTo>
                <a:cubicBezTo>
                  <a:pt x="2508" y="83"/>
                  <a:pt x="2469" y="125"/>
                  <a:pt x="2469" y="125"/>
                </a:cubicBezTo>
                <a:cubicBezTo>
                  <a:pt x="2474" y="459"/>
                  <a:pt x="2474" y="459"/>
                  <a:pt x="2474" y="459"/>
                </a:cubicBezTo>
                <a:cubicBezTo>
                  <a:pt x="2511" y="488"/>
                  <a:pt x="2511" y="488"/>
                  <a:pt x="2511" y="488"/>
                </a:cubicBezTo>
                <a:cubicBezTo>
                  <a:pt x="2466" y="478"/>
                  <a:pt x="2466" y="478"/>
                  <a:pt x="2466" y="478"/>
                </a:cubicBezTo>
                <a:cubicBezTo>
                  <a:pt x="2373" y="562"/>
                  <a:pt x="2373" y="562"/>
                  <a:pt x="2373" y="562"/>
                </a:cubicBezTo>
                <a:cubicBezTo>
                  <a:pt x="2373" y="562"/>
                  <a:pt x="2265" y="634"/>
                  <a:pt x="2219" y="647"/>
                </a:cubicBezTo>
                <a:cubicBezTo>
                  <a:pt x="2174" y="660"/>
                  <a:pt x="1856" y="676"/>
                  <a:pt x="1883" y="865"/>
                </a:cubicBezTo>
                <a:cubicBezTo>
                  <a:pt x="1883" y="865"/>
                  <a:pt x="1888" y="891"/>
                  <a:pt x="1954" y="904"/>
                </a:cubicBezTo>
                <a:lnTo>
                  <a:pt x="1908" y="922"/>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55" name="Oval 13">
            <a:extLst>
              <a:ext uri="{FF2B5EF4-FFF2-40B4-BE49-F238E27FC236}">
                <a16:creationId xmlns:a16="http://schemas.microsoft.com/office/drawing/2014/main" id="{436AAF21-9A96-B64B-ADE9-AE6557C920BF}"/>
              </a:ext>
            </a:extLst>
          </p:cNvPr>
          <p:cNvSpPr>
            <a:spLocks noChangeArrowheads="1"/>
          </p:cNvSpPr>
          <p:nvPr/>
        </p:nvSpPr>
        <p:spPr bwMode="auto">
          <a:xfrm>
            <a:off x="9671163" y="2766938"/>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52" name="Oval 13">
            <a:extLst>
              <a:ext uri="{FF2B5EF4-FFF2-40B4-BE49-F238E27FC236}">
                <a16:creationId xmlns:a16="http://schemas.microsoft.com/office/drawing/2014/main" id="{74282F0A-5FAB-314B-8D9E-ACAD4CE12394}"/>
              </a:ext>
            </a:extLst>
          </p:cNvPr>
          <p:cNvSpPr>
            <a:spLocks noChangeArrowheads="1"/>
          </p:cNvSpPr>
          <p:nvPr/>
        </p:nvSpPr>
        <p:spPr bwMode="auto">
          <a:xfrm>
            <a:off x="9247635" y="1708119"/>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49" name="Oval 13">
            <a:extLst>
              <a:ext uri="{FF2B5EF4-FFF2-40B4-BE49-F238E27FC236}">
                <a16:creationId xmlns:a16="http://schemas.microsoft.com/office/drawing/2014/main" id="{316A365C-B41E-574C-8A42-4631D406E9AB}"/>
              </a:ext>
            </a:extLst>
          </p:cNvPr>
          <p:cNvSpPr>
            <a:spLocks noChangeArrowheads="1"/>
          </p:cNvSpPr>
          <p:nvPr/>
        </p:nvSpPr>
        <p:spPr bwMode="auto">
          <a:xfrm>
            <a:off x="9177047" y="2131646"/>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cxnSp>
        <p:nvCxnSpPr>
          <p:cNvPr id="21" name="Forme 232">
            <a:extLst>
              <a:ext uri="{FF2B5EF4-FFF2-40B4-BE49-F238E27FC236}">
                <a16:creationId xmlns:a16="http://schemas.microsoft.com/office/drawing/2014/main" id="{9EDCEBEB-DC79-A849-8CFB-EA155E7D026E}"/>
              </a:ext>
            </a:extLst>
          </p:cNvPr>
          <p:cNvCxnSpPr>
            <a:stCxn id="7" idx="0"/>
            <a:endCxn id="16" idx="1"/>
          </p:cNvCxnSpPr>
          <p:nvPr/>
        </p:nvCxnSpPr>
        <p:spPr>
          <a:xfrm rot="5400000" flipH="1" flipV="1">
            <a:off x="6372898" y="1578407"/>
            <a:ext cx="1164701" cy="2890662"/>
          </a:xfrm>
          <a:prstGeom prst="bentConnector2">
            <a:avLst/>
          </a:prstGeom>
          <a:ln w="9525">
            <a:solidFill>
              <a:srgbClr val="FF3333"/>
            </a:solidFill>
            <a:prstDash val="sysDot"/>
            <a:tailEnd type="arrow" w="sm" len="sm"/>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993F77E7-80CC-3E46-854A-482FA444269C}"/>
              </a:ext>
            </a:extLst>
          </p:cNvPr>
          <p:cNvSpPr txBox="1"/>
          <p:nvPr/>
        </p:nvSpPr>
        <p:spPr>
          <a:xfrm>
            <a:off x="3407285" y="4255840"/>
            <a:ext cx="683451" cy="196208"/>
          </a:xfrm>
          <a:prstGeom prst="rect">
            <a:avLst/>
          </a:prstGeom>
          <a:noFill/>
        </p:spPr>
        <p:txBody>
          <a:bodyPr wrap="square" rtlCol="0">
            <a:spAutoFit/>
          </a:bodyPr>
          <a:lstStyle/>
          <a:p>
            <a:pPr algn="ctr"/>
            <a:r>
              <a:rPr lang="fr-FR" sz="675" dirty="0">
                <a:solidFill>
                  <a:srgbClr val="4B4B4D"/>
                </a:solidFill>
                <a:latin typeface="Nexa Heavy" pitchFamily="2" charset="0"/>
                <a:ea typeface="Nexa Thin" pitchFamily="2" charset="0"/>
              </a:rPr>
              <a:t>USA</a:t>
            </a:r>
            <a:endParaRPr lang="fr-FR" sz="675" dirty="0">
              <a:solidFill>
                <a:srgbClr val="4B4B4D"/>
              </a:solidFill>
              <a:latin typeface="Nexa Thin" pitchFamily="2" charset="0"/>
              <a:ea typeface="Nexa Thin" pitchFamily="2" charset="0"/>
            </a:endParaRPr>
          </a:p>
        </p:txBody>
      </p:sp>
      <p:sp>
        <p:nvSpPr>
          <p:cNvPr id="23" name="ZoneTexte 22">
            <a:extLst>
              <a:ext uri="{FF2B5EF4-FFF2-40B4-BE49-F238E27FC236}">
                <a16:creationId xmlns:a16="http://schemas.microsoft.com/office/drawing/2014/main" id="{F38E0699-B38B-7145-8928-C99257E7BFE8}"/>
              </a:ext>
            </a:extLst>
          </p:cNvPr>
          <p:cNvSpPr txBox="1"/>
          <p:nvPr/>
        </p:nvSpPr>
        <p:spPr>
          <a:xfrm>
            <a:off x="5080193" y="3929282"/>
            <a:ext cx="859446" cy="196208"/>
          </a:xfrm>
          <a:prstGeom prst="rect">
            <a:avLst/>
          </a:prstGeom>
          <a:noFill/>
        </p:spPr>
        <p:txBody>
          <a:bodyPr wrap="square" rtlCol="0">
            <a:spAutoFit/>
          </a:bodyPr>
          <a:lstStyle/>
          <a:p>
            <a:pPr algn="ctr"/>
            <a:r>
              <a:rPr lang="fr-FR" sz="675" dirty="0">
                <a:solidFill>
                  <a:srgbClr val="4B4B4D"/>
                </a:solidFill>
                <a:latin typeface="Nexa Heavy" pitchFamily="2" charset="0"/>
                <a:ea typeface="Nexa Thin" pitchFamily="2" charset="0"/>
              </a:rPr>
              <a:t>FRANCE</a:t>
            </a:r>
            <a:endParaRPr lang="fr-FR" sz="675" dirty="0">
              <a:solidFill>
                <a:srgbClr val="4B4B4D"/>
              </a:solidFill>
              <a:latin typeface="Nexa Thin" pitchFamily="2" charset="0"/>
              <a:ea typeface="Nexa Thin" pitchFamily="2" charset="0"/>
            </a:endParaRPr>
          </a:p>
        </p:txBody>
      </p:sp>
      <p:sp>
        <p:nvSpPr>
          <p:cNvPr id="24" name="ZoneTexte 23">
            <a:extLst>
              <a:ext uri="{FF2B5EF4-FFF2-40B4-BE49-F238E27FC236}">
                <a16:creationId xmlns:a16="http://schemas.microsoft.com/office/drawing/2014/main" id="{C795ECD7-C183-F944-9F36-1694208A2609}"/>
              </a:ext>
            </a:extLst>
          </p:cNvPr>
          <p:cNvSpPr txBox="1"/>
          <p:nvPr/>
        </p:nvSpPr>
        <p:spPr>
          <a:xfrm>
            <a:off x="4046516" y="5334873"/>
            <a:ext cx="809162" cy="196208"/>
          </a:xfrm>
          <a:prstGeom prst="rect">
            <a:avLst/>
          </a:prstGeom>
          <a:noFill/>
        </p:spPr>
        <p:txBody>
          <a:bodyPr wrap="square" rtlCol="0">
            <a:spAutoFit/>
          </a:bodyPr>
          <a:lstStyle/>
          <a:p>
            <a:pPr algn="ctr"/>
            <a:r>
              <a:rPr lang="fr-FR" sz="675" dirty="0">
                <a:solidFill>
                  <a:srgbClr val="4B4B4D"/>
                </a:solidFill>
                <a:latin typeface="Nexa Heavy" pitchFamily="2" charset="0"/>
                <a:ea typeface="Nexa Thin" pitchFamily="2" charset="0"/>
              </a:rPr>
              <a:t>BRAZIL</a:t>
            </a:r>
            <a:endParaRPr lang="fr-FR" sz="675" dirty="0">
              <a:solidFill>
                <a:srgbClr val="4B4B4D"/>
              </a:solidFill>
              <a:latin typeface="Nexa Thin" pitchFamily="2" charset="0"/>
              <a:ea typeface="Nexa Thin" pitchFamily="2" charset="0"/>
            </a:endParaRPr>
          </a:p>
        </p:txBody>
      </p:sp>
      <p:sp>
        <p:nvSpPr>
          <p:cNvPr id="28" name="ZoneTexte 27">
            <a:extLst>
              <a:ext uri="{FF2B5EF4-FFF2-40B4-BE49-F238E27FC236}">
                <a16:creationId xmlns:a16="http://schemas.microsoft.com/office/drawing/2014/main" id="{B49A1ACB-45CA-144B-A768-44D8025F13E4}"/>
              </a:ext>
            </a:extLst>
          </p:cNvPr>
          <p:cNvSpPr txBox="1"/>
          <p:nvPr/>
        </p:nvSpPr>
        <p:spPr>
          <a:xfrm>
            <a:off x="7358313" y="4281978"/>
            <a:ext cx="792400" cy="196208"/>
          </a:xfrm>
          <a:prstGeom prst="rect">
            <a:avLst/>
          </a:prstGeom>
          <a:noFill/>
        </p:spPr>
        <p:txBody>
          <a:bodyPr wrap="square" rtlCol="0">
            <a:spAutoFit/>
          </a:bodyPr>
          <a:lstStyle/>
          <a:p>
            <a:pPr algn="ctr"/>
            <a:r>
              <a:rPr lang="fr-FR" sz="675" dirty="0">
                <a:solidFill>
                  <a:srgbClr val="4B4B4D"/>
                </a:solidFill>
                <a:latin typeface="Nexa Heavy" pitchFamily="2" charset="0"/>
                <a:ea typeface="Nexa Thin" pitchFamily="2" charset="0"/>
              </a:rPr>
              <a:t>CHINA</a:t>
            </a:r>
            <a:endParaRPr lang="fr-FR" sz="675" dirty="0">
              <a:solidFill>
                <a:srgbClr val="4B4B4D"/>
              </a:solidFill>
              <a:latin typeface="Nexa Thin" pitchFamily="2" charset="0"/>
              <a:ea typeface="Nexa Thin" pitchFamily="2" charset="0"/>
            </a:endParaRPr>
          </a:p>
        </p:txBody>
      </p:sp>
      <p:sp>
        <p:nvSpPr>
          <p:cNvPr id="30" name="ZoneTexte 29">
            <a:extLst>
              <a:ext uri="{FF2B5EF4-FFF2-40B4-BE49-F238E27FC236}">
                <a16:creationId xmlns:a16="http://schemas.microsoft.com/office/drawing/2014/main" id="{5C30F40D-22FE-D245-B2FD-872A8FB4E192}"/>
              </a:ext>
            </a:extLst>
          </p:cNvPr>
          <p:cNvSpPr txBox="1"/>
          <p:nvPr/>
        </p:nvSpPr>
        <p:spPr>
          <a:xfrm>
            <a:off x="9489692" y="1831793"/>
            <a:ext cx="440410" cy="362049"/>
          </a:xfrm>
          <a:prstGeom prst="rect">
            <a:avLst/>
          </a:prstGeom>
          <a:noFill/>
        </p:spPr>
        <p:txBody>
          <a:bodyPr wrap="square" rtlCol="0">
            <a:spAutoFit/>
          </a:bodyPr>
          <a:lstStyle/>
          <a:p>
            <a:r>
              <a:rPr lang="fr-FR" sz="600" dirty="0">
                <a:solidFill>
                  <a:srgbClr val="4B4B4D"/>
                </a:solidFill>
                <a:latin typeface="Nexa Heavy" pitchFamily="2" charset="0"/>
                <a:ea typeface="Nexa Thin" pitchFamily="2" charset="0"/>
              </a:rPr>
              <a:t>LILLE</a:t>
            </a:r>
            <a:endParaRPr lang="fr-FR" sz="600" dirty="0">
              <a:solidFill>
                <a:srgbClr val="4B4B4D"/>
              </a:solidFill>
              <a:latin typeface="Nexa Thin" pitchFamily="2" charset="0"/>
              <a:ea typeface="Nexa Thin" pitchFamily="2" charset="0"/>
            </a:endParaRPr>
          </a:p>
        </p:txBody>
      </p:sp>
      <p:sp>
        <p:nvSpPr>
          <p:cNvPr id="31" name="ZoneTexte 30">
            <a:extLst>
              <a:ext uri="{FF2B5EF4-FFF2-40B4-BE49-F238E27FC236}">
                <a16:creationId xmlns:a16="http://schemas.microsoft.com/office/drawing/2014/main" id="{00CE89F8-BC6D-3D40-A6C1-5BCD2BD60F64}"/>
              </a:ext>
            </a:extLst>
          </p:cNvPr>
          <p:cNvSpPr txBox="1"/>
          <p:nvPr/>
        </p:nvSpPr>
        <p:spPr>
          <a:xfrm>
            <a:off x="9051027" y="2432742"/>
            <a:ext cx="478123" cy="362049"/>
          </a:xfrm>
          <a:prstGeom prst="rect">
            <a:avLst/>
          </a:prstGeom>
          <a:noFill/>
        </p:spPr>
        <p:txBody>
          <a:bodyPr wrap="square" rtlCol="0">
            <a:spAutoFit/>
          </a:bodyPr>
          <a:lstStyle/>
          <a:p>
            <a:pPr algn="r"/>
            <a:r>
              <a:rPr lang="fr-FR" sz="600" dirty="0">
                <a:solidFill>
                  <a:srgbClr val="4B4B4D"/>
                </a:solidFill>
                <a:latin typeface="Nexa Heavy" pitchFamily="2" charset="0"/>
                <a:ea typeface="Nexa Thin" pitchFamily="2" charset="0"/>
              </a:rPr>
              <a:t>PARIS</a:t>
            </a:r>
            <a:endParaRPr lang="fr-FR" sz="600" dirty="0">
              <a:solidFill>
                <a:srgbClr val="4B4B4D"/>
              </a:solidFill>
              <a:latin typeface="Nexa Thin" pitchFamily="2" charset="0"/>
              <a:ea typeface="Nexa Thin" pitchFamily="2" charset="0"/>
            </a:endParaRPr>
          </a:p>
        </p:txBody>
      </p:sp>
      <p:sp>
        <p:nvSpPr>
          <p:cNvPr id="32" name="ZoneTexte 31">
            <a:extLst>
              <a:ext uri="{FF2B5EF4-FFF2-40B4-BE49-F238E27FC236}">
                <a16:creationId xmlns:a16="http://schemas.microsoft.com/office/drawing/2014/main" id="{2323F68D-28C1-0349-8DA7-0B7BC8C3026A}"/>
              </a:ext>
            </a:extLst>
          </p:cNvPr>
          <p:cNvSpPr txBox="1"/>
          <p:nvPr/>
        </p:nvSpPr>
        <p:spPr>
          <a:xfrm>
            <a:off x="8702986" y="2825722"/>
            <a:ext cx="1006110" cy="276999"/>
          </a:xfrm>
          <a:prstGeom prst="rect">
            <a:avLst/>
          </a:prstGeom>
          <a:noFill/>
        </p:spPr>
        <p:txBody>
          <a:bodyPr wrap="square" rtlCol="0">
            <a:spAutoFit/>
          </a:bodyPr>
          <a:lstStyle/>
          <a:p>
            <a:pPr algn="r"/>
            <a:r>
              <a:rPr lang="fr-FR" sz="600" dirty="0">
                <a:solidFill>
                  <a:srgbClr val="4B4B4D"/>
                </a:solidFill>
                <a:latin typeface="Nexa Heavy" pitchFamily="2" charset="0"/>
                <a:ea typeface="Nexa Thin" pitchFamily="2" charset="0"/>
              </a:rPr>
              <a:t>SOPHIA </a:t>
            </a:r>
          </a:p>
          <a:p>
            <a:pPr algn="r"/>
            <a:r>
              <a:rPr lang="fr-FR" sz="600" dirty="0">
                <a:solidFill>
                  <a:srgbClr val="4B4B4D"/>
                </a:solidFill>
                <a:latin typeface="Nexa Heavy" pitchFamily="2" charset="0"/>
                <a:ea typeface="Nexa Thin" pitchFamily="2" charset="0"/>
              </a:rPr>
              <a:t>ANTIPOLIS</a:t>
            </a:r>
            <a:endParaRPr lang="fr-FR" sz="600" dirty="0">
              <a:solidFill>
                <a:srgbClr val="4B4B4D"/>
              </a:solidFill>
              <a:latin typeface="Nexa Thin" pitchFamily="2" charset="0"/>
              <a:ea typeface="Nexa Thin" pitchFamily="2" charset="0"/>
            </a:endParaRPr>
          </a:p>
        </p:txBody>
      </p:sp>
      <p:pic>
        <p:nvPicPr>
          <p:cNvPr id="3" name="Image 2">
            <a:extLst>
              <a:ext uri="{FF2B5EF4-FFF2-40B4-BE49-F238E27FC236}">
                <a16:creationId xmlns:a16="http://schemas.microsoft.com/office/drawing/2014/main" id="{E279AB0B-ED5B-8345-AC11-1744A0B1B216}"/>
              </a:ext>
            </a:extLst>
          </p:cNvPr>
          <p:cNvPicPr>
            <a:picLocks noChangeAspect="1"/>
          </p:cNvPicPr>
          <p:nvPr/>
        </p:nvPicPr>
        <p:blipFill>
          <a:blip r:embed="rId2"/>
          <a:stretch>
            <a:fillRect/>
          </a:stretch>
        </p:blipFill>
        <p:spPr>
          <a:xfrm>
            <a:off x="3564633" y="3992857"/>
            <a:ext cx="355600" cy="279400"/>
          </a:xfrm>
          <a:prstGeom prst="rect">
            <a:avLst/>
          </a:prstGeom>
        </p:spPr>
      </p:pic>
      <p:sp>
        <p:nvSpPr>
          <p:cNvPr id="146" name="ZoneTexte 145">
            <a:extLst>
              <a:ext uri="{FF2B5EF4-FFF2-40B4-BE49-F238E27FC236}">
                <a16:creationId xmlns:a16="http://schemas.microsoft.com/office/drawing/2014/main" id="{563D546F-0700-334D-B76C-36F0EF0C4B3F}"/>
              </a:ext>
            </a:extLst>
          </p:cNvPr>
          <p:cNvSpPr txBox="1"/>
          <p:nvPr/>
        </p:nvSpPr>
        <p:spPr>
          <a:xfrm>
            <a:off x="4274236" y="5043542"/>
            <a:ext cx="349185" cy="261610"/>
          </a:xfrm>
          <a:prstGeom prst="rect">
            <a:avLst/>
          </a:prstGeom>
          <a:noFill/>
        </p:spPr>
        <p:txBody>
          <a:bodyPr wrap="square" rtlCol="0">
            <a:spAutoFit/>
          </a:bodyPr>
          <a:lstStyle/>
          <a:p>
            <a:pPr algn="ctr"/>
            <a:r>
              <a:rPr lang="fr-FR" sz="1050" dirty="0">
                <a:solidFill>
                  <a:schemeClr val="bg1"/>
                </a:solidFill>
                <a:latin typeface="Nexa Light" panose="02000000000000000000" pitchFamily="2" charset="77"/>
              </a:rPr>
              <a:t>SK</a:t>
            </a:r>
          </a:p>
        </p:txBody>
      </p:sp>
      <p:sp>
        <p:nvSpPr>
          <p:cNvPr id="147" name="ZoneTexte 146">
            <a:extLst>
              <a:ext uri="{FF2B5EF4-FFF2-40B4-BE49-F238E27FC236}">
                <a16:creationId xmlns:a16="http://schemas.microsoft.com/office/drawing/2014/main" id="{E199E2E7-05F1-B346-88A9-72B37F335594}"/>
              </a:ext>
            </a:extLst>
          </p:cNvPr>
          <p:cNvSpPr txBox="1"/>
          <p:nvPr/>
        </p:nvSpPr>
        <p:spPr>
          <a:xfrm>
            <a:off x="7592291" y="3984324"/>
            <a:ext cx="349185" cy="261610"/>
          </a:xfrm>
          <a:prstGeom prst="rect">
            <a:avLst/>
          </a:prstGeom>
          <a:noFill/>
        </p:spPr>
        <p:txBody>
          <a:bodyPr wrap="square" rtlCol="0">
            <a:spAutoFit/>
          </a:bodyPr>
          <a:lstStyle/>
          <a:p>
            <a:pPr algn="ctr"/>
            <a:r>
              <a:rPr lang="fr-FR" sz="1050" dirty="0">
                <a:solidFill>
                  <a:schemeClr val="bg1"/>
                </a:solidFill>
                <a:latin typeface="Nexa Light" panose="02000000000000000000" pitchFamily="2" charset="77"/>
              </a:rPr>
              <a:t>SK</a:t>
            </a:r>
          </a:p>
        </p:txBody>
      </p:sp>
      <p:sp>
        <p:nvSpPr>
          <p:cNvPr id="148" name="ZoneTexte 147">
            <a:extLst>
              <a:ext uri="{FF2B5EF4-FFF2-40B4-BE49-F238E27FC236}">
                <a16:creationId xmlns:a16="http://schemas.microsoft.com/office/drawing/2014/main" id="{0A9E53A1-0BE3-E345-9568-25DE16C1C68B}"/>
              </a:ext>
            </a:extLst>
          </p:cNvPr>
          <p:cNvSpPr txBox="1"/>
          <p:nvPr/>
        </p:nvSpPr>
        <p:spPr>
          <a:xfrm>
            <a:off x="9646984" y="2787379"/>
            <a:ext cx="349185" cy="261610"/>
          </a:xfrm>
          <a:prstGeom prst="rect">
            <a:avLst/>
          </a:prstGeom>
          <a:noFill/>
        </p:spPr>
        <p:txBody>
          <a:bodyPr wrap="square" rtlCol="0">
            <a:spAutoFit/>
          </a:bodyPr>
          <a:lstStyle/>
          <a:p>
            <a:pPr algn="ctr"/>
            <a:r>
              <a:rPr lang="fr-FR" sz="1050" dirty="0">
                <a:solidFill>
                  <a:schemeClr val="bg1"/>
                </a:solidFill>
                <a:latin typeface="Nexa Light" panose="02000000000000000000" pitchFamily="2" charset="77"/>
              </a:rPr>
              <a:t>SK</a:t>
            </a:r>
          </a:p>
        </p:txBody>
      </p:sp>
      <p:sp>
        <p:nvSpPr>
          <p:cNvPr id="149" name="ZoneTexte 148">
            <a:extLst>
              <a:ext uri="{FF2B5EF4-FFF2-40B4-BE49-F238E27FC236}">
                <a16:creationId xmlns:a16="http://schemas.microsoft.com/office/drawing/2014/main" id="{6B22DDD7-E0EF-D047-99A0-EAA1CD35AC13}"/>
              </a:ext>
            </a:extLst>
          </p:cNvPr>
          <p:cNvSpPr txBox="1"/>
          <p:nvPr/>
        </p:nvSpPr>
        <p:spPr>
          <a:xfrm>
            <a:off x="9216867" y="1731560"/>
            <a:ext cx="349185" cy="261610"/>
          </a:xfrm>
          <a:prstGeom prst="rect">
            <a:avLst/>
          </a:prstGeom>
          <a:noFill/>
        </p:spPr>
        <p:txBody>
          <a:bodyPr wrap="square" rtlCol="0">
            <a:spAutoFit/>
          </a:bodyPr>
          <a:lstStyle/>
          <a:p>
            <a:pPr algn="ctr"/>
            <a:r>
              <a:rPr lang="fr-FR" sz="1050" dirty="0">
                <a:solidFill>
                  <a:schemeClr val="bg1"/>
                </a:solidFill>
                <a:latin typeface="Nexa Light" panose="02000000000000000000" pitchFamily="2" charset="77"/>
              </a:rPr>
              <a:t>SK</a:t>
            </a:r>
          </a:p>
        </p:txBody>
      </p:sp>
      <p:sp>
        <p:nvSpPr>
          <p:cNvPr id="150" name="ZoneTexte 149">
            <a:extLst>
              <a:ext uri="{FF2B5EF4-FFF2-40B4-BE49-F238E27FC236}">
                <a16:creationId xmlns:a16="http://schemas.microsoft.com/office/drawing/2014/main" id="{33CF76A6-513F-284B-BC4F-87A14DA91AEC}"/>
              </a:ext>
            </a:extLst>
          </p:cNvPr>
          <p:cNvSpPr txBox="1"/>
          <p:nvPr/>
        </p:nvSpPr>
        <p:spPr>
          <a:xfrm>
            <a:off x="9157980" y="2159269"/>
            <a:ext cx="349185" cy="261610"/>
          </a:xfrm>
          <a:prstGeom prst="rect">
            <a:avLst/>
          </a:prstGeom>
          <a:noFill/>
        </p:spPr>
        <p:txBody>
          <a:bodyPr wrap="square" rtlCol="0">
            <a:spAutoFit/>
          </a:bodyPr>
          <a:lstStyle/>
          <a:p>
            <a:pPr algn="ctr"/>
            <a:r>
              <a:rPr lang="fr-FR" sz="1050" dirty="0">
                <a:solidFill>
                  <a:schemeClr val="bg1"/>
                </a:solidFill>
                <a:latin typeface="Nexa Light" panose="02000000000000000000" pitchFamily="2" charset="77"/>
              </a:rPr>
              <a:t>SK</a:t>
            </a:r>
          </a:p>
        </p:txBody>
      </p:sp>
      <p:sp>
        <p:nvSpPr>
          <p:cNvPr id="145" name="Titre 1">
            <a:extLst>
              <a:ext uri="{FF2B5EF4-FFF2-40B4-BE49-F238E27FC236}">
                <a16:creationId xmlns:a16="http://schemas.microsoft.com/office/drawing/2014/main" id="{B2911099-6912-3641-BFFB-547D77216C58}"/>
              </a:ext>
            </a:extLst>
          </p:cNvPr>
          <p:cNvSpPr>
            <a:spLocks noGrp="1"/>
          </p:cNvSpPr>
          <p:nvPr>
            <p:ph type="ctrTitle" hasCustomPrompt="1"/>
          </p:nvPr>
        </p:nvSpPr>
        <p:spPr>
          <a:xfrm>
            <a:off x="420364" y="377790"/>
            <a:ext cx="3811916" cy="961444"/>
          </a:xfrm>
          <a:prstGeom prst="rect">
            <a:avLst/>
          </a:prstGeom>
        </p:spPr>
        <p:txBody>
          <a:bodyPr anchor="t"/>
          <a:lstStyle>
            <a:lvl1pPr algn="l">
              <a:defRPr sz="3200" b="0" i="0">
                <a:latin typeface="Nexa Light" panose="02000000000000000000" pitchFamily="2" charset="77"/>
              </a:defRPr>
            </a:lvl1pPr>
          </a:lstStyle>
          <a:p>
            <a:r>
              <a:rPr lang="fr-FR" dirty="0"/>
              <a:t>TITRE</a:t>
            </a:r>
          </a:p>
        </p:txBody>
      </p:sp>
      <p:sp>
        <p:nvSpPr>
          <p:cNvPr id="152" name="Oval 13">
            <a:extLst>
              <a:ext uri="{FF2B5EF4-FFF2-40B4-BE49-F238E27FC236}">
                <a16:creationId xmlns:a16="http://schemas.microsoft.com/office/drawing/2014/main" id="{2ACEFD9E-E52C-B247-94A4-172246794DB3}"/>
              </a:ext>
            </a:extLst>
          </p:cNvPr>
          <p:cNvSpPr>
            <a:spLocks noChangeArrowheads="1"/>
          </p:cNvSpPr>
          <p:nvPr userDrawn="1"/>
        </p:nvSpPr>
        <p:spPr bwMode="auto">
          <a:xfrm>
            <a:off x="5714140" y="5430361"/>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153" name="ZoneTexte 152">
            <a:extLst>
              <a:ext uri="{FF2B5EF4-FFF2-40B4-BE49-F238E27FC236}">
                <a16:creationId xmlns:a16="http://schemas.microsoft.com/office/drawing/2014/main" id="{2ECDE17B-2C9E-1546-AA23-E99BF872FC92}"/>
              </a:ext>
            </a:extLst>
          </p:cNvPr>
          <p:cNvSpPr txBox="1"/>
          <p:nvPr userDrawn="1"/>
        </p:nvSpPr>
        <p:spPr>
          <a:xfrm>
            <a:off x="5408772" y="5758393"/>
            <a:ext cx="897908" cy="196208"/>
          </a:xfrm>
          <a:prstGeom prst="rect">
            <a:avLst/>
          </a:prstGeom>
          <a:noFill/>
        </p:spPr>
        <p:txBody>
          <a:bodyPr wrap="square" rtlCol="0">
            <a:spAutoFit/>
          </a:bodyPr>
          <a:lstStyle/>
          <a:p>
            <a:pPr algn="ctr"/>
            <a:r>
              <a:rPr lang="fr-FR" sz="675" dirty="0">
                <a:solidFill>
                  <a:srgbClr val="4B4B4D"/>
                </a:solidFill>
                <a:latin typeface="Nexa Heavy" pitchFamily="2" charset="0"/>
                <a:ea typeface="Nexa Thin" pitchFamily="2" charset="0"/>
              </a:rPr>
              <a:t>SOUTH AFRICA</a:t>
            </a:r>
            <a:endParaRPr lang="fr-FR" sz="675" dirty="0">
              <a:solidFill>
                <a:srgbClr val="4B4B4D"/>
              </a:solidFill>
              <a:latin typeface="Nexa Thin" pitchFamily="2" charset="0"/>
              <a:ea typeface="Nexa Thin" pitchFamily="2" charset="0"/>
            </a:endParaRPr>
          </a:p>
        </p:txBody>
      </p:sp>
      <p:sp>
        <p:nvSpPr>
          <p:cNvPr id="154" name="ZoneTexte 153">
            <a:extLst>
              <a:ext uri="{FF2B5EF4-FFF2-40B4-BE49-F238E27FC236}">
                <a16:creationId xmlns:a16="http://schemas.microsoft.com/office/drawing/2014/main" id="{7A77CE17-774E-674D-8E10-D921EB623186}"/>
              </a:ext>
            </a:extLst>
          </p:cNvPr>
          <p:cNvSpPr txBox="1"/>
          <p:nvPr userDrawn="1"/>
        </p:nvSpPr>
        <p:spPr>
          <a:xfrm>
            <a:off x="5689200" y="5455659"/>
            <a:ext cx="349185" cy="261610"/>
          </a:xfrm>
          <a:prstGeom prst="rect">
            <a:avLst/>
          </a:prstGeom>
          <a:noFill/>
        </p:spPr>
        <p:txBody>
          <a:bodyPr wrap="square" rtlCol="0">
            <a:spAutoFit/>
          </a:bodyPr>
          <a:lstStyle/>
          <a:p>
            <a:pPr algn="ctr"/>
            <a:r>
              <a:rPr lang="fr-FR" sz="1050" dirty="0">
                <a:solidFill>
                  <a:schemeClr val="bg1"/>
                </a:solidFill>
                <a:latin typeface="Nexa Light" panose="02000000000000000000" pitchFamily="2" charset="77"/>
              </a:rPr>
              <a:t>SK</a:t>
            </a:r>
          </a:p>
        </p:txBody>
      </p:sp>
      <p:pic>
        <p:nvPicPr>
          <p:cNvPr id="151" name="Image 150">
            <a:extLst>
              <a:ext uri="{FF2B5EF4-FFF2-40B4-BE49-F238E27FC236}">
                <a16:creationId xmlns:a16="http://schemas.microsoft.com/office/drawing/2014/main" id="{F8F7CD02-501E-D742-90BE-D6108437CB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57573" y="6215556"/>
            <a:ext cx="2476617" cy="427952"/>
          </a:xfrm>
          <a:prstGeom prst="rect">
            <a:avLst/>
          </a:prstGeom>
        </p:spPr>
      </p:pic>
    </p:spTree>
    <p:extLst>
      <p:ext uri="{BB962C8B-B14F-4D97-AF65-F5344CB8AC3E}">
        <p14:creationId xmlns:p14="http://schemas.microsoft.com/office/powerpoint/2010/main" val="3695006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 - 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45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 Marque | Homm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BAD5830-FA49-A74D-A845-C456CF02777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58445" y="6201067"/>
            <a:ext cx="2654949" cy="385948"/>
          </a:xfrm>
          <a:prstGeom prst="rect">
            <a:avLst/>
          </a:prstGeom>
        </p:spPr>
      </p:pic>
      <p:sp>
        <p:nvSpPr>
          <p:cNvPr id="6" name="Sous-titre 2">
            <a:extLst>
              <a:ext uri="{FF2B5EF4-FFF2-40B4-BE49-F238E27FC236}">
                <a16:creationId xmlns:a16="http://schemas.microsoft.com/office/drawing/2014/main" id="{A3939EA5-5F23-FF46-813F-7271B86BB9DC}"/>
              </a:ext>
            </a:extLst>
          </p:cNvPr>
          <p:cNvSpPr>
            <a:spLocks noGrp="1"/>
          </p:cNvSpPr>
          <p:nvPr>
            <p:ph type="subTitle" idx="1" hasCustomPrompt="1"/>
          </p:nvPr>
        </p:nvSpPr>
        <p:spPr>
          <a:xfrm>
            <a:off x="6692900" y="3034724"/>
            <a:ext cx="3934380" cy="677108"/>
          </a:xfrm>
          <a:prstGeom prst="rect">
            <a:avLst/>
          </a:prstGeom>
        </p:spPr>
        <p:txBody>
          <a:bodyPr/>
          <a:lstStyle>
            <a:lvl1pPr marL="0" indent="0" algn="ctr">
              <a:lnSpc>
                <a:spcPct val="100000"/>
              </a:lnSpc>
              <a:spcBef>
                <a:spcPts val="0"/>
              </a:spcBef>
              <a:buNone/>
              <a:defRPr sz="1800" b="1" i="0">
                <a:latin typeface="Nexa Bold"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DE LA PRÉSENTATION</a:t>
            </a:r>
          </a:p>
          <a:p>
            <a:r>
              <a:rPr lang="fr-FR" dirty="0"/>
              <a:t>DATE, LIEU</a:t>
            </a:r>
          </a:p>
        </p:txBody>
      </p:sp>
      <p:pic>
        <p:nvPicPr>
          <p:cNvPr id="2" name="Image 1">
            <a:extLst>
              <a:ext uri="{FF2B5EF4-FFF2-40B4-BE49-F238E27FC236}">
                <a16:creationId xmlns:a16="http://schemas.microsoft.com/office/drawing/2014/main" id="{E7FE7583-58D8-8040-94EE-6B06C33B4F6B}"/>
              </a:ext>
            </a:extLst>
          </p:cNvPr>
          <p:cNvPicPr>
            <a:picLocks noChangeAspect="1"/>
          </p:cNvPicPr>
          <p:nvPr userDrawn="1"/>
        </p:nvPicPr>
        <p:blipFill>
          <a:blip r:embed="rId4"/>
          <a:stretch>
            <a:fillRect/>
          </a:stretch>
        </p:blipFill>
        <p:spPr>
          <a:xfrm>
            <a:off x="5522206" y="738234"/>
            <a:ext cx="6197600" cy="2197100"/>
          </a:xfrm>
          <a:prstGeom prst="rect">
            <a:avLst/>
          </a:prstGeom>
        </p:spPr>
      </p:pic>
    </p:spTree>
    <p:extLst>
      <p:ext uri="{BB962C8B-B14F-4D97-AF65-F5344CB8AC3E}">
        <p14:creationId xmlns:p14="http://schemas.microsoft.com/office/powerpoint/2010/main" val="1772285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 Marque | Femm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71BD67-F7CE-3045-BC55-B2B94B665A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58445" y="6201067"/>
            <a:ext cx="2654949" cy="385948"/>
          </a:xfrm>
          <a:prstGeom prst="rect">
            <a:avLst/>
          </a:prstGeom>
        </p:spPr>
      </p:pic>
      <p:sp>
        <p:nvSpPr>
          <p:cNvPr id="8" name="Sous-titre 2">
            <a:extLst>
              <a:ext uri="{FF2B5EF4-FFF2-40B4-BE49-F238E27FC236}">
                <a16:creationId xmlns:a16="http://schemas.microsoft.com/office/drawing/2014/main" id="{1A947F68-A7E7-E246-9E43-0B31F360D15D}"/>
              </a:ext>
            </a:extLst>
          </p:cNvPr>
          <p:cNvSpPr>
            <a:spLocks noGrp="1"/>
          </p:cNvSpPr>
          <p:nvPr>
            <p:ph type="subTitle" idx="1" hasCustomPrompt="1"/>
          </p:nvPr>
        </p:nvSpPr>
        <p:spPr>
          <a:xfrm>
            <a:off x="6692900" y="3034724"/>
            <a:ext cx="3934380" cy="677108"/>
          </a:xfrm>
          <a:prstGeom prst="rect">
            <a:avLst/>
          </a:prstGeom>
        </p:spPr>
        <p:txBody>
          <a:bodyPr/>
          <a:lstStyle>
            <a:lvl1pPr marL="0" indent="0" algn="ctr">
              <a:lnSpc>
                <a:spcPct val="100000"/>
              </a:lnSpc>
              <a:spcBef>
                <a:spcPts val="0"/>
              </a:spcBef>
              <a:buNone/>
              <a:defRPr sz="1800" b="1" i="0">
                <a:latin typeface="Nexa Bold"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DE LA PRÉSENTATION</a:t>
            </a:r>
          </a:p>
          <a:p>
            <a:r>
              <a:rPr lang="fr-FR" dirty="0"/>
              <a:t>DATE, LIEU</a:t>
            </a:r>
          </a:p>
        </p:txBody>
      </p:sp>
      <p:pic>
        <p:nvPicPr>
          <p:cNvPr id="9" name="Image 8">
            <a:extLst>
              <a:ext uri="{FF2B5EF4-FFF2-40B4-BE49-F238E27FC236}">
                <a16:creationId xmlns:a16="http://schemas.microsoft.com/office/drawing/2014/main" id="{E202984D-AA9C-4D4A-99B8-1F28A8AF2974}"/>
              </a:ext>
            </a:extLst>
          </p:cNvPr>
          <p:cNvPicPr>
            <a:picLocks noChangeAspect="1"/>
          </p:cNvPicPr>
          <p:nvPr userDrawn="1"/>
        </p:nvPicPr>
        <p:blipFill>
          <a:blip r:embed="rId4"/>
          <a:stretch>
            <a:fillRect/>
          </a:stretch>
        </p:blipFill>
        <p:spPr>
          <a:xfrm>
            <a:off x="5522206" y="738234"/>
            <a:ext cx="6197600" cy="2197100"/>
          </a:xfrm>
          <a:prstGeom prst="rect">
            <a:avLst/>
          </a:prstGeom>
        </p:spPr>
      </p:pic>
    </p:spTree>
    <p:extLst>
      <p:ext uri="{BB962C8B-B14F-4D97-AF65-F5344CB8AC3E}">
        <p14:creationId xmlns:p14="http://schemas.microsoft.com/office/powerpoint/2010/main" val="3279275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 Le monde selon SKEMA">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Sous-titre 2">
            <a:extLst>
              <a:ext uri="{FF2B5EF4-FFF2-40B4-BE49-F238E27FC236}">
                <a16:creationId xmlns:a16="http://schemas.microsoft.com/office/drawing/2014/main" id="{1A947F68-A7E7-E246-9E43-0B31F360D15D}"/>
              </a:ext>
            </a:extLst>
          </p:cNvPr>
          <p:cNvSpPr>
            <a:spLocks noGrp="1"/>
          </p:cNvSpPr>
          <p:nvPr>
            <p:ph type="subTitle" idx="1" hasCustomPrompt="1"/>
          </p:nvPr>
        </p:nvSpPr>
        <p:spPr>
          <a:xfrm>
            <a:off x="1357079" y="2346466"/>
            <a:ext cx="3934380" cy="386902"/>
          </a:xfrm>
          <a:prstGeom prst="rect">
            <a:avLst/>
          </a:prstGeom>
        </p:spPr>
        <p:txBody>
          <a:bodyPr/>
          <a:lstStyle>
            <a:lvl1pPr marL="0" indent="0" algn="ctr">
              <a:lnSpc>
                <a:spcPct val="100000"/>
              </a:lnSpc>
              <a:spcBef>
                <a:spcPts val="0"/>
              </a:spcBef>
              <a:buNone/>
              <a:defRPr sz="1800" b="1" i="0">
                <a:solidFill>
                  <a:schemeClr val="bg1"/>
                </a:solidFill>
                <a:latin typeface="Nexa Bold"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AT HOME WORLDWIDE*</a:t>
            </a:r>
          </a:p>
        </p:txBody>
      </p:sp>
      <p:pic>
        <p:nvPicPr>
          <p:cNvPr id="9" name="Image 8">
            <a:extLst>
              <a:ext uri="{FF2B5EF4-FFF2-40B4-BE49-F238E27FC236}">
                <a16:creationId xmlns:a16="http://schemas.microsoft.com/office/drawing/2014/main" id="{BAD048B8-5487-5448-91BD-13680262723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58210" y="6231834"/>
            <a:ext cx="2475980" cy="361107"/>
          </a:xfrm>
          <a:prstGeom prst="rect">
            <a:avLst/>
          </a:prstGeom>
        </p:spPr>
      </p:pic>
      <p:sp>
        <p:nvSpPr>
          <p:cNvPr id="13" name="Espace réservé du contenu 2">
            <a:extLst>
              <a:ext uri="{FF2B5EF4-FFF2-40B4-BE49-F238E27FC236}">
                <a16:creationId xmlns:a16="http://schemas.microsoft.com/office/drawing/2014/main" id="{C5850FF4-671C-BC48-A0ED-CEF8BE471742}"/>
              </a:ext>
            </a:extLst>
          </p:cNvPr>
          <p:cNvSpPr>
            <a:spLocks noGrp="1"/>
          </p:cNvSpPr>
          <p:nvPr>
            <p:ph idx="10" hasCustomPrompt="1"/>
          </p:nvPr>
        </p:nvSpPr>
        <p:spPr>
          <a:xfrm>
            <a:off x="2426376" y="2780173"/>
            <a:ext cx="1717617" cy="20479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Police système"/>
              <a:buNone/>
              <a:tabLst/>
              <a:defRPr lang="fr-FR" sz="800" b="0" i="1" u="none" strike="noStrike" smtClean="0">
                <a:solidFill>
                  <a:schemeClr val="bg1"/>
                </a:solidFill>
                <a:effectLst/>
                <a:latin typeface="+mn-lt"/>
              </a:defRPr>
            </a:lvl1pPr>
          </a:lstStyle>
          <a:p>
            <a:r>
              <a:rPr lang="fr-FR" dirty="0"/>
              <a:t>* Chez vous, partout dans le monde</a:t>
            </a:r>
          </a:p>
        </p:txBody>
      </p:sp>
      <p:pic>
        <p:nvPicPr>
          <p:cNvPr id="2" name="Image 1">
            <a:extLst>
              <a:ext uri="{FF2B5EF4-FFF2-40B4-BE49-F238E27FC236}">
                <a16:creationId xmlns:a16="http://schemas.microsoft.com/office/drawing/2014/main" id="{8BF6324E-F408-B748-AC2C-0A59FFD253D1}"/>
              </a:ext>
            </a:extLst>
          </p:cNvPr>
          <p:cNvPicPr>
            <a:picLocks noChangeAspect="1"/>
          </p:cNvPicPr>
          <p:nvPr userDrawn="1"/>
        </p:nvPicPr>
        <p:blipFill>
          <a:blip r:embed="rId4"/>
          <a:stretch>
            <a:fillRect/>
          </a:stretch>
        </p:blipFill>
        <p:spPr>
          <a:xfrm>
            <a:off x="511219" y="597308"/>
            <a:ext cx="5626100" cy="1841500"/>
          </a:xfrm>
          <a:prstGeom prst="rect">
            <a:avLst/>
          </a:prstGeom>
        </p:spPr>
      </p:pic>
    </p:spTree>
    <p:extLst>
      <p:ext uri="{BB962C8B-B14F-4D97-AF65-F5344CB8AC3E}">
        <p14:creationId xmlns:p14="http://schemas.microsoft.com/office/powerpoint/2010/main" val="2099322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 PGE ">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71BD67-F7CE-3045-BC55-B2B94B665A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58445" y="6201067"/>
            <a:ext cx="2654949" cy="385948"/>
          </a:xfrm>
          <a:prstGeom prst="rect">
            <a:avLst/>
          </a:prstGeom>
        </p:spPr>
      </p:pic>
      <p:sp>
        <p:nvSpPr>
          <p:cNvPr id="8" name="Sous-titre 2">
            <a:extLst>
              <a:ext uri="{FF2B5EF4-FFF2-40B4-BE49-F238E27FC236}">
                <a16:creationId xmlns:a16="http://schemas.microsoft.com/office/drawing/2014/main" id="{1A947F68-A7E7-E246-9E43-0B31F360D15D}"/>
              </a:ext>
            </a:extLst>
          </p:cNvPr>
          <p:cNvSpPr>
            <a:spLocks noGrp="1"/>
          </p:cNvSpPr>
          <p:nvPr>
            <p:ph type="subTitle" idx="1" hasCustomPrompt="1"/>
          </p:nvPr>
        </p:nvSpPr>
        <p:spPr>
          <a:xfrm>
            <a:off x="6692900" y="3034724"/>
            <a:ext cx="3934380" cy="677108"/>
          </a:xfrm>
          <a:prstGeom prst="rect">
            <a:avLst/>
          </a:prstGeom>
        </p:spPr>
        <p:txBody>
          <a:bodyPr/>
          <a:lstStyle>
            <a:lvl1pPr marL="0" indent="0" algn="ctr">
              <a:lnSpc>
                <a:spcPct val="100000"/>
              </a:lnSpc>
              <a:spcBef>
                <a:spcPts val="0"/>
              </a:spcBef>
              <a:buNone/>
              <a:defRPr sz="1800" b="1" i="0">
                <a:latin typeface="Nexa Bold"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DE LA PRÉSENTATION</a:t>
            </a:r>
          </a:p>
          <a:p>
            <a:r>
              <a:rPr lang="fr-FR" dirty="0"/>
              <a:t>DATE, LIEU</a:t>
            </a:r>
          </a:p>
        </p:txBody>
      </p:sp>
      <p:pic>
        <p:nvPicPr>
          <p:cNvPr id="9" name="Image 8">
            <a:extLst>
              <a:ext uri="{FF2B5EF4-FFF2-40B4-BE49-F238E27FC236}">
                <a16:creationId xmlns:a16="http://schemas.microsoft.com/office/drawing/2014/main" id="{C6D78B0A-7630-A34F-BC28-4BFFFDE09F9D}"/>
              </a:ext>
            </a:extLst>
          </p:cNvPr>
          <p:cNvPicPr>
            <a:picLocks noChangeAspect="1"/>
          </p:cNvPicPr>
          <p:nvPr userDrawn="1"/>
        </p:nvPicPr>
        <p:blipFill>
          <a:blip r:embed="rId4"/>
          <a:stretch>
            <a:fillRect/>
          </a:stretch>
        </p:blipFill>
        <p:spPr>
          <a:xfrm>
            <a:off x="5522206" y="738234"/>
            <a:ext cx="6197600" cy="2197100"/>
          </a:xfrm>
          <a:prstGeom prst="rect">
            <a:avLst/>
          </a:prstGeom>
        </p:spPr>
      </p:pic>
    </p:spTree>
    <p:extLst>
      <p:ext uri="{BB962C8B-B14F-4D97-AF65-F5344CB8AC3E}">
        <p14:creationId xmlns:p14="http://schemas.microsoft.com/office/powerpoint/2010/main" val="2380858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 - PGE Alternativ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71BD67-F7CE-3045-BC55-B2B94B665A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58445" y="6201067"/>
            <a:ext cx="2654949" cy="385948"/>
          </a:xfrm>
          <a:prstGeom prst="rect">
            <a:avLst/>
          </a:prstGeom>
        </p:spPr>
      </p:pic>
      <p:sp>
        <p:nvSpPr>
          <p:cNvPr id="8" name="Sous-titre 2">
            <a:extLst>
              <a:ext uri="{FF2B5EF4-FFF2-40B4-BE49-F238E27FC236}">
                <a16:creationId xmlns:a16="http://schemas.microsoft.com/office/drawing/2014/main" id="{1A947F68-A7E7-E246-9E43-0B31F360D15D}"/>
              </a:ext>
            </a:extLst>
          </p:cNvPr>
          <p:cNvSpPr>
            <a:spLocks noGrp="1"/>
          </p:cNvSpPr>
          <p:nvPr>
            <p:ph type="subTitle" idx="1" hasCustomPrompt="1"/>
          </p:nvPr>
        </p:nvSpPr>
        <p:spPr>
          <a:xfrm>
            <a:off x="6692900" y="3034724"/>
            <a:ext cx="3934380" cy="677108"/>
          </a:xfrm>
          <a:prstGeom prst="rect">
            <a:avLst/>
          </a:prstGeom>
        </p:spPr>
        <p:txBody>
          <a:bodyPr/>
          <a:lstStyle>
            <a:lvl1pPr marL="0" indent="0" algn="ctr">
              <a:lnSpc>
                <a:spcPct val="100000"/>
              </a:lnSpc>
              <a:spcBef>
                <a:spcPts val="0"/>
              </a:spcBef>
              <a:buNone/>
              <a:defRPr sz="1800" b="1" i="0">
                <a:latin typeface="Nexa Bold"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DE LA PRÉSENTATION</a:t>
            </a:r>
          </a:p>
          <a:p>
            <a:r>
              <a:rPr lang="fr-FR" dirty="0"/>
              <a:t>DATE, LIEU</a:t>
            </a:r>
          </a:p>
        </p:txBody>
      </p:sp>
      <p:pic>
        <p:nvPicPr>
          <p:cNvPr id="9" name="Image 8">
            <a:extLst>
              <a:ext uri="{FF2B5EF4-FFF2-40B4-BE49-F238E27FC236}">
                <a16:creationId xmlns:a16="http://schemas.microsoft.com/office/drawing/2014/main" id="{5D17D188-3FC7-4142-B159-6F4F9138954F}"/>
              </a:ext>
            </a:extLst>
          </p:cNvPr>
          <p:cNvPicPr>
            <a:picLocks noChangeAspect="1"/>
          </p:cNvPicPr>
          <p:nvPr userDrawn="1"/>
        </p:nvPicPr>
        <p:blipFill>
          <a:blip r:embed="rId4"/>
          <a:stretch>
            <a:fillRect/>
          </a:stretch>
        </p:blipFill>
        <p:spPr>
          <a:xfrm>
            <a:off x="5522206" y="738234"/>
            <a:ext cx="6197600" cy="2197100"/>
          </a:xfrm>
          <a:prstGeom prst="rect">
            <a:avLst/>
          </a:prstGeom>
        </p:spPr>
      </p:pic>
    </p:spTree>
    <p:extLst>
      <p:ext uri="{BB962C8B-B14F-4D97-AF65-F5344CB8AC3E}">
        <p14:creationId xmlns:p14="http://schemas.microsoft.com/office/powerpoint/2010/main" val="4011494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 MS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71BD67-F7CE-3045-BC55-B2B94B665A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58445" y="6201067"/>
            <a:ext cx="2654949" cy="385948"/>
          </a:xfrm>
          <a:prstGeom prst="rect">
            <a:avLst/>
          </a:prstGeom>
        </p:spPr>
      </p:pic>
      <p:sp>
        <p:nvSpPr>
          <p:cNvPr id="8" name="Sous-titre 2">
            <a:extLst>
              <a:ext uri="{FF2B5EF4-FFF2-40B4-BE49-F238E27FC236}">
                <a16:creationId xmlns:a16="http://schemas.microsoft.com/office/drawing/2014/main" id="{1A947F68-A7E7-E246-9E43-0B31F360D15D}"/>
              </a:ext>
            </a:extLst>
          </p:cNvPr>
          <p:cNvSpPr>
            <a:spLocks noGrp="1"/>
          </p:cNvSpPr>
          <p:nvPr>
            <p:ph type="subTitle" idx="1" hasCustomPrompt="1"/>
          </p:nvPr>
        </p:nvSpPr>
        <p:spPr>
          <a:xfrm>
            <a:off x="6692900" y="3034724"/>
            <a:ext cx="3934380" cy="677108"/>
          </a:xfrm>
          <a:prstGeom prst="rect">
            <a:avLst/>
          </a:prstGeom>
        </p:spPr>
        <p:txBody>
          <a:bodyPr/>
          <a:lstStyle>
            <a:lvl1pPr marL="0" indent="0" algn="ctr">
              <a:lnSpc>
                <a:spcPct val="100000"/>
              </a:lnSpc>
              <a:spcBef>
                <a:spcPts val="0"/>
              </a:spcBef>
              <a:buNone/>
              <a:defRPr sz="1800" b="1" i="0">
                <a:latin typeface="Nexa Bold"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DE LA PRÉSENTATION</a:t>
            </a:r>
          </a:p>
          <a:p>
            <a:r>
              <a:rPr lang="fr-FR" dirty="0"/>
              <a:t>DATE, LIEU</a:t>
            </a:r>
          </a:p>
        </p:txBody>
      </p:sp>
      <p:pic>
        <p:nvPicPr>
          <p:cNvPr id="9" name="Image 8">
            <a:extLst>
              <a:ext uri="{FF2B5EF4-FFF2-40B4-BE49-F238E27FC236}">
                <a16:creationId xmlns:a16="http://schemas.microsoft.com/office/drawing/2014/main" id="{C4BF0E28-66CB-2940-912D-19F97F8ED5FA}"/>
              </a:ext>
            </a:extLst>
          </p:cNvPr>
          <p:cNvPicPr>
            <a:picLocks noChangeAspect="1"/>
          </p:cNvPicPr>
          <p:nvPr userDrawn="1"/>
        </p:nvPicPr>
        <p:blipFill>
          <a:blip r:embed="rId4"/>
          <a:stretch>
            <a:fillRect/>
          </a:stretch>
        </p:blipFill>
        <p:spPr>
          <a:xfrm>
            <a:off x="5522206" y="738234"/>
            <a:ext cx="6197600" cy="2197100"/>
          </a:xfrm>
          <a:prstGeom prst="rect">
            <a:avLst/>
          </a:prstGeom>
        </p:spPr>
      </p:pic>
    </p:spTree>
    <p:extLst>
      <p:ext uri="{BB962C8B-B14F-4D97-AF65-F5344CB8AC3E}">
        <p14:creationId xmlns:p14="http://schemas.microsoft.com/office/powerpoint/2010/main" val="4266418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 - MSc Alternativ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71BD67-F7CE-3045-BC55-B2B94B665A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58445" y="6201067"/>
            <a:ext cx="2654949" cy="385948"/>
          </a:xfrm>
          <a:prstGeom prst="rect">
            <a:avLst/>
          </a:prstGeom>
        </p:spPr>
      </p:pic>
      <p:sp>
        <p:nvSpPr>
          <p:cNvPr id="8" name="Sous-titre 2">
            <a:extLst>
              <a:ext uri="{FF2B5EF4-FFF2-40B4-BE49-F238E27FC236}">
                <a16:creationId xmlns:a16="http://schemas.microsoft.com/office/drawing/2014/main" id="{1A947F68-A7E7-E246-9E43-0B31F360D15D}"/>
              </a:ext>
            </a:extLst>
          </p:cNvPr>
          <p:cNvSpPr>
            <a:spLocks noGrp="1"/>
          </p:cNvSpPr>
          <p:nvPr>
            <p:ph type="subTitle" idx="1" hasCustomPrompt="1"/>
          </p:nvPr>
        </p:nvSpPr>
        <p:spPr>
          <a:xfrm>
            <a:off x="6692900" y="3034724"/>
            <a:ext cx="3934380" cy="677108"/>
          </a:xfrm>
          <a:prstGeom prst="rect">
            <a:avLst/>
          </a:prstGeom>
        </p:spPr>
        <p:txBody>
          <a:bodyPr/>
          <a:lstStyle>
            <a:lvl1pPr marL="0" indent="0" algn="ctr">
              <a:lnSpc>
                <a:spcPct val="100000"/>
              </a:lnSpc>
              <a:spcBef>
                <a:spcPts val="0"/>
              </a:spcBef>
              <a:buNone/>
              <a:defRPr sz="1800" b="1" i="0">
                <a:latin typeface="Nexa Bold"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DE LA PRÉSENTATION</a:t>
            </a:r>
          </a:p>
          <a:p>
            <a:r>
              <a:rPr lang="fr-FR" dirty="0"/>
              <a:t>DATE, LIEU</a:t>
            </a:r>
          </a:p>
        </p:txBody>
      </p:sp>
      <p:pic>
        <p:nvPicPr>
          <p:cNvPr id="9" name="Image 8">
            <a:extLst>
              <a:ext uri="{FF2B5EF4-FFF2-40B4-BE49-F238E27FC236}">
                <a16:creationId xmlns:a16="http://schemas.microsoft.com/office/drawing/2014/main" id="{5967DD33-9948-3648-8931-73D5671645AA}"/>
              </a:ext>
            </a:extLst>
          </p:cNvPr>
          <p:cNvPicPr>
            <a:picLocks noChangeAspect="1"/>
          </p:cNvPicPr>
          <p:nvPr userDrawn="1"/>
        </p:nvPicPr>
        <p:blipFill>
          <a:blip r:embed="rId4"/>
          <a:stretch>
            <a:fillRect/>
          </a:stretch>
        </p:blipFill>
        <p:spPr>
          <a:xfrm>
            <a:off x="5522206" y="738234"/>
            <a:ext cx="6197600" cy="2197100"/>
          </a:xfrm>
          <a:prstGeom prst="rect">
            <a:avLst/>
          </a:prstGeom>
        </p:spPr>
      </p:pic>
    </p:spTree>
    <p:extLst>
      <p:ext uri="{BB962C8B-B14F-4D97-AF65-F5344CB8AC3E}">
        <p14:creationId xmlns:p14="http://schemas.microsoft.com/office/powerpoint/2010/main" val="12824919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 - MS">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71BD67-F7CE-3045-BC55-B2B94B665A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58445" y="6201067"/>
            <a:ext cx="2654949" cy="385948"/>
          </a:xfrm>
          <a:prstGeom prst="rect">
            <a:avLst/>
          </a:prstGeom>
        </p:spPr>
      </p:pic>
      <p:sp>
        <p:nvSpPr>
          <p:cNvPr id="8" name="Sous-titre 2">
            <a:extLst>
              <a:ext uri="{FF2B5EF4-FFF2-40B4-BE49-F238E27FC236}">
                <a16:creationId xmlns:a16="http://schemas.microsoft.com/office/drawing/2014/main" id="{1A947F68-A7E7-E246-9E43-0B31F360D15D}"/>
              </a:ext>
            </a:extLst>
          </p:cNvPr>
          <p:cNvSpPr>
            <a:spLocks noGrp="1"/>
          </p:cNvSpPr>
          <p:nvPr>
            <p:ph type="subTitle" idx="1" hasCustomPrompt="1"/>
          </p:nvPr>
        </p:nvSpPr>
        <p:spPr>
          <a:xfrm>
            <a:off x="6692900" y="3034724"/>
            <a:ext cx="3934380" cy="677108"/>
          </a:xfrm>
          <a:prstGeom prst="rect">
            <a:avLst/>
          </a:prstGeom>
        </p:spPr>
        <p:txBody>
          <a:bodyPr/>
          <a:lstStyle>
            <a:lvl1pPr marL="0" indent="0" algn="ctr">
              <a:lnSpc>
                <a:spcPct val="100000"/>
              </a:lnSpc>
              <a:spcBef>
                <a:spcPts val="0"/>
              </a:spcBef>
              <a:buNone/>
              <a:defRPr sz="1800" b="1" i="0">
                <a:latin typeface="Nexa Bold"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DE LA PRÉSENTATION</a:t>
            </a:r>
          </a:p>
          <a:p>
            <a:r>
              <a:rPr lang="fr-FR" dirty="0"/>
              <a:t>DATE, LIEU</a:t>
            </a:r>
          </a:p>
        </p:txBody>
      </p:sp>
      <p:pic>
        <p:nvPicPr>
          <p:cNvPr id="9" name="Image 8">
            <a:extLst>
              <a:ext uri="{FF2B5EF4-FFF2-40B4-BE49-F238E27FC236}">
                <a16:creationId xmlns:a16="http://schemas.microsoft.com/office/drawing/2014/main" id="{88E2F3E9-8197-DD42-A7AD-798489566270}"/>
              </a:ext>
            </a:extLst>
          </p:cNvPr>
          <p:cNvPicPr>
            <a:picLocks noChangeAspect="1"/>
          </p:cNvPicPr>
          <p:nvPr userDrawn="1"/>
        </p:nvPicPr>
        <p:blipFill>
          <a:blip r:embed="rId4"/>
          <a:stretch>
            <a:fillRect/>
          </a:stretch>
        </p:blipFill>
        <p:spPr>
          <a:xfrm>
            <a:off x="5522206" y="738234"/>
            <a:ext cx="6197600" cy="2197100"/>
          </a:xfrm>
          <a:prstGeom prst="rect">
            <a:avLst/>
          </a:prstGeom>
        </p:spPr>
      </p:pic>
    </p:spTree>
    <p:extLst>
      <p:ext uri="{BB962C8B-B14F-4D97-AF65-F5344CB8AC3E}">
        <p14:creationId xmlns:p14="http://schemas.microsoft.com/office/powerpoint/2010/main" val="2210387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 Marque | Homm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ous-titre 2">
            <a:extLst>
              <a:ext uri="{FF2B5EF4-FFF2-40B4-BE49-F238E27FC236}">
                <a16:creationId xmlns:a16="http://schemas.microsoft.com/office/drawing/2014/main" id="{A3939EA5-5F23-FF46-813F-7271B86BB9DC}"/>
              </a:ext>
            </a:extLst>
          </p:cNvPr>
          <p:cNvSpPr>
            <a:spLocks noGrp="1"/>
          </p:cNvSpPr>
          <p:nvPr>
            <p:ph type="subTitle" idx="1" hasCustomPrompt="1"/>
          </p:nvPr>
        </p:nvSpPr>
        <p:spPr>
          <a:xfrm>
            <a:off x="6692900" y="3034724"/>
            <a:ext cx="3934380" cy="677108"/>
          </a:xfrm>
          <a:prstGeom prst="rect">
            <a:avLst/>
          </a:prstGeom>
        </p:spPr>
        <p:txBody>
          <a:bodyPr/>
          <a:lstStyle>
            <a:lvl1pPr marL="0" indent="0" algn="ctr">
              <a:lnSpc>
                <a:spcPct val="100000"/>
              </a:lnSpc>
              <a:spcBef>
                <a:spcPts val="0"/>
              </a:spcBef>
              <a:buNone/>
              <a:defRPr sz="1800" b="1" i="0">
                <a:latin typeface="Nexa Bold"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DE LA PRÉSENTATION</a:t>
            </a:r>
          </a:p>
          <a:p>
            <a:r>
              <a:rPr lang="fr-FR" dirty="0"/>
              <a:t>DATE, LIEU</a:t>
            </a:r>
          </a:p>
        </p:txBody>
      </p:sp>
      <p:pic>
        <p:nvPicPr>
          <p:cNvPr id="2" name="Image 1">
            <a:extLst>
              <a:ext uri="{FF2B5EF4-FFF2-40B4-BE49-F238E27FC236}">
                <a16:creationId xmlns:a16="http://schemas.microsoft.com/office/drawing/2014/main" id="{E7FE7583-58D8-8040-94EE-6B06C33B4F6B}"/>
              </a:ext>
            </a:extLst>
          </p:cNvPr>
          <p:cNvPicPr>
            <a:picLocks noChangeAspect="1"/>
          </p:cNvPicPr>
          <p:nvPr userDrawn="1"/>
        </p:nvPicPr>
        <p:blipFill>
          <a:blip r:embed="rId3"/>
          <a:stretch>
            <a:fillRect/>
          </a:stretch>
        </p:blipFill>
        <p:spPr>
          <a:xfrm>
            <a:off x="5522206" y="738234"/>
            <a:ext cx="6197600" cy="2197100"/>
          </a:xfrm>
          <a:prstGeom prst="rect">
            <a:avLst/>
          </a:prstGeom>
        </p:spPr>
      </p:pic>
      <p:pic>
        <p:nvPicPr>
          <p:cNvPr id="7" name="Image 6">
            <a:extLst>
              <a:ext uri="{FF2B5EF4-FFF2-40B4-BE49-F238E27FC236}">
                <a16:creationId xmlns:a16="http://schemas.microsoft.com/office/drawing/2014/main" id="{B735ACDD-7C3C-B444-A00D-87356C8DC34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58444" y="6177627"/>
            <a:ext cx="2654950" cy="458767"/>
          </a:xfrm>
          <a:prstGeom prst="rect">
            <a:avLst/>
          </a:prstGeom>
        </p:spPr>
      </p:pic>
    </p:spTree>
    <p:extLst>
      <p:ext uri="{BB962C8B-B14F-4D97-AF65-F5344CB8AC3E}">
        <p14:creationId xmlns:p14="http://schemas.microsoft.com/office/powerpoint/2010/main" val="875660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 - BBA">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71BD67-F7CE-3045-BC55-B2B94B665A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58445" y="6201067"/>
            <a:ext cx="2654949" cy="385948"/>
          </a:xfrm>
          <a:prstGeom prst="rect">
            <a:avLst/>
          </a:prstGeom>
        </p:spPr>
      </p:pic>
      <p:sp>
        <p:nvSpPr>
          <p:cNvPr id="6" name="TextBox 4">
            <a:extLst>
              <a:ext uri="{FF2B5EF4-FFF2-40B4-BE49-F238E27FC236}">
                <a16:creationId xmlns:a16="http://schemas.microsoft.com/office/drawing/2014/main" id="{4C3D8FCA-0A11-B940-A3D5-CA752726EAC5}"/>
              </a:ext>
            </a:extLst>
          </p:cNvPr>
          <p:cNvSpPr txBox="1">
            <a:spLocks noChangeArrowheads="1"/>
          </p:cNvSpPr>
          <p:nvPr userDrawn="1"/>
        </p:nvSpPr>
        <p:spPr bwMode="auto">
          <a:xfrm>
            <a:off x="5810192" y="1926728"/>
            <a:ext cx="562162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eaLnBrk="1" hangingPunct="1"/>
            <a:r>
              <a:rPr lang="en-US" altLang="en-US" sz="4400" dirty="0">
                <a:solidFill>
                  <a:schemeClr val="tx1"/>
                </a:solidFill>
                <a:latin typeface="Nexa Thin" panose="02000500000000000000" pitchFamily="2" charset="77"/>
              </a:rPr>
              <a:t>BUSINESS SCHOOL</a:t>
            </a:r>
          </a:p>
        </p:txBody>
      </p:sp>
      <p:sp>
        <p:nvSpPr>
          <p:cNvPr id="7" name="Rectangle 6">
            <a:extLst>
              <a:ext uri="{FF2B5EF4-FFF2-40B4-BE49-F238E27FC236}">
                <a16:creationId xmlns:a16="http://schemas.microsoft.com/office/drawing/2014/main" id="{67D28A2C-71A7-BB46-9D25-DF199F3996E9}"/>
              </a:ext>
            </a:extLst>
          </p:cNvPr>
          <p:cNvSpPr/>
          <p:nvPr userDrawn="1"/>
        </p:nvSpPr>
        <p:spPr>
          <a:xfrm>
            <a:off x="6949139" y="961685"/>
            <a:ext cx="3416576" cy="1107996"/>
          </a:xfrm>
          <a:prstGeom prst="rect">
            <a:avLst/>
          </a:prstGeom>
        </p:spPr>
        <p:txBody>
          <a:bodyPr wrap="none">
            <a:spAutoFit/>
          </a:bodyPr>
          <a:lstStyle/>
          <a:p>
            <a:pPr lvl="0" algn="ctr"/>
            <a:r>
              <a:rPr lang="en-US" altLang="en-US" sz="6600" dirty="0">
                <a:solidFill>
                  <a:schemeClr val="tx1"/>
                </a:solidFill>
                <a:latin typeface="Nexa Thin" panose="02000500000000000000" pitchFamily="2" charset="77"/>
              </a:rPr>
              <a:t>SKEMA </a:t>
            </a:r>
          </a:p>
        </p:txBody>
      </p:sp>
      <p:sp>
        <p:nvSpPr>
          <p:cNvPr id="8" name="Sous-titre 2">
            <a:extLst>
              <a:ext uri="{FF2B5EF4-FFF2-40B4-BE49-F238E27FC236}">
                <a16:creationId xmlns:a16="http://schemas.microsoft.com/office/drawing/2014/main" id="{1A947F68-A7E7-E246-9E43-0B31F360D15D}"/>
              </a:ext>
            </a:extLst>
          </p:cNvPr>
          <p:cNvSpPr>
            <a:spLocks noGrp="1"/>
          </p:cNvSpPr>
          <p:nvPr>
            <p:ph type="subTitle" idx="1" hasCustomPrompt="1"/>
          </p:nvPr>
        </p:nvSpPr>
        <p:spPr>
          <a:xfrm>
            <a:off x="6692900" y="3034724"/>
            <a:ext cx="3934380" cy="677108"/>
          </a:xfrm>
          <a:prstGeom prst="rect">
            <a:avLst/>
          </a:prstGeom>
        </p:spPr>
        <p:txBody>
          <a:bodyPr/>
          <a:lstStyle>
            <a:lvl1pPr marL="0" indent="0" algn="ctr">
              <a:lnSpc>
                <a:spcPct val="100000"/>
              </a:lnSpc>
              <a:spcBef>
                <a:spcPts val="0"/>
              </a:spcBef>
              <a:buNone/>
              <a:defRPr sz="1800" b="1" i="0">
                <a:latin typeface="Nexa Bold"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DE LA PRÉSENTATION</a:t>
            </a:r>
          </a:p>
          <a:p>
            <a:r>
              <a:rPr lang="fr-FR" dirty="0"/>
              <a:t>DATE, LIEU</a:t>
            </a:r>
          </a:p>
        </p:txBody>
      </p:sp>
    </p:spTree>
    <p:extLst>
      <p:ext uri="{BB962C8B-B14F-4D97-AF65-F5344CB8AC3E}">
        <p14:creationId xmlns:p14="http://schemas.microsoft.com/office/powerpoint/2010/main" val="26063794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 - BBA Alternativ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71BD67-F7CE-3045-BC55-B2B94B665A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58445" y="6201067"/>
            <a:ext cx="2654949" cy="385948"/>
          </a:xfrm>
          <a:prstGeom prst="rect">
            <a:avLst/>
          </a:prstGeom>
        </p:spPr>
      </p:pic>
      <p:sp>
        <p:nvSpPr>
          <p:cNvPr id="8" name="Sous-titre 2">
            <a:extLst>
              <a:ext uri="{FF2B5EF4-FFF2-40B4-BE49-F238E27FC236}">
                <a16:creationId xmlns:a16="http://schemas.microsoft.com/office/drawing/2014/main" id="{1A947F68-A7E7-E246-9E43-0B31F360D15D}"/>
              </a:ext>
            </a:extLst>
          </p:cNvPr>
          <p:cNvSpPr>
            <a:spLocks noGrp="1"/>
          </p:cNvSpPr>
          <p:nvPr>
            <p:ph type="subTitle" idx="1" hasCustomPrompt="1"/>
          </p:nvPr>
        </p:nvSpPr>
        <p:spPr>
          <a:xfrm>
            <a:off x="6692900" y="3034724"/>
            <a:ext cx="3934380" cy="677108"/>
          </a:xfrm>
          <a:prstGeom prst="rect">
            <a:avLst/>
          </a:prstGeom>
        </p:spPr>
        <p:txBody>
          <a:bodyPr/>
          <a:lstStyle>
            <a:lvl1pPr marL="0" indent="0" algn="ctr">
              <a:lnSpc>
                <a:spcPct val="100000"/>
              </a:lnSpc>
              <a:spcBef>
                <a:spcPts val="0"/>
              </a:spcBef>
              <a:buNone/>
              <a:defRPr sz="1800" b="1" i="0">
                <a:latin typeface="Nexa Bold"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DE LA PRÉSENTATION</a:t>
            </a:r>
          </a:p>
          <a:p>
            <a:r>
              <a:rPr lang="fr-FR" dirty="0"/>
              <a:t>DATE, LIEU</a:t>
            </a:r>
          </a:p>
        </p:txBody>
      </p:sp>
      <p:pic>
        <p:nvPicPr>
          <p:cNvPr id="9" name="Image 8">
            <a:extLst>
              <a:ext uri="{FF2B5EF4-FFF2-40B4-BE49-F238E27FC236}">
                <a16:creationId xmlns:a16="http://schemas.microsoft.com/office/drawing/2014/main" id="{F1BCEA46-A416-7741-8C3F-4DF2DB79526D}"/>
              </a:ext>
            </a:extLst>
          </p:cNvPr>
          <p:cNvPicPr>
            <a:picLocks noChangeAspect="1"/>
          </p:cNvPicPr>
          <p:nvPr userDrawn="1"/>
        </p:nvPicPr>
        <p:blipFill>
          <a:blip r:embed="rId4"/>
          <a:stretch>
            <a:fillRect/>
          </a:stretch>
        </p:blipFill>
        <p:spPr>
          <a:xfrm>
            <a:off x="5522206" y="738234"/>
            <a:ext cx="6197600" cy="2197100"/>
          </a:xfrm>
          <a:prstGeom prst="rect">
            <a:avLst/>
          </a:prstGeom>
        </p:spPr>
      </p:pic>
    </p:spTree>
    <p:extLst>
      <p:ext uri="{BB962C8B-B14F-4D97-AF65-F5344CB8AC3E}">
        <p14:creationId xmlns:p14="http://schemas.microsoft.com/office/powerpoint/2010/main" val="27746914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 - BBA in IB">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71BD67-F7CE-3045-BC55-B2B94B665A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58445" y="6201067"/>
            <a:ext cx="2654949" cy="385948"/>
          </a:xfrm>
          <a:prstGeom prst="rect">
            <a:avLst/>
          </a:prstGeom>
        </p:spPr>
      </p:pic>
      <p:sp>
        <p:nvSpPr>
          <p:cNvPr id="8" name="Sous-titre 2">
            <a:extLst>
              <a:ext uri="{FF2B5EF4-FFF2-40B4-BE49-F238E27FC236}">
                <a16:creationId xmlns:a16="http://schemas.microsoft.com/office/drawing/2014/main" id="{1A947F68-A7E7-E246-9E43-0B31F360D15D}"/>
              </a:ext>
            </a:extLst>
          </p:cNvPr>
          <p:cNvSpPr>
            <a:spLocks noGrp="1"/>
          </p:cNvSpPr>
          <p:nvPr>
            <p:ph type="subTitle" idx="1" hasCustomPrompt="1"/>
          </p:nvPr>
        </p:nvSpPr>
        <p:spPr>
          <a:xfrm>
            <a:off x="6692900" y="3034724"/>
            <a:ext cx="3934380" cy="677108"/>
          </a:xfrm>
          <a:prstGeom prst="rect">
            <a:avLst/>
          </a:prstGeom>
        </p:spPr>
        <p:txBody>
          <a:bodyPr/>
          <a:lstStyle>
            <a:lvl1pPr marL="0" indent="0" algn="ctr">
              <a:lnSpc>
                <a:spcPct val="100000"/>
              </a:lnSpc>
              <a:spcBef>
                <a:spcPts val="0"/>
              </a:spcBef>
              <a:buNone/>
              <a:defRPr sz="1800" b="1" i="0">
                <a:latin typeface="Nexa Bold"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DE LA PRÉSENTATION</a:t>
            </a:r>
          </a:p>
          <a:p>
            <a:r>
              <a:rPr lang="fr-FR" dirty="0"/>
              <a:t>DATE, LIEU</a:t>
            </a:r>
          </a:p>
        </p:txBody>
      </p:sp>
      <p:pic>
        <p:nvPicPr>
          <p:cNvPr id="9" name="Image 8">
            <a:extLst>
              <a:ext uri="{FF2B5EF4-FFF2-40B4-BE49-F238E27FC236}">
                <a16:creationId xmlns:a16="http://schemas.microsoft.com/office/drawing/2014/main" id="{E2933793-57E3-714B-AC32-22632401727B}"/>
              </a:ext>
            </a:extLst>
          </p:cNvPr>
          <p:cNvPicPr>
            <a:picLocks noChangeAspect="1"/>
          </p:cNvPicPr>
          <p:nvPr userDrawn="1"/>
        </p:nvPicPr>
        <p:blipFill>
          <a:blip r:embed="rId4"/>
          <a:stretch>
            <a:fillRect/>
          </a:stretch>
        </p:blipFill>
        <p:spPr>
          <a:xfrm>
            <a:off x="5522206" y="738234"/>
            <a:ext cx="6197600" cy="2197100"/>
          </a:xfrm>
          <a:prstGeom prst="rect">
            <a:avLst/>
          </a:prstGeom>
        </p:spPr>
      </p:pic>
    </p:spTree>
    <p:extLst>
      <p:ext uri="{BB962C8B-B14F-4D97-AF65-F5344CB8AC3E}">
        <p14:creationId xmlns:p14="http://schemas.microsoft.com/office/powerpoint/2010/main" val="40834825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 - ESDHEM">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71BD67-F7CE-3045-BC55-B2B94B665A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58445" y="6201067"/>
            <a:ext cx="2654949" cy="385948"/>
          </a:xfrm>
          <a:prstGeom prst="rect">
            <a:avLst/>
          </a:prstGeom>
        </p:spPr>
      </p:pic>
      <p:sp>
        <p:nvSpPr>
          <p:cNvPr id="8" name="Sous-titre 2">
            <a:extLst>
              <a:ext uri="{FF2B5EF4-FFF2-40B4-BE49-F238E27FC236}">
                <a16:creationId xmlns:a16="http://schemas.microsoft.com/office/drawing/2014/main" id="{1A947F68-A7E7-E246-9E43-0B31F360D15D}"/>
              </a:ext>
            </a:extLst>
          </p:cNvPr>
          <p:cNvSpPr>
            <a:spLocks noGrp="1"/>
          </p:cNvSpPr>
          <p:nvPr>
            <p:ph type="subTitle" idx="1" hasCustomPrompt="1"/>
          </p:nvPr>
        </p:nvSpPr>
        <p:spPr>
          <a:xfrm>
            <a:off x="6692900" y="3034724"/>
            <a:ext cx="3934380" cy="677108"/>
          </a:xfrm>
          <a:prstGeom prst="rect">
            <a:avLst/>
          </a:prstGeom>
        </p:spPr>
        <p:txBody>
          <a:bodyPr/>
          <a:lstStyle>
            <a:lvl1pPr marL="0" indent="0" algn="ctr">
              <a:lnSpc>
                <a:spcPct val="100000"/>
              </a:lnSpc>
              <a:spcBef>
                <a:spcPts val="0"/>
              </a:spcBef>
              <a:buNone/>
              <a:defRPr sz="1800" b="1" i="0">
                <a:latin typeface="Nexa Bold"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DE LA PRÉSENTATION</a:t>
            </a:r>
          </a:p>
          <a:p>
            <a:r>
              <a:rPr lang="fr-FR" dirty="0"/>
              <a:t>DATE, LIEU</a:t>
            </a:r>
          </a:p>
        </p:txBody>
      </p:sp>
      <p:pic>
        <p:nvPicPr>
          <p:cNvPr id="9" name="Image 8">
            <a:extLst>
              <a:ext uri="{FF2B5EF4-FFF2-40B4-BE49-F238E27FC236}">
                <a16:creationId xmlns:a16="http://schemas.microsoft.com/office/drawing/2014/main" id="{26766F3C-3146-3B40-B9FD-B6648F3FF0A1}"/>
              </a:ext>
            </a:extLst>
          </p:cNvPr>
          <p:cNvPicPr>
            <a:picLocks noChangeAspect="1"/>
          </p:cNvPicPr>
          <p:nvPr userDrawn="1"/>
        </p:nvPicPr>
        <p:blipFill>
          <a:blip r:embed="rId4"/>
          <a:stretch>
            <a:fillRect/>
          </a:stretch>
        </p:blipFill>
        <p:spPr>
          <a:xfrm>
            <a:off x="5522206" y="738234"/>
            <a:ext cx="6197600" cy="2197100"/>
          </a:xfrm>
          <a:prstGeom prst="rect">
            <a:avLst/>
          </a:prstGeom>
        </p:spPr>
      </p:pic>
    </p:spTree>
    <p:extLst>
      <p:ext uri="{BB962C8B-B14F-4D97-AF65-F5344CB8AC3E}">
        <p14:creationId xmlns:p14="http://schemas.microsoft.com/office/powerpoint/2010/main" val="1521626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 - Global Executive MBA">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71BD67-F7CE-3045-BC55-B2B94B665A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58445" y="6201067"/>
            <a:ext cx="2654949" cy="385948"/>
          </a:xfrm>
          <a:prstGeom prst="rect">
            <a:avLst/>
          </a:prstGeom>
        </p:spPr>
      </p:pic>
      <p:sp>
        <p:nvSpPr>
          <p:cNvPr id="8" name="Sous-titre 2">
            <a:extLst>
              <a:ext uri="{FF2B5EF4-FFF2-40B4-BE49-F238E27FC236}">
                <a16:creationId xmlns:a16="http://schemas.microsoft.com/office/drawing/2014/main" id="{1A947F68-A7E7-E246-9E43-0B31F360D15D}"/>
              </a:ext>
            </a:extLst>
          </p:cNvPr>
          <p:cNvSpPr>
            <a:spLocks noGrp="1"/>
          </p:cNvSpPr>
          <p:nvPr>
            <p:ph type="subTitle" idx="1" hasCustomPrompt="1"/>
          </p:nvPr>
        </p:nvSpPr>
        <p:spPr>
          <a:xfrm>
            <a:off x="6692900" y="3034724"/>
            <a:ext cx="3934380" cy="677108"/>
          </a:xfrm>
          <a:prstGeom prst="rect">
            <a:avLst/>
          </a:prstGeom>
        </p:spPr>
        <p:txBody>
          <a:bodyPr/>
          <a:lstStyle>
            <a:lvl1pPr marL="0" indent="0" algn="ctr">
              <a:lnSpc>
                <a:spcPct val="100000"/>
              </a:lnSpc>
              <a:spcBef>
                <a:spcPts val="0"/>
              </a:spcBef>
              <a:buNone/>
              <a:defRPr sz="1800" b="1" i="0">
                <a:latin typeface="Nexa Bold"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DE LA PRÉSENTATION</a:t>
            </a:r>
          </a:p>
          <a:p>
            <a:r>
              <a:rPr lang="fr-FR" dirty="0"/>
              <a:t>DATE, LIEU</a:t>
            </a:r>
          </a:p>
        </p:txBody>
      </p:sp>
      <p:pic>
        <p:nvPicPr>
          <p:cNvPr id="9" name="Image 8">
            <a:extLst>
              <a:ext uri="{FF2B5EF4-FFF2-40B4-BE49-F238E27FC236}">
                <a16:creationId xmlns:a16="http://schemas.microsoft.com/office/drawing/2014/main" id="{E51987AA-21C9-914A-AD5E-5676C8E5D981}"/>
              </a:ext>
            </a:extLst>
          </p:cNvPr>
          <p:cNvPicPr>
            <a:picLocks noChangeAspect="1"/>
          </p:cNvPicPr>
          <p:nvPr userDrawn="1"/>
        </p:nvPicPr>
        <p:blipFill>
          <a:blip r:embed="rId4"/>
          <a:stretch>
            <a:fillRect/>
          </a:stretch>
        </p:blipFill>
        <p:spPr>
          <a:xfrm>
            <a:off x="5522206" y="738234"/>
            <a:ext cx="6197600" cy="2197100"/>
          </a:xfrm>
          <a:prstGeom prst="rect">
            <a:avLst/>
          </a:prstGeom>
        </p:spPr>
      </p:pic>
    </p:spTree>
    <p:extLst>
      <p:ext uri="{BB962C8B-B14F-4D97-AF65-F5344CB8AC3E}">
        <p14:creationId xmlns:p14="http://schemas.microsoft.com/office/powerpoint/2010/main" val="39497593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 - Taxe d'Apprentiss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71BD67-F7CE-3045-BC55-B2B94B665A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58445" y="6201067"/>
            <a:ext cx="2654949" cy="385948"/>
          </a:xfrm>
          <a:prstGeom prst="rect">
            <a:avLst/>
          </a:prstGeom>
        </p:spPr>
      </p:pic>
      <p:sp>
        <p:nvSpPr>
          <p:cNvPr id="8" name="Sous-titre 2">
            <a:extLst>
              <a:ext uri="{FF2B5EF4-FFF2-40B4-BE49-F238E27FC236}">
                <a16:creationId xmlns:a16="http://schemas.microsoft.com/office/drawing/2014/main" id="{1A947F68-A7E7-E246-9E43-0B31F360D15D}"/>
              </a:ext>
            </a:extLst>
          </p:cNvPr>
          <p:cNvSpPr>
            <a:spLocks noGrp="1"/>
          </p:cNvSpPr>
          <p:nvPr>
            <p:ph type="subTitle" idx="1" hasCustomPrompt="1"/>
          </p:nvPr>
        </p:nvSpPr>
        <p:spPr>
          <a:xfrm>
            <a:off x="6692900" y="3034724"/>
            <a:ext cx="3934380" cy="677108"/>
          </a:xfrm>
          <a:prstGeom prst="rect">
            <a:avLst/>
          </a:prstGeom>
        </p:spPr>
        <p:txBody>
          <a:bodyPr/>
          <a:lstStyle>
            <a:lvl1pPr marL="0" indent="0" algn="ctr">
              <a:lnSpc>
                <a:spcPct val="100000"/>
              </a:lnSpc>
              <a:spcBef>
                <a:spcPts val="0"/>
              </a:spcBef>
              <a:buNone/>
              <a:defRPr sz="1800" b="1" i="0">
                <a:latin typeface="Nexa Bold"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DE LA PRÉSENTATION</a:t>
            </a:r>
          </a:p>
          <a:p>
            <a:r>
              <a:rPr lang="fr-FR" dirty="0"/>
              <a:t>DATE, LIEU</a:t>
            </a:r>
          </a:p>
        </p:txBody>
      </p:sp>
      <p:pic>
        <p:nvPicPr>
          <p:cNvPr id="9" name="Image 8">
            <a:extLst>
              <a:ext uri="{FF2B5EF4-FFF2-40B4-BE49-F238E27FC236}">
                <a16:creationId xmlns:a16="http://schemas.microsoft.com/office/drawing/2014/main" id="{9E306726-21E5-7440-9904-5D8F747A2AD8}"/>
              </a:ext>
            </a:extLst>
          </p:cNvPr>
          <p:cNvPicPr>
            <a:picLocks noChangeAspect="1"/>
          </p:cNvPicPr>
          <p:nvPr userDrawn="1"/>
        </p:nvPicPr>
        <p:blipFill>
          <a:blip r:embed="rId4"/>
          <a:stretch>
            <a:fillRect/>
          </a:stretch>
        </p:blipFill>
        <p:spPr>
          <a:xfrm>
            <a:off x="5522206" y="738234"/>
            <a:ext cx="6197600" cy="2197100"/>
          </a:xfrm>
          <a:prstGeom prst="rect">
            <a:avLst/>
          </a:prstGeom>
        </p:spPr>
      </p:pic>
    </p:spTree>
    <p:extLst>
      <p:ext uri="{BB962C8B-B14F-4D97-AF65-F5344CB8AC3E}">
        <p14:creationId xmlns:p14="http://schemas.microsoft.com/office/powerpoint/2010/main" val="41084177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 - Titre, Sous-Titre, Text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5A7C392-E053-0D47-88B4-771843F2BB1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357573" y="6231834"/>
            <a:ext cx="2476617" cy="361107"/>
          </a:xfrm>
          <a:prstGeom prst="rect">
            <a:avLst/>
          </a:prstGeom>
        </p:spPr>
      </p:pic>
      <p:sp>
        <p:nvSpPr>
          <p:cNvPr id="4" name="Titre 1">
            <a:extLst>
              <a:ext uri="{FF2B5EF4-FFF2-40B4-BE49-F238E27FC236}">
                <a16:creationId xmlns:a16="http://schemas.microsoft.com/office/drawing/2014/main" id="{EA88040A-34EF-7543-A5E6-C4639865C9E0}"/>
              </a:ext>
            </a:extLst>
          </p:cNvPr>
          <p:cNvSpPr>
            <a:spLocks noGrp="1"/>
          </p:cNvSpPr>
          <p:nvPr>
            <p:ph type="ctrTitle" hasCustomPrompt="1"/>
          </p:nvPr>
        </p:nvSpPr>
        <p:spPr>
          <a:xfrm>
            <a:off x="838200" y="673046"/>
            <a:ext cx="10460420" cy="693299"/>
          </a:xfrm>
          <a:prstGeom prst="rect">
            <a:avLst/>
          </a:prstGeom>
        </p:spPr>
        <p:txBody>
          <a:bodyPr anchor="b"/>
          <a:lstStyle>
            <a:lvl1pPr algn="l">
              <a:defRPr sz="4000" b="0" i="0">
                <a:solidFill>
                  <a:srgbClr val="E7433C"/>
                </a:solidFill>
                <a:latin typeface="Nexa Light" panose="02000000000000000000" pitchFamily="2" charset="77"/>
              </a:defRPr>
            </a:lvl1pPr>
          </a:lstStyle>
          <a:p>
            <a:r>
              <a:rPr lang="fr-FR" dirty="0"/>
              <a:t>TITRE</a:t>
            </a:r>
          </a:p>
        </p:txBody>
      </p:sp>
      <p:sp>
        <p:nvSpPr>
          <p:cNvPr id="7" name="Espace réservé du texte 6">
            <a:extLst>
              <a:ext uri="{FF2B5EF4-FFF2-40B4-BE49-F238E27FC236}">
                <a16:creationId xmlns:a16="http://schemas.microsoft.com/office/drawing/2014/main" id="{B0A045B6-811A-AE4C-B6C0-5F09179107D2}"/>
              </a:ext>
            </a:extLst>
          </p:cNvPr>
          <p:cNvSpPr>
            <a:spLocks noGrp="1"/>
          </p:cNvSpPr>
          <p:nvPr>
            <p:ph type="body" sz="quarter" idx="12" hasCustomPrompt="1"/>
          </p:nvPr>
        </p:nvSpPr>
        <p:spPr>
          <a:xfrm>
            <a:off x="838582" y="2255761"/>
            <a:ext cx="10460038" cy="355862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atin typeface="+mn-lt"/>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r>
              <a:rPr lang="fr-FR" dirty="0"/>
              <a:t> </a:t>
            </a:r>
            <a:r>
              <a:rPr lang="fr-FR" dirty="0" err="1"/>
              <a:t>curulium</a:t>
            </a:r>
            <a:r>
              <a:rPr lang="fr-FR" dirty="0"/>
              <a:t> </a:t>
            </a:r>
            <a:r>
              <a:rPr lang="fr-FR" dirty="0" err="1"/>
              <a:t>eventu</a:t>
            </a:r>
            <a:r>
              <a:rPr lang="fr-FR" dirty="0"/>
              <a:t> </a:t>
            </a:r>
            <a:r>
              <a:rPr lang="fr-FR" dirty="0" err="1"/>
              <a:t>pendentem</a:t>
            </a:r>
            <a:r>
              <a:rPr lang="fr-FR" dirty="0"/>
              <a:t>. </a:t>
            </a:r>
            <a:r>
              <a:rPr lang="fr-FR" dirty="0" err="1"/>
              <a:t>haec</a:t>
            </a:r>
            <a:r>
              <a:rPr lang="fr-FR" dirty="0"/>
              <a:t> </a:t>
            </a:r>
            <a:r>
              <a:rPr lang="fr-FR" dirty="0" err="1"/>
              <a:t>similiaque</a:t>
            </a:r>
            <a:r>
              <a:rPr lang="fr-FR" dirty="0"/>
              <a:t> </a:t>
            </a:r>
            <a:r>
              <a:rPr lang="fr-FR" dirty="0" err="1"/>
              <a:t>memorabile</a:t>
            </a:r>
            <a:r>
              <a:rPr lang="fr-FR" dirty="0"/>
              <a:t> nihil </a:t>
            </a:r>
            <a:r>
              <a:rPr lang="fr-FR" dirty="0" err="1"/>
              <a:t>vel</a:t>
            </a:r>
            <a:r>
              <a:rPr lang="fr-FR" dirty="0"/>
              <a:t> </a:t>
            </a:r>
            <a:r>
              <a:rPr lang="fr-FR" dirty="0" err="1"/>
              <a:t>serium</a:t>
            </a:r>
            <a:r>
              <a:rPr lang="fr-FR" dirty="0"/>
              <a:t> agi </a:t>
            </a:r>
            <a:r>
              <a:rPr lang="fr-FR" dirty="0" err="1"/>
              <a:t>Romae</a:t>
            </a:r>
            <a:r>
              <a:rPr lang="fr-FR" dirty="0"/>
              <a:t> </a:t>
            </a:r>
            <a:r>
              <a:rPr lang="fr-FR" dirty="0" err="1"/>
              <a:t>permittunt</a:t>
            </a:r>
            <a:r>
              <a:rPr lang="fr-FR" dirty="0"/>
              <a:t>. ergo </a:t>
            </a:r>
            <a:r>
              <a:rPr lang="fr-FR" dirty="0" err="1"/>
              <a:t>redeundum</a:t>
            </a:r>
            <a:r>
              <a:rPr lang="fr-FR" dirty="0"/>
              <a:t> ad </a:t>
            </a:r>
            <a:r>
              <a:rPr lang="fr-FR" dirty="0" err="1"/>
              <a:t>textum</a:t>
            </a:r>
            <a:r>
              <a:rPr lang="fr-FR" dirty="0"/>
              <a:t>.</a:t>
            </a:r>
          </a:p>
          <a:p>
            <a:endParaRPr lang="fr-FR" dirty="0"/>
          </a:p>
        </p:txBody>
      </p:sp>
      <p:sp>
        <p:nvSpPr>
          <p:cNvPr id="11" name="Espace réservé du texte 10">
            <a:extLst>
              <a:ext uri="{FF2B5EF4-FFF2-40B4-BE49-F238E27FC236}">
                <a16:creationId xmlns:a16="http://schemas.microsoft.com/office/drawing/2014/main" id="{BE4A9908-5A7B-D440-9B35-A539D12846EB}"/>
              </a:ext>
            </a:extLst>
          </p:cNvPr>
          <p:cNvSpPr>
            <a:spLocks noGrp="1"/>
          </p:cNvSpPr>
          <p:nvPr>
            <p:ph type="body" sz="quarter" idx="13" hasCustomPrompt="1"/>
          </p:nvPr>
        </p:nvSpPr>
        <p:spPr>
          <a:xfrm>
            <a:off x="838200" y="1610139"/>
            <a:ext cx="10460038" cy="407116"/>
          </a:xfrm>
          <a:prstGeom prst="rect">
            <a:avLst/>
          </a:prstGeom>
        </p:spPr>
        <p:txBody>
          <a:bodyPr/>
          <a:lstStyle>
            <a:lvl1pPr marL="0" indent="0">
              <a:buNone/>
              <a:defRPr sz="2000" b="1">
                <a:latin typeface="+mn-lt"/>
              </a:defRPr>
            </a:lvl1pPr>
          </a:lstStyle>
          <a:p>
            <a:r>
              <a:rPr lang="fr-FR" dirty="0"/>
              <a:t>Sous-Titre</a:t>
            </a:r>
          </a:p>
        </p:txBody>
      </p:sp>
    </p:spTree>
    <p:extLst>
      <p:ext uri="{BB962C8B-B14F-4D97-AF65-F5344CB8AC3E}">
        <p14:creationId xmlns:p14="http://schemas.microsoft.com/office/powerpoint/2010/main" val="1732918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 - Titre, Texte, Phot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838200" y="673046"/>
            <a:ext cx="5471159" cy="693299"/>
          </a:xfrm>
          <a:prstGeom prst="rect">
            <a:avLst/>
          </a:prstGeom>
        </p:spPr>
        <p:txBody>
          <a:bodyPr anchor="b"/>
          <a:lstStyle>
            <a:lvl1pPr algn="l">
              <a:defRPr sz="4000" b="0" i="0">
                <a:solidFill>
                  <a:srgbClr val="E7433C"/>
                </a:solidFill>
                <a:latin typeface="Nexa Light" panose="02000000000000000000" pitchFamily="2" charset="77"/>
              </a:defRPr>
            </a:lvl1pPr>
          </a:lstStyle>
          <a:p>
            <a:r>
              <a:rPr lang="fr-FR" dirty="0"/>
              <a:t>TITRE</a:t>
            </a:r>
          </a:p>
        </p:txBody>
      </p:sp>
      <p:pic>
        <p:nvPicPr>
          <p:cNvPr id="5" name="Image 4">
            <a:extLst>
              <a:ext uri="{FF2B5EF4-FFF2-40B4-BE49-F238E27FC236}">
                <a16:creationId xmlns:a16="http://schemas.microsoft.com/office/drawing/2014/main" id="{7035C743-0703-3748-A1C1-168E05AE37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85078" y="0"/>
            <a:ext cx="4906922" cy="6858000"/>
          </a:xfrm>
          <a:prstGeom prst="rect">
            <a:avLst/>
          </a:prstGeom>
        </p:spPr>
      </p:pic>
      <p:sp>
        <p:nvSpPr>
          <p:cNvPr id="6" name="Espace réservé du texte 6">
            <a:extLst>
              <a:ext uri="{FF2B5EF4-FFF2-40B4-BE49-F238E27FC236}">
                <a16:creationId xmlns:a16="http://schemas.microsoft.com/office/drawing/2014/main" id="{D1CE5B26-7831-6F44-B695-DE0621439F25}"/>
              </a:ext>
            </a:extLst>
          </p:cNvPr>
          <p:cNvSpPr>
            <a:spLocks noGrp="1"/>
          </p:cNvSpPr>
          <p:nvPr>
            <p:ph type="body" sz="quarter" idx="12" hasCustomPrompt="1"/>
          </p:nvPr>
        </p:nvSpPr>
        <p:spPr>
          <a:xfrm>
            <a:off x="838200" y="1649685"/>
            <a:ext cx="5471159" cy="453526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atin typeface="+mn-lt"/>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r>
              <a:rPr lang="fr-FR" dirty="0"/>
              <a:t> </a:t>
            </a:r>
            <a:r>
              <a:rPr lang="fr-FR" dirty="0" err="1"/>
              <a:t>curulium</a:t>
            </a:r>
            <a:r>
              <a:rPr lang="fr-FR" dirty="0"/>
              <a:t> </a:t>
            </a:r>
            <a:r>
              <a:rPr lang="fr-FR" dirty="0" err="1"/>
              <a:t>eventu</a:t>
            </a:r>
            <a:r>
              <a:rPr lang="fr-FR" dirty="0"/>
              <a:t> </a:t>
            </a:r>
            <a:r>
              <a:rPr lang="fr-FR" dirty="0" err="1"/>
              <a:t>pendentem</a:t>
            </a:r>
            <a:r>
              <a:rPr lang="fr-FR" dirty="0"/>
              <a:t>. </a:t>
            </a:r>
            <a:r>
              <a:rPr lang="fr-FR" dirty="0" err="1"/>
              <a:t>haec</a:t>
            </a:r>
            <a:r>
              <a:rPr lang="fr-FR" dirty="0"/>
              <a:t> </a:t>
            </a:r>
            <a:r>
              <a:rPr lang="fr-FR" dirty="0" err="1"/>
              <a:t>similiaque</a:t>
            </a:r>
            <a:r>
              <a:rPr lang="fr-FR" dirty="0"/>
              <a:t> </a:t>
            </a:r>
            <a:r>
              <a:rPr lang="fr-FR" dirty="0" err="1"/>
              <a:t>memorabile</a:t>
            </a:r>
            <a:r>
              <a:rPr lang="fr-FR" dirty="0"/>
              <a:t> nihil </a:t>
            </a:r>
            <a:r>
              <a:rPr lang="fr-FR" dirty="0" err="1"/>
              <a:t>vel</a:t>
            </a:r>
            <a:r>
              <a:rPr lang="fr-FR" dirty="0"/>
              <a:t> </a:t>
            </a:r>
            <a:r>
              <a:rPr lang="fr-FR" dirty="0" err="1"/>
              <a:t>serium</a:t>
            </a:r>
            <a:r>
              <a:rPr lang="fr-FR" dirty="0"/>
              <a:t> agi </a:t>
            </a:r>
            <a:r>
              <a:rPr lang="fr-FR" dirty="0" err="1"/>
              <a:t>Romae</a:t>
            </a:r>
            <a:r>
              <a:rPr lang="fr-FR" dirty="0"/>
              <a:t> </a:t>
            </a:r>
            <a:r>
              <a:rPr lang="fr-FR" dirty="0" err="1"/>
              <a:t>permittunt</a:t>
            </a:r>
            <a:r>
              <a:rPr lang="fr-FR" dirty="0"/>
              <a:t>. </a:t>
            </a:r>
          </a:p>
        </p:txBody>
      </p:sp>
    </p:spTree>
    <p:extLst>
      <p:ext uri="{BB962C8B-B14F-4D97-AF65-F5344CB8AC3E}">
        <p14:creationId xmlns:p14="http://schemas.microsoft.com/office/powerpoint/2010/main" val="15072553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 - Titre, Sous-Titre, Tableau">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947DBB5-5049-4248-ADB9-9AC88BFEA72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357573" y="6231834"/>
            <a:ext cx="2476617" cy="361107"/>
          </a:xfrm>
          <a:prstGeom prst="rect">
            <a:avLst/>
          </a:prstGeom>
        </p:spPr>
      </p:pic>
      <p:sp>
        <p:nvSpPr>
          <p:cNvPr id="6" name="Titre 1">
            <a:extLst>
              <a:ext uri="{FF2B5EF4-FFF2-40B4-BE49-F238E27FC236}">
                <a16:creationId xmlns:a16="http://schemas.microsoft.com/office/drawing/2014/main" id="{42618518-0E9B-3B49-84C3-85611A8AB970}"/>
              </a:ext>
            </a:extLst>
          </p:cNvPr>
          <p:cNvSpPr>
            <a:spLocks noGrp="1"/>
          </p:cNvSpPr>
          <p:nvPr>
            <p:ph type="ctrTitle" hasCustomPrompt="1"/>
          </p:nvPr>
        </p:nvSpPr>
        <p:spPr>
          <a:xfrm>
            <a:off x="838200" y="673046"/>
            <a:ext cx="10460420" cy="693299"/>
          </a:xfrm>
          <a:prstGeom prst="rect">
            <a:avLst/>
          </a:prstGeom>
        </p:spPr>
        <p:txBody>
          <a:bodyPr anchor="b"/>
          <a:lstStyle>
            <a:lvl1pPr algn="l">
              <a:defRPr sz="4000" b="0" i="0">
                <a:solidFill>
                  <a:srgbClr val="E7433C"/>
                </a:solidFill>
                <a:latin typeface="Nexa Light" panose="02000000000000000000" pitchFamily="2" charset="77"/>
              </a:defRPr>
            </a:lvl1pPr>
          </a:lstStyle>
          <a:p>
            <a:r>
              <a:rPr lang="fr-FR" dirty="0"/>
              <a:t>TITRE</a:t>
            </a:r>
          </a:p>
        </p:txBody>
      </p:sp>
      <p:sp>
        <p:nvSpPr>
          <p:cNvPr id="10" name="Espace réservé du texte 10">
            <a:extLst>
              <a:ext uri="{FF2B5EF4-FFF2-40B4-BE49-F238E27FC236}">
                <a16:creationId xmlns:a16="http://schemas.microsoft.com/office/drawing/2014/main" id="{83093298-ED4B-1D44-B2C6-FA95A567A4FD}"/>
              </a:ext>
            </a:extLst>
          </p:cNvPr>
          <p:cNvSpPr>
            <a:spLocks noGrp="1"/>
          </p:cNvSpPr>
          <p:nvPr>
            <p:ph type="body" sz="quarter" idx="13" hasCustomPrompt="1"/>
          </p:nvPr>
        </p:nvSpPr>
        <p:spPr>
          <a:xfrm>
            <a:off x="838200" y="1451113"/>
            <a:ext cx="10460038" cy="407116"/>
          </a:xfrm>
          <a:prstGeom prst="rect">
            <a:avLst/>
          </a:prstGeom>
        </p:spPr>
        <p:txBody>
          <a:bodyPr/>
          <a:lstStyle>
            <a:lvl1pPr marL="0" indent="0">
              <a:buNone/>
              <a:defRPr sz="2000" b="1">
                <a:latin typeface="+mn-lt"/>
              </a:defRPr>
            </a:lvl1pPr>
          </a:lstStyle>
          <a:p>
            <a:r>
              <a:rPr lang="fr-FR" dirty="0"/>
              <a:t>Sous-Titre</a:t>
            </a:r>
          </a:p>
        </p:txBody>
      </p:sp>
    </p:spTree>
    <p:extLst>
      <p:ext uri="{BB962C8B-B14F-4D97-AF65-F5344CB8AC3E}">
        <p14:creationId xmlns:p14="http://schemas.microsoft.com/office/powerpoint/2010/main" val="2389342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 - Titre, Sous-Titre, Liste à puc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838200" y="673046"/>
            <a:ext cx="10460420" cy="693299"/>
          </a:xfrm>
          <a:prstGeom prst="rect">
            <a:avLst/>
          </a:prstGeom>
        </p:spPr>
        <p:txBody>
          <a:bodyPr anchor="b"/>
          <a:lstStyle>
            <a:lvl1pPr algn="l">
              <a:defRPr sz="4000" b="0" i="0">
                <a:solidFill>
                  <a:srgbClr val="E7433C"/>
                </a:solidFill>
                <a:latin typeface="Nexa Light" panose="02000000000000000000" pitchFamily="2" charset="77"/>
              </a:defRPr>
            </a:lvl1pPr>
          </a:lstStyle>
          <a:p>
            <a:r>
              <a:rPr lang="fr-FR" dirty="0"/>
              <a:t>TITRE</a:t>
            </a:r>
          </a:p>
        </p:txBody>
      </p:sp>
      <p:sp>
        <p:nvSpPr>
          <p:cNvPr id="3" name="Sous-titre 2">
            <a:extLst>
              <a:ext uri="{FF2B5EF4-FFF2-40B4-BE49-F238E27FC236}">
                <a16:creationId xmlns:a16="http://schemas.microsoft.com/office/drawing/2014/main" id="{46FC0775-8620-EE4F-88DE-975F32B293A2}"/>
              </a:ext>
            </a:extLst>
          </p:cNvPr>
          <p:cNvSpPr>
            <a:spLocks noGrp="1"/>
          </p:cNvSpPr>
          <p:nvPr>
            <p:ph type="subTitle" idx="1" hasCustomPrompt="1"/>
          </p:nvPr>
        </p:nvSpPr>
        <p:spPr>
          <a:xfrm>
            <a:off x="838199" y="1499969"/>
            <a:ext cx="10460421" cy="496996"/>
          </a:xfrm>
          <a:prstGeom prst="rect">
            <a:avLst/>
          </a:prstGeom>
        </p:spPr>
        <p:txBody>
          <a:bodyPr/>
          <a:lstStyle>
            <a:lvl1pPr marL="0" indent="0" algn="l">
              <a:buNone/>
              <a:defRPr sz="27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Sous-titre</a:t>
            </a:r>
          </a:p>
        </p:txBody>
      </p:sp>
      <p:sp>
        <p:nvSpPr>
          <p:cNvPr id="6" name="Espace réservé du texte 5">
            <a:extLst>
              <a:ext uri="{FF2B5EF4-FFF2-40B4-BE49-F238E27FC236}">
                <a16:creationId xmlns:a16="http://schemas.microsoft.com/office/drawing/2014/main" id="{F9E852EF-3DB5-4C41-96D3-7895BBE7CA64}"/>
              </a:ext>
            </a:extLst>
          </p:cNvPr>
          <p:cNvSpPr>
            <a:spLocks noGrp="1"/>
          </p:cNvSpPr>
          <p:nvPr>
            <p:ph type="body" sz="quarter" idx="11" hasCustomPrompt="1"/>
          </p:nvPr>
        </p:nvSpPr>
        <p:spPr>
          <a:xfrm>
            <a:off x="838198" y="2130588"/>
            <a:ext cx="10460419" cy="4054365"/>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Police système"/>
              <a:buChar char="▸"/>
              <a:tabLst/>
              <a:defRPr sz="1800">
                <a:latin typeface="+mn-lt"/>
              </a:defRPr>
            </a:lvl1pPr>
            <a:lvl2pPr marL="742950" indent="-285750">
              <a:buFont typeface="Police système"/>
              <a:buChar char="▸"/>
              <a:defRPr sz="1800">
                <a:latin typeface="+mn-lt"/>
              </a:defRPr>
            </a:lvl2pPr>
            <a:lvl3pPr marL="1200150" indent="-285750">
              <a:buFont typeface="Police système"/>
              <a:buChar char="▸"/>
              <a:defRPr sz="1800">
                <a:latin typeface="+mn-lt"/>
              </a:defRPr>
            </a:lvl3pPr>
          </a:lstStyle>
          <a:p>
            <a:r>
              <a:rPr lang="fr-FR" dirty="0"/>
              <a:t>Texte 1</a:t>
            </a:r>
          </a:p>
          <a:p>
            <a:pPr lvl="1"/>
            <a:r>
              <a:rPr lang="fr-FR" dirty="0"/>
              <a:t>Texte 1.1</a:t>
            </a:r>
          </a:p>
          <a:p>
            <a:pPr lvl="2"/>
            <a:r>
              <a:rPr lang="fr-FR" dirty="0"/>
              <a:t>Texte 1.1.1</a:t>
            </a:r>
          </a:p>
          <a:p>
            <a:pPr lvl="2"/>
            <a:endParaRPr lang="fr-FR" dirty="0"/>
          </a:p>
          <a:p>
            <a:r>
              <a:rPr lang="fr-FR" dirty="0"/>
              <a:t>Texte 2</a:t>
            </a:r>
          </a:p>
          <a:p>
            <a:pPr lvl="1"/>
            <a:r>
              <a:rPr lang="fr-FR" dirty="0"/>
              <a:t>Texte 2.1</a:t>
            </a:r>
          </a:p>
          <a:p>
            <a:pPr lvl="2"/>
            <a:r>
              <a:rPr lang="fr-FR" dirty="0"/>
              <a:t>Texte 2.1.1</a:t>
            </a:r>
          </a:p>
        </p:txBody>
      </p:sp>
    </p:spTree>
    <p:extLst>
      <p:ext uri="{BB962C8B-B14F-4D97-AF65-F5344CB8AC3E}">
        <p14:creationId xmlns:p14="http://schemas.microsoft.com/office/powerpoint/2010/main" val="1514159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 Marque | Femm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Sous-titre 2">
            <a:extLst>
              <a:ext uri="{FF2B5EF4-FFF2-40B4-BE49-F238E27FC236}">
                <a16:creationId xmlns:a16="http://schemas.microsoft.com/office/drawing/2014/main" id="{1A947F68-A7E7-E246-9E43-0B31F360D15D}"/>
              </a:ext>
            </a:extLst>
          </p:cNvPr>
          <p:cNvSpPr>
            <a:spLocks noGrp="1"/>
          </p:cNvSpPr>
          <p:nvPr>
            <p:ph type="subTitle" idx="1" hasCustomPrompt="1"/>
          </p:nvPr>
        </p:nvSpPr>
        <p:spPr>
          <a:xfrm>
            <a:off x="6692900" y="3034724"/>
            <a:ext cx="3934380" cy="677108"/>
          </a:xfrm>
          <a:prstGeom prst="rect">
            <a:avLst/>
          </a:prstGeom>
        </p:spPr>
        <p:txBody>
          <a:bodyPr/>
          <a:lstStyle>
            <a:lvl1pPr marL="0" indent="0" algn="ctr">
              <a:lnSpc>
                <a:spcPct val="100000"/>
              </a:lnSpc>
              <a:spcBef>
                <a:spcPts val="0"/>
              </a:spcBef>
              <a:buNone/>
              <a:defRPr sz="1800" b="1" i="0">
                <a:latin typeface="Nexa Bold"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DE LA PRÉSENTATION</a:t>
            </a:r>
          </a:p>
          <a:p>
            <a:r>
              <a:rPr lang="fr-FR" dirty="0"/>
              <a:t>DATE, LIEU</a:t>
            </a:r>
          </a:p>
        </p:txBody>
      </p:sp>
      <p:pic>
        <p:nvPicPr>
          <p:cNvPr id="9" name="Image 8">
            <a:extLst>
              <a:ext uri="{FF2B5EF4-FFF2-40B4-BE49-F238E27FC236}">
                <a16:creationId xmlns:a16="http://schemas.microsoft.com/office/drawing/2014/main" id="{E202984D-AA9C-4D4A-99B8-1F28A8AF2974}"/>
              </a:ext>
            </a:extLst>
          </p:cNvPr>
          <p:cNvPicPr>
            <a:picLocks noChangeAspect="1"/>
          </p:cNvPicPr>
          <p:nvPr userDrawn="1"/>
        </p:nvPicPr>
        <p:blipFill>
          <a:blip r:embed="rId3"/>
          <a:stretch>
            <a:fillRect/>
          </a:stretch>
        </p:blipFill>
        <p:spPr>
          <a:xfrm>
            <a:off x="5522206" y="738234"/>
            <a:ext cx="6197600" cy="2197100"/>
          </a:xfrm>
          <a:prstGeom prst="rect">
            <a:avLst/>
          </a:prstGeom>
        </p:spPr>
      </p:pic>
      <p:pic>
        <p:nvPicPr>
          <p:cNvPr id="5" name="Image 4">
            <a:extLst>
              <a:ext uri="{FF2B5EF4-FFF2-40B4-BE49-F238E27FC236}">
                <a16:creationId xmlns:a16="http://schemas.microsoft.com/office/drawing/2014/main" id="{4AD3BB84-C746-EC43-ACD2-52E3C17F2FD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58444" y="6177627"/>
            <a:ext cx="2654950" cy="458767"/>
          </a:xfrm>
          <a:prstGeom prst="rect">
            <a:avLst/>
          </a:prstGeom>
        </p:spPr>
      </p:pic>
    </p:spTree>
    <p:extLst>
      <p:ext uri="{BB962C8B-B14F-4D97-AF65-F5344CB8AC3E}">
        <p14:creationId xmlns:p14="http://schemas.microsoft.com/office/powerpoint/2010/main" val="26542314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 - Titre, Sous-Titre, Listes à puces, Paragraph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838200" y="673046"/>
            <a:ext cx="10460420" cy="693299"/>
          </a:xfrm>
          <a:prstGeom prst="rect">
            <a:avLst/>
          </a:prstGeom>
        </p:spPr>
        <p:txBody>
          <a:bodyPr anchor="b"/>
          <a:lstStyle>
            <a:lvl1pPr algn="l">
              <a:defRPr sz="4000" b="0" i="0">
                <a:solidFill>
                  <a:srgbClr val="E7433C"/>
                </a:solidFill>
                <a:latin typeface="Nexa Light" panose="02000000000000000000" pitchFamily="2" charset="77"/>
              </a:defRPr>
            </a:lvl1pPr>
          </a:lstStyle>
          <a:p>
            <a:r>
              <a:rPr lang="fr-FR" dirty="0"/>
              <a:t>TITRE</a:t>
            </a:r>
          </a:p>
        </p:txBody>
      </p:sp>
      <p:sp>
        <p:nvSpPr>
          <p:cNvPr id="8" name="Espace réservé du texte 10">
            <a:extLst>
              <a:ext uri="{FF2B5EF4-FFF2-40B4-BE49-F238E27FC236}">
                <a16:creationId xmlns:a16="http://schemas.microsoft.com/office/drawing/2014/main" id="{03A7F9CA-B62E-6E4D-AFAF-143A59C1C093}"/>
              </a:ext>
            </a:extLst>
          </p:cNvPr>
          <p:cNvSpPr>
            <a:spLocks noGrp="1"/>
          </p:cNvSpPr>
          <p:nvPr>
            <p:ph type="body" sz="quarter" idx="14" hasCustomPrompt="1"/>
          </p:nvPr>
        </p:nvSpPr>
        <p:spPr>
          <a:xfrm>
            <a:off x="838200" y="1610139"/>
            <a:ext cx="10460038" cy="407116"/>
          </a:xfrm>
          <a:prstGeom prst="rect">
            <a:avLst/>
          </a:prstGeom>
        </p:spPr>
        <p:txBody>
          <a:bodyPr/>
          <a:lstStyle>
            <a:lvl1pPr marL="0" indent="0">
              <a:buNone/>
              <a:defRPr sz="1800" b="1">
                <a:latin typeface="+mn-lt"/>
              </a:defRPr>
            </a:lvl1pPr>
          </a:lstStyle>
          <a:p>
            <a:r>
              <a:rPr lang="fr-FR" dirty="0"/>
              <a:t>Sous-Titre</a:t>
            </a:r>
          </a:p>
        </p:txBody>
      </p:sp>
      <p:sp>
        <p:nvSpPr>
          <p:cNvPr id="9" name="Espace réservé du texte 5">
            <a:extLst>
              <a:ext uri="{FF2B5EF4-FFF2-40B4-BE49-F238E27FC236}">
                <a16:creationId xmlns:a16="http://schemas.microsoft.com/office/drawing/2014/main" id="{A20CA8D8-930F-3849-B56B-B17F8AD8C6E1}"/>
              </a:ext>
            </a:extLst>
          </p:cNvPr>
          <p:cNvSpPr>
            <a:spLocks noGrp="1"/>
          </p:cNvSpPr>
          <p:nvPr>
            <p:ph type="body" sz="quarter" idx="11" hasCustomPrompt="1"/>
          </p:nvPr>
        </p:nvSpPr>
        <p:spPr>
          <a:xfrm>
            <a:off x="838198" y="2130589"/>
            <a:ext cx="10460419" cy="1298412"/>
          </a:xfrm>
          <a:prstGeom prst="rect">
            <a:avLst/>
          </a:prstGeom>
        </p:spPr>
        <p:txBody>
          <a:bodyPr/>
          <a:lstStyle>
            <a:lvl1pPr marL="285750" indent="-285750">
              <a:buFont typeface="Police système"/>
              <a:buChar char="▸"/>
              <a:defRPr sz="1800">
                <a:latin typeface="+mn-lt"/>
              </a:defRPr>
            </a:lvl1pPr>
            <a:lvl2pPr marL="800100" indent="-342900">
              <a:buFont typeface="Police système"/>
              <a:buChar char="▸"/>
              <a:defRPr sz="1800">
                <a:latin typeface="+mn-lt"/>
              </a:defRPr>
            </a:lvl2pPr>
            <a:lvl3pPr marL="1143000" indent="-228600">
              <a:buFont typeface="Police système"/>
              <a:buChar char="▸"/>
              <a:defRPr sz="1800">
                <a:latin typeface="+mn-lt"/>
              </a:defRPr>
            </a:lvl3pPr>
          </a:lstStyle>
          <a:p>
            <a:r>
              <a:rPr lang="fr-FR" dirty="0"/>
              <a:t>Texte 1</a:t>
            </a:r>
          </a:p>
          <a:p>
            <a:pPr lvl="1"/>
            <a:r>
              <a:rPr lang="fr-FR" dirty="0"/>
              <a:t>Texte 2</a:t>
            </a:r>
          </a:p>
          <a:p>
            <a:pPr lvl="2"/>
            <a:r>
              <a:rPr lang="fr-FR" dirty="0"/>
              <a:t>Texte 3</a:t>
            </a:r>
          </a:p>
        </p:txBody>
      </p:sp>
      <p:sp>
        <p:nvSpPr>
          <p:cNvPr id="11" name="Espace réservé du texte 10">
            <a:extLst>
              <a:ext uri="{FF2B5EF4-FFF2-40B4-BE49-F238E27FC236}">
                <a16:creationId xmlns:a16="http://schemas.microsoft.com/office/drawing/2014/main" id="{6B23CD97-8AE7-9C47-8690-67D1B29B9E26}"/>
              </a:ext>
            </a:extLst>
          </p:cNvPr>
          <p:cNvSpPr>
            <a:spLocks noGrp="1"/>
          </p:cNvSpPr>
          <p:nvPr>
            <p:ph type="body" sz="quarter" idx="15" hasCustomPrompt="1"/>
          </p:nvPr>
        </p:nvSpPr>
        <p:spPr>
          <a:xfrm>
            <a:off x="837821" y="3641034"/>
            <a:ext cx="10460038" cy="407116"/>
          </a:xfrm>
          <a:prstGeom prst="rect">
            <a:avLst/>
          </a:prstGeom>
        </p:spPr>
        <p:txBody>
          <a:bodyPr/>
          <a:lstStyle>
            <a:lvl1pPr marL="0" indent="0">
              <a:buNone/>
              <a:defRPr sz="1800" b="1">
                <a:latin typeface="+mn-lt"/>
              </a:defRPr>
            </a:lvl1pPr>
          </a:lstStyle>
          <a:p>
            <a:r>
              <a:rPr lang="fr-FR" dirty="0"/>
              <a:t>Sous-Titre</a:t>
            </a:r>
          </a:p>
        </p:txBody>
      </p:sp>
      <p:sp>
        <p:nvSpPr>
          <p:cNvPr id="12" name="Espace réservé du texte 5">
            <a:extLst>
              <a:ext uri="{FF2B5EF4-FFF2-40B4-BE49-F238E27FC236}">
                <a16:creationId xmlns:a16="http://schemas.microsoft.com/office/drawing/2014/main" id="{F96BB592-7623-E042-BE81-EE594725CCC0}"/>
              </a:ext>
            </a:extLst>
          </p:cNvPr>
          <p:cNvSpPr>
            <a:spLocks noGrp="1"/>
          </p:cNvSpPr>
          <p:nvPr>
            <p:ph type="body" sz="quarter" idx="16" hasCustomPrompt="1"/>
          </p:nvPr>
        </p:nvSpPr>
        <p:spPr>
          <a:xfrm>
            <a:off x="837819" y="4161483"/>
            <a:ext cx="10460419" cy="2161355"/>
          </a:xfrm>
          <a:prstGeom prst="rect">
            <a:avLst/>
          </a:prstGeom>
        </p:spPr>
        <p:txBody>
          <a:bodyPr/>
          <a:lstStyle>
            <a:lvl1pPr marL="0" indent="0">
              <a:buFont typeface="Police système"/>
              <a:buNone/>
              <a:defRPr sz="1800">
                <a:latin typeface="+mn-lt"/>
              </a:defRPr>
            </a:lvl1pPr>
          </a:lstStyle>
          <a:p>
            <a:r>
              <a:rPr lang="fr-FR" dirty="0"/>
              <a:t>Paragraphe 1</a:t>
            </a:r>
          </a:p>
          <a:p>
            <a:r>
              <a:rPr lang="fr-FR" dirty="0"/>
              <a:t>Paragraphe 2</a:t>
            </a:r>
          </a:p>
          <a:p>
            <a:r>
              <a:rPr lang="fr-FR" dirty="0"/>
              <a:t>Paragraphe 3</a:t>
            </a:r>
          </a:p>
        </p:txBody>
      </p:sp>
    </p:spTree>
    <p:extLst>
      <p:ext uri="{BB962C8B-B14F-4D97-AF65-F5344CB8AC3E}">
        <p14:creationId xmlns:p14="http://schemas.microsoft.com/office/powerpoint/2010/main" val="1928342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 - Dégradé Marque, Tit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9F8DF3-73BB-154A-90BB-F7CBB22A6272}"/>
              </a:ext>
            </a:extLst>
          </p:cNvPr>
          <p:cNvSpPr/>
          <p:nvPr userDrawn="1"/>
        </p:nvSpPr>
        <p:spPr>
          <a:xfrm>
            <a:off x="0" y="0"/>
            <a:ext cx="12192000" cy="6858000"/>
          </a:xfrm>
          <a:prstGeom prst="rect">
            <a:avLst/>
          </a:prstGeom>
          <a:gradFill flip="none" rotWithShape="1">
            <a:gsLst>
              <a:gs pos="9000">
                <a:srgbClr val="B8012D"/>
              </a:gs>
              <a:gs pos="100000">
                <a:srgbClr val="E7433C"/>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2150799" y="3037466"/>
            <a:ext cx="7890402" cy="783068"/>
          </a:xfrm>
          <a:prstGeom prst="rect">
            <a:avLst/>
          </a:prstGeom>
        </p:spPr>
        <p:txBody>
          <a:bodyPr anchor="b"/>
          <a:lstStyle>
            <a:lvl1pPr algn="ctr">
              <a:defRPr sz="4000" b="0" i="0">
                <a:solidFill>
                  <a:schemeClr val="bg1"/>
                </a:solidFill>
                <a:latin typeface="Nexa Light" panose="02000000000000000000" pitchFamily="2" charset="77"/>
              </a:defRPr>
            </a:lvl1pPr>
          </a:lstStyle>
          <a:p>
            <a:r>
              <a:rPr lang="fr-FR" dirty="0"/>
              <a:t>TITRE</a:t>
            </a:r>
          </a:p>
        </p:txBody>
      </p:sp>
    </p:spTree>
    <p:extLst>
      <p:ext uri="{BB962C8B-B14F-4D97-AF65-F5344CB8AC3E}">
        <p14:creationId xmlns:p14="http://schemas.microsoft.com/office/powerpoint/2010/main" val="9499063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 - Dégradé ESDHEM, Tit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9F8DF3-73BB-154A-90BB-F7CBB22A6272}"/>
              </a:ext>
            </a:extLst>
          </p:cNvPr>
          <p:cNvSpPr/>
          <p:nvPr userDrawn="1"/>
        </p:nvSpPr>
        <p:spPr>
          <a:xfrm>
            <a:off x="0" y="0"/>
            <a:ext cx="12192000" cy="6858000"/>
          </a:xfrm>
          <a:prstGeom prst="rect">
            <a:avLst/>
          </a:prstGeom>
          <a:gradFill flip="none" rotWithShape="1">
            <a:gsLst>
              <a:gs pos="9000">
                <a:srgbClr val="E42D33"/>
              </a:gs>
              <a:gs pos="100000">
                <a:srgbClr val="E7501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2150799" y="3037466"/>
            <a:ext cx="7890402" cy="783068"/>
          </a:xfrm>
          <a:prstGeom prst="rect">
            <a:avLst/>
          </a:prstGeom>
        </p:spPr>
        <p:txBody>
          <a:bodyPr anchor="b"/>
          <a:lstStyle>
            <a:lvl1pPr algn="ctr">
              <a:defRPr sz="4000" b="0" i="0">
                <a:solidFill>
                  <a:schemeClr val="bg1"/>
                </a:solidFill>
                <a:latin typeface="Nexa Light" panose="02000000000000000000" pitchFamily="2" charset="77"/>
              </a:defRPr>
            </a:lvl1pPr>
          </a:lstStyle>
          <a:p>
            <a:r>
              <a:rPr lang="fr-FR" dirty="0"/>
              <a:t>TITRE</a:t>
            </a:r>
          </a:p>
        </p:txBody>
      </p:sp>
    </p:spTree>
    <p:extLst>
      <p:ext uri="{BB962C8B-B14F-4D97-AF65-F5344CB8AC3E}">
        <p14:creationId xmlns:p14="http://schemas.microsoft.com/office/powerpoint/2010/main" val="1909535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2 - Dégradé BBA, Tit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9F8DF3-73BB-154A-90BB-F7CBB22A6272}"/>
              </a:ext>
            </a:extLst>
          </p:cNvPr>
          <p:cNvSpPr/>
          <p:nvPr userDrawn="1"/>
        </p:nvSpPr>
        <p:spPr>
          <a:xfrm>
            <a:off x="0" y="0"/>
            <a:ext cx="12192000" cy="6858000"/>
          </a:xfrm>
          <a:prstGeom prst="rect">
            <a:avLst/>
          </a:prstGeom>
          <a:gradFill flip="none" rotWithShape="1">
            <a:gsLst>
              <a:gs pos="9000">
                <a:srgbClr val="EC7404"/>
              </a:gs>
              <a:gs pos="100000">
                <a:srgbClr val="F9B20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2150799" y="3037466"/>
            <a:ext cx="7890402" cy="783068"/>
          </a:xfrm>
          <a:prstGeom prst="rect">
            <a:avLst/>
          </a:prstGeom>
        </p:spPr>
        <p:txBody>
          <a:bodyPr anchor="b"/>
          <a:lstStyle>
            <a:lvl1pPr algn="ctr">
              <a:defRPr sz="4000" b="0" i="0">
                <a:solidFill>
                  <a:schemeClr val="bg1"/>
                </a:solidFill>
                <a:latin typeface="Nexa Light" panose="02000000000000000000" pitchFamily="2" charset="77"/>
              </a:defRPr>
            </a:lvl1pPr>
          </a:lstStyle>
          <a:p>
            <a:r>
              <a:rPr lang="fr-FR" dirty="0"/>
              <a:t>TITRE</a:t>
            </a:r>
          </a:p>
        </p:txBody>
      </p:sp>
    </p:spTree>
    <p:extLst>
      <p:ext uri="{BB962C8B-B14F-4D97-AF65-F5344CB8AC3E}">
        <p14:creationId xmlns:p14="http://schemas.microsoft.com/office/powerpoint/2010/main" val="9809509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3 - Dégradé PGE, Tit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9F8DF3-73BB-154A-90BB-F7CBB22A6272}"/>
              </a:ext>
            </a:extLst>
          </p:cNvPr>
          <p:cNvSpPr/>
          <p:nvPr userDrawn="1"/>
        </p:nvSpPr>
        <p:spPr>
          <a:xfrm rot="10800000">
            <a:off x="0" y="0"/>
            <a:ext cx="12192000" cy="6858000"/>
          </a:xfrm>
          <a:prstGeom prst="rect">
            <a:avLst/>
          </a:prstGeom>
          <a:gradFill flip="none" rotWithShape="1">
            <a:gsLst>
              <a:gs pos="9000">
                <a:srgbClr val="E2007A"/>
              </a:gs>
              <a:gs pos="100000">
                <a:srgbClr val="E7433C"/>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2150799" y="3037466"/>
            <a:ext cx="7890402" cy="783068"/>
          </a:xfrm>
          <a:prstGeom prst="rect">
            <a:avLst/>
          </a:prstGeom>
        </p:spPr>
        <p:txBody>
          <a:bodyPr anchor="b"/>
          <a:lstStyle>
            <a:lvl1pPr algn="ctr">
              <a:defRPr sz="4000" b="0" i="0">
                <a:solidFill>
                  <a:schemeClr val="bg1"/>
                </a:solidFill>
                <a:latin typeface="Nexa Light" panose="02000000000000000000" pitchFamily="2" charset="77"/>
              </a:defRPr>
            </a:lvl1pPr>
          </a:lstStyle>
          <a:p>
            <a:r>
              <a:rPr lang="fr-FR" dirty="0"/>
              <a:t>TITRE</a:t>
            </a:r>
          </a:p>
        </p:txBody>
      </p:sp>
    </p:spTree>
    <p:extLst>
      <p:ext uri="{BB962C8B-B14F-4D97-AF65-F5344CB8AC3E}">
        <p14:creationId xmlns:p14="http://schemas.microsoft.com/office/powerpoint/2010/main" val="40546332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4 - Dégradé MSc, Tit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9F8DF3-73BB-154A-90BB-F7CBB22A6272}"/>
              </a:ext>
            </a:extLst>
          </p:cNvPr>
          <p:cNvSpPr/>
          <p:nvPr userDrawn="1"/>
        </p:nvSpPr>
        <p:spPr>
          <a:xfrm>
            <a:off x="0" y="0"/>
            <a:ext cx="12192000" cy="6858000"/>
          </a:xfrm>
          <a:prstGeom prst="rect">
            <a:avLst/>
          </a:prstGeom>
          <a:gradFill flip="none" rotWithShape="1">
            <a:gsLst>
              <a:gs pos="9000">
                <a:srgbClr val="E7433C"/>
              </a:gs>
              <a:gs pos="100000">
                <a:srgbClr val="6D1F8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2150799" y="3037466"/>
            <a:ext cx="7890402" cy="783068"/>
          </a:xfrm>
          <a:prstGeom prst="rect">
            <a:avLst/>
          </a:prstGeom>
        </p:spPr>
        <p:txBody>
          <a:bodyPr anchor="b"/>
          <a:lstStyle>
            <a:lvl1pPr algn="ctr">
              <a:defRPr sz="4000" b="0" i="0">
                <a:solidFill>
                  <a:schemeClr val="bg1"/>
                </a:solidFill>
                <a:latin typeface="Nexa Light" panose="02000000000000000000" pitchFamily="2" charset="77"/>
              </a:defRPr>
            </a:lvl1pPr>
          </a:lstStyle>
          <a:p>
            <a:r>
              <a:rPr lang="fr-FR" dirty="0"/>
              <a:t>TITRE</a:t>
            </a:r>
          </a:p>
        </p:txBody>
      </p:sp>
    </p:spTree>
    <p:extLst>
      <p:ext uri="{BB962C8B-B14F-4D97-AF65-F5344CB8AC3E}">
        <p14:creationId xmlns:p14="http://schemas.microsoft.com/office/powerpoint/2010/main" val="10871232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5 - Dégradé MS, Tit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9F8DF3-73BB-154A-90BB-F7CBB22A6272}"/>
              </a:ext>
            </a:extLst>
          </p:cNvPr>
          <p:cNvSpPr/>
          <p:nvPr userDrawn="1"/>
        </p:nvSpPr>
        <p:spPr>
          <a:xfrm>
            <a:off x="0" y="0"/>
            <a:ext cx="12192000" cy="6858000"/>
          </a:xfrm>
          <a:prstGeom prst="rect">
            <a:avLst/>
          </a:prstGeom>
          <a:gradFill flip="none" rotWithShape="1">
            <a:gsLst>
              <a:gs pos="50000">
                <a:srgbClr val="20AE9A"/>
              </a:gs>
              <a:gs pos="9000">
                <a:srgbClr val="371253"/>
              </a:gs>
              <a:gs pos="100000">
                <a:srgbClr val="A3D2B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2150799" y="3037466"/>
            <a:ext cx="7890402" cy="783068"/>
          </a:xfrm>
          <a:prstGeom prst="rect">
            <a:avLst/>
          </a:prstGeom>
        </p:spPr>
        <p:txBody>
          <a:bodyPr anchor="b"/>
          <a:lstStyle>
            <a:lvl1pPr algn="ctr">
              <a:defRPr sz="4000" b="0" i="0">
                <a:solidFill>
                  <a:schemeClr val="bg1"/>
                </a:solidFill>
                <a:latin typeface="Nexa Light" panose="02000000000000000000" pitchFamily="2" charset="77"/>
              </a:defRPr>
            </a:lvl1pPr>
          </a:lstStyle>
          <a:p>
            <a:r>
              <a:rPr lang="fr-FR" dirty="0"/>
              <a:t>TITRE</a:t>
            </a:r>
          </a:p>
        </p:txBody>
      </p:sp>
    </p:spTree>
    <p:extLst>
      <p:ext uri="{BB962C8B-B14F-4D97-AF65-F5344CB8AC3E}">
        <p14:creationId xmlns:p14="http://schemas.microsoft.com/office/powerpoint/2010/main" val="34882515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6 - Dégradé EXEC, Tit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9F8DF3-73BB-154A-90BB-F7CBB22A6272}"/>
              </a:ext>
            </a:extLst>
          </p:cNvPr>
          <p:cNvSpPr/>
          <p:nvPr userDrawn="1"/>
        </p:nvSpPr>
        <p:spPr>
          <a:xfrm>
            <a:off x="0" y="0"/>
            <a:ext cx="12192000" cy="6858000"/>
          </a:xfrm>
          <a:prstGeom prst="rect">
            <a:avLst/>
          </a:prstGeom>
          <a:gradFill flip="none" rotWithShape="1">
            <a:gsLst>
              <a:gs pos="9000">
                <a:srgbClr val="003956"/>
              </a:gs>
              <a:gs pos="100000">
                <a:srgbClr val="00A5C4"/>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2150799" y="3037466"/>
            <a:ext cx="7890402" cy="783068"/>
          </a:xfrm>
          <a:prstGeom prst="rect">
            <a:avLst/>
          </a:prstGeom>
        </p:spPr>
        <p:txBody>
          <a:bodyPr anchor="b"/>
          <a:lstStyle>
            <a:lvl1pPr algn="ctr">
              <a:defRPr sz="4000" b="0" i="0">
                <a:solidFill>
                  <a:schemeClr val="bg1"/>
                </a:solidFill>
                <a:latin typeface="Nexa Light" panose="02000000000000000000" pitchFamily="2" charset="77"/>
              </a:defRPr>
            </a:lvl1pPr>
          </a:lstStyle>
          <a:p>
            <a:r>
              <a:rPr lang="fr-FR" dirty="0"/>
              <a:t>TITRE</a:t>
            </a:r>
          </a:p>
        </p:txBody>
      </p:sp>
    </p:spTree>
    <p:extLst>
      <p:ext uri="{BB962C8B-B14F-4D97-AF65-F5344CB8AC3E}">
        <p14:creationId xmlns:p14="http://schemas.microsoft.com/office/powerpoint/2010/main" val="42599987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7 - Dégradé PhD/DBA, Tit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9F8DF3-73BB-154A-90BB-F7CBB22A6272}"/>
              </a:ext>
            </a:extLst>
          </p:cNvPr>
          <p:cNvSpPr/>
          <p:nvPr userDrawn="1"/>
        </p:nvSpPr>
        <p:spPr>
          <a:xfrm>
            <a:off x="0" y="0"/>
            <a:ext cx="12192000" cy="6858000"/>
          </a:xfrm>
          <a:prstGeom prst="rect">
            <a:avLst/>
          </a:prstGeom>
          <a:gradFill flip="none" rotWithShape="1">
            <a:gsLst>
              <a:gs pos="9000">
                <a:srgbClr val="655A9F"/>
              </a:gs>
              <a:gs pos="100000">
                <a:srgbClr val="0E1655"/>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2150799" y="3037466"/>
            <a:ext cx="7890402" cy="783068"/>
          </a:xfrm>
          <a:prstGeom prst="rect">
            <a:avLst/>
          </a:prstGeom>
        </p:spPr>
        <p:txBody>
          <a:bodyPr anchor="b"/>
          <a:lstStyle>
            <a:lvl1pPr algn="ctr">
              <a:defRPr sz="4000" b="0" i="0">
                <a:solidFill>
                  <a:schemeClr val="bg1"/>
                </a:solidFill>
                <a:latin typeface="Nexa Light" panose="02000000000000000000" pitchFamily="2" charset="77"/>
              </a:defRPr>
            </a:lvl1pPr>
          </a:lstStyle>
          <a:p>
            <a:r>
              <a:rPr lang="fr-FR" dirty="0"/>
              <a:t>TITRE</a:t>
            </a:r>
          </a:p>
        </p:txBody>
      </p:sp>
    </p:spTree>
    <p:extLst>
      <p:ext uri="{BB962C8B-B14F-4D97-AF65-F5344CB8AC3E}">
        <p14:creationId xmlns:p14="http://schemas.microsoft.com/office/powerpoint/2010/main" val="8182870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8 - Speaker, Fonction, Dégradé Marq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9F8DF3-73BB-154A-90BB-F7CBB22A6272}"/>
              </a:ext>
            </a:extLst>
          </p:cNvPr>
          <p:cNvSpPr/>
          <p:nvPr userDrawn="1"/>
        </p:nvSpPr>
        <p:spPr>
          <a:xfrm>
            <a:off x="0" y="0"/>
            <a:ext cx="12192000" cy="6858000"/>
          </a:xfrm>
          <a:prstGeom prst="rect">
            <a:avLst/>
          </a:prstGeom>
          <a:gradFill flip="none" rotWithShape="1">
            <a:gsLst>
              <a:gs pos="9000">
                <a:srgbClr val="B8012D"/>
              </a:gs>
              <a:gs pos="100000">
                <a:srgbClr val="E7433C"/>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2150799" y="1970666"/>
            <a:ext cx="7890402" cy="783068"/>
          </a:xfrm>
          <a:prstGeom prst="rect">
            <a:avLst/>
          </a:prstGeom>
        </p:spPr>
        <p:txBody>
          <a:bodyPr anchor="b"/>
          <a:lstStyle>
            <a:lvl1pPr algn="ctr">
              <a:defRPr sz="4000" b="0" i="0">
                <a:solidFill>
                  <a:schemeClr val="bg1"/>
                </a:solidFill>
                <a:latin typeface="Nexa Light" panose="02000000000000000000" pitchFamily="2" charset="77"/>
              </a:defRPr>
            </a:lvl1pPr>
          </a:lstStyle>
          <a:p>
            <a:r>
              <a:rPr lang="fr-FR" dirty="0"/>
              <a:t>DR. ALICE GUILHON</a:t>
            </a:r>
          </a:p>
        </p:txBody>
      </p:sp>
      <p:sp>
        <p:nvSpPr>
          <p:cNvPr id="5" name="Espace réservé du texte 4">
            <a:extLst>
              <a:ext uri="{FF2B5EF4-FFF2-40B4-BE49-F238E27FC236}">
                <a16:creationId xmlns:a16="http://schemas.microsoft.com/office/drawing/2014/main" id="{5B20996C-2C09-CB40-9333-D014546AB4DA}"/>
              </a:ext>
            </a:extLst>
          </p:cNvPr>
          <p:cNvSpPr>
            <a:spLocks noGrp="1"/>
          </p:cNvSpPr>
          <p:nvPr>
            <p:ph type="body" sz="quarter" idx="12" hasCustomPrompt="1"/>
          </p:nvPr>
        </p:nvSpPr>
        <p:spPr>
          <a:xfrm>
            <a:off x="2150799" y="2892909"/>
            <a:ext cx="7889875" cy="426761"/>
          </a:xfrm>
          <a:prstGeom prst="rect">
            <a:avLst/>
          </a:prstGeom>
        </p:spPr>
        <p:txBody>
          <a:bodyPr/>
          <a:lstStyle>
            <a:lvl1pPr marL="0" indent="0" algn="ctr">
              <a:buNone/>
              <a:defRPr>
                <a:solidFill>
                  <a:schemeClr val="bg1"/>
                </a:solidFill>
                <a:latin typeface="+mn-lt"/>
              </a:defRPr>
            </a:lvl1pPr>
          </a:lstStyle>
          <a:p>
            <a:r>
              <a:rPr lang="fr-FR" dirty="0"/>
              <a:t>Directrice Générale</a:t>
            </a:r>
          </a:p>
        </p:txBody>
      </p:sp>
      <p:sp>
        <p:nvSpPr>
          <p:cNvPr id="8" name="Espace réservé du texte 4">
            <a:extLst>
              <a:ext uri="{FF2B5EF4-FFF2-40B4-BE49-F238E27FC236}">
                <a16:creationId xmlns:a16="http://schemas.microsoft.com/office/drawing/2014/main" id="{C525BF39-6F57-4247-AFD3-304F4E0022E7}"/>
              </a:ext>
            </a:extLst>
          </p:cNvPr>
          <p:cNvSpPr>
            <a:spLocks noGrp="1"/>
          </p:cNvSpPr>
          <p:nvPr>
            <p:ph type="body" sz="quarter" idx="13" hasCustomPrompt="1"/>
          </p:nvPr>
        </p:nvSpPr>
        <p:spPr>
          <a:xfrm>
            <a:off x="2150799" y="3324950"/>
            <a:ext cx="7889875" cy="426761"/>
          </a:xfrm>
          <a:prstGeom prst="rect">
            <a:avLst/>
          </a:prstGeom>
        </p:spPr>
        <p:txBody>
          <a:bodyPr/>
          <a:lstStyle>
            <a:lvl1pPr marL="0" indent="0" algn="ctr">
              <a:buNone/>
              <a:defRPr b="0" i="0">
                <a:solidFill>
                  <a:schemeClr val="bg1"/>
                </a:solidFill>
                <a:latin typeface="Times New Roman" panose="02020603050405020304" pitchFamily="18" charset="0"/>
                <a:cs typeface="Times New Roman" panose="02020603050405020304" pitchFamily="18" charset="0"/>
              </a:defRPr>
            </a:lvl1pPr>
          </a:lstStyle>
          <a:p>
            <a:r>
              <a:rPr lang="fr-FR" dirty="0"/>
              <a:t>Dean</a:t>
            </a:r>
          </a:p>
        </p:txBody>
      </p:sp>
    </p:spTree>
    <p:extLst>
      <p:ext uri="{BB962C8B-B14F-4D97-AF65-F5344CB8AC3E}">
        <p14:creationId xmlns:p14="http://schemas.microsoft.com/office/powerpoint/2010/main" val="3565630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 Le monde selon SKEM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Sous-titre 2">
            <a:extLst>
              <a:ext uri="{FF2B5EF4-FFF2-40B4-BE49-F238E27FC236}">
                <a16:creationId xmlns:a16="http://schemas.microsoft.com/office/drawing/2014/main" id="{1A947F68-A7E7-E246-9E43-0B31F360D15D}"/>
              </a:ext>
            </a:extLst>
          </p:cNvPr>
          <p:cNvSpPr>
            <a:spLocks noGrp="1"/>
          </p:cNvSpPr>
          <p:nvPr>
            <p:ph type="subTitle" idx="1" hasCustomPrompt="1"/>
          </p:nvPr>
        </p:nvSpPr>
        <p:spPr>
          <a:xfrm>
            <a:off x="1357079" y="2346466"/>
            <a:ext cx="3934380" cy="386902"/>
          </a:xfrm>
          <a:prstGeom prst="rect">
            <a:avLst/>
          </a:prstGeom>
        </p:spPr>
        <p:txBody>
          <a:bodyPr/>
          <a:lstStyle>
            <a:lvl1pPr marL="0" indent="0" algn="ctr">
              <a:lnSpc>
                <a:spcPct val="100000"/>
              </a:lnSpc>
              <a:spcBef>
                <a:spcPts val="0"/>
              </a:spcBef>
              <a:buNone/>
              <a:defRPr sz="1800" b="1" i="0">
                <a:solidFill>
                  <a:schemeClr val="bg1"/>
                </a:solidFill>
                <a:latin typeface="Nexa Bold"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AT HOME WORLDWIDE*</a:t>
            </a:r>
          </a:p>
        </p:txBody>
      </p:sp>
      <p:sp>
        <p:nvSpPr>
          <p:cNvPr id="13" name="Espace réservé du contenu 2">
            <a:extLst>
              <a:ext uri="{FF2B5EF4-FFF2-40B4-BE49-F238E27FC236}">
                <a16:creationId xmlns:a16="http://schemas.microsoft.com/office/drawing/2014/main" id="{C5850FF4-671C-BC48-A0ED-CEF8BE471742}"/>
              </a:ext>
            </a:extLst>
          </p:cNvPr>
          <p:cNvSpPr>
            <a:spLocks noGrp="1"/>
          </p:cNvSpPr>
          <p:nvPr>
            <p:ph idx="10" hasCustomPrompt="1"/>
          </p:nvPr>
        </p:nvSpPr>
        <p:spPr>
          <a:xfrm>
            <a:off x="2426376" y="2780173"/>
            <a:ext cx="1717617" cy="20479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Police système"/>
              <a:buNone/>
              <a:tabLst/>
              <a:defRPr lang="fr-FR" sz="800" b="0" i="1" u="none" strike="noStrike" smtClean="0">
                <a:solidFill>
                  <a:schemeClr val="bg1"/>
                </a:solidFill>
                <a:effectLst/>
                <a:latin typeface="+mn-lt"/>
              </a:defRPr>
            </a:lvl1pPr>
          </a:lstStyle>
          <a:p>
            <a:r>
              <a:rPr lang="fr-FR" dirty="0"/>
              <a:t>* Chez vous, partout dans le monde</a:t>
            </a:r>
          </a:p>
        </p:txBody>
      </p:sp>
      <p:pic>
        <p:nvPicPr>
          <p:cNvPr id="2" name="Image 1">
            <a:extLst>
              <a:ext uri="{FF2B5EF4-FFF2-40B4-BE49-F238E27FC236}">
                <a16:creationId xmlns:a16="http://schemas.microsoft.com/office/drawing/2014/main" id="{8BF6324E-F408-B748-AC2C-0A59FFD253D1}"/>
              </a:ext>
            </a:extLst>
          </p:cNvPr>
          <p:cNvPicPr>
            <a:picLocks noChangeAspect="1"/>
          </p:cNvPicPr>
          <p:nvPr userDrawn="1"/>
        </p:nvPicPr>
        <p:blipFill>
          <a:blip r:embed="rId3"/>
          <a:stretch>
            <a:fillRect/>
          </a:stretch>
        </p:blipFill>
        <p:spPr>
          <a:xfrm>
            <a:off x="511219" y="597308"/>
            <a:ext cx="5626100" cy="1841500"/>
          </a:xfrm>
          <a:prstGeom prst="rect">
            <a:avLst/>
          </a:prstGeom>
        </p:spPr>
      </p:pic>
      <p:pic>
        <p:nvPicPr>
          <p:cNvPr id="10" name="Image 9" descr="Une image contenant dessin&#10;&#10;Description générée automatiquement">
            <a:extLst>
              <a:ext uri="{FF2B5EF4-FFF2-40B4-BE49-F238E27FC236}">
                <a16:creationId xmlns:a16="http://schemas.microsoft.com/office/drawing/2014/main" id="{9F136598-F48B-094E-B31E-BD2B65286F1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58210" y="6211592"/>
            <a:ext cx="2475980" cy="427166"/>
          </a:xfrm>
          <a:prstGeom prst="rect">
            <a:avLst/>
          </a:prstGeom>
        </p:spPr>
      </p:pic>
    </p:spTree>
    <p:extLst>
      <p:ext uri="{BB962C8B-B14F-4D97-AF65-F5344CB8AC3E}">
        <p14:creationId xmlns:p14="http://schemas.microsoft.com/office/powerpoint/2010/main" val="25369263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9 - Speaker, Fonction, Dégradé P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B7F1E1-E3AE-D144-85A5-0CE70FA3D120}"/>
              </a:ext>
            </a:extLst>
          </p:cNvPr>
          <p:cNvSpPr/>
          <p:nvPr userDrawn="1"/>
        </p:nvSpPr>
        <p:spPr>
          <a:xfrm rot="10800000">
            <a:off x="-264" y="0"/>
            <a:ext cx="12192000" cy="6858000"/>
          </a:xfrm>
          <a:prstGeom prst="rect">
            <a:avLst/>
          </a:prstGeom>
          <a:gradFill flip="none" rotWithShape="1">
            <a:gsLst>
              <a:gs pos="9000">
                <a:srgbClr val="E2007A"/>
              </a:gs>
              <a:gs pos="100000">
                <a:srgbClr val="E7433C"/>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2150799" y="1970666"/>
            <a:ext cx="7890402" cy="783068"/>
          </a:xfrm>
          <a:prstGeom prst="rect">
            <a:avLst/>
          </a:prstGeom>
        </p:spPr>
        <p:txBody>
          <a:bodyPr anchor="b"/>
          <a:lstStyle>
            <a:lvl1pPr algn="ctr">
              <a:defRPr sz="4000" b="0" i="0">
                <a:solidFill>
                  <a:schemeClr val="bg1"/>
                </a:solidFill>
                <a:latin typeface="Nexa Light" panose="02000000000000000000" pitchFamily="2" charset="77"/>
              </a:defRPr>
            </a:lvl1pPr>
          </a:lstStyle>
          <a:p>
            <a:r>
              <a:rPr lang="fr-FR" dirty="0"/>
              <a:t>DR. SOPHIE GAY</a:t>
            </a:r>
          </a:p>
        </p:txBody>
      </p:sp>
      <p:sp>
        <p:nvSpPr>
          <p:cNvPr id="5" name="Espace réservé du texte 4">
            <a:extLst>
              <a:ext uri="{FF2B5EF4-FFF2-40B4-BE49-F238E27FC236}">
                <a16:creationId xmlns:a16="http://schemas.microsoft.com/office/drawing/2014/main" id="{5B20996C-2C09-CB40-9333-D014546AB4DA}"/>
              </a:ext>
            </a:extLst>
          </p:cNvPr>
          <p:cNvSpPr>
            <a:spLocks noGrp="1"/>
          </p:cNvSpPr>
          <p:nvPr>
            <p:ph type="body" sz="quarter" idx="12" hasCustomPrompt="1"/>
          </p:nvPr>
        </p:nvSpPr>
        <p:spPr>
          <a:xfrm>
            <a:off x="2150799" y="2892909"/>
            <a:ext cx="7889875" cy="426761"/>
          </a:xfrm>
          <a:prstGeom prst="rect">
            <a:avLst/>
          </a:prstGeom>
        </p:spPr>
        <p:txBody>
          <a:bodyPr/>
          <a:lstStyle>
            <a:lvl1pPr marL="0" indent="0" algn="ctr">
              <a:buNone/>
              <a:defRPr>
                <a:solidFill>
                  <a:schemeClr val="bg1"/>
                </a:solidFill>
                <a:latin typeface="+mn-lt"/>
              </a:defRPr>
            </a:lvl1pPr>
          </a:lstStyle>
          <a:p>
            <a:r>
              <a:rPr lang="fr-FR" dirty="0"/>
              <a:t>Directrice du Programme Grande École</a:t>
            </a:r>
          </a:p>
        </p:txBody>
      </p:sp>
      <p:sp>
        <p:nvSpPr>
          <p:cNvPr id="8" name="Espace réservé du texte 4">
            <a:extLst>
              <a:ext uri="{FF2B5EF4-FFF2-40B4-BE49-F238E27FC236}">
                <a16:creationId xmlns:a16="http://schemas.microsoft.com/office/drawing/2014/main" id="{C525BF39-6F57-4247-AFD3-304F4E0022E7}"/>
              </a:ext>
            </a:extLst>
          </p:cNvPr>
          <p:cNvSpPr>
            <a:spLocks noGrp="1"/>
          </p:cNvSpPr>
          <p:nvPr>
            <p:ph type="body" sz="quarter" idx="13" hasCustomPrompt="1"/>
          </p:nvPr>
        </p:nvSpPr>
        <p:spPr>
          <a:xfrm>
            <a:off x="2150799" y="3324950"/>
            <a:ext cx="7889875" cy="426761"/>
          </a:xfrm>
          <a:prstGeom prst="rect">
            <a:avLst/>
          </a:prstGeom>
        </p:spPr>
        <p:txBody>
          <a:bodyPr/>
          <a:lstStyle>
            <a:lvl1pPr marL="0" indent="0" algn="ctr">
              <a:buNone/>
              <a:defRPr b="0" i="0">
                <a:solidFill>
                  <a:schemeClr val="bg1"/>
                </a:solidFill>
                <a:latin typeface="Times New Roman" panose="02020603050405020304" pitchFamily="18" charset="0"/>
                <a:cs typeface="Times New Roman" panose="02020603050405020304" pitchFamily="18" charset="0"/>
              </a:defRPr>
            </a:lvl1pPr>
          </a:lstStyle>
          <a:p>
            <a:r>
              <a:rPr lang="fr-FR" dirty="0"/>
              <a:t>Grande École Programme Director</a:t>
            </a:r>
          </a:p>
        </p:txBody>
      </p:sp>
    </p:spTree>
    <p:extLst>
      <p:ext uri="{BB962C8B-B14F-4D97-AF65-F5344CB8AC3E}">
        <p14:creationId xmlns:p14="http://schemas.microsoft.com/office/powerpoint/2010/main" val="18171547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0 - Speaker, Fonction, Dégradé EXE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204D93-06FC-1B40-A084-9A29F9BE3298}"/>
              </a:ext>
            </a:extLst>
          </p:cNvPr>
          <p:cNvSpPr/>
          <p:nvPr userDrawn="1"/>
        </p:nvSpPr>
        <p:spPr>
          <a:xfrm>
            <a:off x="0" y="0"/>
            <a:ext cx="12192000" cy="6858000"/>
          </a:xfrm>
          <a:prstGeom prst="rect">
            <a:avLst/>
          </a:prstGeom>
          <a:gradFill flip="none" rotWithShape="1">
            <a:gsLst>
              <a:gs pos="9000">
                <a:srgbClr val="003956"/>
              </a:gs>
              <a:gs pos="100000">
                <a:srgbClr val="00A5C4"/>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2150799" y="1970666"/>
            <a:ext cx="7890402" cy="783068"/>
          </a:xfrm>
          <a:prstGeom prst="rect">
            <a:avLst/>
          </a:prstGeom>
        </p:spPr>
        <p:txBody>
          <a:bodyPr anchor="b"/>
          <a:lstStyle>
            <a:lvl1pPr algn="ctr">
              <a:defRPr sz="4000" b="0" i="0">
                <a:solidFill>
                  <a:schemeClr val="bg1"/>
                </a:solidFill>
                <a:latin typeface="Nexa Light" panose="02000000000000000000" pitchFamily="2" charset="77"/>
              </a:defRPr>
            </a:lvl1pPr>
          </a:lstStyle>
          <a:p>
            <a:r>
              <a:rPr lang="fr-FR" dirty="0"/>
              <a:t>DR. ANKE MIDDELMANN</a:t>
            </a:r>
          </a:p>
        </p:txBody>
      </p:sp>
      <p:sp>
        <p:nvSpPr>
          <p:cNvPr id="5" name="Espace réservé du texte 4">
            <a:extLst>
              <a:ext uri="{FF2B5EF4-FFF2-40B4-BE49-F238E27FC236}">
                <a16:creationId xmlns:a16="http://schemas.microsoft.com/office/drawing/2014/main" id="{5B20996C-2C09-CB40-9333-D014546AB4DA}"/>
              </a:ext>
            </a:extLst>
          </p:cNvPr>
          <p:cNvSpPr>
            <a:spLocks noGrp="1"/>
          </p:cNvSpPr>
          <p:nvPr>
            <p:ph type="body" sz="quarter" idx="12" hasCustomPrompt="1"/>
          </p:nvPr>
        </p:nvSpPr>
        <p:spPr>
          <a:xfrm>
            <a:off x="2150799" y="2892909"/>
            <a:ext cx="7889875" cy="426761"/>
          </a:xfrm>
          <a:prstGeom prst="rect">
            <a:avLst/>
          </a:prstGeom>
        </p:spPr>
        <p:txBody>
          <a:bodyPr/>
          <a:lstStyle>
            <a:lvl1pPr marL="0" indent="0" algn="ctr">
              <a:buNone/>
              <a:defRPr>
                <a:solidFill>
                  <a:schemeClr val="bg1"/>
                </a:solidFill>
                <a:latin typeface="+mn-lt"/>
              </a:defRPr>
            </a:lvl1pPr>
          </a:lstStyle>
          <a:p>
            <a:r>
              <a:rPr lang="fr-FR" dirty="0"/>
              <a:t>Directrice du Global Executive MBA</a:t>
            </a:r>
          </a:p>
        </p:txBody>
      </p:sp>
      <p:sp>
        <p:nvSpPr>
          <p:cNvPr id="8" name="Espace réservé du texte 4">
            <a:extLst>
              <a:ext uri="{FF2B5EF4-FFF2-40B4-BE49-F238E27FC236}">
                <a16:creationId xmlns:a16="http://schemas.microsoft.com/office/drawing/2014/main" id="{C525BF39-6F57-4247-AFD3-304F4E0022E7}"/>
              </a:ext>
            </a:extLst>
          </p:cNvPr>
          <p:cNvSpPr>
            <a:spLocks noGrp="1"/>
          </p:cNvSpPr>
          <p:nvPr>
            <p:ph type="body" sz="quarter" idx="13" hasCustomPrompt="1"/>
          </p:nvPr>
        </p:nvSpPr>
        <p:spPr>
          <a:xfrm>
            <a:off x="2150799" y="3324950"/>
            <a:ext cx="7889875" cy="426761"/>
          </a:xfrm>
          <a:prstGeom prst="rect">
            <a:avLst/>
          </a:prstGeom>
        </p:spPr>
        <p:txBody>
          <a:bodyPr/>
          <a:lstStyle>
            <a:lvl1pPr marL="0" indent="0" algn="ctr">
              <a:buNone/>
              <a:defRPr b="0" i="0">
                <a:solidFill>
                  <a:schemeClr val="bg1"/>
                </a:solidFill>
                <a:latin typeface="Times New Roman" panose="02020603050405020304" pitchFamily="18" charset="0"/>
                <a:cs typeface="Times New Roman" panose="02020603050405020304" pitchFamily="18" charset="0"/>
              </a:defRPr>
            </a:lvl1pPr>
          </a:lstStyle>
          <a:p>
            <a:r>
              <a:rPr lang="fr-FR" dirty="0"/>
              <a:t>Global Executive MBA director</a:t>
            </a:r>
          </a:p>
        </p:txBody>
      </p:sp>
    </p:spTree>
    <p:extLst>
      <p:ext uri="{BB962C8B-B14F-4D97-AF65-F5344CB8AC3E}">
        <p14:creationId xmlns:p14="http://schemas.microsoft.com/office/powerpoint/2010/main" val="12125848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1 - Citation/Accroch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9F8DF3-73BB-154A-90BB-F7CBB22A6272}"/>
              </a:ext>
            </a:extLst>
          </p:cNvPr>
          <p:cNvSpPr/>
          <p:nvPr userDrawn="1"/>
        </p:nvSpPr>
        <p:spPr>
          <a:xfrm>
            <a:off x="0" y="0"/>
            <a:ext cx="12192000" cy="6858000"/>
          </a:xfrm>
          <a:prstGeom prst="rect">
            <a:avLst/>
          </a:prstGeom>
          <a:gradFill flip="none" rotWithShape="1">
            <a:gsLst>
              <a:gs pos="9000">
                <a:srgbClr val="B8012D"/>
              </a:gs>
              <a:gs pos="100000">
                <a:srgbClr val="E7433C"/>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2341418" y="1787237"/>
            <a:ext cx="5621601" cy="3685308"/>
          </a:xfrm>
          <a:prstGeom prst="rect">
            <a:avLst/>
          </a:prstGeom>
        </p:spPr>
        <p:txBody>
          <a:bodyPr anchor="t"/>
          <a:lstStyle>
            <a:lvl1pPr marL="0" marR="0" indent="0" algn="l" defTabSz="914400" rtl="0" eaLnBrk="1" fontAlgn="auto" latinLnBrk="0" hangingPunct="1">
              <a:lnSpc>
                <a:spcPct val="90000"/>
              </a:lnSpc>
              <a:spcBef>
                <a:spcPct val="0"/>
              </a:spcBef>
              <a:spcAft>
                <a:spcPts val="0"/>
              </a:spcAft>
              <a:buClrTx/>
              <a:buSzTx/>
              <a:buFontTx/>
              <a:buNone/>
              <a:tabLst/>
              <a:defRPr lang="fr-FR" sz="2300" b="0" i="0" u="none" strike="noStrike" smtClean="0">
                <a:solidFill>
                  <a:schemeClr val="bg1"/>
                </a:solidFill>
                <a:effectLst/>
                <a:latin typeface="Times New Roman" panose="02020603050405020304" pitchFamily="18" charset="0"/>
                <a:cs typeface="Times New Roman" panose="02020603050405020304" pitchFamily="18" charset="0"/>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r>
              <a:rPr lang="fr-FR" dirty="0"/>
              <a:t> </a:t>
            </a:r>
            <a:r>
              <a:rPr lang="fr-FR" dirty="0" err="1"/>
              <a:t>curulium</a:t>
            </a:r>
            <a:r>
              <a:rPr lang="fr-FR" dirty="0"/>
              <a:t> </a:t>
            </a:r>
            <a:r>
              <a:rPr lang="fr-FR" dirty="0" err="1"/>
              <a:t>eventu</a:t>
            </a:r>
            <a:r>
              <a:rPr lang="fr-FR" dirty="0"/>
              <a:t> </a:t>
            </a:r>
            <a:r>
              <a:rPr lang="fr-FR" dirty="0" err="1"/>
              <a:t>pendentem</a:t>
            </a:r>
            <a:r>
              <a:rPr lang="fr-FR" dirty="0"/>
              <a:t>. </a:t>
            </a:r>
            <a:r>
              <a:rPr lang="fr-FR" dirty="0" err="1"/>
              <a:t>haec</a:t>
            </a:r>
            <a:r>
              <a:rPr lang="fr-FR" dirty="0"/>
              <a:t> </a:t>
            </a:r>
            <a:r>
              <a:rPr lang="fr-FR" dirty="0" err="1"/>
              <a:t>similiaque</a:t>
            </a:r>
            <a:r>
              <a:rPr lang="fr-FR" dirty="0"/>
              <a:t> </a:t>
            </a:r>
            <a:r>
              <a:rPr lang="fr-FR" dirty="0" err="1"/>
              <a:t>memorabile</a:t>
            </a:r>
            <a:r>
              <a:rPr lang="fr-FR" dirty="0"/>
              <a:t> nihil </a:t>
            </a:r>
            <a:r>
              <a:rPr lang="fr-FR" dirty="0" err="1"/>
              <a:t>vel</a:t>
            </a:r>
            <a:r>
              <a:rPr lang="fr-FR" dirty="0"/>
              <a:t> </a:t>
            </a:r>
            <a:r>
              <a:rPr lang="fr-FR" dirty="0" err="1"/>
              <a:t>serium</a:t>
            </a:r>
            <a:r>
              <a:rPr lang="fr-FR" dirty="0"/>
              <a:t> agi </a:t>
            </a:r>
            <a:r>
              <a:rPr lang="fr-FR" dirty="0" err="1"/>
              <a:t>Romae</a:t>
            </a:r>
            <a:r>
              <a:rPr lang="fr-FR" dirty="0"/>
              <a:t> </a:t>
            </a:r>
            <a:r>
              <a:rPr lang="fr-FR" dirty="0" err="1"/>
              <a:t>permittunt</a:t>
            </a:r>
            <a:r>
              <a:rPr lang="fr-FR" dirty="0"/>
              <a:t>. ergo </a:t>
            </a:r>
            <a:r>
              <a:rPr lang="fr-FR" dirty="0" err="1"/>
              <a:t>redeundum</a:t>
            </a:r>
            <a:r>
              <a:rPr lang="fr-FR" dirty="0"/>
              <a:t> ad </a:t>
            </a:r>
            <a:r>
              <a:rPr lang="fr-FR" dirty="0" err="1"/>
              <a:t>textum</a:t>
            </a:r>
            <a:r>
              <a:rPr lang="fr-FR" dirty="0"/>
              <a:t>.</a:t>
            </a:r>
          </a:p>
        </p:txBody>
      </p:sp>
      <p:cxnSp>
        <p:nvCxnSpPr>
          <p:cNvPr id="5" name="Connecteur droit 4">
            <a:extLst>
              <a:ext uri="{FF2B5EF4-FFF2-40B4-BE49-F238E27FC236}">
                <a16:creationId xmlns:a16="http://schemas.microsoft.com/office/drawing/2014/main" id="{71A72FD3-5B9A-C34D-B20D-64452E50785F}"/>
              </a:ext>
            </a:extLst>
          </p:cNvPr>
          <p:cNvCxnSpPr>
            <a:cxnSpLocks/>
          </p:cNvCxnSpPr>
          <p:nvPr userDrawn="1"/>
        </p:nvCxnSpPr>
        <p:spPr>
          <a:xfrm>
            <a:off x="2119745" y="1883044"/>
            <a:ext cx="0" cy="49749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18526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2 - Chiffres clé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9F8DF3-73BB-154A-90BB-F7CBB22A6272}"/>
              </a:ext>
            </a:extLst>
          </p:cNvPr>
          <p:cNvSpPr/>
          <p:nvPr userDrawn="1"/>
        </p:nvSpPr>
        <p:spPr>
          <a:xfrm>
            <a:off x="2767512" y="0"/>
            <a:ext cx="9424487" cy="6858000"/>
          </a:xfrm>
          <a:prstGeom prst="rect">
            <a:avLst/>
          </a:prstGeom>
          <a:gradFill flip="none" rotWithShape="1">
            <a:gsLst>
              <a:gs pos="9000">
                <a:srgbClr val="B8012D"/>
              </a:gs>
              <a:gs pos="100000">
                <a:srgbClr val="E7433C"/>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3505520" y="519734"/>
            <a:ext cx="7890402" cy="783068"/>
          </a:xfrm>
          <a:prstGeom prst="rect">
            <a:avLst/>
          </a:prstGeom>
        </p:spPr>
        <p:txBody>
          <a:bodyPr anchor="b"/>
          <a:lstStyle>
            <a:lvl1pPr algn="l">
              <a:defRPr sz="4000" b="0" i="0">
                <a:solidFill>
                  <a:schemeClr val="bg1"/>
                </a:solidFill>
                <a:latin typeface="Nexa Light" panose="02000000000000000000" pitchFamily="2" charset="77"/>
              </a:defRPr>
            </a:lvl1pPr>
          </a:lstStyle>
          <a:p>
            <a:r>
              <a:rPr lang="fr-FR" dirty="0"/>
              <a:t>TITRE</a:t>
            </a:r>
          </a:p>
        </p:txBody>
      </p:sp>
      <p:cxnSp>
        <p:nvCxnSpPr>
          <p:cNvPr id="5" name="Connecteur droit 4">
            <a:extLst>
              <a:ext uri="{FF2B5EF4-FFF2-40B4-BE49-F238E27FC236}">
                <a16:creationId xmlns:a16="http://schemas.microsoft.com/office/drawing/2014/main" id="{26D20F37-8C67-854E-82C7-F150D2ACC306}"/>
              </a:ext>
            </a:extLst>
          </p:cNvPr>
          <p:cNvCxnSpPr>
            <a:cxnSpLocks/>
          </p:cNvCxnSpPr>
          <p:nvPr userDrawn="1"/>
        </p:nvCxnSpPr>
        <p:spPr>
          <a:xfrm>
            <a:off x="3580676" y="1883044"/>
            <a:ext cx="0" cy="49749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Image 14">
            <a:extLst>
              <a:ext uri="{FF2B5EF4-FFF2-40B4-BE49-F238E27FC236}">
                <a16:creationId xmlns:a16="http://schemas.microsoft.com/office/drawing/2014/main" id="{FE48EA4C-EA06-1F41-96BD-DF6A7542CB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67512" cy="6858000"/>
          </a:xfrm>
          <a:prstGeom prst="rect">
            <a:avLst/>
          </a:prstGeom>
        </p:spPr>
      </p:pic>
      <p:sp>
        <p:nvSpPr>
          <p:cNvPr id="17" name="Espace réservé du texte 16">
            <a:extLst>
              <a:ext uri="{FF2B5EF4-FFF2-40B4-BE49-F238E27FC236}">
                <a16:creationId xmlns:a16="http://schemas.microsoft.com/office/drawing/2014/main" id="{55A2BE28-1BD7-974C-A56F-E0F8BD46FE6E}"/>
              </a:ext>
            </a:extLst>
          </p:cNvPr>
          <p:cNvSpPr>
            <a:spLocks noGrp="1"/>
          </p:cNvSpPr>
          <p:nvPr>
            <p:ph type="body" sz="quarter" idx="18" hasCustomPrompt="1"/>
          </p:nvPr>
        </p:nvSpPr>
        <p:spPr>
          <a:xfrm>
            <a:off x="3994751" y="2197712"/>
            <a:ext cx="4437176" cy="47705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endParaRPr lang="fr-FR" dirty="0"/>
          </a:p>
        </p:txBody>
      </p:sp>
      <p:sp>
        <p:nvSpPr>
          <p:cNvPr id="19" name="Espace réservé du texte 18">
            <a:extLst>
              <a:ext uri="{FF2B5EF4-FFF2-40B4-BE49-F238E27FC236}">
                <a16:creationId xmlns:a16="http://schemas.microsoft.com/office/drawing/2014/main" id="{F24D2E6E-0D8B-F04C-BC94-74C6899A091F}"/>
              </a:ext>
            </a:extLst>
          </p:cNvPr>
          <p:cNvSpPr>
            <a:spLocks noGrp="1"/>
          </p:cNvSpPr>
          <p:nvPr>
            <p:ph type="body" sz="quarter" idx="19" hasCustomPrompt="1"/>
          </p:nvPr>
        </p:nvSpPr>
        <p:spPr>
          <a:xfrm>
            <a:off x="3994751" y="1789270"/>
            <a:ext cx="4437176" cy="408442"/>
          </a:xfrm>
          <a:prstGeom prst="rect">
            <a:avLst/>
          </a:prstGeom>
        </p:spPr>
        <p:txBody>
          <a:bodyPr/>
          <a:lstStyle>
            <a:lvl1pPr marL="0" indent="0">
              <a:buNone/>
              <a:defRPr sz="2400">
                <a:solidFill>
                  <a:schemeClr val="bg1"/>
                </a:solidFill>
                <a:latin typeface="Times New Roman" panose="02020603050405020304" pitchFamily="18" charset="0"/>
                <a:cs typeface="Times New Roman" panose="02020603050405020304" pitchFamily="18" charset="0"/>
              </a:defRPr>
            </a:lvl1pPr>
          </a:lstStyle>
          <a:p>
            <a:r>
              <a:rPr lang="fr-FR" dirty="0"/>
              <a:t>Chiffre</a:t>
            </a:r>
          </a:p>
        </p:txBody>
      </p:sp>
      <p:sp>
        <p:nvSpPr>
          <p:cNvPr id="20" name="Espace réservé du texte 16">
            <a:extLst>
              <a:ext uri="{FF2B5EF4-FFF2-40B4-BE49-F238E27FC236}">
                <a16:creationId xmlns:a16="http://schemas.microsoft.com/office/drawing/2014/main" id="{E9D378D0-F90E-344B-AB3D-66BB06437908}"/>
              </a:ext>
            </a:extLst>
          </p:cNvPr>
          <p:cNvSpPr>
            <a:spLocks noGrp="1"/>
          </p:cNvSpPr>
          <p:nvPr>
            <p:ph type="body" sz="quarter" idx="20" hasCustomPrompt="1"/>
          </p:nvPr>
        </p:nvSpPr>
        <p:spPr>
          <a:xfrm>
            <a:off x="3994751" y="3287432"/>
            <a:ext cx="4437176" cy="47705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endParaRPr lang="fr-FR" dirty="0"/>
          </a:p>
        </p:txBody>
      </p:sp>
      <p:sp>
        <p:nvSpPr>
          <p:cNvPr id="21" name="Espace réservé du texte 18">
            <a:extLst>
              <a:ext uri="{FF2B5EF4-FFF2-40B4-BE49-F238E27FC236}">
                <a16:creationId xmlns:a16="http://schemas.microsoft.com/office/drawing/2014/main" id="{8550FC4D-973A-9E48-B33B-27AE7B934C26}"/>
              </a:ext>
            </a:extLst>
          </p:cNvPr>
          <p:cNvSpPr>
            <a:spLocks noGrp="1"/>
          </p:cNvSpPr>
          <p:nvPr>
            <p:ph type="body" sz="quarter" idx="21" hasCustomPrompt="1"/>
          </p:nvPr>
        </p:nvSpPr>
        <p:spPr>
          <a:xfrm>
            <a:off x="3994751" y="2878990"/>
            <a:ext cx="4437176" cy="408442"/>
          </a:xfrm>
          <a:prstGeom prst="rect">
            <a:avLst/>
          </a:prstGeom>
        </p:spPr>
        <p:txBody>
          <a:bodyPr/>
          <a:lstStyle>
            <a:lvl1pPr marL="0" indent="0">
              <a:buNone/>
              <a:defRPr sz="2400">
                <a:solidFill>
                  <a:schemeClr val="bg1"/>
                </a:solidFill>
                <a:latin typeface="Times New Roman" panose="02020603050405020304" pitchFamily="18" charset="0"/>
                <a:cs typeface="Times New Roman" panose="02020603050405020304" pitchFamily="18" charset="0"/>
              </a:defRPr>
            </a:lvl1pPr>
          </a:lstStyle>
          <a:p>
            <a:r>
              <a:rPr lang="fr-FR" dirty="0"/>
              <a:t>Chiffre</a:t>
            </a:r>
          </a:p>
        </p:txBody>
      </p:sp>
      <p:sp>
        <p:nvSpPr>
          <p:cNvPr id="24" name="Espace réservé du texte 16">
            <a:extLst>
              <a:ext uri="{FF2B5EF4-FFF2-40B4-BE49-F238E27FC236}">
                <a16:creationId xmlns:a16="http://schemas.microsoft.com/office/drawing/2014/main" id="{10F8895C-C05D-AE49-BB82-F8BAA40A887B}"/>
              </a:ext>
            </a:extLst>
          </p:cNvPr>
          <p:cNvSpPr>
            <a:spLocks noGrp="1"/>
          </p:cNvSpPr>
          <p:nvPr>
            <p:ph type="body" sz="quarter" idx="22" hasCustomPrompt="1"/>
          </p:nvPr>
        </p:nvSpPr>
        <p:spPr>
          <a:xfrm>
            <a:off x="3994751" y="4387453"/>
            <a:ext cx="4437176" cy="47705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endParaRPr lang="fr-FR" dirty="0"/>
          </a:p>
        </p:txBody>
      </p:sp>
      <p:sp>
        <p:nvSpPr>
          <p:cNvPr id="25" name="Espace réservé du texte 18">
            <a:extLst>
              <a:ext uri="{FF2B5EF4-FFF2-40B4-BE49-F238E27FC236}">
                <a16:creationId xmlns:a16="http://schemas.microsoft.com/office/drawing/2014/main" id="{6B4D303F-A4A8-0A4B-A986-C169258264F1}"/>
              </a:ext>
            </a:extLst>
          </p:cNvPr>
          <p:cNvSpPr>
            <a:spLocks noGrp="1"/>
          </p:cNvSpPr>
          <p:nvPr>
            <p:ph type="body" sz="quarter" idx="23" hasCustomPrompt="1"/>
          </p:nvPr>
        </p:nvSpPr>
        <p:spPr>
          <a:xfrm>
            <a:off x="3994751" y="3979011"/>
            <a:ext cx="4437176" cy="408442"/>
          </a:xfrm>
          <a:prstGeom prst="rect">
            <a:avLst/>
          </a:prstGeom>
        </p:spPr>
        <p:txBody>
          <a:bodyPr/>
          <a:lstStyle>
            <a:lvl1pPr marL="0" indent="0">
              <a:buNone/>
              <a:defRPr sz="2400">
                <a:solidFill>
                  <a:schemeClr val="bg1"/>
                </a:solidFill>
                <a:latin typeface="Times New Roman" panose="02020603050405020304" pitchFamily="18" charset="0"/>
                <a:cs typeface="Times New Roman" panose="02020603050405020304" pitchFamily="18" charset="0"/>
              </a:defRPr>
            </a:lvl1pPr>
          </a:lstStyle>
          <a:p>
            <a:r>
              <a:rPr lang="fr-FR" dirty="0"/>
              <a:t>Chiffre</a:t>
            </a:r>
          </a:p>
        </p:txBody>
      </p:sp>
      <p:sp>
        <p:nvSpPr>
          <p:cNvPr id="26" name="Espace réservé du texte 16">
            <a:extLst>
              <a:ext uri="{FF2B5EF4-FFF2-40B4-BE49-F238E27FC236}">
                <a16:creationId xmlns:a16="http://schemas.microsoft.com/office/drawing/2014/main" id="{A2CD405B-8C01-2742-AD6E-C2F3D50B640F}"/>
              </a:ext>
            </a:extLst>
          </p:cNvPr>
          <p:cNvSpPr>
            <a:spLocks noGrp="1"/>
          </p:cNvSpPr>
          <p:nvPr>
            <p:ph type="body" sz="quarter" idx="24" hasCustomPrompt="1"/>
          </p:nvPr>
        </p:nvSpPr>
        <p:spPr>
          <a:xfrm>
            <a:off x="3994751" y="5477173"/>
            <a:ext cx="4437176" cy="47705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endParaRPr lang="fr-FR" dirty="0"/>
          </a:p>
        </p:txBody>
      </p:sp>
      <p:sp>
        <p:nvSpPr>
          <p:cNvPr id="27" name="Espace réservé du texte 18">
            <a:extLst>
              <a:ext uri="{FF2B5EF4-FFF2-40B4-BE49-F238E27FC236}">
                <a16:creationId xmlns:a16="http://schemas.microsoft.com/office/drawing/2014/main" id="{5B7D0854-970F-9D48-8D24-65C3E364F534}"/>
              </a:ext>
            </a:extLst>
          </p:cNvPr>
          <p:cNvSpPr>
            <a:spLocks noGrp="1"/>
          </p:cNvSpPr>
          <p:nvPr>
            <p:ph type="body" sz="quarter" idx="25" hasCustomPrompt="1"/>
          </p:nvPr>
        </p:nvSpPr>
        <p:spPr>
          <a:xfrm>
            <a:off x="3994751" y="5068731"/>
            <a:ext cx="4437176" cy="408442"/>
          </a:xfrm>
          <a:prstGeom prst="rect">
            <a:avLst/>
          </a:prstGeom>
        </p:spPr>
        <p:txBody>
          <a:bodyPr/>
          <a:lstStyle>
            <a:lvl1pPr marL="0" indent="0">
              <a:buNone/>
              <a:defRPr sz="2400">
                <a:solidFill>
                  <a:schemeClr val="bg1"/>
                </a:solidFill>
                <a:latin typeface="Times New Roman" panose="02020603050405020304" pitchFamily="18" charset="0"/>
                <a:cs typeface="Times New Roman" panose="02020603050405020304" pitchFamily="18" charset="0"/>
              </a:defRPr>
            </a:lvl1pPr>
          </a:lstStyle>
          <a:p>
            <a:r>
              <a:rPr lang="fr-FR" dirty="0"/>
              <a:t>Chiffre</a:t>
            </a:r>
          </a:p>
        </p:txBody>
      </p:sp>
    </p:spTree>
    <p:extLst>
      <p:ext uri="{BB962C8B-B14F-4D97-AF65-F5344CB8AC3E}">
        <p14:creationId xmlns:p14="http://schemas.microsoft.com/office/powerpoint/2010/main" val="27336101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3 - Titre, Chapeau, Tex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1470991" y="673046"/>
            <a:ext cx="4789960" cy="693299"/>
          </a:xfrm>
          <a:prstGeom prst="rect">
            <a:avLst/>
          </a:prstGeom>
        </p:spPr>
        <p:txBody>
          <a:bodyPr anchor="t"/>
          <a:lstStyle>
            <a:lvl1pPr algn="l">
              <a:defRPr sz="4000" b="0" i="0">
                <a:latin typeface="Nexa Light" panose="02000000000000000000" pitchFamily="2" charset="77"/>
              </a:defRPr>
            </a:lvl1pPr>
          </a:lstStyle>
          <a:p>
            <a:r>
              <a:rPr lang="fr-FR" dirty="0"/>
              <a:t>TITRE</a:t>
            </a:r>
          </a:p>
        </p:txBody>
      </p:sp>
      <p:cxnSp>
        <p:nvCxnSpPr>
          <p:cNvPr id="9" name="Connecteur droit 8">
            <a:extLst>
              <a:ext uri="{FF2B5EF4-FFF2-40B4-BE49-F238E27FC236}">
                <a16:creationId xmlns:a16="http://schemas.microsoft.com/office/drawing/2014/main" id="{831B907E-C83B-794E-BCF6-2B53A008AEA5}"/>
              </a:ext>
            </a:extLst>
          </p:cNvPr>
          <p:cNvCxnSpPr>
            <a:cxnSpLocks/>
          </p:cNvCxnSpPr>
          <p:nvPr userDrawn="1"/>
        </p:nvCxnSpPr>
        <p:spPr>
          <a:xfrm>
            <a:off x="1193915" y="653287"/>
            <a:ext cx="0" cy="620471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26499BEB-4DD3-7743-97C3-36675F16D5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70402" y="1927825"/>
            <a:ext cx="4567490" cy="2775698"/>
          </a:xfrm>
          <a:prstGeom prst="rect">
            <a:avLst/>
          </a:prstGeom>
        </p:spPr>
      </p:pic>
      <p:sp>
        <p:nvSpPr>
          <p:cNvPr id="6" name="Espace réservé du texte 5">
            <a:extLst>
              <a:ext uri="{FF2B5EF4-FFF2-40B4-BE49-F238E27FC236}">
                <a16:creationId xmlns:a16="http://schemas.microsoft.com/office/drawing/2014/main" id="{53391143-1189-904A-878E-A5A50624831E}"/>
              </a:ext>
            </a:extLst>
          </p:cNvPr>
          <p:cNvSpPr>
            <a:spLocks noGrp="1"/>
          </p:cNvSpPr>
          <p:nvPr>
            <p:ph type="body" sz="quarter" idx="12" hasCustomPrompt="1"/>
          </p:nvPr>
        </p:nvSpPr>
        <p:spPr>
          <a:xfrm>
            <a:off x="1470991" y="1635326"/>
            <a:ext cx="4789960" cy="1504950"/>
          </a:xfrm>
          <a:prstGeom prst="rect">
            <a:avLst/>
          </a:prstGeom>
        </p:spPr>
        <p:txBody>
          <a:bodyPr/>
          <a:lstStyle>
            <a:lvl1pPr marL="0" indent="0">
              <a:buNone/>
              <a:defRPr sz="1900">
                <a:latin typeface="Times New Roman" panose="02020603050405020304" pitchFamily="18" charset="0"/>
                <a:cs typeface="Times New Roman" panose="02020603050405020304" pitchFamily="18" charset="0"/>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r>
              <a:rPr lang="fr-FR" dirty="0"/>
              <a:t> </a:t>
            </a:r>
            <a:r>
              <a:rPr lang="fr-FR" dirty="0" err="1"/>
              <a:t>curulium</a:t>
            </a:r>
            <a:r>
              <a:rPr lang="fr-FR" dirty="0"/>
              <a:t> </a:t>
            </a:r>
            <a:r>
              <a:rPr lang="fr-FR" dirty="0" err="1"/>
              <a:t>eventu</a:t>
            </a:r>
            <a:r>
              <a:rPr lang="fr-FR" dirty="0"/>
              <a:t> </a:t>
            </a:r>
            <a:r>
              <a:rPr lang="fr-FR" dirty="0" err="1"/>
              <a:t>pendentem</a:t>
            </a:r>
            <a:r>
              <a:rPr lang="fr-FR" dirty="0"/>
              <a:t>. </a:t>
            </a:r>
          </a:p>
        </p:txBody>
      </p:sp>
      <p:sp>
        <p:nvSpPr>
          <p:cNvPr id="11" name="Espace réservé du texte 10">
            <a:extLst>
              <a:ext uri="{FF2B5EF4-FFF2-40B4-BE49-F238E27FC236}">
                <a16:creationId xmlns:a16="http://schemas.microsoft.com/office/drawing/2014/main" id="{BEE4BF2E-9750-1B4F-B875-DC81519A28C8}"/>
              </a:ext>
            </a:extLst>
          </p:cNvPr>
          <p:cNvSpPr>
            <a:spLocks noGrp="1"/>
          </p:cNvSpPr>
          <p:nvPr>
            <p:ph type="body" sz="quarter" idx="13" hasCustomPrompt="1"/>
          </p:nvPr>
        </p:nvSpPr>
        <p:spPr>
          <a:xfrm>
            <a:off x="1470990" y="3410832"/>
            <a:ext cx="4789949" cy="2774950"/>
          </a:xfrm>
          <a:prstGeom prst="rect">
            <a:avLst/>
          </a:prstGeom>
        </p:spPr>
        <p:txBody>
          <a:bodyPr/>
          <a:lstStyle>
            <a:lvl1pPr marL="0" indent="0">
              <a:buNone/>
              <a:defRPr sz="1500">
                <a:latin typeface="+mn-lt"/>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r>
              <a:rPr lang="fr-FR" dirty="0"/>
              <a:t> </a:t>
            </a:r>
            <a:r>
              <a:rPr lang="fr-FR" dirty="0" err="1"/>
              <a:t>curulium</a:t>
            </a:r>
            <a:r>
              <a:rPr lang="fr-FR" dirty="0"/>
              <a:t> </a:t>
            </a:r>
            <a:r>
              <a:rPr lang="fr-FR" dirty="0" err="1"/>
              <a:t>eventu</a:t>
            </a:r>
            <a:r>
              <a:rPr lang="fr-FR" dirty="0"/>
              <a:t> </a:t>
            </a:r>
            <a:r>
              <a:rPr lang="fr-FR" dirty="0" err="1"/>
              <a:t>pendentem</a:t>
            </a:r>
            <a:r>
              <a:rPr lang="fr-FR" dirty="0"/>
              <a:t>. </a:t>
            </a:r>
          </a:p>
          <a:p>
            <a:r>
              <a:rPr lang="fr-FR" dirty="0" err="1"/>
              <a:t>Haec</a:t>
            </a:r>
            <a:r>
              <a:rPr lang="fr-FR" dirty="0"/>
              <a:t> </a:t>
            </a:r>
            <a:r>
              <a:rPr lang="fr-FR" dirty="0" err="1"/>
              <a:t>similiaque</a:t>
            </a:r>
            <a:r>
              <a:rPr lang="fr-FR" dirty="0"/>
              <a:t> </a:t>
            </a:r>
            <a:r>
              <a:rPr lang="fr-FR" dirty="0" err="1"/>
              <a:t>memorabile</a:t>
            </a:r>
            <a:r>
              <a:rPr lang="fr-FR" dirty="0"/>
              <a:t> nihil </a:t>
            </a:r>
            <a:r>
              <a:rPr lang="fr-FR" dirty="0" err="1"/>
              <a:t>vel</a:t>
            </a:r>
            <a:r>
              <a:rPr lang="fr-FR" dirty="0"/>
              <a:t> </a:t>
            </a:r>
            <a:r>
              <a:rPr lang="fr-FR" dirty="0" err="1"/>
              <a:t>serium</a:t>
            </a:r>
            <a:r>
              <a:rPr lang="fr-FR" dirty="0"/>
              <a:t> agi </a:t>
            </a:r>
            <a:r>
              <a:rPr lang="fr-FR" dirty="0" err="1"/>
              <a:t>Romae</a:t>
            </a:r>
            <a:r>
              <a:rPr lang="fr-FR" dirty="0"/>
              <a:t> </a:t>
            </a:r>
            <a:r>
              <a:rPr lang="fr-FR" dirty="0" err="1"/>
              <a:t>permittunt</a:t>
            </a:r>
            <a:r>
              <a:rPr lang="fr-FR" dirty="0"/>
              <a:t>. ergo </a:t>
            </a:r>
            <a:r>
              <a:rPr lang="fr-FR" dirty="0" err="1"/>
              <a:t>redeundum</a:t>
            </a:r>
            <a:r>
              <a:rPr lang="fr-FR" dirty="0"/>
              <a:t> ad </a:t>
            </a:r>
            <a:r>
              <a:rPr lang="fr-FR" dirty="0" err="1"/>
              <a:t>textum</a:t>
            </a:r>
            <a:r>
              <a:rPr lang="fr-FR" dirty="0"/>
              <a:t>.</a:t>
            </a:r>
          </a:p>
          <a:p>
            <a:r>
              <a:rPr lang="fr-FR" dirty="0"/>
              <a:t>Quanta </a:t>
            </a:r>
            <a:r>
              <a:rPr lang="fr-FR" dirty="0" err="1"/>
              <a:t>autem</a:t>
            </a:r>
            <a:r>
              <a:rPr lang="fr-FR" dirty="0"/>
              <a:t> vis </a:t>
            </a:r>
            <a:r>
              <a:rPr lang="fr-FR" dirty="0" err="1"/>
              <a:t>amicitiae</a:t>
            </a:r>
            <a:r>
              <a:rPr lang="fr-FR" dirty="0"/>
              <a:t> </a:t>
            </a:r>
            <a:r>
              <a:rPr lang="fr-FR" dirty="0" err="1"/>
              <a:t>sit</a:t>
            </a:r>
            <a:r>
              <a:rPr lang="fr-FR" dirty="0"/>
              <a:t>, ex hoc </a:t>
            </a:r>
            <a:r>
              <a:rPr lang="fr-FR" dirty="0" err="1"/>
              <a:t>intellegi</a:t>
            </a:r>
            <a:r>
              <a:rPr lang="fr-FR" dirty="0"/>
              <a:t> maxime </a:t>
            </a:r>
            <a:r>
              <a:rPr lang="fr-FR" dirty="0" err="1"/>
              <a:t>potest</a:t>
            </a:r>
            <a:r>
              <a:rPr lang="fr-FR" dirty="0"/>
              <a:t>, quod ex </a:t>
            </a:r>
            <a:r>
              <a:rPr lang="fr-FR" dirty="0" err="1"/>
              <a:t>infinita</a:t>
            </a:r>
            <a:r>
              <a:rPr lang="fr-FR" dirty="0"/>
              <a:t> </a:t>
            </a:r>
            <a:r>
              <a:rPr lang="fr-FR" dirty="0" err="1"/>
              <a:t>societate</a:t>
            </a:r>
            <a:r>
              <a:rPr lang="fr-FR" dirty="0"/>
              <a:t> generis </a:t>
            </a:r>
            <a:r>
              <a:rPr lang="fr-FR" dirty="0" err="1"/>
              <a:t>humani</a:t>
            </a:r>
            <a:r>
              <a:rPr lang="fr-FR" dirty="0"/>
              <a:t>, </a:t>
            </a:r>
            <a:r>
              <a:rPr lang="fr-FR" dirty="0" err="1"/>
              <a:t>quam</a:t>
            </a:r>
            <a:r>
              <a:rPr lang="fr-FR" dirty="0"/>
              <a:t> </a:t>
            </a:r>
            <a:r>
              <a:rPr lang="fr-FR" dirty="0" err="1"/>
              <a:t>conciliavit</a:t>
            </a:r>
            <a:r>
              <a:rPr lang="fr-FR" dirty="0"/>
              <a:t> </a:t>
            </a:r>
            <a:r>
              <a:rPr lang="fr-FR" dirty="0" err="1"/>
              <a:t>ipsa</a:t>
            </a:r>
            <a:r>
              <a:rPr lang="fr-FR" dirty="0"/>
              <a:t> </a:t>
            </a:r>
            <a:r>
              <a:rPr lang="fr-FR" dirty="0" err="1"/>
              <a:t>natura</a:t>
            </a:r>
            <a:r>
              <a:rPr lang="fr-FR" dirty="0"/>
              <a:t>.</a:t>
            </a:r>
          </a:p>
          <a:p>
            <a:endParaRPr lang="fr-FR" dirty="0"/>
          </a:p>
        </p:txBody>
      </p:sp>
    </p:spTree>
    <p:extLst>
      <p:ext uri="{BB962C8B-B14F-4D97-AF65-F5344CB8AC3E}">
        <p14:creationId xmlns:p14="http://schemas.microsoft.com/office/powerpoint/2010/main" val="25121140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4 - Titre, Chapeau, Intertitre, Texte, Photos">
    <p:spTree>
      <p:nvGrpSpPr>
        <p:cNvPr id="1" name=""/>
        <p:cNvGrpSpPr/>
        <p:nvPr/>
      </p:nvGrpSpPr>
      <p:grpSpPr>
        <a:xfrm>
          <a:off x="0" y="0"/>
          <a:ext cx="0" cy="0"/>
          <a:chOff x="0" y="0"/>
          <a:chExt cx="0" cy="0"/>
        </a:xfrm>
      </p:grpSpPr>
      <p:pic>
        <p:nvPicPr>
          <p:cNvPr id="11" name="Espace réservé pour une image  2">
            <a:extLst>
              <a:ext uri="{FF2B5EF4-FFF2-40B4-BE49-F238E27FC236}">
                <a16:creationId xmlns:a16="http://schemas.microsoft.com/office/drawing/2014/main" id="{2CD9FA13-AE5E-4848-87BF-8A92DFEFBC3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394450" y="838200"/>
            <a:ext cx="4995863" cy="1981200"/>
          </a:xfrm>
          <a:prstGeom prst="rect">
            <a:avLst/>
          </a:prstGeom>
        </p:spPr>
      </p:pic>
      <p:pic>
        <p:nvPicPr>
          <p:cNvPr id="12" name="Espace réservé pour une image  4">
            <a:extLst>
              <a:ext uri="{FF2B5EF4-FFF2-40B4-BE49-F238E27FC236}">
                <a16:creationId xmlns:a16="http://schemas.microsoft.com/office/drawing/2014/main" id="{7D9BCA52-E85E-BF4F-ABDB-D653687EF20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6394450" y="3238500"/>
            <a:ext cx="2265363" cy="2724150"/>
          </a:xfrm>
          <a:prstGeom prst="rect">
            <a:avLst/>
          </a:prstGeom>
        </p:spPr>
      </p:pic>
      <p:pic>
        <p:nvPicPr>
          <p:cNvPr id="13" name="Espace réservé pour une image  8">
            <a:extLst>
              <a:ext uri="{FF2B5EF4-FFF2-40B4-BE49-F238E27FC236}">
                <a16:creationId xmlns:a16="http://schemas.microsoft.com/office/drawing/2014/main" id="{A88E7B46-C277-6C4C-A017-08A5D8685F1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9123363" y="3238500"/>
            <a:ext cx="2266950" cy="2724150"/>
          </a:xfrm>
          <a:prstGeom prst="rect">
            <a:avLst/>
          </a:prstGeom>
        </p:spPr>
      </p:pic>
      <p:sp>
        <p:nvSpPr>
          <p:cNvPr id="9" name="Titre 1">
            <a:extLst>
              <a:ext uri="{FF2B5EF4-FFF2-40B4-BE49-F238E27FC236}">
                <a16:creationId xmlns:a16="http://schemas.microsoft.com/office/drawing/2014/main" id="{B0DC52BD-CE1D-784E-9391-257D17814EC4}"/>
              </a:ext>
            </a:extLst>
          </p:cNvPr>
          <p:cNvSpPr>
            <a:spLocks noGrp="1"/>
          </p:cNvSpPr>
          <p:nvPr>
            <p:ph type="ctrTitle" hasCustomPrompt="1"/>
          </p:nvPr>
        </p:nvSpPr>
        <p:spPr>
          <a:xfrm>
            <a:off x="673657" y="838200"/>
            <a:ext cx="5123893" cy="693299"/>
          </a:xfrm>
          <a:prstGeom prst="rect">
            <a:avLst/>
          </a:prstGeom>
        </p:spPr>
        <p:txBody>
          <a:bodyPr anchor="t"/>
          <a:lstStyle>
            <a:lvl1pPr algn="l">
              <a:defRPr sz="4000" b="0" i="0">
                <a:latin typeface="Nexa Light" panose="02000000000000000000" pitchFamily="2" charset="77"/>
              </a:defRPr>
            </a:lvl1pPr>
          </a:lstStyle>
          <a:p>
            <a:r>
              <a:rPr lang="fr-FR" dirty="0"/>
              <a:t>TITRE</a:t>
            </a:r>
          </a:p>
        </p:txBody>
      </p:sp>
      <p:sp>
        <p:nvSpPr>
          <p:cNvPr id="14" name="Espace réservé du texte 5">
            <a:extLst>
              <a:ext uri="{FF2B5EF4-FFF2-40B4-BE49-F238E27FC236}">
                <a16:creationId xmlns:a16="http://schemas.microsoft.com/office/drawing/2014/main" id="{D4292752-D16A-EC48-95C5-A87FF850FA57}"/>
              </a:ext>
            </a:extLst>
          </p:cNvPr>
          <p:cNvSpPr>
            <a:spLocks noGrp="1"/>
          </p:cNvSpPr>
          <p:nvPr>
            <p:ph type="body" sz="quarter" idx="12" hasCustomPrompt="1"/>
          </p:nvPr>
        </p:nvSpPr>
        <p:spPr>
          <a:xfrm>
            <a:off x="673656" y="1924406"/>
            <a:ext cx="5123893" cy="1111686"/>
          </a:xfrm>
          <a:prstGeom prst="rect">
            <a:avLst/>
          </a:prstGeom>
        </p:spPr>
        <p:txBody>
          <a:bodyPr/>
          <a:lstStyle>
            <a:lvl1pPr marL="0" indent="0">
              <a:buNone/>
              <a:defRPr sz="1900">
                <a:latin typeface="Times New Roman" panose="02020603050405020304" pitchFamily="18" charset="0"/>
                <a:cs typeface="Times New Roman" panose="02020603050405020304" pitchFamily="18" charset="0"/>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r>
              <a:rPr lang="fr-FR" dirty="0"/>
              <a:t> </a:t>
            </a:r>
            <a:r>
              <a:rPr lang="fr-FR" dirty="0" err="1"/>
              <a:t>curulium</a:t>
            </a:r>
            <a:r>
              <a:rPr lang="fr-FR" dirty="0"/>
              <a:t> </a:t>
            </a:r>
            <a:r>
              <a:rPr lang="fr-FR" dirty="0" err="1"/>
              <a:t>eventu</a:t>
            </a:r>
            <a:r>
              <a:rPr lang="fr-FR" dirty="0"/>
              <a:t> </a:t>
            </a:r>
            <a:r>
              <a:rPr lang="fr-FR" dirty="0" err="1"/>
              <a:t>pendentem</a:t>
            </a:r>
            <a:r>
              <a:rPr lang="fr-FR" dirty="0"/>
              <a:t>. </a:t>
            </a:r>
          </a:p>
        </p:txBody>
      </p:sp>
      <p:sp>
        <p:nvSpPr>
          <p:cNvPr id="15" name="Espace réservé du texte 10">
            <a:extLst>
              <a:ext uri="{FF2B5EF4-FFF2-40B4-BE49-F238E27FC236}">
                <a16:creationId xmlns:a16="http://schemas.microsoft.com/office/drawing/2014/main" id="{A6DB2F81-4099-2C42-94A3-AA046BDBB463}"/>
              </a:ext>
            </a:extLst>
          </p:cNvPr>
          <p:cNvSpPr>
            <a:spLocks noGrp="1"/>
          </p:cNvSpPr>
          <p:nvPr>
            <p:ph type="body" sz="quarter" idx="13" hasCustomPrompt="1"/>
          </p:nvPr>
        </p:nvSpPr>
        <p:spPr>
          <a:xfrm>
            <a:off x="673657" y="3945834"/>
            <a:ext cx="5123881" cy="2016815"/>
          </a:xfrm>
          <a:prstGeom prst="rect">
            <a:avLst/>
          </a:prstGeom>
        </p:spPr>
        <p:txBody>
          <a:bodyPr/>
          <a:lstStyle>
            <a:lvl1pPr marL="0" indent="0">
              <a:buNone/>
              <a:defRPr sz="1500">
                <a:latin typeface="+mn-lt"/>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r>
              <a:rPr lang="fr-FR" dirty="0"/>
              <a:t> </a:t>
            </a:r>
            <a:r>
              <a:rPr lang="fr-FR" dirty="0" err="1"/>
              <a:t>curulium</a:t>
            </a:r>
            <a:r>
              <a:rPr lang="fr-FR" dirty="0"/>
              <a:t> </a:t>
            </a:r>
            <a:r>
              <a:rPr lang="fr-FR" dirty="0" err="1"/>
              <a:t>eventu</a:t>
            </a:r>
            <a:r>
              <a:rPr lang="fr-FR" dirty="0"/>
              <a:t> </a:t>
            </a:r>
            <a:r>
              <a:rPr lang="fr-FR" dirty="0" err="1"/>
              <a:t>pendentem</a:t>
            </a:r>
            <a:r>
              <a:rPr lang="fr-FR" dirty="0"/>
              <a:t>. </a:t>
            </a:r>
          </a:p>
          <a:p>
            <a:r>
              <a:rPr lang="fr-FR" dirty="0" err="1"/>
              <a:t>Haec</a:t>
            </a:r>
            <a:r>
              <a:rPr lang="fr-FR" dirty="0"/>
              <a:t> </a:t>
            </a:r>
            <a:r>
              <a:rPr lang="fr-FR" dirty="0" err="1"/>
              <a:t>similiaque</a:t>
            </a:r>
            <a:r>
              <a:rPr lang="fr-FR" dirty="0"/>
              <a:t> </a:t>
            </a:r>
            <a:r>
              <a:rPr lang="fr-FR" dirty="0" err="1"/>
              <a:t>memorabile</a:t>
            </a:r>
            <a:r>
              <a:rPr lang="fr-FR" dirty="0"/>
              <a:t> nihil </a:t>
            </a:r>
            <a:r>
              <a:rPr lang="fr-FR" dirty="0" err="1"/>
              <a:t>vel</a:t>
            </a:r>
            <a:r>
              <a:rPr lang="fr-FR" dirty="0"/>
              <a:t> </a:t>
            </a:r>
            <a:r>
              <a:rPr lang="fr-FR" dirty="0" err="1"/>
              <a:t>serium</a:t>
            </a:r>
            <a:r>
              <a:rPr lang="fr-FR" dirty="0"/>
              <a:t> agi </a:t>
            </a:r>
            <a:r>
              <a:rPr lang="fr-FR" dirty="0" err="1"/>
              <a:t>Romae</a:t>
            </a:r>
            <a:r>
              <a:rPr lang="fr-FR" dirty="0"/>
              <a:t> </a:t>
            </a:r>
            <a:r>
              <a:rPr lang="fr-FR" dirty="0" err="1"/>
              <a:t>permittunt</a:t>
            </a:r>
            <a:r>
              <a:rPr lang="fr-FR" dirty="0"/>
              <a:t>. ergo </a:t>
            </a:r>
            <a:r>
              <a:rPr lang="fr-FR" dirty="0" err="1"/>
              <a:t>redeundum</a:t>
            </a:r>
            <a:r>
              <a:rPr lang="fr-FR" dirty="0"/>
              <a:t> ad </a:t>
            </a:r>
            <a:r>
              <a:rPr lang="fr-FR" dirty="0" err="1"/>
              <a:t>textum</a:t>
            </a:r>
            <a:r>
              <a:rPr lang="fr-FR" dirty="0"/>
              <a:t>.</a:t>
            </a:r>
          </a:p>
          <a:p>
            <a:r>
              <a:rPr lang="fr-FR" dirty="0"/>
              <a:t>Quanta </a:t>
            </a:r>
            <a:r>
              <a:rPr lang="fr-FR" dirty="0" err="1"/>
              <a:t>autem</a:t>
            </a:r>
            <a:r>
              <a:rPr lang="fr-FR" dirty="0"/>
              <a:t> vis </a:t>
            </a:r>
            <a:r>
              <a:rPr lang="fr-FR" dirty="0" err="1"/>
              <a:t>amicitiae</a:t>
            </a:r>
            <a:r>
              <a:rPr lang="fr-FR" dirty="0"/>
              <a:t> </a:t>
            </a:r>
            <a:r>
              <a:rPr lang="fr-FR" dirty="0" err="1"/>
              <a:t>sit</a:t>
            </a:r>
            <a:r>
              <a:rPr lang="fr-FR" dirty="0"/>
              <a:t>, ex hoc </a:t>
            </a:r>
            <a:r>
              <a:rPr lang="fr-FR" dirty="0" err="1"/>
              <a:t>intellegi</a:t>
            </a:r>
            <a:r>
              <a:rPr lang="fr-FR" dirty="0"/>
              <a:t> maxime </a:t>
            </a:r>
            <a:r>
              <a:rPr lang="fr-FR" dirty="0" err="1"/>
              <a:t>potest</a:t>
            </a:r>
            <a:r>
              <a:rPr lang="fr-FR" dirty="0"/>
              <a:t>, quod ex </a:t>
            </a:r>
            <a:r>
              <a:rPr lang="fr-FR" dirty="0" err="1"/>
              <a:t>infinita</a:t>
            </a:r>
            <a:r>
              <a:rPr lang="fr-FR" dirty="0"/>
              <a:t> </a:t>
            </a:r>
            <a:r>
              <a:rPr lang="fr-FR" dirty="0" err="1"/>
              <a:t>societate</a:t>
            </a:r>
            <a:r>
              <a:rPr lang="fr-FR" dirty="0"/>
              <a:t> generis </a:t>
            </a:r>
            <a:r>
              <a:rPr lang="fr-FR" dirty="0" err="1"/>
              <a:t>humani</a:t>
            </a:r>
            <a:r>
              <a:rPr lang="fr-FR" dirty="0"/>
              <a:t>, </a:t>
            </a:r>
            <a:r>
              <a:rPr lang="fr-FR" dirty="0" err="1"/>
              <a:t>quam</a:t>
            </a:r>
            <a:r>
              <a:rPr lang="fr-FR" dirty="0"/>
              <a:t> </a:t>
            </a:r>
            <a:r>
              <a:rPr lang="fr-FR" dirty="0" err="1"/>
              <a:t>conciliavit</a:t>
            </a:r>
            <a:r>
              <a:rPr lang="fr-FR" dirty="0"/>
              <a:t> </a:t>
            </a:r>
            <a:r>
              <a:rPr lang="fr-FR" dirty="0" err="1"/>
              <a:t>ipsa</a:t>
            </a:r>
            <a:r>
              <a:rPr lang="fr-FR" dirty="0"/>
              <a:t> </a:t>
            </a:r>
            <a:r>
              <a:rPr lang="fr-FR" dirty="0" err="1"/>
              <a:t>natura</a:t>
            </a:r>
            <a:r>
              <a:rPr lang="fr-FR" dirty="0"/>
              <a:t>.</a:t>
            </a:r>
          </a:p>
          <a:p>
            <a:endParaRPr lang="fr-FR" dirty="0"/>
          </a:p>
        </p:txBody>
      </p:sp>
      <p:sp>
        <p:nvSpPr>
          <p:cNvPr id="16" name="Espace réservé du texte 10">
            <a:extLst>
              <a:ext uri="{FF2B5EF4-FFF2-40B4-BE49-F238E27FC236}">
                <a16:creationId xmlns:a16="http://schemas.microsoft.com/office/drawing/2014/main" id="{ED874978-7FB5-4749-8468-B1B9C9890FA1}"/>
              </a:ext>
            </a:extLst>
          </p:cNvPr>
          <p:cNvSpPr>
            <a:spLocks noGrp="1"/>
          </p:cNvSpPr>
          <p:nvPr>
            <p:ph type="body" sz="quarter" idx="14" hasCustomPrompt="1"/>
          </p:nvPr>
        </p:nvSpPr>
        <p:spPr>
          <a:xfrm>
            <a:off x="673656" y="3429000"/>
            <a:ext cx="5123881" cy="397565"/>
          </a:xfrm>
          <a:prstGeom prst="rect">
            <a:avLst/>
          </a:prstGeom>
        </p:spPr>
        <p:txBody>
          <a:bodyPr/>
          <a:lstStyle>
            <a:lvl1pPr marL="0" indent="0">
              <a:buNone/>
              <a:defRPr sz="2000" b="1">
                <a:latin typeface="+mn-lt"/>
              </a:defRPr>
            </a:lvl1pPr>
          </a:lstStyle>
          <a:p>
            <a:r>
              <a:rPr lang="fr-FR" dirty="0"/>
              <a:t>Intertitre</a:t>
            </a:r>
          </a:p>
          <a:p>
            <a:endParaRPr lang="fr-FR" dirty="0"/>
          </a:p>
        </p:txBody>
      </p:sp>
    </p:spTree>
    <p:extLst>
      <p:ext uri="{BB962C8B-B14F-4D97-AF65-F5344CB8AC3E}">
        <p14:creationId xmlns:p14="http://schemas.microsoft.com/office/powerpoint/2010/main" val="41130342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5 - Titre, Encart Média, Photo ">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838200" y="1061666"/>
            <a:ext cx="4076700" cy="904294"/>
          </a:xfrm>
          <a:prstGeom prst="rect">
            <a:avLst/>
          </a:prstGeom>
        </p:spPr>
        <p:txBody>
          <a:bodyPr anchor="t"/>
          <a:lstStyle>
            <a:lvl1pPr algn="l">
              <a:defRPr sz="3200" b="0" i="0">
                <a:latin typeface="Nexa Light" panose="02000000000000000000" pitchFamily="2" charset="77"/>
              </a:defRPr>
            </a:lvl1pPr>
          </a:lstStyle>
          <a:p>
            <a:r>
              <a:rPr lang="fr-FR" dirty="0"/>
              <a:t>TITRE</a:t>
            </a:r>
          </a:p>
        </p:txBody>
      </p:sp>
      <p:pic>
        <p:nvPicPr>
          <p:cNvPr id="5" name="Image 4">
            <a:extLst>
              <a:ext uri="{FF2B5EF4-FFF2-40B4-BE49-F238E27FC236}">
                <a16:creationId xmlns:a16="http://schemas.microsoft.com/office/drawing/2014/main" id="{311BACDB-2C1B-834E-B2A2-BDD1B6BD33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017520"/>
            <a:ext cx="12192000" cy="3840480"/>
          </a:xfrm>
          <a:prstGeom prst="rect">
            <a:avLst/>
          </a:prstGeom>
        </p:spPr>
      </p:pic>
      <p:sp>
        <p:nvSpPr>
          <p:cNvPr id="8" name="Espace réservé du contenu 2">
            <a:extLst>
              <a:ext uri="{FF2B5EF4-FFF2-40B4-BE49-F238E27FC236}">
                <a16:creationId xmlns:a16="http://schemas.microsoft.com/office/drawing/2014/main" id="{2EED64B0-0B68-2D49-8BC1-90CEC547A525}"/>
              </a:ext>
            </a:extLst>
          </p:cNvPr>
          <p:cNvSpPr>
            <a:spLocks noGrp="1"/>
          </p:cNvSpPr>
          <p:nvPr>
            <p:ph idx="10"/>
          </p:nvPr>
        </p:nvSpPr>
        <p:spPr>
          <a:xfrm>
            <a:off x="5690169" y="498158"/>
            <a:ext cx="5663631" cy="1993582"/>
          </a:xfrm>
          <a:prstGeom prst="rect">
            <a:avLst/>
          </a:prstGeom>
        </p:spPr>
        <p:txBody>
          <a:bodyPr/>
          <a:lstStyle>
            <a:lvl1pPr marL="0" indent="0">
              <a:buFont typeface="Police système"/>
              <a:buNone/>
              <a:defRPr sz="1600">
                <a:latin typeface="+mn-lt"/>
              </a:defRPr>
            </a:lvl1pPr>
          </a:lstStyle>
          <a:p>
            <a:endParaRPr lang="fr-FR" dirty="0"/>
          </a:p>
        </p:txBody>
      </p:sp>
    </p:spTree>
    <p:extLst>
      <p:ext uri="{BB962C8B-B14F-4D97-AF65-F5344CB8AC3E}">
        <p14:creationId xmlns:p14="http://schemas.microsoft.com/office/powerpoint/2010/main" val="18083017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6 - Titre, Axes">
    <p:spTree>
      <p:nvGrpSpPr>
        <p:cNvPr id="1" name=""/>
        <p:cNvGrpSpPr/>
        <p:nvPr/>
      </p:nvGrpSpPr>
      <p:grpSpPr>
        <a:xfrm>
          <a:off x="0" y="0"/>
          <a:ext cx="0" cy="0"/>
          <a:chOff x="0" y="0"/>
          <a:chExt cx="0" cy="0"/>
        </a:xfrm>
      </p:grpSpPr>
      <p:cxnSp>
        <p:nvCxnSpPr>
          <p:cNvPr id="10" name="Connecteur droit 9">
            <a:extLst>
              <a:ext uri="{FF2B5EF4-FFF2-40B4-BE49-F238E27FC236}">
                <a16:creationId xmlns:a16="http://schemas.microsoft.com/office/drawing/2014/main" id="{C298301C-B465-124C-89AF-97F32ACCF2F0}"/>
              </a:ext>
            </a:extLst>
          </p:cNvPr>
          <p:cNvCxnSpPr>
            <a:cxnSpLocks/>
          </p:cNvCxnSpPr>
          <p:nvPr userDrawn="1"/>
        </p:nvCxnSpPr>
        <p:spPr>
          <a:xfrm>
            <a:off x="1682976" y="2291778"/>
            <a:ext cx="0" cy="430327"/>
          </a:xfrm>
          <a:prstGeom prst="line">
            <a:avLst/>
          </a:prstGeom>
          <a:ln w="952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E8611E03-1FD6-954F-8D58-FCE557CAD815}"/>
              </a:ext>
            </a:extLst>
          </p:cNvPr>
          <p:cNvCxnSpPr>
            <a:cxnSpLocks/>
          </p:cNvCxnSpPr>
          <p:nvPr userDrawn="1"/>
        </p:nvCxnSpPr>
        <p:spPr>
          <a:xfrm>
            <a:off x="1680492" y="3012156"/>
            <a:ext cx="0" cy="461384"/>
          </a:xfrm>
          <a:prstGeom prst="line">
            <a:avLst/>
          </a:prstGeom>
          <a:ln w="952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9B13A7B-095D-404C-B3B7-0F7EB2D83D95}"/>
              </a:ext>
            </a:extLst>
          </p:cNvPr>
          <p:cNvCxnSpPr>
            <a:cxnSpLocks/>
          </p:cNvCxnSpPr>
          <p:nvPr userDrawn="1"/>
        </p:nvCxnSpPr>
        <p:spPr>
          <a:xfrm>
            <a:off x="1685417" y="3763591"/>
            <a:ext cx="0" cy="461384"/>
          </a:xfrm>
          <a:prstGeom prst="line">
            <a:avLst/>
          </a:prstGeom>
          <a:ln w="952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4B740D61-1C52-3348-A102-998B313D4BEF}"/>
              </a:ext>
            </a:extLst>
          </p:cNvPr>
          <p:cNvCxnSpPr>
            <a:cxnSpLocks/>
          </p:cNvCxnSpPr>
          <p:nvPr userDrawn="1"/>
        </p:nvCxnSpPr>
        <p:spPr>
          <a:xfrm>
            <a:off x="1680492" y="4521388"/>
            <a:ext cx="0" cy="430327"/>
          </a:xfrm>
          <a:prstGeom prst="line">
            <a:avLst/>
          </a:prstGeom>
          <a:ln w="952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65A15874-793E-344E-A679-C0B819BB759D}"/>
              </a:ext>
            </a:extLst>
          </p:cNvPr>
          <p:cNvCxnSpPr>
            <a:cxnSpLocks/>
          </p:cNvCxnSpPr>
          <p:nvPr userDrawn="1"/>
        </p:nvCxnSpPr>
        <p:spPr>
          <a:xfrm>
            <a:off x="1680492" y="5266461"/>
            <a:ext cx="0" cy="461384"/>
          </a:xfrm>
          <a:prstGeom prst="line">
            <a:avLst/>
          </a:prstGeom>
          <a:ln w="9525">
            <a:solidFill>
              <a:srgbClr val="FF3300"/>
            </a:solidFill>
          </a:ln>
        </p:spPr>
        <p:style>
          <a:lnRef idx="1">
            <a:schemeClr val="accent1"/>
          </a:lnRef>
          <a:fillRef idx="0">
            <a:schemeClr val="accent1"/>
          </a:fillRef>
          <a:effectRef idx="0">
            <a:schemeClr val="accent1"/>
          </a:effectRef>
          <a:fontRef idx="minor">
            <a:schemeClr val="tx1"/>
          </a:fontRef>
        </p:style>
      </p:cxnSp>
      <p:sp>
        <p:nvSpPr>
          <p:cNvPr id="35" name="Titre 1">
            <a:extLst>
              <a:ext uri="{FF2B5EF4-FFF2-40B4-BE49-F238E27FC236}">
                <a16:creationId xmlns:a16="http://schemas.microsoft.com/office/drawing/2014/main" id="{BE95BBC5-7327-7745-917E-407A35101394}"/>
              </a:ext>
            </a:extLst>
          </p:cNvPr>
          <p:cNvSpPr>
            <a:spLocks noGrp="1"/>
          </p:cNvSpPr>
          <p:nvPr>
            <p:ph type="ctrTitle" hasCustomPrompt="1"/>
          </p:nvPr>
        </p:nvSpPr>
        <p:spPr>
          <a:xfrm>
            <a:off x="865548" y="837944"/>
            <a:ext cx="3811916" cy="1140234"/>
          </a:xfrm>
          <a:prstGeom prst="rect">
            <a:avLst/>
          </a:prstGeom>
        </p:spPr>
        <p:txBody>
          <a:bodyPr anchor="t"/>
          <a:lstStyle>
            <a:lvl1pPr algn="l">
              <a:defRPr sz="3200" b="0" i="0">
                <a:latin typeface="Nexa Light" panose="02000000000000000000" pitchFamily="2" charset="77"/>
              </a:defRPr>
            </a:lvl1pPr>
          </a:lstStyle>
          <a:p>
            <a:r>
              <a:rPr lang="fr-FR" dirty="0"/>
              <a:t>TITRE</a:t>
            </a:r>
          </a:p>
        </p:txBody>
      </p:sp>
      <p:pic>
        <p:nvPicPr>
          <p:cNvPr id="38" name="Image 37">
            <a:extLst>
              <a:ext uri="{FF2B5EF4-FFF2-40B4-BE49-F238E27FC236}">
                <a16:creationId xmlns:a16="http://schemas.microsoft.com/office/drawing/2014/main" id="{2CC423B4-A193-364F-A821-8130253AC6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09243" y="1424091"/>
            <a:ext cx="6014726" cy="4009817"/>
          </a:xfrm>
          <a:prstGeom prst="rect">
            <a:avLst/>
          </a:prstGeom>
        </p:spPr>
      </p:pic>
      <p:sp>
        <p:nvSpPr>
          <p:cNvPr id="3" name="Espace réservé du texte 2">
            <a:extLst>
              <a:ext uri="{FF2B5EF4-FFF2-40B4-BE49-F238E27FC236}">
                <a16:creationId xmlns:a16="http://schemas.microsoft.com/office/drawing/2014/main" id="{BA8598BF-0821-9B45-9853-53713898EB80}"/>
              </a:ext>
            </a:extLst>
          </p:cNvPr>
          <p:cNvSpPr>
            <a:spLocks noGrp="1"/>
          </p:cNvSpPr>
          <p:nvPr>
            <p:ph type="body" sz="quarter" idx="23" hasCustomPrompt="1"/>
          </p:nvPr>
        </p:nvSpPr>
        <p:spPr>
          <a:xfrm>
            <a:off x="877135" y="2291778"/>
            <a:ext cx="638652" cy="448716"/>
          </a:xfrm>
          <a:prstGeom prst="rect">
            <a:avLst/>
          </a:prstGeom>
        </p:spPr>
        <p:txBody>
          <a:bodyPr/>
          <a:lstStyle>
            <a:lvl1pPr marL="0" indent="0" algn="ctr">
              <a:buNone/>
              <a:defRPr b="0" i="0">
                <a:latin typeface="Times New Roman" panose="02020603050405020304" pitchFamily="18" charset="0"/>
                <a:cs typeface="Times New Roman" panose="02020603050405020304" pitchFamily="18" charset="0"/>
              </a:defRPr>
            </a:lvl1pPr>
          </a:lstStyle>
          <a:p>
            <a:r>
              <a:rPr lang="fr-FR" dirty="0"/>
              <a:t>01</a:t>
            </a:r>
          </a:p>
        </p:txBody>
      </p:sp>
      <p:sp>
        <p:nvSpPr>
          <p:cNvPr id="21" name="Espace réservé du texte 2">
            <a:extLst>
              <a:ext uri="{FF2B5EF4-FFF2-40B4-BE49-F238E27FC236}">
                <a16:creationId xmlns:a16="http://schemas.microsoft.com/office/drawing/2014/main" id="{4D45784A-B0E2-B34B-9EA5-D84254E7EA59}"/>
              </a:ext>
            </a:extLst>
          </p:cNvPr>
          <p:cNvSpPr>
            <a:spLocks noGrp="1"/>
          </p:cNvSpPr>
          <p:nvPr>
            <p:ph type="body" sz="quarter" idx="24" hasCustomPrompt="1"/>
          </p:nvPr>
        </p:nvSpPr>
        <p:spPr>
          <a:xfrm>
            <a:off x="877135" y="3031186"/>
            <a:ext cx="638652" cy="448716"/>
          </a:xfrm>
          <a:prstGeom prst="rect">
            <a:avLst/>
          </a:prstGeom>
        </p:spPr>
        <p:txBody>
          <a:bodyPr/>
          <a:lstStyle>
            <a:lvl1pPr marL="0" indent="0" algn="ctr">
              <a:buNone/>
              <a:defRPr b="0" i="0">
                <a:latin typeface="Times New Roman" panose="02020603050405020304" pitchFamily="18" charset="0"/>
                <a:cs typeface="Times New Roman" panose="02020603050405020304" pitchFamily="18" charset="0"/>
              </a:defRPr>
            </a:lvl1pPr>
          </a:lstStyle>
          <a:p>
            <a:r>
              <a:rPr lang="fr-FR" dirty="0"/>
              <a:t>02</a:t>
            </a:r>
          </a:p>
        </p:txBody>
      </p:sp>
      <p:sp>
        <p:nvSpPr>
          <p:cNvPr id="22" name="Espace réservé du texte 2">
            <a:extLst>
              <a:ext uri="{FF2B5EF4-FFF2-40B4-BE49-F238E27FC236}">
                <a16:creationId xmlns:a16="http://schemas.microsoft.com/office/drawing/2014/main" id="{43520558-445A-5648-A2A9-775DC04CC598}"/>
              </a:ext>
            </a:extLst>
          </p:cNvPr>
          <p:cNvSpPr>
            <a:spLocks noGrp="1"/>
          </p:cNvSpPr>
          <p:nvPr>
            <p:ph type="body" sz="quarter" idx="25" hasCustomPrompt="1"/>
          </p:nvPr>
        </p:nvSpPr>
        <p:spPr>
          <a:xfrm>
            <a:off x="877135" y="3763591"/>
            <a:ext cx="638652" cy="448716"/>
          </a:xfrm>
          <a:prstGeom prst="rect">
            <a:avLst/>
          </a:prstGeom>
        </p:spPr>
        <p:txBody>
          <a:bodyPr/>
          <a:lstStyle>
            <a:lvl1pPr marL="0" indent="0" algn="ctr">
              <a:buNone/>
              <a:defRPr b="0" i="0">
                <a:latin typeface="Times New Roman" panose="02020603050405020304" pitchFamily="18" charset="0"/>
                <a:cs typeface="Times New Roman" panose="02020603050405020304" pitchFamily="18" charset="0"/>
              </a:defRPr>
            </a:lvl1pPr>
          </a:lstStyle>
          <a:p>
            <a:r>
              <a:rPr lang="fr-FR" dirty="0"/>
              <a:t>03</a:t>
            </a:r>
          </a:p>
        </p:txBody>
      </p:sp>
      <p:sp>
        <p:nvSpPr>
          <p:cNvPr id="24" name="Espace réservé du texte 2">
            <a:extLst>
              <a:ext uri="{FF2B5EF4-FFF2-40B4-BE49-F238E27FC236}">
                <a16:creationId xmlns:a16="http://schemas.microsoft.com/office/drawing/2014/main" id="{7263A2B7-A6D2-434F-9212-218BE7A45876}"/>
              </a:ext>
            </a:extLst>
          </p:cNvPr>
          <p:cNvSpPr>
            <a:spLocks noGrp="1"/>
          </p:cNvSpPr>
          <p:nvPr>
            <p:ph type="body" sz="quarter" idx="26" hasCustomPrompt="1"/>
          </p:nvPr>
        </p:nvSpPr>
        <p:spPr>
          <a:xfrm>
            <a:off x="877135" y="4524021"/>
            <a:ext cx="638652" cy="448716"/>
          </a:xfrm>
          <a:prstGeom prst="rect">
            <a:avLst/>
          </a:prstGeom>
        </p:spPr>
        <p:txBody>
          <a:bodyPr/>
          <a:lstStyle>
            <a:lvl1pPr marL="0" indent="0" algn="ctr">
              <a:buNone/>
              <a:defRPr b="0" i="0">
                <a:latin typeface="Times New Roman" panose="02020603050405020304" pitchFamily="18" charset="0"/>
                <a:cs typeface="Times New Roman" panose="02020603050405020304" pitchFamily="18" charset="0"/>
              </a:defRPr>
            </a:lvl1pPr>
          </a:lstStyle>
          <a:p>
            <a:r>
              <a:rPr lang="fr-FR" dirty="0"/>
              <a:t>04</a:t>
            </a:r>
          </a:p>
        </p:txBody>
      </p:sp>
      <p:sp>
        <p:nvSpPr>
          <p:cNvPr id="26" name="Espace réservé du texte 2">
            <a:extLst>
              <a:ext uri="{FF2B5EF4-FFF2-40B4-BE49-F238E27FC236}">
                <a16:creationId xmlns:a16="http://schemas.microsoft.com/office/drawing/2014/main" id="{41AC4569-136F-8C49-935E-E65B19625DA5}"/>
              </a:ext>
            </a:extLst>
          </p:cNvPr>
          <p:cNvSpPr>
            <a:spLocks noGrp="1"/>
          </p:cNvSpPr>
          <p:nvPr>
            <p:ph type="body" sz="quarter" idx="27" hasCustomPrompt="1"/>
          </p:nvPr>
        </p:nvSpPr>
        <p:spPr>
          <a:xfrm>
            <a:off x="877135" y="5272795"/>
            <a:ext cx="638652" cy="448716"/>
          </a:xfrm>
          <a:prstGeom prst="rect">
            <a:avLst/>
          </a:prstGeom>
        </p:spPr>
        <p:txBody>
          <a:bodyPr/>
          <a:lstStyle>
            <a:lvl1pPr marL="0" indent="0" algn="ctr">
              <a:buNone/>
              <a:defRPr b="0" i="0">
                <a:latin typeface="Times New Roman" panose="02020603050405020304" pitchFamily="18" charset="0"/>
                <a:cs typeface="Times New Roman" panose="02020603050405020304" pitchFamily="18" charset="0"/>
              </a:defRPr>
            </a:lvl1pPr>
          </a:lstStyle>
          <a:p>
            <a:r>
              <a:rPr lang="fr-FR" dirty="0"/>
              <a:t>05</a:t>
            </a:r>
          </a:p>
        </p:txBody>
      </p:sp>
      <p:sp>
        <p:nvSpPr>
          <p:cNvPr id="5" name="Espace réservé du texte 4">
            <a:extLst>
              <a:ext uri="{FF2B5EF4-FFF2-40B4-BE49-F238E27FC236}">
                <a16:creationId xmlns:a16="http://schemas.microsoft.com/office/drawing/2014/main" id="{00161883-7113-BA49-88CB-ED9CB1A8F56A}"/>
              </a:ext>
            </a:extLst>
          </p:cNvPr>
          <p:cNvSpPr>
            <a:spLocks noGrp="1"/>
          </p:cNvSpPr>
          <p:nvPr>
            <p:ph type="body" sz="quarter" idx="28" hasCustomPrompt="1"/>
          </p:nvPr>
        </p:nvSpPr>
        <p:spPr>
          <a:xfrm>
            <a:off x="1893481" y="2307623"/>
            <a:ext cx="2783980" cy="423238"/>
          </a:xfrm>
          <a:prstGeom prst="rect">
            <a:avLst/>
          </a:prstGeom>
        </p:spPr>
        <p:txBody>
          <a:bodyPr/>
          <a:lstStyle>
            <a:lvl1pPr marL="0" indent="0">
              <a:buNone/>
              <a:defRPr sz="1200">
                <a:latin typeface="Nexa Light" panose="02000000000000000000" pitchFamily="2" charset="77"/>
              </a:defRPr>
            </a:lvl1pPr>
          </a:lstStyle>
          <a:p>
            <a:r>
              <a:rPr lang="fr-FR" dirty="0"/>
              <a:t>ET EST ADMODUM MIRUM VIDERE PLEBEM INNUMERAM</a:t>
            </a:r>
          </a:p>
        </p:txBody>
      </p:sp>
      <p:sp>
        <p:nvSpPr>
          <p:cNvPr id="27" name="Espace réservé du texte 4">
            <a:extLst>
              <a:ext uri="{FF2B5EF4-FFF2-40B4-BE49-F238E27FC236}">
                <a16:creationId xmlns:a16="http://schemas.microsoft.com/office/drawing/2014/main" id="{08841606-DBA5-2B40-8597-72372CF56D4E}"/>
              </a:ext>
            </a:extLst>
          </p:cNvPr>
          <p:cNvSpPr>
            <a:spLocks noGrp="1"/>
          </p:cNvSpPr>
          <p:nvPr>
            <p:ph type="body" sz="quarter" idx="29" hasCustomPrompt="1"/>
          </p:nvPr>
        </p:nvSpPr>
        <p:spPr>
          <a:xfrm>
            <a:off x="1893481" y="3039821"/>
            <a:ext cx="2783980" cy="423238"/>
          </a:xfrm>
          <a:prstGeom prst="rect">
            <a:avLst/>
          </a:prstGeom>
        </p:spPr>
        <p:txBody>
          <a:bodyPr/>
          <a:lstStyle>
            <a:lvl1pPr marL="0" indent="0">
              <a:buNone/>
              <a:defRPr sz="1200">
                <a:latin typeface="Nexa Light" panose="02000000000000000000" pitchFamily="2" charset="77"/>
              </a:defRPr>
            </a:lvl1pPr>
          </a:lstStyle>
          <a:p>
            <a:r>
              <a:rPr lang="fr-FR" dirty="0"/>
              <a:t>ET EST ADMODUM MIRUM VIDERE PLEBEM INNUMERAM</a:t>
            </a:r>
          </a:p>
        </p:txBody>
      </p:sp>
      <p:sp>
        <p:nvSpPr>
          <p:cNvPr id="34" name="Espace réservé du texte 4">
            <a:extLst>
              <a:ext uri="{FF2B5EF4-FFF2-40B4-BE49-F238E27FC236}">
                <a16:creationId xmlns:a16="http://schemas.microsoft.com/office/drawing/2014/main" id="{5895AE02-3AD7-8D40-A393-FA9F017D1636}"/>
              </a:ext>
            </a:extLst>
          </p:cNvPr>
          <p:cNvSpPr>
            <a:spLocks noGrp="1"/>
          </p:cNvSpPr>
          <p:nvPr>
            <p:ph type="body" sz="quarter" idx="30" hasCustomPrompt="1"/>
          </p:nvPr>
        </p:nvSpPr>
        <p:spPr>
          <a:xfrm>
            <a:off x="1935709" y="3772019"/>
            <a:ext cx="2783980" cy="423238"/>
          </a:xfrm>
          <a:prstGeom prst="rect">
            <a:avLst/>
          </a:prstGeom>
        </p:spPr>
        <p:txBody>
          <a:bodyPr/>
          <a:lstStyle>
            <a:lvl1pPr marL="0" indent="0">
              <a:buNone/>
              <a:defRPr sz="1200">
                <a:latin typeface="Nexa Light" panose="02000000000000000000" pitchFamily="2" charset="77"/>
              </a:defRPr>
            </a:lvl1pPr>
          </a:lstStyle>
          <a:p>
            <a:r>
              <a:rPr lang="fr-FR" dirty="0"/>
              <a:t>ET EST ADMODUM MIRUM VIDERE PLEBEM INNUMERAM</a:t>
            </a:r>
          </a:p>
        </p:txBody>
      </p:sp>
      <p:sp>
        <p:nvSpPr>
          <p:cNvPr id="36" name="Espace réservé du texte 4">
            <a:extLst>
              <a:ext uri="{FF2B5EF4-FFF2-40B4-BE49-F238E27FC236}">
                <a16:creationId xmlns:a16="http://schemas.microsoft.com/office/drawing/2014/main" id="{57CD89F0-150E-8E46-BD28-8CF4BF12A4DE}"/>
              </a:ext>
            </a:extLst>
          </p:cNvPr>
          <p:cNvSpPr>
            <a:spLocks noGrp="1"/>
          </p:cNvSpPr>
          <p:nvPr>
            <p:ph type="body" sz="quarter" idx="31" hasCustomPrompt="1"/>
          </p:nvPr>
        </p:nvSpPr>
        <p:spPr>
          <a:xfrm>
            <a:off x="1935709" y="4521388"/>
            <a:ext cx="2783980" cy="423238"/>
          </a:xfrm>
          <a:prstGeom prst="rect">
            <a:avLst/>
          </a:prstGeom>
        </p:spPr>
        <p:txBody>
          <a:bodyPr/>
          <a:lstStyle>
            <a:lvl1pPr marL="0" indent="0">
              <a:buNone/>
              <a:defRPr sz="1200">
                <a:latin typeface="Nexa Light" panose="02000000000000000000" pitchFamily="2" charset="77"/>
              </a:defRPr>
            </a:lvl1pPr>
          </a:lstStyle>
          <a:p>
            <a:r>
              <a:rPr lang="fr-FR" dirty="0"/>
              <a:t>ET EST ADMODUM MIRUM VIDERE PLEBEM INNUMERAM</a:t>
            </a:r>
          </a:p>
        </p:txBody>
      </p:sp>
      <p:sp>
        <p:nvSpPr>
          <p:cNvPr id="37" name="Espace réservé du texte 4">
            <a:extLst>
              <a:ext uri="{FF2B5EF4-FFF2-40B4-BE49-F238E27FC236}">
                <a16:creationId xmlns:a16="http://schemas.microsoft.com/office/drawing/2014/main" id="{8C3DEC57-49AA-FB42-9D08-F15457106AA7}"/>
              </a:ext>
            </a:extLst>
          </p:cNvPr>
          <p:cNvSpPr>
            <a:spLocks noGrp="1"/>
          </p:cNvSpPr>
          <p:nvPr>
            <p:ph type="body" sz="quarter" idx="32" hasCustomPrompt="1"/>
          </p:nvPr>
        </p:nvSpPr>
        <p:spPr>
          <a:xfrm>
            <a:off x="1935709" y="5285534"/>
            <a:ext cx="2783980" cy="423238"/>
          </a:xfrm>
          <a:prstGeom prst="rect">
            <a:avLst/>
          </a:prstGeom>
        </p:spPr>
        <p:txBody>
          <a:bodyPr/>
          <a:lstStyle>
            <a:lvl1pPr marL="0" indent="0">
              <a:buNone/>
              <a:defRPr sz="1200">
                <a:latin typeface="Nexa Light" panose="02000000000000000000" pitchFamily="2" charset="77"/>
              </a:defRPr>
            </a:lvl1pPr>
          </a:lstStyle>
          <a:p>
            <a:r>
              <a:rPr lang="fr-FR" dirty="0"/>
              <a:t>ET EST ADMODUM MIRUM VIDERE PLEBEM INNUMERAM</a:t>
            </a:r>
          </a:p>
        </p:txBody>
      </p:sp>
    </p:spTree>
    <p:extLst>
      <p:ext uri="{BB962C8B-B14F-4D97-AF65-F5344CB8AC3E}">
        <p14:creationId xmlns:p14="http://schemas.microsoft.com/office/powerpoint/2010/main" val="4306898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7 - Carte de nos campus">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3BC38262-65A6-B34A-A9B9-F93BFE051FB9}"/>
              </a:ext>
            </a:extLst>
          </p:cNvPr>
          <p:cNvGrpSpPr/>
          <p:nvPr userDrawn="1"/>
        </p:nvGrpSpPr>
        <p:grpSpPr>
          <a:xfrm>
            <a:off x="2026720" y="1456246"/>
            <a:ext cx="8138559" cy="4711482"/>
            <a:chOff x="2447148" y="1514435"/>
            <a:chExt cx="8138559" cy="4711482"/>
          </a:xfrm>
        </p:grpSpPr>
        <p:grpSp>
          <p:nvGrpSpPr>
            <p:cNvPr id="5" name="Group 8">
              <a:extLst>
                <a:ext uri="{FF2B5EF4-FFF2-40B4-BE49-F238E27FC236}">
                  <a16:creationId xmlns:a16="http://schemas.microsoft.com/office/drawing/2014/main" id="{C8DF6680-C66F-EF45-BB0A-6C49921A1825}"/>
                </a:ext>
              </a:extLst>
            </p:cNvPr>
            <p:cNvGrpSpPr>
              <a:grpSpLocks/>
            </p:cNvGrpSpPr>
            <p:nvPr/>
          </p:nvGrpSpPr>
          <p:grpSpPr bwMode="auto">
            <a:xfrm>
              <a:off x="2447148" y="1514435"/>
              <a:ext cx="7199970" cy="4711482"/>
              <a:chOff x="-8" y="-8"/>
              <a:chExt cx="9085" cy="5945"/>
            </a:xfrm>
            <a:solidFill>
              <a:schemeClr val="bg1">
                <a:lumMod val="85000"/>
              </a:schemeClr>
            </a:solidFill>
          </p:grpSpPr>
          <p:sp>
            <p:nvSpPr>
              <p:cNvPr id="79" name="Freeform 9">
                <a:extLst>
                  <a:ext uri="{FF2B5EF4-FFF2-40B4-BE49-F238E27FC236}">
                    <a16:creationId xmlns:a16="http://schemas.microsoft.com/office/drawing/2014/main" id="{04DDD04C-3AFF-7140-AEE0-A64C71E81FFF}"/>
                  </a:ext>
                </a:extLst>
              </p:cNvPr>
              <p:cNvSpPr>
                <a:spLocks/>
              </p:cNvSpPr>
              <p:nvPr userDrawn="1"/>
            </p:nvSpPr>
            <p:spPr bwMode="auto">
              <a:xfrm>
                <a:off x="-8" y="1385"/>
                <a:ext cx="3437" cy="4552"/>
              </a:xfrm>
              <a:custGeom>
                <a:avLst/>
                <a:gdLst/>
                <a:ahLst/>
                <a:cxnLst>
                  <a:cxn ang="0">
                    <a:pos x="307" y="253"/>
                  </a:cxn>
                  <a:cxn ang="0">
                    <a:pos x="36" y="389"/>
                  </a:cxn>
                  <a:cxn ang="0">
                    <a:pos x="152" y="535"/>
                  </a:cxn>
                  <a:cxn ang="0">
                    <a:pos x="54" y="621"/>
                  </a:cxn>
                  <a:cxn ang="0">
                    <a:pos x="107" y="700"/>
                  </a:cxn>
                  <a:cxn ang="0">
                    <a:pos x="98" y="861"/>
                  </a:cxn>
                  <a:cxn ang="0">
                    <a:pos x="236" y="886"/>
                  </a:cxn>
                  <a:cxn ang="0">
                    <a:pos x="316" y="886"/>
                  </a:cxn>
                  <a:cxn ang="0">
                    <a:pos x="368" y="861"/>
                  </a:cxn>
                  <a:cxn ang="0">
                    <a:pos x="477" y="831"/>
                  </a:cxn>
                  <a:cxn ang="0">
                    <a:pos x="720" y="885"/>
                  </a:cxn>
                  <a:cxn ang="0">
                    <a:pos x="877" y="1132"/>
                  </a:cxn>
                  <a:cxn ang="0">
                    <a:pos x="983" y="1325"/>
                  </a:cxn>
                  <a:cxn ang="0">
                    <a:pos x="1074" y="1700"/>
                  </a:cxn>
                  <a:cxn ang="0">
                    <a:pos x="1256" y="1957"/>
                  </a:cxn>
                  <a:cxn ang="0">
                    <a:pos x="1266" y="1862"/>
                  </a:cxn>
                  <a:cxn ang="0">
                    <a:pos x="1649" y="2164"/>
                  </a:cxn>
                  <a:cxn ang="0">
                    <a:pos x="1922" y="2341"/>
                  </a:cxn>
                  <a:cxn ang="0">
                    <a:pos x="1964" y="2526"/>
                  </a:cxn>
                  <a:cxn ang="0">
                    <a:pos x="2062" y="2838"/>
                  </a:cxn>
                  <a:cxn ang="0">
                    <a:pos x="2122" y="3477"/>
                  </a:cxn>
                  <a:cxn ang="0">
                    <a:pos x="2109" y="3696"/>
                  </a:cxn>
                  <a:cxn ang="0">
                    <a:pos x="2116" y="3854"/>
                  </a:cxn>
                  <a:cxn ang="0">
                    <a:pos x="2242" y="3807"/>
                  </a:cxn>
                  <a:cxn ang="0">
                    <a:pos x="2323" y="3576"/>
                  </a:cxn>
                  <a:cxn ang="0">
                    <a:pos x="2463" y="3339"/>
                  </a:cxn>
                  <a:cxn ang="0">
                    <a:pos x="2680" y="3123"/>
                  </a:cxn>
                  <a:cxn ang="0">
                    <a:pos x="2980" y="2650"/>
                  </a:cxn>
                  <a:cxn ang="0">
                    <a:pos x="2655" y="2553"/>
                  </a:cxn>
                  <a:cxn ang="0">
                    <a:pos x="2498" y="2390"/>
                  </a:cxn>
                  <a:cxn ang="0">
                    <a:pos x="2235" y="2280"/>
                  </a:cxn>
                  <a:cxn ang="0">
                    <a:pos x="2006" y="2316"/>
                  </a:cxn>
                  <a:cxn ang="0">
                    <a:pos x="1812" y="2048"/>
                  </a:cxn>
                  <a:cxn ang="0">
                    <a:pos x="1630" y="1860"/>
                  </a:cxn>
                  <a:cxn ang="0">
                    <a:pos x="1883" y="1826"/>
                  </a:cxn>
                  <a:cxn ang="0">
                    <a:pos x="2055" y="1688"/>
                  </a:cxn>
                  <a:cxn ang="0">
                    <a:pos x="2180" y="1463"/>
                  </a:cxn>
                  <a:cxn ang="0">
                    <a:pos x="2360" y="1394"/>
                  </a:cxn>
                  <a:cxn ang="0">
                    <a:pos x="2215" y="1292"/>
                  </a:cxn>
                  <a:cxn ang="0">
                    <a:pos x="2500" y="1098"/>
                  </a:cxn>
                  <a:cxn ang="0">
                    <a:pos x="2284" y="895"/>
                  </a:cxn>
                  <a:cxn ang="0">
                    <a:pos x="2100" y="740"/>
                  </a:cxn>
                  <a:cxn ang="0">
                    <a:pos x="2050" y="987"/>
                  </a:cxn>
                  <a:cxn ang="0">
                    <a:pos x="1925" y="1129"/>
                  </a:cxn>
                  <a:cxn ang="0">
                    <a:pos x="1679" y="913"/>
                  </a:cxn>
                  <a:cxn ang="0">
                    <a:pos x="1725" y="663"/>
                  </a:cxn>
                  <a:cxn ang="0">
                    <a:pos x="1822" y="574"/>
                  </a:cxn>
                  <a:cxn ang="0">
                    <a:pos x="1925" y="359"/>
                  </a:cxn>
                  <a:cxn ang="0">
                    <a:pos x="1822" y="466"/>
                  </a:cxn>
                  <a:cxn ang="0">
                    <a:pos x="1709" y="333"/>
                  </a:cxn>
                  <a:cxn ang="0">
                    <a:pos x="1735" y="24"/>
                  </a:cxn>
                  <a:cxn ang="0">
                    <a:pos x="1607" y="243"/>
                  </a:cxn>
                  <a:cxn ang="0">
                    <a:pos x="1607" y="422"/>
                  </a:cxn>
                  <a:cxn ang="0">
                    <a:pos x="1426" y="421"/>
                  </a:cxn>
                  <a:cxn ang="0">
                    <a:pos x="1330" y="453"/>
                  </a:cxn>
                  <a:cxn ang="0">
                    <a:pos x="1040" y="322"/>
                  </a:cxn>
                  <a:cxn ang="0">
                    <a:pos x="791" y="347"/>
                  </a:cxn>
                </a:cxnLst>
                <a:rect l="0" t="0" r="r" b="b"/>
                <a:pathLst>
                  <a:path w="2990" h="3967">
                    <a:moveTo>
                      <a:pt x="546" y="300"/>
                    </a:moveTo>
                    <a:cubicBezTo>
                      <a:pt x="494" y="305"/>
                      <a:pt x="494" y="305"/>
                      <a:pt x="494" y="305"/>
                    </a:cubicBezTo>
                    <a:cubicBezTo>
                      <a:pt x="494" y="305"/>
                      <a:pt x="487" y="316"/>
                      <a:pt x="457" y="296"/>
                    </a:cubicBezTo>
                    <a:cubicBezTo>
                      <a:pt x="427" y="276"/>
                      <a:pt x="408" y="273"/>
                      <a:pt x="396" y="274"/>
                    </a:cubicBezTo>
                    <a:cubicBezTo>
                      <a:pt x="385" y="276"/>
                      <a:pt x="353" y="269"/>
                      <a:pt x="353" y="269"/>
                    </a:cubicBezTo>
                    <a:cubicBezTo>
                      <a:pt x="349" y="251"/>
                      <a:pt x="349" y="251"/>
                      <a:pt x="349" y="251"/>
                    </a:cubicBezTo>
                    <a:cubicBezTo>
                      <a:pt x="349" y="251"/>
                      <a:pt x="337" y="244"/>
                      <a:pt x="332" y="244"/>
                    </a:cubicBezTo>
                    <a:cubicBezTo>
                      <a:pt x="327" y="244"/>
                      <a:pt x="327" y="263"/>
                      <a:pt x="307" y="253"/>
                    </a:cubicBezTo>
                    <a:cubicBezTo>
                      <a:pt x="287" y="243"/>
                      <a:pt x="287" y="239"/>
                      <a:pt x="268" y="231"/>
                    </a:cubicBezTo>
                    <a:cubicBezTo>
                      <a:pt x="250" y="222"/>
                      <a:pt x="235" y="206"/>
                      <a:pt x="233" y="222"/>
                    </a:cubicBezTo>
                    <a:cubicBezTo>
                      <a:pt x="231" y="239"/>
                      <a:pt x="228" y="253"/>
                      <a:pt x="208" y="258"/>
                    </a:cubicBezTo>
                    <a:cubicBezTo>
                      <a:pt x="187" y="263"/>
                      <a:pt x="186" y="263"/>
                      <a:pt x="174" y="274"/>
                    </a:cubicBezTo>
                    <a:cubicBezTo>
                      <a:pt x="162" y="286"/>
                      <a:pt x="160" y="283"/>
                      <a:pt x="139" y="300"/>
                    </a:cubicBezTo>
                    <a:cubicBezTo>
                      <a:pt x="117" y="316"/>
                      <a:pt x="103" y="333"/>
                      <a:pt x="101" y="347"/>
                    </a:cubicBezTo>
                    <a:cubicBezTo>
                      <a:pt x="100" y="360"/>
                      <a:pt x="101" y="382"/>
                      <a:pt x="76" y="382"/>
                    </a:cubicBezTo>
                    <a:cubicBezTo>
                      <a:pt x="51" y="382"/>
                      <a:pt x="36" y="389"/>
                      <a:pt x="36" y="389"/>
                    </a:cubicBezTo>
                    <a:cubicBezTo>
                      <a:pt x="34" y="404"/>
                      <a:pt x="34" y="404"/>
                      <a:pt x="34" y="404"/>
                    </a:cubicBezTo>
                    <a:cubicBezTo>
                      <a:pt x="34" y="414"/>
                      <a:pt x="68" y="427"/>
                      <a:pt x="78" y="436"/>
                    </a:cubicBezTo>
                    <a:cubicBezTo>
                      <a:pt x="88" y="444"/>
                      <a:pt x="100" y="486"/>
                      <a:pt x="107" y="490"/>
                    </a:cubicBezTo>
                    <a:cubicBezTo>
                      <a:pt x="113" y="493"/>
                      <a:pt x="122" y="483"/>
                      <a:pt x="128" y="490"/>
                    </a:cubicBezTo>
                    <a:cubicBezTo>
                      <a:pt x="135" y="496"/>
                      <a:pt x="125" y="503"/>
                      <a:pt x="137" y="505"/>
                    </a:cubicBezTo>
                    <a:cubicBezTo>
                      <a:pt x="149" y="506"/>
                      <a:pt x="164" y="506"/>
                      <a:pt x="174" y="508"/>
                    </a:cubicBezTo>
                    <a:cubicBezTo>
                      <a:pt x="184" y="510"/>
                      <a:pt x="189" y="525"/>
                      <a:pt x="179" y="527"/>
                    </a:cubicBezTo>
                    <a:cubicBezTo>
                      <a:pt x="169" y="528"/>
                      <a:pt x="155" y="527"/>
                      <a:pt x="152" y="535"/>
                    </a:cubicBezTo>
                    <a:cubicBezTo>
                      <a:pt x="149" y="543"/>
                      <a:pt x="135" y="547"/>
                      <a:pt x="122" y="545"/>
                    </a:cubicBezTo>
                    <a:cubicBezTo>
                      <a:pt x="108" y="543"/>
                      <a:pt x="100" y="538"/>
                      <a:pt x="96" y="527"/>
                    </a:cubicBezTo>
                    <a:cubicBezTo>
                      <a:pt x="93" y="515"/>
                      <a:pt x="95" y="491"/>
                      <a:pt x="76" y="510"/>
                    </a:cubicBezTo>
                    <a:cubicBezTo>
                      <a:pt x="58" y="528"/>
                      <a:pt x="56" y="535"/>
                      <a:pt x="48" y="538"/>
                    </a:cubicBezTo>
                    <a:cubicBezTo>
                      <a:pt x="39" y="542"/>
                      <a:pt x="19" y="552"/>
                      <a:pt x="14" y="559"/>
                    </a:cubicBezTo>
                    <a:cubicBezTo>
                      <a:pt x="9" y="565"/>
                      <a:pt x="0" y="579"/>
                      <a:pt x="14" y="582"/>
                    </a:cubicBezTo>
                    <a:cubicBezTo>
                      <a:pt x="27" y="585"/>
                      <a:pt x="32" y="592"/>
                      <a:pt x="36" y="602"/>
                    </a:cubicBezTo>
                    <a:cubicBezTo>
                      <a:pt x="39" y="612"/>
                      <a:pt x="41" y="617"/>
                      <a:pt x="54" y="621"/>
                    </a:cubicBezTo>
                    <a:cubicBezTo>
                      <a:pt x="68" y="624"/>
                      <a:pt x="91" y="626"/>
                      <a:pt x="91" y="626"/>
                    </a:cubicBezTo>
                    <a:cubicBezTo>
                      <a:pt x="91" y="626"/>
                      <a:pt x="100" y="617"/>
                      <a:pt x="110" y="624"/>
                    </a:cubicBezTo>
                    <a:cubicBezTo>
                      <a:pt x="120" y="631"/>
                      <a:pt x="122" y="617"/>
                      <a:pt x="142" y="616"/>
                    </a:cubicBezTo>
                    <a:cubicBezTo>
                      <a:pt x="162" y="614"/>
                      <a:pt x="152" y="636"/>
                      <a:pt x="152" y="636"/>
                    </a:cubicBezTo>
                    <a:cubicBezTo>
                      <a:pt x="155" y="666"/>
                      <a:pt x="155" y="666"/>
                      <a:pt x="155" y="666"/>
                    </a:cubicBezTo>
                    <a:cubicBezTo>
                      <a:pt x="139" y="680"/>
                      <a:pt x="139" y="680"/>
                      <a:pt x="139" y="680"/>
                    </a:cubicBezTo>
                    <a:cubicBezTo>
                      <a:pt x="120" y="683"/>
                      <a:pt x="120" y="683"/>
                      <a:pt x="120" y="683"/>
                    </a:cubicBezTo>
                    <a:cubicBezTo>
                      <a:pt x="107" y="700"/>
                      <a:pt x="107" y="700"/>
                      <a:pt x="107" y="700"/>
                    </a:cubicBezTo>
                    <a:cubicBezTo>
                      <a:pt x="107" y="700"/>
                      <a:pt x="85" y="703"/>
                      <a:pt x="80" y="707"/>
                    </a:cubicBezTo>
                    <a:cubicBezTo>
                      <a:pt x="74" y="710"/>
                      <a:pt x="56" y="730"/>
                      <a:pt x="56" y="730"/>
                    </a:cubicBezTo>
                    <a:cubicBezTo>
                      <a:pt x="41" y="752"/>
                      <a:pt x="41" y="752"/>
                      <a:pt x="41" y="752"/>
                    </a:cubicBezTo>
                    <a:cubicBezTo>
                      <a:pt x="41" y="752"/>
                      <a:pt x="41" y="770"/>
                      <a:pt x="49" y="777"/>
                    </a:cubicBezTo>
                    <a:cubicBezTo>
                      <a:pt x="58" y="784"/>
                      <a:pt x="53" y="782"/>
                      <a:pt x="66" y="794"/>
                    </a:cubicBezTo>
                    <a:cubicBezTo>
                      <a:pt x="80" y="806"/>
                      <a:pt x="83" y="816"/>
                      <a:pt x="83" y="816"/>
                    </a:cubicBezTo>
                    <a:cubicBezTo>
                      <a:pt x="91" y="848"/>
                      <a:pt x="91" y="848"/>
                      <a:pt x="91" y="848"/>
                    </a:cubicBezTo>
                    <a:cubicBezTo>
                      <a:pt x="98" y="861"/>
                      <a:pt x="98" y="861"/>
                      <a:pt x="98" y="861"/>
                    </a:cubicBezTo>
                    <a:cubicBezTo>
                      <a:pt x="127" y="821"/>
                      <a:pt x="127" y="821"/>
                      <a:pt x="127" y="821"/>
                    </a:cubicBezTo>
                    <a:cubicBezTo>
                      <a:pt x="127" y="821"/>
                      <a:pt x="135" y="838"/>
                      <a:pt x="135" y="843"/>
                    </a:cubicBezTo>
                    <a:cubicBezTo>
                      <a:pt x="135" y="888"/>
                      <a:pt x="135" y="888"/>
                      <a:pt x="135" y="888"/>
                    </a:cubicBezTo>
                    <a:cubicBezTo>
                      <a:pt x="135" y="895"/>
                      <a:pt x="150" y="900"/>
                      <a:pt x="155" y="898"/>
                    </a:cubicBezTo>
                    <a:cubicBezTo>
                      <a:pt x="160" y="897"/>
                      <a:pt x="157" y="883"/>
                      <a:pt x="169" y="885"/>
                    </a:cubicBezTo>
                    <a:cubicBezTo>
                      <a:pt x="181" y="886"/>
                      <a:pt x="182" y="893"/>
                      <a:pt x="192" y="897"/>
                    </a:cubicBezTo>
                    <a:cubicBezTo>
                      <a:pt x="203" y="900"/>
                      <a:pt x="214" y="902"/>
                      <a:pt x="219" y="898"/>
                    </a:cubicBezTo>
                    <a:cubicBezTo>
                      <a:pt x="224" y="895"/>
                      <a:pt x="231" y="886"/>
                      <a:pt x="236" y="886"/>
                    </a:cubicBezTo>
                    <a:cubicBezTo>
                      <a:pt x="241" y="886"/>
                      <a:pt x="233" y="912"/>
                      <a:pt x="226" y="927"/>
                    </a:cubicBezTo>
                    <a:cubicBezTo>
                      <a:pt x="219" y="942"/>
                      <a:pt x="192" y="970"/>
                      <a:pt x="179" y="982"/>
                    </a:cubicBezTo>
                    <a:cubicBezTo>
                      <a:pt x="166" y="994"/>
                      <a:pt x="142" y="1011"/>
                      <a:pt x="128" y="1019"/>
                    </a:cubicBezTo>
                    <a:cubicBezTo>
                      <a:pt x="115" y="1028"/>
                      <a:pt x="110" y="1050"/>
                      <a:pt x="118" y="1050"/>
                    </a:cubicBezTo>
                    <a:cubicBezTo>
                      <a:pt x="127" y="1050"/>
                      <a:pt x="140" y="1039"/>
                      <a:pt x="154" y="1031"/>
                    </a:cubicBezTo>
                    <a:cubicBezTo>
                      <a:pt x="167" y="1023"/>
                      <a:pt x="248" y="976"/>
                      <a:pt x="255" y="964"/>
                    </a:cubicBezTo>
                    <a:cubicBezTo>
                      <a:pt x="262" y="952"/>
                      <a:pt x="290" y="923"/>
                      <a:pt x="295" y="920"/>
                    </a:cubicBezTo>
                    <a:cubicBezTo>
                      <a:pt x="300" y="917"/>
                      <a:pt x="321" y="897"/>
                      <a:pt x="316" y="886"/>
                    </a:cubicBezTo>
                    <a:cubicBezTo>
                      <a:pt x="310" y="876"/>
                      <a:pt x="305" y="865"/>
                      <a:pt x="319" y="858"/>
                    </a:cubicBezTo>
                    <a:cubicBezTo>
                      <a:pt x="332" y="851"/>
                      <a:pt x="348" y="834"/>
                      <a:pt x="349" y="828"/>
                    </a:cubicBezTo>
                    <a:cubicBezTo>
                      <a:pt x="351" y="821"/>
                      <a:pt x="354" y="802"/>
                      <a:pt x="368" y="794"/>
                    </a:cubicBezTo>
                    <a:cubicBezTo>
                      <a:pt x="381" y="786"/>
                      <a:pt x="400" y="775"/>
                      <a:pt x="400" y="775"/>
                    </a:cubicBezTo>
                    <a:cubicBezTo>
                      <a:pt x="408" y="794"/>
                      <a:pt x="408" y="794"/>
                      <a:pt x="408" y="794"/>
                    </a:cubicBezTo>
                    <a:cubicBezTo>
                      <a:pt x="408" y="794"/>
                      <a:pt x="366" y="809"/>
                      <a:pt x="368" y="814"/>
                    </a:cubicBezTo>
                    <a:cubicBezTo>
                      <a:pt x="369" y="819"/>
                      <a:pt x="349" y="849"/>
                      <a:pt x="354" y="856"/>
                    </a:cubicBezTo>
                    <a:cubicBezTo>
                      <a:pt x="359" y="863"/>
                      <a:pt x="369" y="855"/>
                      <a:pt x="368" y="861"/>
                    </a:cubicBezTo>
                    <a:cubicBezTo>
                      <a:pt x="366" y="868"/>
                      <a:pt x="359" y="885"/>
                      <a:pt x="359" y="885"/>
                    </a:cubicBezTo>
                    <a:cubicBezTo>
                      <a:pt x="359" y="885"/>
                      <a:pt x="373" y="871"/>
                      <a:pt x="380" y="866"/>
                    </a:cubicBezTo>
                    <a:cubicBezTo>
                      <a:pt x="386" y="861"/>
                      <a:pt x="415" y="846"/>
                      <a:pt x="422" y="841"/>
                    </a:cubicBezTo>
                    <a:cubicBezTo>
                      <a:pt x="428" y="836"/>
                      <a:pt x="442" y="843"/>
                      <a:pt x="440" y="826"/>
                    </a:cubicBezTo>
                    <a:cubicBezTo>
                      <a:pt x="439" y="809"/>
                      <a:pt x="437" y="799"/>
                      <a:pt x="450" y="797"/>
                    </a:cubicBezTo>
                    <a:cubicBezTo>
                      <a:pt x="464" y="796"/>
                      <a:pt x="472" y="787"/>
                      <a:pt x="477" y="797"/>
                    </a:cubicBezTo>
                    <a:cubicBezTo>
                      <a:pt x="482" y="807"/>
                      <a:pt x="474" y="811"/>
                      <a:pt x="472" y="819"/>
                    </a:cubicBezTo>
                    <a:cubicBezTo>
                      <a:pt x="471" y="828"/>
                      <a:pt x="466" y="836"/>
                      <a:pt x="477" y="831"/>
                    </a:cubicBezTo>
                    <a:cubicBezTo>
                      <a:pt x="489" y="826"/>
                      <a:pt x="487" y="819"/>
                      <a:pt x="496" y="821"/>
                    </a:cubicBezTo>
                    <a:cubicBezTo>
                      <a:pt x="504" y="823"/>
                      <a:pt x="519" y="833"/>
                      <a:pt x="536" y="836"/>
                    </a:cubicBezTo>
                    <a:cubicBezTo>
                      <a:pt x="553" y="839"/>
                      <a:pt x="577" y="843"/>
                      <a:pt x="587" y="843"/>
                    </a:cubicBezTo>
                    <a:cubicBezTo>
                      <a:pt x="597" y="843"/>
                      <a:pt x="612" y="836"/>
                      <a:pt x="626" y="839"/>
                    </a:cubicBezTo>
                    <a:cubicBezTo>
                      <a:pt x="639" y="843"/>
                      <a:pt x="651" y="841"/>
                      <a:pt x="648" y="851"/>
                    </a:cubicBezTo>
                    <a:cubicBezTo>
                      <a:pt x="644" y="861"/>
                      <a:pt x="658" y="870"/>
                      <a:pt x="661" y="876"/>
                    </a:cubicBezTo>
                    <a:cubicBezTo>
                      <a:pt x="664" y="883"/>
                      <a:pt x="693" y="891"/>
                      <a:pt x="700" y="890"/>
                    </a:cubicBezTo>
                    <a:cubicBezTo>
                      <a:pt x="707" y="888"/>
                      <a:pt x="710" y="878"/>
                      <a:pt x="720" y="885"/>
                    </a:cubicBezTo>
                    <a:cubicBezTo>
                      <a:pt x="730" y="891"/>
                      <a:pt x="744" y="922"/>
                      <a:pt x="752" y="934"/>
                    </a:cubicBezTo>
                    <a:cubicBezTo>
                      <a:pt x="760" y="945"/>
                      <a:pt x="755" y="955"/>
                      <a:pt x="760" y="960"/>
                    </a:cubicBezTo>
                    <a:cubicBezTo>
                      <a:pt x="766" y="965"/>
                      <a:pt x="767" y="962"/>
                      <a:pt x="781" y="965"/>
                    </a:cubicBezTo>
                    <a:cubicBezTo>
                      <a:pt x="794" y="969"/>
                      <a:pt x="793" y="972"/>
                      <a:pt x="803" y="984"/>
                    </a:cubicBezTo>
                    <a:cubicBezTo>
                      <a:pt x="813" y="996"/>
                      <a:pt x="819" y="1004"/>
                      <a:pt x="823" y="1016"/>
                    </a:cubicBezTo>
                    <a:cubicBezTo>
                      <a:pt x="826" y="1028"/>
                      <a:pt x="838" y="1044"/>
                      <a:pt x="838" y="1051"/>
                    </a:cubicBezTo>
                    <a:cubicBezTo>
                      <a:pt x="838" y="1058"/>
                      <a:pt x="862" y="1092"/>
                      <a:pt x="862" y="1100"/>
                    </a:cubicBezTo>
                    <a:cubicBezTo>
                      <a:pt x="862" y="1108"/>
                      <a:pt x="862" y="1127"/>
                      <a:pt x="877" y="1132"/>
                    </a:cubicBezTo>
                    <a:cubicBezTo>
                      <a:pt x="892" y="1137"/>
                      <a:pt x="899" y="1144"/>
                      <a:pt x="900" y="1159"/>
                    </a:cubicBezTo>
                    <a:cubicBezTo>
                      <a:pt x="902" y="1174"/>
                      <a:pt x="905" y="1176"/>
                      <a:pt x="912" y="1182"/>
                    </a:cubicBezTo>
                    <a:cubicBezTo>
                      <a:pt x="919" y="1189"/>
                      <a:pt x="939" y="1211"/>
                      <a:pt x="956" y="1219"/>
                    </a:cubicBezTo>
                    <a:cubicBezTo>
                      <a:pt x="973" y="1228"/>
                      <a:pt x="991" y="1240"/>
                      <a:pt x="1000" y="1250"/>
                    </a:cubicBezTo>
                    <a:cubicBezTo>
                      <a:pt x="1008" y="1260"/>
                      <a:pt x="1020" y="1268"/>
                      <a:pt x="1017" y="1283"/>
                    </a:cubicBezTo>
                    <a:cubicBezTo>
                      <a:pt x="1013" y="1298"/>
                      <a:pt x="1017" y="1317"/>
                      <a:pt x="1000" y="1307"/>
                    </a:cubicBezTo>
                    <a:cubicBezTo>
                      <a:pt x="983" y="1297"/>
                      <a:pt x="956" y="1280"/>
                      <a:pt x="963" y="1295"/>
                    </a:cubicBezTo>
                    <a:cubicBezTo>
                      <a:pt x="970" y="1310"/>
                      <a:pt x="978" y="1317"/>
                      <a:pt x="983" y="1325"/>
                    </a:cubicBezTo>
                    <a:cubicBezTo>
                      <a:pt x="988" y="1334"/>
                      <a:pt x="1000" y="1344"/>
                      <a:pt x="998" y="1354"/>
                    </a:cubicBezTo>
                    <a:cubicBezTo>
                      <a:pt x="996" y="1364"/>
                      <a:pt x="980" y="1369"/>
                      <a:pt x="980" y="1381"/>
                    </a:cubicBezTo>
                    <a:cubicBezTo>
                      <a:pt x="980" y="1392"/>
                      <a:pt x="986" y="1435"/>
                      <a:pt x="983" y="1448"/>
                    </a:cubicBezTo>
                    <a:cubicBezTo>
                      <a:pt x="980" y="1461"/>
                      <a:pt x="964" y="1503"/>
                      <a:pt x="978" y="1525"/>
                    </a:cubicBezTo>
                    <a:cubicBezTo>
                      <a:pt x="991" y="1547"/>
                      <a:pt x="983" y="1549"/>
                      <a:pt x="991" y="1566"/>
                    </a:cubicBezTo>
                    <a:cubicBezTo>
                      <a:pt x="1000" y="1582"/>
                      <a:pt x="998" y="1584"/>
                      <a:pt x="1018" y="1601"/>
                    </a:cubicBezTo>
                    <a:cubicBezTo>
                      <a:pt x="1039" y="1618"/>
                      <a:pt x="1042" y="1667"/>
                      <a:pt x="1049" y="1678"/>
                    </a:cubicBezTo>
                    <a:cubicBezTo>
                      <a:pt x="1055" y="1690"/>
                      <a:pt x="1061" y="1697"/>
                      <a:pt x="1074" y="1700"/>
                    </a:cubicBezTo>
                    <a:cubicBezTo>
                      <a:pt x="1087" y="1704"/>
                      <a:pt x="1087" y="1704"/>
                      <a:pt x="1103" y="1717"/>
                    </a:cubicBezTo>
                    <a:cubicBezTo>
                      <a:pt x="1118" y="1730"/>
                      <a:pt x="1131" y="1746"/>
                      <a:pt x="1145" y="1764"/>
                    </a:cubicBezTo>
                    <a:cubicBezTo>
                      <a:pt x="1158" y="1783"/>
                      <a:pt x="1160" y="1804"/>
                      <a:pt x="1170" y="1818"/>
                    </a:cubicBezTo>
                    <a:cubicBezTo>
                      <a:pt x="1180" y="1831"/>
                      <a:pt x="1187" y="1855"/>
                      <a:pt x="1197" y="1860"/>
                    </a:cubicBezTo>
                    <a:cubicBezTo>
                      <a:pt x="1207" y="1865"/>
                      <a:pt x="1209" y="1878"/>
                      <a:pt x="1202" y="1883"/>
                    </a:cubicBezTo>
                    <a:cubicBezTo>
                      <a:pt x="1195" y="1888"/>
                      <a:pt x="1207" y="1899"/>
                      <a:pt x="1221" y="1905"/>
                    </a:cubicBezTo>
                    <a:cubicBezTo>
                      <a:pt x="1234" y="1912"/>
                      <a:pt x="1253" y="1922"/>
                      <a:pt x="1253" y="1930"/>
                    </a:cubicBezTo>
                    <a:cubicBezTo>
                      <a:pt x="1253" y="1939"/>
                      <a:pt x="1251" y="1951"/>
                      <a:pt x="1256" y="1957"/>
                    </a:cubicBezTo>
                    <a:cubicBezTo>
                      <a:pt x="1261" y="1964"/>
                      <a:pt x="1295" y="1999"/>
                      <a:pt x="1302" y="1996"/>
                    </a:cubicBezTo>
                    <a:cubicBezTo>
                      <a:pt x="1308" y="1993"/>
                      <a:pt x="1300" y="1978"/>
                      <a:pt x="1293" y="1969"/>
                    </a:cubicBezTo>
                    <a:cubicBezTo>
                      <a:pt x="1286" y="1961"/>
                      <a:pt x="1266" y="1929"/>
                      <a:pt x="1264" y="1915"/>
                    </a:cubicBezTo>
                    <a:cubicBezTo>
                      <a:pt x="1263" y="1902"/>
                      <a:pt x="1237" y="1882"/>
                      <a:pt x="1237" y="1875"/>
                    </a:cubicBezTo>
                    <a:cubicBezTo>
                      <a:pt x="1237" y="1868"/>
                      <a:pt x="1212" y="1828"/>
                      <a:pt x="1207" y="1818"/>
                    </a:cubicBezTo>
                    <a:cubicBezTo>
                      <a:pt x="1202" y="1808"/>
                      <a:pt x="1170" y="1774"/>
                      <a:pt x="1192" y="1777"/>
                    </a:cubicBezTo>
                    <a:cubicBezTo>
                      <a:pt x="1214" y="1781"/>
                      <a:pt x="1227" y="1788"/>
                      <a:pt x="1234" y="1798"/>
                    </a:cubicBezTo>
                    <a:cubicBezTo>
                      <a:pt x="1241" y="1808"/>
                      <a:pt x="1253" y="1845"/>
                      <a:pt x="1266" y="1862"/>
                    </a:cubicBezTo>
                    <a:cubicBezTo>
                      <a:pt x="1280" y="1878"/>
                      <a:pt x="1318" y="1924"/>
                      <a:pt x="1323" y="1936"/>
                    </a:cubicBezTo>
                    <a:cubicBezTo>
                      <a:pt x="1329" y="1947"/>
                      <a:pt x="1334" y="1964"/>
                      <a:pt x="1349" y="1971"/>
                    </a:cubicBezTo>
                    <a:cubicBezTo>
                      <a:pt x="1364" y="1978"/>
                      <a:pt x="1367" y="1973"/>
                      <a:pt x="1381" y="1988"/>
                    </a:cubicBezTo>
                    <a:cubicBezTo>
                      <a:pt x="1394" y="2003"/>
                      <a:pt x="1401" y="2020"/>
                      <a:pt x="1403" y="2038"/>
                    </a:cubicBezTo>
                    <a:cubicBezTo>
                      <a:pt x="1404" y="2057"/>
                      <a:pt x="1384" y="2065"/>
                      <a:pt x="1406" y="2077"/>
                    </a:cubicBezTo>
                    <a:cubicBezTo>
                      <a:pt x="1428" y="2089"/>
                      <a:pt x="1468" y="2117"/>
                      <a:pt x="1502" y="2131"/>
                    </a:cubicBezTo>
                    <a:cubicBezTo>
                      <a:pt x="1536" y="2144"/>
                      <a:pt x="1603" y="2176"/>
                      <a:pt x="1617" y="2171"/>
                    </a:cubicBezTo>
                    <a:cubicBezTo>
                      <a:pt x="1630" y="2166"/>
                      <a:pt x="1634" y="2157"/>
                      <a:pt x="1649" y="2164"/>
                    </a:cubicBezTo>
                    <a:cubicBezTo>
                      <a:pt x="1664" y="2171"/>
                      <a:pt x="1671" y="2173"/>
                      <a:pt x="1679" y="2186"/>
                    </a:cubicBezTo>
                    <a:cubicBezTo>
                      <a:pt x="1688" y="2199"/>
                      <a:pt x="1689" y="2201"/>
                      <a:pt x="1704" y="2205"/>
                    </a:cubicBezTo>
                    <a:cubicBezTo>
                      <a:pt x="1720" y="2208"/>
                      <a:pt x="1726" y="2211"/>
                      <a:pt x="1735" y="2213"/>
                    </a:cubicBezTo>
                    <a:cubicBezTo>
                      <a:pt x="1743" y="2215"/>
                      <a:pt x="1765" y="2223"/>
                      <a:pt x="1765" y="2223"/>
                    </a:cubicBezTo>
                    <a:cubicBezTo>
                      <a:pt x="1765" y="2223"/>
                      <a:pt x="1790" y="2223"/>
                      <a:pt x="1807" y="2230"/>
                    </a:cubicBezTo>
                    <a:cubicBezTo>
                      <a:pt x="1824" y="2237"/>
                      <a:pt x="1827" y="2252"/>
                      <a:pt x="1841" y="2262"/>
                    </a:cubicBezTo>
                    <a:cubicBezTo>
                      <a:pt x="1854" y="2272"/>
                      <a:pt x="1853" y="2289"/>
                      <a:pt x="1873" y="2304"/>
                    </a:cubicBezTo>
                    <a:cubicBezTo>
                      <a:pt x="1893" y="2319"/>
                      <a:pt x="1910" y="2331"/>
                      <a:pt x="1922" y="2341"/>
                    </a:cubicBezTo>
                    <a:cubicBezTo>
                      <a:pt x="1934" y="2351"/>
                      <a:pt x="1944" y="2347"/>
                      <a:pt x="1947" y="2356"/>
                    </a:cubicBezTo>
                    <a:cubicBezTo>
                      <a:pt x="1950" y="2364"/>
                      <a:pt x="1950" y="2368"/>
                      <a:pt x="1959" y="2361"/>
                    </a:cubicBezTo>
                    <a:cubicBezTo>
                      <a:pt x="1967" y="2354"/>
                      <a:pt x="1972" y="2341"/>
                      <a:pt x="1984" y="2339"/>
                    </a:cubicBezTo>
                    <a:cubicBezTo>
                      <a:pt x="1996" y="2337"/>
                      <a:pt x="1998" y="2322"/>
                      <a:pt x="2008" y="2339"/>
                    </a:cubicBezTo>
                    <a:cubicBezTo>
                      <a:pt x="2018" y="2356"/>
                      <a:pt x="2020" y="2356"/>
                      <a:pt x="2021" y="2368"/>
                    </a:cubicBezTo>
                    <a:cubicBezTo>
                      <a:pt x="2023" y="2379"/>
                      <a:pt x="2016" y="2391"/>
                      <a:pt x="2016" y="2406"/>
                    </a:cubicBezTo>
                    <a:cubicBezTo>
                      <a:pt x="2016" y="2421"/>
                      <a:pt x="2004" y="2472"/>
                      <a:pt x="1994" y="2484"/>
                    </a:cubicBezTo>
                    <a:cubicBezTo>
                      <a:pt x="1984" y="2495"/>
                      <a:pt x="1969" y="2507"/>
                      <a:pt x="1964" y="2526"/>
                    </a:cubicBezTo>
                    <a:cubicBezTo>
                      <a:pt x="1959" y="2544"/>
                      <a:pt x="1942" y="2561"/>
                      <a:pt x="1952" y="2568"/>
                    </a:cubicBezTo>
                    <a:cubicBezTo>
                      <a:pt x="1962" y="2574"/>
                      <a:pt x="1972" y="2578"/>
                      <a:pt x="1972" y="2583"/>
                    </a:cubicBezTo>
                    <a:cubicBezTo>
                      <a:pt x="1972" y="2588"/>
                      <a:pt x="1966" y="2606"/>
                      <a:pt x="1966" y="2606"/>
                    </a:cubicBezTo>
                    <a:cubicBezTo>
                      <a:pt x="1944" y="2622"/>
                      <a:pt x="1944" y="2622"/>
                      <a:pt x="1944" y="2622"/>
                    </a:cubicBezTo>
                    <a:cubicBezTo>
                      <a:pt x="1944" y="2622"/>
                      <a:pt x="1939" y="2648"/>
                      <a:pt x="1956" y="2662"/>
                    </a:cubicBezTo>
                    <a:cubicBezTo>
                      <a:pt x="1972" y="2675"/>
                      <a:pt x="1974" y="2680"/>
                      <a:pt x="1991" y="2699"/>
                    </a:cubicBezTo>
                    <a:cubicBezTo>
                      <a:pt x="2008" y="2717"/>
                      <a:pt x="2026" y="2793"/>
                      <a:pt x="2041" y="2810"/>
                    </a:cubicBezTo>
                    <a:cubicBezTo>
                      <a:pt x="2057" y="2827"/>
                      <a:pt x="2058" y="2827"/>
                      <a:pt x="2062" y="2838"/>
                    </a:cubicBezTo>
                    <a:cubicBezTo>
                      <a:pt x="2065" y="2850"/>
                      <a:pt x="2062" y="2854"/>
                      <a:pt x="2090" y="2874"/>
                    </a:cubicBezTo>
                    <a:cubicBezTo>
                      <a:pt x="2119" y="2894"/>
                      <a:pt x="2173" y="2929"/>
                      <a:pt x="2183" y="2939"/>
                    </a:cubicBezTo>
                    <a:cubicBezTo>
                      <a:pt x="2193" y="2949"/>
                      <a:pt x="2195" y="2990"/>
                      <a:pt x="2193" y="3018"/>
                    </a:cubicBezTo>
                    <a:cubicBezTo>
                      <a:pt x="2191" y="3047"/>
                      <a:pt x="2185" y="3081"/>
                      <a:pt x="2181" y="3106"/>
                    </a:cubicBezTo>
                    <a:cubicBezTo>
                      <a:pt x="2178" y="3131"/>
                      <a:pt x="2153" y="3242"/>
                      <a:pt x="2159" y="3262"/>
                    </a:cubicBezTo>
                    <a:cubicBezTo>
                      <a:pt x="2166" y="3282"/>
                      <a:pt x="2163" y="3326"/>
                      <a:pt x="2156" y="3349"/>
                    </a:cubicBezTo>
                    <a:cubicBezTo>
                      <a:pt x="2149" y="3373"/>
                      <a:pt x="2134" y="3398"/>
                      <a:pt x="2127" y="3420"/>
                    </a:cubicBezTo>
                    <a:cubicBezTo>
                      <a:pt x="2121" y="3442"/>
                      <a:pt x="2122" y="3442"/>
                      <a:pt x="2122" y="3477"/>
                    </a:cubicBezTo>
                    <a:cubicBezTo>
                      <a:pt x="2122" y="3513"/>
                      <a:pt x="2117" y="3521"/>
                      <a:pt x="2114" y="3536"/>
                    </a:cubicBezTo>
                    <a:cubicBezTo>
                      <a:pt x="2111" y="3551"/>
                      <a:pt x="2094" y="3573"/>
                      <a:pt x="2109" y="3568"/>
                    </a:cubicBezTo>
                    <a:cubicBezTo>
                      <a:pt x="2124" y="3563"/>
                      <a:pt x="2112" y="3555"/>
                      <a:pt x="2124" y="3563"/>
                    </a:cubicBezTo>
                    <a:cubicBezTo>
                      <a:pt x="2136" y="3571"/>
                      <a:pt x="2138" y="3575"/>
                      <a:pt x="2134" y="3590"/>
                    </a:cubicBezTo>
                    <a:cubicBezTo>
                      <a:pt x="2131" y="3605"/>
                      <a:pt x="2131" y="3612"/>
                      <a:pt x="2134" y="3625"/>
                    </a:cubicBezTo>
                    <a:cubicBezTo>
                      <a:pt x="2138" y="3639"/>
                      <a:pt x="2139" y="3649"/>
                      <a:pt x="2131" y="3657"/>
                    </a:cubicBezTo>
                    <a:cubicBezTo>
                      <a:pt x="2122" y="3666"/>
                      <a:pt x="2126" y="3674"/>
                      <a:pt x="2121" y="3684"/>
                    </a:cubicBezTo>
                    <a:cubicBezTo>
                      <a:pt x="2116" y="3694"/>
                      <a:pt x="2116" y="3694"/>
                      <a:pt x="2109" y="3696"/>
                    </a:cubicBezTo>
                    <a:cubicBezTo>
                      <a:pt x="2092" y="3701"/>
                      <a:pt x="2077" y="3703"/>
                      <a:pt x="2084" y="3711"/>
                    </a:cubicBezTo>
                    <a:cubicBezTo>
                      <a:pt x="2090" y="3719"/>
                      <a:pt x="2087" y="3721"/>
                      <a:pt x="2097" y="3724"/>
                    </a:cubicBezTo>
                    <a:cubicBezTo>
                      <a:pt x="2107" y="3728"/>
                      <a:pt x="2107" y="3723"/>
                      <a:pt x="2107" y="3734"/>
                    </a:cubicBezTo>
                    <a:cubicBezTo>
                      <a:pt x="2107" y="3746"/>
                      <a:pt x="2106" y="3756"/>
                      <a:pt x="2104" y="3761"/>
                    </a:cubicBezTo>
                    <a:cubicBezTo>
                      <a:pt x="2102" y="3766"/>
                      <a:pt x="2090" y="3772"/>
                      <a:pt x="2095" y="3777"/>
                    </a:cubicBezTo>
                    <a:cubicBezTo>
                      <a:pt x="2100" y="3782"/>
                      <a:pt x="2104" y="3810"/>
                      <a:pt x="2104" y="3810"/>
                    </a:cubicBezTo>
                    <a:cubicBezTo>
                      <a:pt x="2104" y="3810"/>
                      <a:pt x="2079" y="3825"/>
                      <a:pt x="2092" y="3832"/>
                    </a:cubicBezTo>
                    <a:cubicBezTo>
                      <a:pt x="2106" y="3839"/>
                      <a:pt x="2104" y="3847"/>
                      <a:pt x="2116" y="3854"/>
                    </a:cubicBezTo>
                    <a:cubicBezTo>
                      <a:pt x="2127" y="3861"/>
                      <a:pt x="2129" y="3857"/>
                      <a:pt x="2132" y="3867"/>
                    </a:cubicBezTo>
                    <a:cubicBezTo>
                      <a:pt x="2136" y="3877"/>
                      <a:pt x="2146" y="3893"/>
                      <a:pt x="2148" y="3901"/>
                    </a:cubicBezTo>
                    <a:cubicBezTo>
                      <a:pt x="2149" y="3909"/>
                      <a:pt x="2139" y="3918"/>
                      <a:pt x="2151" y="3926"/>
                    </a:cubicBezTo>
                    <a:cubicBezTo>
                      <a:pt x="2163" y="3935"/>
                      <a:pt x="2156" y="3946"/>
                      <a:pt x="2171" y="3953"/>
                    </a:cubicBezTo>
                    <a:cubicBezTo>
                      <a:pt x="2186" y="3960"/>
                      <a:pt x="2200" y="3967"/>
                      <a:pt x="2205" y="3948"/>
                    </a:cubicBezTo>
                    <a:cubicBezTo>
                      <a:pt x="2210" y="3930"/>
                      <a:pt x="2222" y="3901"/>
                      <a:pt x="2218" y="3887"/>
                    </a:cubicBezTo>
                    <a:cubicBezTo>
                      <a:pt x="2215" y="3874"/>
                      <a:pt x="2208" y="3866"/>
                      <a:pt x="2217" y="3840"/>
                    </a:cubicBezTo>
                    <a:cubicBezTo>
                      <a:pt x="2225" y="3815"/>
                      <a:pt x="2232" y="3820"/>
                      <a:pt x="2242" y="3807"/>
                    </a:cubicBezTo>
                    <a:cubicBezTo>
                      <a:pt x="2252" y="3793"/>
                      <a:pt x="2249" y="3783"/>
                      <a:pt x="2264" y="3772"/>
                    </a:cubicBezTo>
                    <a:cubicBezTo>
                      <a:pt x="2279" y="3760"/>
                      <a:pt x="2301" y="3745"/>
                      <a:pt x="2299" y="3736"/>
                    </a:cubicBezTo>
                    <a:cubicBezTo>
                      <a:pt x="2298" y="3728"/>
                      <a:pt x="2284" y="3723"/>
                      <a:pt x="2274" y="3713"/>
                    </a:cubicBezTo>
                    <a:cubicBezTo>
                      <a:pt x="2264" y="3703"/>
                      <a:pt x="2239" y="3687"/>
                      <a:pt x="2254" y="3674"/>
                    </a:cubicBezTo>
                    <a:cubicBezTo>
                      <a:pt x="2269" y="3661"/>
                      <a:pt x="2288" y="3654"/>
                      <a:pt x="2294" y="3647"/>
                    </a:cubicBezTo>
                    <a:cubicBezTo>
                      <a:pt x="2301" y="3640"/>
                      <a:pt x="2296" y="3617"/>
                      <a:pt x="2303" y="3612"/>
                    </a:cubicBezTo>
                    <a:cubicBezTo>
                      <a:pt x="2309" y="3607"/>
                      <a:pt x="2325" y="3592"/>
                      <a:pt x="2325" y="3592"/>
                    </a:cubicBezTo>
                    <a:cubicBezTo>
                      <a:pt x="2325" y="3592"/>
                      <a:pt x="2330" y="3583"/>
                      <a:pt x="2323" y="3576"/>
                    </a:cubicBezTo>
                    <a:cubicBezTo>
                      <a:pt x="2316" y="3570"/>
                      <a:pt x="2309" y="3560"/>
                      <a:pt x="2309" y="3553"/>
                    </a:cubicBezTo>
                    <a:cubicBezTo>
                      <a:pt x="2309" y="3546"/>
                      <a:pt x="2311" y="3526"/>
                      <a:pt x="2311" y="3526"/>
                    </a:cubicBezTo>
                    <a:cubicBezTo>
                      <a:pt x="2311" y="3526"/>
                      <a:pt x="2342" y="3541"/>
                      <a:pt x="2348" y="3539"/>
                    </a:cubicBezTo>
                    <a:cubicBezTo>
                      <a:pt x="2355" y="3538"/>
                      <a:pt x="2360" y="3474"/>
                      <a:pt x="2379" y="3467"/>
                    </a:cubicBezTo>
                    <a:cubicBezTo>
                      <a:pt x="2397" y="3460"/>
                      <a:pt x="2443" y="3460"/>
                      <a:pt x="2456" y="3455"/>
                    </a:cubicBezTo>
                    <a:cubicBezTo>
                      <a:pt x="2470" y="3450"/>
                      <a:pt x="2497" y="3442"/>
                      <a:pt x="2495" y="3423"/>
                    </a:cubicBezTo>
                    <a:cubicBezTo>
                      <a:pt x="2493" y="3405"/>
                      <a:pt x="2495" y="3395"/>
                      <a:pt x="2486" y="3381"/>
                    </a:cubicBezTo>
                    <a:cubicBezTo>
                      <a:pt x="2478" y="3368"/>
                      <a:pt x="2463" y="3346"/>
                      <a:pt x="2463" y="3339"/>
                    </a:cubicBezTo>
                    <a:cubicBezTo>
                      <a:pt x="2463" y="3333"/>
                      <a:pt x="2480" y="3334"/>
                      <a:pt x="2493" y="3343"/>
                    </a:cubicBezTo>
                    <a:cubicBezTo>
                      <a:pt x="2507" y="3351"/>
                      <a:pt x="2520" y="3360"/>
                      <a:pt x="2534" y="3355"/>
                    </a:cubicBezTo>
                    <a:cubicBezTo>
                      <a:pt x="2547" y="3349"/>
                      <a:pt x="2554" y="3333"/>
                      <a:pt x="2559" y="3326"/>
                    </a:cubicBezTo>
                    <a:cubicBezTo>
                      <a:pt x="2564" y="3319"/>
                      <a:pt x="2581" y="3302"/>
                      <a:pt x="2588" y="3294"/>
                    </a:cubicBezTo>
                    <a:cubicBezTo>
                      <a:pt x="2594" y="3286"/>
                      <a:pt x="2604" y="3259"/>
                      <a:pt x="2611" y="3250"/>
                    </a:cubicBezTo>
                    <a:cubicBezTo>
                      <a:pt x="2618" y="3242"/>
                      <a:pt x="2625" y="3237"/>
                      <a:pt x="2631" y="3235"/>
                    </a:cubicBezTo>
                    <a:cubicBezTo>
                      <a:pt x="2638" y="3233"/>
                      <a:pt x="2672" y="3190"/>
                      <a:pt x="2672" y="3190"/>
                    </a:cubicBezTo>
                    <a:cubicBezTo>
                      <a:pt x="2672" y="3190"/>
                      <a:pt x="2670" y="3133"/>
                      <a:pt x="2680" y="3123"/>
                    </a:cubicBezTo>
                    <a:cubicBezTo>
                      <a:pt x="2690" y="3112"/>
                      <a:pt x="2722" y="3079"/>
                      <a:pt x="2749" y="3067"/>
                    </a:cubicBezTo>
                    <a:cubicBezTo>
                      <a:pt x="2776" y="3055"/>
                      <a:pt x="2797" y="3049"/>
                      <a:pt x="2808" y="3044"/>
                    </a:cubicBezTo>
                    <a:cubicBezTo>
                      <a:pt x="2820" y="3038"/>
                      <a:pt x="2832" y="3038"/>
                      <a:pt x="2840" y="3018"/>
                    </a:cubicBezTo>
                    <a:cubicBezTo>
                      <a:pt x="2849" y="2998"/>
                      <a:pt x="2869" y="2968"/>
                      <a:pt x="2879" y="2948"/>
                    </a:cubicBezTo>
                    <a:cubicBezTo>
                      <a:pt x="2889" y="2927"/>
                      <a:pt x="2899" y="2896"/>
                      <a:pt x="2898" y="2875"/>
                    </a:cubicBezTo>
                    <a:cubicBezTo>
                      <a:pt x="2896" y="2855"/>
                      <a:pt x="2894" y="2823"/>
                      <a:pt x="2906" y="2813"/>
                    </a:cubicBezTo>
                    <a:cubicBezTo>
                      <a:pt x="2918" y="2803"/>
                      <a:pt x="2972" y="2736"/>
                      <a:pt x="2979" y="2719"/>
                    </a:cubicBezTo>
                    <a:cubicBezTo>
                      <a:pt x="2985" y="2702"/>
                      <a:pt x="2990" y="2665"/>
                      <a:pt x="2980" y="2650"/>
                    </a:cubicBezTo>
                    <a:cubicBezTo>
                      <a:pt x="2970" y="2635"/>
                      <a:pt x="2955" y="2640"/>
                      <a:pt x="2938" y="2630"/>
                    </a:cubicBezTo>
                    <a:cubicBezTo>
                      <a:pt x="2921" y="2620"/>
                      <a:pt x="2904" y="2616"/>
                      <a:pt x="2891" y="2605"/>
                    </a:cubicBezTo>
                    <a:cubicBezTo>
                      <a:pt x="2878" y="2593"/>
                      <a:pt x="2869" y="2581"/>
                      <a:pt x="2847" y="2585"/>
                    </a:cubicBezTo>
                    <a:cubicBezTo>
                      <a:pt x="2825" y="2588"/>
                      <a:pt x="2797" y="2598"/>
                      <a:pt x="2786" y="2583"/>
                    </a:cubicBezTo>
                    <a:cubicBezTo>
                      <a:pt x="2776" y="2568"/>
                      <a:pt x="2733" y="2551"/>
                      <a:pt x="2726" y="2548"/>
                    </a:cubicBezTo>
                    <a:cubicBezTo>
                      <a:pt x="2719" y="2544"/>
                      <a:pt x="2699" y="2539"/>
                      <a:pt x="2695" y="2546"/>
                    </a:cubicBezTo>
                    <a:cubicBezTo>
                      <a:pt x="2692" y="2553"/>
                      <a:pt x="2687" y="2569"/>
                      <a:pt x="2679" y="2564"/>
                    </a:cubicBezTo>
                    <a:cubicBezTo>
                      <a:pt x="2670" y="2559"/>
                      <a:pt x="2655" y="2553"/>
                      <a:pt x="2655" y="2553"/>
                    </a:cubicBezTo>
                    <a:cubicBezTo>
                      <a:pt x="2655" y="2553"/>
                      <a:pt x="2657" y="2536"/>
                      <a:pt x="2648" y="2534"/>
                    </a:cubicBezTo>
                    <a:cubicBezTo>
                      <a:pt x="2640" y="2532"/>
                      <a:pt x="2626" y="2542"/>
                      <a:pt x="2626" y="2536"/>
                    </a:cubicBezTo>
                    <a:cubicBezTo>
                      <a:pt x="2626" y="2529"/>
                      <a:pt x="2635" y="2511"/>
                      <a:pt x="2640" y="2506"/>
                    </a:cubicBezTo>
                    <a:cubicBezTo>
                      <a:pt x="2645" y="2500"/>
                      <a:pt x="2650" y="2495"/>
                      <a:pt x="2647" y="2487"/>
                    </a:cubicBezTo>
                    <a:cubicBezTo>
                      <a:pt x="2643" y="2479"/>
                      <a:pt x="2647" y="2470"/>
                      <a:pt x="2635" y="2458"/>
                    </a:cubicBezTo>
                    <a:cubicBezTo>
                      <a:pt x="2623" y="2447"/>
                      <a:pt x="2620" y="2438"/>
                      <a:pt x="2613" y="2433"/>
                    </a:cubicBezTo>
                    <a:cubicBezTo>
                      <a:pt x="2606" y="2428"/>
                      <a:pt x="2542" y="2401"/>
                      <a:pt x="2542" y="2401"/>
                    </a:cubicBezTo>
                    <a:cubicBezTo>
                      <a:pt x="2542" y="2401"/>
                      <a:pt x="2517" y="2400"/>
                      <a:pt x="2498" y="2390"/>
                    </a:cubicBezTo>
                    <a:cubicBezTo>
                      <a:pt x="2480" y="2379"/>
                      <a:pt x="2460" y="2376"/>
                      <a:pt x="2453" y="2364"/>
                    </a:cubicBezTo>
                    <a:cubicBezTo>
                      <a:pt x="2446" y="2352"/>
                      <a:pt x="2429" y="2346"/>
                      <a:pt x="2417" y="2339"/>
                    </a:cubicBezTo>
                    <a:cubicBezTo>
                      <a:pt x="2406" y="2332"/>
                      <a:pt x="2389" y="2324"/>
                      <a:pt x="2385" y="2314"/>
                    </a:cubicBezTo>
                    <a:cubicBezTo>
                      <a:pt x="2382" y="2304"/>
                      <a:pt x="2368" y="2299"/>
                      <a:pt x="2360" y="2295"/>
                    </a:cubicBezTo>
                    <a:cubicBezTo>
                      <a:pt x="2352" y="2292"/>
                      <a:pt x="2345" y="2292"/>
                      <a:pt x="2331" y="2297"/>
                    </a:cubicBezTo>
                    <a:cubicBezTo>
                      <a:pt x="2318" y="2302"/>
                      <a:pt x="2303" y="2304"/>
                      <a:pt x="2296" y="2299"/>
                    </a:cubicBezTo>
                    <a:cubicBezTo>
                      <a:pt x="2289" y="2294"/>
                      <a:pt x="2272" y="2289"/>
                      <a:pt x="2266" y="2285"/>
                    </a:cubicBezTo>
                    <a:cubicBezTo>
                      <a:pt x="2259" y="2282"/>
                      <a:pt x="2235" y="2280"/>
                      <a:pt x="2235" y="2280"/>
                    </a:cubicBezTo>
                    <a:cubicBezTo>
                      <a:pt x="2235" y="2280"/>
                      <a:pt x="2185" y="2268"/>
                      <a:pt x="2185" y="2275"/>
                    </a:cubicBezTo>
                    <a:cubicBezTo>
                      <a:pt x="2185" y="2282"/>
                      <a:pt x="2183" y="2297"/>
                      <a:pt x="2171" y="2302"/>
                    </a:cubicBezTo>
                    <a:cubicBezTo>
                      <a:pt x="2159" y="2307"/>
                      <a:pt x="2149" y="2302"/>
                      <a:pt x="2146" y="2290"/>
                    </a:cubicBezTo>
                    <a:cubicBezTo>
                      <a:pt x="2143" y="2279"/>
                      <a:pt x="2141" y="2268"/>
                      <a:pt x="2132" y="2270"/>
                    </a:cubicBezTo>
                    <a:cubicBezTo>
                      <a:pt x="2124" y="2272"/>
                      <a:pt x="2106" y="2270"/>
                      <a:pt x="2097" y="2279"/>
                    </a:cubicBezTo>
                    <a:cubicBezTo>
                      <a:pt x="2089" y="2287"/>
                      <a:pt x="2065" y="2307"/>
                      <a:pt x="2062" y="2314"/>
                    </a:cubicBezTo>
                    <a:cubicBezTo>
                      <a:pt x="2058" y="2321"/>
                      <a:pt x="2052" y="2331"/>
                      <a:pt x="2047" y="2327"/>
                    </a:cubicBezTo>
                    <a:cubicBezTo>
                      <a:pt x="2041" y="2324"/>
                      <a:pt x="2018" y="2319"/>
                      <a:pt x="2006" y="2316"/>
                    </a:cubicBezTo>
                    <a:cubicBezTo>
                      <a:pt x="1994" y="2312"/>
                      <a:pt x="1983" y="2322"/>
                      <a:pt x="1966" y="2317"/>
                    </a:cubicBezTo>
                    <a:cubicBezTo>
                      <a:pt x="1949" y="2312"/>
                      <a:pt x="1888" y="2297"/>
                      <a:pt x="1885" y="2282"/>
                    </a:cubicBezTo>
                    <a:cubicBezTo>
                      <a:pt x="1881" y="2267"/>
                      <a:pt x="1890" y="2226"/>
                      <a:pt x="1890" y="2211"/>
                    </a:cubicBezTo>
                    <a:cubicBezTo>
                      <a:pt x="1890" y="2196"/>
                      <a:pt x="1898" y="2186"/>
                      <a:pt x="1875" y="2176"/>
                    </a:cubicBezTo>
                    <a:cubicBezTo>
                      <a:pt x="1851" y="2166"/>
                      <a:pt x="1809" y="2166"/>
                      <a:pt x="1804" y="2162"/>
                    </a:cubicBezTo>
                    <a:cubicBezTo>
                      <a:pt x="1799" y="2159"/>
                      <a:pt x="1779" y="2169"/>
                      <a:pt x="1784" y="2147"/>
                    </a:cubicBezTo>
                    <a:cubicBezTo>
                      <a:pt x="1789" y="2126"/>
                      <a:pt x="1799" y="2097"/>
                      <a:pt x="1800" y="2087"/>
                    </a:cubicBezTo>
                    <a:cubicBezTo>
                      <a:pt x="1802" y="2077"/>
                      <a:pt x="1819" y="2060"/>
                      <a:pt x="1812" y="2048"/>
                    </a:cubicBezTo>
                    <a:cubicBezTo>
                      <a:pt x="1805" y="2036"/>
                      <a:pt x="1755" y="2028"/>
                      <a:pt x="1747" y="2041"/>
                    </a:cubicBezTo>
                    <a:cubicBezTo>
                      <a:pt x="1738" y="2055"/>
                      <a:pt x="1736" y="2072"/>
                      <a:pt x="1720" y="2087"/>
                    </a:cubicBezTo>
                    <a:cubicBezTo>
                      <a:pt x="1703" y="2102"/>
                      <a:pt x="1689" y="2107"/>
                      <a:pt x="1669" y="2105"/>
                    </a:cubicBezTo>
                    <a:cubicBezTo>
                      <a:pt x="1649" y="2104"/>
                      <a:pt x="1642" y="2117"/>
                      <a:pt x="1630" y="2107"/>
                    </a:cubicBezTo>
                    <a:cubicBezTo>
                      <a:pt x="1618" y="2097"/>
                      <a:pt x="1571" y="2018"/>
                      <a:pt x="1573" y="1993"/>
                    </a:cubicBezTo>
                    <a:cubicBezTo>
                      <a:pt x="1575" y="1967"/>
                      <a:pt x="1583" y="1942"/>
                      <a:pt x="1585" y="1919"/>
                    </a:cubicBezTo>
                    <a:cubicBezTo>
                      <a:pt x="1586" y="1895"/>
                      <a:pt x="1578" y="1892"/>
                      <a:pt x="1595" y="1880"/>
                    </a:cubicBezTo>
                    <a:cubicBezTo>
                      <a:pt x="1612" y="1868"/>
                      <a:pt x="1617" y="1870"/>
                      <a:pt x="1630" y="1860"/>
                    </a:cubicBezTo>
                    <a:cubicBezTo>
                      <a:pt x="1644" y="1850"/>
                      <a:pt x="1645" y="1838"/>
                      <a:pt x="1661" y="1833"/>
                    </a:cubicBezTo>
                    <a:cubicBezTo>
                      <a:pt x="1676" y="1828"/>
                      <a:pt x="1699" y="1831"/>
                      <a:pt x="1708" y="1836"/>
                    </a:cubicBezTo>
                    <a:cubicBezTo>
                      <a:pt x="1716" y="1841"/>
                      <a:pt x="1725" y="1851"/>
                      <a:pt x="1736" y="1848"/>
                    </a:cubicBezTo>
                    <a:cubicBezTo>
                      <a:pt x="1748" y="1845"/>
                      <a:pt x="1757" y="1838"/>
                      <a:pt x="1758" y="1831"/>
                    </a:cubicBezTo>
                    <a:cubicBezTo>
                      <a:pt x="1760" y="1825"/>
                      <a:pt x="1770" y="1815"/>
                      <a:pt x="1785" y="1816"/>
                    </a:cubicBezTo>
                    <a:cubicBezTo>
                      <a:pt x="1800" y="1818"/>
                      <a:pt x="1812" y="1823"/>
                      <a:pt x="1822" y="1823"/>
                    </a:cubicBezTo>
                    <a:cubicBezTo>
                      <a:pt x="1832" y="1823"/>
                      <a:pt x="1848" y="1820"/>
                      <a:pt x="1854" y="1820"/>
                    </a:cubicBezTo>
                    <a:cubicBezTo>
                      <a:pt x="1861" y="1820"/>
                      <a:pt x="1863" y="1818"/>
                      <a:pt x="1883" y="1826"/>
                    </a:cubicBezTo>
                    <a:cubicBezTo>
                      <a:pt x="1903" y="1835"/>
                      <a:pt x="1917" y="1850"/>
                      <a:pt x="1917" y="1855"/>
                    </a:cubicBezTo>
                    <a:cubicBezTo>
                      <a:pt x="1917" y="1860"/>
                      <a:pt x="1913" y="1887"/>
                      <a:pt x="1917" y="1895"/>
                    </a:cubicBezTo>
                    <a:cubicBezTo>
                      <a:pt x="1920" y="1904"/>
                      <a:pt x="1930" y="1932"/>
                      <a:pt x="1945" y="1939"/>
                    </a:cubicBezTo>
                    <a:cubicBezTo>
                      <a:pt x="1961" y="1946"/>
                      <a:pt x="1979" y="1932"/>
                      <a:pt x="1967" y="1890"/>
                    </a:cubicBezTo>
                    <a:cubicBezTo>
                      <a:pt x="1956" y="1848"/>
                      <a:pt x="1942" y="1841"/>
                      <a:pt x="1947" y="1823"/>
                    </a:cubicBezTo>
                    <a:cubicBezTo>
                      <a:pt x="1952" y="1804"/>
                      <a:pt x="1945" y="1793"/>
                      <a:pt x="1962" y="1771"/>
                    </a:cubicBezTo>
                    <a:cubicBezTo>
                      <a:pt x="1979" y="1749"/>
                      <a:pt x="1974" y="1739"/>
                      <a:pt x="2003" y="1722"/>
                    </a:cubicBezTo>
                    <a:cubicBezTo>
                      <a:pt x="2031" y="1705"/>
                      <a:pt x="2048" y="1699"/>
                      <a:pt x="2055" y="1688"/>
                    </a:cubicBezTo>
                    <a:cubicBezTo>
                      <a:pt x="2062" y="1678"/>
                      <a:pt x="2070" y="1662"/>
                      <a:pt x="2067" y="1650"/>
                    </a:cubicBezTo>
                    <a:cubicBezTo>
                      <a:pt x="2063" y="1638"/>
                      <a:pt x="2060" y="1635"/>
                      <a:pt x="2060" y="1623"/>
                    </a:cubicBezTo>
                    <a:cubicBezTo>
                      <a:pt x="2060" y="1611"/>
                      <a:pt x="2063" y="1606"/>
                      <a:pt x="2068" y="1603"/>
                    </a:cubicBezTo>
                    <a:cubicBezTo>
                      <a:pt x="2074" y="1599"/>
                      <a:pt x="2077" y="1582"/>
                      <a:pt x="2089" y="1574"/>
                    </a:cubicBezTo>
                    <a:cubicBezTo>
                      <a:pt x="2100" y="1566"/>
                      <a:pt x="2104" y="1551"/>
                      <a:pt x="2106" y="1542"/>
                    </a:cubicBezTo>
                    <a:cubicBezTo>
                      <a:pt x="2107" y="1534"/>
                      <a:pt x="2109" y="1524"/>
                      <a:pt x="2119" y="1519"/>
                    </a:cubicBezTo>
                    <a:cubicBezTo>
                      <a:pt x="2129" y="1514"/>
                      <a:pt x="2171" y="1507"/>
                      <a:pt x="2173" y="1498"/>
                    </a:cubicBezTo>
                    <a:cubicBezTo>
                      <a:pt x="2175" y="1490"/>
                      <a:pt x="2171" y="1470"/>
                      <a:pt x="2180" y="1463"/>
                    </a:cubicBezTo>
                    <a:cubicBezTo>
                      <a:pt x="2188" y="1456"/>
                      <a:pt x="2200" y="1435"/>
                      <a:pt x="2213" y="1426"/>
                    </a:cubicBezTo>
                    <a:cubicBezTo>
                      <a:pt x="2227" y="1418"/>
                      <a:pt x="2242" y="1421"/>
                      <a:pt x="2250" y="1411"/>
                    </a:cubicBezTo>
                    <a:cubicBezTo>
                      <a:pt x="2259" y="1401"/>
                      <a:pt x="2277" y="1391"/>
                      <a:pt x="2286" y="1387"/>
                    </a:cubicBezTo>
                    <a:cubicBezTo>
                      <a:pt x="2294" y="1384"/>
                      <a:pt x="2299" y="1371"/>
                      <a:pt x="2313" y="1377"/>
                    </a:cubicBezTo>
                    <a:cubicBezTo>
                      <a:pt x="2326" y="1384"/>
                      <a:pt x="2338" y="1389"/>
                      <a:pt x="2326" y="1392"/>
                    </a:cubicBezTo>
                    <a:cubicBezTo>
                      <a:pt x="2315" y="1396"/>
                      <a:pt x="2279" y="1435"/>
                      <a:pt x="2289" y="1435"/>
                    </a:cubicBezTo>
                    <a:cubicBezTo>
                      <a:pt x="2299" y="1435"/>
                      <a:pt x="2321" y="1418"/>
                      <a:pt x="2331" y="1413"/>
                    </a:cubicBezTo>
                    <a:cubicBezTo>
                      <a:pt x="2342" y="1408"/>
                      <a:pt x="2338" y="1401"/>
                      <a:pt x="2360" y="1394"/>
                    </a:cubicBezTo>
                    <a:cubicBezTo>
                      <a:pt x="2382" y="1387"/>
                      <a:pt x="2407" y="1399"/>
                      <a:pt x="2395" y="1382"/>
                    </a:cubicBezTo>
                    <a:cubicBezTo>
                      <a:pt x="2384" y="1366"/>
                      <a:pt x="2389" y="1364"/>
                      <a:pt x="2365" y="1355"/>
                    </a:cubicBezTo>
                    <a:cubicBezTo>
                      <a:pt x="2342" y="1347"/>
                      <a:pt x="2316" y="1347"/>
                      <a:pt x="2316" y="1340"/>
                    </a:cubicBezTo>
                    <a:cubicBezTo>
                      <a:pt x="2316" y="1334"/>
                      <a:pt x="2306" y="1329"/>
                      <a:pt x="2311" y="1319"/>
                    </a:cubicBezTo>
                    <a:cubicBezTo>
                      <a:pt x="2316" y="1308"/>
                      <a:pt x="2320" y="1305"/>
                      <a:pt x="2321" y="1295"/>
                    </a:cubicBezTo>
                    <a:cubicBezTo>
                      <a:pt x="2323" y="1285"/>
                      <a:pt x="2316" y="1273"/>
                      <a:pt x="2309" y="1270"/>
                    </a:cubicBezTo>
                    <a:cubicBezTo>
                      <a:pt x="2303" y="1266"/>
                      <a:pt x="2288" y="1255"/>
                      <a:pt x="2271" y="1265"/>
                    </a:cubicBezTo>
                    <a:cubicBezTo>
                      <a:pt x="2254" y="1275"/>
                      <a:pt x="2215" y="1292"/>
                      <a:pt x="2215" y="1292"/>
                    </a:cubicBezTo>
                    <a:cubicBezTo>
                      <a:pt x="2215" y="1292"/>
                      <a:pt x="2245" y="1265"/>
                      <a:pt x="2256" y="1258"/>
                    </a:cubicBezTo>
                    <a:cubicBezTo>
                      <a:pt x="2266" y="1251"/>
                      <a:pt x="2272" y="1228"/>
                      <a:pt x="2288" y="1224"/>
                    </a:cubicBezTo>
                    <a:cubicBezTo>
                      <a:pt x="2303" y="1221"/>
                      <a:pt x="2353" y="1218"/>
                      <a:pt x="2363" y="1219"/>
                    </a:cubicBezTo>
                    <a:cubicBezTo>
                      <a:pt x="2374" y="1221"/>
                      <a:pt x="2394" y="1228"/>
                      <a:pt x="2406" y="1223"/>
                    </a:cubicBezTo>
                    <a:cubicBezTo>
                      <a:pt x="2417" y="1218"/>
                      <a:pt x="2441" y="1199"/>
                      <a:pt x="2451" y="1194"/>
                    </a:cubicBezTo>
                    <a:cubicBezTo>
                      <a:pt x="2461" y="1189"/>
                      <a:pt x="2470" y="1184"/>
                      <a:pt x="2486" y="1176"/>
                    </a:cubicBezTo>
                    <a:cubicBezTo>
                      <a:pt x="2503" y="1167"/>
                      <a:pt x="2515" y="1174"/>
                      <a:pt x="2515" y="1149"/>
                    </a:cubicBezTo>
                    <a:cubicBezTo>
                      <a:pt x="2515" y="1123"/>
                      <a:pt x="2503" y="1110"/>
                      <a:pt x="2500" y="1098"/>
                    </a:cubicBezTo>
                    <a:cubicBezTo>
                      <a:pt x="2497" y="1087"/>
                      <a:pt x="2486" y="1088"/>
                      <a:pt x="2478" y="1083"/>
                    </a:cubicBezTo>
                    <a:cubicBezTo>
                      <a:pt x="2470" y="1078"/>
                      <a:pt x="2453" y="1083"/>
                      <a:pt x="2458" y="1068"/>
                    </a:cubicBezTo>
                    <a:cubicBezTo>
                      <a:pt x="2463" y="1053"/>
                      <a:pt x="2449" y="1053"/>
                      <a:pt x="2436" y="1043"/>
                    </a:cubicBezTo>
                    <a:cubicBezTo>
                      <a:pt x="2422" y="1033"/>
                      <a:pt x="2380" y="1016"/>
                      <a:pt x="2379" y="994"/>
                    </a:cubicBezTo>
                    <a:cubicBezTo>
                      <a:pt x="2377" y="972"/>
                      <a:pt x="2382" y="972"/>
                      <a:pt x="2380" y="962"/>
                    </a:cubicBezTo>
                    <a:cubicBezTo>
                      <a:pt x="2379" y="952"/>
                      <a:pt x="2331" y="853"/>
                      <a:pt x="2325" y="843"/>
                    </a:cubicBezTo>
                    <a:cubicBezTo>
                      <a:pt x="2318" y="833"/>
                      <a:pt x="2304" y="833"/>
                      <a:pt x="2304" y="841"/>
                    </a:cubicBezTo>
                    <a:cubicBezTo>
                      <a:pt x="2304" y="849"/>
                      <a:pt x="2291" y="888"/>
                      <a:pt x="2284" y="895"/>
                    </a:cubicBezTo>
                    <a:cubicBezTo>
                      <a:pt x="2277" y="902"/>
                      <a:pt x="2257" y="927"/>
                      <a:pt x="2249" y="918"/>
                    </a:cubicBezTo>
                    <a:cubicBezTo>
                      <a:pt x="2240" y="910"/>
                      <a:pt x="2244" y="905"/>
                      <a:pt x="2229" y="902"/>
                    </a:cubicBezTo>
                    <a:cubicBezTo>
                      <a:pt x="2213" y="898"/>
                      <a:pt x="2208" y="895"/>
                      <a:pt x="2207" y="878"/>
                    </a:cubicBezTo>
                    <a:cubicBezTo>
                      <a:pt x="2205" y="861"/>
                      <a:pt x="2202" y="848"/>
                      <a:pt x="2205" y="838"/>
                    </a:cubicBezTo>
                    <a:cubicBezTo>
                      <a:pt x="2208" y="828"/>
                      <a:pt x="2215" y="806"/>
                      <a:pt x="2202" y="799"/>
                    </a:cubicBezTo>
                    <a:cubicBezTo>
                      <a:pt x="2188" y="792"/>
                      <a:pt x="2156" y="799"/>
                      <a:pt x="2154" y="789"/>
                    </a:cubicBezTo>
                    <a:cubicBezTo>
                      <a:pt x="2153" y="779"/>
                      <a:pt x="2144" y="759"/>
                      <a:pt x="2132" y="750"/>
                    </a:cubicBezTo>
                    <a:cubicBezTo>
                      <a:pt x="2121" y="742"/>
                      <a:pt x="2109" y="738"/>
                      <a:pt x="2100" y="740"/>
                    </a:cubicBezTo>
                    <a:cubicBezTo>
                      <a:pt x="2092" y="742"/>
                      <a:pt x="2065" y="742"/>
                      <a:pt x="2057" y="738"/>
                    </a:cubicBezTo>
                    <a:cubicBezTo>
                      <a:pt x="2048" y="735"/>
                      <a:pt x="2011" y="728"/>
                      <a:pt x="2015" y="745"/>
                    </a:cubicBezTo>
                    <a:cubicBezTo>
                      <a:pt x="2018" y="762"/>
                      <a:pt x="2028" y="784"/>
                      <a:pt x="2026" y="792"/>
                    </a:cubicBezTo>
                    <a:cubicBezTo>
                      <a:pt x="2025" y="801"/>
                      <a:pt x="2025" y="812"/>
                      <a:pt x="2033" y="828"/>
                    </a:cubicBezTo>
                    <a:cubicBezTo>
                      <a:pt x="2041" y="843"/>
                      <a:pt x="2041" y="846"/>
                      <a:pt x="2033" y="861"/>
                    </a:cubicBezTo>
                    <a:cubicBezTo>
                      <a:pt x="2025" y="876"/>
                      <a:pt x="1994" y="880"/>
                      <a:pt x="2004" y="897"/>
                    </a:cubicBezTo>
                    <a:cubicBezTo>
                      <a:pt x="2015" y="913"/>
                      <a:pt x="2028" y="920"/>
                      <a:pt x="2036" y="934"/>
                    </a:cubicBezTo>
                    <a:cubicBezTo>
                      <a:pt x="2045" y="947"/>
                      <a:pt x="2043" y="970"/>
                      <a:pt x="2050" y="987"/>
                    </a:cubicBezTo>
                    <a:cubicBezTo>
                      <a:pt x="2057" y="1004"/>
                      <a:pt x="2074" y="994"/>
                      <a:pt x="2048" y="1018"/>
                    </a:cubicBezTo>
                    <a:cubicBezTo>
                      <a:pt x="2023" y="1041"/>
                      <a:pt x="1989" y="1048"/>
                      <a:pt x="1989" y="1065"/>
                    </a:cubicBezTo>
                    <a:cubicBezTo>
                      <a:pt x="1989" y="1081"/>
                      <a:pt x="2001" y="1090"/>
                      <a:pt x="2001" y="1107"/>
                    </a:cubicBezTo>
                    <a:cubicBezTo>
                      <a:pt x="2001" y="1123"/>
                      <a:pt x="2008" y="1144"/>
                      <a:pt x="2008" y="1152"/>
                    </a:cubicBezTo>
                    <a:cubicBezTo>
                      <a:pt x="2008" y="1160"/>
                      <a:pt x="2008" y="1166"/>
                      <a:pt x="1994" y="1174"/>
                    </a:cubicBezTo>
                    <a:cubicBezTo>
                      <a:pt x="1981" y="1182"/>
                      <a:pt x="1974" y="1191"/>
                      <a:pt x="1967" y="1189"/>
                    </a:cubicBezTo>
                    <a:cubicBezTo>
                      <a:pt x="1961" y="1187"/>
                      <a:pt x="1947" y="1169"/>
                      <a:pt x="1940" y="1157"/>
                    </a:cubicBezTo>
                    <a:cubicBezTo>
                      <a:pt x="1934" y="1145"/>
                      <a:pt x="1927" y="1145"/>
                      <a:pt x="1925" y="1129"/>
                    </a:cubicBezTo>
                    <a:cubicBezTo>
                      <a:pt x="1924" y="1112"/>
                      <a:pt x="1935" y="1053"/>
                      <a:pt x="1913" y="1050"/>
                    </a:cubicBezTo>
                    <a:cubicBezTo>
                      <a:pt x="1892" y="1046"/>
                      <a:pt x="1873" y="1043"/>
                      <a:pt x="1863" y="1038"/>
                    </a:cubicBezTo>
                    <a:cubicBezTo>
                      <a:pt x="1853" y="1033"/>
                      <a:pt x="1844" y="1031"/>
                      <a:pt x="1826" y="1018"/>
                    </a:cubicBezTo>
                    <a:cubicBezTo>
                      <a:pt x="1807" y="1004"/>
                      <a:pt x="1785" y="1007"/>
                      <a:pt x="1780" y="996"/>
                    </a:cubicBezTo>
                    <a:cubicBezTo>
                      <a:pt x="1775" y="984"/>
                      <a:pt x="1763" y="970"/>
                      <a:pt x="1750" y="969"/>
                    </a:cubicBezTo>
                    <a:cubicBezTo>
                      <a:pt x="1736" y="967"/>
                      <a:pt x="1714" y="965"/>
                      <a:pt x="1708" y="967"/>
                    </a:cubicBezTo>
                    <a:cubicBezTo>
                      <a:pt x="1701" y="969"/>
                      <a:pt x="1691" y="965"/>
                      <a:pt x="1691" y="965"/>
                    </a:cubicBezTo>
                    <a:cubicBezTo>
                      <a:pt x="1691" y="965"/>
                      <a:pt x="1683" y="920"/>
                      <a:pt x="1679" y="913"/>
                    </a:cubicBezTo>
                    <a:cubicBezTo>
                      <a:pt x="1676" y="907"/>
                      <a:pt x="1655" y="897"/>
                      <a:pt x="1650" y="891"/>
                    </a:cubicBezTo>
                    <a:cubicBezTo>
                      <a:pt x="1645" y="886"/>
                      <a:pt x="1647" y="858"/>
                      <a:pt x="1645" y="839"/>
                    </a:cubicBezTo>
                    <a:cubicBezTo>
                      <a:pt x="1644" y="821"/>
                      <a:pt x="1632" y="816"/>
                      <a:pt x="1652" y="792"/>
                    </a:cubicBezTo>
                    <a:cubicBezTo>
                      <a:pt x="1672" y="769"/>
                      <a:pt x="1688" y="735"/>
                      <a:pt x="1694" y="727"/>
                    </a:cubicBezTo>
                    <a:cubicBezTo>
                      <a:pt x="1701" y="718"/>
                      <a:pt x="1704" y="713"/>
                      <a:pt x="1713" y="712"/>
                    </a:cubicBezTo>
                    <a:cubicBezTo>
                      <a:pt x="1721" y="710"/>
                      <a:pt x="1735" y="705"/>
                      <a:pt x="1731" y="696"/>
                    </a:cubicBezTo>
                    <a:cubicBezTo>
                      <a:pt x="1728" y="688"/>
                      <a:pt x="1721" y="681"/>
                      <a:pt x="1711" y="675"/>
                    </a:cubicBezTo>
                    <a:cubicBezTo>
                      <a:pt x="1701" y="668"/>
                      <a:pt x="1713" y="659"/>
                      <a:pt x="1725" y="663"/>
                    </a:cubicBezTo>
                    <a:cubicBezTo>
                      <a:pt x="1736" y="666"/>
                      <a:pt x="1747" y="680"/>
                      <a:pt x="1752" y="670"/>
                    </a:cubicBezTo>
                    <a:cubicBezTo>
                      <a:pt x="1757" y="659"/>
                      <a:pt x="1747" y="654"/>
                      <a:pt x="1758" y="653"/>
                    </a:cubicBezTo>
                    <a:cubicBezTo>
                      <a:pt x="1770" y="651"/>
                      <a:pt x="1779" y="658"/>
                      <a:pt x="1787" y="649"/>
                    </a:cubicBezTo>
                    <a:cubicBezTo>
                      <a:pt x="1795" y="641"/>
                      <a:pt x="1804" y="617"/>
                      <a:pt x="1811" y="607"/>
                    </a:cubicBezTo>
                    <a:cubicBezTo>
                      <a:pt x="1817" y="597"/>
                      <a:pt x="1799" y="599"/>
                      <a:pt x="1792" y="592"/>
                    </a:cubicBezTo>
                    <a:cubicBezTo>
                      <a:pt x="1785" y="585"/>
                      <a:pt x="1772" y="587"/>
                      <a:pt x="1779" y="579"/>
                    </a:cubicBezTo>
                    <a:cubicBezTo>
                      <a:pt x="1785" y="570"/>
                      <a:pt x="1790" y="567"/>
                      <a:pt x="1800" y="570"/>
                    </a:cubicBezTo>
                    <a:cubicBezTo>
                      <a:pt x="1811" y="574"/>
                      <a:pt x="1821" y="589"/>
                      <a:pt x="1822" y="574"/>
                    </a:cubicBezTo>
                    <a:cubicBezTo>
                      <a:pt x="1824" y="559"/>
                      <a:pt x="1822" y="557"/>
                      <a:pt x="1822" y="545"/>
                    </a:cubicBezTo>
                    <a:cubicBezTo>
                      <a:pt x="1822" y="533"/>
                      <a:pt x="1811" y="520"/>
                      <a:pt x="1834" y="517"/>
                    </a:cubicBezTo>
                    <a:cubicBezTo>
                      <a:pt x="1858" y="513"/>
                      <a:pt x="1892" y="523"/>
                      <a:pt x="1892" y="523"/>
                    </a:cubicBezTo>
                    <a:cubicBezTo>
                      <a:pt x="1892" y="523"/>
                      <a:pt x="1929" y="512"/>
                      <a:pt x="1934" y="491"/>
                    </a:cubicBezTo>
                    <a:cubicBezTo>
                      <a:pt x="1939" y="471"/>
                      <a:pt x="1925" y="438"/>
                      <a:pt x="1925" y="427"/>
                    </a:cubicBezTo>
                    <a:cubicBezTo>
                      <a:pt x="1925" y="417"/>
                      <a:pt x="1918" y="412"/>
                      <a:pt x="1927" y="402"/>
                    </a:cubicBezTo>
                    <a:cubicBezTo>
                      <a:pt x="1935" y="392"/>
                      <a:pt x="1939" y="387"/>
                      <a:pt x="1934" y="379"/>
                    </a:cubicBezTo>
                    <a:cubicBezTo>
                      <a:pt x="1929" y="370"/>
                      <a:pt x="1925" y="359"/>
                      <a:pt x="1925" y="359"/>
                    </a:cubicBezTo>
                    <a:cubicBezTo>
                      <a:pt x="1915" y="342"/>
                      <a:pt x="1915" y="342"/>
                      <a:pt x="1915" y="342"/>
                    </a:cubicBezTo>
                    <a:cubicBezTo>
                      <a:pt x="1897" y="330"/>
                      <a:pt x="1897" y="330"/>
                      <a:pt x="1897" y="330"/>
                    </a:cubicBezTo>
                    <a:cubicBezTo>
                      <a:pt x="1861" y="322"/>
                      <a:pt x="1861" y="322"/>
                      <a:pt x="1861" y="322"/>
                    </a:cubicBezTo>
                    <a:cubicBezTo>
                      <a:pt x="1861" y="357"/>
                      <a:pt x="1861" y="357"/>
                      <a:pt x="1861" y="357"/>
                    </a:cubicBezTo>
                    <a:cubicBezTo>
                      <a:pt x="1861" y="357"/>
                      <a:pt x="1871" y="375"/>
                      <a:pt x="1863" y="384"/>
                    </a:cubicBezTo>
                    <a:cubicBezTo>
                      <a:pt x="1854" y="392"/>
                      <a:pt x="1843" y="399"/>
                      <a:pt x="1843" y="411"/>
                    </a:cubicBezTo>
                    <a:cubicBezTo>
                      <a:pt x="1843" y="422"/>
                      <a:pt x="1846" y="438"/>
                      <a:pt x="1841" y="448"/>
                    </a:cubicBezTo>
                    <a:cubicBezTo>
                      <a:pt x="1836" y="458"/>
                      <a:pt x="1827" y="459"/>
                      <a:pt x="1822" y="466"/>
                    </a:cubicBezTo>
                    <a:cubicBezTo>
                      <a:pt x="1817" y="473"/>
                      <a:pt x="1802" y="488"/>
                      <a:pt x="1799" y="471"/>
                    </a:cubicBezTo>
                    <a:cubicBezTo>
                      <a:pt x="1795" y="454"/>
                      <a:pt x="1790" y="429"/>
                      <a:pt x="1795" y="421"/>
                    </a:cubicBezTo>
                    <a:cubicBezTo>
                      <a:pt x="1800" y="412"/>
                      <a:pt x="1797" y="399"/>
                      <a:pt x="1792" y="390"/>
                    </a:cubicBezTo>
                    <a:cubicBezTo>
                      <a:pt x="1787" y="382"/>
                      <a:pt x="1763" y="359"/>
                      <a:pt x="1763" y="359"/>
                    </a:cubicBezTo>
                    <a:cubicBezTo>
                      <a:pt x="1763" y="359"/>
                      <a:pt x="1757" y="389"/>
                      <a:pt x="1758" y="395"/>
                    </a:cubicBezTo>
                    <a:cubicBezTo>
                      <a:pt x="1760" y="402"/>
                      <a:pt x="1745" y="416"/>
                      <a:pt x="1741" y="409"/>
                    </a:cubicBezTo>
                    <a:cubicBezTo>
                      <a:pt x="1738" y="402"/>
                      <a:pt x="1736" y="372"/>
                      <a:pt x="1735" y="364"/>
                    </a:cubicBezTo>
                    <a:cubicBezTo>
                      <a:pt x="1733" y="355"/>
                      <a:pt x="1716" y="338"/>
                      <a:pt x="1709" y="333"/>
                    </a:cubicBezTo>
                    <a:cubicBezTo>
                      <a:pt x="1703" y="328"/>
                      <a:pt x="1691" y="323"/>
                      <a:pt x="1696" y="315"/>
                    </a:cubicBezTo>
                    <a:cubicBezTo>
                      <a:pt x="1701" y="306"/>
                      <a:pt x="1694" y="279"/>
                      <a:pt x="1689" y="269"/>
                    </a:cubicBezTo>
                    <a:cubicBezTo>
                      <a:pt x="1684" y="259"/>
                      <a:pt x="1691" y="234"/>
                      <a:pt x="1677" y="219"/>
                    </a:cubicBezTo>
                    <a:cubicBezTo>
                      <a:pt x="1664" y="204"/>
                      <a:pt x="1667" y="202"/>
                      <a:pt x="1661" y="190"/>
                    </a:cubicBezTo>
                    <a:cubicBezTo>
                      <a:pt x="1654" y="179"/>
                      <a:pt x="1667" y="158"/>
                      <a:pt x="1667" y="158"/>
                    </a:cubicBezTo>
                    <a:cubicBezTo>
                      <a:pt x="1667" y="113"/>
                      <a:pt x="1667" y="113"/>
                      <a:pt x="1667" y="113"/>
                    </a:cubicBezTo>
                    <a:cubicBezTo>
                      <a:pt x="1701" y="108"/>
                      <a:pt x="1701" y="108"/>
                      <a:pt x="1701" y="108"/>
                    </a:cubicBezTo>
                    <a:cubicBezTo>
                      <a:pt x="1701" y="108"/>
                      <a:pt x="1750" y="27"/>
                      <a:pt x="1735" y="24"/>
                    </a:cubicBezTo>
                    <a:cubicBezTo>
                      <a:pt x="1720" y="21"/>
                      <a:pt x="1709" y="22"/>
                      <a:pt x="1698" y="14"/>
                    </a:cubicBezTo>
                    <a:cubicBezTo>
                      <a:pt x="1686" y="5"/>
                      <a:pt x="1661" y="0"/>
                      <a:pt x="1654" y="5"/>
                    </a:cubicBezTo>
                    <a:cubicBezTo>
                      <a:pt x="1647" y="10"/>
                      <a:pt x="1635" y="16"/>
                      <a:pt x="1635" y="27"/>
                    </a:cubicBezTo>
                    <a:cubicBezTo>
                      <a:pt x="1635" y="39"/>
                      <a:pt x="1634" y="76"/>
                      <a:pt x="1630" y="84"/>
                    </a:cubicBezTo>
                    <a:cubicBezTo>
                      <a:pt x="1627" y="93"/>
                      <a:pt x="1625" y="121"/>
                      <a:pt x="1629" y="135"/>
                    </a:cubicBezTo>
                    <a:cubicBezTo>
                      <a:pt x="1632" y="148"/>
                      <a:pt x="1635" y="174"/>
                      <a:pt x="1629" y="185"/>
                    </a:cubicBezTo>
                    <a:cubicBezTo>
                      <a:pt x="1622" y="197"/>
                      <a:pt x="1622" y="202"/>
                      <a:pt x="1618" y="216"/>
                    </a:cubicBezTo>
                    <a:cubicBezTo>
                      <a:pt x="1615" y="229"/>
                      <a:pt x="1607" y="226"/>
                      <a:pt x="1607" y="243"/>
                    </a:cubicBezTo>
                    <a:cubicBezTo>
                      <a:pt x="1607" y="259"/>
                      <a:pt x="1590" y="283"/>
                      <a:pt x="1605" y="298"/>
                    </a:cubicBezTo>
                    <a:cubicBezTo>
                      <a:pt x="1620" y="313"/>
                      <a:pt x="1629" y="325"/>
                      <a:pt x="1637" y="330"/>
                    </a:cubicBezTo>
                    <a:cubicBezTo>
                      <a:pt x="1645" y="335"/>
                      <a:pt x="1654" y="338"/>
                      <a:pt x="1655" y="347"/>
                    </a:cubicBezTo>
                    <a:cubicBezTo>
                      <a:pt x="1657" y="355"/>
                      <a:pt x="1659" y="369"/>
                      <a:pt x="1661" y="380"/>
                    </a:cubicBezTo>
                    <a:cubicBezTo>
                      <a:pt x="1662" y="392"/>
                      <a:pt x="1669" y="406"/>
                      <a:pt x="1654" y="414"/>
                    </a:cubicBezTo>
                    <a:cubicBezTo>
                      <a:pt x="1639" y="422"/>
                      <a:pt x="1630" y="414"/>
                      <a:pt x="1630" y="431"/>
                    </a:cubicBezTo>
                    <a:cubicBezTo>
                      <a:pt x="1630" y="448"/>
                      <a:pt x="1630" y="473"/>
                      <a:pt x="1618" y="464"/>
                    </a:cubicBezTo>
                    <a:cubicBezTo>
                      <a:pt x="1607" y="456"/>
                      <a:pt x="1607" y="422"/>
                      <a:pt x="1607" y="422"/>
                    </a:cubicBezTo>
                    <a:cubicBezTo>
                      <a:pt x="1607" y="422"/>
                      <a:pt x="1603" y="401"/>
                      <a:pt x="1602" y="392"/>
                    </a:cubicBezTo>
                    <a:cubicBezTo>
                      <a:pt x="1600" y="384"/>
                      <a:pt x="1591" y="372"/>
                      <a:pt x="1583" y="372"/>
                    </a:cubicBezTo>
                    <a:cubicBezTo>
                      <a:pt x="1575" y="372"/>
                      <a:pt x="1566" y="367"/>
                      <a:pt x="1570" y="382"/>
                    </a:cubicBezTo>
                    <a:cubicBezTo>
                      <a:pt x="1573" y="397"/>
                      <a:pt x="1568" y="401"/>
                      <a:pt x="1568" y="412"/>
                    </a:cubicBezTo>
                    <a:cubicBezTo>
                      <a:pt x="1568" y="424"/>
                      <a:pt x="1568" y="441"/>
                      <a:pt x="1559" y="441"/>
                    </a:cubicBezTo>
                    <a:cubicBezTo>
                      <a:pt x="1551" y="441"/>
                      <a:pt x="1526" y="432"/>
                      <a:pt x="1509" y="432"/>
                    </a:cubicBezTo>
                    <a:cubicBezTo>
                      <a:pt x="1492" y="432"/>
                      <a:pt x="1470" y="434"/>
                      <a:pt x="1460" y="434"/>
                    </a:cubicBezTo>
                    <a:cubicBezTo>
                      <a:pt x="1450" y="434"/>
                      <a:pt x="1430" y="427"/>
                      <a:pt x="1426" y="421"/>
                    </a:cubicBezTo>
                    <a:cubicBezTo>
                      <a:pt x="1423" y="414"/>
                      <a:pt x="1409" y="392"/>
                      <a:pt x="1403" y="390"/>
                    </a:cubicBezTo>
                    <a:cubicBezTo>
                      <a:pt x="1396" y="389"/>
                      <a:pt x="1389" y="375"/>
                      <a:pt x="1377" y="384"/>
                    </a:cubicBezTo>
                    <a:cubicBezTo>
                      <a:pt x="1366" y="392"/>
                      <a:pt x="1325" y="397"/>
                      <a:pt x="1340" y="407"/>
                    </a:cubicBezTo>
                    <a:cubicBezTo>
                      <a:pt x="1355" y="417"/>
                      <a:pt x="1367" y="412"/>
                      <a:pt x="1371" y="419"/>
                    </a:cubicBezTo>
                    <a:cubicBezTo>
                      <a:pt x="1374" y="426"/>
                      <a:pt x="1352" y="431"/>
                      <a:pt x="1357" y="446"/>
                    </a:cubicBezTo>
                    <a:cubicBezTo>
                      <a:pt x="1362" y="461"/>
                      <a:pt x="1366" y="473"/>
                      <a:pt x="1362" y="485"/>
                    </a:cubicBezTo>
                    <a:cubicBezTo>
                      <a:pt x="1359" y="496"/>
                      <a:pt x="1347" y="512"/>
                      <a:pt x="1342" y="496"/>
                    </a:cubicBezTo>
                    <a:cubicBezTo>
                      <a:pt x="1337" y="481"/>
                      <a:pt x="1337" y="454"/>
                      <a:pt x="1330" y="453"/>
                    </a:cubicBezTo>
                    <a:cubicBezTo>
                      <a:pt x="1323" y="451"/>
                      <a:pt x="1308" y="439"/>
                      <a:pt x="1302" y="439"/>
                    </a:cubicBezTo>
                    <a:cubicBezTo>
                      <a:pt x="1295" y="439"/>
                      <a:pt x="1219" y="446"/>
                      <a:pt x="1207" y="443"/>
                    </a:cubicBezTo>
                    <a:cubicBezTo>
                      <a:pt x="1195" y="439"/>
                      <a:pt x="1187" y="434"/>
                      <a:pt x="1189" y="426"/>
                    </a:cubicBezTo>
                    <a:cubicBezTo>
                      <a:pt x="1190" y="417"/>
                      <a:pt x="1200" y="417"/>
                      <a:pt x="1200" y="407"/>
                    </a:cubicBezTo>
                    <a:cubicBezTo>
                      <a:pt x="1200" y="397"/>
                      <a:pt x="1175" y="370"/>
                      <a:pt x="1175" y="370"/>
                    </a:cubicBezTo>
                    <a:cubicBezTo>
                      <a:pt x="1175" y="370"/>
                      <a:pt x="1162" y="375"/>
                      <a:pt x="1153" y="375"/>
                    </a:cubicBezTo>
                    <a:cubicBezTo>
                      <a:pt x="1145" y="375"/>
                      <a:pt x="1118" y="367"/>
                      <a:pt x="1118" y="367"/>
                    </a:cubicBezTo>
                    <a:cubicBezTo>
                      <a:pt x="1104" y="360"/>
                      <a:pt x="1047" y="322"/>
                      <a:pt x="1040" y="322"/>
                    </a:cubicBezTo>
                    <a:cubicBezTo>
                      <a:pt x="1034" y="322"/>
                      <a:pt x="1025" y="311"/>
                      <a:pt x="1008" y="325"/>
                    </a:cubicBezTo>
                    <a:cubicBezTo>
                      <a:pt x="991" y="338"/>
                      <a:pt x="968" y="352"/>
                      <a:pt x="970" y="340"/>
                    </a:cubicBezTo>
                    <a:cubicBezTo>
                      <a:pt x="971" y="328"/>
                      <a:pt x="964" y="322"/>
                      <a:pt x="953" y="322"/>
                    </a:cubicBezTo>
                    <a:cubicBezTo>
                      <a:pt x="941" y="322"/>
                      <a:pt x="931" y="340"/>
                      <a:pt x="927" y="332"/>
                    </a:cubicBezTo>
                    <a:cubicBezTo>
                      <a:pt x="924" y="323"/>
                      <a:pt x="919" y="310"/>
                      <a:pt x="911" y="296"/>
                    </a:cubicBezTo>
                    <a:cubicBezTo>
                      <a:pt x="902" y="283"/>
                      <a:pt x="884" y="269"/>
                      <a:pt x="875" y="286"/>
                    </a:cubicBezTo>
                    <a:cubicBezTo>
                      <a:pt x="867" y="303"/>
                      <a:pt x="846" y="320"/>
                      <a:pt x="841" y="325"/>
                    </a:cubicBezTo>
                    <a:cubicBezTo>
                      <a:pt x="836" y="330"/>
                      <a:pt x="799" y="350"/>
                      <a:pt x="791" y="347"/>
                    </a:cubicBezTo>
                    <a:cubicBezTo>
                      <a:pt x="782" y="343"/>
                      <a:pt x="749" y="365"/>
                      <a:pt x="744" y="370"/>
                    </a:cubicBezTo>
                    <a:cubicBezTo>
                      <a:pt x="739" y="375"/>
                      <a:pt x="723" y="390"/>
                      <a:pt x="722" y="385"/>
                    </a:cubicBezTo>
                    <a:cubicBezTo>
                      <a:pt x="720" y="380"/>
                      <a:pt x="668" y="355"/>
                      <a:pt x="654" y="350"/>
                    </a:cubicBezTo>
                    <a:cubicBezTo>
                      <a:pt x="641" y="345"/>
                      <a:pt x="590" y="327"/>
                      <a:pt x="590" y="327"/>
                    </a:cubicBezTo>
                    <a:lnTo>
                      <a:pt x="546" y="30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80" name="Freeform 10">
                <a:extLst>
                  <a:ext uri="{FF2B5EF4-FFF2-40B4-BE49-F238E27FC236}">
                    <a16:creationId xmlns:a16="http://schemas.microsoft.com/office/drawing/2014/main" id="{ECA3F927-2B40-F944-BC06-03AE035E1F80}"/>
                  </a:ext>
                </a:extLst>
              </p:cNvPr>
              <p:cNvSpPr>
                <a:spLocks/>
              </p:cNvSpPr>
              <p:nvPr/>
            </p:nvSpPr>
            <p:spPr bwMode="auto">
              <a:xfrm>
                <a:off x="1695" y="2624"/>
                <a:ext cx="166" cy="162"/>
              </a:xfrm>
              <a:custGeom>
                <a:avLst/>
                <a:gdLst/>
                <a:ahLst/>
                <a:cxnLst>
                  <a:cxn ang="0">
                    <a:pos x="94" y="24"/>
                  </a:cxn>
                  <a:cxn ang="0">
                    <a:pos x="130" y="130"/>
                  </a:cxn>
                  <a:cxn ang="0">
                    <a:pos x="90" y="76"/>
                  </a:cxn>
                  <a:cxn ang="0">
                    <a:pos x="63" y="47"/>
                  </a:cxn>
                  <a:cxn ang="0">
                    <a:pos x="56" y="69"/>
                  </a:cxn>
                  <a:cxn ang="0">
                    <a:pos x="83" y="125"/>
                  </a:cxn>
                  <a:cxn ang="0">
                    <a:pos x="45" y="94"/>
                  </a:cxn>
                  <a:cxn ang="0">
                    <a:pos x="29" y="63"/>
                  </a:cxn>
                  <a:cxn ang="0">
                    <a:pos x="16" y="29"/>
                  </a:cxn>
                  <a:cxn ang="0">
                    <a:pos x="49" y="22"/>
                  </a:cxn>
                  <a:cxn ang="0">
                    <a:pos x="74" y="11"/>
                  </a:cxn>
                  <a:cxn ang="0">
                    <a:pos x="94" y="2"/>
                  </a:cxn>
                  <a:cxn ang="0">
                    <a:pos x="94" y="24"/>
                  </a:cxn>
                </a:cxnLst>
                <a:rect l="0" t="0" r="r" b="b"/>
                <a:pathLst>
                  <a:path w="144" h="141">
                    <a:moveTo>
                      <a:pt x="94" y="24"/>
                    </a:moveTo>
                    <a:cubicBezTo>
                      <a:pt x="99" y="31"/>
                      <a:pt x="144" y="141"/>
                      <a:pt x="130" y="130"/>
                    </a:cubicBezTo>
                    <a:cubicBezTo>
                      <a:pt x="117" y="119"/>
                      <a:pt x="94" y="89"/>
                      <a:pt x="90" y="76"/>
                    </a:cubicBezTo>
                    <a:cubicBezTo>
                      <a:pt x="85" y="63"/>
                      <a:pt x="67" y="40"/>
                      <a:pt x="63" y="47"/>
                    </a:cubicBezTo>
                    <a:cubicBezTo>
                      <a:pt x="58" y="54"/>
                      <a:pt x="40" y="49"/>
                      <a:pt x="56" y="69"/>
                    </a:cubicBezTo>
                    <a:cubicBezTo>
                      <a:pt x="72" y="89"/>
                      <a:pt x="88" y="116"/>
                      <a:pt x="83" y="125"/>
                    </a:cubicBezTo>
                    <a:cubicBezTo>
                      <a:pt x="79" y="134"/>
                      <a:pt x="45" y="103"/>
                      <a:pt x="45" y="94"/>
                    </a:cubicBezTo>
                    <a:cubicBezTo>
                      <a:pt x="45" y="85"/>
                      <a:pt x="40" y="69"/>
                      <a:pt x="29" y="63"/>
                    </a:cubicBezTo>
                    <a:cubicBezTo>
                      <a:pt x="18" y="56"/>
                      <a:pt x="0" y="33"/>
                      <a:pt x="16" y="29"/>
                    </a:cubicBezTo>
                    <a:cubicBezTo>
                      <a:pt x="31" y="24"/>
                      <a:pt x="36" y="22"/>
                      <a:pt x="49" y="22"/>
                    </a:cubicBezTo>
                    <a:cubicBezTo>
                      <a:pt x="63" y="22"/>
                      <a:pt x="74" y="11"/>
                      <a:pt x="74" y="11"/>
                    </a:cubicBezTo>
                    <a:cubicBezTo>
                      <a:pt x="74" y="11"/>
                      <a:pt x="85" y="0"/>
                      <a:pt x="94" y="2"/>
                    </a:cubicBezTo>
                    <a:cubicBezTo>
                      <a:pt x="103" y="4"/>
                      <a:pt x="94" y="24"/>
                      <a:pt x="94" y="24"/>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1" name="Freeform 11">
                <a:extLst>
                  <a:ext uri="{FF2B5EF4-FFF2-40B4-BE49-F238E27FC236}">
                    <a16:creationId xmlns:a16="http://schemas.microsoft.com/office/drawing/2014/main" id="{DFFB49D0-22AB-FC43-AF21-BB7395F8ED32}"/>
                  </a:ext>
                </a:extLst>
              </p:cNvPr>
              <p:cNvSpPr>
                <a:spLocks/>
              </p:cNvSpPr>
              <p:nvPr/>
            </p:nvSpPr>
            <p:spPr bwMode="auto">
              <a:xfrm>
                <a:off x="1939" y="2842"/>
                <a:ext cx="321" cy="272"/>
              </a:xfrm>
              <a:custGeom>
                <a:avLst/>
                <a:gdLst/>
                <a:ahLst/>
                <a:cxnLst>
                  <a:cxn ang="0">
                    <a:pos x="77" y="13"/>
                  </a:cxn>
                  <a:cxn ang="0">
                    <a:pos x="15" y="79"/>
                  </a:cxn>
                  <a:cxn ang="0">
                    <a:pos x="43" y="78"/>
                  </a:cxn>
                  <a:cxn ang="0">
                    <a:pos x="83" y="57"/>
                  </a:cxn>
                  <a:cxn ang="0">
                    <a:pos x="114" y="72"/>
                  </a:cxn>
                  <a:cxn ang="0">
                    <a:pos x="152" y="71"/>
                  </a:cxn>
                  <a:cxn ang="0">
                    <a:pos x="173" y="78"/>
                  </a:cxn>
                  <a:cxn ang="0">
                    <a:pos x="169" y="94"/>
                  </a:cxn>
                  <a:cxn ang="0">
                    <a:pos x="123" y="109"/>
                  </a:cxn>
                  <a:cxn ang="0">
                    <a:pos x="100" y="145"/>
                  </a:cxn>
                  <a:cxn ang="0">
                    <a:pos x="105" y="166"/>
                  </a:cxn>
                  <a:cxn ang="0">
                    <a:pos x="108" y="235"/>
                  </a:cxn>
                  <a:cxn ang="0">
                    <a:pos x="133" y="219"/>
                  </a:cxn>
                  <a:cxn ang="0">
                    <a:pos x="138" y="167"/>
                  </a:cxn>
                  <a:cxn ang="0">
                    <a:pos x="143" y="137"/>
                  </a:cxn>
                  <a:cxn ang="0">
                    <a:pos x="165" y="118"/>
                  </a:cxn>
                  <a:cxn ang="0">
                    <a:pos x="177" y="108"/>
                  </a:cxn>
                  <a:cxn ang="0">
                    <a:pos x="203" y="129"/>
                  </a:cxn>
                  <a:cxn ang="0">
                    <a:pos x="197" y="159"/>
                  </a:cxn>
                  <a:cxn ang="0">
                    <a:pos x="215" y="172"/>
                  </a:cxn>
                  <a:cxn ang="0">
                    <a:pos x="221" y="171"/>
                  </a:cxn>
                  <a:cxn ang="0">
                    <a:pos x="237" y="183"/>
                  </a:cxn>
                  <a:cxn ang="0">
                    <a:pos x="244" y="158"/>
                  </a:cxn>
                  <a:cxn ang="0">
                    <a:pos x="247" y="130"/>
                  </a:cxn>
                  <a:cxn ang="0">
                    <a:pos x="270" y="139"/>
                  </a:cxn>
                  <a:cxn ang="0">
                    <a:pos x="277" y="127"/>
                  </a:cxn>
                  <a:cxn ang="0">
                    <a:pos x="253" y="103"/>
                  </a:cxn>
                  <a:cxn ang="0">
                    <a:pos x="210" y="91"/>
                  </a:cxn>
                  <a:cxn ang="0">
                    <a:pos x="171" y="55"/>
                  </a:cxn>
                  <a:cxn ang="0">
                    <a:pos x="145" y="26"/>
                  </a:cxn>
                  <a:cxn ang="0">
                    <a:pos x="117" y="1"/>
                  </a:cxn>
                  <a:cxn ang="0">
                    <a:pos x="77" y="13"/>
                  </a:cxn>
                </a:cxnLst>
                <a:rect l="0" t="0" r="r" b="b"/>
                <a:pathLst>
                  <a:path w="279" h="237">
                    <a:moveTo>
                      <a:pt x="77" y="13"/>
                    </a:moveTo>
                    <a:cubicBezTo>
                      <a:pt x="77" y="13"/>
                      <a:pt x="0" y="79"/>
                      <a:pt x="15" y="79"/>
                    </a:cubicBezTo>
                    <a:cubicBezTo>
                      <a:pt x="30" y="79"/>
                      <a:pt x="37" y="82"/>
                      <a:pt x="43" y="78"/>
                    </a:cubicBezTo>
                    <a:cubicBezTo>
                      <a:pt x="49" y="73"/>
                      <a:pt x="72" y="53"/>
                      <a:pt x="83" y="57"/>
                    </a:cubicBezTo>
                    <a:cubicBezTo>
                      <a:pt x="95" y="62"/>
                      <a:pt x="103" y="72"/>
                      <a:pt x="114" y="72"/>
                    </a:cubicBezTo>
                    <a:cubicBezTo>
                      <a:pt x="125" y="72"/>
                      <a:pt x="145" y="70"/>
                      <a:pt x="152" y="71"/>
                    </a:cubicBezTo>
                    <a:cubicBezTo>
                      <a:pt x="159" y="72"/>
                      <a:pt x="165" y="71"/>
                      <a:pt x="173" y="78"/>
                    </a:cubicBezTo>
                    <a:cubicBezTo>
                      <a:pt x="181" y="84"/>
                      <a:pt x="180" y="93"/>
                      <a:pt x="169" y="94"/>
                    </a:cubicBezTo>
                    <a:cubicBezTo>
                      <a:pt x="158" y="96"/>
                      <a:pt x="128" y="106"/>
                      <a:pt x="123" y="109"/>
                    </a:cubicBezTo>
                    <a:cubicBezTo>
                      <a:pt x="117" y="112"/>
                      <a:pt x="88" y="138"/>
                      <a:pt x="100" y="145"/>
                    </a:cubicBezTo>
                    <a:cubicBezTo>
                      <a:pt x="113" y="152"/>
                      <a:pt x="104" y="152"/>
                      <a:pt x="105" y="166"/>
                    </a:cubicBezTo>
                    <a:cubicBezTo>
                      <a:pt x="106" y="181"/>
                      <a:pt x="92" y="232"/>
                      <a:pt x="108" y="235"/>
                    </a:cubicBezTo>
                    <a:cubicBezTo>
                      <a:pt x="124" y="237"/>
                      <a:pt x="132" y="222"/>
                      <a:pt x="133" y="219"/>
                    </a:cubicBezTo>
                    <a:cubicBezTo>
                      <a:pt x="134" y="216"/>
                      <a:pt x="137" y="171"/>
                      <a:pt x="138" y="167"/>
                    </a:cubicBezTo>
                    <a:cubicBezTo>
                      <a:pt x="140" y="164"/>
                      <a:pt x="140" y="140"/>
                      <a:pt x="143" y="137"/>
                    </a:cubicBezTo>
                    <a:cubicBezTo>
                      <a:pt x="146" y="134"/>
                      <a:pt x="159" y="121"/>
                      <a:pt x="165" y="118"/>
                    </a:cubicBezTo>
                    <a:cubicBezTo>
                      <a:pt x="172" y="115"/>
                      <a:pt x="164" y="105"/>
                      <a:pt x="177" y="108"/>
                    </a:cubicBezTo>
                    <a:cubicBezTo>
                      <a:pt x="189" y="111"/>
                      <a:pt x="201" y="126"/>
                      <a:pt x="203" y="129"/>
                    </a:cubicBezTo>
                    <a:cubicBezTo>
                      <a:pt x="204" y="133"/>
                      <a:pt x="195" y="149"/>
                      <a:pt x="197" y="159"/>
                    </a:cubicBezTo>
                    <a:cubicBezTo>
                      <a:pt x="199" y="170"/>
                      <a:pt x="209" y="173"/>
                      <a:pt x="215" y="172"/>
                    </a:cubicBezTo>
                    <a:cubicBezTo>
                      <a:pt x="221" y="171"/>
                      <a:pt x="215" y="158"/>
                      <a:pt x="221" y="171"/>
                    </a:cubicBezTo>
                    <a:cubicBezTo>
                      <a:pt x="226" y="183"/>
                      <a:pt x="235" y="186"/>
                      <a:pt x="237" y="183"/>
                    </a:cubicBezTo>
                    <a:cubicBezTo>
                      <a:pt x="240" y="180"/>
                      <a:pt x="243" y="167"/>
                      <a:pt x="244" y="158"/>
                    </a:cubicBezTo>
                    <a:cubicBezTo>
                      <a:pt x="245" y="149"/>
                      <a:pt x="241" y="129"/>
                      <a:pt x="247" y="130"/>
                    </a:cubicBezTo>
                    <a:cubicBezTo>
                      <a:pt x="254" y="131"/>
                      <a:pt x="264" y="142"/>
                      <a:pt x="270" y="139"/>
                    </a:cubicBezTo>
                    <a:cubicBezTo>
                      <a:pt x="276" y="137"/>
                      <a:pt x="279" y="135"/>
                      <a:pt x="277" y="127"/>
                    </a:cubicBezTo>
                    <a:cubicBezTo>
                      <a:pt x="274" y="119"/>
                      <a:pt x="262" y="109"/>
                      <a:pt x="253" y="103"/>
                    </a:cubicBezTo>
                    <a:cubicBezTo>
                      <a:pt x="244" y="98"/>
                      <a:pt x="219" y="97"/>
                      <a:pt x="210" y="91"/>
                    </a:cubicBezTo>
                    <a:cubicBezTo>
                      <a:pt x="201" y="85"/>
                      <a:pt x="172" y="65"/>
                      <a:pt x="171" y="55"/>
                    </a:cubicBezTo>
                    <a:cubicBezTo>
                      <a:pt x="170" y="45"/>
                      <a:pt x="152" y="36"/>
                      <a:pt x="145" y="26"/>
                    </a:cubicBezTo>
                    <a:cubicBezTo>
                      <a:pt x="138" y="16"/>
                      <a:pt x="126" y="0"/>
                      <a:pt x="117" y="1"/>
                    </a:cubicBezTo>
                    <a:cubicBezTo>
                      <a:pt x="108" y="3"/>
                      <a:pt x="87" y="1"/>
                      <a:pt x="77" y="13"/>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2" name="Freeform 12">
                <a:extLst>
                  <a:ext uri="{FF2B5EF4-FFF2-40B4-BE49-F238E27FC236}">
                    <a16:creationId xmlns:a16="http://schemas.microsoft.com/office/drawing/2014/main" id="{22907D6D-64FA-BF47-A595-7F78BCA5E0C2}"/>
                  </a:ext>
                </a:extLst>
              </p:cNvPr>
              <p:cNvSpPr>
                <a:spLocks/>
              </p:cNvSpPr>
              <p:nvPr/>
            </p:nvSpPr>
            <p:spPr bwMode="auto">
              <a:xfrm>
                <a:off x="2191" y="3014"/>
                <a:ext cx="170" cy="99"/>
              </a:xfrm>
              <a:custGeom>
                <a:avLst/>
                <a:gdLst/>
                <a:ahLst/>
                <a:cxnLst>
                  <a:cxn ang="0">
                    <a:pos x="11" y="69"/>
                  </a:cxn>
                  <a:cxn ang="0">
                    <a:pos x="60" y="38"/>
                  </a:cxn>
                  <a:cxn ang="0">
                    <a:pos x="86" y="34"/>
                  </a:cxn>
                  <a:cxn ang="0">
                    <a:pos x="113" y="14"/>
                  </a:cxn>
                  <a:cxn ang="0">
                    <a:pos x="137" y="5"/>
                  </a:cxn>
                  <a:cxn ang="0">
                    <a:pos x="146" y="9"/>
                  </a:cxn>
                  <a:cxn ang="0">
                    <a:pos x="125" y="29"/>
                  </a:cxn>
                  <a:cxn ang="0">
                    <a:pos x="80" y="51"/>
                  </a:cxn>
                  <a:cxn ang="0">
                    <a:pos x="60" y="70"/>
                  </a:cxn>
                  <a:cxn ang="0">
                    <a:pos x="9" y="86"/>
                  </a:cxn>
                  <a:cxn ang="0">
                    <a:pos x="11" y="69"/>
                  </a:cxn>
                </a:cxnLst>
                <a:rect l="0" t="0" r="r" b="b"/>
                <a:pathLst>
                  <a:path w="148" h="86">
                    <a:moveTo>
                      <a:pt x="11" y="69"/>
                    </a:moveTo>
                    <a:cubicBezTo>
                      <a:pt x="15" y="65"/>
                      <a:pt x="46" y="38"/>
                      <a:pt x="60" y="38"/>
                    </a:cubicBezTo>
                    <a:cubicBezTo>
                      <a:pt x="73" y="38"/>
                      <a:pt x="84" y="38"/>
                      <a:pt x="86" y="34"/>
                    </a:cubicBezTo>
                    <a:cubicBezTo>
                      <a:pt x="88" y="31"/>
                      <a:pt x="98" y="14"/>
                      <a:pt x="113" y="14"/>
                    </a:cubicBezTo>
                    <a:cubicBezTo>
                      <a:pt x="127" y="14"/>
                      <a:pt x="133" y="6"/>
                      <a:pt x="137" y="5"/>
                    </a:cubicBezTo>
                    <a:cubicBezTo>
                      <a:pt x="142" y="4"/>
                      <a:pt x="145" y="0"/>
                      <a:pt x="146" y="9"/>
                    </a:cubicBezTo>
                    <a:cubicBezTo>
                      <a:pt x="148" y="18"/>
                      <a:pt x="139" y="24"/>
                      <a:pt x="125" y="29"/>
                    </a:cubicBezTo>
                    <a:cubicBezTo>
                      <a:pt x="112" y="33"/>
                      <a:pt x="82" y="42"/>
                      <a:pt x="80" y="51"/>
                    </a:cubicBezTo>
                    <a:cubicBezTo>
                      <a:pt x="78" y="60"/>
                      <a:pt x="69" y="67"/>
                      <a:pt x="60" y="70"/>
                    </a:cubicBezTo>
                    <a:cubicBezTo>
                      <a:pt x="51" y="73"/>
                      <a:pt x="17" y="86"/>
                      <a:pt x="9" y="86"/>
                    </a:cubicBezTo>
                    <a:cubicBezTo>
                      <a:pt x="2" y="86"/>
                      <a:pt x="0" y="77"/>
                      <a:pt x="11" y="69"/>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3" name="Freeform 13">
                <a:extLst>
                  <a:ext uri="{FF2B5EF4-FFF2-40B4-BE49-F238E27FC236}">
                    <a16:creationId xmlns:a16="http://schemas.microsoft.com/office/drawing/2014/main" id="{024B5822-439C-A941-A3BB-E3824C8F91FA}"/>
                  </a:ext>
                </a:extLst>
              </p:cNvPr>
              <p:cNvSpPr>
                <a:spLocks/>
              </p:cNvSpPr>
              <p:nvPr/>
            </p:nvSpPr>
            <p:spPr bwMode="auto">
              <a:xfrm>
                <a:off x="1107" y="1313"/>
                <a:ext cx="291" cy="322"/>
              </a:xfrm>
              <a:custGeom>
                <a:avLst/>
                <a:gdLst/>
                <a:ahLst/>
                <a:cxnLst>
                  <a:cxn ang="0">
                    <a:pos x="43" y="252"/>
                  </a:cxn>
                  <a:cxn ang="0">
                    <a:pos x="6" y="215"/>
                  </a:cxn>
                  <a:cxn ang="0">
                    <a:pos x="12" y="123"/>
                  </a:cxn>
                  <a:cxn ang="0">
                    <a:pos x="35" y="92"/>
                  </a:cxn>
                  <a:cxn ang="0">
                    <a:pos x="23" y="34"/>
                  </a:cxn>
                  <a:cxn ang="0">
                    <a:pos x="86" y="20"/>
                  </a:cxn>
                  <a:cxn ang="0">
                    <a:pos x="158" y="57"/>
                  </a:cxn>
                  <a:cxn ang="0">
                    <a:pos x="187" y="49"/>
                  </a:cxn>
                  <a:cxn ang="0">
                    <a:pos x="228" y="94"/>
                  </a:cxn>
                  <a:cxn ang="0">
                    <a:pos x="141" y="178"/>
                  </a:cxn>
                  <a:cxn ang="0">
                    <a:pos x="112" y="224"/>
                  </a:cxn>
                  <a:cxn ang="0">
                    <a:pos x="75" y="275"/>
                  </a:cxn>
                  <a:cxn ang="0">
                    <a:pos x="43" y="252"/>
                  </a:cxn>
                </a:cxnLst>
                <a:rect l="0" t="0" r="r" b="b"/>
                <a:pathLst>
                  <a:path w="253" h="281">
                    <a:moveTo>
                      <a:pt x="43" y="252"/>
                    </a:moveTo>
                    <a:cubicBezTo>
                      <a:pt x="43" y="252"/>
                      <a:pt x="3" y="241"/>
                      <a:pt x="6" y="215"/>
                    </a:cubicBezTo>
                    <a:cubicBezTo>
                      <a:pt x="9" y="189"/>
                      <a:pt x="0" y="143"/>
                      <a:pt x="12" y="123"/>
                    </a:cubicBezTo>
                    <a:cubicBezTo>
                      <a:pt x="23" y="103"/>
                      <a:pt x="43" y="118"/>
                      <a:pt x="35" y="92"/>
                    </a:cubicBezTo>
                    <a:cubicBezTo>
                      <a:pt x="26" y="66"/>
                      <a:pt x="12" y="46"/>
                      <a:pt x="23" y="34"/>
                    </a:cubicBezTo>
                    <a:cubicBezTo>
                      <a:pt x="35" y="23"/>
                      <a:pt x="55" y="0"/>
                      <a:pt x="86" y="20"/>
                    </a:cubicBezTo>
                    <a:cubicBezTo>
                      <a:pt x="118" y="40"/>
                      <a:pt x="147" y="69"/>
                      <a:pt x="158" y="57"/>
                    </a:cubicBezTo>
                    <a:cubicBezTo>
                      <a:pt x="170" y="46"/>
                      <a:pt x="167" y="34"/>
                      <a:pt x="187" y="49"/>
                    </a:cubicBezTo>
                    <a:cubicBezTo>
                      <a:pt x="207" y="63"/>
                      <a:pt x="253" y="74"/>
                      <a:pt x="228" y="94"/>
                    </a:cubicBezTo>
                    <a:cubicBezTo>
                      <a:pt x="202" y="115"/>
                      <a:pt x="147" y="163"/>
                      <a:pt x="141" y="178"/>
                    </a:cubicBezTo>
                    <a:cubicBezTo>
                      <a:pt x="135" y="192"/>
                      <a:pt x="115" y="198"/>
                      <a:pt x="112" y="224"/>
                    </a:cubicBezTo>
                    <a:cubicBezTo>
                      <a:pt x="110" y="250"/>
                      <a:pt x="92" y="281"/>
                      <a:pt x="75" y="275"/>
                    </a:cubicBezTo>
                    <a:cubicBezTo>
                      <a:pt x="58" y="270"/>
                      <a:pt x="43" y="252"/>
                      <a:pt x="43" y="252"/>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4" name="Freeform 14">
                <a:extLst>
                  <a:ext uri="{FF2B5EF4-FFF2-40B4-BE49-F238E27FC236}">
                    <a16:creationId xmlns:a16="http://schemas.microsoft.com/office/drawing/2014/main" id="{AD1AAF08-1295-F44F-828A-6350FBFFA8BD}"/>
                  </a:ext>
                </a:extLst>
              </p:cNvPr>
              <p:cNvSpPr>
                <a:spLocks/>
              </p:cNvSpPr>
              <p:nvPr/>
            </p:nvSpPr>
            <p:spPr bwMode="auto">
              <a:xfrm>
                <a:off x="1302" y="1441"/>
                <a:ext cx="404" cy="375"/>
              </a:xfrm>
              <a:custGeom>
                <a:avLst/>
                <a:gdLst/>
                <a:ahLst/>
                <a:cxnLst>
                  <a:cxn ang="0">
                    <a:pos x="78" y="11"/>
                  </a:cxn>
                  <a:cxn ang="0">
                    <a:pos x="98" y="57"/>
                  </a:cxn>
                  <a:cxn ang="0">
                    <a:pos x="144" y="60"/>
                  </a:cxn>
                  <a:cxn ang="0">
                    <a:pos x="184" y="57"/>
                  </a:cxn>
                  <a:cxn ang="0">
                    <a:pos x="210" y="97"/>
                  </a:cxn>
                  <a:cxn ang="0">
                    <a:pos x="222" y="37"/>
                  </a:cxn>
                  <a:cxn ang="0">
                    <a:pos x="279" y="80"/>
                  </a:cxn>
                  <a:cxn ang="0">
                    <a:pos x="348" y="201"/>
                  </a:cxn>
                  <a:cxn ang="0">
                    <a:pos x="328" y="264"/>
                  </a:cxn>
                  <a:cxn ang="0">
                    <a:pos x="331" y="301"/>
                  </a:cxn>
                  <a:cxn ang="0">
                    <a:pos x="250" y="284"/>
                  </a:cxn>
                  <a:cxn ang="0">
                    <a:pos x="141" y="324"/>
                  </a:cxn>
                  <a:cxn ang="0">
                    <a:pos x="86" y="293"/>
                  </a:cxn>
                  <a:cxn ang="0">
                    <a:pos x="32" y="250"/>
                  </a:cxn>
                  <a:cxn ang="0">
                    <a:pos x="95" y="227"/>
                  </a:cxn>
                  <a:cxn ang="0">
                    <a:pos x="52" y="184"/>
                  </a:cxn>
                  <a:cxn ang="0">
                    <a:pos x="9" y="143"/>
                  </a:cxn>
                  <a:cxn ang="0">
                    <a:pos x="0" y="123"/>
                  </a:cxn>
                  <a:cxn ang="0">
                    <a:pos x="20" y="51"/>
                  </a:cxn>
                  <a:cxn ang="0">
                    <a:pos x="78" y="11"/>
                  </a:cxn>
                </a:cxnLst>
                <a:rect l="0" t="0" r="r" b="b"/>
                <a:pathLst>
                  <a:path w="351" h="327">
                    <a:moveTo>
                      <a:pt x="78" y="11"/>
                    </a:moveTo>
                    <a:cubicBezTo>
                      <a:pt x="86" y="23"/>
                      <a:pt x="81" y="69"/>
                      <a:pt x="98" y="57"/>
                    </a:cubicBezTo>
                    <a:cubicBezTo>
                      <a:pt x="115" y="46"/>
                      <a:pt x="129" y="43"/>
                      <a:pt x="144" y="60"/>
                    </a:cubicBezTo>
                    <a:cubicBezTo>
                      <a:pt x="158" y="77"/>
                      <a:pt x="176" y="49"/>
                      <a:pt x="184" y="57"/>
                    </a:cubicBezTo>
                    <a:cubicBezTo>
                      <a:pt x="193" y="66"/>
                      <a:pt x="184" y="97"/>
                      <a:pt x="210" y="97"/>
                    </a:cubicBezTo>
                    <a:cubicBezTo>
                      <a:pt x="236" y="97"/>
                      <a:pt x="193" y="43"/>
                      <a:pt x="222" y="37"/>
                    </a:cubicBezTo>
                    <a:cubicBezTo>
                      <a:pt x="250" y="31"/>
                      <a:pt x="265" y="54"/>
                      <a:pt x="279" y="80"/>
                    </a:cubicBezTo>
                    <a:cubicBezTo>
                      <a:pt x="294" y="106"/>
                      <a:pt x="345" y="155"/>
                      <a:pt x="348" y="201"/>
                    </a:cubicBezTo>
                    <a:cubicBezTo>
                      <a:pt x="351" y="247"/>
                      <a:pt x="314" y="247"/>
                      <a:pt x="328" y="264"/>
                    </a:cubicBezTo>
                    <a:cubicBezTo>
                      <a:pt x="343" y="281"/>
                      <a:pt x="345" y="298"/>
                      <a:pt x="331" y="301"/>
                    </a:cubicBezTo>
                    <a:cubicBezTo>
                      <a:pt x="317" y="304"/>
                      <a:pt x="276" y="270"/>
                      <a:pt x="250" y="284"/>
                    </a:cubicBezTo>
                    <a:cubicBezTo>
                      <a:pt x="224" y="298"/>
                      <a:pt x="173" y="327"/>
                      <a:pt x="141" y="324"/>
                    </a:cubicBezTo>
                    <a:cubicBezTo>
                      <a:pt x="109" y="321"/>
                      <a:pt x="86" y="293"/>
                      <a:pt x="86" y="293"/>
                    </a:cubicBezTo>
                    <a:cubicBezTo>
                      <a:pt x="86" y="293"/>
                      <a:pt x="34" y="264"/>
                      <a:pt x="32" y="250"/>
                    </a:cubicBezTo>
                    <a:cubicBezTo>
                      <a:pt x="29" y="235"/>
                      <a:pt x="75" y="235"/>
                      <a:pt x="95" y="227"/>
                    </a:cubicBezTo>
                    <a:cubicBezTo>
                      <a:pt x="115" y="218"/>
                      <a:pt x="81" y="186"/>
                      <a:pt x="52" y="184"/>
                    </a:cubicBezTo>
                    <a:cubicBezTo>
                      <a:pt x="23" y="181"/>
                      <a:pt x="6" y="152"/>
                      <a:pt x="9" y="143"/>
                    </a:cubicBezTo>
                    <a:cubicBezTo>
                      <a:pt x="11" y="135"/>
                      <a:pt x="0" y="138"/>
                      <a:pt x="0" y="123"/>
                    </a:cubicBezTo>
                    <a:cubicBezTo>
                      <a:pt x="0" y="109"/>
                      <a:pt x="11" y="57"/>
                      <a:pt x="20" y="51"/>
                    </a:cubicBezTo>
                    <a:cubicBezTo>
                      <a:pt x="29" y="46"/>
                      <a:pt x="69" y="0"/>
                      <a:pt x="78" y="11"/>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5" name="Freeform 15">
                <a:extLst>
                  <a:ext uri="{FF2B5EF4-FFF2-40B4-BE49-F238E27FC236}">
                    <a16:creationId xmlns:a16="http://schemas.microsoft.com/office/drawing/2014/main" id="{886C2EFB-20C1-5742-A3ED-1D116ADDBCD1}"/>
                  </a:ext>
                </a:extLst>
              </p:cNvPr>
              <p:cNvSpPr>
                <a:spLocks/>
              </p:cNvSpPr>
              <p:nvPr/>
            </p:nvSpPr>
            <p:spPr bwMode="auto">
              <a:xfrm>
                <a:off x="1696" y="1395"/>
                <a:ext cx="145" cy="240"/>
              </a:xfrm>
              <a:custGeom>
                <a:avLst/>
                <a:gdLst/>
                <a:ahLst/>
                <a:cxnLst>
                  <a:cxn ang="0">
                    <a:pos x="20" y="28"/>
                  </a:cxn>
                  <a:cxn ang="0">
                    <a:pos x="60" y="5"/>
                  </a:cxn>
                  <a:cxn ang="0">
                    <a:pos x="115" y="28"/>
                  </a:cxn>
                  <a:cxn ang="0">
                    <a:pos x="106" y="83"/>
                  </a:cxn>
                  <a:cxn ang="0">
                    <a:pos x="121" y="132"/>
                  </a:cxn>
                  <a:cxn ang="0">
                    <a:pos x="92" y="183"/>
                  </a:cxn>
                  <a:cxn ang="0">
                    <a:pos x="49" y="129"/>
                  </a:cxn>
                  <a:cxn ang="0">
                    <a:pos x="8" y="86"/>
                  </a:cxn>
                  <a:cxn ang="0">
                    <a:pos x="37" y="68"/>
                  </a:cxn>
                  <a:cxn ang="0">
                    <a:pos x="20" y="28"/>
                  </a:cxn>
                </a:cxnLst>
                <a:rect l="0" t="0" r="r" b="b"/>
                <a:pathLst>
                  <a:path w="126" h="209">
                    <a:moveTo>
                      <a:pt x="20" y="28"/>
                    </a:moveTo>
                    <a:cubicBezTo>
                      <a:pt x="20" y="28"/>
                      <a:pt x="28" y="0"/>
                      <a:pt x="60" y="5"/>
                    </a:cubicBezTo>
                    <a:cubicBezTo>
                      <a:pt x="92" y="11"/>
                      <a:pt x="121" y="8"/>
                      <a:pt x="115" y="28"/>
                    </a:cubicBezTo>
                    <a:cubicBezTo>
                      <a:pt x="109" y="48"/>
                      <a:pt x="86" y="66"/>
                      <a:pt x="106" y="83"/>
                    </a:cubicBezTo>
                    <a:cubicBezTo>
                      <a:pt x="126" y="100"/>
                      <a:pt x="123" y="120"/>
                      <a:pt x="121" y="132"/>
                    </a:cubicBezTo>
                    <a:cubicBezTo>
                      <a:pt x="118" y="143"/>
                      <a:pt x="109" y="209"/>
                      <a:pt x="92" y="183"/>
                    </a:cubicBezTo>
                    <a:cubicBezTo>
                      <a:pt x="74" y="158"/>
                      <a:pt x="63" y="140"/>
                      <a:pt x="49" y="129"/>
                    </a:cubicBezTo>
                    <a:cubicBezTo>
                      <a:pt x="34" y="117"/>
                      <a:pt x="0" y="97"/>
                      <a:pt x="8" y="86"/>
                    </a:cubicBezTo>
                    <a:cubicBezTo>
                      <a:pt x="17" y="74"/>
                      <a:pt x="37" y="68"/>
                      <a:pt x="37" y="68"/>
                    </a:cubicBezTo>
                    <a:cubicBezTo>
                      <a:pt x="37" y="68"/>
                      <a:pt x="17" y="54"/>
                      <a:pt x="20" y="28"/>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6" name="Freeform 16">
                <a:extLst>
                  <a:ext uri="{FF2B5EF4-FFF2-40B4-BE49-F238E27FC236}">
                    <a16:creationId xmlns:a16="http://schemas.microsoft.com/office/drawing/2014/main" id="{4E7A7EAC-80C2-1A46-AD81-78C6FB8AE594}"/>
                  </a:ext>
                </a:extLst>
              </p:cNvPr>
              <p:cNvSpPr>
                <a:spLocks/>
              </p:cNvSpPr>
              <p:nvPr/>
            </p:nvSpPr>
            <p:spPr bwMode="auto">
              <a:xfrm>
                <a:off x="1177" y="1010"/>
                <a:ext cx="185" cy="190"/>
              </a:xfrm>
              <a:custGeom>
                <a:avLst/>
                <a:gdLst/>
                <a:ahLst/>
                <a:cxnLst>
                  <a:cxn ang="0">
                    <a:pos x="14" y="114"/>
                  </a:cxn>
                  <a:cxn ang="0">
                    <a:pos x="69" y="43"/>
                  </a:cxn>
                  <a:cxn ang="0">
                    <a:pos x="129" y="17"/>
                  </a:cxn>
                  <a:cxn ang="0">
                    <a:pos x="155" y="20"/>
                  </a:cxn>
                  <a:cxn ang="0">
                    <a:pos x="143" y="80"/>
                  </a:cxn>
                  <a:cxn ang="0">
                    <a:pos x="118" y="123"/>
                  </a:cxn>
                  <a:cxn ang="0">
                    <a:pos x="69" y="132"/>
                  </a:cxn>
                  <a:cxn ang="0">
                    <a:pos x="40" y="160"/>
                  </a:cxn>
                  <a:cxn ang="0">
                    <a:pos x="14" y="114"/>
                  </a:cxn>
                </a:cxnLst>
                <a:rect l="0" t="0" r="r" b="b"/>
                <a:pathLst>
                  <a:path w="161" h="166">
                    <a:moveTo>
                      <a:pt x="14" y="114"/>
                    </a:moveTo>
                    <a:cubicBezTo>
                      <a:pt x="14" y="114"/>
                      <a:pt x="46" y="51"/>
                      <a:pt x="69" y="43"/>
                    </a:cubicBezTo>
                    <a:cubicBezTo>
                      <a:pt x="92" y="34"/>
                      <a:pt x="129" y="17"/>
                      <a:pt x="129" y="17"/>
                    </a:cubicBezTo>
                    <a:cubicBezTo>
                      <a:pt x="129" y="17"/>
                      <a:pt x="149" y="0"/>
                      <a:pt x="155" y="20"/>
                    </a:cubicBezTo>
                    <a:cubicBezTo>
                      <a:pt x="161" y="40"/>
                      <a:pt x="143" y="57"/>
                      <a:pt x="143" y="80"/>
                    </a:cubicBezTo>
                    <a:cubicBezTo>
                      <a:pt x="143" y="103"/>
                      <a:pt x="138" y="135"/>
                      <a:pt x="118" y="123"/>
                    </a:cubicBezTo>
                    <a:cubicBezTo>
                      <a:pt x="97" y="111"/>
                      <a:pt x="69" y="114"/>
                      <a:pt x="69" y="132"/>
                    </a:cubicBezTo>
                    <a:cubicBezTo>
                      <a:pt x="69" y="149"/>
                      <a:pt x="51" y="166"/>
                      <a:pt x="40" y="160"/>
                    </a:cubicBezTo>
                    <a:cubicBezTo>
                      <a:pt x="28" y="155"/>
                      <a:pt x="0" y="149"/>
                      <a:pt x="14" y="114"/>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7" name="Freeform 17">
                <a:extLst>
                  <a:ext uri="{FF2B5EF4-FFF2-40B4-BE49-F238E27FC236}">
                    <a16:creationId xmlns:a16="http://schemas.microsoft.com/office/drawing/2014/main" id="{09B9331D-7528-B241-A10A-F86246D35495}"/>
                  </a:ext>
                </a:extLst>
              </p:cNvPr>
              <p:cNvSpPr>
                <a:spLocks/>
              </p:cNvSpPr>
              <p:nvPr/>
            </p:nvSpPr>
            <p:spPr bwMode="auto">
              <a:xfrm>
                <a:off x="1325" y="1075"/>
                <a:ext cx="298" cy="273"/>
              </a:xfrm>
              <a:custGeom>
                <a:avLst/>
                <a:gdLst/>
                <a:ahLst/>
                <a:cxnLst>
                  <a:cxn ang="0">
                    <a:pos x="81" y="69"/>
                  </a:cxn>
                  <a:cxn ang="0">
                    <a:pos x="153" y="115"/>
                  </a:cxn>
                  <a:cxn ang="0">
                    <a:pos x="170" y="78"/>
                  </a:cxn>
                  <a:cxn ang="0">
                    <a:pos x="184" y="32"/>
                  </a:cxn>
                  <a:cxn ang="0">
                    <a:pos x="222" y="100"/>
                  </a:cxn>
                  <a:cxn ang="0">
                    <a:pos x="242" y="100"/>
                  </a:cxn>
                  <a:cxn ang="0">
                    <a:pos x="236" y="164"/>
                  </a:cxn>
                  <a:cxn ang="0">
                    <a:pos x="161" y="190"/>
                  </a:cxn>
                  <a:cxn ang="0">
                    <a:pos x="72" y="215"/>
                  </a:cxn>
                  <a:cxn ang="0">
                    <a:pos x="66" y="161"/>
                  </a:cxn>
                  <a:cxn ang="0">
                    <a:pos x="9" y="164"/>
                  </a:cxn>
                  <a:cxn ang="0">
                    <a:pos x="23" y="109"/>
                  </a:cxn>
                  <a:cxn ang="0">
                    <a:pos x="38" y="66"/>
                  </a:cxn>
                  <a:cxn ang="0">
                    <a:pos x="81" y="69"/>
                  </a:cxn>
                </a:cxnLst>
                <a:rect l="0" t="0" r="r" b="b"/>
                <a:pathLst>
                  <a:path w="259" h="238">
                    <a:moveTo>
                      <a:pt x="81" y="69"/>
                    </a:moveTo>
                    <a:cubicBezTo>
                      <a:pt x="81" y="69"/>
                      <a:pt x="124" y="106"/>
                      <a:pt x="153" y="115"/>
                    </a:cubicBezTo>
                    <a:cubicBezTo>
                      <a:pt x="181" y="123"/>
                      <a:pt x="170" y="106"/>
                      <a:pt x="170" y="78"/>
                    </a:cubicBezTo>
                    <a:cubicBezTo>
                      <a:pt x="170" y="49"/>
                      <a:pt x="164" y="0"/>
                      <a:pt x="184" y="32"/>
                    </a:cubicBezTo>
                    <a:cubicBezTo>
                      <a:pt x="205" y="63"/>
                      <a:pt x="202" y="100"/>
                      <a:pt x="222" y="100"/>
                    </a:cubicBezTo>
                    <a:cubicBezTo>
                      <a:pt x="242" y="100"/>
                      <a:pt x="230" y="75"/>
                      <a:pt x="242" y="100"/>
                    </a:cubicBezTo>
                    <a:cubicBezTo>
                      <a:pt x="253" y="126"/>
                      <a:pt x="259" y="158"/>
                      <a:pt x="236" y="164"/>
                    </a:cubicBezTo>
                    <a:cubicBezTo>
                      <a:pt x="213" y="169"/>
                      <a:pt x="179" y="169"/>
                      <a:pt x="161" y="190"/>
                    </a:cubicBezTo>
                    <a:cubicBezTo>
                      <a:pt x="144" y="210"/>
                      <a:pt x="75" y="238"/>
                      <a:pt x="72" y="215"/>
                    </a:cubicBezTo>
                    <a:cubicBezTo>
                      <a:pt x="69" y="192"/>
                      <a:pt x="81" y="155"/>
                      <a:pt x="66" y="161"/>
                    </a:cubicBezTo>
                    <a:cubicBezTo>
                      <a:pt x="52" y="167"/>
                      <a:pt x="17" y="190"/>
                      <a:pt x="9" y="164"/>
                    </a:cubicBezTo>
                    <a:cubicBezTo>
                      <a:pt x="0" y="138"/>
                      <a:pt x="12" y="118"/>
                      <a:pt x="23" y="109"/>
                    </a:cubicBezTo>
                    <a:cubicBezTo>
                      <a:pt x="35" y="100"/>
                      <a:pt x="38" y="66"/>
                      <a:pt x="38" y="66"/>
                    </a:cubicBezTo>
                    <a:cubicBezTo>
                      <a:pt x="38" y="66"/>
                      <a:pt x="52" y="40"/>
                      <a:pt x="81" y="69"/>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8" name="Freeform 18">
                <a:extLst>
                  <a:ext uri="{FF2B5EF4-FFF2-40B4-BE49-F238E27FC236}">
                    <a16:creationId xmlns:a16="http://schemas.microsoft.com/office/drawing/2014/main" id="{D0A61901-2522-8A4E-941F-CFF414761B83}"/>
                  </a:ext>
                </a:extLst>
              </p:cNvPr>
              <p:cNvSpPr>
                <a:spLocks/>
              </p:cNvSpPr>
              <p:nvPr/>
            </p:nvSpPr>
            <p:spPr bwMode="auto">
              <a:xfrm>
                <a:off x="2010" y="1392"/>
                <a:ext cx="726" cy="854"/>
              </a:xfrm>
              <a:custGeom>
                <a:avLst/>
                <a:gdLst/>
                <a:ahLst/>
                <a:cxnLst>
                  <a:cxn ang="0">
                    <a:pos x="32" y="31"/>
                  </a:cxn>
                  <a:cxn ang="0">
                    <a:pos x="20" y="189"/>
                  </a:cxn>
                  <a:cxn ang="0">
                    <a:pos x="63" y="258"/>
                  </a:cxn>
                  <a:cxn ang="0">
                    <a:pos x="144" y="275"/>
                  </a:cxn>
                  <a:cxn ang="0">
                    <a:pos x="210" y="270"/>
                  </a:cxn>
                  <a:cxn ang="0">
                    <a:pos x="236" y="258"/>
                  </a:cxn>
                  <a:cxn ang="0">
                    <a:pos x="357" y="376"/>
                  </a:cxn>
                  <a:cxn ang="0">
                    <a:pos x="380" y="439"/>
                  </a:cxn>
                  <a:cxn ang="0">
                    <a:pos x="349" y="505"/>
                  </a:cxn>
                  <a:cxn ang="0">
                    <a:pos x="343" y="554"/>
                  </a:cxn>
                  <a:cxn ang="0">
                    <a:pos x="277" y="580"/>
                  </a:cxn>
                  <a:cxn ang="0">
                    <a:pos x="349" y="597"/>
                  </a:cxn>
                  <a:cxn ang="0">
                    <a:pos x="418" y="657"/>
                  </a:cxn>
                  <a:cxn ang="0">
                    <a:pos x="524" y="723"/>
                  </a:cxn>
                  <a:cxn ang="0">
                    <a:pos x="481" y="640"/>
                  </a:cxn>
                  <a:cxn ang="0">
                    <a:pos x="547" y="675"/>
                  </a:cxn>
                  <a:cxn ang="0">
                    <a:pos x="556" y="623"/>
                  </a:cxn>
                  <a:cxn ang="0">
                    <a:pos x="490" y="531"/>
                  </a:cxn>
                  <a:cxn ang="0">
                    <a:pos x="527" y="499"/>
                  </a:cxn>
                  <a:cxn ang="0">
                    <a:pos x="570" y="560"/>
                  </a:cxn>
                  <a:cxn ang="0">
                    <a:pos x="596" y="517"/>
                  </a:cxn>
                  <a:cxn ang="0">
                    <a:pos x="613" y="471"/>
                  </a:cxn>
                  <a:cxn ang="0">
                    <a:pos x="559" y="430"/>
                  </a:cxn>
                  <a:cxn ang="0">
                    <a:pos x="504" y="382"/>
                  </a:cxn>
                  <a:cxn ang="0">
                    <a:pos x="481" y="318"/>
                  </a:cxn>
                  <a:cxn ang="0">
                    <a:pos x="472" y="258"/>
                  </a:cxn>
                  <a:cxn ang="0">
                    <a:pos x="418" y="229"/>
                  </a:cxn>
                  <a:cxn ang="0">
                    <a:pos x="403" y="186"/>
                  </a:cxn>
                  <a:cxn ang="0">
                    <a:pos x="351" y="161"/>
                  </a:cxn>
                  <a:cxn ang="0">
                    <a:pos x="300" y="100"/>
                  </a:cxn>
                  <a:cxn ang="0">
                    <a:pos x="300" y="54"/>
                  </a:cxn>
                  <a:cxn ang="0">
                    <a:pos x="222" y="11"/>
                  </a:cxn>
                  <a:cxn ang="0">
                    <a:pos x="138" y="20"/>
                  </a:cxn>
                  <a:cxn ang="0">
                    <a:pos x="86" y="117"/>
                  </a:cxn>
                  <a:cxn ang="0">
                    <a:pos x="95" y="17"/>
                  </a:cxn>
                  <a:cxn ang="0">
                    <a:pos x="32" y="31"/>
                  </a:cxn>
                </a:cxnLst>
                <a:rect l="0" t="0" r="r" b="b"/>
                <a:pathLst>
                  <a:path w="631" h="744">
                    <a:moveTo>
                      <a:pt x="32" y="31"/>
                    </a:moveTo>
                    <a:cubicBezTo>
                      <a:pt x="30" y="40"/>
                      <a:pt x="0" y="166"/>
                      <a:pt x="20" y="189"/>
                    </a:cubicBezTo>
                    <a:cubicBezTo>
                      <a:pt x="40" y="212"/>
                      <a:pt x="35" y="258"/>
                      <a:pt x="63" y="258"/>
                    </a:cubicBezTo>
                    <a:cubicBezTo>
                      <a:pt x="92" y="258"/>
                      <a:pt x="121" y="270"/>
                      <a:pt x="144" y="275"/>
                    </a:cubicBezTo>
                    <a:cubicBezTo>
                      <a:pt x="167" y="281"/>
                      <a:pt x="202" y="278"/>
                      <a:pt x="210" y="270"/>
                    </a:cubicBezTo>
                    <a:cubicBezTo>
                      <a:pt x="219" y="261"/>
                      <a:pt x="187" y="227"/>
                      <a:pt x="236" y="258"/>
                    </a:cubicBezTo>
                    <a:cubicBezTo>
                      <a:pt x="285" y="290"/>
                      <a:pt x="346" y="353"/>
                      <a:pt x="357" y="376"/>
                    </a:cubicBezTo>
                    <a:cubicBezTo>
                      <a:pt x="369" y="399"/>
                      <a:pt x="392" y="405"/>
                      <a:pt x="380" y="439"/>
                    </a:cubicBezTo>
                    <a:cubicBezTo>
                      <a:pt x="369" y="474"/>
                      <a:pt x="340" y="479"/>
                      <a:pt x="349" y="505"/>
                    </a:cubicBezTo>
                    <a:cubicBezTo>
                      <a:pt x="357" y="531"/>
                      <a:pt x="369" y="548"/>
                      <a:pt x="343" y="554"/>
                    </a:cubicBezTo>
                    <a:cubicBezTo>
                      <a:pt x="317" y="560"/>
                      <a:pt x="256" y="542"/>
                      <a:pt x="277" y="580"/>
                    </a:cubicBezTo>
                    <a:cubicBezTo>
                      <a:pt x="297" y="617"/>
                      <a:pt x="328" y="588"/>
                      <a:pt x="349" y="597"/>
                    </a:cubicBezTo>
                    <a:cubicBezTo>
                      <a:pt x="369" y="606"/>
                      <a:pt x="395" y="637"/>
                      <a:pt x="418" y="657"/>
                    </a:cubicBezTo>
                    <a:cubicBezTo>
                      <a:pt x="441" y="677"/>
                      <a:pt x="524" y="744"/>
                      <a:pt x="524" y="723"/>
                    </a:cubicBezTo>
                    <a:cubicBezTo>
                      <a:pt x="524" y="703"/>
                      <a:pt x="441" y="634"/>
                      <a:pt x="481" y="640"/>
                    </a:cubicBezTo>
                    <a:cubicBezTo>
                      <a:pt x="521" y="646"/>
                      <a:pt x="524" y="680"/>
                      <a:pt x="547" y="675"/>
                    </a:cubicBezTo>
                    <a:cubicBezTo>
                      <a:pt x="570" y="669"/>
                      <a:pt x="562" y="632"/>
                      <a:pt x="556" y="623"/>
                    </a:cubicBezTo>
                    <a:cubicBezTo>
                      <a:pt x="550" y="614"/>
                      <a:pt x="487" y="557"/>
                      <a:pt x="490" y="531"/>
                    </a:cubicBezTo>
                    <a:cubicBezTo>
                      <a:pt x="492" y="505"/>
                      <a:pt x="513" y="471"/>
                      <a:pt x="527" y="499"/>
                    </a:cubicBezTo>
                    <a:cubicBezTo>
                      <a:pt x="541" y="528"/>
                      <a:pt x="556" y="565"/>
                      <a:pt x="570" y="560"/>
                    </a:cubicBezTo>
                    <a:cubicBezTo>
                      <a:pt x="585" y="554"/>
                      <a:pt x="593" y="531"/>
                      <a:pt x="596" y="517"/>
                    </a:cubicBezTo>
                    <a:cubicBezTo>
                      <a:pt x="599" y="502"/>
                      <a:pt x="631" y="491"/>
                      <a:pt x="613" y="471"/>
                    </a:cubicBezTo>
                    <a:cubicBezTo>
                      <a:pt x="596" y="451"/>
                      <a:pt x="579" y="448"/>
                      <a:pt x="559" y="430"/>
                    </a:cubicBezTo>
                    <a:cubicBezTo>
                      <a:pt x="539" y="413"/>
                      <a:pt x="510" y="405"/>
                      <a:pt x="504" y="382"/>
                    </a:cubicBezTo>
                    <a:cubicBezTo>
                      <a:pt x="498" y="359"/>
                      <a:pt x="472" y="353"/>
                      <a:pt x="481" y="318"/>
                    </a:cubicBezTo>
                    <a:cubicBezTo>
                      <a:pt x="490" y="284"/>
                      <a:pt x="498" y="264"/>
                      <a:pt x="472" y="258"/>
                    </a:cubicBezTo>
                    <a:cubicBezTo>
                      <a:pt x="446" y="252"/>
                      <a:pt x="423" y="244"/>
                      <a:pt x="418" y="229"/>
                    </a:cubicBezTo>
                    <a:cubicBezTo>
                      <a:pt x="412" y="215"/>
                      <a:pt x="403" y="186"/>
                      <a:pt x="403" y="186"/>
                    </a:cubicBezTo>
                    <a:cubicBezTo>
                      <a:pt x="403" y="186"/>
                      <a:pt x="354" y="169"/>
                      <a:pt x="351" y="161"/>
                    </a:cubicBezTo>
                    <a:cubicBezTo>
                      <a:pt x="349" y="152"/>
                      <a:pt x="302" y="112"/>
                      <a:pt x="300" y="100"/>
                    </a:cubicBezTo>
                    <a:cubicBezTo>
                      <a:pt x="297" y="89"/>
                      <a:pt x="302" y="63"/>
                      <a:pt x="300" y="54"/>
                    </a:cubicBezTo>
                    <a:cubicBezTo>
                      <a:pt x="297" y="46"/>
                      <a:pt x="251" y="17"/>
                      <a:pt x="222" y="11"/>
                    </a:cubicBezTo>
                    <a:cubicBezTo>
                      <a:pt x="193" y="5"/>
                      <a:pt x="144" y="0"/>
                      <a:pt x="138" y="20"/>
                    </a:cubicBezTo>
                    <a:cubicBezTo>
                      <a:pt x="133" y="40"/>
                      <a:pt x="89" y="143"/>
                      <a:pt x="86" y="117"/>
                    </a:cubicBezTo>
                    <a:cubicBezTo>
                      <a:pt x="84" y="92"/>
                      <a:pt x="112" y="20"/>
                      <a:pt x="95" y="17"/>
                    </a:cubicBezTo>
                    <a:cubicBezTo>
                      <a:pt x="78" y="14"/>
                      <a:pt x="38" y="8"/>
                      <a:pt x="32" y="31"/>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89" name="Freeform 19">
                <a:extLst>
                  <a:ext uri="{FF2B5EF4-FFF2-40B4-BE49-F238E27FC236}">
                    <a16:creationId xmlns:a16="http://schemas.microsoft.com/office/drawing/2014/main" id="{A21A6C36-907E-E34D-9871-F3F59565E074}"/>
                  </a:ext>
                </a:extLst>
              </p:cNvPr>
              <p:cNvSpPr>
                <a:spLocks/>
              </p:cNvSpPr>
              <p:nvPr/>
            </p:nvSpPr>
            <p:spPr bwMode="auto">
              <a:xfrm>
                <a:off x="1709" y="1105"/>
                <a:ext cx="109" cy="185"/>
              </a:xfrm>
              <a:custGeom>
                <a:avLst/>
                <a:gdLst/>
                <a:ahLst/>
                <a:cxnLst>
                  <a:cxn ang="0">
                    <a:pos x="38" y="43"/>
                  </a:cxn>
                  <a:cxn ang="0">
                    <a:pos x="58" y="3"/>
                  </a:cxn>
                  <a:cxn ang="0">
                    <a:pos x="89" y="34"/>
                  </a:cxn>
                  <a:cxn ang="0">
                    <a:pos x="86" y="120"/>
                  </a:cxn>
                  <a:cxn ang="0">
                    <a:pos x="40" y="141"/>
                  </a:cxn>
                  <a:cxn ang="0">
                    <a:pos x="12" y="95"/>
                  </a:cxn>
                  <a:cxn ang="0">
                    <a:pos x="38" y="43"/>
                  </a:cxn>
                </a:cxnLst>
                <a:rect l="0" t="0" r="r" b="b"/>
                <a:pathLst>
                  <a:path w="95" h="161">
                    <a:moveTo>
                      <a:pt x="38" y="43"/>
                    </a:moveTo>
                    <a:cubicBezTo>
                      <a:pt x="66" y="51"/>
                      <a:pt x="35" y="0"/>
                      <a:pt x="58" y="3"/>
                    </a:cubicBezTo>
                    <a:cubicBezTo>
                      <a:pt x="81" y="6"/>
                      <a:pt x="84" y="11"/>
                      <a:pt x="89" y="34"/>
                    </a:cubicBezTo>
                    <a:cubicBezTo>
                      <a:pt x="95" y="57"/>
                      <a:pt x="84" y="103"/>
                      <a:pt x="86" y="120"/>
                    </a:cubicBezTo>
                    <a:cubicBezTo>
                      <a:pt x="89" y="138"/>
                      <a:pt x="40" y="161"/>
                      <a:pt x="40" y="141"/>
                    </a:cubicBezTo>
                    <a:cubicBezTo>
                      <a:pt x="40" y="120"/>
                      <a:pt x="23" y="103"/>
                      <a:pt x="12" y="95"/>
                    </a:cubicBezTo>
                    <a:cubicBezTo>
                      <a:pt x="0" y="86"/>
                      <a:pt x="6" y="34"/>
                      <a:pt x="38" y="43"/>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0" name="Freeform 20">
                <a:extLst>
                  <a:ext uri="{FF2B5EF4-FFF2-40B4-BE49-F238E27FC236}">
                    <a16:creationId xmlns:a16="http://schemas.microsoft.com/office/drawing/2014/main" id="{52FACA6C-C085-BB43-B360-F36BE26E69AE}"/>
                  </a:ext>
                </a:extLst>
              </p:cNvPr>
              <p:cNvSpPr>
                <a:spLocks/>
              </p:cNvSpPr>
              <p:nvPr/>
            </p:nvSpPr>
            <p:spPr bwMode="auto">
              <a:xfrm>
                <a:off x="1859" y="1216"/>
                <a:ext cx="68" cy="106"/>
              </a:xfrm>
              <a:custGeom>
                <a:avLst/>
                <a:gdLst/>
                <a:ahLst/>
                <a:cxnLst>
                  <a:cxn ang="0">
                    <a:pos x="20" y="9"/>
                  </a:cxn>
                  <a:cxn ang="0">
                    <a:pos x="11" y="52"/>
                  </a:cxn>
                  <a:cxn ang="0">
                    <a:pos x="49" y="78"/>
                  </a:cxn>
                  <a:cxn ang="0">
                    <a:pos x="20" y="9"/>
                  </a:cxn>
                </a:cxnLst>
                <a:rect l="0" t="0" r="r" b="b"/>
                <a:pathLst>
                  <a:path w="60" h="92">
                    <a:moveTo>
                      <a:pt x="20" y="9"/>
                    </a:moveTo>
                    <a:cubicBezTo>
                      <a:pt x="8" y="12"/>
                      <a:pt x="0" y="41"/>
                      <a:pt x="11" y="52"/>
                    </a:cubicBezTo>
                    <a:cubicBezTo>
                      <a:pt x="23" y="64"/>
                      <a:pt x="40" y="92"/>
                      <a:pt x="49" y="78"/>
                    </a:cubicBezTo>
                    <a:cubicBezTo>
                      <a:pt x="57" y="64"/>
                      <a:pt x="60" y="0"/>
                      <a:pt x="20" y="9"/>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1" name="Freeform 21">
                <a:extLst>
                  <a:ext uri="{FF2B5EF4-FFF2-40B4-BE49-F238E27FC236}">
                    <a16:creationId xmlns:a16="http://schemas.microsoft.com/office/drawing/2014/main" id="{0CD5752B-6F5E-0F4F-BAEF-FCAA7C3E4CEA}"/>
                  </a:ext>
                </a:extLst>
              </p:cNvPr>
              <p:cNvSpPr>
                <a:spLocks/>
              </p:cNvSpPr>
              <p:nvPr/>
            </p:nvSpPr>
            <p:spPr bwMode="auto">
              <a:xfrm>
                <a:off x="1845" y="116"/>
                <a:ext cx="884" cy="1206"/>
              </a:xfrm>
              <a:custGeom>
                <a:avLst/>
                <a:gdLst/>
                <a:ahLst/>
                <a:cxnLst>
                  <a:cxn ang="0">
                    <a:pos x="63" y="893"/>
                  </a:cxn>
                  <a:cxn ang="0">
                    <a:pos x="112" y="1034"/>
                  </a:cxn>
                  <a:cxn ang="0">
                    <a:pos x="179" y="1043"/>
                  </a:cxn>
                  <a:cxn ang="0">
                    <a:pos x="311" y="1046"/>
                  </a:cxn>
                  <a:cxn ang="0">
                    <a:pos x="357" y="977"/>
                  </a:cxn>
                  <a:cxn ang="0">
                    <a:pos x="219" y="962"/>
                  </a:cxn>
                  <a:cxn ang="0">
                    <a:pos x="136" y="925"/>
                  </a:cxn>
                  <a:cxn ang="0">
                    <a:pos x="130" y="882"/>
                  </a:cxn>
                  <a:cxn ang="0">
                    <a:pos x="277" y="876"/>
                  </a:cxn>
                  <a:cxn ang="0">
                    <a:pos x="383" y="876"/>
                  </a:cxn>
                  <a:cxn ang="0">
                    <a:pos x="346" y="816"/>
                  </a:cxn>
                  <a:cxn ang="0">
                    <a:pos x="400" y="738"/>
                  </a:cxn>
                  <a:cxn ang="0">
                    <a:pos x="452" y="658"/>
                  </a:cxn>
                  <a:cxn ang="0">
                    <a:pos x="432" y="606"/>
                  </a:cxn>
                  <a:cxn ang="0">
                    <a:pos x="467" y="537"/>
                  </a:cxn>
                  <a:cxn ang="0">
                    <a:pos x="521" y="517"/>
                  </a:cxn>
                  <a:cxn ang="0">
                    <a:pos x="530" y="474"/>
                  </a:cxn>
                  <a:cxn ang="0">
                    <a:pos x="573" y="422"/>
                  </a:cxn>
                  <a:cxn ang="0">
                    <a:pos x="691" y="267"/>
                  </a:cxn>
                  <a:cxn ang="0">
                    <a:pos x="683" y="233"/>
                  </a:cxn>
                  <a:cxn ang="0">
                    <a:pos x="769" y="106"/>
                  </a:cxn>
                  <a:cxn ang="0">
                    <a:pos x="688" y="35"/>
                  </a:cxn>
                  <a:cxn ang="0">
                    <a:pos x="634" y="17"/>
                  </a:cxn>
                  <a:cxn ang="0">
                    <a:pos x="516" y="3"/>
                  </a:cxn>
                  <a:cxn ang="0">
                    <a:pos x="458" y="3"/>
                  </a:cxn>
                  <a:cxn ang="0">
                    <a:pos x="435" y="58"/>
                  </a:cxn>
                  <a:cxn ang="0">
                    <a:pos x="372" y="37"/>
                  </a:cxn>
                  <a:cxn ang="0">
                    <a:pos x="337" y="89"/>
                  </a:cxn>
                  <a:cxn ang="0">
                    <a:pos x="303" y="129"/>
                  </a:cxn>
                  <a:cxn ang="0">
                    <a:pos x="285" y="158"/>
                  </a:cxn>
                  <a:cxn ang="0">
                    <a:pos x="216" y="158"/>
                  </a:cxn>
                  <a:cxn ang="0">
                    <a:pos x="187" y="193"/>
                  </a:cxn>
                  <a:cxn ang="0">
                    <a:pos x="110" y="233"/>
                  </a:cxn>
                  <a:cxn ang="0">
                    <a:pos x="150" y="287"/>
                  </a:cxn>
                  <a:cxn ang="0">
                    <a:pos x="196" y="325"/>
                  </a:cxn>
                  <a:cxn ang="0">
                    <a:pos x="228" y="336"/>
                  </a:cxn>
                  <a:cxn ang="0">
                    <a:pos x="228" y="382"/>
                  </a:cxn>
                  <a:cxn ang="0">
                    <a:pos x="317" y="391"/>
                  </a:cxn>
                  <a:cxn ang="0">
                    <a:pos x="403" y="262"/>
                  </a:cxn>
                  <a:cxn ang="0">
                    <a:pos x="412" y="351"/>
                  </a:cxn>
                  <a:cxn ang="0">
                    <a:pos x="349" y="420"/>
                  </a:cxn>
                  <a:cxn ang="0">
                    <a:pos x="337" y="523"/>
                  </a:cxn>
                  <a:cxn ang="0">
                    <a:pos x="225" y="457"/>
                  </a:cxn>
                  <a:cxn ang="0">
                    <a:pos x="190" y="474"/>
                  </a:cxn>
                  <a:cxn ang="0">
                    <a:pos x="118" y="388"/>
                  </a:cxn>
                  <a:cxn ang="0">
                    <a:pos x="61" y="302"/>
                  </a:cxn>
                  <a:cxn ang="0">
                    <a:pos x="55" y="394"/>
                  </a:cxn>
                  <a:cxn ang="0">
                    <a:pos x="69" y="486"/>
                  </a:cxn>
                  <a:cxn ang="0">
                    <a:pos x="112" y="569"/>
                  </a:cxn>
                  <a:cxn ang="0">
                    <a:pos x="101" y="652"/>
                  </a:cxn>
                  <a:cxn ang="0">
                    <a:pos x="187" y="678"/>
                  </a:cxn>
                  <a:cxn ang="0">
                    <a:pos x="228" y="741"/>
                  </a:cxn>
                  <a:cxn ang="0">
                    <a:pos x="196" y="799"/>
                  </a:cxn>
                  <a:cxn ang="0">
                    <a:pos x="92" y="847"/>
                  </a:cxn>
                  <a:cxn ang="0">
                    <a:pos x="17" y="856"/>
                  </a:cxn>
                </a:cxnLst>
                <a:rect l="0" t="0" r="r" b="b"/>
                <a:pathLst>
                  <a:path w="769" h="1051">
                    <a:moveTo>
                      <a:pt x="17" y="856"/>
                    </a:moveTo>
                    <a:cubicBezTo>
                      <a:pt x="17" y="856"/>
                      <a:pt x="38" y="882"/>
                      <a:pt x="63" y="893"/>
                    </a:cubicBezTo>
                    <a:cubicBezTo>
                      <a:pt x="89" y="905"/>
                      <a:pt x="98" y="942"/>
                      <a:pt x="98" y="962"/>
                    </a:cubicBezTo>
                    <a:cubicBezTo>
                      <a:pt x="98" y="982"/>
                      <a:pt x="95" y="1026"/>
                      <a:pt x="112" y="1034"/>
                    </a:cubicBezTo>
                    <a:cubicBezTo>
                      <a:pt x="130" y="1043"/>
                      <a:pt x="141" y="1046"/>
                      <a:pt x="150" y="1043"/>
                    </a:cubicBezTo>
                    <a:cubicBezTo>
                      <a:pt x="158" y="1040"/>
                      <a:pt x="150" y="1034"/>
                      <a:pt x="179" y="1043"/>
                    </a:cubicBezTo>
                    <a:cubicBezTo>
                      <a:pt x="207" y="1051"/>
                      <a:pt x="248" y="1043"/>
                      <a:pt x="268" y="1043"/>
                    </a:cubicBezTo>
                    <a:cubicBezTo>
                      <a:pt x="288" y="1043"/>
                      <a:pt x="291" y="1046"/>
                      <a:pt x="311" y="1046"/>
                    </a:cubicBezTo>
                    <a:cubicBezTo>
                      <a:pt x="331" y="1046"/>
                      <a:pt x="354" y="1043"/>
                      <a:pt x="357" y="1028"/>
                    </a:cubicBezTo>
                    <a:cubicBezTo>
                      <a:pt x="360" y="1014"/>
                      <a:pt x="354" y="988"/>
                      <a:pt x="357" y="977"/>
                    </a:cubicBezTo>
                    <a:cubicBezTo>
                      <a:pt x="360" y="965"/>
                      <a:pt x="334" y="945"/>
                      <a:pt x="308" y="942"/>
                    </a:cubicBezTo>
                    <a:cubicBezTo>
                      <a:pt x="282" y="939"/>
                      <a:pt x="245" y="959"/>
                      <a:pt x="219" y="962"/>
                    </a:cubicBezTo>
                    <a:cubicBezTo>
                      <a:pt x="193" y="965"/>
                      <a:pt x="158" y="965"/>
                      <a:pt x="150" y="957"/>
                    </a:cubicBezTo>
                    <a:cubicBezTo>
                      <a:pt x="141" y="948"/>
                      <a:pt x="130" y="942"/>
                      <a:pt x="136" y="925"/>
                    </a:cubicBezTo>
                    <a:cubicBezTo>
                      <a:pt x="141" y="908"/>
                      <a:pt x="147" y="905"/>
                      <a:pt x="138" y="893"/>
                    </a:cubicBezTo>
                    <a:cubicBezTo>
                      <a:pt x="130" y="882"/>
                      <a:pt x="112" y="893"/>
                      <a:pt x="130" y="882"/>
                    </a:cubicBezTo>
                    <a:cubicBezTo>
                      <a:pt x="147" y="870"/>
                      <a:pt x="158" y="879"/>
                      <a:pt x="199" y="885"/>
                    </a:cubicBezTo>
                    <a:cubicBezTo>
                      <a:pt x="239" y="890"/>
                      <a:pt x="256" y="879"/>
                      <a:pt x="277" y="876"/>
                    </a:cubicBezTo>
                    <a:cubicBezTo>
                      <a:pt x="297" y="873"/>
                      <a:pt x="300" y="853"/>
                      <a:pt x="323" y="870"/>
                    </a:cubicBezTo>
                    <a:cubicBezTo>
                      <a:pt x="346" y="888"/>
                      <a:pt x="366" y="888"/>
                      <a:pt x="383" y="876"/>
                    </a:cubicBezTo>
                    <a:cubicBezTo>
                      <a:pt x="400" y="865"/>
                      <a:pt x="400" y="856"/>
                      <a:pt x="395" y="845"/>
                    </a:cubicBezTo>
                    <a:cubicBezTo>
                      <a:pt x="389" y="833"/>
                      <a:pt x="334" y="836"/>
                      <a:pt x="346" y="816"/>
                    </a:cubicBezTo>
                    <a:cubicBezTo>
                      <a:pt x="357" y="796"/>
                      <a:pt x="377" y="793"/>
                      <a:pt x="389" y="784"/>
                    </a:cubicBezTo>
                    <a:cubicBezTo>
                      <a:pt x="400" y="776"/>
                      <a:pt x="392" y="744"/>
                      <a:pt x="400" y="738"/>
                    </a:cubicBezTo>
                    <a:cubicBezTo>
                      <a:pt x="409" y="733"/>
                      <a:pt x="446" y="707"/>
                      <a:pt x="446" y="707"/>
                    </a:cubicBezTo>
                    <a:cubicBezTo>
                      <a:pt x="452" y="658"/>
                      <a:pt x="452" y="658"/>
                      <a:pt x="452" y="658"/>
                    </a:cubicBezTo>
                    <a:cubicBezTo>
                      <a:pt x="470" y="638"/>
                      <a:pt x="470" y="638"/>
                      <a:pt x="470" y="638"/>
                    </a:cubicBezTo>
                    <a:cubicBezTo>
                      <a:pt x="432" y="606"/>
                      <a:pt x="432" y="606"/>
                      <a:pt x="432" y="606"/>
                    </a:cubicBezTo>
                    <a:cubicBezTo>
                      <a:pt x="432" y="606"/>
                      <a:pt x="409" y="566"/>
                      <a:pt x="426" y="557"/>
                    </a:cubicBezTo>
                    <a:cubicBezTo>
                      <a:pt x="444" y="549"/>
                      <a:pt x="455" y="534"/>
                      <a:pt x="467" y="537"/>
                    </a:cubicBezTo>
                    <a:cubicBezTo>
                      <a:pt x="478" y="540"/>
                      <a:pt x="487" y="514"/>
                      <a:pt x="487" y="514"/>
                    </a:cubicBezTo>
                    <a:cubicBezTo>
                      <a:pt x="487" y="514"/>
                      <a:pt x="516" y="503"/>
                      <a:pt x="521" y="517"/>
                    </a:cubicBezTo>
                    <a:cubicBezTo>
                      <a:pt x="527" y="532"/>
                      <a:pt x="544" y="514"/>
                      <a:pt x="544" y="514"/>
                    </a:cubicBezTo>
                    <a:cubicBezTo>
                      <a:pt x="530" y="474"/>
                      <a:pt x="530" y="474"/>
                      <a:pt x="530" y="474"/>
                    </a:cubicBezTo>
                    <a:cubicBezTo>
                      <a:pt x="564" y="440"/>
                      <a:pt x="564" y="440"/>
                      <a:pt x="564" y="440"/>
                    </a:cubicBezTo>
                    <a:cubicBezTo>
                      <a:pt x="573" y="422"/>
                      <a:pt x="573" y="422"/>
                      <a:pt x="573" y="422"/>
                    </a:cubicBezTo>
                    <a:cubicBezTo>
                      <a:pt x="573" y="422"/>
                      <a:pt x="605" y="379"/>
                      <a:pt x="622" y="362"/>
                    </a:cubicBezTo>
                    <a:cubicBezTo>
                      <a:pt x="639" y="345"/>
                      <a:pt x="717" y="262"/>
                      <a:pt x="691" y="267"/>
                    </a:cubicBezTo>
                    <a:cubicBezTo>
                      <a:pt x="665" y="273"/>
                      <a:pt x="573" y="333"/>
                      <a:pt x="590" y="310"/>
                    </a:cubicBezTo>
                    <a:cubicBezTo>
                      <a:pt x="608" y="287"/>
                      <a:pt x="677" y="241"/>
                      <a:pt x="683" y="233"/>
                    </a:cubicBezTo>
                    <a:cubicBezTo>
                      <a:pt x="688" y="224"/>
                      <a:pt x="729" y="193"/>
                      <a:pt x="737" y="184"/>
                    </a:cubicBezTo>
                    <a:cubicBezTo>
                      <a:pt x="746" y="175"/>
                      <a:pt x="769" y="106"/>
                      <a:pt x="769" y="106"/>
                    </a:cubicBezTo>
                    <a:cubicBezTo>
                      <a:pt x="769" y="106"/>
                      <a:pt x="737" y="104"/>
                      <a:pt x="731" y="81"/>
                    </a:cubicBezTo>
                    <a:cubicBezTo>
                      <a:pt x="726" y="58"/>
                      <a:pt x="706" y="29"/>
                      <a:pt x="688" y="35"/>
                    </a:cubicBezTo>
                    <a:cubicBezTo>
                      <a:pt x="671" y="40"/>
                      <a:pt x="616" y="72"/>
                      <a:pt x="616" y="72"/>
                    </a:cubicBezTo>
                    <a:cubicBezTo>
                      <a:pt x="616" y="72"/>
                      <a:pt x="651" y="29"/>
                      <a:pt x="634" y="17"/>
                    </a:cubicBezTo>
                    <a:cubicBezTo>
                      <a:pt x="616" y="6"/>
                      <a:pt x="576" y="9"/>
                      <a:pt x="564" y="6"/>
                    </a:cubicBezTo>
                    <a:cubicBezTo>
                      <a:pt x="553" y="3"/>
                      <a:pt x="527" y="0"/>
                      <a:pt x="516" y="3"/>
                    </a:cubicBezTo>
                    <a:cubicBezTo>
                      <a:pt x="504" y="6"/>
                      <a:pt x="518" y="63"/>
                      <a:pt x="518" y="63"/>
                    </a:cubicBezTo>
                    <a:cubicBezTo>
                      <a:pt x="458" y="3"/>
                      <a:pt x="458" y="3"/>
                      <a:pt x="458" y="3"/>
                    </a:cubicBezTo>
                    <a:cubicBezTo>
                      <a:pt x="415" y="12"/>
                      <a:pt x="415" y="12"/>
                      <a:pt x="415" y="12"/>
                    </a:cubicBezTo>
                    <a:cubicBezTo>
                      <a:pt x="415" y="12"/>
                      <a:pt x="426" y="37"/>
                      <a:pt x="435" y="58"/>
                    </a:cubicBezTo>
                    <a:cubicBezTo>
                      <a:pt x="444" y="78"/>
                      <a:pt x="418" y="81"/>
                      <a:pt x="409" y="66"/>
                    </a:cubicBezTo>
                    <a:cubicBezTo>
                      <a:pt x="400" y="52"/>
                      <a:pt x="383" y="35"/>
                      <a:pt x="372" y="37"/>
                    </a:cubicBezTo>
                    <a:cubicBezTo>
                      <a:pt x="360" y="40"/>
                      <a:pt x="337" y="55"/>
                      <a:pt x="337" y="63"/>
                    </a:cubicBezTo>
                    <a:cubicBezTo>
                      <a:pt x="337" y="72"/>
                      <a:pt x="351" y="92"/>
                      <a:pt x="337" y="89"/>
                    </a:cubicBezTo>
                    <a:cubicBezTo>
                      <a:pt x="323" y="86"/>
                      <a:pt x="297" y="81"/>
                      <a:pt x="297" y="89"/>
                    </a:cubicBezTo>
                    <a:cubicBezTo>
                      <a:pt x="297" y="98"/>
                      <a:pt x="288" y="124"/>
                      <a:pt x="303" y="129"/>
                    </a:cubicBezTo>
                    <a:cubicBezTo>
                      <a:pt x="317" y="135"/>
                      <a:pt x="337" y="193"/>
                      <a:pt x="325" y="190"/>
                    </a:cubicBezTo>
                    <a:cubicBezTo>
                      <a:pt x="314" y="187"/>
                      <a:pt x="300" y="170"/>
                      <a:pt x="285" y="158"/>
                    </a:cubicBezTo>
                    <a:cubicBezTo>
                      <a:pt x="271" y="147"/>
                      <a:pt x="228" y="121"/>
                      <a:pt x="228" y="121"/>
                    </a:cubicBezTo>
                    <a:cubicBezTo>
                      <a:pt x="216" y="158"/>
                      <a:pt x="216" y="158"/>
                      <a:pt x="216" y="158"/>
                    </a:cubicBezTo>
                    <a:cubicBezTo>
                      <a:pt x="216" y="158"/>
                      <a:pt x="259" y="181"/>
                      <a:pt x="242" y="193"/>
                    </a:cubicBezTo>
                    <a:cubicBezTo>
                      <a:pt x="225" y="204"/>
                      <a:pt x="205" y="195"/>
                      <a:pt x="187" y="193"/>
                    </a:cubicBezTo>
                    <a:cubicBezTo>
                      <a:pt x="170" y="190"/>
                      <a:pt x="144" y="204"/>
                      <a:pt x="136" y="213"/>
                    </a:cubicBezTo>
                    <a:cubicBezTo>
                      <a:pt x="127" y="221"/>
                      <a:pt x="84" y="224"/>
                      <a:pt x="110" y="233"/>
                    </a:cubicBezTo>
                    <a:cubicBezTo>
                      <a:pt x="136" y="241"/>
                      <a:pt x="158" y="239"/>
                      <a:pt x="156" y="256"/>
                    </a:cubicBezTo>
                    <a:cubicBezTo>
                      <a:pt x="153" y="273"/>
                      <a:pt x="136" y="284"/>
                      <a:pt x="150" y="287"/>
                    </a:cubicBezTo>
                    <a:cubicBezTo>
                      <a:pt x="164" y="290"/>
                      <a:pt x="164" y="310"/>
                      <a:pt x="164" y="310"/>
                    </a:cubicBezTo>
                    <a:cubicBezTo>
                      <a:pt x="164" y="310"/>
                      <a:pt x="179" y="330"/>
                      <a:pt x="196" y="325"/>
                    </a:cubicBezTo>
                    <a:cubicBezTo>
                      <a:pt x="213" y="319"/>
                      <a:pt x="254" y="290"/>
                      <a:pt x="259" y="302"/>
                    </a:cubicBezTo>
                    <a:cubicBezTo>
                      <a:pt x="265" y="313"/>
                      <a:pt x="202" y="333"/>
                      <a:pt x="228" y="336"/>
                    </a:cubicBezTo>
                    <a:cubicBezTo>
                      <a:pt x="254" y="339"/>
                      <a:pt x="274" y="333"/>
                      <a:pt x="268" y="348"/>
                    </a:cubicBezTo>
                    <a:cubicBezTo>
                      <a:pt x="262" y="362"/>
                      <a:pt x="213" y="371"/>
                      <a:pt x="228" y="382"/>
                    </a:cubicBezTo>
                    <a:cubicBezTo>
                      <a:pt x="242" y="394"/>
                      <a:pt x="259" y="402"/>
                      <a:pt x="279" y="397"/>
                    </a:cubicBezTo>
                    <a:cubicBezTo>
                      <a:pt x="300" y="391"/>
                      <a:pt x="297" y="394"/>
                      <a:pt x="317" y="391"/>
                    </a:cubicBezTo>
                    <a:cubicBezTo>
                      <a:pt x="337" y="388"/>
                      <a:pt x="337" y="365"/>
                      <a:pt x="349" y="356"/>
                    </a:cubicBezTo>
                    <a:cubicBezTo>
                      <a:pt x="360" y="348"/>
                      <a:pt x="374" y="264"/>
                      <a:pt x="403" y="262"/>
                    </a:cubicBezTo>
                    <a:cubicBezTo>
                      <a:pt x="432" y="259"/>
                      <a:pt x="421" y="279"/>
                      <a:pt x="412" y="296"/>
                    </a:cubicBezTo>
                    <a:cubicBezTo>
                      <a:pt x="403" y="313"/>
                      <a:pt x="380" y="342"/>
                      <a:pt x="412" y="351"/>
                    </a:cubicBezTo>
                    <a:cubicBezTo>
                      <a:pt x="444" y="359"/>
                      <a:pt x="429" y="382"/>
                      <a:pt x="409" y="385"/>
                    </a:cubicBezTo>
                    <a:cubicBezTo>
                      <a:pt x="389" y="388"/>
                      <a:pt x="360" y="414"/>
                      <a:pt x="349" y="420"/>
                    </a:cubicBezTo>
                    <a:cubicBezTo>
                      <a:pt x="337" y="425"/>
                      <a:pt x="291" y="434"/>
                      <a:pt x="311" y="454"/>
                    </a:cubicBezTo>
                    <a:cubicBezTo>
                      <a:pt x="331" y="474"/>
                      <a:pt x="349" y="543"/>
                      <a:pt x="337" y="523"/>
                    </a:cubicBezTo>
                    <a:cubicBezTo>
                      <a:pt x="325" y="503"/>
                      <a:pt x="274" y="454"/>
                      <a:pt x="265" y="451"/>
                    </a:cubicBezTo>
                    <a:cubicBezTo>
                      <a:pt x="256" y="448"/>
                      <a:pt x="219" y="442"/>
                      <a:pt x="225" y="457"/>
                    </a:cubicBezTo>
                    <a:cubicBezTo>
                      <a:pt x="230" y="471"/>
                      <a:pt x="242" y="500"/>
                      <a:pt x="233" y="503"/>
                    </a:cubicBezTo>
                    <a:cubicBezTo>
                      <a:pt x="225" y="506"/>
                      <a:pt x="202" y="483"/>
                      <a:pt x="190" y="474"/>
                    </a:cubicBezTo>
                    <a:cubicBezTo>
                      <a:pt x="179" y="465"/>
                      <a:pt x="153" y="425"/>
                      <a:pt x="153" y="425"/>
                    </a:cubicBezTo>
                    <a:cubicBezTo>
                      <a:pt x="153" y="425"/>
                      <a:pt x="121" y="405"/>
                      <a:pt x="118" y="388"/>
                    </a:cubicBezTo>
                    <a:cubicBezTo>
                      <a:pt x="115" y="371"/>
                      <a:pt x="107" y="333"/>
                      <a:pt x="104" y="322"/>
                    </a:cubicBezTo>
                    <a:cubicBezTo>
                      <a:pt x="101" y="310"/>
                      <a:pt x="63" y="284"/>
                      <a:pt x="61" y="302"/>
                    </a:cubicBezTo>
                    <a:cubicBezTo>
                      <a:pt x="58" y="319"/>
                      <a:pt x="52" y="322"/>
                      <a:pt x="66" y="339"/>
                    </a:cubicBezTo>
                    <a:cubicBezTo>
                      <a:pt x="81" y="356"/>
                      <a:pt x="55" y="394"/>
                      <a:pt x="55" y="394"/>
                    </a:cubicBezTo>
                    <a:cubicBezTo>
                      <a:pt x="55" y="394"/>
                      <a:pt x="23" y="405"/>
                      <a:pt x="29" y="422"/>
                    </a:cubicBezTo>
                    <a:cubicBezTo>
                      <a:pt x="35" y="440"/>
                      <a:pt x="58" y="474"/>
                      <a:pt x="69" y="486"/>
                    </a:cubicBezTo>
                    <a:cubicBezTo>
                      <a:pt x="81" y="497"/>
                      <a:pt x="52" y="523"/>
                      <a:pt x="75" y="529"/>
                    </a:cubicBezTo>
                    <a:cubicBezTo>
                      <a:pt x="98" y="534"/>
                      <a:pt x="118" y="560"/>
                      <a:pt x="112" y="569"/>
                    </a:cubicBezTo>
                    <a:cubicBezTo>
                      <a:pt x="107" y="577"/>
                      <a:pt x="89" y="583"/>
                      <a:pt x="89" y="600"/>
                    </a:cubicBezTo>
                    <a:cubicBezTo>
                      <a:pt x="89" y="618"/>
                      <a:pt x="84" y="635"/>
                      <a:pt x="101" y="652"/>
                    </a:cubicBezTo>
                    <a:cubicBezTo>
                      <a:pt x="118" y="669"/>
                      <a:pt x="133" y="687"/>
                      <a:pt x="144" y="681"/>
                    </a:cubicBezTo>
                    <a:cubicBezTo>
                      <a:pt x="156" y="675"/>
                      <a:pt x="179" y="672"/>
                      <a:pt x="187" y="678"/>
                    </a:cubicBezTo>
                    <a:cubicBezTo>
                      <a:pt x="196" y="684"/>
                      <a:pt x="222" y="684"/>
                      <a:pt x="233" y="701"/>
                    </a:cubicBezTo>
                    <a:cubicBezTo>
                      <a:pt x="245" y="718"/>
                      <a:pt x="242" y="741"/>
                      <a:pt x="228" y="741"/>
                    </a:cubicBezTo>
                    <a:cubicBezTo>
                      <a:pt x="213" y="741"/>
                      <a:pt x="199" y="741"/>
                      <a:pt x="196" y="750"/>
                    </a:cubicBezTo>
                    <a:cubicBezTo>
                      <a:pt x="193" y="758"/>
                      <a:pt x="205" y="793"/>
                      <a:pt x="196" y="799"/>
                    </a:cubicBezTo>
                    <a:cubicBezTo>
                      <a:pt x="187" y="804"/>
                      <a:pt x="167" y="810"/>
                      <a:pt x="156" y="822"/>
                    </a:cubicBezTo>
                    <a:cubicBezTo>
                      <a:pt x="144" y="833"/>
                      <a:pt x="95" y="856"/>
                      <a:pt x="92" y="847"/>
                    </a:cubicBezTo>
                    <a:cubicBezTo>
                      <a:pt x="89" y="839"/>
                      <a:pt x="29" y="824"/>
                      <a:pt x="29" y="824"/>
                    </a:cubicBezTo>
                    <a:cubicBezTo>
                      <a:pt x="29" y="824"/>
                      <a:pt x="0" y="845"/>
                      <a:pt x="17" y="856"/>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2" name="Freeform 22">
                <a:extLst>
                  <a:ext uri="{FF2B5EF4-FFF2-40B4-BE49-F238E27FC236}">
                    <a16:creationId xmlns:a16="http://schemas.microsoft.com/office/drawing/2014/main" id="{53B7D1AD-1F3F-C544-9237-0F59DBAD59E5}"/>
                  </a:ext>
                </a:extLst>
              </p:cNvPr>
              <p:cNvSpPr>
                <a:spLocks/>
              </p:cNvSpPr>
              <p:nvPr/>
            </p:nvSpPr>
            <p:spPr bwMode="auto">
              <a:xfrm>
                <a:off x="1603" y="758"/>
                <a:ext cx="182" cy="222"/>
              </a:xfrm>
              <a:custGeom>
                <a:avLst/>
                <a:gdLst/>
                <a:ahLst/>
                <a:cxnLst>
                  <a:cxn ang="0">
                    <a:pos x="60" y="17"/>
                  </a:cxn>
                  <a:cxn ang="0">
                    <a:pos x="98" y="58"/>
                  </a:cxn>
                  <a:cxn ang="0">
                    <a:pos x="138" y="89"/>
                  </a:cxn>
                  <a:cxn ang="0">
                    <a:pos x="153" y="152"/>
                  </a:cxn>
                  <a:cxn ang="0">
                    <a:pos x="124" y="175"/>
                  </a:cxn>
                  <a:cxn ang="0">
                    <a:pos x="101" y="144"/>
                  </a:cxn>
                  <a:cxn ang="0">
                    <a:pos x="55" y="147"/>
                  </a:cxn>
                  <a:cxn ang="0">
                    <a:pos x="17" y="101"/>
                  </a:cxn>
                  <a:cxn ang="0">
                    <a:pos x="43" y="66"/>
                  </a:cxn>
                  <a:cxn ang="0">
                    <a:pos x="6" y="20"/>
                  </a:cxn>
                  <a:cxn ang="0">
                    <a:pos x="60" y="17"/>
                  </a:cxn>
                </a:cxnLst>
                <a:rect l="0" t="0" r="r" b="b"/>
                <a:pathLst>
                  <a:path w="158" h="193">
                    <a:moveTo>
                      <a:pt x="60" y="17"/>
                    </a:moveTo>
                    <a:cubicBezTo>
                      <a:pt x="78" y="26"/>
                      <a:pt x="81" y="61"/>
                      <a:pt x="98" y="58"/>
                    </a:cubicBezTo>
                    <a:cubicBezTo>
                      <a:pt x="115" y="55"/>
                      <a:pt x="135" y="69"/>
                      <a:pt x="138" y="89"/>
                    </a:cubicBezTo>
                    <a:cubicBezTo>
                      <a:pt x="141" y="109"/>
                      <a:pt x="158" y="135"/>
                      <a:pt x="153" y="152"/>
                    </a:cubicBezTo>
                    <a:cubicBezTo>
                      <a:pt x="147" y="170"/>
                      <a:pt x="130" y="193"/>
                      <a:pt x="124" y="175"/>
                    </a:cubicBezTo>
                    <a:cubicBezTo>
                      <a:pt x="118" y="158"/>
                      <a:pt x="112" y="147"/>
                      <a:pt x="101" y="144"/>
                    </a:cubicBezTo>
                    <a:cubicBezTo>
                      <a:pt x="89" y="141"/>
                      <a:pt x="69" y="161"/>
                      <a:pt x="55" y="147"/>
                    </a:cubicBezTo>
                    <a:cubicBezTo>
                      <a:pt x="40" y="132"/>
                      <a:pt x="3" y="109"/>
                      <a:pt x="17" y="101"/>
                    </a:cubicBezTo>
                    <a:cubicBezTo>
                      <a:pt x="32" y="92"/>
                      <a:pt x="55" y="78"/>
                      <a:pt x="43" y="66"/>
                    </a:cubicBezTo>
                    <a:cubicBezTo>
                      <a:pt x="32" y="55"/>
                      <a:pt x="0" y="32"/>
                      <a:pt x="6" y="20"/>
                    </a:cubicBezTo>
                    <a:cubicBezTo>
                      <a:pt x="11" y="9"/>
                      <a:pt x="26" y="0"/>
                      <a:pt x="60" y="17"/>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3" name="Freeform 23">
                <a:extLst>
                  <a:ext uri="{FF2B5EF4-FFF2-40B4-BE49-F238E27FC236}">
                    <a16:creationId xmlns:a16="http://schemas.microsoft.com/office/drawing/2014/main" id="{02C59764-18BE-4B48-B8CF-296511800FA0}"/>
                  </a:ext>
                </a:extLst>
              </p:cNvPr>
              <p:cNvSpPr>
                <a:spLocks/>
              </p:cNvSpPr>
              <p:nvPr/>
            </p:nvSpPr>
            <p:spPr bwMode="auto">
              <a:xfrm>
                <a:off x="1806" y="838"/>
                <a:ext cx="102" cy="125"/>
              </a:xfrm>
              <a:custGeom>
                <a:avLst/>
                <a:gdLst/>
                <a:ahLst/>
                <a:cxnLst>
                  <a:cxn ang="0">
                    <a:pos x="51" y="17"/>
                  </a:cxn>
                  <a:cxn ang="0">
                    <a:pos x="83" y="58"/>
                  </a:cxn>
                  <a:cxn ang="0">
                    <a:pos x="51" y="106"/>
                  </a:cxn>
                  <a:cxn ang="0">
                    <a:pos x="28" y="60"/>
                  </a:cxn>
                  <a:cxn ang="0">
                    <a:pos x="0" y="20"/>
                  </a:cxn>
                  <a:cxn ang="0">
                    <a:pos x="51" y="17"/>
                  </a:cxn>
                </a:cxnLst>
                <a:rect l="0" t="0" r="r" b="b"/>
                <a:pathLst>
                  <a:path w="89" h="109">
                    <a:moveTo>
                      <a:pt x="51" y="17"/>
                    </a:moveTo>
                    <a:cubicBezTo>
                      <a:pt x="62" y="25"/>
                      <a:pt x="89" y="43"/>
                      <a:pt x="83" y="58"/>
                    </a:cubicBezTo>
                    <a:cubicBezTo>
                      <a:pt x="77" y="72"/>
                      <a:pt x="66" y="109"/>
                      <a:pt x="51" y="106"/>
                    </a:cubicBezTo>
                    <a:cubicBezTo>
                      <a:pt x="37" y="104"/>
                      <a:pt x="46" y="81"/>
                      <a:pt x="28" y="60"/>
                    </a:cubicBezTo>
                    <a:cubicBezTo>
                      <a:pt x="11" y="40"/>
                      <a:pt x="0" y="20"/>
                      <a:pt x="0" y="20"/>
                    </a:cubicBezTo>
                    <a:cubicBezTo>
                      <a:pt x="0" y="20"/>
                      <a:pt x="28" y="0"/>
                      <a:pt x="51" y="17"/>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4" name="Freeform 24">
                <a:extLst>
                  <a:ext uri="{FF2B5EF4-FFF2-40B4-BE49-F238E27FC236}">
                    <a16:creationId xmlns:a16="http://schemas.microsoft.com/office/drawing/2014/main" id="{8D4C5878-63A1-FB4D-A63E-1C61B25B6FB0}"/>
                  </a:ext>
                </a:extLst>
              </p:cNvPr>
              <p:cNvSpPr>
                <a:spLocks/>
              </p:cNvSpPr>
              <p:nvPr/>
            </p:nvSpPr>
            <p:spPr bwMode="auto">
              <a:xfrm>
                <a:off x="1415" y="867"/>
                <a:ext cx="109" cy="159"/>
              </a:xfrm>
              <a:custGeom>
                <a:avLst/>
                <a:gdLst/>
                <a:ahLst/>
                <a:cxnLst>
                  <a:cxn ang="0">
                    <a:pos x="34" y="9"/>
                  </a:cxn>
                  <a:cxn ang="0">
                    <a:pos x="89" y="17"/>
                  </a:cxn>
                  <a:cxn ang="0">
                    <a:pos x="80" y="60"/>
                  </a:cxn>
                  <a:cxn ang="0">
                    <a:pos x="66" y="98"/>
                  </a:cxn>
                  <a:cxn ang="0">
                    <a:pos x="52" y="129"/>
                  </a:cxn>
                  <a:cxn ang="0">
                    <a:pos x="8" y="121"/>
                  </a:cxn>
                  <a:cxn ang="0">
                    <a:pos x="17" y="72"/>
                  </a:cxn>
                  <a:cxn ang="0">
                    <a:pos x="34" y="9"/>
                  </a:cxn>
                </a:cxnLst>
                <a:rect l="0" t="0" r="r" b="b"/>
                <a:pathLst>
                  <a:path w="95" h="138">
                    <a:moveTo>
                      <a:pt x="34" y="9"/>
                    </a:moveTo>
                    <a:cubicBezTo>
                      <a:pt x="46" y="8"/>
                      <a:pt x="83" y="0"/>
                      <a:pt x="89" y="17"/>
                    </a:cubicBezTo>
                    <a:cubicBezTo>
                      <a:pt x="95" y="34"/>
                      <a:pt x="86" y="46"/>
                      <a:pt x="80" y="60"/>
                    </a:cubicBezTo>
                    <a:cubicBezTo>
                      <a:pt x="75" y="75"/>
                      <a:pt x="57" y="80"/>
                      <a:pt x="66" y="98"/>
                    </a:cubicBezTo>
                    <a:cubicBezTo>
                      <a:pt x="75" y="115"/>
                      <a:pt x="69" y="132"/>
                      <a:pt x="52" y="129"/>
                    </a:cubicBezTo>
                    <a:cubicBezTo>
                      <a:pt x="34" y="126"/>
                      <a:pt x="8" y="138"/>
                      <a:pt x="8" y="121"/>
                    </a:cubicBezTo>
                    <a:cubicBezTo>
                      <a:pt x="8" y="103"/>
                      <a:pt x="17" y="83"/>
                      <a:pt x="17" y="72"/>
                    </a:cubicBezTo>
                    <a:cubicBezTo>
                      <a:pt x="17" y="60"/>
                      <a:pt x="0" y="11"/>
                      <a:pt x="34" y="9"/>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5" name="Freeform 25">
                <a:extLst>
                  <a:ext uri="{FF2B5EF4-FFF2-40B4-BE49-F238E27FC236}">
                    <a16:creationId xmlns:a16="http://schemas.microsoft.com/office/drawing/2014/main" id="{A2FA8E86-372F-E94E-8248-E13246DAB5C2}"/>
                  </a:ext>
                </a:extLst>
              </p:cNvPr>
              <p:cNvSpPr>
                <a:spLocks/>
              </p:cNvSpPr>
              <p:nvPr/>
            </p:nvSpPr>
            <p:spPr bwMode="auto">
              <a:xfrm>
                <a:off x="2449" y="-8"/>
                <a:ext cx="1514" cy="2368"/>
              </a:xfrm>
              <a:custGeom>
                <a:avLst/>
                <a:gdLst/>
                <a:ahLst/>
                <a:cxnLst>
                  <a:cxn ang="0">
                    <a:pos x="246" y="384"/>
                  </a:cxn>
                  <a:cxn ang="0">
                    <a:pos x="121" y="543"/>
                  </a:cxn>
                  <a:cxn ang="0">
                    <a:pos x="159" y="664"/>
                  </a:cxn>
                  <a:cxn ang="0">
                    <a:pos x="13" y="789"/>
                  </a:cxn>
                  <a:cxn ang="0">
                    <a:pos x="142" y="888"/>
                  </a:cxn>
                  <a:cxn ang="0">
                    <a:pos x="99" y="1000"/>
                  </a:cxn>
                  <a:cxn ang="0">
                    <a:pos x="259" y="1034"/>
                  </a:cxn>
                  <a:cxn ang="0">
                    <a:pos x="410" y="1388"/>
                  </a:cxn>
                  <a:cxn ang="0">
                    <a:pos x="436" y="1491"/>
                  </a:cxn>
                  <a:cxn ang="0">
                    <a:pos x="479" y="1586"/>
                  </a:cxn>
                  <a:cxn ang="0">
                    <a:pos x="483" y="1831"/>
                  </a:cxn>
                  <a:cxn ang="0">
                    <a:pos x="604" y="2008"/>
                  </a:cxn>
                  <a:cxn ang="0">
                    <a:pos x="673" y="1866"/>
                  </a:cxn>
                  <a:cxn ang="0">
                    <a:pos x="820" y="1685"/>
                  </a:cxn>
                  <a:cxn ang="0">
                    <a:pos x="997" y="1573"/>
                  </a:cxn>
                  <a:cxn ang="0">
                    <a:pos x="1028" y="1478"/>
                  </a:cxn>
                  <a:cxn ang="0">
                    <a:pos x="1036" y="1418"/>
                  </a:cxn>
                  <a:cxn ang="0">
                    <a:pos x="1101" y="1379"/>
                  </a:cxn>
                  <a:cxn ang="0">
                    <a:pos x="1084" y="1284"/>
                  </a:cxn>
                  <a:cxn ang="0">
                    <a:pos x="1127" y="1158"/>
                  </a:cxn>
                  <a:cxn ang="0">
                    <a:pos x="1131" y="1043"/>
                  </a:cxn>
                  <a:cxn ang="0">
                    <a:pos x="1144" y="935"/>
                  </a:cxn>
                  <a:cxn ang="0">
                    <a:pos x="1136" y="845"/>
                  </a:cxn>
                  <a:cxn ang="0">
                    <a:pos x="1161" y="642"/>
                  </a:cxn>
                  <a:cxn ang="0">
                    <a:pos x="1166" y="556"/>
                  </a:cxn>
                  <a:cxn ang="0">
                    <a:pos x="1213" y="483"/>
                  </a:cxn>
                  <a:cxn ang="0">
                    <a:pos x="1287" y="328"/>
                  </a:cxn>
                  <a:cxn ang="0">
                    <a:pos x="1192" y="358"/>
                  </a:cxn>
                  <a:cxn ang="0">
                    <a:pos x="1058" y="492"/>
                  </a:cxn>
                  <a:cxn ang="0">
                    <a:pos x="1084" y="293"/>
                  </a:cxn>
                  <a:cxn ang="0">
                    <a:pos x="989" y="371"/>
                  </a:cxn>
                  <a:cxn ang="0">
                    <a:pos x="902" y="306"/>
                  </a:cxn>
                  <a:cxn ang="0">
                    <a:pos x="907" y="255"/>
                  </a:cxn>
                  <a:cxn ang="0">
                    <a:pos x="1097" y="199"/>
                  </a:cxn>
                  <a:cxn ang="0">
                    <a:pos x="1006" y="100"/>
                  </a:cxn>
                  <a:cxn ang="0">
                    <a:pos x="984" y="61"/>
                  </a:cxn>
                  <a:cxn ang="0">
                    <a:pos x="790" y="18"/>
                  </a:cxn>
                  <a:cxn ang="0">
                    <a:pos x="704" y="112"/>
                  </a:cxn>
                  <a:cxn ang="0">
                    <a:pos x="548" y="117"/>
                  </a:cxn>
                  <a:cxn ang="0">
                    <a:pos x="630" y="255"/>
                  </a:cxn>
                  <a:cxn ang="0">
                    <a:pos x="583" y="315"/>
                  </a:cxn>
                  <a:cxn ang="0">
                    <a:pos x="466" y="216"/>
                  </a:cxn>
                  <a:cxn ang="0">
                    <a:pos x="445" y="358"/>
                  </a:cxn>
                  <a:cxn ang="0">
                    <a:pos x="384" y="237"/>
                  </a:cxn>
                </a:cxnLst>
                <a:rect l="0" t="0" r="r" b="b"/>
                <a:pathLst>
                  <a:path w="1317" h="2064">
                    <a:moveTo>
                      <a:pt x="280" y="311"/>
                    </a:moveTo>
                    <a:cubicBezTo>
                      <a:pt x="280" y="311"/>
                      <a:pt x="237" y="358"/>
                      <a:pt x="246" y="384"/>
                    </a:cubicBezTo>
                    <a:cubicBezTo>
                      <a:pt x="254" y="410"/>
                      <a:pt x="233" y="418"/>
                      <a:pt x="207" y="436"/>
                    </a:cubicBezTo>
                    <a:cubicBezTo>
                      <a:pt x="181" y="453"/>
                      <a:pt x="108" y="522"/>
                      <a:pt x="121" y="543"/>
                    </a:cubicBezTo>
                    <a:cubicBezTo>
                      <a:pt x="134" y="565"/>
                      <a:pt x="159" y="573"/>
                      <a:pt x="172" y="573"/>
                    </a:cubicBezTo>
                    <a:cubicBezTo>
                      <a:pt x="185" y="573"/>
                      <a:pt x="177" y="642"/>
                      <a:pt x="159" y="664"/>
                    </a:cubicBezTo>
                    <a:cubicBezTo>
                      <a:pt x="142" y="685"/>
                      <a:pt x="116" y="694"/>
                      <a:pt x="82" y="724"/>
                    </a:cubicBezTo>
                    <a:cubicBezTo>
                      <a:pt x="47" y="754"/>
                      <a:pt x="0" y="750"/>
                      <a:pt x="13" y="789"/>
                    </a:cubicBezTo>
                    <a:cubicBezTo>
                      <a:pt x="26" y="828"/>
                      <a:pt x="47" y="879"/>
                      <a:pt x="82" y="875"/>
                    </a:cubicBezTo>
                    <a:cubicBezTo>
                      <a:pt x="116" y="871"/>
                      <a:pt x="151" y="853"/>
                      <a:pt x="142" y="888"/>
                    </a:cubicBezTo>
                    <a:cubicBezTo>
                      <a:pt x="134" y="922"/>
                      <a:pt x="82" y="922"/>
                      <a:pt x="69" y="940"/>
                    </a:cubicBezTo>
                    <a:cubicBezTo>
                      <a:pt x="56" y="957"/>
                      <a:pt x="73" y="983"/>
                      <a:pt x="99" y="1000"/>
                    </a:cubicBezTo>
                    <a:cubicBezTo>
                      <a:pt x="125" y="1017"/>
                      <a:pt x="121" y="1030"/>
                      <a:pt x="159" y="1021"/>
                    </a:cubicBezTo>
                    <a:cubicBezTo>
                      <a:pt x="198" y="1013"/>
                      <a:pt x="216" y="1013"/>
                      <a:pt x="259" y="1034"/>
                    </a:cubicBezTo>
                    <a:cubicBezTo>
                      <a:pt x="302" y="1056"/>
                      <a:pt x="367" y="1246"/>
                      <a:pt x="380" y="1293"/>
                    </a:cubicBezTo>
                    <a:cubicBezTo>
                      <a:pt x="393" y="1340"/>
                      <a:pt x="371" y="1392"/>
                      <a:pt x="410" y="1388"/>
                    </a:cubicBezTo>
                    <a:cubicBezTo>
                      <a:pt x="449" y="1383"/>
                      <a:pt x="462" y="1396"/>
                      <a:pt x="466" y="1431"/>
                    </a:cubicBezTo>
                    <a:cubicBezTo>
                      <a:pt x="470" y="1465"/>
                      <a:pt x="466" y="1470"/>
                      <a:pt x="436" y="1491"/>
                    </a:cubicBezTo>
                    <a:cubicBezTo>
                      <a:pt x="406" y="1513"/>
                      <a:pt x="419" y="1534"/>
                      <a:pt x="449" y="1534"/>
                    </a:cubicBezTo>
                    <a:cubicBezTo>
                      <a:pt x="479" y="1534"/>
                      <a:pt x="492" y="1569"/>
                      <a:pt x="479" y="1586"/>
                    </a:cubicBezTo>
                    <a:cubicBezTo>
                      <a:pt x="466" y="1603"/>
                      <a:pt x="436" y="1616"/>
                      <a:pt x="436" y="1659"/>
                    </a:cubicBezTo>
                    <a:cubicBezTo>
                      <a:pt x="436" y="1702"/>
                      <a:pt x="466" y="1780"/>
                      <a:pt x="483" y="1831"/>
                    </a:cubicBezTo>
                    <a:cubicBezTo>
                      <a:pt x="501" y="1883"/>
                      <a:pt x="540" y="1930"/>
                      <a:pt x="552" y="1961"/>
                    </a:cubicBezTo>
                    <a:cubicBezTo>
                      <a:pt x="565" y="1991"/>
                      <a:pt x="591" y="1982"/>
                      <a:pt x="604" y="2008"/>
                    </a:cubicBezTo>
                    <a:cubicBezTo>
                      <a:pt x="617" y="2034"/>
                      <a:pt x="626" y="2064"/>
                      <a:pt x="635" y="2025"/>
                    </a:cubicBezTo>
                    <a:cubicBezTo>
                      <a:pt x="643" y="1987"/>
                      <a:pt x="656" y="1913"/>
                      <a:pt x="673" y="1866"/>
                    </a:cubicBezTo>
                    <a:cubicBezTo>
                      <a:pt x="691" y="1818"/>
                      <a:pt x="730" y="1724"/>
                      <a:pt x="755" y="1715"/>
                    </a:cubicBezTo>
                    <a:cubicBezTo>
                      <a:pt x="781" y="1706"/>
                      <a:pt x="799" y="1724"/>
                      <a:pt x="820" y="1685"/>
                    </a:cubicBezTo>
                    <a:cubicBezTo>
                      <a:pt x="842" y="1646"/>
                      <a:pt x="833" y="1612"/>
                      <a:pt x="872" y="1607"/>
                    </a:cubicBezTo>
                    <a:cubicBezTo>
                      <a:pt x="911" y="1603"/>
                      <a:pt x="976" y="1577"/>
                      <a:pt x="997" y="1573"/>
                    </a:cubicBezTo>
                    <a:cubicBezTo>
                      <a:pt x="1019" y="1569"/>
                      <a:pt x="1079" y="1513"/>
                      <a:pt x="1084" y="1500"/>
                    </a:cubicBezTo>
                    <a:cubicBezTo>
                      <a:pt x="1088" y="1487"/>
                      <a:pt x="1041" y="1487"/>
                      <a:pt x="1028" y="1478"/>
                    </a:cubicBezTo>
                    <a:cubicBezTo>
                      <a:pt x="1015" y="1470"/>
                      <a:pt x="980" y="1457"/>
                      <a:pt x="993" y="1448"/>
                    </a:cubicBezTo>
                    <a:cubicBezTo>
                      <a:pt x="1006" y="1439"/>
                      <a:pt x="1015" y="1414"/>
                      <a:pt x="1036" y="1418"/>
                    </a:cubicBezTo>
                    <a:cubicBezTo>
                      <a:pt x="1058" y="1422"/>
                      <a:pt x="1071" y="1444"/>
                      <a:pt x="1092" y="1435"/>
                    </a:cubicBezTo>
                    <a:cubicBezTo>
                      <a:pt x="1114" y="1426"/>
                      <a:pt x="1110" y="1396"/>
                      <a:pt x="1101" y="1379"/>
                    </a:cubicBezTo>
                    <a:cubicBezTo>
                      <a:pt x="1092" y="1362"/>
                      <a:pt x="1049" y="1353"/>
                      <a:pt x="1053" y="1336"/>
                    </a:cubicBezTo>
                    <a:cubicBezTo>
                      <a:pt x="1058" y="1319"/>
                      <a:pt x="1071" y="1289"/>
                      <a:pt x="1084" y="1284"/>
                    </a:cubicBezTo>
                    <a:cubicBezTo>
                      <a:pt x="1097" y="1280"/>
                      <a:pt x="1110" y="1241"/>
                      <a:pt x="1118" y="1224"/>
                    </a:cubicBezTo>
                    <a:cubicBezTo>
                      <a:pt x="1127" y="1207"/>
                      <a:pt x="1110" y="1169"/>
                      <a:pt x="1127" y="1158"/>
                    </a:cubicBezTo>
                    <a:cubicBezTo>
                      <a:pt x="1144" y="1146"/>
                      <a:pt x="1161" y="1090"/>
                      <a:pt x="1161" y="1090"/>
                    </a:cubicBezTo>
                    <a:cubicBezTo>
                      <a:pt x="1161" y="1090"/>
                      <a:pt x="1136" y="1060"/>
                      <a:pt x="1131" y="1043"/>
                    </a:cubicBezTo>
                    <a:cubicBezTo>
                      <a:pt x="1127" y="1026"/>
                      <a:pt x="1118" y="970"/>
                      <a:pt x="1118" y="970"/>
                    </a:cubicBezTo>
                    <a:cubicBezTo>
                      <a:pt x="1118" y="970"/>
                      <a:pt x="1127" y="931"/>
                      <a:pt x="1144" y="935"/>
                    </a:cubicBezTo>
                    <a:cubicBezTo>
                      <a:pt x="1161" y="940"/>
                      <a:pt x="1183" y="914"/>
                      <a:pt x="1183" y="914"/>
                    </a:cubicBezTo>
                    <a:cubicBezTo>
                      <a:pt x="1136" y="845"/>
                      <a:pt x="1136" y="845"/>
                      <a:pt x="1136" y="845"/>
                    </a:cubicBezTo>
                    <a:cubicBezTo>
                      <a:pt x="1136" y="845"/>
                      <a:pt x="1131" y="772"/>
                      <a:pt x="1144" y="741"/>
                    </a:cubicBezTo>
                    <a:cubicBezTo>
                      <a:pt x="1157" y="711"/>
                      <a:pt x="1161" y="642"/>
                      <a:pt x="1161" y="642"/>
                    </a:cubicBezTo>
                    <a:cubicBezTo>
                      <a:pt x="1161" y="642"/>
                      <a:pt x="1166" y="612"/>
                      <a:pt x="1183" y="604"/>
                    </a:cubicBezTo>
                    <a:cubicBezTo>
                      <a:pt x="1200" y="595"/>
                      <a:pt x="1166" y="556"/>
                      <a:pt x="1166" y="556"/>
                    </a:cubicBezTo>
                    <a:cubicBezTo>
                      <a:pt x="1200" y="526"/>
                      <a:pt x="1200" y="526"/>
                      <a:pt x="1200" y="526"/>
                    </a:cubicBezTo>
                    <a:cubicBezTo>
                      <a:pt x="1200" y="526"/>
                      <a:pt x="1196" y="492"/>
                      <a:pt x="1213" y="483"/>
                    </a:cubicBezTo>
                    <a:cubicBezTo>
                      <a:pt x="1231" y="474"/>
                      <a:pt x="1265" y="414"/>
                      <a:pt x="1287" y="397"/>
                    </a:cubicBezTo>
                    <a:cubicBezTo>
                      <a:pt x="1308" y="380"/>
                      <a:pt x="1317" y="341"/>
                      <a:pt x="1287" y="328"/>
                    </a:cubicBezTo>
                    <a:cubicBezTo>
                      <a:pt x="1256" y="315"/>
                      <a:pt x="1256" y="298"/>
                      <a:pt x="1231" y="306"/>
                    </a:cubicBezTo>
                    <a:cubicBezTo>
                      <a:pt x="1205" y="315"/>
                      <a:pt x="1209" y="358"/>
                      <a:pt x="1192" y="358"/>
                    </a:cubicBezTo>
                    <a:cubicBezTo>
                      <a:pt x="1174" y="358"/>
                      <a:pt x="1144" y="341"/>
                      <a:pt x="1131" y="362"/>
                    </a:cubicBezTo>
                    <a:cubicBezTo>
                      <a:pt x="1118" y="384"/>
                      <a:pt x="1053" y="505"/>
                      <a:pt x="1058" y="492"/>
                    </a:cubicBezTo>
                    <a:cubicBezTo>
                      <a:pt x="1062" y="479"/>
                      <a:pt x="1105" y="349"/>
                      <a:pt x="1101" y="336"/>
                    </a:cubicBezTo>
                    <a:cubicBezTo>
                      <a:pt x="1097" y="324"/>
                      <a:pt x="1105" y="298"/>
                      <a:pt x="1084" y="293"/>
                    </a:cubicBezTo>
                    <a:cubicBezTo>
                      <a:pt x="1062" y="289"/>
                      <a:pt x="1053" y="324"/>
                      <a:pt x="1053" y="324"/>
                    </a:cubicBezTo>
                    <a:cubicBezTo>
                      <a:pt x="989" y="371"/>
                      <a:pt x="989" y="371"/>
                      <a:pt x="989" y="371"/>
                    </a:cubicBezTo>
                    <a:cubicBezTo>
                      <a:pt x="1006" y="293"/>
                      <a:pt x="1006" y="293"/>
                      <a:pt x="1006" y="293"/>
                    </a:cubicBezTo>
                    <a:cubicBezTo>
                      <a:pt x="902" y="306"/>
                      <a:pt x="902" y="306"/>
                      <a:pt x="902" y="306"/>
                    </a:cubicBezTo>
                    <a:cubicBezTo>
                      <a:pt x="842" y="345"/>
                      <a:pt x="842" y="345"/>
                      <a:pt x="842" y="345"/>
                    </a:cubicBezTo>
                    <a:cubicBezTo>
                      <a:pt x="842" y="345"/>
                      <a:pt x="894" y="250"/>
                      <a:pt x="907" y="255"/>
                    </a:cubicBezTo>
                    <a:cubicBezTo>
                      <a:pt x="920" y="259"/>
                      <a:pt x="1023" y="246"/>
                      <a:pt x="1041" y="242"/>
                    </a:cubicBezTo>
                    <a:cubicBezTo>
                      <a:pt x="1058" y="237"/>
                      <a:pt x="1092" y="216"/>
                      <a:pt x="1097" y="199"/>
                    </a:cubicBezTo>
                    <a:cubicBezTo>
                      <a:pt x="1101" y="181"/>
                      <a:pt x="1028" y="143"/>
                      <a:pt x="1028" y="143"/>
                    </a:cubicBezTo>
                    <a:cubicBezTo>
                      <a:pt x="1006" y="100"/>
                      <a:pt x="1006" y="100"/>
                      <a:pt x="1006" y="100"/>
                    </a:cubicBezTo>
                    <a:cubicBezTo>
                      <a:pt x="928" y="95"/>
                      <a:pt x="928" y="95"/>
                      <a:pt x="928" y="95"/>
                    </a:cubicBezTo>
                    <a:cubicBezTo>
                      <a:pt x="984" y="61"/>
                      <a:pt x="984" y="61"/>
                      <a:pt x="984" y="61"/>
                    </a:cubicBezTo>
                    <a:cubicBezTo>
                      <a:pt x="984" y="61"/>
                      <a:pt x="933" y="26"/>
                      <a:pt x="894" y="18"/>
                    </a:cubicBezTo>
                    <a:cubicBezTo>
                      <a:pt x="855" y="9"/>
                      <a:pt x="842" y="0"/>
                      <a:pt x="790" y="18"/>
                    </a:cubicBezTo>
                    <a:cubicBezTo>
                      <a:pt x="738" y="35"/>
                      <a:pt x="712" y="35"/>
                      <a:pt x="712" y="48"/>
                    </a:cubicBezTo>
                    <a:cubicBezTo>
                      <a:pt x="712" y="61"/>
                      <a:pt x="717" y="104"/>
                      <a:pt x="704" y="112"/>
                    </a:cubicBezTo>
                    <a:cubicBezTo>
                      <a:pt x="691" y="121"/>
                      <a:pt x="665" y="104"/>
                      <a:pt x="630" y="100"/>
                    </a:cubicBezTo>
                    <a:cubicBezTo>
                      <a:pt x="596" y="95"/>
                      <a:pt x="548" y="117"/>
                      <a:pt x="548" y="117"/>
                    </a:cubicBezTo>
                    <a:cubicBezTo>
                      <a:pt x="548" y="117"/>
                      <a:pt x="578" y="156"/>
                      <a:pt x="587" y="173"/>
                    </a:cubicBezTo>
                    <a:cubicBezTo>
                      <a:pt x="596" y="190"/>
                      <a:pt x="635" y="237"/>
                      <a:pt x="630" y="255"/>
                    </a:cubicBezTo>
                    <a:cubicBezTo>
                      <a:pt x="626" y="272"/>
                      <a:pt x="587" y="276"/>
                      <a:pt x="587" y="276"/>
                    </a:cubicBezTo>
                    <a:cubicBezTo>
                      <a:pt x="587" y="276"/>
                      <a:pt x="600" y="324"/>
                      <a:pt x="583" y="315"/>
                    </a:cubicBezTo>
                    <a:cubicBezTo>
                      <a:pt x="565" y="306"/>
                      <a:pt x="522" y="229"/>
                      <a:pt x="505" y="220"/>
                    </a:cubicBezTo>
                    <a:cubicBezTo>
                      <a:pt x="488" y="212"/>
                      <a:pt x="475" y="203"/>
                      <a:pt x="466" y="216"/>
                    </a:cubicBezTo>
                    <a:cubicBezTo>
                      <a:pt x="457" y="229"/>
                      <a:pt x="466" y="289"/>
                      <a:pt x="470" y="306"/>
                    </a:cubicBezTo>
                    <a:cubicBezTo>
                      <a:pt x="475" y="324"/>
                      <a:pt x="445" y="358"/>
                      <a:pt x="445" y="358"/>
                    </a:cubicBezTo>
                    <a:cubicBezTo>
                      <a:pt x="388" y="328"/>
                      <a:pt x="388" y="328"/>
                      <a:pt x="388" y="328"/>
                    </a:cubicBezTo>
                    <a:cubicBezTo>
                      <a:pt x="384" y="237"/>
                      <a:pt x="384" y="237"/>
                      <a:pt x="384" y="237"/>
                    </a:cubicBezTo>
                    <a:lnTo>
                      <a:pt x="280" y="3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6" name="Freeform 26">
                <a:extLst>
                  <a:ext uri="{FF2B5EF4-FFF2-40B4-BE49-F238E27FC236}">
                    <a16:creationId xmlns:a16="http://schemas.microsoft.com/office/drawing/2014/main" id="{52C7F04C-64BE-C844-8354-8CCE5965D06B}"/>
                  </a:ext>
                </a:extLst>
              </p:cNvPr>
              <p:cNvSpPr>
                <a:spLocks/>
              </p:cNvSpPr>
              <p:nvPr/>
            </p:nvSpPr>
            <p:spPr bwMode="auto">
              <a:xfrm>
                <a:off x="3678" y="1968"/>
                <a:ext cx="275" cy="178"/>
              </a:xfrm>
              <a:custGeom>
                <a:avLst/>
                <a:gdLst/>
                <a:ahLst/>
                <a:cxnLst>
                  <a:cxn ang="0">
                    <a:pos x="49" y="9"/>
                  </a:cxn>
                  <a:cxn ang="0">
                    <a:pos x="81" y="32"/>
                  </a:cxn>
                  <a:cxn ang="0">
                    <a:pos x="133" y="15"/>
                  </a:cxn>
                  <a:cxn ang="0">
                    <a:pos x="199" y="12"/>
                  </a:cxn>
                  <a:cxn ang="0">
                    <a:pos x="216" y="84"/>
                  </a:cxn>
                  <a:cxn ang="0">
                    <a:pos x="95" y="150"/>
                  </a:cxn>
                  <a:cxn ang="0">
                    <a:pos x="32" y="118"/>
                  </a:cxn>
                  <a:cxn ang="0">
                    <a:pos x="9" y="81"/>
                  </a:cxn>
                  <a:cxn ang="0">
                    <a:pos x="29" y="63"/>
                  </a:cxn>
                  <a:cxn ang="0">
                    <a:pos x="6" y="29"/>
                  </a:cxn>
                  <a:cxn ang="0">
                    <a:pos x="49" y="9"/>
                  </a:cxn>
                </a:cxnLst>
                <a:rect l="0" t="0" r="r" b="b"/>
                <a:pathLst>
                  <a:path w="239" h="155">
                    <a:moveTo>
                      <a:pt x="49" y="9"/>
                    </a:moveTo>
                    <a:cubicBezTo>
                      <a:pt x="49" y="9"/>
                      <a:pt x="58" y="40"/>
                      <a:pt x="81" y="32"/>
                    </a:cubicBezTo>
                    <a:cubicBezTo>
                      <a:pt x="104" y="23"/>
                      <a:pt x="113" y="18"/>
                      <a:pt x="133" y="15"/>
                    </a:cubicBezTo>
                    <a:cubicBezTo>
                      <a:pt x="153" y="12"/>
                      <a:pt x="182" y="0"/>
                      <a:pt x="199" y="12"/>
                    </a:cubicBezTo>
                    <a:cubicBezTo>
                      <a:pt x="216" y="23"/>
                      <a:pt x="239" y="66"/>
                      <a:pt x="216" y="84"/>
                    </a:cubicBezTo>
                    <a:cubicBezTo>
                      <a:pt x="193" y="101"/>
                      <a:pt x="124" y="155"/>
                      <a:pt x="95" y="150"/>
                    </a:cubicBezTo>
                    <a:cubicBezTo>
                      <a:pt x="67" y="144"/>
                      <a:pt x="26" y="130"/>
                      <a:pt x="32" y="118"/>
                    </a:cubicBezTo>
                    <a:cubicBezTo>
                      <a:pt x="38" y="107"/>
                      <a:pt x="0" y="84"/>
                      <a:pt x="9" y="81"/>
                    </a:cubicBezTo>
                    <a:cubicBezTo>
                      <a:pt x="18" y="78"/>
                      <a:pt x="43" y="69"/>
                      <a:pt x="29" y="63"/>
                    </a:cubicBezTo>
                    <a:cubicBezTo>
                      <a:pt x="15" y="58"/>
                      <a:pt x="6" y="29"/>
                      <a:pt x="6" y="29"/>
                    </a:cubicBezTo>
                    <a:cubicBezTo>
                      <a:pt x="6" y="29"/>
                      <a:pt x="35" y="6"/>
                      <a:pt x="49" y="9"/>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7" name="Freeform 27">
                <a:extLst>
                  <a:ext uri="{FF2B5EF4-FFF2-40B4-BE49-F238E27FC236}">
                    <a16:creationId xmlns:a16="http://schemas.microsoft.com/office/drawing/2014/main" id="{A00956FB-8902-9847-AA8C-FC51E5290718}"/>
                  </a:ext>
                </a:extLst>
              </p:cNvPr>
              <p:cNvSpPr>
                <a:spLocks/>
              </p:cNvSpPr>
              <p:nvPr/>
            </p:nvSpPr>
            <p:spPr bwMode="auto">
              <a:xfrm>
                <a:off x="4535" y="663"/>
                <a:ext cx="351" cy="432"/>
              </a:xfrm>
              <a:custGeom>
                <a:avLst/>
                <a:gdLst/>
                <a:ahLst/>
                <a:cxnLst>
                  <a:cxn ang="0">
                    <a:pos x="84" y="89"/>
                  </a:cxn>
                  <a:cxn ang="0">
                    <a:pos x="61" y="69"/>
                  </a:cxn>
                  <a:cxn ang="0">
                    <a:pos x="52" y="49"/>
                  </a:cxn>
                  <a:cxn ang="0">
                    <a:pos x="72" y="32"/>
                  </a:cxn>
                  <a:cxn ang="0">
                    <a:pos x="23" y="32"/>
                  </a:cxn>
                  <a:cxn ang="0">
                    <a:pos x="12" y="83"/>
                  </a:cxn>
                  <a:cxn ang="0">
                    <a:pos x="38" y="100"/>
                  </a:cxn>
                  <a:cxn ang="0">
                    <a:pos x="38" y="141"/>
                  </a:cxn>
                  <a:cxn ang="0">
                    <a:pos x="66" y="198"/>
                  </a:cxn>
                  <a:cxn ang="0">
                    <a:pos x="98" y="184"/>
                  </a:cxn>
                  <a:cxn ang="0">
                    <a:pos x="109" y="152"/>
                  </a:cxn>
                  <a:cxn ang="0">
                    <a:pos x="118" y="169"/>
                  </a:cxn>
                  <a:cxn ang="0">
                    <a:pos x="144" y="192"/>
                  </a:cxn>
                  <a:cxn ang="0">
                    <a:pos x="92" y="227"/>
                  </a:cxn>
                  <a:cxn ang="0">
                    <a:pos x="95" y="256"/>
                  </a:cxn>
                  <a:cxn ang="0">
                    <a:pos x="115" y="273"/>
                  </a:cxn>
                  <a:cxn ang="0">
                    <a:pos x="98" y="304"/>
                  </a:cxn>
                  <a:cxn ang="0">
                    <a:pos x="150" y="359"/>
                  </a:cxn>
                  <a:cxn ang="0">
                    <a:pos x="181" y="258"/>
                  </a:cxn>
                  <a:cxn ang="0">
                    <a:pos x="199" y="192"/>
                  </a:cxn>
                  <a:cxn ang="0">
                    <a:pos x="219" y="172"/>
                  </a:cxn>
                  <a:cxn ang="0">
                    <a:pos x="233" y="204"/>
                  </a:cxn>
                  <a:cxn ang="0">
                    <a:pos x="239" y="256"/>
                  </a:cxn>
                  <a:cxn ang="0">
                    <a:pos x="236" y="293"/>
                  </a:cxn>
                  <a:cxn ang="0">
                    <a:pos x="262" y="273"/>
                  </a:cxn>
                  <a:cxn ang="0">
                    <a:pos x="285" y="299"/>
                  </a:cxn>
                  <a:cxn ang="0">
                    <a:pos x="305" y="264"/>
                  </a:cxn>
                  <a:cxn ang="0">
                    <a:pos x="282" y="227"/>
                  </a:cxn>
                  <a:cxn ang="0">
                    <a:pos x="268" y="192"/>
                  </a:cxn>
                  <a:cxn ang="0">
                    <a:pos x="253" y="169"/>
                  </a:cxn>
                  <a:cxn ang="0">
                    <a:pos x="233" y="158"/>
                  </a:cxn>
                  <a:cxn ang="0">
                    <a:pos x="230" y="129"/>
                  </a:cxn>
                  <a:cxn ang="0">
                    <a:pos x="202" y="100"/>
                  </a:cxn>
                  <a:cxn ang="0">
                    <a:pos x="179" y="69"/>
                  </a:cxn>
                  <a:cxn ang="0">
                    <a:pos x="130" y="0"/>
                  </a:cxn>
                  <a:cxn ang="0">
                    <a:pos x="127" y="77"/>
                  </a:cxn>
                  <a:cxn ang="0">
                    <a:pos x="98" y="43"/>
                  </a:cxn>
                  <a:cxn ang="0">
                    <a:pos x="84" y="89"/>
                  </a:cxn>
                </a:cxnLst>
                <a:rect l="0" t="0" r="r" b="b"/>
                <a:pathLst>
                  <a:path w="305" h="376">
                    <a:moveTo>
                      <a:pt x="84" y="89"/>
                    </a:moveTo>
                    <a:cubicBezTo>
                      <a:pt x="61" y="69"/>
                      <a:pt x="61" y="69"/>
                      <a:pt x="61" y="69"/>
                    </a:cubicBezTo>
                    <a:cubicBezTo>
                      <a:pt x="61" y="69"/>
                      <a:pt x="43" y="49"/>
                      <a:pt x="52" y="49"/>
                    </a:cubicBezTo>
                    <a:cubicBezTo>
                      <a:pt x="61" y="49"/>
                      <a:pt x="72" y="32"/>
                      <a:pt x="72" y="32"/>
                    </a:cubicBezTo>
                    <a:cubicBezTo>
                      <a:pt x="23" y="32"/>
                      <a:pt x="23" y="32"/>
                      <a:pt x="23" y="32"/>
                    </a:cubicBezTo>
                    <a:cubicBezTo>
                      <a:pt x="23" y="32"/>
                      <a:pt x="0" y="77"/>
                      <a:pt x="12" y="83"/>
                    </a:cubicBezTo>
                    <a:cubicBezTo>
                      <a:pt x="23" y="89"/>
                      <a:pt x="38" y="89"/>
                      <a:pt x="38" y="100"/>
                    </a:cubicBezTo>
                    <a:cubicBezTo>
                      <a:pt x="38" y="112"/>
                      <a:pt x="26" y="126"/>
                      <a:pt x="38" y="141"/>
                    </a:cubicBezTo>
                    <a:cubicBezTo>
                      <a:pt x="49" y="155"/>
                      <a:pt x="46" y="198"/>
                      <a:pt x="66" y="198"/>
                    </a:cubicBezTo>
                    <a:cubicBezTo>
                      <a:pt x="86" y="198"/>
                      <a:pt x="95" y="195"/>
                      <a:pt x="98" y="184"/>
                    </a:cubicBezTo>
                    <a:cubicBezTo>
                      <a:pt x="101" y="172"/>
                      <a:pt x="101" y="152"/>
                      <a:pt x="109" y="152"/>
                    </a:cubicBezTo>
                    <a:cubicBezTo>
                      <a:pt x="118" y="152"/>
                      <a:pt x="118" y="158"/>
                      <a:pt x="118" y="169"/>
                    </a:cubicBezTo>
                    <a:cubicBezTo>
                      <a:pt x="118" y="181"/>
                      <a:pt x="144" y="192"/>
                      <a:pt x="144" y="192"/>
                    </a:cubicBezTo>
                    <a:cubicBezTo>
                      <a:pt x="144" y="192"/>
                      <a:pt x="95" y="218"/>
                      <a:pt x="92" y="227"/>
                    </a:cubicBezTo>
                    <a:cubicBezTo>
                      <a:pt x="89" y="235"/>
                      <a:pt x="84" y="258"/>
                      <a:pt x="95" y="256"/>
                    </a:cubicBezTo>
                    <a:cubicBezTo>
                      <a:pt x="107" y="253"/>
                      <a:pt x="121" y="264"/>
                      <a:pt x="115" y="273"/>
                    </a:cubicBezTo>
                    <a:cubicBezTo>
                      <a:pt x="109" y="281"/>
                      <a:pt x="98" y="304"/>
                      <a:pt x="98" y="304"/>
                    </a:cubicBezTo>
                    <a:cubicBezTo>
                      <a:pt x="98" y="304"/>
                      <a:pt x="141" y="376"/>
                      <a:pt x="150" y="359"/>
                    </a:cubicBezTo>
                    <a:cubicBezTo>
                      <a:pt x="158" y="342"/>
                      <a:pt x="173" y="267"/>
                      <a:pt x="181" y="258"/>
                    </a:cubicBezTo>
                    <a:cubicBezTo>
                      <a:pt x="190" y="250"/>
                      <a:pt x="199" y="192"/>
                      <a:pt x="199" y="192"/>
                    </a:cubicBezTo>
                    <a:cubicBezTo>
                      <a:pt x="219" y="172"/>
                      <a:pt x="219" y="172"/>
                      <a:pt x="219" y="172"/>
                    </a:cubicBezTo>
                    <a:cubicBezTo>
                      <a:pt x="219" y="172"/>
                      <a:pt x="228" y="189"/>
                      <a:pt x="233" y="204"/>
                    </a:cubicBezTo>
                    <a:cubicBezTo>
                      <a:pt x="239" y="218"/>
                      <a:pt x="239" y="244"/>
                      <a:pt x="239" y="256"/>
                    </a:cubicBezTo>
                    <a:cubicBezTo>
                      <a:pt x="239" y="267"/>
                      <a:pt x="236" y="293"/>
                      <a:pt x="236" y="293"/>
                    </a:cubicBezTo>
                    <a:cubicBezTo>
                      <a:pt x="262" y="273"/>
                      <a:pt x="262" y="273"/>
                      <a:pt x="262" y="273"/>
                    </a:cubicBezTo>
                    <a:cubicBezTo>
                      <a:pt x="262" y="273"/>
                      <a:pt x="277" y="304"/>
                      <a:pt x="285" y="299"/>
                    </a:cubicBezTo>
                    <a:cubicBezTo>
                      <a:pt x="294" y="293"/>
                      <a:pt x="305" y="264"/>
                      <a:pt x="305" y="264"/>
                    </a:cubicBezTo>
                    <a:cubicBezTo>
                      <a:pt x="305" y="264"/>
                      <a:pt x="282" y="235"/>
                      <a:pt x="282" y="227"/>
                    </a:cubicBezTo>
                    <a:cubicBezTo>
                      <a:pt x="282" y="218"/>
                      <a:pt x="268" y="201"/>
                      <a:pt x="268" y="192"/>
                    </a:cubicBezTo>
                    <a:cubicBezTo>
                      <a:pt x="268" y="184"/>
                      <a:pt x="262" y="169"/>
                      <a:pt x="253" y="169"/>
                    </a:cubicBezTo>
                    <a:cubicBezTo>
                      <a:pt x="245" y="169"/>
                      <a:pt x="228" y="169"/>
                      <a:pt x="233" y="158"/>
                    </a:cubicBezTo>
                    <a:cubicBezTo>
                      <a:pt x="239" y="146"/>
                      <a:pt x="239" y="135"/>
                      <a:pt x="230" y="129"/>
                    </a:cubicBezTo>
                    <a:cubicBezTo>
                      <a:pt x="222" y="123"/>
                      <a:pt x="202" y="100"/>
                      <a:pt x="202" y="100"/>
                    </a:cubicBezTo>
                    <a:cubicBezTo>
                      <a:pt x="202" y="100"/>
                      <a:pt x="179" y="77"/>
                      <a:pt x="179" y="69"/>
                    </a:cubicBezTo>
                    <a:cubicBezTo>
                      <a:pt x="179" y="60"/>
                      <a:pt x="130" y="0"/>
                      <a:pt x="130" y="0"/>
                    </a:cubicBezTo>
                    <a:cubicBezTo>
                      <a:pt x="127" y="77"/>
                      <a:pt x="127" y="77"/>
                      <a:pt x="127" y="77"/>
                    </a:cubicBezTo>
                    <a:cubicBezTo>
                      <a:pt x="98" y="43"/>
                      <a:pt x="98" y="43"/>
                      <a:pt x="98" y="43"/>
                    </a:cubicBezTo>
                    <a:lnTo>
                      <a:pt x="84" y="89"/>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8" name="Freeform 28">
                <a:extLst>
                  <a:ext uri="{FF2B5EF4-FFF2-40B4-BE49-F238E27FC236}">
                    <a16:creationId xmlns:a16="http://schemas.microsoft.com/office/drawing/2014/main" id="{7263C95A-21D7-654E-8357-71637BEDF538}"/>
                  </a:ext>
                </a:extLst>
              </p:cNvPr>
              <p:cNvSpPr>
                <a:spLocks/>
              </p:cNvSpPr>
              <p:nvPr/>
            </p:nvSpPr>
            <p:spPr bwMode="auto">
              <a:xfrm>
                <a:off x="4743" y="594"/>
                <a:ext cx="228" cy="176"/>
              </a:xfrm>
              <a:custGeom>
                <a:avLst/>
                <a:gdLst/>
                <a:ahLst/>
                <a:cxnLst>
                  <a:cxn ang="0">
                    <a:pos x="35" y="23"/>
                  </a:cxn>
                  <a:cxn ang="0">
                    <a:pos x="54" y="8"/>
                  </a:cxn>
                  <a:cxn ang="0">
                    <a:pos x="68" y="36"/>
                  </a:cxn>
                  <a:cxn ang="0">
                    <a:pos x="88" y="38"/>
                  </a:cxn>
                  <a:cxn ang="0">
                    <a:pos x="97" y="14"/>
                  </a:cxn>
                  <a:cxn ang="0">
                    <a:pos x="110" y="34"/>
                  </a:cxn>
                  <a:cxn ang="0">
                    <a:pos x="136" y="30"/>
                  </a:cxn>
                  <a:cxn ang="0">
                    <a:pos x="169" y="28"/>
                  </a:cxn>
                  <a:cxn ang="0">
                    <a:pos x="191" y="36"/>
                  </a:cxn>
                  <a:cxn ang="0">
                    <a:pos x="188" y="74"/>
                  </a:cxn>
                  <a:cxn ang="0">
                    <a:pos x="156" y="132"/>
                  </a:cxn>
                  <a:cxn ang="0">
                    <a:pos x="117" y="143"/>
                  </a:cxn>
                  <a:cxn ang="0">
                    <a:pos x="85" y="129"/>
                  </a:cxn>
                  <a:cxn ang="0">
                    <a:pos x="48" y="123"/>
                  </a:cxn>
                  <a:cxn ang="0">
                    <a:pos x="49" y="102"/>
                  </a:cxn>
                  <a:cxn ang="0">
                    <a:pos x="75" y="90"/>
                  </a:cxn>
                  <a:cxn ang="0">
                    <a:pos x="77" y="76"/>
                  </a:cxn>
                  <a:cxn ang="0">
                    <a:pos x="41" y="81"/>
                  </a:cxn>
                  <a:cxn ang="0">
                    <a:pos x="12" y="76"/>
                  </a:cxn>
                  <a:cxn ang="0">
                    <a:pos x="11" y="54"/>
                  </a:cxn>
                  <a:cxn ang="0">
                    <a:pos x="0" y="40"/>
                  </a:cxn>
                  <a:cxn ang="0">
                    <a:pos x="9" y="30"/>
                  </a:cxn>
                  <a:cxn ang="0">
                    <a:pos x="25" y="40"/>
                  </a:cxn>
                  <a:cxn ang="0">
                    <a:pos x="35" y="23"/>
                  </a:cxn>
                </a:cxnLst>
                <a:rect l="0" t="0" r="r" b="b"/>
                <a:pathLst>
                  <a:path w="198" h="153">
                    <a:moveTo>
                      <a:pt x="35" y="23"/>
                    </a:moveTo>
                    <a:cubicBezTo>
                      <a:pt x="35" y="23"/>
                      <a:pt x="49" y="0"/>
                      <a:pt x="54" y="8"/>
                    </a:cubicBezTo>
                    <a:cubicBezTo>
                      <a:pt x="58" y="17"/>
                      <a:pt x="62" y="30"/>
                      <a:pt x="68" y="36"/>
                    </a:cubicBezTo>
                    <a:cubicBezTo>
                      <a:pt x="74" y="41"/>
                      <a:pt x="85" y="47"/>
                      <a:pt x="88" y="38"/>
                    </a:cubicBezTo>
                    <a:cubicBezTo>
                      <a:pt x="91" y="30"/>
                      <a:pt x="91" y="13"/>
                      <a:pt x="97" y="14"/>
                    </a:cubicBezTo>
                    <a:cubicBezTo>
                      <a:pt x="103" y="15"/>
                      <a:pt x="103" y="31"/>
                      <a:pt x="110" y="34"/>
                    </a:cubicBezTo>
                    <a:cubicBezTo>
                      <a:pt x="117" y="37"/>
                      <a:pt x="129" y="36"/>
                      <a:pt x="136" y="30"/>
                    </a:cubicBezTo>
                    <a:cubicBezTo>
                      <a:pt x="143" y="24"/>
                      <a:pt x="159" y="23"/>
                      <a:pt x="169" y="28"/>
                    </a:cubicBezTo>
                    <a:cubicBezTo>
                      <a:pt x="179" y="34"/>
                      <a:pt x="183" y="34"/>
                      <a:pt x="191" y="36"/>
                    </a:cubicBezTo>
                    <a:cubicBezTo>
                      <a:pt x="198" y="37"/>
                      <a:pt x="193" y="57"/>
                      <a:pt x="188" y="74"/>
                    </a:cubicBezTo>
                    <a:cubicBezTo>
                      <a:pt x="182" y="92"/>
                      <a:pt x="162" y="123"/>
                      <a:pt x="156" y="132"/>
                    </a:cubicBezTo>
                    <a:cubicBezTo>
                      <a:pt x="150" y="140"/>
                      <a:pt x="124" y="153"/>
                      <a:pt x="117" y="143"/>
                    </a:cubicBezTo>
                    <a:cubicBezTo>
                      <a:pt x="110" y="133"/>
                      <a:pt x="93" y="127"/>
                      <a:pt x="85" y="129"/>
                    </a:cubicBezTo>
                    <a:cubicBezTo>
                      <a:pt x="78" y="130"/>
                      <a:pt x="49" y="130"/>
                      <a:pt x="48" y="123"/>
                    </a:cubicBezTo>
                    <a:cubicBezTo>
                      <a:pt x="47" y="116"/>
                      <a:pt x="42" y="103"/>
                      <a:pt x="49" y="102"/>
                    </a:cubicBezTo>
                    <a:cubicBezTo>
                      <a:pt x="57" y="100"/>
                      <a:pt x="71" y="92"/>
                      <a:pt x="75" y="90"/>
                    </a:cubicBezTo>
                    <a:cubicBezTo>
                      <a:pt x="80" y="89"/>
                      <a:pt x="81" y="74"/>
                      <a:pt x="77" y="76"/>
                    </a:cubicBezTo>
                    <a:cubicBezTo>
                      <a:pt x="72" y="77"/>
                      <a:pt x="54" y="81"/>
                      <a:pt x="41" y="81"/>
                    </a:cubicBezTo>
                    <a:cubicBezTo>
                      <a:pt x="28" y="81"/>
                      <a:pt x="15" y="81"/>
                      <a:pt x="12" y="76"/>
                    </a:cubicBezTo>
                    <a:cubicBezTo>
                      <a:pt x="9" y="70"/>
                      <a:pt x="15" y="61"/>
                      <a:pt x="11" y="54"/>
                    </a:cubicBezTo>
                    <a:cubicBezTo>
                      <a:pt x="6" y="47"/>
                      <a:pt x="0" y="44"/>
                      <a:pt x="0" y="40"/>
                    </a:cubicBezTo>
                    <a:cubicBezTo>
                      <a:pt x="0" y="36"/>
                      <a:pt x="2" y="27"/>
                      <a:pt x="9" y="30"/>
                    </a:cubicBezTo>
                    <a:cubicBezTo>
                      <a:pt x="16" y="33"/>
                      <a:pt x="25" y="40"/>
                      <a:pt x="25" y="40"/>
                    </a:cubicBezTo>
                    <a:lnTo>
                      <a:pt x="35" y="23"/>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99" name="Freeform 29">
                <a:extLst>
                  <a:ext uri="{FF2B5EF4-FFF2-40B4-BE49-F238E27FC236}">
                    <a16:creationId xmlns:a16="http://schemas.microsoft.com/office/drawing/2014/main" id="{5760D8E4-557B-E84D-A48D-FF8CDE5EA34C}"/>
                  </a:ext>
                </a:extLst>
              </p:cNvPr>
              <p:cNvSpPr>
                <a:spLocks/>
              </p:cNvSpPr>
              <p:nvPr/>
            </p:nvSpPr>
            <p:spPr bwMode="auto">
              <a:xfrm>
                <a:off x="5388" y="519"/>
                <a:ext cx="183" cy="136"/>
              </a:xfrm>
              <a:custGeom>
                <a:avLst/>
                <a:gdLst/>
                <a:ahLst/>
                <a:cxnLst>
                  <a:cxn ang="0">
                    <a:pos x="8" y="28"/>
                  </a:cxn>
                  <a:cxn ang="0">
                    <a:pos x="45" y="11"/>
                  </a:cxn>
                  <a:cxn ang="0">
                    <a:pos x="84" y="11"/>
                  </a:cxn>
                  <a:cxn ang="0">
                    <a:pos x="108" y="20"/>
                  </a:cxn>
                  <a:cxn ang="0">
                    <a:pos x="142" y="2"/>
                  </a:cxn>
                  <a:cxn ang="0">
                    <a:pos x="151" y="20"/>
                  </a:cxn>
                  <a:cxn ang="0">
                    <a:pos x="144" y="46"/>
                  </a:cxn>
                  <a:cxn ang="0">
                    <a:pos x="125" y="65"/>
                  </a:cxn>
                  <a:cxn ang="0">
                    <a:pos x="92" y="110"/>
                  </a:cxn>
                  <a:cxn ang="0">
                    <a:pos x="60" y="82"/>
                  </a:cxn>
                  <a:cxn ang="0">
                    <a:pos x="73" y="52"/>
                  </a:cxn>
                  <a:cxn ang="0">
                    <a:pos x="45" y="56"/>
                  </a:cxn>
                  <a:cxn ang="0">
                    <a:pos x="4" y="54"/>
                  </a:cxn>
                  <a:cxn ang="0">
                    <a:pos x="8" y="28"/>
                  </a:cxn>
                </a:cxnLst>
                <a:rect l="0" t="0" r="r" b="b"/>
                <a:pathLst>
                  <a:path w="159" h="119">
                    <a:moveTo>
                      <a:pt x="8" y="28"/>
                    </a:moveTo>
                    <a:cubicBezTo>
                      <a:pt x="8" y="28"/>
                      <a:pt x="32" y="11"/>
                      <a:pt x="45" y="11"/>
                    </a:cubicBezTo>
                    <a:cubicBezTo>
                      <a:pt x="58" y="11"/>
                      <a:pt x="73" y="7"/>
                      <a:pt x="84" y="11"/>
                    </a:cubicBezTo>
                    <a:cubicBezTo>
                      <a:pt x="95" y="15"/>
                      <a:pt x="97" y="24"/>
                      <a:pt x="108" y="20"/>
                    </a:cubicBezTo>
                    <a:cubicBezTo>
                      <a:pt x="118" y="15"/>
                      <a:pt x="131" y="0"/>
                      <a:pt x="142" y="2"/>
                    </a:cubicBezTo>
                    <a:cubicBezTo>
                      <a:pt x="153" y="5"/>
                      <a:pt x="142" y="13"/>
                      <a:pt x="151" y="20"/>
                    </a:cubicBezTo>
                    <a:cubicBezTo>
                      <a:pt x="159" y="26"/>
                      <a:pt x="155" y="41"/>
                      <a:pt x="144" y="46"/>
                    </a:cubicBezTo>
                    <a:cubicBezTo>
                      <a:pt x="133" y="50"/>
                      <a:pt x="123" y="58"/>
                      <a:pt x="125" y="65"/>
                    </a:cubicBezTo>
                    <a:cubicBezTo>
                      <a:pt x="127" y="71"/>
                      <a:pt x="110" y="119"/>
                      <a:pt x="92" y="110"/>
                    </a:cubicBezTo>
                    <a:cubicBezTo>
                      <a:pt x="75" y="102"/>
                      <a:pt x="51" y="89"/>
                      <a:pt x="60" y="82"/>
                    </a:cubicBezTo>
                    <a:cubicBezTo>
                      <a:pt x="69" y="76"/>
                      <a:pt x="82" y="54"/>
                      <a:pt x="73" y="52"/>
                    </a:cubicBezTo>
                    <a:cubicBezTo>
                      <a:pt x="64" y="50"/>
                      <a:pt x="51" y="50"/>
                      <a:pt x="45" y="56"/>
                    </a:cubicBezTo>
                    <a:cubicBezTo>
                      <a:pt x="38" y="63"/>
                      <a:pt x="2" y="61"/>
                      <a:pt x="4" y="54"/>
                    </a:cubicBezTo>
                    <a:cubicBezTo>
                      <a:pt x="6" y="48"/>
                      <a:pt x="0" y="28"/>
                      <a:pt x="8" y="28"/>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0" name="Freeform 30">
                <a:extLst>
                  <a:ext uri="{FF2B5EF4-FFF2-40B4-BE49-F238E27FC236}">
                    <a16:creationId xmlns:a16="http://schemas.microsoft.com/office/drawing/2014/main" id="{FDF39C63-6F10-F74A-861F-394310D3C267}"/>
                  </a:ext>
                </a:extLst>
              </p:cNvPr>
              <p:cNvSpPr>
                <a:spLocks/>
              </p:cNvSpPr>
              <p:nvPr/>
            </p:nvSpPr>
            <p:spPr bwMode="auto">
              <a:xfrm>
                <a:off x="5579" y="604"/>
                <a:ext cx="56" cy="33"/>
              </a:xfrm>
              <a:custGeom>
                <a:avLst/>
                <a:gdLst/>
                <a:ahLst/>
                <a:cxnLst>
                  <a:cxn ang="0">
                    <a:pos x="11" y="23"/>
                  </a:cxn>
                  <a:cxn ang="0">
                    <a:pos x="39" y="25"/>
                  </a:cxn>
                  <a:cxn ang="0">
                    <a:pos x="39" y="2"/>
                  </a:cxn>
                  <a:cxn ang="0">
                    <a:pos x="11" y="23"/>
                  </a:cxn>
                </a:cxnLst>
                <a:rect l="0" t="0" r="r" b="b"/>
                <a:pathLst>
                  <a:path w="49" h="29">
                    <a:moveTo>
                      <a:pt x="11" y="23"/>
                    </a:moveTo>
                    <a:cubicBezTo>
                      <a:pt x="18" y="29"/>
                      <a:pt x="32" y="28"/>
                      <a:pt x="39" y="25"/>
                    </a:cubicBezTo>
                    <a:cubicBezTo>
                      <a:pt x="45" y="23"/>
                      <a:pt x="49" y="4"/>
                      <a:pt x="39" y="2"/>
                    </a:cubicBezTo>
                    <a:cubicBezTo>
                      <a:pt x="28" y="0"/>
                      <a:pt x="0" y="15"/>
                      <a:pt x="11" y="23"/>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1" name="Freeform 31">
                <a:extLst>
                  <a:ext uri="{FF2B5EF4-FFF2-40B4-BE49-F238E27FC236}">
                    <a16:creationId xmlns:a16="http://schemas.microsoft.com/office/drawing/2014/main" id="{D720EE5A-304D-554E-AC14-71968A17BA07}"/>
                  </a:ext>
                </a:extLst>
              </p:cNvPr>
              <p:cNvSpPr>
                <a:spLocks/>
              </p:cNvSpPr>
              <p:nvPr/>
            </p:nvSpPr>
            <p:spPr bwMode="auto">
              <a:xfrm>
                <a:off x="5616" y="551"/>
                <a:ext cx="137" cy="98"/>
              </a:xfrm>
              <a:custGeom>
                <a:avLst/>
                <a:gdLst/>
                <a:ahLst/>
                <a:cxnLst>
                  <a:cxn ang="0">
                    <a:pos x="20" y="28"/>
                  </a:cxn>
                  <a:cxn ang="0">
                    <a:pos x="59" y="58"/>
                  </a:cxn>
                  <a:cxn ang="0">
                    <a:pos x="76" y="80"/>
                  </a:cxn>
                  <a:cxn ang="0">
                    <a:pos x="89" y="74"/>
                  </a:cxn>
                  <a:cxn ang="0">
                    <a:pos x="119" y="61"/>
                  </a:cxn>
                  <a:cxn ang="0">
                    <a:pos x="108" y="33"/>
                  </a:cxn>
                  <a:cxn ang="0">
                    <a:pos x="84" y="39"/>
                  </a:cxn>
                  <a:cxn ang="0">
                    <a:pos x="20" y="28"/>
                  </a:cxn>
                </a:cxnLst>
                <a:rect l="0" t="0" r="r" b="b"/>
                <a:pathLst>
                  <a:path w="119" h="86">
                    <a:moveTo>
                      <a:pt x="20" y="28"/>
                    </a:moveTo>
                    <a:cubicBezTo>
                      <a:pt x="20" y="28"/>
                      <a:pt x="50" y="46"/>
                      <a:pt x="59" y="58"/>
                    </a:cubicBezTo>
                    <a:cubicBezTo>
                      <a:pt x="67" y="71"/>
                      <a:pt x="63" y="86"/>
                      <a:pt x="76" y="80"/>
                    </a:cubicBezTo>
                    <a:cubicBezTo>
                      <a:pt x="89" y="74"/>
                      <a:pt x="67" y="71"/>
                      <a:pt x="89" y="74"/>
                    </a:cubicBezTo>
                    <a:cubicBezTo>
                      <a:pt x="110" y="76"/>
                      <a:pt x="119" y="61"/>
                      <a:pt x="119" y="61"/>
                    </a:cubicBezTo>
                    <a:cubicBezTo>
                      <a:pt x="119" y="61"/>
                      <a:pt x="115" y="33"/>
                      <a:pt x="108" y="33"/>
                    </a:cubicBezTo>
                    <a:cubicBezTo>
                      <a:pt x="102" y="33"/>
                      <a:pt x="95" y="41"/>
                      <a:pt x="84" y="39"/>
                    </a:cubicBezTo>
                    <a:cubicBezTo>
                      <a:pt x="74" y="37"/>
                      <a:pt x="0" y="0"/>
                      <a:pt x="20" y="28"/>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2" name="Freeform 32">
                <a:extLst>
                  <a:ext uri="{FF2B5EF4-FFF2-40B4-BE49-F238E27FC236}">
                    <a16:creationId xmlns:a16="http://schemas.microsoft.com/office/drawing/2014/main" id="{2BE4316E-8FAB-8D40-9F87-202E545563DB}"/>
                  </a:ext>
                </a:extLst>
              </p:cNvPr>
              <p:cNvSpPr>
                <a:spLocks/>
              </p:cNvSpPr>
              <p:nvPr/>
            </p:nvSpPr>
            <p:spPr bwMode="auto">
              <a:xfrm>
                <a:off x="5765" y="489"/>
                <a:ext cx="77" cy="115"/>
              </a:xfrm>
              <a:custGeom>
                <a:avLst/>
                <a:gdLst/>
                <a:ahLst/>
                <a:cxnLst>
                  <a:cxn ang="0">
                    <a:pos x="17" y="52"/>
                  </a:cxn>
                  <a:cxn ang="0">
                    <a:pos x="21" y="97"/>
                  </a:cxn>
                  <a:cxn ang="0">
                    <a:pos x="49" y="93"/>
                  </a:cxn>
                  <a:cxn ang="0">
                    <a:pos x="54" y="56"/>
                  </a:cxn>
                  <a:cxn ang="0">
                    <a:pos x="62" y="37"/>
                  </a:cxn>
                  <a:cxn ang="0">
                    <a:pos x="54" y="11"/>
                  </a:cxn>
                  <a:cxn ang="0">
                    <a:pos x="30" y="11"/>
                  </a:cxn>
                  <a:cxn ang="0">
                    <a:pos x="17" y="52"/>
                  </a:cxn>
                </a:cxnLst>
                <a:rect l="0" t="0" r="r" b="b"/>
                <a:pathLst>
                  <a:path w="67" h="100">
                    <a:moveTo>
                      <a:pt x="17" y="52"/>
                    </a:moveTo>
                    <a:cubicBezTo>
                      <a:pt x="17" y="52"/>
                      <a:pt x="6" y="95"/>
                      <a:pt x="21" y="97"/>
                    </a:cubicBezTo>
                    <a:cubicBezTo>
                      <a:pt x="37" y="100"/>
                      <a:pt x="49" y="93"/>
                      <a:pt x="49" y="93"/>
                    </a:cubicBezTo>
                    <a:cubicBezTo>
                      <a:pt x="49" y="93"/>
                      <a:pt x="41" y="61"/>
                      <a:pt x="54" y="56"/>
                    </a:cubicBezTo>
                    <a:cubicBezTo>
                      <a:pt x="67" y="52"/>
                      <a:pt x="62" y="37"/>
                      <a:pt x="62" y="37"/>
                    </a:cubicBezTo>
                    <a:cubicBezTo>
                      <a:pt x="62" y="37"/>
                      <a:pt x="65" y="18"/>
                      <a:pt x="54" y="11"/>
                    </a:cubicBezTo>
                    <a:cubicBezTo>
                      <a:pt x="43" y="5"/>
                      <a:pt x="21" y="0"/>
                      <a:pt x="30" y="11"/>
                    </a:cubicBezTo>
                    <a:cubicBezTo>
                      <a:pt x="39" y="22"/>
                      <a:pt x="0" y="35"/>
                      <a:pt x="17" y="52"/>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3" name="Freeform 33">
                <a:extLst>
                  <a:ext uri="{FF2B5EF4-FFF2-40B4-BE49-F238E27FC236}">
                    <a16:creationId xmlns:a16="http://schemas.microsoft.com/office/drawing/2014/main" id="{42B3F41D-8154-4743-BB0C-B18CFF900DAB}"/>
                  </a:ext>
                </a:extLst>
              </p:cNvPr>
              <p:cNvSpPr>
                <a:spLocks/>
              </p:cNvSpPr>
              <p:nvPr/>
            </p:nvSpPr>
            <p:spPr bwMode="auto">
              <a:xfrm>
                <a:off x="5842" y="425"/>
                <a:ext cx="74" cy="128"/>
              </a:xfrm>
              <a:custGeom>
                <a:avLst/>
                <a:gdLst/>
                <a:ahLst/>
                <a:cxnLst>
                  <a:cxn ang="0">
                    <a:pos x="15" y="67"/>
                  </a:cxn>
                  <a:cxn ang="0">
                    <a:pos x="30" y="93"/>
                  </a:cxn>
                  <a:cxn ang="0">
                    <a:pos x="45" y="97"/>
                  </a:cxn>
                  <a:cxn ang="0">
                    <a:pos x="54" y="69"/>
                  </a:cxn>
                  <a:cxn ang="0">
                    <a:pos x="62" y="28"/>
                  </a:cxn>
                  <a:cxn ang="0">
                    <a:pos x="45" y="9"/>
                  </a:cxn>
                  <a:cxn ang="0">
                    <a:pos x="15" y="67"/>
                  </a:cxn>
                </a:cxnLst>
                <a:rect l="0" t="0" r="r" b="b"/>
                <a:pathLst>
                  <a:path w="64" h="112">
                    <a:moveTo>
                      <a:pt x="15" y="67"/>
                    </a:moveTo>
                    <a:cubicBezTo>
                      <a:pt x="15" y="67"/>
                      <a:pt x="28" y="80"/>
                      <a:pt x="30" y="93"/>
                    </a:cubicBezTo>
                    <a:cubicBezTo>
                      <a:pt x="32" y="106"/>
                      <a:pt x="45" y="112"/>
                      <a:pt x="45" y="97"/>
                    </a:cubicBezTo>
                    <a:cubicBezTo>
                      <a:pt x="45" y="82"/>
                      <a:pt x="43" y="69"/>
                      <a:pt x="54" y="69"/>
                    </a:cubicBezTo>
                    <a:cubicBezTo>
                      <a:pt x="64" y="69"/>
                      <a:pt x="62" y="41"/>
                      <a:pt x="62" y="28"/>
                    </a:cubicBezTo>
                    <a:cubicBezTo>
                      <a:pt x="62" y="16"/>
                      <a:pt x="49" y="0"/>
                      <a:pt x="45" y="9"/>
                    </a:cubicBezTo>
                    <a:cubicBezTo>
                      <a:pt x="41" y="18"/>
                      <a:pt x="0" y="41"/>
                      <a:pt x="15" y="67"/>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4" name="Freeform 34">
                <a:extLst>
                  <a:ext uri="{FF2B5EF4-FFF2-40B4-BE49-F238E27FC236}">
                    <a16:creationId xmlns:a16="http://schemas.microsoft.com/office/drawing/2014/main" id="{D2C4DDFC-25D0-7044-823F-6DB382241A47}"/>
                  </a:ext>
                </a:extLst>
              </p:cNvPr>
              <p:cNvSpPr>
                <a:spLocks/>
              </p:cNvSpPr>
              <p:nvPr/>
            </p:nvSpPr>
            <p:spPr bwMode="auto">
              <a:xfrm>
                <a:off x="5603" y="371"/>
                <a:ext cx="160" cy="205"/>
              </a:xfrm>
              <a:custGeom>
                <a:avLst/>
                <a:gdLst/>
                <a:ahLst/>
                <a:cxnLst>
                  <a:cxn ang="0">
                    <a:pos x="46" y="142"/>
                  </a:cxn>
                  <a:cxn ang="0">
                    <a:pos x="80" y="157"/>
                  </a:cxn>
                  <a:cxn ang="0">
                    <a:pos x="108" y="164"/>
                  </a:cxn>
                  <a:cxn ang="0">
                    <a:pos x="123" y="134"/>
                  </a:cxn>
                  <a:cxn ang="0">
                    <a:pos x="123" y="108"/>
                  </a:cxn>
                  <a:cxn ang="0">
                    <a:pos x="113" y="73"/>
                  </a:cxn>
                  <a:cxn ang="0">
                    <a:pos x="126" y="56"/>
                  </a:cxn>
                  <a:cxn ang="0">
                    <a:pos x="134" y="39"/>
                  </a:cxn>
                  <a:cxn ang="0">
                    <a:pos x="113" y="15"/>
                  </a:cxn>
                  <a:cxn ang="0">
                    <a:pos x="72" y="67"/>
                  </a:cxn>
                  <a:cxn ang="0">
                    <a:pos x="46" y="142"/>
                  </a:cxn>
                </a:cxnLst>
                <a:rect l="0" t="0" r="r" b="b"/>
                <a:pathLst>
                  <a:path w="139" h="179">
                    <a:moveTo>
                      <a:pt x="46" y="142"/>
                    </a:moveTo>
                    <a:cubicBezTo>
                      <a:pt x="46" y="142"/>
                      <a:pt x="67" y="149"/>
                      <a:pt x="80" y="157"/>
                    </a:cubicBezTo>
                    <a:cubicBezTo>
                      <a:pt x="93" y="166"/>
                      <a:pt x="113" y="179"/>
                      <a:pt x="108" y="164"/>
                    </a:cubicBezTo>
                    <a:cubicBezTo>
                      <a:pt x="104" y="149"/>
                      <a:pt x="117" y="142"/>
                      <a:pt x="123" y="134"/>
                    </a:cubicBezTo>
                    <a:cubicBezTo>
                      <a:pt x="130" y="125"/>
                      <a:pt x="123" y="114"/>
                      <a:pt x="123" y="108"/>
                    </a:cubicBezTo>
                    <a:cubicBezTo>
                      <a:pt x="123" y="101"/>
                      <a:pt x="108" y="80"/>
                      <a:pt x="113" y="73"/>
                    </a:cubicBezTo>
                    <a:cubicBezTo>
                      <a:pt x="117" y="67"/>
                      <a:pt x="113" y="50"/>
                      <a:pt x="126" y="56"/>
                    </a:cubicBezTo>
                    <a:cubicBezTo>
                      <a:pt x="139" y="62"/>
                      <a:pt x="136" y="54"/>
                      <a:pt x="134" y="39"/>
                    </a:cubicBezTo>
                    <a:cubicBezTo>
                      <a:pt x="132" y="24"/>
                      <a:pt x="119" y="0"/>
                      <a:pt x="113" y="15"/>
                    </a:cubicBezTo>
                    <a:cubicBezTo>
                      <a:pt x="106" y="30"/>
                      <a:pt x="83" y="58"/>
                      <a:pt x="72" y="67"/>
                    </a:cubicBezTo>
                    <a:cubicBezTo>
                      <a:pt x="61" y="75"/>
                      <a:pt x="0" y="116"/>
                      <a:pt x="46" y="142"/>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5" name="Freeform 35">
                <a:extLst>
                  <a:ext uri="{FF2B5EF4-FFF2-40B4-BE49-F238E27FC236}">
                    <a16:creationId xmlns:a16="http://schemas.microsoft.com/office/drawing/2014/main" id="{E64DD46E-6045-2140-8F41-A32016383EE3}"/>
                  </a:ext>
                </a:extLst>
              </p:cNvPr>
              <p:cNvSpPr>
                <a:spLocks/>
              </p:cNvSpPr>
              <p:nvPr/>
            </p:nvSpPr>
            <p:spPr bwMode="auto">
              <a:xfrm>
                <a:off x="6557" y="433"/>
                <a:ext cx="253" cy="405"/>
              </a:xfrm>
              <a:custGeom>
                <a:avLst/>
                <a:gdLst/>
                <a:ahLst/>
                <a:cxnLst>
                  <a:cxn ang="0">
                    <a:pos x="90" y="65"/>
                  </a:cxn>
                  <a:cxn ang="0">
                    <a:pos x="116" y="19"/>
                  </a:cxn>
                  <a:cxn ang="0">
                    <a:pos x="144" y="75"/>
                  </a:cxn>
                  <a:cxn ang="0">
                    <a:pos x="170" y="110"/>
                  </a:cxn>
                  <a:cxn ang="0">
                    <a:pos x="151" y="149"/>
                  </a:cxn>
                  <a:cxn ang="0">
                    <a:pos x="129" y="170"/>
                  </a:cxn>
                  <a:cxn ang="0">
                    <a:pos x="106" y="181"/>
                  </a:cxn>
                  <a:cxn ang="0">
                    <a:pos x="138" y="189"/>
                  </a:cxn>
                  <a:cxn ang="0">
                    <a:pos x="166" y="189"/>
                  </a:cxn>
                  <a:cxn ang="0">
                    <a:pos x="170" y="220"/>
                  </a:cxn>
                  <a:cxn ang="0">
                    <a:pos x="203" y="215"/>
                  </a:cxn>
                  <a:cxn ang="0">
                    <a:pos x="211" y="243"/>
                  </a:cxn>
                  <a:cxn ang="0">
                    <a:pos x="201" y="284"/>
                  </a:cxn>
                  <a:cxn ang="0">
                    <a:pos x="209" y="323"/>
                  </a:cxn>
                  <a:cxn ang="0">
                    <a:pos x="192" y="349"/>
                  </a:cxn>
                  <a:cxn ang="0">
                    <a:pos x="140" y="327"/>
                  </a:cxn>
                  <a:cxn ang="0">
                    <a:pos x="99" y="291"/>
                  </a:cxn>
                  <a:cxn ang="0">
                    <a:pos x="62" y="254"/>
                  </a:cxn>
                  <a:cxn ang="0">
                    <a:pos x="19" y="222"/>
                  </a:cxn>
                  <a:cxn ang="0">
                    <a:pos x="21" y="185"/>
                  </a:cxn>
                  <a:cxn ang="0">
                    <a:pos x="54" y="181"/>
                  </a:cxn>
                  <a:cxn ang="0">
                    <a:pos x="43" y="142"/>
                  </a:cxn>
                  <a:cxn ang="0">
                    <a:pos x="58" y="99"/>
                  </a:cxn>
                  <a:cxn ang="0">
                    <a:pos x="90" y="65"/>
                  </a:cxn>
                </a:cxnLst>
                <a:rect l="0" t="0" r="r" b="b"/>
                <a:pathLst>
                  <a:path w="220" h="353">
                    <a:moveTo>
                      <a:pt x="90" y="65"/>
                    </a:moveTo>
                    <a:cubicBezTo>
                      <a:pt x="90" y="65"/>
                      <a:pt x="95" y="0"/>
                      <a:pt x="116" y="19"/>
                    </a:cubicBezTo>
                    <a:cubicBezTo>
                      <a:pt x="138" y="39"/>
                      <a:pt x="118" y="58"/>
                      <a:pt x="144" y="75"/>
                    </a:cubicBezTo>
                    <a:cubicBezTo>
                      <a:pt x="170" y="93"/>
                      <a:pt x="179" y="99"/>
                      <a:pt x="170" y="110"/>
                    </a:cubicBezTo>
                    <a:cubicBezTo>
                      <a:pt x="162" y="121"/>
                      <a:pt x="153" y="138"/>
                      <a:pt x="151" y="149"/>
                    </a:cubicBezTo>
                    <a:cubicBezTo>
                      <a:pt x="149" y="159"/>
                      <a:pt x="144" y="170"/>
                      <a:pt x="129" y="170"/>
                    </a:cubicBezTo>
                    <a:cubicBezTo>
                      <a:pt x="114" y="170"/>
                      <a:pt x="93" y="170"/>
                      <a:pt x="106" y="181"/>
                    </a:cubicBezTo>
                    <a:cubicBezTo>
                      <a:pt x="118" y="192"/>
                      <a:pt x="121" y="194"/>
                      <a:pt x="138" y="189"/>
                    </a:cubicBezTo>
                    <a:cubicBezTo>
                      <a:pt x="155" y="185"/>
                      <a:pt x="166" y="174"/>
                      <a:pt x="166" y="189"/>
                    </a:cubicBezTo>
                    <a:cubicBezTo>
                      <a:pt x="166" y="205"/>
                      <a:pt x="153" y="222"/>
                      <a:pt x="170" y="220"/>
                    </a:cubicBezTo>
                    <a:cubicBezTo>
                      <a:pt x="188" y="217"/>
                      <a:pt x="185" y="207"/>
                      <a:pt x="203" y="215"/>
                    </a:cubicBezTo>
                    <a:cubicBezTo>
                      <a:pt x="220" y="224"/>
                      <a:pt x="216" y="226"/>
                      <a:pt x="211" y="243"/>
                    </a:cubicBezTo>
                    <a:cubicBezTo>
                      <a:pt x="207" y="261"/>
                      <a:pt x="203" y="269"/>
                      <a:pt x="201" y="284"/>
                    </a:cubicBezTo>
                    <a:cubicBezTo>
                      <a:pt x="198" y="299"/>
                      <a:pt x="209" y="312"/>
                      <a:pt x="209" y="323"/>
                    </a:cubicBezTo>
                    <a:cubicBezTo>
                      <a:pt x="209" y="334"/>
                      <a:pt x="205" y="353"/>
                      <a:pt x="192" y="349"/>
                    </a:cubicBezTo>
                    <a:cubicBezTo>
                      <a:pt x="179" y="345"/>
                      <a:pt x="147" y="338"/>
                      <a:pt x="140" y="327"/>
                    </a:cubicBezTo>
                    <a:cubicBezTo>
                      <a:pt x="134" y="317"/>
                      <a:pt x="112" y="297"/>
                      <a:pt x="99" y="291"/>
                    </a:cubicBezTo>
                    <a:cubicBezTo>
                      <a:pt x="86" y="284"/>
                      <a:pt x="75" y="263"/>
                      <a:pt x="62" y="254"/>
                    </a:cubicBezTo>
                    <a:cubicBezTo>
                      <a:pt x="49" y="245"/>
                      <a:pt x="28" y="239"/>
                      <a:pt x="19" y="222"/>
                    </a:cubicBezTo>
                    <a:cubicBezTo>
                      <a:pt x="10" y="205"/>
                      <a:pt x="0" y="185"/>
                      <a:pt x="21" y="185"/>
                    </a:cubicBezTo>
                    <a:cubicBezTo>
                      <a:pt x="43" y="185"/>
                      <a:pt x="58" y="192"/>
                      <a:pt x="54" y="181"/>
                    </a:cubicBezTo>
                    <a:cubicBezTo>
                      <a:pt x="49" y="170"/>
                      <a:pt x="41" y="149"/>
                      <a:pt x="43" y="142"/>
                    </a:cubicBezTo>
                    <a:cubicBezTo>
                      <a:pt x="45" y="136"/>
                      <a:pt x="58" y="110"/>
                      <a:pt x="58" y="99"/>
                    </a:cubicBezTo>
                    <a:cubicBezTo>
                      <a:pt x="58" y="88"/>
                      <a:pt x="77" y="60"/>
                      <a:pt x="90" y="65"/>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6" name="Freeform 36">
                <a:extLst>
                  <a:ext uri="{FF2B5EF4-FFF2-40B4-BE49-F238E27FC236}">
                    <a16:creationId xmlns:a16="http://schemas.microsoft.com/office/drawing/2014/main" id="{455A6285-ED7D-7247-AA59-541B30996B21}"/>
                  </a:ext>
                </a:extLst>
              </p:cNvPr>
              <p:cNvSpPr>
                <a:spLocks/>
              </p:cNvSpPr>
              <p:nvPr/>
            </p:nvSpPr>
            <p:spPr bwMode="auto">
              <a:xfrm>
                <a:off x="6793" y="756"/>
                <a:ext cx="176" cy="198"/>
              </a:xfrm>
              <a:custGeom>
                <a:avLst/>
                <a:gdLst/>
                <a:ahLst/>
                <a:cxnLst>
                  <a:cxn ang="0">
                    <a:pos x="49" y="2"/>
                  </a:cxn>
                  <a:cxn ang="0">
                    <a:pos x="80" y="17"/>
                  </a:cxn>
                  <a:cxn ang="0">
                    <a:pos x="106" y="56"/>
                  </a:cxn>
                  <a:cxn ang="0">
                    <a:pos x="125" y="114"/>
                  </a:cxn>
                  <a:cxn ang="0">
                    <a:pos x="49" y="138"/>
                  </a:cxn>
                  <a:cxn ang="0">
                    <a:pos x="4" y="157"/>
                  </a:cxn>
                  <a:cxn ang="0">
                    <a:pos x="21" y="82"/>
                  </a:cxn>
                  <a:cxn ang="0">
                    <a:pos x="49" y="2"/>
                  </a:cxn>
                </a:cxnLst>
                <a:rect l="0" t="0" r="r" b="b"/>
                <a:pathLst>
                  <a:path w="153" h="172">
                    <a:moveTo>
                      <a:pt x="49" y="2"/>
                    </a:moveTo>
                    <a:cubicBezTo>
                      <a:pt x="49" y="2"/>
                      <a:pt x="69" y="7"/>
                      <a:pt x="80" y="17"/>
                    </a:cubicBezTo>
                    <a:cubicBezTo>
                      <a:pt x="91" y="28"/>
                      <a:pt x="91" y="37"/>
                      <a:pt x="106" y="56"/>
                    </a:cubicBezTo>
                    <a:cubicBezTo>
                      <a:pt x="121" y="75"/>
                      <a:pt x="153" y="106"/>
                      <a:pt x="125" y="114"/>
                    </a:cubicBezTo>
                    <a:cubicBezTo>
                      <a:pt x="97" y="123"/>
                      <a:pt x="58" y="131"/>
                      <a:pt x="49" y="138"/>
                    </a:cubicBezTo>
                    <a:cubicBezTo>
                      <a:pt x="41" y="144"/>
                      <a:pt x="8" y="172"/>
                      <a:pt x="4" y="157"/>
                    </a:cubicBezTo>
                    <a:cubicBezTo>
                      <a:pt x="0" y="142"/>
                      <a:pt x="17" y="97"/>
                      <a:pt x="21" y="82"/>
                    </a:cubicBezTo>
                    <a:cubicBezTo>
                      <a:pt x="26" y="67"/>
                      <a:pt x="30" y="0"/>
                      <a:pt x="49" y="2"/>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7" name="Freeform 37">
                <a:extLst>
                  <a:ext uri="{FF2B5EF4-FFF2-40B4-BE49-F238E27FC236}">
                    <a16:creationId xmlns:a16="http://schemas.microsoft.com/office/drawing/2014/main" id="{FE4C121D-F27A-514A-B094-46B1679DC9B6}"/>
                  </a:ext>
                </a:extLst>
              </p:cNvPr>
              <p:cNvSpPr>
                <a:spLocks/>
              </p:cNvSpPr>
              <p:nvPr/>
            </p:nvSpPr>
            <p:spPr bwMode="auto">
              <a:xfrm>
                <a:off x="7735" y="1146"/>
                <a:ext cx="201" cy="167"/>
              </a:xfrm>
              <a:custGeom>
                <a:avLst/>
                <a:gdLst/>
                <a:ahLst/>
                <a:cxnLst>
                  <a:cxn ang="0">
                    <a:pos x="16" y="26"/>
                  </a:cxn>
                  <a:cxn ang="0">
                    <a:pos x="24" y="128"/>
                  </a:cxn>
                  <a:cxn ang="0">
                    <a:pos x="67" y="128"/>
                  </a:cxn>
                  <a:cxn ang="0">
                    <a:pos x="95" y="132"/>
                  </a:cxn>
                  <a:cxn ang="0">
                    <a:pos x="115" y="121"/>
                  </a:cxn>
                  <a:cxn ang="0">
                    <a:pos x="143" y="117"/>
                  </a:cxn>
                  <a:cxn ang="0">
                    <a:pos x="158" y="104"/>
                  </a:cxn>
                  <a:cxn ang="0">
                    <a:pos x="167" y="52"/>
                  </a:cxn>
                  <a:cxn ang="0">
                    <a:pos x="128" y="39"/>
                  </a:cxn>
                  <a:cxn ang="0">
                    <a:pos x="102" y="13"/>
                  </a:cxn>
                  <a:cxn ang="0">
                    <a:pos x="78" y="35"/>
                  </a:cxn>
                  <a:cxn ang="0">
                    <a:pos x="48" y="3"/>
                  </a:cxn>
                  <a:cxn ang="0">
                    <a:pos x="16" y="26"/>
                  </a:cxn>
                </a:cxnLst>
                <a:rect l="0" t="0" r="r" b="b"/>
                <a:pathLst>
                  <a:path w="175" h="145">
                    <a:moveTo>
                      <a:pt x="16" y="26"/>
                    </a:moveTo>
                    <a:cubicBezTo>
                      <a:pt x="16" y="26"/>
                      <a:pt x="0" y="110"/>
                      <a:pt x="24" y="128"/>
                    </a:cubicBezTo>
                    <a:cubicBezTo>
                      <a:pt x="48" y="145"/>
                      <a:pt x="54" y="128"/>
                      <a:pt x="67" y="128"/>
                    </a:cubicBezTo>
                    <a:cubicBezTo>
                      <a:pt x="80" y="128"/>
                      <a:pt x="76" y="143"/>
                      <a:pt x="95" y="132"/>
                    </a:cubicBezTo>
                    <a:cubicBezTo>
                      <a:pt x="115" y="121"/>
                      <a:pt x="106" y="112"/>
                      <a:pt x="115" y="121"/>
                    </a:cubicBezTo>
                    <a:cubicBezTo>
                      <a:pt x="124" y="130"/>
                      <a:pt x="143" y="117"/>
                      <a:pt x="143" y="117"/>
                    </a:cubicBezTo>
                    <a:cubicBezTo>
                      <a:pt x="143" y="117"/>
                      <a:pt x="149" y="112"/>
                      <a:pt x="158" y="104"/>
                    </a:cubicBezTo>
                    <a:cubicBezTo>
                      <a:pt x="167" y="95"/>
                      <a:pt x="175" y="61"/>
                      <a:pt x="167" y="52"/>
                    </a:cubicBezTo>
                    <a:cubicBezTo>
                      <a:pt x="158" y="44"/>
                      <a:pt x="132" y="50"/>
                      <a:pt x="128" y="39"/>
                    </a:cubicBezTo>
                    <a:cubicBezTo>
                      <a:pt x="124" y="28"/>
                      <a:pt x="102" y="13"/>
                      <a:pt x="102" y="13"/>
                    </a:cubicBezTo>
                    <a:cubicBezTo>
                      <a:pt x="102" y="13"/>
                      <a:pt x="89" y="48"/>
                      <a:pt x="78" y="35"/>
                    </a:cubicBezTo>
                    <a:cubicBezTo>
                      <a:pt x="67" y="22"/>
                      <a:pt x="61" y="0"/>
                      <a:pt x="48" y="3"/>
                    </a:cubicBezTo>
                    <a:cubicBezTo>
                      <a:pt x="35" y="5"/>
                      <a:pt x="13" y="9"/>
                      <a:pt x="16" y="26"/>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8" name="Freeform 38">
                <a:extLst>
                  <a:ext uri="{FF2B5EF4-FFF2-40B4-BE49-F238E27FC236}">
                    <a16:creationId xmlns:a16="http://schemas.microsoft.com/office/drawing/2014/main" id="{A1D85C5D-03CF-0640-98A2-655BE033C84A}"/>
                  </a:ext>
                </a:extLst>
              </p:cNvPr>
              <p:cNvSpPr>
                <a:spLocks/>
              </p:cNvSpPr>
              <p:nvPr/>
            </p:nvSpPr>
            <p:spPr bwMode="auto">
              <a:xfrm>
                <a:off x="7947" y="1196"/>
                <a:ext cx="149" cy="109"/>
              </a:xfrm>
              <a:custGeom>
                <a:avLst/>
                <a:gdLst/>
                <a:ahLst/>
                <a:cxnLst>
                  <a:cxn ang="0">
                    <a:pos x="32" y="35"/>
                  </a:cxn>
                  <a:cxn ang="0">
                    <a:pos x="65" y="80"/>
                  </a:cxn>
                  <a:cxn ang="0">
                    <a:pos x="112" y="95"/>
                  </a:cxn>
                  <a:cxn ang="0">
                    <a:pos x="127" y="72"/>
                  </a:cxn>
                  <a:cxn ang="0">
                    <a:pos x="110" y="48"/>
                  </a:cxn>
                  <a:cxn ang="0">
                    <a:pos x="63" y="26"/>
                  </a:cxn>
                  <a:cxn ang="0">
                    <a:pos x="32" y="35"/>
                  </a:cxn>
                </a:cxnLst>
                <a:rect l="0" t="0" r="r" b="b"/>
                <a:pathLst>
                  <a:path w="130" h="95">
                    <a:moveTo>
                      <a:pt x="32" y="35"/>
                    </a:moveTo>
                    <a:cubicBezTo>
                      <a:pt x="39" y="42"/>
                      <a:pt x="52" y="76"/>
                      <a:pt x="65" y="80"/>
                    </a:cubicBezTo>
                    <a:cubicBezTo>
                      <a:pt x="78" y="85"/>
                      <a:pt x="112" y="95"/>
                      <a:pt x="112" y="95"/>
                    </a:cubicBezTo>
                    <a:cubicBezTo>
                      <a:pt x="112" y="95"/>
                      <a:pt x="125" y="80"/>
                      <a:pt x="127" y="72"/>
                    </a:cubicBezTo>
                    <a:cubicBezTo>
                      <a:pt x="130" y="63"/>
                      <a:pt x="121" y="48"/>
                      <a:pt x="110" y="48"/>
                    </a:cubicBezTo>
                    <a:cubicBezTo>
                      <a:pt x="99" y="48"/>
                      <a:pt x="71" y="29"/>
                      <a:pt x="63" y="26"/>
                    </a:cubicBezTo>
                    <a:cubicBezTo>
                      <a:pt x="54" y="24"/>
                      <a:pt x="0" y="0"/>
                      <a:pt x="32" y="35"/>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09" name="Freeform 39">
                <a:extLst>
                  <a:ext uri="{FF2B5EF4-FFF2-40B4-BE49-F238E27FC236}">
                    <a16:creationId xmlns:a16="http://schemas.microsoft.com/office/drawing/2014/main" id="{915180B1-CE9B-9E49-91D6-201D92EB4837}"/>
                  </a:ext>
                </a:extLst>
              </p:cNvPr>
              <p:cNvSpPr>
                <a:spLocks/>
              </p:cNvSpPr>
              <p:nvPr/>
            </p:nvSpPr>
            <p:spPr bwMode="auto">
              <a:xfrm>
                <a:off x="8758" y="1579"/>
                <a:ext cx="144" cy="64"/>
              </a:xfrm>
              <a:custGeom>
                <a:avLst/>
                <a:gdLst/>
                <a:ahLst/>
                <a:cxnLst>
                  <a:cxn ang="0">
                    <a:pos x="39" y="20"/>
                  </a:cxn>
                  <a:cxn ang="0">
                    <a:pos x="97" y="7"/>
                  </a:cxn>
                  <a:cxn ang="0">
                    <a:pos x="115" y="35"/>
                  </a:cxn>
                  <a:cxn ang="0">
                    <a:pos x="74" y="52"/>
                  </a:cxn>
                  <a:cxn ang="0">
                    <a:pos x="37" y="56"/>
                  </a:cxn>
                  <a:cxn ang="0">
                    <a:pos x="11" y="48"/>
                  </a:cxn>
                  <a:cxn ang="0">
                    <a:pos x="39" y="20"/>
                  </a:cxn>
                </a:cxnLst>
                <a:rect l="0" t="0" r="r" b="b"/>
                <a:pathLst>
                  <a:path w="125" h="56">
                    <a:moveTo>
                      <a:pt x="39" y="20"/>
                    </a:moveTo>
                    <a:cubicBezTo>
                      <a:pt x="39" y="20"/>
                      <a:pt x="84" y="0"/>
                      <a:pt x="97" y="7"/>
                    </a:cubicBezTo>
                    <a:cubicBezTo>
                      <a:pt x="110" y="13"/>
                      <a:pt x="125" y="22"/>
                      <a:pt x="115" y="35"/>
                    </a:cubicBezTo>
                    <a:cubicBezTo>
                      <a:pt x="104" y="48"/>
                      <a:pt x="80" y="54"/>
                      <a:pt x="74" y="52"/>
                    </a:cubicBezTo>
                    <a:cubicBezTo>
                      <a:pt x="67" y="50"/>
                      <a:pt x="54" y="56"/>
                      <a:pt x="37" y="56"/>
                    </a:cubicBezTo>
                    <a:cubicBezTo>
                      <a:pt x="20" y="56"/>
                      <a:pt x="0" y="52"/>
                      <a:pt x="11" y="48"/>
                    </a:cubicBezTo>
                    <a:cubicBezTo>
                      <a:pt x="22" y="43"/>
                      <a:pt x="24" y="18"/>
                      <a:pt x="39" y="20"/>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0" name="Freeform 40">
                <a:extLst>
                  <a:ext uri="{FF2B5EF4-FFF2-40B4-BE49-F238E27FC236}">
                    <a16:creationId xmlns:a16="http://schemas.microsoft.com/office/drawing/2014/main" id="{0277CC3D-126E-F64F-B5A4-B0DD9B0E53E5}"/>
                  </a:ext>
                </a:extLst>
              </p:cNvPr>
              <p:cNvSpPr>
                <a:spLocks noEditPoints="1"/>
              </p:cNvSpPr>
              <p:nvPr userDrawn="1"/>
            </p:nvSpPr>
            <p:spPr bwMode="auto">
              <a:xfrm>
                <a:off x="4047" y="981"/>
                <a:ext cx="5030" cy="3305"/>
              </a:xfrm>
              <a:custGeom>
                <a:avLst/>
                <a:gdLst/>
                <a:ahLst/>
                <a:cxnLst>
                  <a:cxn ang="0">
                    <a:pos x="1259" y="1853"/>
                  </a:cxn>
                  <a:cxn ang="0">
                    <a:pos x="1345" y="1810"/>
                  </a:cxn>
                  <a:cxn ang="0">
                    <a:pos x="824" y="1833"/>
                  </a:cxn>
                  <a:cxn ang="0">
                    <a:pos x="975" y="1708"/>
                  </a:cxn>
                  <a:cxn ang="0">
                    <a:pos x="1122" y="1851"/>
                  </a:cxn>
                  <a:cxn ang="0">
                    <a:pos x="3924" y="711"/>
                  </a:cxn>
                  <a:cxn ang="0">
                    <a:pos x="3536" y="560"/>
                  </a:cxn>
                  <a:cxn ang="0">
                    <a:pos x="3268" y="539"/>
                  </a:cxn>
                  <a:cxn ang="0">
                    <a:pos x="3030" y="452"/>
                  </a:cxn>
                  <a:cxn ang="0">
                    <a:pos x="2700" y="388"/>
                  </a:cxn>
                  <a:cxn ang="0">
                    <a:pos x="2611" y="317"/>
                  </a:cxn>
                  <a:cxn ang="0">
                    <a:pos x="2549" y="84"/>
                  </a:cxn>
                  <a:cxn ang="0">
                    <a:pos x="2391" y="155"/>
                  </a:cxn>
                  <a:cxn ang="0">
                    <a:pos x="2108" y="317"/>
                  </a:cxn>
                  <a:cxn ang="0">
                    <a:pos x="1978" y="500"/>
                  </a:cxn>
                  <a:cxn ang="0">
                    <a:pos x="1821" y="511"/>
                  </a:cxn>
                  <a:cxn ang="0">
                    <a:pos x="1836" y="754"/>
                  </a:cxn>
                  <a:cxn ang="0">
                    <a:pos x="1797" y="444"/>
                  </a:cxn>
                  <a:cxn ang="0">
                    <a:pos x="1713" y="743"/>
                  </a:cxn>
                  <a:cxn ang="0">
                    <a:pos x="1404" y="743"/>
                  </a:cxn>
                  <a:cxn ang="0">
                    <a:pos x="1177" y="823"/>
                  </a:cxn>
                  <a:cxn ang="0">
                    <a:pos x="959" y="857"/>
                  </a:cxn>
                  <a:cxn ang="0">
                    <a:pos x="827" y="605"/>
                  </a:cxn>
                  <a:cxn ang="0">
                    <a:pos x="672" y="633"/>
                  </a:cxn>
                  <a:cxn ang="0">
                    <a:pos x="547" y="756"/>
                  </a:cxn>
                  <a:cxn ang="0">
                    <a:pos x="408" y="1013"/>
                  </a:cxn>
                  <a:cxn ang="0">
                    <a:pos x="333" y="1211"/>
                  </a:cxn>
                  <a:cxn ang="0">
                    <a:pos x="558" y="1344"/>
                  </a:cxn>
                  <a:cxn ang="0">
                    <a:pos x="607" y="1045"/>
                  </a:cxn>
                  <a:cxn ang="0">
                    <a:pos x="726" y="1178"/>
                  </a:cxn>
                  <a:cxn ang="0">
                    <a:pos x="694" y="1247"/>
                  </a:cxn>
                  <a:cxn ang="0">
                    <a:pos x="659" y="1400"/>
                  </a:cxn>
                  <a:cxn ang="0">
                    <a:pos x="424" y="1293"/>
                  </a:cxn>
                  <a:cxn ang="0">
                    <a:pos x="223" y="1603"/>
                  </a:cxn>
                  <a:cxn ang="0">
                    <a:pos x="9" y="1799"/>
                  </a:cxn>
                  <a:cxn ang="0">
                    <a:pos x="201" y="1947"/>
                  </a:cxn>
                  <a:cxn ang="0">
                    <a:pos x="391" y="1760"/>
                  </a:cxn>
                  <a:cxn ang="0">
                    <a:pos x="599" y="1919"/>
                  </a:cxn>
                  <a:cxn ang="0">
                    <a:pos x="631" y="1855"/>
                  </a:cxn>
                  <a:cxn ang="0">
                    <a:pos x="717" y="1891"/>
                  </a:cxn>
                  <a:cxn ang="0">
                    <a:pos x="916" y="2014"/>
                  </a:cxn>
                  <a:cxn ang="0">
                    <a:pos x="1067" y="2352"/>
                  </a:cxn>
                  <a:cxn ang="0">
                    <a:pos x="1503" y="2354"/>
                  </a:cxn>
                  <a:cxn ang="0">
                    <a:pos x="1339" y="2217"/>
                  </a:cxn>
                  <a:cxn ang="0">
                    <a:pos x="1778" y="2419"/>
                  </a:cxn>
                  <a:cxn ang="0">
                    <a:pos x="2004" y="2523"/>
                  </a:cxn>
                  <a:cxn ang="0">
                    <a:pos x="2290" y="2527"/>
                  </a:cxn>
                  <a:cxn ang="0">
                    <a:pos x="2492" y="2803"/>
                  </a:cxn>
                  <a:cxn ang="0">
                    <a:pos x="2570" y="2645"/>
                  </a:cxn>
                  <a:cxn ang="0">
                    <a:pos x="2639" y="2432"/>
                  </a:cxn>
                  <a:cxn ang="0">
                    <a:pos x="2832" y="2023"/>
                  </a:cxn>
                  <a:cxn ang="0">
                    <a:pos x="2957" y="1932"/>
                  </a:cxn>
                  <a:cxn ang="0">
                    <a:pos x="3104" y="1820"/>
                  </a:cxn>
                  <a:cxn ang="0">
                    <a:pos x="3337" y="1426"/>
                  </a:cxn>
                  <a:cxn ang="0">
                    <a:pos x="3544" y="1217"/>
                  </a:cxn>
                  <a:cxn ang="0">
                    <a:pos x="3803" y="1127"/>
                  </a:cxn>
                  <a:cxn ang="0">
                    <a:pos x="3788" y="1280"/>
                  </a:cxn>
                  <a:cxn ang="0">
                    <a:pos x="4097" y="1049"/>
                  </a:cxn>
                  <a:cxn ang="0">
                    <a:pos x="4317" y="965"/>
                  </a:cxn>
                </a:cxnLst>
                <a:rect l="0" t="0" r="r" b="b"/>
                <a:pathLst>
                  <a:path w="4376" h="2880">
                    <a:moveTo>
                      <a:pt x="1400" y="1886"/>
                    </a:moveTo>
                    <a:cubicBezTo>
                      <a:pt x="1393" y="1880"/>
                      <a:pt x="1387" y="1874"/>
                      <a:pt x="1381" y="1877"/>
                    </a:cubicBezTo>
                    <a:cubicBezTo>
                      <a:pt x="1375" y="1880"/>
                      <a:pt x="1368" y="1887"/>
                      <a:pt x="1372" y="1897"/>
                    </a:cubicBezTo>
                    <a:cubicBezTo>
                      <a:pt x="1377" y="1907"/>
                      <a:pt x="1384" y="1917"/>
                      <a:pt x="1387" y="1923"/>
                    </a:cubicBezTo>
                    <a:cubicBezTo>
                      <a:pt x="1390" y="1929"/>
                      <a:pt x="1385" y="1945"/>
                      <a:pt x="1390" y="1950"/>
                    </a:cubicBezTo>
                    <a:cubicBezTo>
                      <a:pt x="1394" y="1956"/>
                      <a:pt x="1395" y="1963"/>
                      <a:pt x="1397" y="1969"/>
                    </a:cubicBezTo>
                    <a:cubicBezTo>
                      <a:pt x="1398" y="1975"/>
                      <a:pt x="1368" y="1983"/>
                      <a:pt x="1367" y="1989"/>
                    </a:cubicBezTo>
                    <a:cubicBezTo>
                      <a:pt x="1365" y="1995"/>
                      <a:pt x="1329" y="1986"/>
                      <a:pt x="1329" y="1986"/>
                    </a:cubicBezTo>
                    <a:cubicBezTo>
                      <a:pt x="1273" y="1950"/>
                      <a:pt x="1273" y="1950"/>
                      <a:pt x="1273" y="1950"/>
                    </a:cubicBezTo>
                    <a:cubicBezTo>
                      <a:pt x="1298" y="1900"/>
                      <a:pt x="1298" y="1900"/>
                      <a:pt x="1298" y="1900"/>
                    </a:cubicBezTo>
                    <a:cubicBezTo>
                      <a:pt x="1298" y="1900"/>
                      <a:pt x="1289" y="1876"/>
                      <a:pt x="1282" y="1871"/>
                    </a:cubicBezTo>
                    <a:cubicBezTo>
                      <a:pt x="1275" y="1867"/>
                      <a:pt x="1270" y="1855"/>
                      <a:pt x="1259" y="1853"/>
                    </a:cubicBezTo>
                    <a:cubicBezTo>
                      <a:pt x="1247" y="1850"/>
                      <a:pt x="1240" y="1825"/>
                      <a:pt x="1240" y="1817"/>
                    </a:cubicBezTo>
                    <a:cubicBezTo>
                      <a:pt x="1240" y="1808"/>
                      <a:pt x="1251" y="1788"/>
                      <a:pt x="1251" y="1788"/>
                    </a:cubicBezTo>
                    <a:cubicBezTo>
                      <a:pt x="1251" y="1788"/>
                      <a:pt x="1239" y="1765"/>
                      <a:pt x="1231" y="1764"/>
                    </a:cubicBezTo>
                    <a:cubicBezTo>
                      <a:pt x="1224" y="1762"/>
                      <a:pt x="1217" y="1755"/>
                      <a:pt x="1227" y="1746"/>
                    </a:cubicBezTo>
                    <a:cubicBezTo>
                      <a:pt x="1237" y="1738"/>
                      <a:pt x="1256" y="1723"/>
                      <a:pt x="1260" y="1722"/>
                    </a:cubicBezTo>
                    <a:cubicBezTo>
                      <a:pt x="1264" y="1720"/>
                      <a:pt x="1285" y="1702"/>
                      <a:pt x="1290" y="1699"/>
                    </a:cubicBezTo>
                    <a:cubicBezTo>
                      <a:pt x="1296" y="1696"/>
                      <a:pt x="1323" y="1683"/>
                      <a:pt x="1331" y="1682"/>
                    </a:cubicBezTo>
                    <a:cubicBezTo>
                      <a:pt x="1338" y="1680"/>
                      <a:pt x="1365" y="1680"/>
                      <a:pt x="1372" y="1695"/>
                    </a:cubicBezTo>
                    <a:cubicBezTo>
                      <a:pt x="1372" y="1695"/>
                      <a:pt x="1377" y="1719"/>
                      <a:pt x="1367" y="1723"/>
                    </a:cubicBezTo>
                    <a:cubicBezTo>
                      <a:pt x="1357" y="1728"/>
                      <a:pt x="1336" y="1732"/>
                      <a:pt x="1332" y="1739"/>
                    </a:cubicBezTo>
                    <a:cubicBezTo>
                      <a:pt x="1328" y="1746"/>
                      <a:pt x="1319" y="1762"/>
                      <a:pt x="1325" y="1774"/>
                    </a:cubicBezTo>
                    <a:cubicBezTo>
                      <a:pt x="1331" y="1785"/>
                      <a:pt x="1336" y="1801"/>
                      <a:pt x="1345" y="1810"/>
                    </a:cubicBezTo>
                    <a:cubicBezTo>
                      <a:pt x="1354" y="1818"/>
                      <a:pt x="1362" y="1833"/>
                      <a:pt x="1371" y="1833"/>
                    </a:cubicBezTo>
                    <a:cubicBezTo>
                      <a:pt x="1380" y="1833"/>
                      <a:pt x="1400" y="1858"/>
                      <a:pt x="1404" y="1858"/>
                    </a:cubicBezTo>
                    <a:cubicBezTo>
                      <a:pt x="1408" y="1858"/>
                      <a:pt x="1411" y="1860"/>
                      <a:pt x="1411" y="1870"/>
                    </a:cubicBezTo>
                    <a:cubicBezTo>
                      <a:pt x="1411" y="1880"/>
                      <a:pt x="1407" y="1891"/>
                      <a:pt x="1400" y="1886"/>
                    </a:cubicBezTo>
                    <a:moveTo>
                      <a:pt x="1109" y="1873"/>
                    </a:moveTo>
                    <a:cubicBezTo>
                      <a:pt x="1074" y="1876"/>
                      <a:pt x="1074" y="1876"/>
                      <a:pt x="1074" y="1876"/>
                    </a:cubicBezTo>
                    <a:cubicBezTo>
                      <a:pt x="1074" y="1876"/>
                      <a:pt x="1041" y="1874"/>
                      <a:pt x="1034" y="1873"/>
                    </a:cubicBezTo>
                    <a:cubicBezTo>
                      <a:pt x="1027" y="1871"/>
                      <a:pt x="1004" y="1860"/>
                      <a:pt x="995" y="1857"/>
                    </a:cubicBezTo>
                    <a:cubicBezTo>
                      <a:pt x="987" y="1854"/>
                      <a:pt x="969" y="1844"/>
                      <a:pt x="949" y="1844"/>
                    </a:cubicBezTo>
                    <a:cubicBezTo>
                      <a:pt x="929" y="1844"/>
                      <a:pt x="906" y="1853"/>
                      <a:pt x="899" y="1858"/>
                    </a:cubicBezTo>
                    <a:cubicBezTo>
                      <a:pt x="892" y="1864"/>
                      <a:pt x="870" y="1866"/>
                      <a:pt x="870" y="1866"/>
                    </a:cubicBezTo>
                    <a:cubicBezTo>
                      <a:pt x="844" y="1857"/>
                      <a:pt x="824" y="1837"/>
                      <a:pt x="824" y="1833"/>
                    </a:cubicBezTo>
                    <a:cubicBezTo>
                      <a:pt x="824" y="1828"/>
                      <a:pt x="817" y="1812"/>
                      <a:pt x="820" y="1808"/>
                    </a:cubicBezTo>
                    <a:cubicBezTo>
                      <a:pt x="822" y="1804"/>
                      <a:pt x="830" y="1798"/>
                      <a:pt x="833" y="1789"/>
                    </a:cubicBezTo>
                    <a:cubicBezTo>
                      <a:pt x="835" y="1781"/>
                      <a:pt x="835" y="1762"/>
                      <a:pt x="835" y="1762"/>
                    </a:cubicBezTo>
                    <a:cubicBezTo>
                      <a:pt x="835" y="1762"/>
                      <a:pt x="863" y="1746"/>
                      <a:pt x="866" y="1742"/>
                    </a:cubicBezTo>
                    <a:cubicBezTo>
                      <a:pt x="868" y="1738"/>
                      <a:pt x="886" y="1719"/>
                      <a:pt x="883" y="1708"/>
                    </a:cubicBezTo>
                    <a:cubicBezTo>
                      <a:pt x="880" y="1696"/>
                      <a:pt x="889" y="1693"/>
                      <a:pt x="896" y="1687"/>
                    </a:cubicBezTo>
                    <a:cubicBezTo>
                      <a:pt x="903" y="1682"/>
                      <a:pt x="912" y="1695"/>
                      <a:pt x="917" y="1702"/>
                    </a:cubicBezTo>
                    <a:cubicBezTo>
                      <a:pt x="923" y="1709"/>
                      <a:pt x="936" y="1725"/>
                      <a:pt x="939" y="1729"/>
                    </a:cubicBezTo>
                    <a:cubicBezTo>
                      <a:pt x="942" y="1733"/>
                      <a:pt x="948" y="1755"/>
                      <a:pt x="951" y="1761"/>
                    </a:cubicBezTo>
                    <a:cubicBezTo>
                      <a:pt x="953" y="1766"/>
                      <a:pt x="971" y="1756"/>
                      <a:pt x="971" y="1756"/>
                    </a:cubicBezTo>
                    <a:cubicBezTo>
                      <a:pt x="971" y="1756"/>
                      <a:pt x="988" y="1739"/>
                      <a:pt x="982" y="1738"/>
                    </a:cubicBezTo>
                    <a:cubicBezTo>
                      <a:pt x="977" y="1736"/>
                      <a:pt x="978" y="1715"/>
                      <a:pt x="975" y="1708"/>
                    </a:cubicBezTo>
                    <a:cubicBezTo>
                      <a:pt x="972" y="1700"/>
                      <a:pt x="985" y="1696"/>
                      <a:pt x="989" y="1696"/>
                    </a:cubicBezTo>
                    <a:cubicBezTo>
                      <a:pt x="994" y="1696"/>
                      <a:pt x="1030" y="1685"/>
                      <a:pt x="1037" y="1677"/>
                    </a:cubicBezTo>
                    <a:cubicBezTo>
                      <a:pt x="1044" y="1670"/>
                      <a:pt x="1056" y="1670"/>
                      <a:pt x="1063" y="1670"/>
                    </a:cubicBezTo>
                    <a:cubicBezTo>
                      <a:pt x="1070" y="1670"/>
                      <a:pt x="1076" y="1682"/>
                      <a:pt x="1073" y="1686"/>
                    </a:cubicBezTo>
                    <a:cubicBezTo>
                      <a:pt x="1070" y="1690"/>
                      <a:pt x="1063" y="1699"/>
                      <a:pt x="1059" y="1700"/>
                    </a:cubicBezTo>
                    <a:cubicBezTo>
                      <a:pt x="1054" y="1702"/>
                      <a:pt x="1047" y="1713"/>
                      <a:pt x="1047" y="1713"/>
                    </a:cubicBezTo>
                    <a:cubicBezTo>
                      <a:pt x="1030" y="1735"/>
                      <a:pt x="1030" y="1735"/>
                      <a:pt x="1030" y="1735"/>
                    </a:cubicBezTo>
                    <a:cubicBezTo>
                      <a:pt x="1040" y="1756"/>
                      <a:pt x="1040" y="1756"/>
                      <a:pt x="1040" y="1756"/>
                    </a:cubicBezTo>
                    <a:cubicBezTo>
                      <a:pt x="1064" y="1775"/>
                      <a:pt x="1064" y="1775"/>
                      <a:pt x="1064" y="1775"/>
                    </a:cubicBezTo>
                    <a:cubicBezTo>
                      <a:pt x="1064" y="1775"/>
                      <a:pt x="1090" y="1807"/>
                      <a:pt x="1095" y="1811"/>
                    </a:cubicBezTo>
                    <a:cubicBezTo>
                      <a:pt x="1099" y="1815"/>
                      <a:pt x="1119" y="1824"/>
                      <a:pt x="1119" y="1824"/>
                    </a:cubicBezTo>
                    <a:cubicBezTo>
                      <a:pt x="1122" y="1851"/>
                      <a:pt x="1122" y="1851"/>
                      <a:pt x="1122" y="1851"/>
                    </a:cubicBezTo>
                    <a:lnTo>
                      <a:pt x="1109" y="1873"/>
                    </a:lnTo>
                    <a:close/>
                    <a:moveTo>
                      <a:pt x="4363" y="851"/>
                    </a:moveTo>
                    <a:cubicBezTo>
                      <a:pt x="4354" y="840"/>
                      <a:pt x="4324" y="829"/>
                      <a:pt x="4300" y="823"/>
                    </a:cubicBezTo>
                    <a:cubicBezTo>
                      <a:pt x="4276" y="816"/>
                      <a:pt x="4298" y="847"/>
                      <a:pt x="4283" y="847"/>
                    </a:cubicBezTo>
                    <a:cubicBezTo>
                      <a:pt x="4268" y="847"/>
                      <a:pt x="4272" y="827"/>
                      <a:pt x="4274" y="814"/>
                    </a:cubicBezTo>
                    <a:cubicBezTo>
                      <a:pt x="4276" y="801"/>
                      <a:pt x="4242" y="776"/>
                      <a:pt x="4229" y="758"/>
                    </a:cubicBezTo>
                    <a:cubicBezTo>
                      <a:pt x="4216" y="741"/>
                      <a:pt x="4183" y="707"/>
                      <a:pt x="4170" y="696"/>
                    </a:cubicBezTo>
                    <a:cubicBezTo>
                      <a:pt x="4157" y="685"/>
                      <a:pt x="4114" y="664"/>
                      <a:pt x="4091" y="653"/>
                    </a:cubicBezTo>
                    <a:cubicBezTo>
                      <a:pt x="4067" y="642"/>
                      <a:pt x="4026" y="648"/>
                      <a:pt x="4015" y="648"/>
                    </a:cubicBezTo>
                    <a:cubicBezTo>
                      <a:pt x="4004" y="648"/>
                      <a:pt x="3974" y="636"/>
                      <a:pt x="3957" y="631"/>
                    </a:cubicBezTo>
                    <a:cubicBezTo>
                      <a:pt x="3939" y="627"/>
                      <a:pt x="3952" y="702"/>
                      <a:pt x="3952" y="702"/>
                    </a:cubicBezTo>
                    <a:cubicBezTo>
                      <a:pt x="3952" y="702"/>
                      <a:pt x="3931" y="711"/>
                      <a:pt x="3924" y="711"/>
                    </a:cubicBezTo>
                    <a:cubicBezTo>
                      <a:pt x="3918" y="711"/>
                      <a:pt x="3922" y="696"/>
                      <a:pt x="3922" y="696"/>
                    </a:cubicBezTo>
                    <a:cubicBezTo>
                      <a:pt x="3905" y="681"/>
                      <a:pt x="3905" y="681"/>
                      <a:pt x="3905" y="681"/>
                    </a:cubicBezTo>
                    <a:cubicBezTo>
                      <a:pt x="3905" y="681"/>
                      <a:pt x="3898" y="668"/>
                      <a:pt x="3875" y="659"/>
                    </a:cubicBezTo>
                    <a:cubicBezTo>
                      <a:pt x="3867" y="657"/>
                      <a:pt x="3862" y="666"/>
                      <a:pt x="3842" y="670"/>
                    </a:cubicBezTo>
                    <a:cubicBezTo>
                      <a:pt x="3823" y="674"/>
                      <a:pt x="3808" y="661"/>
                      <a:pt x="3780" y="661"/>
                    </a:cubicBezTo>
                    <a:cubicBezTo>
                      <a:pt x="3751" y="661"/>
                      <a:pt x="3762" y="679"/>
                      <a:pt x="3754" y="687"/>
                    </a:cubicBezTo>
                    <a:cubicBezTo>
                      <a:pt x="3745" y="696"/>
                      <a:pt x="3741" y="683"/>
                      <a:pt x="3736" y="668"/>
                    </a:cubicBezTo>
                    <a:cubicBezTo>
                      <a:pt x="3732" y="653"/>
                      <a:pt x="3732" y="655"/>
                      <a:pt x="3717" y="644"/>
                    </a:cubicBezTo>
                    <a:cubicBezTo>
                      <a:pt x="3702" y="633"/>
                      <a:pt x="3717" y="636"/>
                      <a:pt x="3726" y="616"/>
                    </a:cubicBezTo>
                    <a:cubicBezTo>
                      <a:pt x="3734" y="597"/>
                      <a:pt x="3713" y="590"/>
                      <a:pt x="3667" y="569"/>
                    </a:cubicBezTo>
                    <a:cubicBezTo>
                      <a:pt x="3622" y="547"/>
                      <a:pt x="3605" y="564"/>
                      <a:pt x="3587" y="569"/>
                    </a:cubicBezTo>
                    <a:cubicBezTo>
                      <a:pt x="3570" y="573"/>
                      <a:pt x="3546" y="567"/>
                      <a:pt x="3536" y="560"/>
                    </a:cubicBezTo>
                    <a:cubicBezTo>
                      <a:pt x="3525" y="554"/>
                      <a:pt x="3533" y="539"/>
                      <a:pt x="3516" y="536"/>
                    </a:cubicBezTo>
                    <a:cubicBezTo>
                      <a:pt x="3499" y="534"/>
                      <a:pt x="3499" y="541"/>
                      <a:pt x="3490" y="530"/>
                    </a:cubicBezTo>
                    <a:cubicBezTo>
                      <a:pt x="3482" y="519"/>
                      <a:pt x="3477" y="511"/>
                      <a:pt x="3484" y="504"/>
                    </a:cubicBezTo>
                    <a:cubicBezTo>
                      <a:pt x="3490" y="498"/>
                      <a:pt x="3475" y="483"/>
                      <a:pt x="3456" y="478"/>
                    </a:cubicBezTo>
                    <a:cubicBezTo>
                      <a:pt x="3436" y="474"/>
                      <a:pt x="3425" y="480"/>
                      <a:pt x="3419" y="485"/>
                    </a:cubicBezTo>
                    <a:cubicBezTo>
                      <a:pt x="3412" y="489"/>
                      <a:pt x="3408" y="511"/>
                      <a:pt x="3391" y="513"/>
                    </a:cubicBezTo>
                    <a:cubicBezTo>
                      <a:pt x="3374" y="515"/>
                      <a:pt x="3389" y="493"/>
                      <a:pt x="3374" y="485"/>
                    </a:cubicBezTo>
                    <a:cubicBezTo>
                      <a:pt x="3358" y="476"/>
                      <a:pt x="3387" y="457"/>
                      <a:pt x="3387" y="457"/>
                    </a:cubicBezTo>
                    <a:cubicBezTo>
                      <a:pt x="3387" y="457"/>
                      <a:pt x="3315" y="435"/>
                      <a:pt x="3307" y="435"/>
                    </a:cubicBezTo>
                    <a:cubicBezTo>
                      <a:pt x="3298" y="435"/>
                      <a:pt x="3304" y="455"/>
                      <a:pt x="3292" y="459"/>
                    </a:cubicBezTo>
                    <a:cubicBezTo>
                      <a:pt x="3279" y="463"/>
                      <a:pt x="3268" y="491"/>
                      <a:pt x="3268" y="491"/>
                    </a:cubicBezTo>
                    <a:cubicBezTo>
                      <a:pt x="3268" y="491"/>
                      <a:pt x="3274" y="541"/>
                      <a:pt x="3268" y="539"/>
                    </a:cubicBezTo>
                    <a:cubicBezTo>
                      <a:pt x="3261" y="536"/>
                      <a:pt x="3259" y="532"/>
                      <a:pt x="3244" y="530"/>
                    </a:cubicBezTo>
                    <a:cubicBezTo>
                      <a:pt x="3229" y="528"/>
                      <a:pt x="3242" y="552"/>
                      <a:pt x="3242" y="552"/>
                    </a:cubicBezTo>
                    <a:cubicBezTo>
                      <a:pt x="3242" y="552"/>
                      <a:pt x="3225" y="552"/>
                      <a:pt x="3212" y="545"/>
                    </a:cubicBezTo>
                    <a:cubicBezTo>
                      <a:pt x="3199" y="539"/>
                      <a:pt x="3205" y="528"/>
                      <a:pt x="3188" y="526"/>
                    </a:cubicBezTo>
                    <a:cubicBezTo>
                      <a:pt x="3171" y="524"/>
                      <a:pt x="3145" y="530"/>
                      <a:pt x="3145" y="530"/>
                    </a:cubicBezTo>
                    <a:cubicBezTo>
                      <a:pt x="3145" y="530"/>
                      <a:pt x="3132" y="513"/>
                      <a:pt x="3121" y="508"/>
                    </a:cubicBezTo>
                    <a:cubicBezTo>
                      <a:pt x="3110" y="504"/>
                      <a:pt x="3108" y="517"/>
                      <a:pt x="3104" y="524"/>
                    </a:cubicBezTo>
                    <a:cubicBezTo>
                      <a:pt x="3099" y="530"/>
                      <a:pt x="3110" y="575"/>
                      <a:pt x="3093" y="571"/>
                    </a:cubicBezTo>
                    <a:cubicBezTo>
                      <a:pt x="3076" y="567"/>
                      <a:pt x="3058" y="554"/>
                      <a:pt x="3054" y="543"/>
                    </a:cubicBezTo>
                    <a:cubicBezTo>
                      <a:pt x="3050" y="532"/>
                      <a:pt x="3037" y="504"/>
                      <a:pt x="3024" y="498"/>
                    </a:cubicBezTo>
                    <a:cubicBezTo>
                      <a:pt x="3011" y="491"/>
                      <a:pt x="3019" y="489"/>
                      <a:pt x="3028" y="478"/>
                    </a:cubicBezTo>
                    <a:cubicBezTo>
                      <a:pt x="3037" y="468"/>
                      <a:pt x="3035" y="461"/>
                      <a:pt x="3030" y="452"/>
                    </a:cubicBezTo>
                    <a:cubicBezTo>
                      <a:pt x="3026" y="444"/>
                      <a:pt x="3017" y="450"/>
                      <a:pt x="3000" y="446"/>
                    </a:cubicBezTo>
                    <a:cubicBezTo>
                      <a:pt x="2983" y="442"/>
                      <a:pt x="3006" y="431"/>
                      <a:pt x="3030" y="424"/>
                    </a:cubicBezTo>
                    <a:cubicBezTo>
                      <a:pt x="3054" y="418"/>
                      <a:pt x="3030" y="399"/>
                      <a:pt x="3017" y="392"/>
                    </a:cubicBezTo>
                    <a:cubicBezTo>
                      <a:pt x="3004" y="386"/>
                      <a:pt x="2985" y="390"/>
                      <a:pt x="2968" y="388"/>
                    </a:cubicBezTo>
                    <a:cubicBezTo>
                      <a:pt x="2950" y="386"/>
                      <a:pt x="2942" y="368"/>
                      <a:pt x="2920" y="371"/>
                    </a:cubicBezTo>
                    <a:cubicBezTo>
                      <a:pt x="2899" y="373"/>
                      <a:pt x="2918" y="409"/>
                      <a:pt x="2918" y="420"/>
                    </a:cubicBezTo>
                    <a:cubicBezTo>
                      <a:pt x="2918" y="431"/>
                      <a:pt x="2892" y="422"/>
                      <a:pt x="2886" y="422"/>
                    </a:cubicBezTo>
                    <a:cubicBezTo>
                      <a:pt x="2879" y="422"/>
                      <a:pt x="2823" y="427"/>
                      <a:pt x="2816" y="422"/>
                    </a:cubicBezTo>
                    <a:cubicBezTo>
                      <a:pt x="2810" y="418"/>
                      <a:pt x="2799" y="381"/>
                      <a:pt x="2799" y="375"/>
                    </a:cubicBezTo>
                    <a:cubicBezTo>
                      <a:pt x="2799" y="368"/>
                      <a:pt x="2786" y="371"/>
                      <a:pt x="2780" y="371"/>
                    </a:cubicBezTo>
                    <a:cubicBezTo>
                      <a:pt x="2732" y="371"/>
                      <a:pt x="2732" y="371"/>
                      <a:pt x="2732" y="371"/>
                    </a:cubicBezTo>
                    <a:cubicBezTo>
                      <a:pt x="2721" y="371"/>
                      <a:pt x="2706" y="386"/>
                      <a:pt x="2700" y="388"/>
                    </a:cubicBezTo>
                    <a:cubicBezTo>
                      <a:pt x="2693" y="390"/>
                      <a:pt x="2689" y="375"/>
                      <a:pt x="2685" y="366"/>
                    </a:cubicBezTo>
                    <a:cubicBezTo>
                      <a:pt x="2680" y="358"/>
                      <a:pt x="2672" y="366"/>
                      <a:pt x="2663" y="360"/>
                    </a:cubicBezTo>
                    <a:cubicBezTo>
                      <a:pt x="2654" y="353"/>
                      <a:pt x="2631" y="368"/>
                      <a:pt x="2631" y="368"/>
                    </a:cubicBezTo>
                    <a:cubicBezTo>
                      <a:pt x="2631" y="368"/>
                      <a:pt x="2603" y="390"/>
                      <a:pt x="2592" y="392"/>
                    </a:cubicBezTo>
                    <a:cubicBezTo>
                      <a:pt x="2581" y="394"/>
                      <a:pt x="2562" y="409"/>
                      <a:pt x="2553" y="412"/>
                    </a:cubicBezTo>
                    <a:cubicBezTo>
                      <a:pt x="2544" y="414"/>
                      <a:pt x="2523" y="437"/>
                      <a:pt x="2505" y="442"/>
                    </a:cubicBezTo>
                    <a:cubicBezTo>
                      <a:pt x="2488" y="446"/>
                      <a:pt x="2516" y="420"/>
                      <a:pt x="2523" y="414"/>
                    </a:cubicBezTo>
                    <a:cubicBezTo>
                      <a:pt x="2529" y="407"/>
                      <a:pt x="2536" y="399"/>
                      <a:pt x="2536" y="392"/>
                    </a:cubicBezTo>
                    <a:cubicBezTo>
                      <a:pt x="2536" y="386"/>
                      <a:pt x="2549" y="383"/>
                      <a:pt x="2562" y="377"/>
                    </a:cubicBezTo>
                    <a:cubicBezTo>
                      <a:pt x="2575" y="371"/>
                      <a:pt x="2575" y="366"/>
                      <a:pt x="2581" y="356"/>
                    </a:cubicBezTo>
                    <a:cubicBezTo>
                      <a:pt x="2587" y="345"/>
                      <a:pt x="2596" y="340"/>
                      <a:pt x="2594" y="334"/>
                    </a:cubicBezTo>
                    <a:cubicBezTo>
                      <a:pt x="2592" y="328"/>
                      <a:pt x="2605" y="321"/>
                      <a:pt x="2611" y="317"/>
                    </a:cubicBezTo>
                    <a:cubicBezTo>
                      <a:pt x="2618" y="312"/>
                      <a:pt x="2626" y="308"/>
                      <a:pt x="2639" y="295"/>
                    </a:cubicBezTo>
                    <a:cubicBezTo>
                      <a:pt x="2652" y="282"/>
                      <a:pt x="2641" y="282"/>
                      <a:pt x="2641" y="282"/>
                    </a:cubicBezTo>
                    <a:cubicBezTo>
                      <a:pt x="2641" y="282"/>
                      <a:pt x="2663" y="272"/>
                      <a:pt x="2670" y="265"/>
                    </a:cubicBezTo>
                    <a:cubicBezTo>
                      <a:pt x="2676" y="259"/>
                      <a:pt x="2676" y="246"/>
                      <a:pt x="2683" y="239"/>
                    </a:cubicBezTo>
                    <a:cubicBezTo>
                      <a:pt x="2689" y="233"/>
                      <a:pt x="2698" y="218"/>
                      <a:pt x="2687" y="207"/>
                    </a:cubicBezTo>
                    <a:cubicBezTo>
                      <a:pt x="2676" y="196"/>
                      <a:pt x="2678" y="194"/>
                      <a:pt x="2670" y="188"/>
                    </a:cubicBezTo>
                    <a:cubicBezTo>
                      <a:pt x="2661" y="181"/>
                      <a:pt x="2680" y="181"/>
                      <a:pt x="2695" y="179"/>
                    </a:cubicBezTo>
                    <a:cubicBezTo>
                      <a:pt x="2711" y="177"/>
                      <a:pt x="2693" y="138"/>
                      <a:pt x="2687" y="125"/>
                    </a:cubicBezTo>
                    <a:cubicBezTo>
                      <a:pt x="2680" y="112"/>
                      <a:pt x="2639" y="108"/>
                      <a:pt x="2633" y="103"/>
                    </a:cubicBezTo>
                    <a:cubicBezTo>
                      <a:pt x="2626" y="99"/>
                      <a:pt x="2575" y="101"/>
                      <a:pt x="2575" y="101"/>
                    </a:cubicBezTo>
                    <a:cubicBezTo>
                      <a:pt x="2575" y="101"/>
                      <a:pt x="2562" y="114"/>
                      <a:pt x="2546" y="114"/>
                    </a:cubicBezTo>
                    <a:cubicBezTo>
                      <a:pt x="2531" y="114"/>
                      <a:pt x="2555" y="91"/>
                      <a:pt x="2549" y="84"/>
                    </a:cubicBezTo>
                    <a:cubicBezTo>
                      <a:pt x="2542" y="78"/>
                      <a:pt x="2538" y="88"/>
                      <a:pt x="2531" y="86"/>
                    </a:cubicBezTo>
                    <a:cubicBezTo>
                      <a:pt x="2525" y="84"/>
                      <a:pt x="2531" y="67"/>
                      <a:pt x="2531" y="67"/>
                    </a:cubicBezTo>
                    <a:cubicBezTo>
                      <a:pt x="2531" y="67"/>
                      <a:pt x="2488" y="54"/>
                      <a:pt x="2488" y="47"/>
                    </a:cubicBezTo>
                    <a:cubicBezTo>
                      <a:pt x="2488" y="41"/>
                      <a:pt x="2544" y="26"/>
                      <a:pt x="2549" y="19"/>
                    </a:cubicBezTo>
                    <a:cubicBezTo>
                      <a:pt x="2553" y="13"/>
                      <a:pt x="2516" y="9"/>
                      <a:pt x="2501" y="4"/>
                    </a:cubicBezTo>
                    <a:cubicBezTo>
                      <a:pt x="2486" y="0"/>
                      <a:pt x="2464" y="11"/>
                      <a:pt x="2454" y="15"/>
                    </a:cubicBezTo>
                    <a:cubicBezTo>
                      <a:pt x="2443" y="19"/>
                      <a:pt x="2428" y="73"/>
                      <a:pt x="2421" y="82"/>
                    </a:cubicBezTo>
                    <a:cubicBezTo>
                      <a:pt x="2415" y="91"/>
                      <a:pt x="2432" y="112"/>
                      <a:pt x="2441" y="119"/>
                    </a:cubicBezTo>
                    <a:cubicBezTo>
                      <a:pt x="2449" y="125"/>
                      <a:pt x="2473" y="132"/>
                      <a:pt x="2462" y="136"/>
                    </a:cubicBezTo>
                    <a:cubicBezTo>
                      <a:pt x="2451" y="140"/>
                      <a:pt x="2430" y="132"/>
                      <a:pt x="2421" y="129"/>
                    </a:cubicBezTo>
                    <a:cubicBezTo>
                      <a:pt x="2413" y="127"/>
                      <a:pt x="2397" y="119"/>
                      <a:pt x="2387" y="123"/>
                    </a:cubicBezTo>
                    <a:cubicBezTo>
                      <a:pt x="2376" y="127"/>
                      <a:pt x="2391" y="155"/>
                      <a:pt x="2391" y="155"/>
                    </a:cubicBezTo>
                    <a:cubicBezTo>
                      <a:pt x="2391" y="155"/>
                      <a:pt x="2395" y="194"/>
                      <a:pt x="2389" y="192"/>
                    </a:cubicBezTo>
                    <a:cubicBezTo>
                      <a:pt x="2382" y="190"/>
                      <a:pt x="2372" y="168"/>
                      <a:pt x="2372" y="157"/>
                    </a:cubicBezTo>
                    <a:cubicBezTo>
                      <a:pt x="2372" y="147"/>
                      <a:pt x="2363" y="151"/>
                      <a:pt x="2350" y="155"/>
                    </a:cubicBezTo>
                    <a:cubicBezTo>
                      <a:pt x="2337" y="160"/>
                      <a:pt x="2331" y="164"/>
                      <a:pt x="2320" y="164"/>
                    </a:cubicBezTo>
                    <a:cubicBezTo>
                      <a:pt x="2309" y="164"/>
                      <a:pt x="2311" y="147"/>
                      <a:pt x="2307" y="138"/>
                    </a:cubicBezTo>
                    <a:cubicBezTo>
                      <a:pt x="2302" y="129"/>
                      <a:pt x="2279" y="151"/>
                      <a:pt x="2270" y="153"/>
                    </a:cubicBezTo>
                    <a:cubicBezTo>
                      <a:pt x="2261" y="155"/>
                      <a:pt x="2238" y="170"/>
                      <a:pt x="2242" y="183"/>
                    </a:cubicBezTo>
                    <a:cubicBezTo>
                      <a:pt x="2246" y="196"/>
                      <a:pt x="2216" y="198"/>
                      <a:pt x="2210" y="200"/>
                    </a:cubicBezTo>
                    <a:cubicBezTo>
                      <a:pt x="2203" y="203"/>
                      <a:pt x="2173" y="218"/>
                      <a:pt x="2160" y="215"/>
                    </a:cubicBezTo>
                    <a:cubicBezTo>
                      <a:pt x="2147" y="213"/>
                      <a:pt x="2149" y="222"/>
                      <a:pt x="2143" y="231"/>
                    </a:cubicBezTo>
                    <a:cubicBezTo>
                      <a:pt x="2136" y="239"/>
                      <a:pt x="2125" y="265"/>
                      <a:pt x="2110" y="265"/>
                    </a:cubicBezTo>
                    <a:cubicBezTo>
                      <a:pt x="2095" y="265"/>
                      <a:pt x="2108" y="302"/>
                      <a:pt x="2108" y="317"/>
                    </a:cubicBezTo>
                    <a:cubicBezTo>
                      <a:pt x="2108" y="332"/>
                      <a:pt x="2125" y="373"/>
                      <a:pt x="2117" y="379"/>
                    </a:cubicBezTo>
                    <a:cubicBezTo>
                      <a:pt x="2108" y="386"/>
                      <a:pt x="2095" y="362"/>
                      <a:pt x="2095" y="362"/>
                    </a:cubicBezTo>
                    <a:cubicBezTo>
                      <a:pt x="2095" y="362"/>
                      <a:pt x="1981" y="381"/>
                      <a:pt x="1974" y="383"/>
                    </a:cubicBezTo>
                    <a:cubicBezTo>
                      <a:pt x="1968" y="386"/>
                      <a:pt x="1989" y="457"/>
                      <a:pt x="1996" y="468"/>
                    </a:cubicBezTo>
                    <a:cubicBezTo>
                      <a:pt x="2002" y="478"/>
                      <a:pt x="2024" y="489"/>
                      <a:pt x="2026" y="502"/>
                    </a:cubicBezTo>
                    <a:cubicBezTo>
                      <a:pt x="2028" y="515"/>
                      <a:pt x="2035" y="554"/>
                      <a:pt x="2032" y="564"/>
                    </a:cubicBezTo>
                    <a:cubicBezTo>
                      <a:pt x="2030" y="575"/>
                      <a:pt x="2035" y="623"/>
                      <a:pt x="2035" y="623"/>
                    </a:cubicBezTo>
                    <a:cubicBezTo>
                      <a:pt x="2035" y="623"/>
                      <a:pt x="2017" y="616"/>
                      <a:pt x="2011" y="608"/>
                    </a:cubicBezTo>
                    <a:cubicBezTo>
                      <a:pt x="2004" y="599"/>
                      <a:pt x="1998" y="560"/>
                      <a:pt x="1994" y="545"/>
                    </a:cubicBezTo>
                    <a:cubicBezTo>
                      <a:pt x="1989" y="530"/>
                      <a:pt x="2011" y="536"/>
                      <a:pt x="2022" y="528"/>
                    </a:cubicBezTo>
                    <a:cubicBezTo>
                      <a:pt x="2032" y="519"/>
                      <a:pt x="2007" y="515"/>
                      <a:pt x="1994" y="513"/>
                    </a:cubicBezTo>
                    <a:cubicBezTo>
                      <a:pt x="1981" y="511"/>
                      <a:pt x="1985" y="506"/>
                      <a:pt x="1978" y="500"/>
                    </a:cubicBezTo>
                    <a:cubicBezTo>
                      <a:pt x="1972" y="493"/>
                      <a:pt x="1953" y="480"/>
                      <a:pt x="1940" y="465"/>
                    </a:cubicBezTo>
                    <a:cubicBezTo>
                      <a:pt x="1927" y="450"/>
                      <a:pt x="1920" y="470"/>
                      <a:pt x="1914" y="476"/>
                    </a:cubicBezTo>
                    <a:cubicBezTo>
                      <a:pt x="1907" y="483"/>
                      <a:pt x="1927" y="504"/>
                      <a:pt x="1927" y="504"/>
                    </a:cubicBezTo>
                    <a:cubicBezTo>
                      <a:pt x="1903" y="500"/>
                      <a:pt x="1903" y="500"/>
                      <a:pt x="1903" y="500"/>
                    </a:cubicBezTo>
                    <a:cubicBezTo>
                      <a:pt x="1883" y="513"/>
                      <a:pt x="1883" y="513"/>
                      <a:pt x="1883" y="513"/>
                    </a:cubicBezTo>
                    <a:cubicBezTo>
                      <a:pt x="1883" y="513"/>
                      <a:pt x="1894" y="534"/>
                      <a:pt x="1901" y="539"/>
                    </a:cubicBezTo>
                    <a:cubicBezTo>
                      <a:pt x="1907" y="543"/>
                      <a:pt x="1916" y="562"/>
                      <a:pt x="1909" y="564"/>
                    </a:cubicBezTo>
                    <a:cubicBezTo>
                      <a:pt x="1903" y="567"/>
                      <a:pt x="1875" y="556"/>
                      <a:pt x="1868" y="549"/>
                    </a:cubicBezTo>
                    <a:cubicBezTo>
                      <a:pt x="1862" y="543"/>
                      <a:pt x="1864" y="519"/>
                      <a:pt x="1864" y="506"/>
                    </a:cubicBezTo>
                    <a:cubicBezTo>
                      <a:pt x="1864" y="493"/>
                      <a:pt x="1862" y="446"/>
                      <a:pt x="1851" y="448"/>
                    </a:cubicBezTo>
                    <a:cubicBezTo>
                      <a:pt x="1840" y="450"/>
                      <a:pt x="1849" y="483"/>
                      <a:pt x="1849" y="483"/>
                    </a:cubicBezTo>
                    <a:cubicBezTo>
                      <a:pt x="1849" y="483"/>
                      <a:pt x="1827" y="506"/>
                      <a:pt x="1821" y="511"/>
                    </a:cubicBezTo>
                    <a:cubicBezTo>
                      <a:pt x="1814" y="515"/>
                      <a:pt x="1814" y="541"/>
                      <a:pt x="1817" y="549"/>
                    </a:cubicBezTo>
                    <a:cubicBezTo>
                      <a:pt x="1819" y="558"/>
                      <a:pt x="1821" y="603"/>
                      <a:pt x="1821" y="603"/>
                    </a:cubicBezTo>
                    <a:cubicBezTo>
                      <a:pt x="1821" y="603"/>
                      <a:pt x="1832" y="664"/>
                      <a:pt x="1829" y="672"/>
                    </a:cubicBezTo>
                    <a:cubicBezTo>
                      <a:pt x="1827" y="681"/>
                      <a:pt x="1847" y="685"/>
                      <a:pt x="1855" y="685"/>
                    </a:cubicBezTo>
                    <a:cubicBezTo>
                      <a:pt x="1864" y="685"/>
                      <a:pt x="1886" y="689"/>
                      <a:pt x="1892" y="696"/>
                    </a:cubicBezTo>
                    <a:cubicBezTo>
                      <a:pt x="1899" y="702"/>
                      <a:pt x="1914" y="741"/>
                      <a:pt x="1912" y="752"/>
                    </a:cubicBezTo>
                    <a:cubicBezTo>
                      <a:pt x="1909" y="763"/>
                      <a:pt x="1935" y="784"/>
                      <a:pt x="1935" y="784"/>
                    </a:cubicBezTo>
                    <a:cubicBezTo>
                      <a:pt x="1935" y="784"/>
                      <a:pt x="1909" y="786"/>
                      <a:pt x="1903" y="778"/>
                    </a:cubicBezTo>
                    <a:cubicBezTo>
                      <a:pt x="1896" y="769"/>
                      <a:pt x="1899" y="752"/>
                      <a:pt x="1894" y="735"/>
                    </a:cubicBezTo>
                    <a:cubicBezTo>
                      <a:pt x="1890" y="717"/>
                      <a:pt x="1886" y="717"/>
                      <a:pt x="1871" y="707"/>
                    </a:cubicBezTo>
                    <a:cubicBezTo>
                      <a:pt x="1855" y="696"/>
                      <a:pt x="1853" y="713"/>
                      <a:pt x="1847" y="717"/>
                    </a:cubicBezTo>
                    <a:cubicBezTo>
                      <a:pt x="1840" y="722"/>
                      <a:pt x="1838" y="741"/>
                      <a:pt x="1836" y="754"/>
                    </a:cubicBezTo>
                    <a:cubicBezTo>
                      <a:pt x="1834" y="767"/>
                      <a:pt x="1829" y="788"/>
                      <a:pt x="1829" y="804"/>
                    </a:cubicBezTo>
                    <a:cubicBezTo>
                      <a:pt x="1829" y="819"/>
                      <a:pt x="1808" y="838"/>
                      <a:pt x="1788" y="842"/>
                    </a:cubicBezTo>
                    <a:cubicBezTo>
                      <a:pt x="1769" y="847"/>
                      <a:pt x="1745" y="849"/>
                      <a:pt x="1730" y="842"/>
                    </a:cubicBezTo>
                    <a:cubicBezTo>
                      <a:pt x="1715" y="836"/>
                      <a:pt x="1730" y="827"/>
                      <a:pt x="1730" y="827"/>
                    </a:cubicBezTo>
                    <a:cubicBezTo>
                      <a:pt x="1730" y="827"/>
                      <a:pt x="1776" y="810"/>
                      <a:pt x="1782" y="801"/>
                    </a:cubicBezTo>
                    <a:cubicBezTo>
                      <a:pt x="1788" y="793"/>
                      <a:pt x="1804" y="756"/>
                      <a:pt x="1808" y="745"/>
                    </a:cubicBezTo>
                    <a:cubicBezTo>
                      <a:pt x="1812" y="735"/>
                      <a:pt x="1814" y="720"/>
                      <a:pt x="1804" y="717"/>
                    </a:cubicBezTo>
                    <a:cubicBezTo>
                      <a:pt x="1793" y="715"/>
                      <a:pt x="1799" y="679"/>
                      <a:pt x="1797" y="666"/>
                    </a:cubicBezTo>
                    <a:cubicBezTo>
                      <a:pt x="1795" y="653"/>
                      <a:pt x="1793" y="582"/>
                      <a:pt x="1791" y="571"/>
                    </a:cubicBezTo>
                    <a:cubicBezTo>
                      <a:pt x="1788" y="560"/>
                      <a:pt x="1786" y="552"/>
                      <a:pt x="1778" y="539"/>
                    </a:cubicBezTo>
                    <a:cubicBezTo>
                      <a:pt x="1769" y="526"/>
                      <a:pt x="1791" y="496"/>
                      <a:pt x="1795" y="483"/>
                    </a:cubicBezTo>
                    <a:cubicBezTo>
                      <a:pt x="1799" y="470"/>
                      <a:pt x="1801" y="450"/>
                      <a:pt x="1797" y="444"/>
                    </a:cubicBezTo>
                    <a:cubicBezTo>
                      <a:pt x="1793" y="437"/>
                      <a:pt x="1763" y="429"/>
                      <a:pt x="1763" y="429"/>
                    </a:cubicBezTo>
                    <a:cubicBezTo>
                      <a:pt x="1763" y="429"/>
                      <a:pt x="1763" y="399"/>
                      <a:pt x="1756" y="401"/>
                    </a:cubicBezTo>
                    <a:cubicBezTo>
                      <a:pt x="1750" y="403"/>
                      <a:pt x="1730" y="422"/>
                      <a:pt x="1730" y="422"/>
                    </a:cubicBezTo>
                    <a:cubicBezTo>
                      <a:pt x="1730" y="422"/>
                      <a:pt x="1706" y="524"/>
                      <a:pt x="1709" y="532"/>
                    </a:cubicBezTo>
                    <a:cubicBezTo>
                      <a:pt x="1711" y="541"/>
                      <a:pt x="1680" y="556"/>
                      <a:pt x="1670" y="564"/>
                    </a:cubicBezTo>
                    <a:cubicBezTo>
                      <a:pt x="1659" y="573"/>
                      <a:pt x="1665" y="590"/>
                      <a:pt x="1670" y="597"/>
                    </a:cubicBezTo>
                    <a:cubicBezTo>
                      <a:pt x="1674" y="603"/>
                      <a:pt x="1680" y="629"/>
                      <a:pt x="1680" y="629"/>
                    </a:cubicBezTo>
                    <a:cubicBezTo>
                      <a:pt x="1680" y="629"/>
                      <a:pt x="1672" y="644"/>
                      <a:pt x="1670" y="653"/>
                    </a:cubicBezTo>
                    <a:cubicBezTo>
                      <a:pt x="1668" y="661"/>
                      <a:pt x="1689" y="666"/>
                      <a:pt x="1689" y="666"/>
                    </a:cubicBezTo>
                    <a:cubicBezTo>
                      <a:pt x="1702" y="692"/>
                      <a:pt x="1702" y="692"/>
                      <a:pt x="1702" y="692"/>
                    </a:cubicBezTo>
                    <a:cubicBezTo>
                      <a:pt x="1719" y="711"/>
                      <a:pt x="1719" y="711"/>
                      <a:pt x="1719" y="711"/>
                    </a:cubicBezTo>
                    <a:cubicBezTo>
                      <a:pt x="1719" y="711"/>
                      <a:pt x="1722" y="737"/>
                      <a:pt x="1713" y="743"/>
                    </a:cubicBezTo>
                    <a:cubicBezTo>
                      <a:pt x="1704" y="750"/>
                      <a:pt x="1678" y="720"/>
                      <a:pt x="1670" y="713"/>
                    </a:cubicBezTo>
                    <a:cubicBezTo>
                      <a:pt x="1661" y="707"/>
                      <a:pt x="1624" y="674"/>
                      <a:pt x="1611" y="666"/>
                    </a:cubicBezTo>
                    <a:cubicBezTo>
                      <a:pt x="1598" y="657"/>
                      <a:pt x="1579" y="653"/>
                      <a:pt x="1566" y="651"/>
                    </a:cubicBezTo>
                    <a:cubicBezTo>
                      <a:pt x="1553" y="648"/>
                      <a:pt x="1514" y="625"/>
                      <a:pt x="1506" y="612"/>
                    </a:cubicBezTo>
                    <a:cubicBezTo>
                      <a:pt x="1497" y="599"/>
                      <a:pt x="1493" y="618"/>
                      <a:pt x="1493" y="627"/>
                    </a:cubicBezTo>
                    <a:cubicBezTo>
                      <a:pt x="1493" y="636"/>
                      <a:pt x="1523" y="672"/>
                      <a:pt x="1536" y="681"/>
                    </a:cubicBezTo>
                    <a:cubicBezTo>
                      <a:pt x="1549" y="689"/>
                      <a:pt x="1525" y="707"/>
                      <a:pt x="1525" y="707"/>
                    </a:cubicBezTo>
                    <a:cubicBezTo>
                      <a:pt x="1525" y="707"/>
                      <a:pt x="1516" y="728"/>
                      <a:pt x="1508" y="737"/>
                    </a:cubicBezTo>
                    <a:cubicBezTo>
                      <a:pt x="1499" y="745"/>
                      <a:pt x="1493" y="735"/>
                      <a:pt x="1484" y="724"/>
                    </a:cubicBezTo>
                    <a:cubicBezTo>
                      <a:pt x="1475" y="713"/>
                      <a:pt x="1480" y="704"/>
                      <a:pt x="1473" y="709"/>
                    </a:cubicBezTo>
                    <a:cubicBezTo>
                      <a:pt x="1467" y="713"/>
                      <a:pt x="1452" y="717"/>
                      <a:pt x="1441" y="724"/>
                    </a:cubicBezTo>
                    <a:cubicBezTo>
                      <a:pt x="1430" y="730"/>
                      <a:pt x="1408" y="737"/>
                      <a:pt x="1404" y="743"/>
                    </a:cubicBezTo>
                    <a:cubicBezTo>
                      <a:pt x="1400" y="750"/>
                      <a:pt x="1372" y="767"/>
                      <a:pt x="1363" y="760"/>
                    </a:cubicBezTo>
                    <a:cubicBezTo>
                      <a:pt x="1354" y="754"/>
                      <a:pt x="1374" y="724"/>
                      <a:pt x="1365" y="713"/>
                    </a:cubicBezTo>
                    <a:cubicBezTo>
                      <a:pt x="1357" y="702"/>
                      <a:pt x="1346" y="726"/>
                      <a:pt x="1333" y="737"/>
                    </a:cubicBezTo>
                    <a:cubicBezTo>
                      <a:pt x="1320" y="748"/>
                      <a:pt x="1279" y="769"/>
                      <a:pt x="1268" y="776"/>
                    </a:cubicBezTo>
                    <a:cubicBezTo>
                      <a:pt x="1257" y="782"/>
                      <a:pt x="1246" y="821"/>
                      <a:pt x="1246" y="821"/>
                    </a:cubicBezTo>
                    <a:cubicBezTo>
                      <a:pt x="1246" y="821"/>
                      <a:pt x="1227" y="832"/>
                      <a:pt x="1214" y="832"/>
                    </a:cubicBezTo>
                    <a:cubicBezTo>
                      <a:pt x="1201" y="832"/>
                      <a:pt x="1201" y="797"/>
                      <a:pt x="1199" y="784"/>
                    </a:cubicBezTo>
                    <a:cubicBezTo>
                      <a:pt x="1197" y="771"/>
                      <a:pt x="1223" y="756"/>
                      <a:pt x="1227" y="743"/>
                    </a:cubicBezTo>
                    <a:cubicBezTo>
                      <a:pt x="1231" y="730"/>
                      <a:pt x="1175" y="720"/>
                      <a:pt x="1175" y="720"/>
                    </a:cubicBezTo>
                    <a:cubicBezTo>
                      <a:pt x="1175" y="720"/>
                      <a:pt x="1171" y="765"/>
                      <a:pt x="1175" y="773"/>
                    </a:cubicBezTo>
                    <a:cubicBezTo>
                      <a:pt x="1179" y="782"/>
                      <a:pt x="1162" y="795"/>
                      <a:pt x="1162" y="795"/>
                    </a:cubicBezTo>
                    <a:cubicBezTo>
                      <a:pt x="1177" y="823"/>
                      <a:pt x="1177" y="823"/>
                      <a:pt x="1177" y="823"/>
                    </a:cubicBezTo>
                    <a:cubicBezTo>
                      <a:pt x="1177" y="823"/>
                      <a:pt x="1177" y="862"/>
                      <a:pt x="1167" y="864"/>
                    </a:cubicBezTo>
                    <a:cubicBezTo>
                      <a:pt x="1156" y="866"/>
                      <a:pt x="1145" y="838"/>
                      <a:pt x="1134" y="838"/>
                    </a:cubicBezTo>
                    <a:cubicBezTo>
                      <a:pt x="1123" y="838"/>
                      <a:pt x="1115" y="870"/>
                      <a:pt x="1102" y="881"/>
                    </a:cubicBezTo>
                    <a:cubicBezTo>
                      <a:pt x="1089" y="892"/>
                      <a:pt x="1084" y="909"/>
                      <a:pt x="1089" y="916"/>
                    </a:cubicBezTo>
                    <a:cubicBezTo>
                      <a:pt x="1093" y="922"/>
                      <a:pt x="1093" y="935"/>
                      <a:pt x="1089" y="941"/>
                    </a:cubicBezTo>
                    <a:cubicBezTo>
                      <a:pt x="1084" y="948"/>
                      <a:pt x="1072" y="954"/>
                      <a:pt x="1061" y="952"/>
                    </a:cubicBezTo>
                    <a:cubicBezTo>
                      <a:pt x="1050" y="950"/>
                      <a:pt x="1046" y="941"/>
                      <a:pt x="1037" y="931"/>
                    </a:cubicBezTo>
                    <a:cubicBezTo>
                      <a:pt x="1028" y="920"/>
                      <a:pt x="1018" y="935"/>
                      <a:pt x="1018" y="941"/>
                    </a:cubicBezTo>
                    <a:cubicBezTo>
                      <a:pt x="1018" y="948"/>
                      <a:pt x="1039" y="980"/>
                      <a:pt x="1039" y="987"/>
                    </a:cubicBezTo>
                    <a:cubicBezTo>
                      <a:pt x="1039" y="993"/>
                      <a:pt x="1013" y="985"/>
                      <a:pt x="1009" y="978"/>
                    </a:cubicBezTo>
                    <a:cubicBezTo>
                      <a:pt x="1005" y="972"/>
                      <a:pt x="974" y="935"/>
                      <a:pt x="966" y="926"/>
                    </a:cubicBezTo>
                    <a:cubicBezTo>
                      <a:pt x="957" y="918"/>
                      <a:pt x="964" y="879"/>
                      <a:pt x="959" y="857"/>
                    </a:cubicBezTo>
                    <a:cubicBezTo>
                      <a:pt x="955" y="836"/>
                      <a:pt x="938" y="840"/>
                      <a:pt x="931" y="825"/>
                    </a:cubicBezTo>
                    <a:cubicBezTo>
                      <a:pt x="925" y="810"/>
                      <a:pt x="996" y="853"/>
                      <a:pt x="1002" y="855"/>
                    </a:cubicBezTo>
                    <a:cubicBezTo>
                      <a:pt x="1009" y="857"/>
                      <a:pt x="1039" y="864"/>
                      <a:pt x="1065" y="864"/>
                    </a:cubicBezTo>
                    <a:cubicBezTo>
                      <a:pt x="1091" y="864"/>
                      <a:pt x="1104" y="806"/>
                      <a:pt x="1100" y="788"/>
                    </a:cubicBezTo>
                    <a:cubicBezTo>
                      <a:pt x="1095" y="771"/>
                      <a:pt x="1054" y="735"/>
                      <a:pt x="1037" y="724"/>
                    </a:cubicBezTo>
                    <a:cubicBezTo>
                      <a:pt x="1020" y="713"/>
                      <a:pt x="968" y="683"/>
                      <a:pt x="957" y="681"/>
                    </a:cubicBezTo>
                    <a:cubicBezTo>
                      <a:pt x="946" y="679"/>
                      <a:pt x="931" y="666"/>
                      <a:pt x="923" y="657"/>
                    </a:cubicBezTo>
                    <a:cubicBezTo>
                      <a:pt x="914" y="648"/>
                      <a:pt x="905" y="657"/>
                      <a:pt x="890" y="653"/>
                    </a:cubicBezTo>
                    <a:cubicBezTo>
                      <a:pt x="875" y="648"/>
                      <a:pt x="862" y="644"/>
                      <a:pt x="851" y="642"/>
                    </a:cubicBezTo>
                    <a:cubicBezTo>
                      <a:pt x="840" y="640"/>
                      <a:pt x="860" y="618"/>
                      <a:pt x="875" y="603"/>
                    </a:cubicBezTo>
                    <a:cubicBezTo>
                      <a:pt x="890" y="588"/>
                      <a:pt x="858" y="592"/>
                      <a:pt x="849" y="597"/>
                    </a:cubicBezTo>
                    <a:cubicBezTo>
                      <a:pt x="840" y="601"/>
                      <a:pt x="834" y="608"/>
                      <a:pt x="827" y="605"/>
                    </a:cubicBezTo>
                    <a:cubicBezTo>
                      <a:pt x="821" y="603"/>
                      <a:pt x="827" y="590"/>
                      <a:pt x="821" y="584"/>
                    </a:cubicBezTo>
                    <a:cubicBezTo>
                      <a:pt x="815" y="577"/>
                      <a:pt x="815" y="592"/>
                      <a:pt x="812" y="599"/>
                    </a:cubicBezTo>
                    <a:cubicBezTo>
                      <a:pt x="810" y="605"/>
                      <a:pt x="797" y="608"/>
                      <a:pt x="789" y="597"/>
                    </a:cubicBezTo>
                    <a:cubicBezTo>
                      <a:pt x="780" y="586"/>
                      <a:pt x="791" y="580"/>
                      <a:pt x="778" y="584"/>
                    </a:cubicBezTo>
                    <a:cubicBezTo>
                      <a:pt x="765" y="588"/>
                      <a:pt x="767" y="616"/>
                      <a:pt x="761" y="627"/>
                    </a:cubicBezTo>
                    <a:cubicBezTo>
                      <a:pt x="754" y="638"/>
                      <a:pt x="752" y="610"/>
                      <a:pt x="745" y="605"/>
                    </a:cubicBezTo>
                    <a:cubicBezTo>
                      <a:pt x="739" y="601"/>
                      <a:pt x="756" y="577"/>
                      <a:pt x="761" y="564"/>
                    </a:cubicBezTo>
                    <a:cubicBezTo>
                      <a:pt x="765" y="552"/>
                      <a:pt x="728" y="592"/>
                      <a:pt x="726" y="599"/>
                    </a:cubicBezTo>
                    <a:cubicBezTo>
                      <a:pt x="724" y="605"/>
                      <a:pt x="713" y="623"/>
                      <a:pt x="707" y="627"/>
                    </a:cubicBezTo>
                    <a:cubicBezTo>
                      <a:pt x="700" y="631"/>
                      <a:pt x="696" y="620"/>
                      <a:pt x="694" y="612"/>
                    </a:cubicBezTo>
                    <a:cubicBezTo>
                      <a:pt x="691" y="603"/>
                      <a:pt x="685" y="610"/>
                      <a:pt x="670" y="614"/>
                    </a:cubicBezTo>
                    <a:cubicBezTo>
                      <a:pt x="655" y="618"/>
                      <a:pt x="674" y="627"/>
                      <a:pt x="672" y="633"/>
                    </a:cubicBezTo>
                    <a:cubicBezTo>
                      <a:pt x="670" y="640"/>
                      <a:pt x="653" y="651"/>
                      <a:pt x="646" y="651"/>
                    </a:cubicBezTo>
                    <a:cubicBezTo>
                      <a:pt x="640" y="651"/>
                      <a:pt x="627" y="651"/>
                      <a:pt x="609" y="642"/>
                    </a:cubicBezTo>
                    <a:cubicBezTo>
                      <a:pt x="609" y="642"/>
                      <a:pt x="599" y="666"/>
                      <a:pt x="592" y="666"/>
                    </a:cubicBezTo>
                    <a:cubicBezTo>
                      <a:pt x="586" y="666"/>
                      <a:pt x="577" y="668"/>
                      <a:pt x="577" y="674"/>
                    </a:cubicBezTo>
                    <a:cubicBezTo>
                      <a:pt x="577" y="681"/>
                      <a:pt x="586" y="692"/>
                      <a:pt x="586" y="692"/>
                    </a:cubicBezTo>
                    <a:cubicBezTo>
                      <a:pt x="586" y="692"/>
                      <a:pt x="581" y="707"/>
                      <a:pt x="573" y="711"/>
                    </a:cubicBezTo>
                    <a:cubicBezTo>
                      <a:pt x="564" y="715"/>
                      <a:pt x="553" y="709"/>
                      <a:pt x="551" y="694"/>
                    </a:cubicBezTo>
                    <a:cubicBezTo>
                      <a:pt x="549" y="679"/>
                      <a:pt x="538" y="700"/>
                      <a:pt x="534" y="707"/>
                    </a:cubicBezTo>
                    <a:cubicBezTo>
                      <a:pt x="529" y="713"/>
                      <a:pt x="506" y="743"/>
                      <a:pt x="504" y="756"/>
                    </a:cubicBezTo>
                    <a:cubicBezTo>
                      <a:pt x="501" y="769"/>
                      <a:pt x="540" y="726"/>
                      <a:pt x="540" y="726"/>
                    </a:cubicBezTo>
                    <a:cubicBezTo>
                      <a:pt x="540" y="726"/>
                      <a:pt x="553" y="735"/>
                      <a:pt x="568" y="732"/>
                    </a:cubicBezTo>
                    <a:cubicBezTo>
                      <a:pt x="583" y="730"/>
                      <a:pt x="558" y="756"/>
                      <a:pt x="547" y="756"/>
                    </a:cubicBezTo>
                    <a:cubicBezTo>
                      <a:pt x="536" y="756"/>
                      <a:pt x="525" y="780"/>
                      <a:pt x="525" y="780"/>
                    </a:cubicBezTo>
                    <a:cubicBezTo>
                      <a:pt x="508" y="812"/>
                      <a:pt x="508" y="812"/>
                      <a:pt x="508" y="812"/>
                    </a:cubicBezTo>
                    <a:cubicBezTo>
                      <a:pt x="506" y="827"/>
                      <a:pt x="506" y="827"/>
                      <a:pt x="506" y="827"/>
                    </a:cubicBezTo>
                    <a:cubicBezTo>
                      <a:pt x="506" y="827"/>
                      <a:pt x="497" y="855"/>
                      <a:pt x="488" y="853"/>
                    </a:cubicBezTo>
                    <a:cubicBezTo>
                      <a:pt x="480" y="851"/>
                      <a:pt x="480" y="866"/>
                      <a:pt x="478" y="873"/>
                    </a:cubicBezTo>
                    <a:cubicBezTo>
                      <a:pt x="475" y="879"/>
                      <a:pt x="473" y="892"/>
                      <a:pt x="473" y="892"/>
                    </a:cubicBezTo>
                    <a:cubicBezTo>
                      <a:pt x="467" y="913"/>
                      <a:pt x="467" y="913"/>
                      <a:pt x="467" y="913"/>
                    </a:cubicBezTo>
                    <a:cubicBezTo>
                      <a:pt x="450" y="922"/>
                      <a:pt x="450" y="922"/>
                      <a:pt x="450" y="922"/>
                    </a:cubicBezTo>
                    <a:cubicBezTo>
                      <a:pt x="458" y="950"/>
                      <a:pt x="458" y="950"/>
                      <a:pt x="458" y="950"/>
                    </a:cubicBezTo>
                    <a:cubicBezTo>
                      <a:pt x="458" y="950"/>
                      <a:pt x="441" y="972"/>
                      <a:pt x="434" y="974"/>
                    </a:cubicBezTo>
                    <a:cubicBezTo>
                      <a:pt x="428" y="976"/>
                      <a:pt x="424" y="991"/>
                      <a:pt x="424" y="991"/>
                    </a:cubicBezTo>
                    <a:cubicBezTo>
                      <a:pt x="408" y="1013"/>
                      <a:pt x="408" y="1013"/>
                      <a:pt x="408" y="1013"/>
                    </a:cubicBezTo>
                    <a:cubicBezTo>
                      <a:pt x="408" y="1013"/>
                      <a:pt x="393" y="1004"/>
                      <a:pt x="385" y="1006"/>
                    </a:cubicBezTo>
                    <a:cubicBezTo>
                      <a:pt x="376" y="1008"/>
                      <a:pt x="385" y="1030"/>
                      <a:pt x="385" y="1030"/>
                    </a:cubicBezTo>
                    <a:cubicBezTo>
                      <a:pt x="365" y="1034"/>
                      <a:pt x="365" y="1034"/>
                      <a:pt x="365" y="1034"/>
                    </a:cubicBezTo>
                    <a:cubicBezTo>
                      <a:pt x="357" y="1049"/>
                      <a:pt x="357" y="1049"/>
                      <a:pt x="357" y="1049"/>
                    </a:cubicBezTo>
                    <a:cubicBezTo>
                      <a:pt x="357" y="1049"/>
                      <a:pt x="346" y="1053"/>
                      <a:pt x="339" y="1053"/>
                    </a:cubicBezTo>
                    <a:cubicBezTo>
                      <a:pt x="333" y="1053"/>
                      <a:pt x="337" y="1069"/>
                      <a:pt x="337" y="1069"/>
                    </a:cubicBezTo>
                    <a:cubicBezTo>
                      <a:pt x="311" y="1086"/>
                      <a:pt x="311" y="1086"/>
                      <a:pt x="311" y="1086"/>
                    </a:cubicBezTo>
                    <a:cubicBezTo>
                      <a:pt x="322" y="1118"/>
                      <a:pt x="322" y="1118"/>
                      <a:pt x="322" y="1118"/>
                    </a:cubicBezTo>
                    <a:cubicBezTo>
                      <a:pt x="322" y="1118"/>
                      <a:pt x="326" y="1131"/>
                      <a:pt x="329" y="1144"/>
                    </a:cubicBezTo>
                    <a:cubicBezTo>
                      <a:pt x="331" y="1157"/>
                      <a:pt x="326" y="1155"/>
                      <a:pt x="326" y="1155"/>
                    </a:cubicBezTo>
                    <a:cubicBezTo>
                      <a:pt x="326" y="1155"/>
                      <a:pt x="329" y="1183"/>
                      <a:pt x="335" y="1193"/>
                    </a:cubicBezTo>
                    <a:cubicBezTo>
                      <a:pt x="342" y="1204"/>
                      <a:pt x="333" y="1211"/>
                      <a:pt x="333" y="1211"/>
                    </a:cubicBezTo>
                    <a:cubicBezTo>
                      <a:pt x="333" y="1211"/>
                      <a:pt x="329" y="1232"/>
                      <a:pt x="329" y="1243"/>
                    </a:cubicBezTo>
                    <a:cubicBezTo>
                      <a:pt x="329" y="1254"/>
                      <a:pt x="350" y="1262"/>
                      <a:pt x="359" y="1262"/>
                    </a:cubicBezTo>
                    <a:cubicBezTo>
                      <a:pt x="368" y="1262"/>
                      <a:pt x="380" y="1258"/>
                      <a:pt x="391" y="1252"/>
                    </a:cubicBezTo>
                    <a:cubicBezTo>
                      <a:pt x="402" y="1245"/>
                      <a:pt x="413" y="1241"/>
                      <a:pt x="421" y="1232"/>
                    </a:cubicBezTo>
                    <a:cubicBezTo>
                      <a:pt x="430" y="1224"/>
                      <a:pt x="441" y="1206"/>
                      <a:pt x="441" y="1206"/>
                    </a:cubicBezTo>
                    <a:cubicBezTo>
                      <a:pt x="441" y="1206"/>
                      <a:pt x="447" y="1217"/>
                      <a:pt x="454" y="1228"/>
                    </a:cubicBezTo>
                    <a:cubicBezTo>
                      <a:pt x="460" y="1239"/>
                      <a:pt x="460" y="1254"/>
                      <a:pt x="460" y="1260"/>
                    </a:cubicBezTo>
                    <a:cubicBezTo>
                      <a:pt x="460" y="1267"/>
                      <a:pt x="471" y="1297"/>
                      <a:pt x="471" y="1308"/>
                    </a:cubicBezTo>
                    <a:cubicBezTo>
                      <a:pt x="471" y="1318"/>
                      <a:pt x="486" y="1349"/>
                      <a:pt x="486" y="1349"/>
                    </a:cubicBezTo>
                    <a:cubicBezTo>
                      <a:pt x="510" y="1349"/>
                      <a:pt x="510" y="1349"/>
                      <a:pt x="510" y="1349"/>
                    </a:cubicBezTo>
                    <a:cubicBezTo>
                      <a:pt x="510" y="1349"/>
                      <a:pt x="525" y="1342"/>
                      <a:pt x="534" y="1338"/>
                    </a:cubicBezTo>
                    <a:cubicBezTo>
                      <a:pt x="542" y="1333"/>
                      <a:pt x="547" y="1349"/>
                      <a:pt x="558" y="1344"/>
                    </a:cubicBezTo>
                    <a:cubicBezTo>
                      <a:pt x="568" y="1340"/>
                      <a:pt x="562" y="1329"/>
                      <a:pt x="562" y="1321"/>
                    </a:cubicBezTo>
                    <a:cubicBezTo>
                      <a:pt x="562" y="1312"/>
                      <a:pt x="568" y="1295"/>
                      <a:pt x="564" y="1280"/>
                    </a:cubicBezTo>
                    <a:cubicBezTo>
                      <a:pt x="560" y="1265"/>
                      <a:pt x="573" y="1252"/>
                      <a:pt x="577" y="1243"/>
                    </a:cubicBezTo>
                    <a:cubicBezTo>
                      <a:pt x="581" y="1234"/>
                      <a:pt x="594" y="1228"/>
                      <a:pt x="588" y="1226"/>
                    </a:cubicBezTo>
                    <a:cubicBezTo>
                      <a:pt x="581" y="1224"/>
                      <a:pt x="568" y="1226"/>
                      <a:pt x="566" y="1217"/>
                    </a:cubicBezTo>
                    <a:cubicBezTo>
                      <a:pt x="564" y="1209"/>
                      <a:pt x="570" y="1206"/>
                      <a:pt x="579" y="1204"/>
                    </a:cubicBezTo>
                    <a:cubicBezTo>
                      <a:pt x="588" y="1202"/>
                      <a:pt x="594" y="1206"/>
                      <a:pt x="603" y="1200"/>
                    </a:cubicBezTo>
                    <a:cubicBezTo>
                      <a:pt x="612" y="1193"/>
                      <a:pt x="605" y="1181"/>
                      <a:pt x="607" y="1170"/>
                    </a:cubicBezTo>
                    <a:cubicBezTo>
                      <a:pt x="609" y="1159"/>
                      <a:pt x="590" y="1155"/>
                      <a:pt x="581" y="1148"/>
                    </a:cubicBezTo>
                    <a:cubicBezTo>
                      <a:pt x="573" y="1142"/>
                      <a:pt x="581" y="1118"/>
                      <a:pt x="581" y="1118"/>
                    </a:cubicBezTo>
                    <a:cubicBezTo>
                      <a:pt x="581" y="1118"/>
                      <a:pt x="590" y="1069"/>
                      <a:pt x="588" y="1058"/>
                    </a:cubicBezTo>
                    <a:cubicBezTo>
                      <a:pt x="586" y="1047"/>
                      <a:pt x="607" y="1045"/>
                      <a:pt x="607" y="1045"/>
                    </a:cubicBezTo>
                    <a:cubicBezTo>
                      <a:pt x="607" y="1045"/>
                      <a:pt x="624" y="1021"/>
                      <a:pt x="635" y="1015"/>
                    </a:cubicBezTo>
                    <a:cubicBezTo>
                      <a:pt x="646" y="1008"/>
                      <a:pt x="653" y="987"/>
                      <a:pt x="657" y="976"/>
                    </a:cubicBezTo>
                    <a:cubicBezTo>
                      <a:pt x="661" y="965"/>
                      <a:pt x="676" y="937"/>
                      <a:pt x="670" y="924"/>
                    </a:cubicBezTo>
                    <a:cubicBezTo>
                      <a:pt x="663" y="911"/>
                      <a:pt x="681" y="909"/>
                      <a:pt x="685" y="896"/>
                    </a:cubicBezTo>
                    <a:cubicBezTo>
                      <a:pt x="689" y="883"/>
                      <a:pt x="711" y="885"/>
                      <a:pt x="711" y="885"/>
                    </a:cubicBezTo>
                    <a:cubicBezTo>
                      <a:pt x="741" y="888"/>
                      <a:pt x="741" y="888"/>
                      <a:pt x="741" y="888"/>
                    </a:cubicBezTo>
                    <a:cubicBezTo>
                      <a:pt x="741" y="888"/>
                      <a:pt x="754" y="918"/>
                      <a:pt x="752" y="926"/>
                    </a:cubicBezTo>
                    <a:cubicBezTo>
                      <a:pt x="750" y="935"/>
                      <a:pt x="735" y="963"/>
                      <a:pt x="719" y="972"/>
                    </a:cubicBezTo>
                    <a:cubicBezTo>
                      <a:pt x="704" y="980"/>
                      <a:pt x="689" y="1025"/>
                      <a:pt x="683" y="1043"/>
                    </a:cubicBezTo>
                    <a:cubicBezTo>
                      <a:pt x="676" y="1060"/>
                      <a:pt x="676" y="1101"/>
                      <a:pt x="672" y="1112"/>
                    </a:cubicBezTo>
                    <a:cubicBezTo>
                      <a:pt x="668" y="1122"/>
                      <a:pt x="687" y="1153"/>
                      <a:pt x="691" y="1159"/>
                    </a:cubicBezTo>
                    <a:cubicBezTo>
                      <a:pt x="696" y="1165"/>
                      <a:pt x="726" y="1178"/>
                      <a:pt x="726" y="1178"/>
                    </a:cubicBezTo>
                    <a:cubicBezTo>
                      <a:pt x="726" y="1178"/>
                      <a:pt x="780" y="1172"/>
                      <a:pt x="793" y="1165"/>
                    </a:cubicBezTo>
                    <a:cubicBezTo>
                      <a:pt x="806" y="1159"/>
                      <a:pt x="825" y="1146"/>
                      <a:pt x="832" y="1148"/>
                    </a:cubicBezTo>
                    <a:cubicBezTo>
                      <a:pt x="838" y="1150"/>
                      <a:pt x="856" y="1170"/>
                      <a:pt x="862" y="1176"/>
                    </a:cubicBezTo>
                    <a:cubicBezTo>
                      <a:pt x="868" y="1183"/>
                      <a:pt x="862" y="1185"/>
                      <a:pt x="847" y="1193"/>
                    </a:cubicBezTo>
                    <a:cubicBezTo>
                      <a:pt x="832" y="1202"/>
                      <a:pt x="838" y="1200"/>
                      <a:pt x="832" y="1202"/>
                    </a:cubicBezTo>
                    <a:cubicBezTo>
                      <a:pt x="825" y="1204"/>
                      <a:pt x="821" y="1226"/>
                      <a:pt x="819" y="1239"/>
                    </a:cubicBezTo>
                    <a:cubicBezTo>
                      <a:pt x="817" y="1252"/>
                      <a:pt x="810" y="1247"/>
                      <a:pt x="797" y="1241"/>
                    </a:cubicBezTo>
                    <a:cubicBezTo>
                      <a:pt x="784" y="1234"/>
                      <a:pt x="780" y="1206"/>
                      <a:pt x="780" y="1206"/>
                    </a:cubicBezTo>
                    <a:cubicBezTo>
                      <a:pt x="752" y="1206"/>
                      <a:pt x="752" y="1206"/>
                      <a:pt x="752" y="1206"/>
                    </a:cubicBezTo>
                    <a:cubicBezTo>
                      <a:pt x="743" y="1206"/>
                      <a:pt x="715" y="1217"/>
                      <a:pt x="715" y="1217"/>
                    </a:cubicBezTo>
                    <a:cubicBezTo>
                      <a:pt x="689" y="1230"/>
                      <a:pt x="689" y="1230"/>
                      <a:pt x="689" y="1230"/>
                    </a:cubicBezTo>
                    <a:cubicBezTo>
                      <a:pt x="694" y="1247"/>
                      <a:pt x="694" y="1247"/>
                      <a:pt x="694" y="1247"/>
                    </a:cubicBezTo>
                    <a:cubicBezTo>
                      <a:pt x="709" y="1254"/>
                      <a:pt x="709" y="1254"/>
                      <a:pt x="709" y="1254"/>
                    </a:cubicBezTo>
                    <a:cubicBezTo>
                      <a:pt x="709" y="1254"/>
                      <a:pt x="717" y="1256"/>
                      <a:pt x="730" y="1262"/>
                    </a:cubicBezTo>
                    <a:cubicBezTo>
                      <a:pt x="743" y="1269"/>
                      <a:pt x="739" y="1269"/>
                      <a:pt x="741" y="1277"/>
                    </a:cubicBezTo>
                    <a:cubicBezTo>
                      <a:pt x="743" y="1286"/>
                      <a:pt x="743" y="1288"/>
                      <a:pt x="737" y="1295"/>
                    </a:cubicBezTo>
                    <a:cubicBezTo>
                      <a:pt x="730" y="1301"/>
                      <a:pt x="726" y="1305"/>
                      <a:pt x="717" y="1305"/>
                    </a:cubicBezTo>
                    <a:cubicBezTo>
                      <a:pt x="709" y="1305"/>
                      <a:pt x="704" y="1295"/>
                      <a:pt x="696" y="1290"/>
                    </a:cubicBezTo>
                    <a:cubicBezTo>
                      <a:pt x="687" y="1286"/>
                      <a:pt x="685" y="1303"/>
                      <a:pt x="685" y="1303"/>
                    </a:cubicBezTo>
                    <a:cubicBezTo>
                      <a:pt x="685" y="1303"/>
                      <a:pt x="670" y="1329"/>
                      <a:pt x="663" y="1333"/>
                    </a:cubicBezTo>
                    <a:cubicBezTo>
                      <a:pt x="657" y="1338"/>
                      <a:pt x="629" y="1331"/>
                      <a:pt x="622" y="1331"/>
                    </a:cubicBezTo>
                    <a:cubicBezTo>
                      <a:pt x="616" y="1331"/>
                      <a:pt x="642" y="1344"/>
                      <a:pt x="648" y="1351"/>
                    </a:cubicBezTo>
                    <a:cubicBezTo>
                      <a:pt x="655" y="1357"/>
                      <a:pt x="668" y="1370"/>
                      <a:pt x="670" y="1379"/>
                    </a:cubicBezTo>
                    <a:cubicBezTo>
                      <a:pt x="672" y="1387"/>
                      <a:pt x="668" y="1394"/>
                      <a:pt x="659" y="1400"/>
                    </a:cubicBezTo>
                    <a:cubicBezTo>
                      <a:pt x="650" y="1407"/>
                      <a:pt x="648" y="1413"/>
                      <a:pt x="640" y="1417"/>
                    </a:cubicBezTo>
                    <a:cubicBezTo>
                      <a:pt x="631" y="1422"/>
                      <a:pt x="622" y="1424"/>
                      <a:pt x="612" y="1415"/>
                    </a:cubicBezTo>
                    <a:cubicBezTo>
                      <a:pt x="601" y="1407"/>
                      <a:pt x="601" y="1417"/>
                      <a:pt x="579" y="1420"/>
                    </a:cubicBezTo>
                    <a:cubicBezTo>
                      <a:pt x="558" y="1422"/>
                      <a:pt x="555" y="1428"/>
                      <a:pt x="542" y="1433"/>
                    </a:cubicBezTo>
                    <a:cubicBezTo>
                      <a:pt x="529" y="1437"/>
                      <a:pt x="525" y="1437"/>
                      <a:pt x="512" y="1424"/>
                    </a:cubicBezTo>
                    <a:cubicBezTo>
                      <a:pt x="499" y="1411"/>
                      <a:pt x="499" y="1422"/>
                      <a:pt x="488" y="1417"/>
                    </a:cubicBezTo>
                    <a:cubicBezTo>
                      <a:pt x="478" y="1413"/>
                      <a:pt x="471" y="1430"/>
                      <a:pt x="458" y="1435"/>
                    </a:cubicBezTo>
                    <a:cubicBezTo>
                      <a:pt x="445" y="1439"/>
                      <a:pt x="450" y="1420"/>
                      <a:pt x="434" y="1405"/>
                    </a:cubicBezTo>
                    <a:cubicBezTo>
                      <a:pt x="419" y="1389"/>
                      <a:pt x="428" y="1379"/>
                      <a:pt x="424" y="1364"/>
                    </a:cubicBezTo>
                    <a:cubicBezTo>
                      <a:pt x="419" y="1349"/>
                      <a:pt x="426" y="1333"/>
                      <a:pt x="428" y="1323"/>
                    </a:cubicBezTo>
                    <a:cubicBezTo>
                      <a:pt x="430" y="1312"/>
                      <a:pt x="447" y="1308"/>
                      <a:pt x="443" y="1299"/>
                    </a:cubicBezTo>
                    <a:cubicBezTo>
                      <a:pt x="439" y="1290"/>
                      <a:pt x="437" y="1290"/>
                      <a:pt x="424" y="1293"/>
                    </a:cubicBezTo>
                    <a:cubicBezTo>
                      <a:pt x="411" y="1295"/>
                      <a:pt x="413" y="1314"/>
                      <a:pt x="408" y="1321"/>
                    </a:cubicBezTo>
                    <a:cubicBezTo>
                      <a:pt x="404" y="1327"/>
                      <a:pt x="396" y="1340"/>
                      <a:pt x="396" y="1351"/>
                    </a:cubicBezTo>
                    <a:cubicBezTo>
                      <a:pt x="396" y="1361"/>
                      <a:pt x="398" y="1389"/>
                      <a:pt x="398" y="1409"/>
                    </a:cubicBezTo>
                    <a:cubicBezTo>
                      <a:pt x="398" y="1428"/>
                      <a:pt x="400" y="1437"/>
                      <a:pt x="393" y="1439"/>
                    </a:cubicBezTo>
                    <a:cubicBezTo>
                      <a:pt x="387" y="1441"/>
                      <a:pt x="376" y="1452"/>
                      <a:pt x="365" y="1448"/>
                    </a:cubicBezTo>
                    <a:cubicBezTo>
                      <a:pt x="355" y="1443"/>
                      <a:pt x="350" y="1452"/>
                      <a:pt x="339" y="1456"/>
                    </a:cubicBezTo>
                    <a:cubicBezTo>
                      <a:pt x="329" y="1461"/>
                      <a:pt x="324" y="1467"/>
                      <a:pt x="314" y="1478"/>
                    </a:cubicBezTo>
                    <a:cubicBezTo>
                      <a:pt x="303" y="1489"/>
                      <a:pt x="303" y="1499"/>
                      <a:pt x="301" y="1510"/>
                    </a:cubicBezTo>
                    <a:cubicBezTo>
                      <a:pt x="298" y="1521"/>
                      <a:pt x="275" y="1534"/>
                      <a:pt x="268" y="1538"/>
                    </a:cubicBezTo>
                    <a:cubicBezTo>
                      <a:pt x="262" y="1542"/>
                      <a:pt x="253" y="1545"/>
                      <a:pt x="244" y="1553"/>
                    </a:cubicBezTo>
                    <a:cubicBezTo>
                      <a:pt x="236" y="1562"/>
                      <a:pt x="238" y="1579"/>
                      <a:pt x="240" y="1585"/>
                    </a:cubicBezTo>
                    <a:cubicBezTo>
                      <a:pt x="242" y="1592"/>
                      <a:pt x="229" y="1598"/>
                      <a:pt x="223" y="1603"/>
                    </a:cubicBezTo>
                    <a:cubicBezTo>
                      <a:pt x="216" y="1607"/>
                      <a:pt x="208" y="1609"/>
                      <a:pt x="201" y="1607"/>
                    </a:cubicBezTo>
                    <a:cubicBezTo>
                      <a:pt x="195" y="1605"/>
                      <a:pt x="182" y="1616"/>
                      <a:pt x="173" y="1620"/>
                    </a:cubicBezTo>
                    <a:cubicBezTo>
                      <a:pt x="164" y="1624"/>
                      <a:pt x="141" y="1629"/>
                      <a:pt x="128" y="1626"/>
                    </a:cubicBezTo>
                    <a:cubicBezTo>
                      <a:pt x="115" y="1624"/>
                      <a:pt x="115" y="1631"/>
                      <a:pt x="104" y="1635"/>
                    </a:cubicBezTo>
                    <a:cubicBezTo>
                      <a:pt x="93" y="1639"/>
                      <a:pt x="106" y="1644"/>
                      <a:pt x="113" y="1652"/>
                    </a:cubicBezTo>
                    <a:cubicBezTo>
                      <a:pt x="119" y="1661"/>
                      <a:pt x="128" y="1657"/>
                      <a:pt x="145" y="1667"/>
                    </a:cubicBezTo>
                    <a:cubicBezTo>
                      <a:pt x="162" y="1678"/>
                      <a:pt x="160" y="1678"/>
                      <a:pt x="171" y="1687"/>
                    </a:cubicBezTo>
                    <a:cubicBezTo>
                      <a:pt x="182" y="1695"/>
                      <a:pt x="182" y="1697"/>
                      <a:pt x="175" y="1715"/>
                    </a:cubicBezTo>
                    <a:cubicBezTo>
                      <a:pt x="169" y="1732"/>
                      <a:pt x="182" y="1745"/>
                      <a:pt x="184" y="1758"/>
                    </a:cubicBezTo>
                    <a:cubicBezTo>
                      <a:pt x="186" y="1771"/>
                      <a:pt x="175" y="1794"/>
                      <a:pt x="175" y="1794"/>
                    </a:cubicBezTo>
                    <a:cubicBezTo>
                      <a:pt x="67" y="1801"/>
                      <a:pt x="67" y="1801"/>
                      <a:pt x="67" y="1801"/>
                    </a:cubicBezTo>
                    <a:cubicBezTo>
                      <a:pt x="9" y="1799"/>
                      <a:pt x="9" y="1799"/>
                      <a:pt x="9" y="1799"/>
                    </a:cubicBezTo>
                    <a:cubicBezTo>
                      <a:pt x="0" y="1818"/>
                      <a:pt x="0" y="1818"/>
                      <a:pt x="0" y="1818"/>
                    </a:cubicBezTo>
                    <a:cubicBezTo>
                      <a:pt x="15" y="1835"/>
                      <a:pt x="15" y="1835"/>
                      <a:pt x="15" y="1835"/>
                    </a:cubicBezTo>
                    <a:cubicBezTo>
                      <a:pt x="15" y="1835"/>
                      <a:pt x="18" y="1878"/>
                      <a:pt x="18" y="1885"/>
                    </a:cubicBezTo>
                    <a:cubicBezTo>
                      <a:pt x="18" y="1891"/>
                      <a:pt x="18" y="1915"/>
                      <a:pt x="20" y="1922"/>
                    </a:cubicBezTo>
                    <a:cubicBezTo>
                      <a:pt x="22" y="1928"/>
                      <a:pt x="20" y="1954"/>
                      <a:pt x="26" y="1965"/>
                    </a:cubicBezTo>
                    <a:cubicBezTo>
                      <a:pt x="33" y="1975"/>
                      <a:pt x="35" y="1971"/>
                      <a:pt x="52" y="1975"/>
                    </a:cubicBezTo>
                    <a:cubicBezTo>
                      <a:pt x="69" y="1980"/>
                      <a:pt x="65" y="1980"/>
                      <a:pt x="69" y="1988"/>
                    </a:cubicBezTo>
                    <a:cubicBezTo>
                      <a:pt x="74" y="1997"/>
                      <a:pt x="89" y="2008"/>
                      <a:pt x="89" y="2008"/>
                    </a:cubicBezTo>
                    <a:cubicBezTo>
                      <a:pt x="89" y="2008"/>
                      <a:pt x="111" y="2008"/>
                      <a:pt x="119" y="2003"/>
                    </a:cubicBezTo>
                    <a:cubicBezTo>
                      <a:pt x="128" y="1999"/>
                      <a:pt x="143" y="1995"/>
                      <a:pt x="160" y="1984"/>
                    </a:cubicBezTo>
                    <a:cubicBezTo>
                      <a:pt x="177" y="1973"/>
                      <a:pt x="195" y="1969"/>
                      <a:pt x="195" y="1969"/>
                    </a:cubicBezTo>
                    <a:cubicBezTo>
                      <a:pt x="195" y="1969"/>
                      <a:pt x="201" y="1958"/>
                      <a:pt x="201" y="1947"/>
                    </a:cubicBezTo>
                    <a:cubicBezTo>
                      <a:pt x="201" y="1937"/>
                      <a:pt x="199" y="1924"/>
                      <a:pt x="199" y="1911"/>
                    </a:cubicBezTo>
                    <a:cubicBezTo>
                      <a:pt x="199" y="1898"/>
                      <a:pt x="216" y="1894"/>
                      <a:pt x="225" y="1885"/>
                    </a:cubicBezTo>
                    <a:cubicBezTo>
                      <a:pt x="234" y="1876"/>
                      <a:pt x="260" y="1870"/>
                      <a:pt x="260" y="1870"/>
                    </a:cubicBezTo>
                    <a:cubicBezTo>
                      <a:pt x="279" y="1840"/>
                      <a:pt x="279" y="1840"/>
                      <a:pt x="279" y="1840"/>
                    </a:cubicBezTo>
                    <a:cubicBezTo>
                      <a:pt x="272" y="1835"/>
                      <a:pt x="272" y="1835"/>
                      <a:pt x="272" y="1835"/>
                    </a:cubicBezTo>
                    <a:cubicBezTo>
                      <a:pt x="266" y="1831"/>
                      <a:pt x="275" y="1827"/>
                      <a:pt x="272" y="1820"/>
                    </a:cubicBezTo>
                    <a:cubicBezTo>
                      <a:pt x="270" y="1814"/>
                      <a:pt x="277" y="1807"/>
                      <a:pt x="294" y="1794"/>
                    </a:cubicBezTo>
                    <a:cubicBezTo>
                      <a:pt x="300" y="1790"/>
                      <a:pt x="305" y="1797"/>
                      <a:pt x="326" y="1814"/>
                    </a:cubicBezTo>
                    <a:cubicBezTo>
                      <a:pt x="326" y="1814"/>
                      <a:pt x="335" y="1814"/>
                      <a:pt x="342" y="1812"/>
                    </a:cubicBezTo>
                    <a:cubicBezTo>
                      <a:pt x="348" y="1810"/>
                      <a:pt x="357" y="1810"/>
                      <a:pt x="376" y="1797"/>
                    </a:cubicBezTo>
                    <a:cubicBezTo>
                      <a:pt x="384" y="1791"/>
                      <a:pt x="378" y="1784"/>
                      <a:pt x="376" y="1777"/>
                    </a:cubicBezTo>
                    <a:cubicBezTo>
                      <a:pt x="374" y="1771"/>
                      <a:pt x="387" y="1766"/>
                      <a:pt x="391" y="1760"/>
                    </a:cubicBezTo>
                    <a:cubicBezTo>
                      <a:pt x="396" y="1753"/>
                      <a:pt x="402" y="1758"/>
                      <a:pt x="415" y="1760"/>
                    </a:cubicBezTo>
                    <a:cubicBezTo>
                      <a:pt x="428" y="1762"/>
                      <a:pt x="426" y="1771"/>
                      <a:pt x="430" y="1784"/>
                    </a:cubicBezTo>
                    <a:cubicBezTo>
                      <a:pt x="434" y="1797"/>
                      <a:pt x="445" y="1814"/>
                      <a:pt x="445" y="1814"/>
                    </a:cubicBezTo>
                    <a:cubicBezTo>
                      <a:pt x="445" y="1814"/>
                      <a:pt x="458" y="1831"/>
                      <a:pt x="475" y="1846"/>
                    </a:cubicBezTo>
                    <a:cubicBezTo>
                      <a:pt x="493" y="1861"/>
                      <a:pt x="501" y="1859"/>
                      <a:pt x="516" y="1872"/>
                    </a:cubicBezTo>
                    <a:cubicBezTo>
                      <a:pt x="532" y="1885"/>
                      <a:pt x="549" y="1894"/>
                      <a:pt x="555" y="1900"/>
                    </a:cubicBezTo>
                    <a:cubicBezTo>
                      <a:pt x="562" y="1906"/>
                      <a:pt x="564" y="1926"/>
                      <a:pt x="564" y="1926"/>
                    </a:cubicBezTo>
                    <a:cubicBezTo>
                      <a:pt x="564" y="1926"/>
                      <a:pt x="558" y="1945"/>
                      <a:pt x="551" y="1950"/>
                    </a:cubicBezTo>
                    <a:cubicBezTo>
                      <a:pt x="545" y="1954"/>
                      <a:pt x="566" y="1958"/>
                      <a:pt x="573" y="1956"/>
                    </a:cubicBezTo>
                    <a:cubicBezTo>
                      <a:pt x="579" y="1954"/>
                      <a:pt x="583" y="1943"/>
                      <a:pt x="583" y="1943"/>
                    </a:cubicBezTo>
                    <a:cubicBezTo>
                      <a:pt x="588" y="1909"/>
                      <a:pt x="588" y="1909"/>
                      <a:pt x="588" y="1909"/>
                    </a:cubicBezTo>
                    <a:cubicBezTo>
                      <a:pt x="599" y="1919"/>
                      <a:pt x="599" y="1919"/>
                      <a:pt x="599" y="1919"/>
                    </a:cubicBezTo>
                    <a:cubicBezTo>
                      <a:pt x="599" y="1919"/>
                      <a:pt x="616" y="1909"/>
                      <a:pt x="618" y="1902"/>
                    </a:cubicBezTo>
                    <a:cubicBezTo>
                      <a:pt x="620" y="1896"/>
                      <a:pt x="590" y="1881"/>
                      <a:pt x="583" y="1876"/>
                    </a:cubicBezTo>
                    <a:cubicBezTo>
                      <a:pt x="577" y="1872"/>
                      <a:pt x="575" y="1866"/>
                      <a:pt x="566" y="1861"/>
                    </a:cubicBezTo>
                    <a:cubicBezTo>
                      <a:pt x="558" y="1857"/>
                      <a:pt x="553" y="1844"/>
                      <a:pt x="538" y="1840"/>
                    </a:cubicBezTo>
                    <a:cubicBezTo>
                      <a:pt x="523" y="1835"/>
                      <a:pt x="521" y="1816"/>
                      <a:pt x="514" y="1810"/>
                    </a:cubicBezTo>
                    <a:cubicBezTo>
                      <a:pt x="508" y="1803"/>
                      <a:pt x="486" y="1766"/>
                      <a:pt x="480" y="1756"/>
                    </a:cubicBezTo>
                    <a:cubicBezTo>
                      <a:pt x="473" y="1745"/>
                      <a:pt x="488" y="1730"/>
                      <a:pt x="497" y="1726"/>
                    </a:cubicBezTo>
                    <a:cubicBezTo>
                      <a:pt x="506" y="1721"/>
                      <a:pt x="510" y="1728"/>
                      <a:pt x="516" y="1734"/>
                    </a:cubicBezTo>
                    <a:cubicBezTo>
                      <a:pt x="523" y="1741"/>
                      <a:pt x="529" y="1749"/>
                      <a:pt x="536" y="1758"/>
                    </a:cubicBezTo>
                    <a:cubicBezTo>
                      <a:pt x="542" y="1766"/>
                      <a:pt x="560" y="1784"/>
                      <a:pt x="570" y="1792"/>
                    </a:cubicBezTo>
                    <a:cubicBezTo>
                      <a:pt x="581" y="1801"/>
                      <a:pt x="596" y="1803"/>
                      <a:pt x="612" y="1818"/>
                    </a:cubicBezTo>
                    <a:cubicBezTo>
                      <a:pt x="627" y="1833"/>
                      <a:pt x="629" y="1844"/>
                      <a:pt x="631" y="1855"/>
                    </a:cubicBezTo>
                    <a:cubicBezTo>
                      <a:pt x="633" y="1866"/>
                      <a:pt x="644" y="1878"/>
                      <a:pt x="644" y="1887"/>
                    </a:cubicBezTo>
                    <a:cubicBezTo>
                      <a:pt x="644" y="1896"/>
                      <a:pt x="646" y="1898"/>
                      <a:pt x="648" y="1904"/>
                    </a:cubicBezTo>
                    <a:cubicBezTo>
                      <a:pt x="650" y="1911"/>
                      <a:pt x="661" y="1915"/>
                      <a:pt x="668" y="1919"/>
                    </a:cubicBezTo>
                    <a:cubicBezTo>
                      <a:pt x="674" y="1924"/>
                      <a:pt x="672" y="1939"/>
                      <a:pt x="670" y="1950"/>
                    </a:cubicBezTo>
                    <a:cubicBezTo>
                      <a:pt x="668" y="1960"/>
                      <a:pt x="683" y="1969"/>
                      <a:pt x="683" y="1969"/>
                    </a:cubicBezTo>
                    <a:cubicBezTo>
                      <a:pt x="689" y="1988"/>
                      <a:pt x="689" y="1988"/>
                      <a:pt x="689" y="1988"/>
                    </a:cubicBezTo>
                    <a:cubicBezTo>
                      <a:pt x="689" y="1988"/>
                      <a:pt x="698" y="1990"/>
                      <a:pt x="713" y="1988"/>
                    </a:cubicBezTo>
                    <a:cubicBezTo>
                      <a:pt x="730" y="1988"/>
                      <a:pt x="730" y="1988"/>
                      <a:pt x="730" y="1988"/>
                    </a:cubicBezTo>
                    <a:cubicBezTo>
                      <a:pt x="730" y="1988"/>
                      <a:pt x="743" y="1975"/>
                      <a:pt x="741" y="1969"/>
                    </a:cubicBezTo>
                    <a:cubicBezTo>
                      <a:pt x="739" y="1962"/>
                      <a:pt x="730" y="1947"/>
                      <a:pt x="730" y="1947"/>
                    </a:cubicBezTo>
                    <a:cubicBezTo>
                      <a:pt x="730" y="1947"/>
                      <a:pt x="717" y="1932"/>
                      <a:pt x="711" y="1928"/>
                    </a:cubicBezTo>
                    <a:cubicBezTo>
                      <a:pt x="704" y="1924"/>
                      <a:pt x="709" y="1911"/>
                      <a:pt x="717" y="1891"/>
                    </a:cubicBezTo>
                    <a:cubicBezTo>
                      <a:pt x="717" y="1891"/>
                      <a:pt x="728" y="1894"/>
                      <a:pt x="741" y="1885"/>
                    </a:cubicBezTo>
                    <a:cubicBezTo>
                      <a:pt x="754" y="1876"/>
                      <a:pt x="741" y="1885"/>
                      <a:pt x="743" y="1874"/>
                    </a:cubicBezTo>
                    <a:cubicBezTo>
                      <a:pt x="745" y="1863"/>
                      <a:pt x="765" y="1876"/>
                      <a:pt x="774" y="1883"/>
                    </a:cubicBezTo>
                    <a:cubicBezTo>
                      <a:pt x="782" y="1889"/>
                      <a:pt x="784" y="1904"/>
                      <a:pt x="784" y="1904"/>
                    </a:cubicBezTo>
                    <a:cubicBezTo>
                      <a:pt x="784" y="1904"/>
                      <a:pt x="791" y="1919"/>
                      <a:pt x="791" y="1926"/>
                    </a:cubicBezTo>
                    <a:cubicBezTo>
                      <a:pt x="791" y="1932"/>
                      <a:pt x="812" y="1971"/>
                      <a:pt x="812" y="1971"/>
                    </a:cubicBezTo>
                    <a:cubicBezTo>
                      <a:pt x="812" y="1971"/>
                      <a:pt x="825" y="1990"/>
                      <a:pt x="834" y="1995"/>
                    </a:cubicBezTo>
                    <a:cubicBezTo>
                      <a:pt x="843" y="1999"/>
                      <a:pt x="845" y="1999"/>
                      <a:pt x="845" y="1999"/>
                    </a:cubicBezTo>
                    <a:cubicBezTo>
                      <a:pt x="860" y="2003"/>
                      <a:pt x="860" y="2003"/>
                      <a:pt x="860" y="2003"/>
                    </a:cubicBezTo>
                    <a:cubicBezTo>
                      <a:pt x="860" y="2003"/>
                      <a:pt x="881" y="1997"/>
                      <a:pt x="890" y="1995"/>
                    </a:cubicBezTo>
                    <a:cubicBezTo>
                      <a:pt x="899" y="1993"/>
                      <a:pt x="903" y="1995"/>
                      <a:pt x="905" y="2001"/>
                    </a:cubicBezTo>
                    <a:cubicBezTo>
                      <a:pt x="907" y="2008"/>
                      <a:pt x="916" y="2014"/>
                      <a:pt x="916" y="2014"/>
                    </a:cubicBezTo>
                    <a:cubicBezTo>
                      <a:pt x="916" y="2014"/>
                      <a:pt x="933" y="2010"/>
                      <a:pt x="940" y="2010"/>
                    </a:cubicBezTo>
                    <a:cubicBezTo>
                      <a:pt x="946" y="2010"/>
                      <a:pt x="959" y="2003"/>
                      <a:pt x="964" y="1993"/>
                    </a:cubicBezTo>
                    <a:cubicBezTo>
                      <a:pt x="968" y="1982"/>
                      <a:pt x="985" y="1990"/>
                      <a:pt x="994" y="1995"/>
                    </a:cubicBezTo>
                    <a:cubicBezTo>
                      <a:pt x="1002" y="1999"/>
                      <a:pt x="1005" y="2012"/>
                      <a:pt x="1007" y="2025"/>
                    </a:cubicBezTo>
                    <a:cubicBezTo>
                      <a:pt x="1009" y="2038"/>
                      <a:pt x="1007" y="2046"/>
                      <a:pt x="1005" y="2055"/>
                    </a:cubicBezTo>
                    <a:cubicBezTo>
                      <a:pt x="1002" y="2064"/>
                      <a:pt x="998" y="2094"/>
                      <a:pt x="992" y="2098"/>
                    </a:cubicBezTo>
                    <a:cubicBezTo>
                      <a:pt x="985" y="2102"/>
                      <a:pt x="985" y="2143"/>
                      <a:pt x="985" y="2143"/>
                    </a:cubicBezTo>
                    <a:cubicBezTo>
                      <a:pt x="985" y="2143"/>
                      <a:pt x="981" y="2169"/>
                      <a:pt x="979" y="2180"/>
                    </a:cubicBezTo>
                    <a:cubicBezTo>
                      <a:pt x="977" y="2191"/>
                      <a:pt x="981" y="2206"/>
                      <a:pt x="983" y="2225"/>
                    </a:cubicBezTo>
                    <a:cubicBezTo>
                      <a:pt x="985" y="2245"/>
                      <a:pt x="994" y="2245"/>
                      <a:pt x="996" y="2255"/>
                    </a:cubicBezTo>
                    <a:cubicBezTo>
                      <a:pt x="998" y="2266"/>
                      <a:pt x="1028" y="2292"/>
                      <a:pt x="1037" y="2309"/>
                    </a:cubicBezTo>
                    <a:cubicBezTo>
                      <a:pt x="1046" y="2326"/>
                      <a:pt x="1061" y="2337"/>
                      <a:pt x="1067" y="2352"/>
                    </a:cubicBezTo>
                    <a:cubicBezTo>
                      <a:pt x="1074" y="2367"/>
                      <a:pt x="1093" y="2406"/>
                      <a:pt x="1100" y="2423"/>
                    </a:cubicBezTo>
                    <a:cubicBezTo>
                      <a:pt x="1106" y="2441"/>
                      <a:pt x="1154" y="2512"/>
                      <a:pt x="1154" y="2512"/>
                    </a:cubicBezTo>
                    <a:cubicBezTo>
                      <a:pt x="1164" y="2598"/>
                      <a:pt x="1164" y="2598"/>
                      <a:pt x="1164" y="2598"/>
                    </a:cubicBezTo>
                    <a:cubicBezTo>
                      <a:pt x="1201" y="2596"/>
                      <a:pt x="1201" y="2596"/>
                      <a:pt x="1201" y="2596"/>
                    </a:cubicBezTo>
                    <a:cubicBezTo>
                      <a:pt x="1244" y="2581"/>
                      <a:pt x="1244" y="2581"/>
                      <a:pt x="1244" y="2581"/>
                    </a:cubicBezTo>
                    <a:cubicBezTo>
                      <a:pt x="1244" y="2581"/>
                      <a:pt x="1279" y="2566"/>
                      <a:pt x="1298" y="2563"/>
                    </a:cubicBezTo>
                    <a:cubicBezTo>
                      <a:pt x="1318" y="2561"/>
                      <a:pt x="1354" y="2535"/>
                      <a:pt x="1367" y="2523"/>
                    </a:cubicBezTo>
                    <a:cubicBezTo>
                      <a:pt x="1380" y="2510"/>
                      <a:pt x="1413" y="2503"/>
                      <a:pt x="1426" y="2492"/>
                    </a:cubicBezTo>
                    <a:cubicBezTo>
                      <a:pt x="1439" y="2482"/>
                      <a:pt x="1443" y="2479"/>
                      <a:pt x="1454" y="2469"/>
                    </a:cubicBezTo>
                    <a:cubicBezTo>
                      <a:pt x="1465" y="2458"/>
                      <a:pt x="1473" y="2438"/>
                      <a:pt x="1482" y="2426"/>
                    </a:cubicBezTo>
                    <a:cubicBezTo>
                      <a:pt x="1490" y="2413"/>
                      <a:pt x="1510" y="2398"/>
                      <a:pt x="1516" y="2389"/>
                    </a:cubicBezTo>
                    <a:cubicBezTo>
                      <a:pt x="1523" y="2380"/>
                      <a:pt x="1512" y="2359"/>
                      <a:pt x="1503" y="2354"/>
                    </a:cubicBezTo>
                    <a:cubicBezTo>
                      <a:pt x="1495" y="2350"/>
                      <a:pt x="1480" y="2342"/>
                      <a:pt x="1475" y="2333"/>
                    </a:cubicBezTo>
                    <a:cubicBezTo>
                      <a:pt x="1471" y="2324"/>
                      <a:pt x="1445" y="2314"/>
                      <a:pt x="1436" y="2311"/>
                    </a:cubicBezTo>
                    <a:cubicBezTo>
                      <a:pt x="1428" y="2309"/>
                      <a:pt x="1411" y="2318"/>
                      <a:pt x="1413" y="2326"/>
                    </a:cubicBezTo>
                    <a:cubicBezTo>
                      <a:pt x="1415" y="2335"/>
                      <a:pt x="1398" y="2348"/>
                      <a:pt x="1391" y="2348"/>
                    </a:cubicBezTo>
                    <a:cubicBezTo>
                      <a:pt x="1385" y="2348"/>
                      <a:pt x="1378" y="2348"/>
                      <a:pt x="1363" y="2346"/>
                    </a:cubicBezTo>
                    <a:cubicBezTo>
                      <a:pt x="1348" y="2344"/>
                      <a:pt x="1339" y="2337"/>
                      <a:pt x="1339" y="2324"/>
                    </a:cubicBezTo>
                    <a:cubicBezTo>
                      <a:pt x="1339" y="2311"/>
                      <a:pt x="1337" y="2296"/>
                      <a:pt x="1331" y="2283"/>
                    </a:cubicBezTo>
                    <a:cubicBezTo>
                      <a:pt x="1324" y="2270"/>
                      <a:pt x="1309" y="2273"/>
                      <a:pt x="1296" y="2270"/>
                    </a:cubicBezTo>
                    <a:cubicBezTo>
                      <a:pt x="1283" y="2268"/>
                      <a:pt x="1275" y="2251"/>
                      <a:pt x="1275" y="2236"/>
                    </a:cubicBezTo>
                    <a:cubicBezTo>
                      <a:pt x="1275" y="2221"/>
                      <a:pt x="1266" y="2191"/>
                      <a:pt x="1264" y="2180"/>
                    </a:cubicBezTo>
                    <a:cubicBezTo>
                      <a:pt x="1262" y="2169"/>
                      <a:pt x="1287" y="2163"/>
                      <a:pt x="1298" y="2167"/>
                    </a:cubicBezTo>
                    <a:cubicBezTo>
                      <a:pt x="1309" y="2171"/>
                      <a:pt x="1341" y="2208"/>
                      <a:pt x="1339" y="2217"/>
                    </a:cubicBezTo>
                    <a:cubicBezTo>
                      <a:pt x="1337" y="2225"/>
                      <a:pt x="1359" y="2253"/>
                      <a:pt x="1359" y="2253"/>
                    </a:cubicBezTo>
                    <a:cubicBezTo>
                      <a:pt x="1387" y="2258"/>
                      <a:pt x="1387" y="2258"/>
                      <a:pt x="1387" y="2258"/>
                    </a:cubicBezTo>
                    <a:cubicBezTo>
                      <a:pt x="1387" y="2258"/>
                      <a:pt x="1419" y="2258"/>
                      <a:pt x="1430" y="2253"/>
                    </a:cubicBezTo>
                    <a:cubicBezTo>
                      <a:pt x="1441" y="2249"/>
                      <a:pt x="1452" y="2260"/>
                      <a:pt x="1458" y="2270"/>
                    </a:cubicBezTo>
                    <a:cubicBezTo>
                      <a:pt x="1465" y="2281"/>
                      <a:pt x="1482" y="2288"/>
                      <a:pt x="1490" y="2290"/>
                    </a:cubicBezTo>
                    <a:cubicBezTo>
                      <a:pt x="1499" y="2292"/>
                      <a:pt x="1534" y="2303"/>
                      <a:pt x="1540" y="2305"/>
                    </a:cubicBezTo>
                    <a:cubicBezTo>
                      <a:pt x="1547" y="2307"/>
                      <a:pt x="1592" y="2303"/>
                      <a:pt x="1616" y="2303"/>
                    </a:cubicBezTo>
                    <a:cubicBezTo>
                      <a:pt x="1639" y="2303"/>
                      <a:pt x="1648" y="2305"/>
                      <a:pt x="1657" y="2311"/>
                    </a:cubicBezTo>
                    <a:cubicBezTo>
                      <a:pt x="1665" y="2318"/>
                      <a:pt x="1696" y="2337"/>
                      <a:pt x="1696" y="2337"/>
                    </a:cubicBezTo>
                    <a:cubicBezTo>
                      <a:pt x="1696" y="2337"/>
                      <a:pt x="1711" y="2361"/>
                      <a:pt x="1719" y="2361"/>
                    </a:cubicBezTo>
                    <a:cubicBezTo>
                      <a:pt x="1728" y="2361"/>
                      <a:pt x="1737" y="2387"/>
                      <a:pt x="1745" y="2395"/>
                    </a:cubicBezTo>
                    <a:cubicBezTo>
                      <a:pt x="1754" y="2404"/>
                      <a:pt x="1767" y="2419"/>
                      <a:pt x="1778" y="2419"/>
                    </a:cubicBezTo>
                    <a:cubicBezTo>
                      <a:pt x="1788" y="2419"/>
                      <a:pt x="1793" y="2389"/>
                      <a:pt x="1797" y="2383"/>
                    </a:cubicBezTo>
                    <a:cubicBezTo>
                      <a:pt x="1801" y="2376"/>
                      <a:pt x="1806" y="2404"/>
                      <a:pt x="1810" y="2417"/>
                    </a:cubicBezTo>
                    <a:cubicBezTo>
                      <a:pt x="1814" y="2430"/>
                      <a:pt x="1808" y="2441"/>
                      <a:pt x="1810" y="2454"/>
                    </a:cubicBezTo>
                    <a:cubicBezTo>
                      <a:pt x="1812" y="2467"/>
                      <a:pt x="1819" y="2507"/>
                      <a:pt x="1823" y="2525"/>
                    </a:cubicBezTo>
                    <a:cubicBezTo>
                      <a:pt x="1827" y="2542"/>
                      <a:pt x="1864" y="2613"/>
                      <a:pt x="1871" y="2630"/>
                    </a:cubicBezTo>
                    <a:cubicBezTo>
                      <a:pt x="1877" y="2647"/>
                      <a:pt x="1899" y="2686"/>
                      <a:pt x="1903" y="2699"/>
                    </a:cubicBezTo>
                    <a:cubicBezTo>
                      <a:pt x="1907" y="2712"/>
                      <a:pt x="1925" y="2706"/>
                      <a:pt x="1931" y="2699"/>
                    </a:cubicBezTo>
                    <a:cubicBezTo>
                      <a:pt x="1937" y="2693"/>
                      <a:pt x="1955" y="2647"/>
                      <a:pt x="1955" y="2637"/>
                    </a:cubicBezTo>
                    <a:cubicBezTo>
                      <a:pt x="1955" y="2626"/>
                      <a:pt x="1966" y="2622"/>
                      <a:pt x="1968" y="2615"/>
                    </a:cubicBezTo>
                    <a:cubicBezTo>
                      <a:pt x="1970" y="2609"/>
                      <a:pt x="1974" y="2585"/>
                      <a:pt x="1970" y="2572"/>
                    </a:cubicBezTo>
                    <a:cubicBezTo>
                      <a:pt x="1966" y="2559"/>
                      <a:pt x="1974" y="2533"/>
                      <a:pt x="1974" y="2533"/>
                    </a:cubicBezTo>
                    <a:cubicBezTo>
                      <a:pt x="2004" y="2523"/>
                      <a:pt x="2004" y="2523"/>
                      <a:pt x="2004" y="2523"/>
                    </a:cubicBezTo>
                    <a:cubicBezTo>
                      <a:pt x="2004" y="2523"/>
                      <a:pt x="2024" y="2499"/>
                      <a:pt x="2041" y="2486"/>
                    </a:cubicBezTo>
                    <a:cubicBezTo>
                      <a:pt x="2058" y="2473"/>
                      <a:pt x="2065" y="2464"/>
                      <a:pt x="2078" y="2454"/>
                    </a:cubicBezTo>
                    <a:cubicBezTo>
                      <a:pt x="2091" y="2443"/>
                      <a:pt x="2102" y="2430"/>
                      <a:pt x="2115" y="2426"/>
                    </a:cubicBezTo>
                    <a:cubicBezTo>
                      <a:pt x="2128" y="2421"/>
                      <a:pt x="2121" y="2410"/>
                      <a:pt x="2121" y="2398"/>
                    </a:cubicBezTo>
                    <a:cubicBezTo>
                      <a:pt x="2121" y="2385"/>
                      <a:pt x="2138" y="2385"/>
                      <a:pt x="2156" y="2387"/>
                    </a:cubicBezTo>
                    <a:cubicBezTo>
                      <a:pt x="2173" y="2389"/>
                      <a:pt x="2179" y="2387"/>
                      <a:pt x="2184" y="2380"/>
                    </a:cubicBezTo>
                    <a:cubicBezTo>
                      <a:pt x="2188" y="2374"/>
                      <a:pt x="2207" y="2367"/>
                      <a:pt x="2218" y="2365"/>
                    </a:cubicBezTo>
                    <a:cubicBezTo>
                      <a:pt x="2229" y="2363"/>
                      <a:pt x="2223" y="2385"/>
                      <a:pt x="2220" y="2393"/>
                    </a:cubicBezTo>
                    <a:cubicBezTo>
                      <a:pt x="2218" y="2402"/>
                      <a:pt x="2238" y="2413"/>
                      <a:pt x="2240" y="2421"/>
                    </a:cubicBezTo>
                    <a:cubicBezTo>
                      <a:pt x="2242" y="2430"/>
                      <a:pt x="2246" y="2441"/>
                      <a:pt x="2255" y="2451"/>
                    </a:cubicBezTo>
                    <a:cubicBezTo>
                      <a:pt x="2264" y="2462"/>
                      <a:pt x="2277" y="2477"/>
                      <a:pt x="2281" y="2486"/>
                    </a:cubicBezTo>
                    <a:cubicBezTo>
                      <a:pt x="2285" y="2495"/>
                      <a:pt x="2285" y="2510"/>
                      <a:pt x="2290" y="2527"/>
                    </a:cubicBezTo>
                    <a:cubicBezTo>
                      <a:pt x="2294" y="2544"/>
                      <a:pt x="2307" y="2538"/>
                      <a:pt x="2322" y="2527"/>
                    </a:cubicBezTo>
                    <a:cubicBezTo>
                      <a:pt x="2337" y="2516"/>
                      <a:pt x="2341" y="2531"/>
                      <a:pt x="2346" y="2544"/>
                    </a:cubicBezTo>
                    <a:cubicBezTo>
                      <a:pt x="2350" y="2557"/>
                      <a:pt x="2374" y="2561"/>
                      <a:pt x="2369" y="2570"/>
                    </a:cubicBezTo>
                    <a:cubicBezTo>
                      <a:pt x="2365" y="2579"/>
                      <a:pt x="2367" y="2613"/>
                      <a:pt x="2365" y="2628"/>
                    </a:cubicBezTo>
                    <a:cubicBezTo>
                      <a:pt x="2363" y="2643"/>
                      <a:pt x="2372" y="2695"/>
                      <a:pt x="2376" y="2714"/>
                    </a:cubicBezTo>
                    <a:cubicBezTo>
                      <a:pt x="2380" y="2734"/>
                      <a:pt x="2408" y="2768"/>
                      <a:pt x="2415" y="2777"/>
                    </a:cubicBezTo>
                    <a:cubicBezTo>
                      <a:pt x="2421" y="2785"/>
                      <a:pt x="2421" y="2807"/>
                      <a:pt x="2419" y="2818"/>
                    </a:cubicBezTo>
                    <a:cubicBezTo>
                      <a:pt x="2417" y="2828"/>
                      <a:pt x="2432" y="2835"/>
                      <a:pt x="2441" y="2841"/>
                    </a:cubicBezTo>
                    <a:cubicBezTo>
                      <a:pt x="2449" y="2848"/>
                      <a:pt x="2471" y="2854"/>
                      <a:pt x="2482" y="2867"/>
                    </a:cubicBezTo>
                    <a:cubicBezTo>
                      <a:pt x="2492" y="2880"/>
                      <a:pt x="2495" y="2854"/>
                      <a:pt x="2492" y="2846"/>
                    </a:cubicBezTo>
                    <a:cubicBezTo>
                      <a:pt x="2490" y="2837"/>
                      <a:pt x="2488" y="2831"/>
                      <a:pt x="2505" y="2826"/>
                    </a:cubicBezTo>
                    <a:cubicBezTo>
                      <a:pt x="2523" y="2822"/>
                      <a:pt x="2501" y="2811"/>
                      <a:pt x="2492" y="2803"/>
                    </a:cubicBezTo>
                    <a:cubicBezTo>
                      <a:pt x="2484" y="2794"/>
                      <a:pt x="2475" y="2790"/>
                      <a:pt x="2462" y="2785"/>
                    </a:cubicBezTo>
                    <a:cubicBezTo>
                      <a:pt x="2449" y="2781"/>
                      <a:pt x="2441" y="2762"/>
                      <a:pt x="2432" y="2751"/>
                    </a:cubicBezTo>
                    <a:cubicBezTo>
                      <a:pt x="2423" y="2740"/>
                      <a:pt x="2415" y="2716"/>
                      <a:pt x="2402" y="2701"/>
                    </a:cubicBezTo>
                    <a:cubicBezTo>
                      <a:pt x="2389" y="2686"/>
                      <a:pt x="2385" y="2656"/>
                      <a:pt x="2382" y="2639"/>
                    </a:cubicBezTo>
                    <a:cubicBezTo>
                      <a:pt x="2380" y="2622"/>
                      <a:pt x="2402" y="2594"/>
                      <a:pt x="2406" y="2583"/>
                    </a:cubicBezTo>
                    <a:cubicBezTo>
                      <a:pt x="2410" y="2572"/>
                      <a:pt x="2417" y="2585"/>
                      <a:pt x="2428" y="2591"/>
                    </a:cubicBezTo>
                    <a:cubicBezTo>
                      <a:pt x="2438" y="2598"/>
                      <a:pt x="2436" y="2600"/>
                      <a:pt x="2445" y="2600"/>
                    </a:cubicBezTo>
                    <a:cubicBezTo>
                      <a:pt x="2454" y="2600"/>
                      <a:pt x="2464" y="2617"/>
                      <a:pt x="2464" y="2628"/>
                    </a:cubicBezTo>
                    <a:cubicBezTo>
                      <a:pt x="2464" y="2639"/>
                      <a:pt x="2490" y="2652"/>
                      <a:pt x="2499" y="2656"/>
                    </a:cubicBezTo>
                    <a:cubicBezTo>
                      <a:pt x="2508" y="2660"/>
                      <a:pt x="2512" y="2673"/>
                      <a:pt x="2512" y="2686"/>
                    </a:cubicBezTo>
                    <a:cubicBezTo>
                      <a:pt x="2512" y="2699"/>
                      <a:pt x="2546" y="2663"/>
                      <a:pt x="2553" y="2652"/>
                    </a:cubicBezTo>
                    <a:cubicBezTo>
                      <a:pt x="2559" y="2641"/>
                      <a:pt x="2559" y="2643"/>
                      <a:pt x="2570" y="2645"/>
                    </a:cubicBezTo>
                    <a:cubicBezTo>
                      <a:pt x="2581" y="2647"/>
                      <a:pt x="2585" y="2628"/>
                      <a:pt x="2594" y="2628"/>
                    </a:cubicBezTo>
                    <a:cubicBezTo>
                      <a:pt x="2603" y="2628"/>
                      <a:pt x="2609" y="2619"/>
                      <a:pt x="2613" y="2609"/>
                    </a:cubicBezTo>
                    <a:cubicBezTo>
                      <a:pt x="2618" y="2598"/>
                      <a:pt x="2605" y="2579"/>
                      <a:pt x="2598" y="2559"/>
                    </a:cubicBezTo>
                    <a:cubicBezTo>
                      <a:pt x="2592" y="2540"/>
                      <a:pt x="2579" y="2525"/>
                      <a:pt x="2568" y="2518"/>
                    </a:cubicBezTo>
                    <a:cubicBezTo>
                      <a:pt x="2557" y="2512"/>
                      <a:pt x="2536" y="2471"/>
                      <a:pt x="2525" y="2449"/>
                    </a:cubicBezTo>
                    <a:cubicBezTo>
                      <a:pt x="2514" y="2428"/>
                      <a:pt x="2546" y="2408"/>
                      <a:pt x="2562" y="2400"/>
                    </a:cubicBezTo>
                    <a:cubicBezTo>
                      <a:pt x="2577" y="2391"/>
                      <a:pt x="2583" y="2387"/>
                      <a:pt x="2592" y="2387"/>
                    </a:cubicBezTo>
                    <a:cubicBezTo>
                      <a:pt x="2600" y="2387"/>
                      <a:pt x="2611" y="2402"/>
                      <a:pt x="2611" y="2402"/>
                    </a:cubicBezTo>
                    <a:cubicBezTo>
                      <a:pt x="2607" y="2441"/>
                      <a:pt x="2607" y="2441"/>
                      <a:pt x="2607" y="2441"/>
                    </a:cubicBezTo>
                    <a:cubicBezTo>
                      <a:pt x="2607" y="2441"/>
                      <a:pt x="2594" y="2454"/>
                      <a:pt x="2590" y="2467"/>
                    </a:cubicBezTo>
                    <a:cubicBezTo>
                      <a:pt x="2585" y="2479"/>
                      <a:pt x="2611" y="2475"/>
                      <a:pt x="2620" y="2473"/>
                    </a:cubicBezTo>
                    <a:cubicBezTo>
                      <a:pt x="2629" y="2471"/>
                      <a:pt x="2648" y="2434"/>
                      <a:pt x="2639" y="2432"/>
                    </a:cubicBezTo>
                    <a:cubicBezTo>
                      <a:pt x="2631" y="2430"/>
                      <a:pt x="2639" y="2406"/>
                      <a:pt x="2641" y="2398"/>
                    </a:cubicBezTo>
                    <a:cubicBezTo>
                      <a:pt x="2644" y="2389"/>
                      <a:pt x="2665" y="2389"/>
                      <a:pt x="2676" y="2387"/>
                    </a:cubicBezTo>
                    <a:cubicBezTo>
                      <a:pt x="2687" y="2385"/>
                      <a:pt x="2704" y="2374"/>
                      <a:pt x="2724" y="2374"/>
                    </a:cubicBezTo>
                    <a:cubicBezTo>
                      <a:pt x="2743" y="2374"/>
                      <a:pt x="2778" y="2335"/>
                      <a:pt x="2786" y="2329"/>
                    </a:cubicBezTo>
                    <a:cubicBezTo>
                      <a:pt x="2795" y="2322"/>
                      <a:pt x="2816" y="2311"/>
                      <a:pt x="2832" y="2296"/>
                    </a:cubicBezTo>
                    <a:cubicBezTo>
                      <a:pt x="2847" y="2281"/>
                      <a:pt x="2851" y="2249"/>
                      <a:pt x="2864" y="2236"/>
                    </a:cubicBezTo>
                    <a:cubicBezTo>
                      <a:pt x="2877" y="2223"/>
                      <a:pt x="2883" y="2167"/>
                      <a:pt x="2870" y="2167"/>
                    </a:cubicBezTo>
                    <a:cubicBezTo>
                      <a:pt x="2857" y="2167"/>
                      <a:pt x="2857" y="2141"/>
                      <a:pt x="2857" y="2141"/>
                    </a:cubicBezTo>
                    <a:cubicBezTo>
                      <a:pt x="2857" y="2141"/>
                      <a:pt x="2866" y="2120"/>
                      <a:pt x="2866" y="2102"/>
                    </a:cubicBezTo>
                    <a:cubicBezTo>
                      <a:pt x="2866" y="2085"/>
                      <a:pt x="2868" y="2085"/>
                      <a:pt x="2855" y="2081"/>
                    </a:cubicBezTo>
                    <a:cubicBezTo>
                      <a:pt x="2842" y="2077"/>
                      <a:pt x="2844" y="2062"/>
                      <a:pt x="2832" y="2044"/>
                    </a:cubicBezTo>
                    <a:cubicBezTo>
                      <a:pt x="2819" y="2027"/>
                      <a:pt x="2832" y="2023"/>
                      <a:pt x="2832" y="2023"/>
                    </a:cubicBezTo>
                    <a:cubicBezTo>
                      <a:pt x="2855" y="2003"/>
                      <a:pt x="2855" y="2003"/>
                      <a:pt x="2855" y="2003"/>
                    </a:cubicBezTo>
                    <a:cubicBezTo>
                      <a:pt x="2855" y="2003"/>
                      <a:pt x="2881" y="1982"/>
                      <a:pt x="2886" y="1971"/>
                    </a:cubicBezTo>
                    <a:cubicBezTo>
                      <a:pt x="2890" y="1960"/>
                      <a:pt x="2864" y="1971"/>
                      <a:pt x="2857" y="1973"/>
                    </a:cubicBezTo>
                    <a:cubicBezTo>
                      <a:pt x="2851" y="1975"/>
                      <a:pt x="2832" y="1984"/>
                      <a:pt x="2814" y="1982"/>
                    </a:cubicBezTo>
                    <a:cubicBezTo>
                      <a:pt x="2797" y="1980"/>
                      <a:pt x="2816" y="1965"/>
                      <a:pt x="2812" y="1958"/>
                    </a:cubicBezTo>
                    <a:cubicBezTo>
                      <a:pt x="2808" y="1952"/>
                      <a:pt x="2797" y="1954"/>
                      <a:pt x="2793" y="1943"/>
                    </a:cubicBezTo>
                    <a:cubicBezTo>
                      <a:pt x="2788" y="1932"/>
                      <a:pt x="2803" y="1922"/>
                      <a:pt x="2810" y="1919"/>
                    </a:cubicBezTo>
                    <a:cubicBezTo>
                      <a:pt x="2816" y="1917"/>
                      <a:pt x="2832" y="1911"/>
                      <a:pt x="2834" y="1898"/>
                    </a:cubicBezTo>
                    <a:cubicBezTo>
                      <a:pt x="2836" y="1885"/>
                      <a:pt x="2862" y="1889"/>
                      <a:pt x="2868" y="1891"/>
                    </a:cubicBezTo>
                    <a:cubicBezTo>
                      <a:pt x="2875" y="1894"/>
                      <a:pt x="2890" y="1911"/>
                      <a:pt x="2890" y="1919"/>
                    </a:cubicBezTo>
                    <a:cubicBezTo>
                      <a:pt x="2890" y="1928"/>
                      <a:pt x="2940" y="1913"/>
                      <a:pt x="2940" y="1913"/>
                    </a:cubicBezTo>
                    <a:cubicBezTo>
                      <a:pt x="2940" y="1913"/>
                      <a:pt x="2959" y="1922"/>
                      <a:pt x="2957" y="1932"/>
                    </a:cubicBezTo>
                    <a:cubicBezTo>
                      <a:pt x="2955" y="1943"/>
                      <a:pt x="2957" y="1952"/>
                      <a:pt x="2950" y="1960"/>
                    </a:cubicBezTo>
                    <a:cubicBezTo>
                      <a:pt x="2944" y="1969"/>
                      <a:pt x="2968" y="1969"/>
                      <a:pt x="2976" y="1969"/>
                    </a:cubicBezTo>
                    <a:cubicBezTo>
                      <a:pt x="2985" y="1969"/>
                      <a:pt x="2993" y="1982"/>
                      <a:pt x="2991" y="1990"/>
                    </a:cubicBezTo>
                    <a:cubicBezTo>
                      <a:pt x="2989" y="1999"/>
                      <a:pt x="2981" y="2010"/>
                      <a:pt x="2978" y="2021"/>
                    </a:cubicBezTo>
                    <a:cubicBezTo>
                      <a:pt x="2976" y="2031"/>
                      <a:pt x="2989" y="2044"/>
                      <a:pt x="3000" y="2059"/>
                    </a:cubicBezTo>
                    <a:cubicBezTo>
                      <a:pt x="3011" y="2074"/>
                      <a:pt x="3054" y="2027"/>
                      <a:pt x="3065" y="2014"/>
                    </a:cubicBezTo>
                    <a:cubicBezTo>
                      <a:pt x="3076" y="2001"/>
                      <a:pt x="3065" y="1975"/>
                      <a:pt x="3052" y="1973"/>
                    </a:cubicBezTo>
                    <a:cubicBezTo>
                      <a:pt x="3039" y="1971"/>
                      <a:pt x="3041" y="1952"/>
                      <a:pt x="3017" y="1943"/>
                    </a:cubicBezTo>
                    <a:cubicBezTo>
                      <a:pt x="2993" y="1934"/>
                      <a:pt x="3015" y="1930"/>
                      <a:pt x="3017" y="1915"/>
                    </a:cubicBezTo>
                    <a:cubicBezTo>
                      <a:pt x="3019" y="1900"/>
                      <a:pt x="3030" y="1891"/>
                      <a:pt x="3035" y="1878"/>
                    </a:cubicBezTo>
                    <a:cubicBezTo>
                      <a:pt x="3039" y="1866"/>
                      <a:pt x="3058" y="1853"/>
                      <a:pt x="3065" y="1840"/>
                    </a:cubicBezTo>
                    <a:cubicBezTo>
                      <a:pt x="3071" y="1827"/>
                      <a:pt x="3078" y="1820"/>
                      <a:pt x="3104" y="1820"/>
                    </a:cubicBezTo>
                    <a:cubicBezTo>
                      <a:pt x="3130" y="1820"/>
                      <a:pt x="3134" y="1799"/>
                      <a:pt x="3143" y="1805"/>
                    </a:cubicBezTo>
                    <a:cubicBezTo>
                      <a:pt x="3151" y="1812"/>
                      <a:pt x="3201" y="1760"/>
                      <a:pt x="3207" y="1747"/>
                    </a:cubicBezTo>
                    <a:cubicBezTo>
                      <a:pt x="3214" y="1734"/>
                      <a:pt x="3248" y="1682"/>
                      <a:pt x="3255" y="1667"/>
                    </a:cubicBezTo>
                    <a:cubicBezTo>
                      <a:pt x="3261" y="1652"/>
                      <a:pt x="3279" y="1618"/>
                      <a:pt x="3287" y="1598"/>
                    </a:cubicBezTo>
                    <a:cubicBezTo>
                      <a:pt x="3296" y="1579"/>
                      <a:pt x="3294" y="1538"/>
                      <a:pt x="3289" y="1521"/>
                    </a:cubicBezTo>
                    <a:cubicBezTo>
                      <a:pt x="3285" y="1504"/>
                      <a:pt x="3307" y="1484"/>
                      <a:pt x="3315" y="1486"/>
                    </a:cubicBezTo>
                    <a:cubicBezTo>
                      <a:pt x="3324" y="1489"/>
                      <a:pt x="3324" y="1549"/>
                      <a:pt x="3324" y="1598"/>
                    </a:cubicBezTo>
                    <a:cubicBezTo>
                      <a:pt x="3324" y="1648"/>
                      <a:pt x="3330" y="1700"/>
                      <a:pt x="3335" y="1691"/>
                    </a:cubicBezTo>
                    <a:cubicBezTo>
                      <a:pt x="3339" y="1682"/>
                      <a:pt x="3343" y="1639"/>
                      <a:pt x="3343" y="1626"/>
                    </a:cubicBezTo>
                    <a:cubicBezTo>
                      <a:pt x="3343" y="1613"/>
                      <a:pt x="3356" y="1611"/>
                      <a:pt x="3369" y="1609"/>
                    </a:cubicBezTo>
                    <a:cubicBezTo>
                      <a:pt x="3382" y="1607"/>
                      <a:pt x="3352" y="1517"/>
                      <a:pt x="3350" y="1480"/>
                    </a:cubicBezTo>
                    <a:cubicBezTo>
                      <a:pt x="3348" y="1443"/>
                      <a:pt x="3358" y="1430"/>
                      <a:pt x="3337" y="1426"/>
                    </a:cubicBezTo>
                    <a:cubicBezTo>
                      <a:pt x="3315" y="1422"/>
                      <a:pt x="3332" y="1441"/>
                      <a:pt x="3324" y="1445"/>
                    </a:cubicBezTo>
                    <a:cubicBezTo>
                      <a:pt x="3315" y="1450"/>
                      <a:pt x="3300" y="1441"/>
                      <a:pt x="3289" y="1437"/>
                    </a:cubicBezTo>
                    <a:cubicBezTo>
                      <a:pt x="3279" y="1433"/>
                      <a:pt x="3268" y="1422"/>
                      <a:pt x="3255" y="1426"/>
                    </a:cubicBezTo>
                    <a:cubicBezTo>
                      <a:pt x="3242" y="1430"/>
                      <a:pt x="3240" y="1428"/>
                      <a:pt x="3225" y="1422"/>
                    </a:cubicBezTo>
                    <a:cubicBezTo>
                      <a:pt x="3209" y="1415"/>
                      <a:pt x="3227" y="1400"/>
                      <a:pt x="3214" y="1394"/>
                    </a:cubicBezTo>
                    <a:cubicBezTo>
                      <a:pt x="3201" y="1387"/>
                      <a:pt x="3199" y="1398"/>
                      <a:pt x="3181" y="1400"/>
                    </a:cubicBezTo>
                    <a:cubicBezTo>
                      <a:pt x="3164" y="1402"/>
                      <a:pt x="3184" y="1387"/>
                      <a:pt x="3190" y="1379"/>
                    </a:cubicBezTo>
                    <a:cubicBezTo>
                      <a:pt x="3196" y="1370"/>
                      <a:pt x="3294" y="1271"/>
                      <a:pt x="3304" y="1252"/>
                    </a:cubicBezTo>
                    <a:cubicBezTo>
                      <a:pt x="3315" y="1232"/>
                      <a:pt x="3354" y="1211"/>
                      <a:pt x="3371" y="1209"/>
                    </a:cubicBezTo>
                    <a:cubicBezTo>
                      <a:pt x="3389" y="1206"/>
                      <a:pt x="3458" y="1202"/>
                      <a:pt x="3466" y="1209"/>
                    </a:cubicBezTo>
                    <a:cubicBezTo>
                      <a:pt x="3475" y="1215"/>
                      <a:pt x="3486" y="1189"/>
                      <a:pt x="3501" y="1189"/>
                    </a:cubicBezTo>
                    <a:cubicBezTo>
                      <a:pt x="3516" y="1189"/>
                      <a:pt x="3531" y="1209"/>
                      <a:pt x="3544" y="1217"/>
                    </a:cubicBezTo>
                    <a:cubicBezTo>
                      <a:pt x="3557" y="1226"/>
                      <a:pt x="3615" y="1219"/>
                      <a:pt x="3622" y="1209"/>
                    </a:cubicBezTo>
                    <a:cubicBezTo>
                      <a:pt x="3628" y="1198"/>
                      <a:pt x="3611" y="1187"/>
                      <a:pt x="3598" y="1178"/>
                    </a:cubicBezTo>
                    <a:cubicBezTo>
                      <a:pt x="3585" y="1170"/>
                      <a:pt x="3646" y="1107"/>
                      <a:pt x="3652" y="1101"/>
                    </a:cubicBezTo>
                    <a:cubicBezTo>
                      <a:pt x="3659" y="1094"/>
                      <a:pt x="3687" y="1088"/>
                      <a:pt x="3710" y="1086"/>
                    </a:cubicBezTo>
                    <a:cubicBezTo>
                      <a:pt x="3734" y="1084"/>
                      <a:pt x="3726" y="1103"/>
                      <a:pt x="3719" y="1116"/>
                    </a:cubicBezTo>
                    <a:cubicBezTo>
                      <a:pt x="3713" y="1129"/>
                      <a:pt x="3726" y="1153"/>
                      <a:pt x="3736" y="1157"/>
                    </a:cubicBezTo>
                    <a:cubicBezTo>
                      <a:pt x="3747" y="1161"/>
                      <a:pt x="3751" y="1118"/>
                      <a:pt x="3751" y="1118"/>
                    </a:cubicBezTo>
                    <a:cubicBezTo>
                      <a:pt x="3751" y="1118"/>
                      <a:pt x="3780" y="1094"/>
                      <a:pt x="3777" y="1086"/>
                    </a:cubicBezTo>
                    <a:cubicBezTo>
                      <a:pt x="3775" y="1077"/>
                      <a:pt x="3801" y="1051"/>
                      <a:pt x="3801" y="1051"/>
                    </a:cubicBezTo>
                    <a:cubicBezTo>
                      <a:pt x="3801" y="1051"/>
                      <a:pt x="3823" y="1051"/>
                      <a:pt x="3831" y="1060"/>
                    </a:cubicBezTo>
                    <a:cubicBezTo>
                      <a:pt x="3840" y="1069"/>
                      <a:pt x="3821" y="1069"/>
                      <a:pt x="3810" y="1075"/>
                    </a:cubicBezTo>
                    <a:cubicBezTo>
                      <a:pt x="3799" y="1081"/>
                      <a:pt x="3806" y="1118"/>
                      <a:pt x="3803" y="1127"/>
                    </a:cubicBezTo>
                    <a:cubicBezTo>
                      <a:pt x="3801" y="1135"/>
                      <a:pt x="3771" y="1148"/>
                      <a:pt x="3771" y="1148"/>
                    </a:cubicBezTo>
                    <a:cubicBezTo>
                      <a:pt x="3771" y="1148"/>
                      <a:pt x="3713" y="1202"/>
                      <a:pt x="3708" y="1219"/>
                    </a:cubicBezTo>
                    <a:cubicBezTo>
                      <a:pt x="3704" y="1237"/>
                      <a:pt x="3663" y="1267"/>
                      <a:pt x="3644" y="1293"/>
                    </a:cubicBezTo>
                    <a:cubicBezTo>
                      <a:pt x="3624" y="1318"/>
                      <a:pt x="3622" y="1433"/>
                      <a:pt x="3624" y="1448"/>
                    </a:cubicBezTo>
                    <a:cubicBezTo>
                      <a:pt x="3626" y="1463"/>
                      <a:pt x="3646" y="1525"/>
                      <a:pt x="3648" y="1540"/>
                    </a:cubicBezTo>
                    <a:cubicBezTo>
                      <a:pt x="3650" y="1555"/>
                      <a:pt x="3689" y="1482"/>
                      <a:pt x="3691" y="1467"/>
                    </a:cubicBezTo>
                    <a:cubicBezTo>
                      <a:pt x="3693" y="1452"/>
                      <a:pt x="3713" y="1458"/>
                      <a:pt x="3719" y="1454"/>
                    </a:cubicBezTo>
                    <a:cubicBezTo>
                      <a:pt x="3726" y="1450"/>
                      <a:pt x="3721" y="1426"/>
                      <a:pt x="3719" y="1415"/>
                    </a:cubicBezTo>
                    <a:cubicBezTo>
                      <a:pt x="3717" y="1405"/>
                      <a:pt x="3736" y="1405"/>
                      <a:pt x="3747" y="1400"/>
                    </a:cubicBezTo>
                    <a:cubicBezTo>
                      <a:pt x="3758" y="1396"/>
                      <a:pt x="3760" y="1377"/>
                      <a:pt x="3758" y="1357"/>
                    </a:cubicBezTo>
                    <a:cubicBezTo>
                      <a:pt x="3756" y="1338"/>
                      <a:pt x="3767" y="1338"/>
                      <a:pt x="3788" y="1342"/>
                    </a:cubicBezTo>
                    <a:cubicBezTo>
                      <a:pt x="3810" y="1346"/>
                      <a:pt x="3786" y="1297"/>
                      <a:pt x="3788" y="1280"/>
                    </a:cubicBezTo>
                    <a:cubicBezTo>
                      <a:pt x="3790" y="1262"/>
                      <a:pt x="3782" y="1269"/>
                      <a:pt x="3771" y="1269"/>
                    </a:cubicBezTo>
                    <a:cubicBezTo>
                      <a:pt x="3760" y="1269"/>
                      <a:pt x="3797" y="1193"/>
                      <a:pt x="3801" y="1185"/>
                    </a:cubicBezTo>
                    <a:cubicBezTo>
                      <a:pt x="3806" y="1176"/>
                      <a:pt x="3834" y="1168"/>
                      <a:pt x="3840" y="1161"/>
                    </a:cubicBezTo>
                    <a:cubicBezTo>
                      <a:pt x="3846" y="1155"/>
                      <a:pt x="3849" y="1172"/>
                      <a:pt x="3857" y="1181"/>
                    </a:cubicBezTo>
                    <a:cubicBezTo>
                      <a:pt x="3866" y="1189"/>
                      <a:pt x="3857" y="1181"/>
                      <a:pt x="3868" y="1163"/>
                    </a:cubicBezTo>
                    <a:cubicBezTo>
                      <a:pt x="3879" y="1146"/>
                      <a:pt x="3877" y="1159"/>
                      <a:pt x="3894" y="1155"/>
                    </a:cubicBezTo>
                    <a:cubicBezTo>
                      <a:pt x="3911" y="1150"/>
                      <a:pt x="3918" y="1155"/>
                      <a:pt x="3926" y="1159"/>
                    </a:cubicBezTo>
                    <a:cubicBezTo>
                      <a:pt x="3935" y="1163"/>
                      <a:pt x="3931" y="1183"/>
                      <a:pt x="3942" y="1187"/>
                    </a:cubicBezTo>
                    <a:cubicBezTo>
                      <a:pt x="3952" y="1191"/>
                      <a:pt x="3957" y="1176"/>
                      <a:pt x="3955" y="1159"/>
                    </a:cubicBezTo>
                    <a:cubicBezTo>
                      <a:pt x="3952" y="1142"/>
                      <a:pt x="3980" y="1122"/>
                      <a:pt x="3989" y="1114"/>
                    </a:cubicBezTo>
                    <a:cubicBezTo>
                      <a:pt x="3998" y="1105"/>
                      <a:pt x="4011" y="1099"/>
                      <a:pt x="4028" y="1086"/>
                    </a:cubicBezTo>
                    <a:cubicBezTo>
                      <a:pt x="4045" y="1073"/>
                      <a:pt x="4088" y="1053"/>
                      <a:pt x="4097" y="1049"/>
                    </a:cubicBezTo>
                    <a:cubicBezTo>
                      <a:pt x="4106" y="1045"/>
                      <a:pt x="4119" y="1056"/>
                      <a:pt x="4132" y="1064"/>
                    </a:cubicBezTo>
                    <a:cubicBezTo>
                      <a:pt x="4145" y="1073"/>
                      <a:pt x="4145" y="1023"/>
                      <a:pt x="4145" y="1013"/>
                    </a:cubicBezTo>
                    <a:cubicBezTo>
                      <a:pt x="4145" y="1002"/>
                      <a:pt x="4123" y="969"/>
                      <a:pt x="4099" y="954"/>
                    </a:cubicBezTo>
                    <a:cubicBezTo>
                      <a:pt x="4075" y="939"/>
                      <a:pt x="4093" y="935"/>
                      <a:pt x="4103" y="931"/>
                    </a:cubicBezTo>
                    <a:cubicBezTo>
                      <a:pt x="4114" y="926"/>
                      <a:pt x="4132" y="926"/>
                      <a:pt x="4147" y="920"/>
                    </a:cubicBezTo>
                    <a:cubicBezTo>
                      <a:pt x="4162" y="913"/>
                      <a:pt x="4170" y="900"/>
                      <a:pt x="4173" y="890"/>
                    </a:cubicBezTo>
                    <a:cubicBezTo>
                      <a:pt x="4175" y="879"/>
                      <a:pt x="4168" y="866"/>
                      <a:pt x="4186" y="864"/>
                    </a:cubicBezTo>
                    <a:cubicBezTo>
                      <a:pt x="4203" y="862"/>
                      <a:pt x="4203" y="903"/>
                      <a:pt x="4203" y="903"/>
                    </a:cubicBezTo>
                    <a:cubicBezTo>
                      <a:pt x="4237" y="903"/>
                      <a:pt x="4237" y="903"/>
                      <a:pt x="4237" y="903"/>
                    </a:cubicBezTo>
                    <a:cubicBezTo>
                      <a:pt x="4250" y="903"/>
                      <a:pt x="4244" y="920"/>
                      <a:pt x="4242" y="926"/>
                    </a:cubicBezTo>
                    <a:cubicBezTo>
                      <a:pt x="4240" y="933"/>
                      <a:pt x="4261" y="939"/>
                      <a:pt x="4270" y="941"/>
                    </a:cubicBezTo>
                    <a:cubicBezTo>
                      <a:pt x="4278" y="944"/>
                      <a:pt x="4302" y="959"/>
                      <a:pt x="4317" y="965"/>
                    </a:cubicBezTo>
                    <a:cubicBezTo>
                      <a:pt x="4332" y="972"/>
                      <a:pt x="4330" y="911"/>
                      <a:pt x="4330" y="900"/>
                    </a:cubicBezTo>
                    <a:cubicBezTo>
                      <a:pt x="4330" y="890"/>
                      <a:pt x="4363" y="881"/>
                      <a:pt x="4369" y="875"/>
                    </a:cubicBezTo>
                    <a:cubicBezTo>
                      <a:pt x="4376" y="868"/>
                      <a:pt x="4371" y="862"/>
                      <a:pt x="4363" y="851"/>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111" name="Freeform 41">
                <a:extLst>
                  <a:ext uri="{FF2B5EF4-FFF2-40B4-BE49-F238E27FC236}">
                    <a16:creationId xmlns:a16="http://schemas.microsoft.com/office/drawing/2014/main" id="{124D626B-AF63-2C4F-95B2-7DD6FD4CB6CA}"/>
                  </a:ext>
                </a:extLst>
              </p:cNvPr>
              <p:cNvSpPr>
                <a:spLocks/>
              </p:cNvSpPr>
              <p:nvPr/>
            </p:nvSpPr>
            <p:spPr bwMode="auto">
              <a:xfrm>
                <a:off x="4017" y="2568"/>
                <a:ext cx="132" cy="165"/>
              </a:xfrm>
              <a:custGeom>
                <a:avLst/>
                <a:gdLst/>
                <a:ahLst/>
                <a:cxnLst>
                  <a:cxn ang="0">
                    <a:pos x="9" y="32"/>
                  </a:cxn>
                  <a:cxn ang="0">
                    <a:pos x="24" y="65"/>
                  </a:cxn>
                  <a:cxn ang="0">
                    <a:pos x="24" y="101"/>
                  </a:cxn>
                  <a:cxn ang="0">
                    <a:pos x="11" y="134"/>
                  </a:cxn>
                  <a:cxn ang="0">
                    <a:pos x="44" y="138"/>
                  </a:cxn>
                  <a:cxn ang="0">
                    <a:pos x="74" y="118"/>
                  </a:cxn>
                  <a:cxn ang="0">
                    <a:pos x="95" y="108"/>
                  </a:cxn>
                  <a:cxn ang="0">
                    <a:pos x="98" y="67"/>
                  </a:cxn>
                  <a:cxn ang="0">
                    <a:pos x="106" y="45"/>
                  </a:cxn>
                  <a:cxn ang="0">
                    <a:pos x="108" y="24"/>
                  </a:cxn>
                  <a:cxn ang="0">
                    <a:pos x="78" y="0"/>
                  </a:cxn>
                  <a:cxn ang="0">
                    <a:pos x="65" y="26"/>
                  </a:cxn>
                  <a:cxn ang="0">
                    <a:pos x="44" y="34"/>
                  </a:cxn>
                  <a:cxn ang="0">
                    <a:pos x="9" y="32"/>
                  </a:cxn>
                </a:cxnLst>
                <a:rect l="0" t="0" r="r" b="b"/>
                <a:pathLst>
                  <a:path w="115" h="144">
                    <a:moveTo>
                      <a:pt x="9" y="32"/>
                    </a:moveTo>
                    <a:cubicBezTo>
                      <a:pt x="7" y="41"/>
                      <a:pt x="18" y="54"/>
                      <a:pt x="24" y="65"/>
                    </a:cubicBezTo>
                    <a:cubicBezTo>
                      <a:pt x="31" y="75"/>
                      <a:pt x="33" y="86"/>
                      <a:pt x="24" y="101"/>
                    </a:cubicBezTo>
                    <a:cubicBezTo>
                      <a:pt x="16" y="116"/>
                      <a:pt x="0" y="123"/>
                      <a:pt x="11" y="134"/>
                    </a:cubicBezTo>
                    <a:cubicBezTo>
                      <a:pt x="22" y="144"/>
                      <a:pt x="37" y="144"/>
                      <a:pt x="44" y="138"/>
                    </a:cubicBezTo>
                    <a:cubicBezTo>
                      <a:pt x="50" y="131"/>
                      <a:pt x="65" y="123"/>
                      <a:pt x="74" y="118"/>
                    </a:cubicBezTo>
                    <a:cubicBezTo>
                      <a:pt x="83" y="114"/>
                      <a:pt x="93" y="116"/>
                      <a:pt x="95" y="108"/>
                    </a:cubicBezTo>
                    <a:cubicBezTo>
                      <a:pt x="98" y="99"/>
                      <a:pt x="95" y="73"/>
                      <a:pt x="98" y="67"/>
                    </a:cubicBezTo>
                    <a:cubicBezTo>
                      <a:pt x="100" y="60"/>
                      <a:pt x="106" y="45"/>
                      <a:pt x="106" y="45"/>
                    </a:cubicBezTo>
                    <a:cubicBezTo>
                      <a:pt x="106" y="45"/>
                      <a:pt x="115" y="30"/>
                      <a:pt x="108" y="24"/>
                    </a:cubicBezTo>
                    <a:cubicBezTo>
                      <a:pt x="102" y="17"/>
                      <a:pt x="78" y="0"/>
                      <a:pt x="78" y="0"/>
                    </a:cubicBezTo>
                    <a:cubicBezTo>
                      <a:pt x="65" y="26"/>
                      <a:pt x="65" y="26"/>
                      <a:pt x="65" y="26"/>
                    </a:cubicBezTo>
                    <a:cubicBezTo>
                      <a:pt x="65" y="26"/>
                      <a:pt x="52" y="39"/>
                      <a:pt x="44" y="34"/>
                    </a:cubicBezTo>
                    <a:cubicBezTo>
                      <a:pt x="35" y="30"/>
                      <a:pt x="9" y="32"/>
                      <a:pt x="9" y="32"/>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2" name="Freeform 42">
                <a:extLst>
                  <a:ext uri="{FF2B5EF4-FFF2-40B4-BE49-F238E27FC236}">
                    <a16:creationId xmlns:a16="http://schemas.microsoft.com/office/drawing/2014/main" id="{82D3F94A-FB32-2E4F-A5F4-186CA5E1203E}"/>
                  </a:ext>
                </a:extLst>
              </p:cNvPr>
              <p:cNvSpPr>
                <a:spLocks/>
              </p:cNvSpPr>
              <p:nvPr/>
            </p:nvSpPr>
            <p:spPr bwMode="auto">
              <a:xfrm>
                <a:off x="4124" y="2350"/>
                <a:ext cx="196" cy="473"/>
              </a:xfrm>
              <a:custGeom>
                <a:avLst/>
                <a:gdLst/>
                <a:ahLst/>
                <a:cxnLst>
                  <a:cxn ang="0">
                    <a:pos x="61" y="20"/>
                  </a:cxn>
                  <a:cxn ang="0">
                    <a:pos x="33" y="76"/>
                  </a:cxn>
                  <a:cxn ang="0">
                    <a:pos x="7" y="93"/>
                  </a:cxn>
                  <a:cxn ang="0">
                    <a:pos x="11" y="125"/>
                  </a:cxn>
                  <a:cxn ang="0">
                    <a:pos x="26" y="138"/>
                  </a:cxn>
                  <a:cxn ang="0">
                    <a:pos x="33" y="188"/>
                  </a:cxn>
                  <a:cxn ang="0">
                    <a:pos x="54" y="196"/>
                  </a:cxn>
                  <a:cxn ang="0">
                    <a:pos x="69" y="229"/>
                  </a:cxn>
                  <a:cxn ang="0">
                    <a:pos x="65" y="257"/>
                  </a:cxn>
                  <a:cxn ang="0">
                    <a:pos x="44" y="272"/>
                  </a:cxn>
                  <a:cxn ang="0">
                    <a:pos x="41" y="293"/>
                  </a:cxn>
                  <a:cxn ang="0">
                    <a:pos x="35" y="311"/>
                  </a:cxn>
                  <a:cxn ang="0">
                    <a:pos x="72" y="326"/>
                  </a:cxn>
                  <a:cxn ang="0">
                    <a:pos x="63" y="347"/>
                  </a:cxn>
                  <a:cxn ang="0">
                    <a:pos x="37" y="362"/>
                  </a:cxn>
                  <a:cxn ang="0">
                    <a:pos x="35" y="395"/>
                  </a:cxn>
                  <a:cxn ang="0">
                    <a:pos x="93" y="360"/>
                  </a:cxn>
                  <a:cxn ang="0">
                    <a:pos x="147" y="356"/>
                  </a:cxn>
                  <a:cxn ang="0">
                    <a:pos x="164" y="343"/>
                  </a:cxn>
                  <a:cxn ang="0">
                    <a:pos x="167" y="313"/>
                  </a:cxn>
                  <a:cxn ang="0">
                    <a:pos x="171" y="287"/>
                  </a:cxn>
                  <a:cxn ang="0">
                    <a:pos x="136" y="278"/>
                  </a:cxn>
                  <a:cxn ang="0">
                    <a:pos x="141" y="244"/>
                  </a:cxn>
                  <a:cxn ang="0">
                    <a:pos x="113" y="218"/>
                  </a:cxn>
                  <a:cxn ang="0">
                    <a:pos x="82" y="151"/>
                  </a:cxn>
                  <a:cxn ang="0">
                    <a:pos x="95" y="115"/>
                  </a:cxn>
                  <a:cxn ang="0">
                    <a:pos x="89" y="91"/>
                  </a:cxn>
                  <a:cxn ang="0">
                    <a:pos x="61" y="87"/>
                  </a:cxn>
                  <a:cxn ang="0">
                    <a:pos x="65" y="56"/>
                  </a:cxn>
                  <a:cxn ang="0">
                    <a:pos x="61" y="20"/>
                  </a:cxn>
                </a:cxnLst>
                <a:rect l="0" t="0" r="r" b="b"/>
                <a:pathLst>
                  <a:path w="171" h="412">
                    <a:moveTo>
                      <a:pt x="61" y="20"/>
                    </a:moveTo>
                    <a:cubicBezTo>
                      <a:pt x="57" y="25"/>
                      <a:pt x="39" y="74"/>
                      <a:pt x="33" y="76"/>
                    </a:cubicBezTo>
                    <a:cubicBezTo>
                      <a:pt x="26" y="78"/>
                      <a:pt x="9" y="84"/>
                      <a:pt x="7" y="93"/>
                    </a:cubicBezTo>
                    <a:cubicBezTo>
                      <a:pt x="5" y="102"/>
                      <a:pt x="0" y="123"/>
                      <a:pt x="11" y="125"/>
                    </a:cubicBezTo>
                    <a:cubicBezTo>
                      <a:pt x="22" y="128"/>
                      <a:pt x="24" y="125"/>
                      <a:pt x="26" y="138"/>
                    </a:cubicBezTo>
                    <a:cubicBezTo>
                      <a:pt x="28" y="151"/>
                      <a:pt x="26" y="179"/>
                      <a:pt x="33" y="188"/>
                    </a:cubicBezTo>
                    <a:cubicBezTo>
                      <a:pt x="39" y="196"/>
                      <a:pt x="46" y="190"/>
                      <a:pt x="54" y="196"/>
                    </a:cubicBezTo>
                    <a:cubicBezTo>
                      <a:pt x="63" y="203"/>
                      <a:pt x="65" y="220"/>
                      <a:pt x="69" y="229"/>
                    </a:cubicBezTo>
                    <a:cubicBezTo>
                      <a:pt x="74" y="237"/>
                      <a:pt x="78" y="255"/>
                      <a:pt x="65" y="257"/>
                    </a:cubicBezTo>
                    <a:cubicBezTo>
                      <a:pt x="52" y="259"/>
                      <a:pt x="37" y="259"/>
                      <a:pt x="44" y="272"/>
                    </a:cubicBezTo>
                    <a:cubicBezTo>
                      <a:pt x="50" y="285"/>
                      <a:pt x="44" y="285"/>
                      <a:pt x="41" y="293"/>
                    </a:cubicBezTo>
                    <a:cubicBezTo>
                      <a:pt x="39" y="302"/>
                      <a:pt x="26" y="304"/>
                      <a:pt x="35" y="311"/>
                    </a:cubicBezTo>
                    <a:cubicBezTo>
                      <a:pt x="44" y="317"/>
                      <a:pt x="61" y="326"/>
                      <a:pt x="72" y="326"/>
                    </a:cubicBezTo>
                    <a:cubicBezTo>
                      <a:pt x="82" y="326"/>
                      <a:pt x="80" y="343"/>
                      <a:pt x="63" y="347"/>
                    </a:cubicBezTo>
                    <a:cubicBezTo>
                      <a:pt x="46" y="352"/>
                      <a:pt x="39" y="352"/>
                      <a:pt x="37" y="362"/>
                    </a:cubicBezTo>
                    <a:cubicBezTo>
                      <a:pt x="35" y="373"/>
                      <a:pt x="15" y="412"/>
                      <a:pt x="35" y="395"/>
                    </a:cubicBezTo>
                    <a:cubicBezTo>
                      <a:pt x="54" y="377"/>
                      <a:pt x="78" y="362"/>
                      <a:pt x="93" y="360"/>
                    </a:cubicBezTo>
                    <a:cubicBezTo>
                      <a:pt x="108" y="358"/>
                      <a:pt x="139" y="356"/>
                      <a:pt x="147" y="356"/>
                    </a:cubicBezTo>
                    <a:cubicBezTo>
                      <a:pt x="156" y="356"/>
                      <a:pt x="167" y="354"/>
                      <a:pt x="164" y="343"/>
                    </a:cubicBezTo>
                    <a:cubicBezTo>
                      <a:pt x="162" y="332"/>
                      <a:pt x="167" y="313"/>
                      <a:pt x="167" y="313"/>
                    </a:cubicBezTo>
                    <a:cubicBezTo>
                      <a:pt x="171" y="287"/>
                      <a:pt x="171" y="287"/>
                      <a:pt x="171" y="287"/>
                    </a:cubicBezTo>
                    <a:cubicBezTo>
                      <a:pt x="136" y="278"/>
                      <a:pt x="136" y="278"/>
                      <a:pt x="136" y="278"/>
                    </a:cubicBezTo>
                    <a:cubicBezTo>
                      <a:pt x="136" y="278"/>
                      <a:pt x="145" y="250"/>
                      <a:pt x="141" y="244"/>
                    </a:cubicBezTo>
                    <a:cubicBezTo>
                      <a:pt x="136" y="237"/>
                      <a:pt x="113" y="218"/>
                      <a:pt x="113" y="218"/>
                    </a:cubicBezTo>
                    <a:cubicBezTo>
                      <a:pt x="113" y="218"/>
                      <a:pt x="85" y="160"/>
                      <a:pt x="82" y="151"/>
                    </a:cubicBezTo>
                    <a:cubicBezTo>
                      <a:pt x="80" y="143"/>
                      <a:pt x="87" y="123"/>
                      <a:pt x="95" y="115"/>
                    </a:cubicBezTo>
                    <a:cubicBezTo>
                      <a:pt x="104" y="106"/>
                      <a:pt x="100" y="89"/>
                      <a:pt x="89" y="91"/>
                    </a:cubicBezTo>
                    <a:cubicBezTo>
                      <a:pt x="78" y="93"/>
                      <a:pt x="63" y="97"/>
                      <a:pt x="61" y="87"/>
                    </a:cubicBezTo>
                    <a:cubicBezTo>
                      <a:pt x="59" y="76"/>
                      <a:pt x="56" y="67"/>
                      <a:pt x="65" y="56"/>
                    </a:cubicBezTo>
                    <a:cubicBezTo>
                      <a:pt x="74" y="46"/>
                      <a:pt x="76" y="0"/>
                      <a:pt x="61" y="20"/>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3" name="Freeform 43">
                <a:extLst>
                  <a:ext uri="{FF2B5EF4-FFF2-40B4-BE49-F238E27FC236}">
                    <a16:creationId xmlns:a16="http://schemas.microsoft.com/office/drawing/2014/main" id="{EB413508-D9B3-524B-A862-4D4303C45F13}"/>
                  </a:ext>
                </a:extLst>
              </p:cNvPr>
              <p:cNvSpPr>
                <a:spLocks/>
              </p:cNvSpPr>
              <p:nvPr/>
            </p:nvSpPr>
            <p:spPr bwMode="auto">
              <a:xfrm>
                <a:off x="4486" y="3122"/>
                <a:ext cx="39" cy="81"/>
              </a:xfrm>
              <a:custGeom>
                <a:avLst/>
                <a:gdLst/>
                <a:ahLst/>
                <a:cxnLst>
                  <a:cxn ang="0">
                    <a:pos x="23" y="4"/>
                  </a:cxn>
                  <a:cxn ang="0">
                    <a:pos x="6" y="31"/>
                  </a:cxn>
                  <a:cxn ang="0">
                    <a:pos x="20" y="56"/>
                  </a:cxn>
                  <a:cxn ang="0">
                    <a:pos x="33" y="57"/>
                  </a:cxn>
                  <a:cxn ang="0">
                    <a:pos x="32" y="18"/>
                  </a:cxn>
                  <a:cxn ang="0">
                    <a:pos x="23" y="4"/>
                  </a:cxn>
                </a:cxnLst>
                <a:rect l="0" t="0" r="r" b="b"/>
                <a:pathLst>
                  <a:path w="34" h="70">
                    <a:moveTo>
                      <a:pt x="23" y="4"/>
                    </a:moveTo>
                    <a:cubicBezTo>
                      <a:pt x="23" y="8"/>
                      <a:pt x="0" y="25"/>
                      <a:pt x="6" y="31"/>
                    </a:cubicBezTo>
                    <a:cubicBezTo>
                      <a:pt x="12" y="36"/>
                      <a:pt x="16" y="47"/>
                      <a:pt x="20" y="56"/>
                    </a:cubicBezTo>
                    <a:cubicBezTo>
                      <a:pt x="24" y="64"/>
                      <a:pt x="32" y="70"/>
                      <a:pt x="33" y="57"/>
                    </a:cubicBezTo>
                    <a:cubicBezTo>
                      <a:pt x="34" y="44"/>
                      <a:pt x="31" y="22"/>
                      <a:pt x="32" y="18"/>
                    </a:cubicBezTo>
                    <a:cubicBezTo>
                      <a:pt x="33" y="14"/>
                      <a:pt x="23" y="0"/>
                      <a:pt x="23" y="4"/>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4" name="Freeform 44">
                <a:extLst>
                  <a:ext uri="{FF2B5EF4-FFF2-40B4-BE49-F238E27FC236}">
                    <a16:creationId xmlns:a16="http://schemas.microsoft.com/office/drawing/2014/main" id="{7E605C57-D5DB-FC45-BA2C-55FC03E50700}"/>
                  </a:ext>
                </a:extLst>
              </p:cNvPr>
              <p:cNvSpPr>
                <a:spLocks/>
              </p:cNvSpPr>
              <p:nvPr/>
            </p:nvSpPr>
            <p:spPr bwMode="auto">
              <a:xfrm>
                <a:off x="4607" y="3235"/>
                <a:ext cx="61" cy="38"/>
              </a:xfrm>
              <a:custGeom>
                <a:avLst/>
                <a:gdLst/>
                <a:ahLst/>
                <a:cxnLst>
                  <a:cxn ang="0">
                    <a:pos x="53" y="0"/>
                  </a:cxn>
                  <a:cxn ang="0">
                    <a:pos x="52" y="14"/>
                  </a:cxn>
                  <a:cxn ang="0">
                    <a:pos x="37" y="30"/>
                  </a:cxn>
                  <a:cxn ang="0">
                    <a:pos x="19" y="15"/>
                  </a:cxn>
                  <a:cxn ang="0">
                    <a:pos x="6" y="1"/>
                  </a:cxn>
                  <a:cxn ang="0">
                    <a:pos x="32" y="0"/>
                  </a:cxn>
                  <a:cxn ang="0">
                    <a:pos x="53" y="0"/>
                  </a:cxn>
                </a:cxnLst>
                <a:rect l="0" t="0" r="r" b="b"/>
                <a:pathLst>
                  <a:path w="53" h="33">
                    <a:moveTo>
                      <a:pt x="53" y="0"/>
                    </a:moveTo>
                    <a:cubicBezTo>
                      <a:pt x="53" y="0"/>
                      <a:pt x="52" y="10"/>
                      <a:pt x="52" y="14"/>
                    </a:cubicBezTo>
                    <a:cubicBezTo>
                      <a:pt x="52" y="17"/>
                      <a:pt x="42" y="33"/>
                      <a:pt x="37" y="30"/>
                    </a:cubicBezTo>
                    <a:cubicBezTo>
                      <a:pt x="32" y="26"/>
                      <a:pt x="25" y="17"/>
                      <a:pt x="19" y="15"/>
                    </a:cubicBezTo>
                    <a:cubicBezTo>
                      <a:pt x="12" y="12"/>
                      <a:pt x="0" y="2"/>
                      <a:pt x="6" y="1"/>
                    </a:cubicBezTo>
                    <a:cubicBezTo>
                      <a:pt x="11" y="0"/>
                      <a:pt x="27" y="0"/>
                      <a:pt x="32" y="0"/>
                    </a:cubicBezTo>
                    <a:lnTo>
                      <a:pt x="53"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5" name="Freeform 45">
                <a:extLst>
                  <a:ext uri="{FF2B5EF4-FFF2-40B4-BE49-F238E27FC236}">
                    <a16:creationId xmlns:a16="http://schemas.microsoft.com/office/drawing/2014/main" id="{5B01A8C8-0A44-EC49-9599-A0C1F49C22E7}"/>
                  </a:ext>
                </a:extLst>
              </p:cNvPr>
              <p:cNvSpPr>
                <a:spLocks/>
              </p:cNvSpPr>
              <p:nvPr/>
            </p:nvSpPr>
            <p:spPr bwMode="auto">
              <a:xfrm>
                <a:off x="4853" y="3299"/>
                <a:ext cx="132" cy="33"/>
              </a:xfrm>
              <a:custGeom>
                <a:avLst/>
                <a:gdLst/>
                <a:ahLst/>
                <a:cxnLst>
                  <a:cxn ang="0">
                    <a:pos x="20" y="4"/>
                  </a:cxn>
                  <a:cxn ang="0">
                    <a:pos x="48" y="11"/>
                  </a:cxn>
                  <a:cxn ang="0">
                    <a:pos x="75" y="10"/>
                  </a:cxn>
                  <a:cxn ang="0">
                    <a:pos x="106" y="0"/>
                  </a:cxn>
                  <a:cxn ang="0">
                    <a:pos x="108" y="8"/>
                  </a:cxn>
                  <a:cxn ang="0">
                    <a:pos x="77" y="23"/>
                  </a:cxn>
                  <a:cxn ang="0">
                    <a:pos x="40" y="26"/>
                  </a:cxn>
                  <a:cxn ang="0">
                    <a:pos x="11" y="20"/>
                  </a:cxn>
                  <a:cxn ang="0">
                    <a:pos x="20" y="4"/>
                  </a:cxn>
                </a:cxnLst>
                <a:rect l="0" t="0" r="r" b="b"/>
                <a:pathLst>
                  <a:path w="115" h="29">
                    <a:moveTo>
                      <a:pt x="20" y="4"/>
                    </a:moveTo>
                    <a:cubicBezTo>
                      <a:pt x="20" y="4"/>
                      <a:pt x="40" y="9"/>
                      <a:pt x="48" y="11"/>
                    </a:cubicBezTo>
                    <a:cubicBezTo>
                      <a:pt x="55" y="14"/>
                      <a:pt x="68" y="12"/>
                      <a:pt x="75" y="10"/>
                    </a:cubicBezTo>
                    <a:cubicBezTo>
                      <a:pt x="81" y="8"/>
                      <a:pt x="101" y="0"/>
                      <a:pt x="106" y="0"/>
                    </a:cubicBezTo>
                    <a:cubicBezTo>
                      <a:pt x="111" y="0"/>
                      <a:pt x="115" y="5"/>
                      <a:pt x="108" y="8"/>
                    </a:cubicBezTo>
                    <a:cubicBezTo>
                      <a:pt x="102" y="11"/>
                      <a:pt x="88" y="22"/>
                      <a:pt x="77" y="23"/>
                    </a:cubicBezTo>
                    <a:cubicBezTo>
                      <a:pt x="66" y="24"/>
                      <a:pt x="51" y="29"/>
                      <a:pt x="40" y="26"/>
                    </a:cubicBezTo>
                    <a:cubicBezTo>
                      <a:pt x="29" y="24"/>
                      <a:pt x="20" y="20"/>
                      <a:pt x="11" y="20"/>
                    </a:cubicBezTo>
                    <a:cubicBezTo>
                      <a:pt x="2" y="20"/>
                      <a:pt x="0" y="5"/>
                      <a:pt x="20" y="4"/>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6" name="Freeform 46">
                <a:extLst>
                  <a:ext uri="{FF2B5EF4-FFF2-40B4-BE49-F238E27FC236}">
                    <a16:creationId xmlns:a16="http://schemas.microsoft.com/office/drawing/2014/main" id="{3B9A7351-109E-5845-962E-A0F8F7B74BB9}"/>
                  </a:ext>
                </a:extLst>
              </p:cNvPr>
              <p:cNvSpPr>
                <a:spLocks/>
              </p:cNvSpPr>
              <p:nvPr/>
            </p:nvSpPr>
            <p:spPr bwMode="auto">
              <a:xfrm>
                <a:off x="6294" y="4007"/>
                <a:ext cx="60" cy="163"/>
              </a:xfrm>
              <a:custGeom>
                <a:avLst/>
                <a:gdLst/>
                <a:ahLst/>
                <a:cxnLst>
                  <a:cxn ang="0">
                    <a:pos x="15" y="43"/>
                  </a:cxn>
                  <a:cxn ang="0">
                    <a:pos x="4" y="79"/>
                  </a:cxn>
                  <a:cxn ang="0">
                    <a:pos x="8" y="116"/>
                  </a:cxn>
                  <a:cxn ang="0">
                    <a:pos x="24" y="133"/>
                  </a:cxn>
                  <a:cxn ang="0">
                    <a:pos x="52" y="116"/>
                  </a:cxn>
                  <a:cxn ang="0">
                    <a:pos x="49" y="71"/>
                  </a:cxn>
                  <a:cxn ang="0">
                    <a:pos x="15" y="43"/>
                  </a:cxn>
                </a:cxnLst>
                <a:rect l="0" t="0" r="r" b="b"/>
                <a:pathLst>
                  <a:path w="52" h="142">
                    <a:moveTo>
                      <a:pt x="15" y="43"/>
                    </a:moveTo>
                    <a:cubicBezTo>
                      <a:pt x="15" y="43"/>
                      <a:pt x="8" y="69"/>
                      <a:pt x="4" y="79"/>
                    </a:cubicBezTo>
                    <a:cubicBezTo>
                      <a:pt x="0" y="90"/>
                      <a:pt x="6" y="105"/>
                      <a:pt x="8" y="116"/>
                    </a:cubicBezTo>
                    <a:cubicBezTo>
                      <a:pt x="11" y="127"/>
                      <a:pt x="11" y="142"/>
                      <a:pt x="24" y="133"/>
                    </a:cubicBezTo>
                    <a:cubicBezTo>
                      <a:pt x="36" y="125"/>
                      <a:pt x="52" y="116"/>
                      <a:pt x="52" y="116"/>
                    </a:cubicBezTo>
                    <a:cubicBezTo>
                      <a:pt x="49" y="71"/>
                      <a:pt x="49" y="71"/>
                      <a:pt x="49" y="71"/>
                    </a:cubicBezTo>
                    <a:cubicBezTo>
                      <a:pt x="49" y="71"/>
                      <a:pt x="30" y="0"/>
                      <a:pt x="15" y="43"/>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7" name="Freeform 47">
                <a:extLst>
                  <a:ext uri="{FF2B5EF4-FFF2-40B4-BE49-F238E27FC236}">
                    <a16:creationId xmlns:a16="http://schemas.microsoft.com/office/drawing/2014/main" id="{1C6DB653-E10A-E444-8AFE-20D6C05B5546}"/>
                  </a:ext>
                </a:extLst>
              </p:cNvPr>
              <p:cNvSpPr>
                <a:spLocks/>
              </p:cNvSpPr>
              <p:nvPr/>
            </p:nvSpPr>
            <p:spPr bwMode="auto">
              <a:xfrm>
                <a:off x="6680" y="4144"/>
                <a:ext cx="293" cy="305"/>
              </a:xfrm>
              <a:custGeom>
                <a:avLst/>
                <a:gdLst/>
                <a:ahLst/>
                <a:cxnLst>
                  <a:cxn ang="0">
                    <a:pos x="20" y="8"/>
                  </a:cxn>
                  <a:cxn ang="0">
                    <a:pos x="68" y="43"/>
                  </a:cxn>
                  <a:cxn ang="0">
                    <a:pos x="105" y="95"/>
                  </a:cxn>
                  <a:cxn ang="0">
                    <a:pos x="152" y="128"/>
                  </a:cxn>
                  <a:cxn ang="0">
                    <a:pos x="170" y="142"/>
                  </a:cxn>
                  <a:cxn ang="0">
                    <a:pos x="203" y="181"/>
                  </a:cxn>
                  <a:cxn ang="0">
                    <a:pos x="230" y="208"/>
                  </a:cxn>
                  <a:cxn ang="0">
                    <a:pos x="232" y="264"/>
                  </a:cxn>
                  <a:cxn ang="0">
                    <a:pos x="167" y="247"/>
                  </a:cxn>
                  <a:cxn ang="0">
                    <a:pos x="115" y="168"/>
                  </a:cxn>
                  <a:cxn ang="0">
                    <a:pos x="62" y="83"/>
                  </a:cxn>
                  <a:cxn ang="0">
                    <a:pos x="19" y="43"/>
                  </a:cxn>
                  <a:cxn ang="0">
                    <a:pos x="20" y="8"/>
                  </a:cxn>
                </a:cxnLst>
                <a:rect l="0" t="0" r="r" b="b"/>
                <a:pathLst>
                  <a:path w="255" h="266">
                    <a:moveTo>
                      <a:pt x="20" y="8"/>
                    </a:moveTo>
                    <a:cubicBezTo>
                      <a:pt x="20" y="8"/>
                      <a:pt x="60" y="36"/>
                      <a:pt x="68" y="43"/>
                    </a:cubicBezTo>
                    <a:cubicBezTo>
                      <a:pt x="75" y="50"/>
                      <a:pt x="86" y="83"/>
                      <a:pt x="105" y="95"/>
                    </a:cubicBezTo>
                    <a:cubicBezTo>
                      <a:pt x="124" y="106"/>
                      <a:pt x="144" y="123"/>
                      <a:pt x="152" y="128"/>
                    </a:cubicBezTo>
                    <a:cubicBezTo>
                      <a:pt x="161" y="132"/>
                      <a:pt x="158" y="128"/>
                      <a:pt x="170" y="142"/>
                    </a:cubicBezTo>
                    <a:cubicBezTo>
                      <a:pt x="181" y="156"/>
                      <a:pt x="197" y="176"/>
                      <a:pt x="203" y="181"/>
                    </a:cubicBezTo>
                    <a:cubicBezTo>
                      <a:pt x="209" y="185"/>
                      <a:pt x="226" y="194"/>
                      <a:pt x="230" y="208"/>
                    </a:cubicBezTo>
                    <a:cubicBezTo>
                      <a:pt x="235" y="222"/>
                      <a:pt x="255" y="263"/>
                      <a:pt x="232" y="264"/>
                    </a:cubicBezTo>
                    <a:cubicBezTo>
                      <a:pt x="209" y="266"/>
                      <a:pt x="180" y="254"/>
                      <a:pt x="167" y="247"/>
                    </a:cubicBezTo>
                    <a:cubicBezTo>
                      <a:pt x="154" y="240"/>
                      <a:pt x="119" y="175"/>
                      <a:pt x="115" y="168"/>
                    </a:cubicBezTo>
                    <a:cubicBezTo>
                      <a:pt x="111" y="161"/>
                      <a:pt x="68" y="89"/>
                      <a:pt x="62" y="83"/>
                    </a:cubicBezTo>
                    <a:cubicBezTo>
                      <a:pt x="56" y="77"/>
                      <a:pt x="23" y="50"/>
                      <a:pt x="19" y="43"/>
                    </a:cubicBezTo>
                    <a:cubicBezTo>
                      <a:pt x="14" y="36"/>
                      <a:pt x="0" y="0"/>
                      <a:pt x="20" y="8"/>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8" name="Freeform 48">
                <a:extLst>
                  <a:ext uri="{FF2B5EF4-FFF2-40B4-BE49-F238E27FC236}">
                    <a16:creationId xmlns:a16="http://schemas.microsoft.com/office/drawing/2014/main" id="{D9D175EA-394A-FA4F-8DD3-E9FF57F7539F}"/>
                  </a:ext>
                </a:extLst>
              </p:cNvPr>
              <p:cNvSpPr>
                <a:spLocks/>
              </p:cNvSpPr>
              <p:nvPr/>
            </p:nvSpPr>
            <p:spPr bwMode="auto">
              <a:xfrm>
                <a:off x="6958" y="4451"/>
                <a:ext cx="223" cy="68"/>
              </a:xfrm>
              <a:custGeom>
                <a:avLst/>
                <a:gdLst/>
                <a:ahLst/>
                <a:cxnLst>
                  <a:cxn ang="0">
                    <a:pos x="3" y="21"/>
                  </a:cxn>
                  <a:cxn ang="0">
                    <a:pos x="50" y="38"/>
                  </a:cxn>
                  <a:cxn ang="0">
                    <a:pos x="89" y="59"/>
                  </a:cxn>
                  <a:cxn ang="0">
                    <a:pos x="152" y="59"/>
                  </a:cxn>
                  <a:cxn ang="0">
                    <a:pos x="188" y="45"/>
                  </a:cxn>
                  <a:cxn ang="0">
                    <a:pos x="128" y="26"/>
                  </a:cxn>
                  <a:cxn ang="0">
                    <a:pos x="93" y="21"/>
                  </a:cxn>
                  <a:cxn ang="0">
                    <a:pos x="40" y="16"/>
                  </a:cxn>
                  <a:cxn ang="0">
                    <a:pos x="3" y="21"/>
                  </a:cxn>
                </a:cxnLst>
                <a:rect l="0" t="0" r="r" b="b"/>
                <a:pathLst>
                  <a:path w="194" h="59">
                    <a:moveTo>
                      <a:pt x="3" y="21"/>
                    </a:moveTo>
                    <a:cubicBezTo>
                      <a:pt x="3" y="21"/>
                      <a:pt x="31" y="35"/>
                      <a:pt x="50" y="38"/>
                    </a:cubicBezTo>
                    <a:cubicBezTo>
                      <a:pt x="69" y="41"/>
                      <a:pt x="70" y="59"/>
                      <a:pt x="89" y="59"/>
                    </a:cubicBezTo>
                    <a:cubicBezTo>
                      <a:pt x="152" y="59"/>
                      <a:pt x="152" y="59"/>
                      <a:pt x="152" y="59"/>
                    </a:cubicBezTo>
                    <a:cubicBezTo>
                      <a:pt x="171" y="59"/>
                      <a:pt x="194" y="49"/>
                      <a:pt x="188" y="45"/>
                    </a:cubicBezTo>
                    <a:cubicBezTo>
                      <a:pt x="183" y="41"/>
                      <a:pt x="134" y="29"/>
                      <a:pt x="128" y="26"/>
                    </a:cubicBezTo>
                    <a:cubicBezTo>
                      <a:pt x="122" y="23"/>
                      <a:pt x="103" y="22"/>
                      <a:pt x="93" y="21"/>
                    </a:cubicBezTo>
                    <a:cubicBezTo>
                      <a:pt x="83" y="19"/>
                      <a:pt x="47" y="19"/>
                      <a:pt x="40" y="16"/>
                    </a:cubicBezTo>
                    <a:cubicBezTo>
                      <a:pt x="33" y="13"/>
                      <a:pt x="0" y="0"/>
                      <a:pt x="3" y="21"/>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19" name="Freeform 49">
                <a:extLst>
                  <a:ext uri="{FF2B5EF4-FFF2-40B4-BE49-F238E27FC236}">
                    <a16:creationId xmlns:a16="http://schemas.microsoft.com/office/drawing/2014/main" id="{8F9B05F3-0F2D-0C4D-8FE6-0C454BB92C85}"/>
                  </a:ext>
                </a:extLst>
              </p:cNvPr>
              <p:cNvSpPr>
                <a:spLocks/>
              </p:cNvSpPr>
              <p:nvPr/>
            </p:nvSpPr>
            <p:spPr bwMode="auto">
              <a:xfrm>
                <a:off x="7034" y="4089"/>
                <a:ext cx="270" cy="305"/>
              </a:xfrm>
              <a:custGeom>
                <a:avLst/>
                <a:gdLst/>
                <a:ahLst/>
                <a:cxnLst>
                  <a:cxn ang="0">
                    <a:pos x="10" y="150"/>
                  </a:cxn>
                  <a:cxn ang="0">
                    <a:pos x="48" y="144"/>
                  </a:cxn>
                  <a:cxn ang="0">
                    <a:pos x="84" y="108"/>
                  </a:cxn>
                  <a:cxn ang="0">
                    <a:pos x="135" y="81"/>
                  </a:cxn>
                  <a:cxn ang="0">
                    <a:pos x="173" y="44"/>
                  </a:cxn>
                  <a:cxn ang="0">
                    <a:pos x="180" y="9"/>
                  </a:cxn>
                  <a:cxn ang="0">
                    <a:pos x="192" y="54"/>
                  </a:cxn>
                  <a:cxn ang="0">
                    <a:pos x="227" y="72"/>
                  </a:cxn>
                  <a:cxn ang="0">
                    <a:pos x="190" y="98"/>
                  </a:cxn>
                  <a:cxn ang="0">
                    <a:pos x="193" y="134"/>
                  </a:cxn>
                  <a:cxn ang="0">
                    <a:pos x="200" y="163"/>
                  </a:cxn>
                  <a:cxn ang="0">
                    <a:pos x="181" y="197"/>
                  </a:cxn>
                  <a:cxn ang="0">
                    <a:pos x="163" y="235"/>
                  </a:cxn>
                  <a:cxn ang="0">
                    <a:pos x="143" y="266"/>
                  </a:cxn>
                  <a:cxn ang="0">
                    <a:pos x="108" y="258"/>
                  </a:cxn>
                  <a:cxn ang="0">
                    <a:pos x="82" y="262"/>
                  </a:cxn>
                  <a:cxn ang="0">
                    <a:pos x="65" y="262"/>
                  </a:cxn>
                  <a:cxn ang="0">
                    <a:pos x="56" y="245"/>
                  </a:cxn>
                  <a:cxn ang="0">
                    <a:pos x="39" y="249"/>
                  </a:cxn>
                  <a:cxn ang="0">
                    <a:pos x="27" y="249"/>
                  </a:cxn>
                  <a:cxn ang="0">
                    <a:pos x="22" y="217"/>
                  </a:cxn>
                  <a:cxn ang="0">
                    <a:pos x="7" y="209"/>
                  </a:cxn>
                  <a:cxn ang="0">
                    <a:pos x="0" y="180"/>
                  </a:cxn>
                  <a:cxn ang="0">
                    <a:pos x="10" y="150"/>
                  </a:cxn>
                </a:cxnLst>
                <a:rect l="0" t="0" r="r" b="b"/>
                <a:pathLst>
                  <a:path w="235" h="266">
                    <a:moveTo>
                      <a:pt x="10" y="150"/>
                    </a:moveTo>
                    <a:cubicBezTo>
                      <a:pt x="20" y="148"/>
                      <a:pt x="45" y="153"/>
                      <a:pt x="48" y="144"/>
                    </a:cubicBezTo>
                    <a:cubicBezTo>
                      <a:pt x="50" y="135"/>
                      <a:pt x="69" y="117"/>
                      <a:pt x="84" y="108"/>
                    </a:cubicBezTo>
                    <a:cubicBezTo>
                      <a:pt x="98" y="100"/>
                      <a:pt x="130" y="84"/>
                      <a:pt x="135" y="81"/>
                    </a:cubicBezTo>
                    <a:cubicBezTo>
                      <a:pt x="141" y="78"/>
                      <a:pt x="177" y="54"/>
                      <a:pt x="173" y="44"/>
                    </a:cubicBezTo>
                    <a:cubicBezTo>
                      <a:pt x="168" y="33"/>
                      <a:pt x="171" y="0"/>
                      <a:pt x="180" y="9"/>
                    </a:cubicBezTo>
                    <a:cubicBezTo>
                      <a:pt x="189" y="18"/>
                      <a:pt x="184" y="46"/>
                      <a:pt x="192" y="54"/>
                    </a:cubicBezTo>
                    <a:cubicBezTo>
                      <a:pt x="199" y="61"/>
                      <a:pt x="235" y="62"/>
                      <a:pt x="227" y="72"/>
                    </a:cubicBezTo>
                    <a:cubicBezTo>
                      <a:pt x="220" y="82"/>
                      <a:pt x="193" y="87"/>
                      <a:pt x="190" y="98"/>
                    </a:cubicBezTo>
                    <a:cubicBezTo>
                      <a:pt x="187" y="110"/>
                      <a:pt x="183" y="125"/>
                      <a:pt x="193" y="134"/>
                    </a:cubicBezTo>
                    <a:cubicBezTo>
                      <a:pt x="203" y="143"/>
                      <a:pt x="212" y="153"/>
                      <a:pt x="200" y="163"/>
                    </a:cubicBezTo>
                    <a:cubicBezTo>
                      <a:pt x="189" y="173"/>
                      <a:pt x="186" y="183"/>
                      <a:pt x="181" y="197"/>
                    </a:cubicBezTo>
                    <a:cubicBezTo>
                      <a:pt x="177" y="212"/>
                      <a:pt x="168" y="222"/>
                      <a:pt x="163" y="235"/>
                    </a:cubicBezTo>
                    <a:cubicBezTo>
                      <a:pt x="157" y="248"/>
                      <a:pt x="151" y="266"/>
                      <a:pt x="143" y="266"/>
                    </a:cubicBezTo>
                    <a:cubicBezTo>
                      <a:pt x="134" y="266"/>
                      <a:pt x="117" y="259"/>
                      <a:pt x="108" y="258"/>
                    </a:cubicBezTo>
                    <a:cubicBezTo>
                      <a:pt x="99" y="256"/>
                      <a:pt x="88" y="260"/>
                      <a:pt x="82" y="262"/>
                    </a:cubicBezTo>
                    <a:cubicBezTo>
                      <a:pt x="76" y="263"/>
                      <a:pt x="66" y="266"/>
                      <a:pt x="65" y="262"/>
                    </a:cubicBezTo>
                    <a:cubicBezTo>
                      <a:pt x="63" y="258"/>
                      <a:pt x="61" y="242"/>
                      <a:pt x="56" y="245"/>
                    </a:cubicBezTo>
                    <a:cubicBezTo>
                      <a:pt x="52" y="248"/>
                      <a:pt x="39" y="249"/>
                      <a:pt x="39" y="249"/>
                    </a:cubicBezTo>
                    <a:cubicBezTo>
                      <a:pt x="27" y="249"/>
                      <a:pt x="27" y="249"/>
                      <a:pt x="27" y="249"/>
                    </a:cubicBezTo>
                    <a:cubicBezTo>
                      <a:pt x="22" y="217"/>
                      <a:pt x="22" y="217"/>
                      <a:pt x="22" y="217"/>
                    </a:cubicBezTo>
                    <a:cubicBezTo>
                      <a:pt x="7" y="209"/>
                      <a:pt x="7" y="209"/>
                      <a:pt x="7" y="209"/>
                    </a:cubicBezTo>
                    <a:cubicBezTo>
                      <a:pt x="0" y="180"/>
                      <a:pt x="0" y="180"/>
                      <a:pt x="0" y="180"/>
                    </a:cubicBezTo>
                    <a:cubicBezTo>
                      <a:pt x="0" y="180"/>
                      <a:pt x="0" y="151"/>
                      <a:pt x="10" y="150"/>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0" name="Freeform 50">
                <a:extLst>
                  <a:ext uri="{FF2B5EF4-FFF2-40B4-BE49-F238E27FC236}">
                    <a16:creationId xmlns:a16="http://schemas.microsoft.com/office/drawing/2014/main" id="{AD7E48A4-D2A4-9247-8E67-5F795D913314}"/>
                  </a:ext>
                </a:extLst>
              </p:cNvPr>
              <p:cNvSpPr>
                <a:spLocks/>
              </p:cNvSpPr>
              <p:nvPr/>
            </p:nvSpPr>
            <p:spPr bwMode="auto">
              <a:xfrm>
                <a:off x="7290" y="4315"/>
                <a:ext cx="103" cy="145"/>
              </a:xfrm>
              <a:custGeom>
                <a:avLst/>
                <a:gdLst/>
                <a:ahLst/>
                <a:cxnLst>
                  <a:cxn ang="0">
                    <a:pos x="13" y="20"/>
                  </a:cxn>
                  <a:cxn ang="0">
                    <a:pos x="0" y="59"/>
                  </a:cxn>
                  <a:cxn ang="0">
                    <a:pos x="12" y="109"/>
                  </a:cxn>
                  <a:cxn ang="0">
                    <a:pos x="26" y="127"/>
                  </a:cxn>
                  <a:cxn ang="0">
                    <a:pos x="20" y="88"/>
                  </a:cxn>
                  <a:cxn ang="0">
                    <a:pos x="29" y="55"/>
                  </a:cxn>
                  <a:cxn ang="0">
                    <a:pos x="43" y="59"/>
                  </a:cxn>
                  <a:cxn ang="0">
                    <a:pos x="56" y="94"/>
                  </a:cxn>
                  <a:cxn ang="0">
                    <a:pos x="79" y="102"/>
                  </a:cxn>
                  <a:cxn ang="0">
                    <a:pos x="89" y="96"/>
                  </a:cxn>
                  <a:cxn ang="0">
                    <a:pos x="69" y="75"/>
                  </a:cxn>
                  <a:cxn ang="0">
                    <a:pos x="58" y="52"/>
                  </a:cxn>
                  <a:cxn ang="0">
                    <a:pos x="52" y="36"/>
                  </a:cxn>
                  <a:cxn ang="0">
                    <a:pos x="75" y="23"/>
                  </a:cxn>
                  <a:cxn ang="0">
                    <a:pos x="62" y="13"/>
                  </a:cxn>
                  <a:cxn ang="0">
                    <a:pos x="32" y="20"/>
                  </a:cxn>
                  <a:cxn ang="0">
                    <a:pos x="28" y="0"/>
                  </a:cxn>
                  <a:cxn ang="0">
                    <a:pos x="13" y="20"/>
                  </a:cxn>
                </a:cxnLst>
                <a:rect l="0" t="0" r="r" b="b"/>
                <a:pathLst>
                  <a:path w="89" h="127">
                    <a:moveTo>
                      <a:pt x="13" y="20"/>
                    </a:moveTo>
                    <a:cubicBezTo>
                      <a:pt x="13" y="20"/>
                      <a:pt x="0" y="55"/>
                      <a:pt x="0" y="59"/>
                    </a:cubicBezTo>
                    <a:cubicBezTo>
                      <a:pt x="0" y="63"/>
                      <a:pt x="12" y="109"/>
                      <a:pt x="12" y="109"/>
                    </a:cubicBezTo>
                    <a:cubicBezTo>
                      <a:pt x="26" y="127"/>
                      <a:pt x="26" y="127"/>
                      <a:pt x="26" y="127"/>
                    </a:cubicBezTo>
                    <a:cubicBezTo>
                      <a:pt x="26" y="127"/>
                      <a:pt x="22" y="94"/>
                      <a:pt x="20" y="88"/>
                    </a:cubicBezTo>
                    <a:cubicBezTo>
                      <a:pt x="19" y="82"/>
                      <a:pt x="19" y="59"/>
                      <a:pt x="29" y="55"/>
                    </a:cubicBezTo>
                    <a:cubicBezTo>
                      <a:pt x="39" y="51"/>
                      <a:pt x="39" y="53"/>
                      <a:pt x="43" y="59"/>
                    </a:cubicBezTo>
                    <a:cubicBezTo>
                      <a:pt x="48" y="65"/>
                      <a:pt x="52" y="85"/>
                      <a:pt x="56" y="94"/>
                    </a:cubicBezTo>
                    <a:cubicBezTo>
                      <a:pt x="61" y="102"/>
                      <a:pt x="75" y="101"/>
                      <a:pt x="79" y="102"/>
                    </a:cubicBezTo>
                    <a:cubicBezTo>
                      <a:pt x="84" y="104"/>
                      <a:pt x="89" y="96"/>
                      <a:pt x="89" y="96"/>
                    </a:cubicBezTo>
                    <a:cubicBezTo>
                      <a:pt x="69" y="75"/>
                      <a:pt x="69" y="75"/>
                      <a:pt x="69" y="75"/>
                    </a:cubicBezTo>
                    <a:cubicBezTo>
                      <a:pt x="69" y="75"/>
                      <a:pt x="62" y="59"/>
                      <a:pt x="58" y="52"/>
                    </a:cubicBezTo>
                    <a:cubicBezTo>
                      <a:pt x="53" y="45"/>
                      <a:pt x="52" y="36"/>
                      <a:pt x="52" y="36"/>
                    </a:cubicBezTo>
                    <a:cubicBezTo>
                      <a:pt x="75" y="23"/>
                      <a:pt x="75" y="23"/>
                      <a:pt x="75" y="23"/>
                    </a:cubicBezTo>
                    <a:cubicBezTo>
                      <a:pt x="62" y="13"/>
                      <a:pt x="62" y="13"/>
                      <a:pt x="62" y="13"/>
                    </a:cubicBezTo>
                    <a:cubicBezTo>
                      <a:pt x="62" y="13"/>
                      <a:pt x="32" y="26"/>
                      <a:pt x="32" y="20"/>
                    </a:cubicBezTo>
                    <a:cubicBezTo>
                      <a:pt x="32" y="15"/>
                      <a:pt x="28" y="0"/>
                      <a:pt x="28" y="0"/>
                    </a:cubicBezTo>
                    <a:lnTo>
                      <a:pt x="13" y="2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1" name="Freeform 51">
                <a:extLst>
                  <a:ext uri="{FF2B5EF4-FFF2-40B4-BE49-F238E27FC236}">
                    <a16:creationId xmlns:a16="http://schemas.microsoft.com/office/drawing/2014/main" id="{41B6FB9B-9775-8A40-9B26-D0F399CCB369}"/>
                  </a:ext>
                </a:extLst>
              </p:cNvPr>
              <p:cNvSpPr>
                <a:spLocks/>
              </p:cNvSpPr>
              <p:nvPr/>
            </p:nvSpPr>
            <p:spPr bwMode="auto">
              <a:xfrm>
                <a:off x="7324" y="4513"/>
                <a:ext cx="63" cy="24"/>
              </a:xfrm>
              <a:custGeom>
                <a:avLst/>
                <a:gdLst/>
                <a:ahLst/>
                <a:cxnLst>
                  <a:cxn ang="0">
                    <a:pos x="9" y="7"/>
                  </a:cxn>
                  <a:cxn ang="0">
                    <a:pos x="49" y="5"/>
                  </a:cxn>
                  <a:cxn ang="0">
                    <a:pos x="50" y="21"/>
                  </a:cxn>
                  <a:cxn ang="0">
                    <a:pos x="19" y="20"/>
                  </a:cxn>
                  <a:cxn ang="0">
                    <a:pos x="9" y="7"/>
                  </a:cxn>
                </a:cxnLst>
                <a:rect l="0" t="0" r="r" b="b"/>
                <a:pathLst>
                  <a:path w="55" h="21">
                    <a:moveTo>
                      <a:pt x="9" y="7"/>
                    </a:moveTo>
                    <a:cubicBezTo>
                      <a:pt x="9" y="7"/>
                      <a:pt x="43" y="0"/>
                      <a:pt x="49" y="5"/>
                    </a:cubicBezTo>
                    <a:cubicBezTo>
                      <a:pt x="55" y="11"/>
                      <a:pt x="50" y="21"/>
                      <a:pt x="50" y="21"/>
                    </a:cubicBezTo>
                    <a:cubicBezTo>
                      <a:pt x="50" y="21"/>
                      <a:pt x="24" y="20"/>
                      <a:pt x="19" y="20"/>
                    </a:cubicBezTo>
                    <a:cubicBezTo>
                      <a:pt x="13" y="20"/>
                      <a:pt x="0" y="10"/>
                      <a:pt x="9" y="7"/>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2" name="Freeform 52">
                <a:extLst>
                  <a:ext uri="{FF2B5EF4-FFF2-40B4-BE49-F238E27FC236}">
                    <a16:creationId xmlns:a16="http://schemas.microsoft.com/office/drawing/2014/main" id="{9C48677D-4B70-6B42-A4CE-B29C60DE5FED}"/>
                  </a:ext>
                </a:extLst>
              </p:cNvPr>
              <p:cNvSpPr>
                <a:spLocks/>
              </p:cNvSpPr>
              <p:nvPr/>
            </p:nvSpPr>
            <p:spPr bwMode="auto">
              <a:xfrm>
                <a:off x="7281" y="4552"/>
                <a:ext cx="59" cy="23"/>
              </a:xfrm>
              <a:custGeom>
                <a:avLst/>
                <a:gdLst/>
                <a:ahLst/>
                <a:cxnLst>
                  <a:cxn ang="0">
                    <a:pos x="18" y="0"/>
                  </a:cxn>
                  <a:cxn ang="0">
                    <a:pos x="47" y="3"/>
                  </a:cxn>
                  <a:cxn ang="0">
                    <a:pos x="51" y="20"/>
                  </a:cxn>
                  <a:cxn ang="0">
                    <a:pos x="27" y="16"/>
                  </a:cxn>
                  <a:cxn ang="0">
                    <a:pos x="18" y="0"/>
                  </a:cxn>
                </a:cxnLst>
                <a:rect l="0" t="0" r="r" b="b"/>
                <a:pathLst>
                  <a:path w="51" h="20">
                    <a:moveTo>
                      <a:pt x="18" y="0"/>
                    </a:moveTo>
                    <a:cubicBezTo>
                      <a:pt x="23" y="0"/>
                      <a:pt x="43" y="0"/>
                      <a:pt x="47" y="3"/>
                    </a:cubicBezTo>
                    <a:cubicBezTo>
                      <a:pt x="51" y="6"/>
                      <a:pt x="51" y="20"/>
                      <a:pt x="51" y="20"/>
                    </a:cubicBezTo>
                    <a:cubicBezTo>
                      <a:pt x="51" y="20"/>
                      <a:pt x="31" y="20"/>
                      <a:pt x="27" y="16"/>
                    </a:cubicBezTo>
                    <a:cubicBezTo>
                      <a:pt x="23" y="12"/>
                      <a:pt x="0" y="1"/>
                      <a:pt x="18" y="0"/>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3" name="Freeform 53">
                <a:extLst>
                  <a:ext uri="{FF2B5EF4-FFF2-40B4-BE49-F238E27FC236}">
                    <a16:creationId xmlns:a16="http://schemas.microsoft.com/office/drawing/2014/main" id="{07D2EA9D-BB6C-D041-8C85-1CC2157147EE}"/>
                  </a:ext>
                </a:extLst>
              </p:cNvPr>
              <p:cNvSpPr>
                <a:spLocks/>
              </p:cNvSpPr>
              <p:nvPr/>
            </p:nvSpPr>
            <p:spPr bwMode="auto">
              <a:xfrm>
                <a:off x="7369" y="4536"/>
                <a:ext cx="101" cy="43"/>
              </a:xfrm>
              <a:custGeom>
                <a:avLst/>
                <a:gdLst/>
                <a:ahLst/>
                <a:cxnLst>
                  <a:cxn ang="0">
                    <a:pos x="44" y="11"/>
                  </a:cxn>
                  <a:cxn ang="0">
                    <a:pos x="82" y="0"/>
                  </a:cxn>
                  <a:cxn ang="0">
                    <a:pos x="82" y="17"/>
                  </a:cxn>
                  <a:cxn ang="0">
                    <a:pos x="57" y="27"/>
                  </a:cxn>
                  <a:cxn ang="0">
                    <a:pos x="11" y="33"/>
                  </a:cxn>
                  <a:cxn ang="0">
                    <a:pos x="42" y="21"/>
                  </a:cxn>
                  <a:cxn ang="0">
                    <a:pos x="44" y="11"/>
                  </a:cxn>
                </a:cxnLst>
                <a:rect l="0" t="0" r="r" b="b"/>
                <a:pathLst>
                  <a:path w="88" h="37">
                    <a:moveTo>
                      <a:pt x="44" y="11"/>
                    </a:moveTo>
                    <a:cubicBezTo>
                      <a:pt x="44" y="11"/>
                      <a:pt x="76" y="0"/>
                      <a:pt x="82" y="0"/>
                    </a:cubicBezTo>
                    <a:cubicBezTo>
                      <a:pt x="88" y="0"/>
                      <a:pt x="86" y="15"/>
                      <a:pt x="82" y="17"/>
                    </a:cubicBezTo>
                    <a:cubicBezTo>
                      <a:pt x="78" y="18"/>
                      <a:pt x="57" y="27"/>
                      <a:pt x="57" y="27"/>
                    </a:cubicBezTo>
                    <a:cubicBezTo>
                      <a:pt x="57" y="27"/>
                      <a:pt x="0" y="37"/>
                      <a:pt x="11" y="33"/>
                    </a:cubicBezTo>
                    <a:cubicBezTo>
                      <a:pt x="23" y="28"/>
                      <a:pt x="42" y="21"/>
                      <a:pt x="42" y="21"/>
                    </a:cubicBezTo>
                    <a:lnTo>
                      <a:pt x="44" y="11"/>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4" name="Freeform 54">
                <a:extLst>
                  <a:ext uri="{FF2B5EF4-FFF2-40B4-BE49-F238E27FC236}">
                    <a16:creationId xmlns:a16="http://schemas.microsoft.com/office/drawing/2014/main" id="{C346A3D5-2566-8349-93DA-E045D07FA5D5}"/>
                  </a:ext>
                </a:extLst>
              </p:cNvPr>
              <p:cNvSpPr>
                <a:spLocks/>
              </p:cNvSpPr>
              <p:nvPr/>
            </p:nvSpPr>
            <p:spPr bwMode="auto">
              <a:xfrm>
                <a:off x="7336" y="4269"/>
                <a:ext cx="82" cy="25"/>
              </a:xfrm>
              <a:custGeom>
                <a:avLst/>
                <a:gdLst/>
                <a:ahLst/>
                <a:cxnLst>
                  <a:cxn ang="0">
                    <a:pos x="9" y="9"/>
                  </a:cxn>
                  <a:cxn ang="0">
                    <a:pos x="37" y="17"/>
                  </a:cxn>
                  <a:cxn ang="0">
                    <a:pos x="61" y="22"/>
                  </a:cxn>
                  <a:cxn ang="0">
                    <a:pos x="71" y="12"/>
                  </a:cxn>
                  <a:cxn ang="0">
                    <a:pos x="48" y="4"/>
                  </a:cxn>
                  <a:cxn ang="0">
                    <a:pos x="9" y="9"/>
                  </a:cxn>
                </a:cxnLst>
                <a:rect l="0" t="0" r="r" b="b"/>
                <a:pathLst>
                  <a:path w="71" h="22">
                    <a:moveTo>
                      <a:pt x="9" y="9"/>
                    </a:moveTo>
                    <a:cubicBezTo>
                      <a:pt x="9" y="9"/>
                      <a:pt x="32" y="17"/>
                      <a:pt x="37" y="17"/>
                    </a:cubicBezTo>
                    <a:cubicBezTo>
                      <a:pt x="41" y="17"/>
                      <a:pt x="57" y="22"/>
                      <a:pt x="61" y="22"/>
                    </a:cubicBezTo>
                    <a:cubicBezTo>
                      <a:pt x="65" y="22"/>
                      <a:pt x="71" y="16"/>
                      <a:pt x="71" y="12"/>
                    </a:cubicBezTo>
                    <a:cubicBezTo>
                      <a:pt x="71" y="7"/>
                      <a:pt x="54" y="6"/>
                      <a:pt x="48" y="4"/>
                    </a:cubicBezTo>
                    <a:cubicBezTo>
                      <a:pt x="42" y="3"/>
                      <a:pt x="0" y="0"/>
                      <a:pt x="9" y="9"/>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5" name="Freeform 55">
                <a:extLst>
                  <a:ext uri="{FF2B5EF4-FFF2-40B4-BE49-F238E27FC236}">
                    <a16:creationId xmlns:a16="http://schemas.microsoft.com/office/drawing/2014/main" id="{40910FBA-644D-6449-9817-704BA90AC6F4}"/>
                  </a:ext>
                </a:extLst>
              </p:cNvPr>
              <p:cNvSpPr>
                <a:spLocks/>
              </p:cNvSpPr>
              <p:nvPr/>
            </p:nvSpPr>
            <p:spPr bwMode="auto">
              <a:xfrm>
                <a:off x="7301" y="3811"/>
                <a:ext cx="75" cy="140"/>
              </a:xfrm>
              <a:custGeom>
                <a:avLst/>
                <a:gdLst/>
                <a:ahLst/>
                <a:cxnLst>
                  <a:cxn ang="0">
                    <a:pos x="30" y="11"/>
                  </a:cxn>
                  <a:cxn ang="0">
                    <a:pos x="17" y="51"/>
                  </a:cxn>
                  <a:cxn ang="0">
                    <a:pos x="3" y="62"/>
                  </a:cxn>
                  <a:cxn ang="0">
                    <a:pos x="19" y="89"/>
                  </a:cxn>
                  <a:cxn ang="0">
                    <a:pos x="27" y="113"/>
                  </a:cxn>
                  <a:cxn ang="0">
                    <a:pos x="44" y="112"/>
                  </a:cxn>
                  <a:cxn ang="0">
                    <a:pos x="42" y="74"/>
                  </a:cxn>
                  <a:cxn ang="0">
                    <a:pos x="59" y="46"/>
                  </a:cxn>
                  <a:cxn ang="0">
                    <a:pos x="60" y="7"/>
                  </a:cxn>
                  <a:cxn ang="0">
                    <a:pos x="43" y="6"/>
                  </a:cxn>
                  <a:cxn ang="0">
                    <a:pos x="30" y="11"/>
                  </a:cxn>
                </a:cxnLst>
                <a:rect l="0" t="0" r="r" b="b"/>
                <a:pathLst>
                  <a:path w="65" h="122">
                    <a:moveTo>
                      <a:pt x="30" y="11"/>
                    </a:moveTo>
                    <a:cubicBezTo>
                      <a:pt x="30" y="11"/>
                      <a:pt x="23" y="50"/>
                      <a:pt x="17" y="51"/>
                    </a:cubicBezTo>
                    <a:cubicBezTo>
                      <a:pt x="11" y="53"/>
                      <a:pt x="0" y="54"/>
                      <a:pt x="3" y="62"/>
                    </a:cubicBezTo>
                    <a:cubicBezTo>
                      <a:pt x="6" y="69"/>
                      <a:pt x="17" y="85"/>
                      <a:pt x="19" y="89"/>
                    </a:cubicBezTo>
                    <a:cubicBezTo>
                      <a:pt x="20" y="93"/>
                      <a:pt x="27" y="113"/>
                      <a:pt x="27" y="113"/>
                    </a:cubicBezTo>
                    <a:cubicBezTo>
                      <a:pt x="27" y="113"/>
                      <a:pt x="44" y="122"/>
                      <a:pt x="44" y="112"/>
                    </a:cubicBezTo>
                    <a:cubicBezTo>
                      <a:pt x="44" y="102"/>
                      <a:pt x="42" y="74"/>
                      <a:pt x="42" y="74"/>
                    </a:cubicBezTo>
                    <a:cubicBezTo>
                      <a:pt x="42" y="74"/>
                      <a:pt x="53" y="50"/>
                      <a:pt x="59" y="46"/>
                    </a:cubicBezTo>
                    <a:cubicBezTo>
                      <a:pt x="65" y="41"/>
                      <a:pt x="60" y="11"/>
                      <a:pt x="60" y="7"/>
                    </a:cubicBezTo>
                    <a:cubicBezTo>
                      <a:pt x="60" y="3"/>
                      <a:pt x="43" y="6"/>
                      <a:pt x="43" y="6"/>
                    </a:cubicBezTo>
                    <a:cubicBezTo>
                      <a:pt x="43" y="6"/>
                      <a:pt x="26" y="0"/>
                      <a:pt x="30" y="11"/>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6" name="Freeform 56">
                <a:extLst>
                  <a:ext uri="{FF2B5EF4-FFF2-40B4-BE49-F238E27FC236}">
                    <a16:creationId xmlns:a16="http://schemas.microsoft.com/office/drawing/2014/main" id="{78D6F463-7008-1A41-9CE7-94E000434BF7}"/>
                  </a:ext>
                </a:extLst>
              </p:cNvPr>
              <p:cNvSpPr>
                <a:spLocks/>
              </p:cNvSpPr>
              <p:nvPr/>
            </p:nvSpPr>
            <p:spPr bwMode="auto">
              <a:xfrm>
                <a:off x="7369" y="3911"/>
                <a:ext cx="39" cy="56"/>
              </a:xfrm>
              <a:custGeom>
                <a:avLst/>
                <a:gdLst/>
                <a:ahLst/>
                <a:cxnLst>
                  <a:cxn ang="0">
                    <a:pos x="9" y="2"/>
                  </a:cxn>
                  <a:cxn ang="0">
                    <a:pos x="29" y="6"/>
                  </a:cxn>
                  <a:cxn ang="0">
                    <a:pos x="21" y="23"/>
                  </a:cxn>
                  <a:cxn ang="0">
                    <a:pos x="17" y="48"/>
                  </a:cxn>
                  <a:cxn ang="0">
                    <a:pos x="0" y="31"/>
                  </a:cxn>
                  <a:cxn ang="0">
                    <a:pos x="9" y="2"/>
                  </a:cxn>
                </a:cxnLst>
                <a:rect l="0" t="0" r="r" b="b"/>
                <a:pathLst>
                  <a:path w="34" h="49">
                    <a:moveTo>
                      <a:pt x="9" y="2"/>
                    </a:moveTo>
                    <a:cubicBezTo>
                      <a:pt x="9" y="2"/>
                      <a:pt x="23" y="0"/>
                      <a:pt x="29" y="6"/>
                    </a:cubicBezTo>
                    <a:cubicBezTo>
                      <a:pt x="34" y="12"/>
                      <a:pt x="23" y="19"/>
                      <a:pt x="21" y="23"/>
                    </a:cubicBezTo>
                    <a:cubicBezTo>
                      <a:pt x="20" y="28"/>
                      <a:pt x="23" y="46"/>
                      <a:pt x="17" y="48"/>
                    </a:cubicBezTo>
                    <a:cubicBezTo>
                      <a:pt x="11" y="49"/>
                      <a:pt x="0" y="31"/>
                      <a:pt x="0" y="31"/>
                    </a:cubicBezTo>
                    <a:lnTo>
                      <a:pt x="9" y="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7" name="Freeform 57">
                <a:extLst>
                  <a:ext uri="{FF2B5EF4-FFF2-40B4-BE49-F238E27FC236}">
                    <a16:creationId xmlns:a16="http://schemas.microsoft.com/office/drawing/2014/main" id="{37712E13-0EE5-0645-AAAF-929DDDE3C45B}"/>
                  </a:ext>
                </a:extLst>
              </p:cNvPr>
              <p:cNvSpPr>
                <a:spLocks/>
              </p:cNvSpPr>
              <p:nvPr/>
            </p:nvSpPr>
            <p:spPr bwMode="auto">
              <a:xfrm>
                <a:off x="7319" y="3955"/>
                <a:ext cx="27" cy="26"/>
              </a:xfrm>
              <a:custGeom>
                <a:avLst/>
                <a:gdLst/>
                <a:ahLst/>
                <a:cxnLst>
                  <a:cxn ang="0">
                    <a:pos x="3" y="2"/>
                  </a:cxn>
                  <a:cxn ang="0">
                    <a:pos x="0" y="16"/>
                  </a:cxn>
                  <a:cxn ang="0">
                    <a:pos x="11" y="20"/>
                  </a:cxn>
                  <a:cxn ang="0">
                    <a:pos x="23" y="13"/>
                  </a:cxn>
                  <a:cxn ang="0">
                    <a:pos x="23" y="0"/>
                  </a:cxn>
                  <a:cxn ang="0">
                    <a:pos x="3" y="2"/>
                  </a:cxn>
                </a:cxnLst>
                <a:rect l="0" t="0" r="r" b="b"/>
                <a:pathLst>
                  <a:path w="23" h="22">
                    <a:moveTo>
                      <a:pt x="3" y="2"/>
                    </a:moveTo>
                    <a:cubicBezTo>
                      <a:pt x="0" y="16"/>
                      <a:pt x="0" y="16"/>
                      <a:pt x="0" y="16"/>
                    </a:cubicBezTo>
                    <a:cubicBezTo>
                      <a:pt x="0" y="16"/>
                      <a:pt x="5" y="22"/>
                      <a:pt x="11" y="20"/>
                    </a:cubicBezTo>
                    <a:cubicBezTo>
                      <a:pt x="17" y="19"/>
                      <a:pt x="23" y="13"/>
                      <a:pt x="23" y="13"/>
                    </a:cubicBezTo>
                    <a:cubicBezTo>
                      <a:pt x="23" y="0"/>
                      <a:pt x="23" y="0"/>
                      <a:pt x="23" y="0"/>
                    </a:cubicBezTo>
                    <a:lnTo>
                      <a:pt x="3" y="2"/>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8" name="Freeform 58">
                <a:extLst>
                  <a:ext uri="{FF2B5EF4-FFF2-40B4-BE49-F238E27FC236}">
                    <a16:creationId xmlns:a16="http://schemas.microsoft.com/office/drawing/2014/main" id="{1138805F-9D4A-BC44-8174-A397860CDE8C}"/>
                  </a:ext>
                </a:extLst>
              </p:cNvPr>
              <p:cNvSpPr>
                <a:spLocks/>
              </p:cNvSpPr>
              <p:nvPr/>
            </p:nvSpPr>
            <p:spPr bwMode="auto">
              <a:xfrm>
                <a:off x="7266" y="4007"/>
                <a:ext cx="61" cy="64"/>
              </a:xfrm>
              <a:custGeom>
                <a:avLst/>
                <a:gdLst/>
                <a:ahLst/>
                <a:cxnLst>
                  <a:cxn ang="0">
                    <a:pos x="25" y="0"/>
                  </a:cxn>
                  <a:cxn ang="0">
                    <a:pos x="38" y="13"/>
                  </a:cxn>
                  <a:cxn ang="0">
                    <a:pos x="46" y="24"/>
                  </a:cxn>
                  <a:cxn ang="0">
                    <a:pos x="30" y="33"/>
                  </a:cxn>
                  <a:cxn ang="0">
                    <a:pos x="0" y="56"/>
                  </a:cxn>
                  <a:cxn ang="0">
                    <a:pos x="11" y="30"/>
                  </a:cxn>
                  <a:cxn ang="0">
                    <a:pos x="25" y="0"/>
                  </a:cxn>
                </a:cxnLst>
                <a:rect l="0" t="0" r="r" b="b"/>
                <a:pathLst>
                  <a:path w="53" h="56">
                    <a:moveTo>
                      <a:pt x="25" y="0"/>
                    </a:moveTo>
                    <a:cubicBezTo>
                      <a:pt x="25" y="0"/>
                      <a:pt x="31" y="13"/>
                      <a:pt x="38" y="13"/>
                    </a:cubicBezTo>
                    <a:cubicBezTo>
                      <a:pt x="46" y="13"/>
                      <a:pt x="53" y="23"/>
                      <a:pt x="46" y="24"/>
                    </a:cubicBezTo>
                    <a:cubicBezTo>
                      <a:pt x="38" y="26"/>
                      <a:pt x="30" y="33"/>
                      <a:pt x="30" y="33"/>
                    </a:cubicBezTo>
                    <a:cubicBezTo>
                      <a:pt x="0" y="56"/>
                      <a:pt x="0" y="56"/>
                      <a:pt x="0" y="56"/>
                    </a:cubicBezTo>
                    <a:cubicBezTo>
                      <a:pt x="11" y="30"/>
                      <a:pt x="11" y="30"/>
                      <a:pt x="11" y="30"/>
                    </a:cubicBezTo>
                    <a:lnTo>
                      <a:pt x="25"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29" name="Freeform 59">
                <a:extLst>
                  <a:ext uri="{FF2B5EF4-FFF2-40B4-BE49-F238E27FC236}">
                    <a16:creationId xmlns:a16="http://schemas.microsoft.com/office/drawing/2014/main" id="{293D23DD-B786-834E-B53D-08BBEE5F126D}"/>
                  </a:ext>
                </a:extLst>
              </p:cNvPr>
              <p:cNvSpPr>
                <a:spLocks/>
              </p:cNvSpPr>
              <p:nvPr/>
            </p:nvSpPr>
            <p:spPr bwMode="auto">
              <a:xfrm>
                <a:off x="7343" y="3949"/>
                <a:ext cx="142" cy="204"/>
              </a:xfrm>
              <a:custGeom>
                <a:avLst/>
                <a:gdLst/>
                <a:ahLst/>
                <a:cxnLst>
                  <a:cxn ang="0">
                    <a:pos x="20" y="28"/>
                  </a:cxn>
                  <a:cxn ang="0">
                    <a:pos x="38" y="38"/>
                  </a:cxn>
                  <a:cxn ang="0">
                    <a:pos x="51" y="51"/>
                  </a:cxn>
                  <a:cxn ang="0">
                    <a:pos x="72" y="43"/>
                  </a:cxn>
                  <a:cxn ang="0">
                    <a:pos x="71" y="31"/>
                  </a:cxn>
                  <a:cxn ang="0">
                    <a:pos x="65" y="13"/>
                  </a:cxn>
                  <a:cxn ang="0">
                    <a:pos x="82" y="2"/>
                  </a:cxn>
                  <a:cxn ang="0">
                    <a:pos x="94" y="13"/>
                  </a:cxn>
                  <a:cxn ang="0">
                    <a:pos x="94" y="33"/>
                  </a:cxn>
                  <a:cxn ang="0">
                    <a:pos x="107" y="43"/>
                  </a:cxn>
                  <a:cxn ang="0">
                    <a:pos x="98" y="61"/>
                  </a:cxn>
                  <a:cxn ang="0">
                    <a:pos x="79" y="75"/>
                  </a:cxn>
                  <a:cxn ang="0">
                    <a:pos x="65" y="82"/>
                  </a:cxn>
                  <a:cxn ang="0">
                    <a:pos x="66" y="110"/>
                  </a:cxn>
                  <a:cxn ang="0">
                    <a:pos x="84" y="108"/>
                  </a:cxn>
                  <a:cxn ang="0">
                    <a:pos x="97" y="85"/>
                  </a:cxn>
                  <a:cxn ang="0">
                    <a:pos x="110" y="89"/>
                  </a:cxn>
                  <a:cxn ang="0">
                    <a:pos x="110" y="112"/>
                  </a:cxn>
                  <a:cxn ang="0">
                    <a:pos x="123" y="130"/>
                  </a:cxn>
                  <a:cxn ang="0">
                    <a:pos x="114" y="144"/>
                  </a:cxn>
                  <a:cxn ang="0">
                    <a:pos x="98" y="151"/>
                  </a:cxn>
                  <a:cxn ang="0">
                    <a:pos x="82" y="170"/>
                  </a:cxn>
                  <a:cxn ang="0">
                    <a:pos x="71" y="135"/>
                  </a:cxn>
                  <a:cxn ang="0">
                    <a:pos x="41" y="134"/>
                  </a:cxn>
                  <a:cxn ang="0">
                    <a:pos x="26" y="158"/>
                  </a:cxn>
                  <a:cxn ang="0">
                    <a:pos x="0" y="178"/>
                  </a:cxn>
                  <a:cxn ang="0">
                    <a:pos x="9" y="156"/>
                  </a:cxn>
                  <a:cxn ang="0">
                    <a:pos x="32" y="115"/>
                  </a:cxn>
                  <a:cxn ang="0">
                    <a:pos x="46" y="89"/>
                  </a:cxn>
                  <a:cxn ang="0">
                    <a:pos x="31" y="69"/>
                  </a:cxn>
                  <a:cxn ang="0">
                    <a:pos x="13" y="56"/>
                  </a:cxn>
                  <a:cxn ang="0">
                    <a:pos x="20" y="28"/>
                  </a:cxn>
                </a:cxnLst>
                <a:rect l="0" t="0" r="r" b="b"/>
                <a:pathLst>
                  <a:path w="123" h="178">
                    <a:moveTo>
                      <a:pt x="20" y="28"/>
                    </a:moveTo>
                    <a:cubicBezTo>
                      <a:pt x="20" y="28"/>
                      <a:pt x="36" y="32"/>
                      <a:pt x="38" y="38"/>
                    </a:cubicBezTo>
                    <a:cubicBezTo>
                      <a:pt x="39" y="43"/>
                      <a:pt x="46" y="49"/>
                      <a:pt x="51" y="51"/>
                    </a:cubicBezTo>
                    <a:cubicBezTo>
                      <a:pt x="55" y="52"/>
                      <a:pt x="72" y="43"/>
                      <a:pt x="72" y="43"/>
                    </a:cubicBezTo>
                    <a:cubicBezTo>
                      <a:pt x="72" y="43"/>
                      <a:pt x="79" y="33"/>
                      <a:pt x="71" y="31"/>
                    </a:cubicBezTo>
                    <a:cubicBezTo>
                      <a:pt x="62" y="28"/>
                      <a:pt x="61" y="15"/>
                      <a:pt x="65" y="13"/>
                    </a:cubicBezTo>
                    <a:cubicBezTo>
                      <a:pt x="69" y="12"/>
                      <a:pt x="72" y="0"/>
                      <a:pt x="82" y="2"/>
                    </a:cubicBezTo>
                    <a:cubicBezTo>
                      <a:pt x="92" y="3"/>
                      <a:pt x="92" y="9"/>
                      <a:pt x="94" y="13"/>
                    </a:cubicBezTo>
                    <a:cubicBezTo>
                      <a:pt x="95" y="18"/>
                      <a:pt x="90" y="32"/>
                      <a:pt x="94" y="33"/>
                    </a:cubicBezTo>
                    <a:cubicBezTo>
                      <a:pt x="98" y="35"/>
                      <a:pt x="107" y="43"/>
                      <a:pt x="107" y="43"/>
                    </a:cubicBezTo>
                    <a:cubicBezTo>
                      <a:pt x="98" y="61"/>
                      <a:pt x="98" y="61"/>
                      <a:pt x="98" y="61"/>
                    </a:cubicBezTo>
                    <a:cubicBezTo>
                      <a:pt x="98" y="61"/>
                      <a:pt x="84" y="75"/>
                      <a:pt x="79" y="75"/>
                    </a:cubicBezTo>
                    <a:cubicBezTo>
                      <a:pt x="75" y="75"/>
                      <a:pt x="64" y="77"/>
                      <a:pt x="65" y="82"/>
                    </a:cubicBezTo>
                    <a:cubicBezTo>
                      <a:pt x="66" y="88"/>
                      <a:pt x="66" y="110"/>
                      <a:pt x="66" y="110"/>
                    </a:cubicBezTo>
                    <a:cubicBezTo>
                      <a:pt x="84" y="108"/>
                      <a:pt x="84" y="108"/>
                      <a:pt x="84" y="108"/>
                    </a:cubicBezTo>
                    <a:cubicBezTo>
                      <a:pt x="97" y="85"/>
                      <a:pt x="97" y="85"/>
                      <a:pt x="97" y="85"/>
                    </a:cubicBezTo>
                    <a:cubicBezTo>
                      <a:pt x="110" y="89"/>
                      <a:pt x="110" y="89"/>
                      <a:pt x="110" y="89"/>
                    </a:cubicBezTo>
                    <a:cubicBezTo>
                      <a:pt x="110" y="112"/>
                      <a:pt x="110" y="112"/>
                      <a:pt x="110" y="112"/>
                    </a:cubicBezTo>
                    <a:cubicBezTo>
                      <a:pt x="123" y="130"/>
                      <a:pt x="123" y="130"/>
                      <a:pt x="123" y="130"/>
                    </a:cubicBezTo>
                    <a:cubicBezTo>
                      <a:pt x="123" y="130"/>
                      <a:pt x="123" y="144"/>
                      <a:pt x="114" y="144"/>
                    </a:cubicBezTo>
                    <a:cubicBezTo>
                      <a:pt x="105" y="144"/>
                      <a:pt x="98" y="151"/>
                      <a:pt x="98" y="151"/>
                    </a:cubicBezTo>
                    <a:cubicBezTo>
                      <a:pt x="82" y="170"/>
                      <a:pt x="82" y="170"/>
                      <a:pt x="82" y="170"/>
                    </a:cubicBezTo>
                    <a:cubicBezTo>
                      <a:pt x="82" y="170"/>
                      <a:pt x="75" y="138"/>
                      <a:pt x="71" y="135"/>
                    </a:cubicBezTo>
                    <a:cubicBezTo>
                      <a:pt x="66" y="133"/>
                      <a:pt x="43" y="130"/>
                      <a:pt x="41" y="134"/>
                    </a:cubicBezTo>
                    <a:cubicBezTo>
                      <a:pt x="38" y="138"/>
                      <a:pt x="26" y="154"/>
                      <a:pt x="26" y="158"/>
                    </a:cubicBezTo>
                    <a:cubicBezTo>
                      <a:pt x="26" y="163"/>
                      <a:pt x="0" y="178"/>
                      <a:pt x="0" y="178"/>
                    </a:cubicBezTo>
                    <a:cubicBezTo>
                      <a:pt x="0" y="178"/>
                      <a:pt x="2" y="161"/>
                      <a:pt x="9" y="156"/>
                    </a:cubicBezTo>
                    <a:cubicBezTo>
                      <a:pt x="16" y="150"/>
                      <a:pt x="32" y="115"/>
                      <a:pt x="32" y="115"/>
                    </a:cubicBezTo>
                    <a:cubicBezTo>
                      <a:pt x="32" y="115"/>
                      <a:pt x="48" y="94"/>
                      <a:pt x="46" y="89"/>
                    </a:cubicBezTo>
                    <a:cubicBezTo>
                      <a:pt x="45" y="85"/>
                      <a:pt x="35" y="71"/>
                      <a:pt x="31" y="69"/>
                    </a:cubicBezTo>
                    <a:cubicBezTo>
                      <a:pt x="26" y="68"/>
                      <a:pt x="15" y="61"/>
                      <a:pt x="13" y="56"/>
                    </a:cubicBezTo>
                    <a:cubicBezTo>
                      <a:pt x="12" y="52"/>
                      <a:pt x="13" y="28"/>
                      <a:pt x="20" y="28"/>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0" name="Freeform 60">
                <a:extLst>
                  <a:ext uri="{FF2B5EF4-FFF2-40B4-BE49-F238E27FC236}">
                    <a16:creationId xmlns:a16="http://schemas.microsoft.com/office/drawing/2014/main" id="{25E87C8C-653A-A44D-9F91-EBA3E3DBA4AB}"/>
                  </a:ext>
                </a:extLst>
              </p:cNvPr>
              <p:cNvSpPr>
                <a:spLocks/>
              </p:cNvSpPr>
              <p:nvPr/>
            </p:nvSpPr>
            <p:spPr bwMode="auto">
              <a:xfrm>
                <a:off x="7610" y="4323"/>
                <a:ext cx="488" cy="262"/>
              </a:xfrm>
              <a:custGeom>
                <a:avLst/>
                <a:gdLst/>
                <a:ahLst/>
                <a:cxnLst>
                  <a:cxn ang="0">
                    <a:pos x="22" y="0"/>
                  </a:cxn>
                  <a:cxn ang="0">
                    <a:pos x="52" y="10"/>
                  </a:cxn>
                  <a:cxn ang="0">
                    <a:pos x="63" y="39"/>
                  </a:cxn>
                  <a:cxn ang="0">
                    <a:pos x="89" y="61"/>
                  </a:cxn>
                  <a:cxn ang="0">
                    <a:pos x="111" y="42"/>
                  </a:cxn>
                  <a:cxn ang="0">
                    <a:pos x="130" y="26"/>
                  </a:cxn>
                  <a:cxn ang="0">
                    <a:pos x="154" y="26"/>
                  </a:cxn>
                  <a:cxn ang="0">
                    <a:pos x="184" y="41"/>
                  </a:cxn>
                  <a:cxn ang="0">
                    <a:pos x="246" y="55"/>
                  </a:cxn>
                  <a:cxn ang="0">
                    <a:pos x="295" y="79"/>
                  </a:cxn>
                  <a:cxn ang="0">
                    <a:pos x="299" y="102"/>
                  </a:cxn>
                  <a:cxn ang="0">
                    <a:pos x="334" y="108"/>
                  </a:cxn>
                  <a:cxn ang="0">
                    <a:pos x="347" y="124"/>
                  </a:cxn>
                  <a:cxn ang="0">
                    <a:pos x="347" y="160"/>
                  </a:cxn>
                  <a:cxn ang="0">
                    <a:pos x="389" y="196"/>
                  </a:cxn>
                  <a:cxn ang="0">
                    <a:pos x="418" y="209"/>
                  </a:cxn>
                  <a:cxn ang="0">
                    <a:pos x="419" y="229"/>
                  </a:cxn>
                  <a:cxn ang="0">
                    <a:pos x="392" y="223"/>
                  </a:cxn>
                  <a:cxn ang="0">
                    <a:pos x="366" y="226"/>
                  </a:cxn>
                  <a:cxn ang="0">
                    <a:pos x="344" y="214"/>
                  </a:cxn>
                  <a:cxn ang="0">
                    <a:pos x="318" y="178"/>
                  </a:cxn>
                  <a:cxn ang="0">
                    <a:pos x="294" y="160"/>
                  </a:cxn>
                  <a:cxn ang="0">
                    <a:pos x="266" y="164"/>
                  </a:cxn>
                  <a:cxn ang="0">
                    <a:pos x="249" y="190"/>
                  </a:cxn>
                  <a:cxn ang="0">
                    <a:pos x="213" y="190"/>
                  </a:cxn>
                  <a:cxn ang="0">
                    <a:pos x="194" y="173"/>
                  </a:cxn>
                  <a:cxn ang="0">
                    <a:pos x="164" y="171"/>
                  </a:cxn>
                  <a:cxn ang="0">
                    <a:pos x="150" y="158"/>
                  </a:cxn>
                  <a:cxn ang="0">
                    <a:pos x="156" y="111"/>
                  </a:cxn>
                  <a:cxn ang="0">
                    <a:pos x="131" y="85"/>
                  </a:cxn>
                  <a:cxn ang="0">
                    <a:pos x="96" y="85"/>
                  </a:cxn>
                  <a:cxn ang="0">
                    <a:pos x="66" y="78"/>
                  </a:cxn>
                  <a:cxn ang="0">
                    <a:pos x="48" y="62"/>
                  </a:cxn>
                  <a:cxn ang="0">
                    <a:pos x="32" y="65"/>
                  </a:cxn>
                  <a:cxn ang="0">
                    <a:pos x="20" y="45"/>
                  </a:cxn>
                  <a:cxn ang="0">
                    <a:pos x="30" y="36"/>
                  </a:cxn>
                  <a:cxn ang="0">
                    <a:pos x="17" y="23"/>
                  </a:cxn>
                  <a:cxn ang="0">
                    <a:pos x="0" y="13"/>
                  </a:cxn>
                  <a:cxn ang="0">
                    <a:pos x="22" y="0"/>
                  </a:cxn>
                </a:cxnLst>
                <a:rect l="0" t="0" r="r" b="b"/>
                <a:pathLst>
                  <a:path w="425" h="229">
                    <a:moveTo>
                      <a:pt x="22" y="0"/>
                    </a:moveTo>
                    <a:cubicBezTo>
                      <a:pt x="52" y="10"/>
                      <a:pt x="52" y="10"/>
                      <a:pt x="52" y="10"/>
                    </a:cubicBezTo>
                    <a:cubicBezTo>
                      <a:pt x="63" y="39"/>
                      <a:pt x="63" y="39"/>
                      <a:pt x="63" y="39"/>
                    </a:cubicBezTo>
                    <a:cubicBezTo>
                      <a:pt x="63" y="39"/>
                      <a:pt x="85" y="65"/>
                      <a:pt x="89" y="61"/>
                    </a:cubicBezTo>
                    <a:cubicBezTo>
                      <a:pt x="94" y="56"/>
                      <a:pt x="102" y="45"/>
                      <a:pt x="111" y="42"/>
                    </a:cubicBezTo>
                    <a:cubicBezTo>
                      <a:pt x="120" y="39"/>
                      <a:pt x="125" y="28"/>
                      <a:pt x="130" y="26"/>
                    </a:cubicBezTo>
                    <a:cubicBezTo>
                      <a:pt x="134" y="25"/>
                      <a:pt x="147" y="22"/>
                      <a:pt x="154" y="26"/>
                    </a:cubicBezTo>
                    <a:cubicBezTo>
                      <a:pt x="161" y="31"/>
                      <a:pt x="173" y="39"/>
                      <a:pt x="184" y="41"/>
                    </a:cubicBezTo>
                    <a:cubicBezTo>
                      <a:pt x="196" y="42"/>
                      <a:pt x="239" y="54"/>
                      <a:pt x="246" y="55"/>
                    </a:cubicBezTo>
                    <a:cubicBezTo>
                      <a:pt x="253" y="56"/>
                      <a:pt x="295" y="79"/>
                      <a:pt x="295" y="79"/>
                    </a:cubicBezTo>
                    <a:cubicBezTo>
                      <a:pt x="295" y="79"/>
                      <a:pt x="297" y="98"/>
                      <a:pt x="299" y="102"/>
                    </a:cubicBezTo>
                    <a:cubicBezTo>
                      <a:pt x="302" y="107"/>
                      <a:pt x="325" y="110"/>
                      <a:pt x="334" y="108"/>
                    </a:cubicBezTo>
                    <a:cubicBezTo>
                      <a:pt x="343" y="107"/>
                      <a:pt x="347" y="118"/>
                      <a:pt x="347" y="124"/>
                    </a:cubicBezTo>
                    <a:cubicBezTo>
                      <a:pt x="347" y="130"/>
                      <a:pt x="334" y="153"/>
                      <a:pt x="347" y="160"/>
                    </a:cubicBezTo>
                    <a:cubicBezTo>
                      <a:pt x="360" y="167"/>
                      <a:pt x="382" y="193"/>
                      <a:pt x="389" y="196"/>
                    </a:cubicBezTo>
                    <a:cubicBezTo>
                      <a:pt x="396" y="199"/>
                      <a:pt x="410" y="204"/>
                      <a:pt x="418" y="209"/>
                    </a:cubicBezTo>
                    <a:cubicBezTo>
                      <a:pt x="425" y="213"/>
                      <a:pt x="419" y="229"/>
                      <a:pt x="419" y="229"/>
                    </a:cubicBezTo>
                    <a:cubicBezTo>
                      <a:pt x="392" y="223"/>
                      <a:pt x="392" y="223"/>
                      <a:pt x="392" y="223"/>
                    </a:cubicBezTo>
                    <a:cubicBezTo>
                      <a:pt x="366" y="226"/>
                      <a:pt x="366" y="226"/>
                      <a:pt x="366" y="226"/>
                    </a:cubicBezTo>
                    <a:cubicBezTo>
                      <a:pt x="344" y="214"/>
                      <a:pt x="344" y="214"/>
                      <a:pt x="344" y="214"/>
                    </a:cubicBezTo>
                    <a:cubicBezTo>
                      <a:pt x="318" y="178"/>
                      <a:pt x="318" y="178"/>
                      <a:pt x="318" y="178"/>
                    </a:cubicBezTo>
                    <a:cubicBezTo>
                      <a:pt x="294" y="160"/>
                      <a:pt x="294" y="160"/>
                      <a:pt x="294" y="160"/>
                    </a:cubicBezTo>
                    <a:cubicBezTo>
                      <a:pt x="266" y="164"/>
                      <a:pt x="266" y="164"/>
                      <a:pt x="266" y="164"/>
                    </a:cubicBezTo>
                    <a:cubicBezTo>
                      <a:pt x="249" y="190"/>
                      <a:pt x="249" y="190"/>
                      <a:pt x="249" y="190"/>
                    </a:cubicBezTo>
                    <a:cubicBezTo>
                      <a:pt x="249" y="190"/>
                      <a:pt x="220" y="191"/>
                      <a:pt x="213" y="190"/>
                    </a:cubicBezTo>
                    <a:cubicBezTo>
                      <a:pt x="206" y="189"/>
                      <a:pt x="194" y="173"/>
                      <a:pt x="194" y="173"/>
                    </a:cubicBezTo>
                    <a:cubicBezTo>
                      <a:pt x="164" y="171"/>
                      <a:pt x="164" y="171"/>
                      <a:pt x="164" y="171"/>
                    </a:cubicBezTo>
                    <a:cubicBezTo>
                      <a:pt x="164" y="171"/>
                      <a:pt x="145" y="161"/>
                      <a:pt x="150" y="158"/>
                    </a:cubicBezTo>
                    <a:cubicBezTo>
                      <a:pt x="154" y="155"/>
                      <a:pt x="156" y="111"/>
                      <a:pt x="156" y="111"/>
                    </a:cubicBezTo>
                    <a:cubicBezTo>
                      <a:pt x="156" y="111"/>
                      <a:pt x="135" y="85"/>
                      <a:pt x="131" y="85"/>
                    </a:cubicBezTo>
                    <a:cubicBezTo>
                      <a:pt x="96" y="85"/>
                      <a:pt x="96" y="85"/>
                      <a:pt x="96" y="85"/>
                    </a:cubicBezTo>
                    <a:cubicBezTo>
                      <a:pt x="85" y="85"/>
                      <a:pt x="71" y="84"/>
                      <a:pt x="66" y="78"/>
                    </a:cubicBezTo>
                    <a:cubicBezTo>
                      <a:pt x="62" y="72"/>
                      <a:pt x="48" y="62"/>
                      <a:pt x="48" y="62"/>
                    </a:cubicBezTo>
                    <a:cubicBezTo>
                      <a:pt x="48" y="62"/>
                      <a:pt x="35" y="69"/>
                      <a:pt x="32" y="65"/>
                    </a:cubicBezTo>
                    <a:cubicBezTo>
                      <a:pt x="29" y="61"/>
                      <a:pt x="20" y="45"/>
                      <a:pt x="20" y="45"/>
                    </a:cubicBezTo>
                    <a:cubicBezTo>
                      <a:pt x="20" y="45"/>
                      <a:pt x="29" y="41"/>
                      <a:pt x="30" y="36"/>
                    </a:cubicBezTo>
                    <a:cubicBezTo>
                      <a:pt x="32" y="32"/>
                      <a:pt x="24" y="23"/>
                      <a:pt x="17" y="23"/>
                    </a:cubicBezTo>
                    <a:cubicBezTo>
                      <a:pt x="10" y="23"/>
                      <a:pt x="0" y="13"/>
                      <a:pt x="0" y="13"/>
                    </a:cubicBezTo>
                    <a:lnTo>
                      <a:pt x="22" y="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1" name="Freeform 61">
                <a:extLst>
                  <a:ext uri="{FF2B5EF4-FFF2-40B4-BE49-F238E27FC236}">
                    <a16:creationId xmlns:a16="http://schemas.microsoft.com/office/drawing/2014/main" id="{76A09FA4-C48E-DF41-B3C1-6E82B559C0A5}"/>
                  </a:ext>
                </a:extLst>
              </p:cNvPr>
              <p:cNvSpPr>
                <a:spLocks/>
              </p:cNvSpPr>
              <p:nvPr/>
            </p:nvSpPr>
            <p:spPr bwMode="auto">
              <a:xfrm>
                <a:off x="5393" y="4630"/>
                <a:ext cx="167" cy="375"/>
              </a:xfrm>
              <a:custGeom>
                <a:avLst/>
                <a:gdLst/>
                <a:ahLst/>
                <a:cxnLst>
                  <a:cxn ang="0">
                    <a:pos x="28" y="103"/>
                  </a:cxn>
                  <a:cxn ang="0">
                    <a:pos x="60" y="84"/>
                  </a:cxn>
                  <a:cxn ang="0">
                    <a:pos x="93" y="43"/>
                  </a:cxn>
                  <a:cxn ang="0">
                    <a:pos x="121" y="2"/>
                  </a:cxn>
                  <a:cxn ang="0">
                    <a:pos x="132" y="25"/>
                  </a:cxn>
                  <a:cxn ang="0">
                    <a:pos x="132" y="47"/>
                  </a:cxn>
                  <a:cxn ang="0">
                    <a:pos x="145" y="64"/>
                  </a:cxn>
                  <a:cxn ang="0">
                    <a:pos x="136" y="103"/>
                  </a:cxn>
                  <a:cxn ang="0">
                    <a:pos x="110" y="133"/>
                  </a:cxn>
                  <a:cxn ang="0">
                    <a:pos x="110" y="165"/>
                  </a:cxn>
                  <a:cxn ang="0">
                    <a:pos x="101" y="217"/>
                  </a:cxn>
                  <a:cxn ang="0">
                    <a:pos x="84" y="286"/>
                  </a:cxn>
                  <a:cxn ang="0">
                    <a:pos x="62" y="323"/>
                  </a:cxn>
                  <a:cxn ang="0">
                    <a:pos x="28" y="314"/>
                  </a:cxn>
                  <a:cxn ang="0">
                    <a:pos x="17" y="280"/>
                  </a:cxn>
                  <a:cxn ang="0">
                    <a:pos x="0" y="247"/>
                  </a:cxn>
                  <a:cxn ang="0">
                    <a:pos x="6" y="217"/>
                  </a:cxn>
                  <a:cxn ang="0">
                    <a:pos x="17" y="178"/>
                  </a:cxn>
                  <a:cxn ang="0">
                    <a:pos x="28" y="103"/>
                  </a:cxn>
                </a:cxnLst>
                <a:rect l="0" t="0" r="r" b="b"/>
                <a:pathLst>
                  <a:path w="145" h="327">
                    <a:moveTo>
                      <a:pt x="28" y="103"/>
                    </a:moveTo>
                    <a:cubicBezTo>
                      <a:pt x="34" y="105"/>
                      <a:pt x="60" y="84"/>
                      <a:pt x="60" y="84"/>
                    </a:cubicBezTo>
                    <a:cubicBezTo>
                      <a:pt x="60" y="84"/>
                      <a:pt x="86" y="51"/>
                      <a:pt x="93" y="43"/>
                    </a:cubicBezTo>
                    <a:cubicBezTo>
                      <a:pt x="99" y="34"/>
                      <a:pt x="110" y="0"/>
                      <a:pt x="121" y="2"/>
                    </a:cubicBezTo>
                    <a:cubicBezTo>
                      <a:pt x="132" y="4"/>
                      <a:pt x="134" y="19"/>
                      <a:pt x="132" y="25"/>
                    </a:cubicBezTo>
                    <a:cubicBezTo>
                      <a:pt x="129" y="32"/>
                      <a:pt x="121" y="45"/>
                      <a:pt x="132" y="47"/>
                    </a:cubicBezTo>
                    <a:cubicBezTo>
                      <a:pt x="142" y="49"/>
                      <a:pt x="145" y="56"/>
                      <a:pt x="145" y="64"/>
                    </a:cubicBezTo>
                    <a:cubicBezTo>
                      <a:pt x="145" y="73"/>
                      <a:pt x="142" y="94"/>
                      <a:pt x="136" y="103"/>
                    </a:cubicBezTo>
                    <a:cubicBezTo>
                      <a:pt x="129" y="112"/>
                      <a:pt x="110" y="133"/>
                      <a:pt x="110" y="133"/>
                    </a:cubicBezTo>
                    <a:cubicBezTo>
                      <a:pt x="110" y="133"/>
                      <a:pt x="108" y="157"/>
                      <a:pt x="110" y="165"/>
                    </a:cubicBezTo>
                    <a:cubicBezTo>
                      <a:pt x="112" y="174"/>
                      <a:pt x="106" y="206"/>
                      <a:pt x="101" y="217"/>
                    </a:cubicBezTo>
                    <a:cubicBezTo>
                      <a:pt x="97" y="228"/>
                      <a:pt x="88" y="273"/>
                      <a:pt x="84" y="286"/>
                    </a:cubicBezTo>
                    <a:cubicBezTo>
                      <a:pt x="80" y="299"/>
                      <a:pt x="69" y="318"/>
                      <a:pt x="62" y="323"/>
                    </a:cubicBezTo>
                    <a:cubicBezTo>
                      <a:pt x="56" y="327"/>
                      <a:pt x="34" y="318"/>
                      <a:pt x="28" y="314"/>
                    </a:cubicBezTo>
                    <a:cubicBezTo>
                      <a:pt x="21" y="310"/>
                      <a:pt x="19" y="288"/>
                      <a:pt x="17" y="280"/>
                    </a:cubicBezTo>
                    <a:cubicBezTo>
                      <a:pt x="15" y="271"/>
                      <a:pt x="0" y="247"/>
                      <a:pt x="0" y="247"/>
                    </a:cubicBezTo>
                    <a:cubicBezTo>
                      <a:pt x="6" y="217"/>
                      <a:pt x="6" y="217"/>
                      <a:pt x="6" y="217"/>
                    </a:cubicBezTo>
                    <a:cubicBezTo>
                      <a:pt x="6" y="217"/>
                      <a:pt x="17" y="185"/>
                      <a:pt x="17" y="178"/>
                    </a:cubicBezTo>
                    <a:cubicBezTo>
                      <a:pt x="17" y="172"/>
                      <a:pt x="28" y="103"/>
                      <a:pt x="28" y="103"/>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2" name="Freeform 62">
                <a:extLst>
                  <a:ext uri="{FF2B5EF4-FFF2-40B4-BE49-F238E27FC236}">
                    <a16:creationId xmlns:a16="http://schemas.microsoft.com/office/drawing/2014/main" id="{9750E93D-B992-D244-BAF6-F03B6F2028EF}"/>
                  </a:ext>
                </a:extLst>
              </p:cNvPr>
              <p:cNvSpPr>
                <a:spLocks/>
              </p:cNvSpPr>
              <p:nvPr/>
            </p:nvSpPr>
            <p:spPr bwMode="auto">
              <a:xfrm>
                <a:off x="7921" y="5477"/>
                <a:ext cx="110" cy="109"/>
              </a:xfrm>
              <a:custGeom>
                <a:avLst/>
                <a:gdLst/>
                <a:ahLst/>
                <a:cxnLst>
                  <a:cxn ang="0">
                    <a:pos x="18" y="3"/>
                  </a:cxn>
                  <a:cxn ang="0">
                    <a:pos x="57" y="13"/>
                  </a:cxn>
                  <a:cxn ang="0">
                    <a:pos x="80" y="5"/>
                  </a:cxn>
                  <a:cxn ang="0">
                    <a:pos x="95" y="22"/>
                  </a:cxn>
                  <a:cxn ang="0">
                    <a:pos x="87" y="52"/>
                  </a:cxn>
                  <a:cxn ang="0">
                    <a:pos x="67" y="93"/>
                  </a:cxn>
                  <a:cxn ang="0">
                    <a:pos x="35" y="84"/>
                  </a:cxn>
                  <a:cxn ang="0">
                    <a:pos x="20" y="35"/>
                  </a:cxn>
                  <a:cxn ang="0">
                    <a:pos x="18" y="3"/>
                  </a:cxn>
                </a:cxnLst>
                <a:rect l="0" t="0" r="r" b="b"/>
                <a:pathLst>
                  <a:path w="95" h="95">
                    <a:moveTo>
                      <a:pt x="18" y="3"/>
                    </a:moveTo>
                    <a:cubicBezTo>
                      <a:pt x="18" y="3"/>
                      <a:pt x="46" y="18"/>
                      <a:pt x="57" y="13"/>
                    </a:cubicBezTo>
                    <a:cubicBezTo>
                      <a:pt x="67" y="9"/>
                      <a:pt x="72" y="0"/>
                      <a:pt x="80" y="5"/>
                    </a:cubicBezTo>
                    <a:cubicBezTo>
                      <a:pt x="89" y="9"/>
                      <a:pt x="95" y="22"/>
                      <a:pt x="95" y="22"/>
                    </a:cubicBezTo>
                    <a:cubicBezTo>
                      <a:pt x="95" y="22"/>
                      <a:pt x="91" y="46"/>
                      <a:pt x="87" y="52"/>
                    </a:cubicBezTo>
                    <a:cubicBezTo>
                      <a:pt x="82" y="58"/>
                      <a:pt x="67" y="93"/>
                      <a:pt x="67" y="93"/>
                    </a:cubicBezTo>
                    <a:cubicBezTo>
                      <a:pt x="67" y="93"/>
                      <a:pt x="33" y="95"/>
                      <a:pt x="35" y="84"/>
                    </a:cubicBezTo>
                    <a:cubicBezTo>
                      <a:pt x="37" y="74"/>
                      <a:pt x="20" y="35"/>
                      <a:pt x="20" y="35"/>
                    </a:cubicBezTo>
                    <a:cubicBezTo>
                      <a:pt x="20" y="35"/>
                      <a:pt x="0" y="3"/>
                      <a:pt x="18" y="3"/>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3" name="Freeform 63">
                <a:extLst>
                  <a:ext uri="{FF2B5EF4-FFF2-40B4-BE49-F238E27FC236}">
                    <a16:creationId xmlns:a16="http://schemas.microsoft.com/office/drawing/2014/main" id="{3531F765-E703-314F-80D3-02C21BF39C96}"/>
                  </a:ext>
                </a:extLst>
              </p:cNvPr>
              <p:cNvSpPr>
                <a:spLocks/>
              </p:cNvSpPr>
              <p:nvPr/>
            </p:nvSpPr>
            <p:spPr bwMode="auto">
              <a:xfrm>
                <a:off x="8486" y="5460"/>
                <a:ext cx="193" cy="230"/>
              </a:xfrm>
              <a:custGeom>
                <a:avLst/>
                <a:gdLst/>
                <a:ahLst/>
                <a:cxnLst>
                  <a:cxn ang="0">
                    <a:pos x="10" y="147"/>
                  </a:cxn>
                  <a:cxn ang="0">
                    <a:pos x="71" y="104"/>
                  </a:cxn>
                  <a:cxn ang="0">
                    <a:pos x="99" y="71"/>
                  </a:cxn>
                  <a:cxn ang="0">
                    <a:pos x="116" y="37"/>
                  </a:cxn>
                  <a:cxn ang="0">
                    <a:pos x="138" y="9"/>
                  </a:cxn>
                  <a:cxn ang="0">
                    <a:pos x="149" y="33"/>
                  </a:cxn>
                  <a:cxn ang="0">
                    <a:pos x="166" y="37"/>
                  </a:cxn>
                  <a:cxn ang="0">
                    <a:pos x="151" y="69"/>
                  </a:cxn>
                  <a:cxn ang="0">
                    <a:pos x="142" y="102"/>
                  </a:cxn>
                  <a:cxn ang="0">
                    <a:pos x="146" y="123"/>
                  </a:cxn>
                  <a:cxn ang="0">
                    <a:pos x="114" y="117"/>
                  </a:cxn>
                  <a:cxn ang="0">
                    <a:pos x="103" y="142"/>
                  </a:cxn>
                  <a:cxn ang="0">
                    <a:pos x="84" y="173"/>
                  </a:cxn>
                  <a:cxn ang="0">
                    <a:pos x="58" y="201"/>
                  </a:cxn>
                  <a:cxn ang="0">
                    <a:pos x="26" y="186"/>
                  </a:cxn>
                  <a:cxn ang="0">
                    <a:pos x="0" y="175"/>
                  </a:cxn>
                  <a:cxn ang="0">
                    <a:pos x="10" y="147"/>
                  </a:cxn>
                </a:cxnLst>
                <a:rect l="0" t="0" r="r" b="b"/>
                <a:pathLst>
                  <a:path w="168" h="201">
                    <a:moveTo>
                      <a:pt x="10" y="147"/>
                    </a:moveTo>
                    <a:cubicBezTo>
                      <a:pt x="10" y="147"/>
                      <a:pt x="62" y="108"/>
                      <a:pt x="71" y="104"/>
                    </a:cubicBezTo>
                    <a:cubicBezTo>
                      <a:pt x="80" y="99"/>
                      <a:pt x="93" y="80"/>
                      <a:pt x="99" y="71"/>
                    </a:cubicBezTo>
                    <a:cubicBezTo>
                      <a:pt x="105" y="63"/>
                      <a:pt x="116" y="45"/>
                      <a:pt x="116" y="37"/>
                    </a:cubicBezTo>
                    <a:cubicBezTo>
                      <a:pt x="116" y="28"/>
                      <a:pt x="136" y="0"/>
                      <a:pt x="138" y="9"/>
                    </a:cubicBezTo>
                    <a:cubicBezTo>
                      <a:pt x="140" y="18"/>
                      <a:pt x="140" y="33"/>
                      <a:pt x="149" y="33"/>
                    </a:cubicBezTo>
                    <a:cubicBezTo>
                      <a:pt x="157" y="33"/>
                      <a:pt x="164" y="28"/>
                      <a:pt x="166" y="37"/>
                    </a:cubicBezTo>
                    <a:cubicBezTo>
                      <a:pt x="168" y="45"/>
                      <a:pt x="155" y="58"/>
                      <a:pt x="151" y="69"/>
                    </a:cubicBezTo>
                    <a:cubicBezTo>
                      <a:pt x="146" y="80"/>
                      <a:pt x="142" y="102"/>
                      <a:pt x="142" y="102"/>
                    </a:cubicBezTo>
                    <a:cubicBezTo>
                      <a:pt x="142" y="102"/>
                      <a:pt x="153" y="123"/>
                      <a:pt x="146" y="123"/>
                    </a:cubicBezTo>
                    <a:cubicBezTo>
                      <a:pt x="140" y="123"/>
                      <a:pt x="114" y="117"/>
                      <a:pt x="114" y="117"/>
                    </a:cubicBezTo>
                    <a:cubicBezTo>
                      <a:pt x="114" y="117"/>
                      <a:pt x="105" y="132"/>
                      <a:pt x="103" y="142"/>
                    </a:cubicBezTo>
                    <a:cubicBezTo>
                      <a:pt x="101" y="153"/>
                      <a:pt x="88" y="162"/>
                      <a:pt x="84" y="173"/>
                    </a:cubicBezTo>
                    <a:cubicBezTo>
                      <a:pt x="80" y="183"/>
                      <a:pt x="64" y="201"/>
                      <a:pt x="58" y="201"/>
                    </a:cubicBezTo>
                    <a:cubicBezTo>
                      <a:pt x="51" y="201"/>
                      <a:pt x="34" y="188"/>
                      <a:pt x="26" y="186"/>
                    </a:cubicBezTo>
                    <a:cubicBezTo>
                      <a:pt x="17" y="183"/>
                      <a:pt x="0" y="175"/>
                      <a:pt x="0" y="175"/>
                    </a:cubicBezTo>
                    <a:lnTo>
                      <a:pt x="10" y="147"/>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4" name="Freeform 64">
                <a:extLst>
                  <a:ext uri="{FF2B5EF4-FFF2-40B4-BE49-F238E27FC236}">
                    <a16:creationId xmlns:a16="http://schemas.microsoft.com/office/drawing/2014/main" id="{23E6BE4F-C4F6-624C-A89B-FBF8CFD85940}"/>
                  </a:ext>
                </a:extLst>
              </p:cNvPr>
              <p:cNvSpPr>
                <a:spLocks/>
              </p:cNvSpPr>
              <p:nvPr/>
            </p:nvSpPr>
            <p:spPr bwMode="auto">
              <a:xfrm>
                <a:off x="8651" y="5262"/>
                <a:ext cx="130" cy="238"/>
              </a:xfrm>
              <a:custGeom>
                <a:avLst/>
                <a:gdLst/>
                <a:ahLst/>
                <a:cxnLst>
                  <a:cxn ang="0">
                    <a:pos x="0" y="28"/>
                  </a:cxn>
                  <a:cxn ang="0">
                    <a:pos x="28" y="69"/>
                  </a:cxn>
                  <a:cxn ang="0">
                    <a:pos x="35" y="110"/>
                  </a:cxn>
                  <a:cxn ang="0">
                    <a:pos x="9" y="138"/>
                  </a:cxn>
                  <a:cxn ang="0">
                    <a:pos x="28" y="155"/>
                  </a:cxn>
                  <a:cxn ang="0">
                    <a:pos x="37" y="157"/>
                  </a:cxn>
                  <a:cxn ang="0">
                    <a:pos x="50" y="190"/>
                  </a:cxn>
                  <a:cxn ang="0">
                    <a:pos x="39" y="207"/>
                  </a:cxn>
                  <a:cxn ang="0">
                    <a:pos x="69" y="179"/>
                  </a:cxn>
                  <a:cxn ang="0">
                    <a:pos x="87" y="146"/>
                  </a:cxn>
                  <a:cxn ang="0">
                    <a:pos x="93" y="136"/>
                  </a:cxn>
                  <a:cxn ang="0">
                    <a:pos x="113" y="90"/>
                  </a:cxn>
                  <a:cxn ang="0">
                    <a:pos x="97" y="88"/>
                  </a:cxn>
                  <a:cxn ang="0">
                    <a:pos x="76" y="99"/>
                  </a:cxn>
                  <a:cxn ang="0">
                    <a:pos x="65" y="69"/>
                  </a:cxn>
                  <a:cxn ang="0">
                    <a:pos x="43" y="62"/>
                  </a:cxn>
                  <a:cxn ang="0">
                    <a:pos x="0" y="28"/>
                  </a:cxn>
                </a:cxnLst>
                <a:rect l="0" t="0" r="r" b="b"/>
                <a:pathLst>
                  <a:path w="113" h="207">
                    <a:moveTo>
                      <a:pt x="0" y="28"/>
                    </a:moveTo>
                    <a:cubicBezTo>
                      <a:pt x="0" y="35"/>
                      <a:pt x="26" y="58"/>
                      <a:pt x="28" y="69"/>
                    </a:cubicBezTo>
                    <a:cubicBezTo>
                      <a:pt x="31" y="80"/>
                      <a:pt x="43" y="95"/>
                      <a:pt x="35" y="110"/>
                    </a:cubicBezTo>
                    <a:cubicBezTo>
                      <a:pt x="26" y="125"/>
                      <a:pt x="11" y="131"/>
                      <a:pt x="9" y="138"/>
                    </a:cubicBezTo>
                    <a:cubicBezTo>
                      <a:pt x="7" y="144"/>
                      <a:pt x="20" y="153"/>
                      <a:pt x="28" y="155"/>
                    </a:cubicBezTo>
                    <a:cubicBezTo>
                      <a:pt x="37" y="157"/>
                      <a:pt x="24" y="146"/>
                      <a:pt x="37" y="157"/>
                    </a:cubicBezTo>
                    <a:cubicBezTo>
                      <a:pt x="50" y="168"/>
                      <a:pt x="59" y="185"/>
                      <a:pt x="50" y="190"/>
                    </a:cubicBezTo>
                    <a:cubicBezTo>
                      <a:pt x="41" y="194"/>
                      <a:pt x="28" y="207"/>
                      <a:pt x="39" y="207"/>
                    </a:cubicBezTo>
                    <a:cubicBezTo>
                      <a:pt x="50" y="207"/>
                      <a:pt x="67" y="185"/>
                      <a:pt x="69" y="179"/>
                    </a:cubicBezTo>
                    <a:cubicBezTo>
                      <a:pt x="72" y="172"/>
                      <a:pt x="87" y="146"/>
                      <a:pt x="87" y="146"/>
                    </a:cubicBezTo>
                    <a:cubicBezTo>
                      <a:pt x="87" y="146"/>
                      <a:pt x="82" y="142"/>
                      <a:pt x="93" y="136"/>
                    </a:cubicBezTo>
                    <a:cubicBezTo>
                      <a:pt x="104" y="129"/>
                      <a:pt x="113" y="90"/>
                      <a:pt x="113" y="90"/>
                    </a:cubicBezTo>
                    <a:cubicBezTo>
                      <a:pt x="113" y="90"/>
                      <a:pt x="104" y="84"/>
                      <a:pt x="97" y="88"/>
                    </a:cubicBezTo>
                    <a:cubicBezTo>
                      <a:pt x="91" y="93"/>
                      <a:pt x="76" y="110"/>
                      <a:pt x="76" y="99"/>
                    </a:cubicBezTo>
                    <a:cubicBezTo>
                      <a:pt x="76" y="88"/>
                      <a:pt x="65" y="69"/>
                      <a:pt x="65" y="69"/>
                    </a:cubicBezTo>
                    <a:cubicBezTo>
                      <a:pt x="65" y="69"/>
                      <a:pt x="48" y="71"/>
                      <a:pt x="43" y="62"/>
                    </a:cubicBezTo>
                    <a:cubicBezTo>
                      <a:pt x="39" y="54"/>
                      <a:pt x="2" y="0"/>
                      <a:pt x="0" y="28"/>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5" name="Freeform 65">
                <a:extLst>
                  <a:ext uri="{FF2B5EF4-FFF2-40B4-BE49-F238E27FC236}">
                    <a16:creationId xmlns:a16="http://schemas.microsoft.com/office/drawing/2014/main" id="{CE7ECE63-FC4E-0E4D-AA35-4BD45D6FA1AC}"/>
                  </a:ext>
                </a:extLst>
              </p:cNvPr>
              <p:cNvSpPr>
                <a:spLocks/>
              </p:cNvSpPr>
              <p:nvPr/>
            </p:nvSpPr>
            <p:spPr bwMode="auto">
              <a:xfrm>
                <a:off x="7150" y="4576"/>
                <a:ext cx="1007" cy="831"/>
              </a:xfrm>
              <a:custGeom>
                <a:avLst/>
                <a:gdLst/>
                <a:ahLst/>
                <a:cxnLst>
                  <a:cxn ang="0">
                    <a:pos x="47" y="273"/>
                  </a:cxn>
                  <a:cxn ang="0">
                    <a:pos x="4" y="350"/>
                  </a:cxn>
                  <a:cxn ang="0">
                    <a:pos x="13" y="415"/>
                  </a:cxn>
                  <a:cxn ang="0">
                    <a:pos x="47" y="516"/>
                  </a:cxn>
                  <a:cxn ang="0">
                    <a:pos x="47" y="602"/>
                  </a:cxn>
                  <a:cxn ang="0">
                    <a:pos x="160" y="576"/>
                  </a:cxn>
                  <a:cxn ang="0">
                    <a:pos x="237" y="581"/>
                  </a:cxn>
                  <a:cxn ang="0">
                    <a:pos x="281" y="538"/>
                  </a:cxn>
                  <a:cxn ang="0">
                    <a:pos x="328" y="516"/>
                  </a:cxn>
                  <a:cxn ang="0">
                    <a:pos x="413" y="524"/>
                  </a:cxn>
                  <a:cxn ang="0">
                    <a:pos x="441" y="542"/>
                  </a:cxn>
                  <a:cxn ang="0">
                    <a:pos x="474" y="589"/>
                  </a:cxn>
                  <a:cxn ang="0">
                    <a:pos x="506" y="588"/>
                  </a:cxn>
                  <a:cxn ang="0">
                    <a:pos x="539" y="555"/>
                  </a:cxn>
                  <a:cxn ang="0">
                    <a:pos x="558" y="601"/>
                  </a:cxn>
                  <a:cxn ang="0">
                    <a:pos x="586" y="699"/>
                  </a:cxn>
                  <a:cxn ang="0">
                    <a:pos x="657" y="724"/>
                  </a:cxn>
                  <a:cxn ang="0">
                    <a:pos x="704" y="719"/>
                  </a:cxn>
                  <a:cxn ang="0">
                    <a:pos x="747" y="701"/>
                  </a:cxn>
                  <a:cxn ang="0">
                    <a:pos x="797" y="639"/>
                  </a:cxn>
                  <a:cxn ang="0">
                    <a:pos x="831" y="562"/>
                  </a:cxn>
                  <a:cxn ang="0">
                    <a:pos x="867" y="521"/>
                  </a:cxn>
                  <a:cxn ang="0">
                    <a:pos x="872" y="405"/>
                  </a:cxn>
                  <a:cxn ang="0">
                    <a:pos x="853" y="351"/>
                  </a:cxn>
                  <a:cxn ang="0">
                    <a:pos x="821" y="309"/>
                  </a:cxn>
                  <a:cxn ang="0">
                    <a:pos x="789" y="290"/>
                  </a:cxn>
                  <a:cxn ang="0">
                    <a:pos x="769" y="249"/>
                  </a:cxn>
                  <a:cxn ang="0">
                    <a:pos x="726" y="206"/>
                  </a:cxn>
                  <a:cxn ang="0">
                    <a:pos x="703" y="144"/>
                  </a:cxn>
                  <a:cxn ang="0">
                    <a:pos x="671" y="92"/>
                  </a:cxn>
                  <a:cxn ang="0">
                    <a:pos x="636" y="3"/>
                  </a:cxn>
                  <a:cxn ang="0">
                    <a:pos x="617" y="77"/>
                  </a:cxn>
                  <a:cxn ang="0">
                    <a:pos x="611" y="144"/>
                  </a:cxn>
                  <a:cxn ang="0">
                    <a:pos x="569" y="163"/>
                  </a:cxn>
                  <a:cxn ang="0">
                    <a:pos x="558" y="151"/>
                  </a:cxn>
                  <a:cxn ang="0">
                    <a:pos x="505" y="122"/>
                  </a:cxn>
                  <a:cxn ang="0">
                    <a:pos x="489" y="84"/>
                  </a:cxn>
                  <a:cxn ang="0">
                    <a:pos x="504" y="56"/>
                  </a:cxn>
                  <a:cxn ang="0">
                    <a:pos x="498" y="24"/>
                  </a:cxn>
                  <a:cxn ang="0">
                    <a:pos x="444" y="30"/>
                  </a:cxn>
                  <a:cxn ang="0">
                    <a:pos x="420" y="40"/>
                  </a:cxn>
                  <a:cxn ang="0">
                    <a:pos x="381" y="53"/>
                  </a:cxn>
                  <a:cxn ang="0">
                    <a:pos x="359" y="103"/>
                  </a:cxn>
                  <a:cxn ang="0">
                    <a:pos x="312" y="89"/>
                  </a:cxn>
                  <a:cxn ang="0">
                    <a:pos x="275" y="94"/>
                  </a:cxn>
                  <a:cxn ang="0">
                    <a:pos x="248" y="121"/>
                  </a:cxn>
                  <a:cxn ang="0">
                    <a:pos x="232" y="157"/>
                  </a:cxn>
                  <a:cxn ang="0">
                    <a:pos x="199" y="149"/>
                  </a:cxn>
                  <a:cxn ang="0">
                    <a:pos x="175" y="204"/>
                  </a:cxn>
                  <a:cxn ang="0">
                    <a:pos x="129" y="233"/>
                  </a:cxn>
                </a:cxnLst>
                <a:rect l="0" t="0" r="r" b="b"/>
                <a:pathLst>
                  <a:path w="876" h="724">
                    <a:moveTo>
                      <a:pt x="82" y="247"/>
                    </a:moveTo>
                    <a:cubicBezTo>
                      <a:pt x="75" y="248"/>
                      <a:pt x="54" y="247"/>
                      <a:pt x="56" y="255"/>
                    </a:cubicBezTo>
                    <a:cubicBezTo>
                      <a:pt x="58" y="264"/>
                      <a:pt x="54" y="272"/>
                      <a:pt x="47" y="273"/>
                    </a:cubicBezTo>
                    <a:cubicBezTo>
                      <a:pt x="30" y="275"/>
                      <a:pt x="17" y="271"/>
                      <a:pt x="17" y="271"/>
                    </a:cubicBezTo>
                    <a:cubicBezTo>
                      <a:pt x="13" y="301"/>
                      <a:pt x="13" y="301"/>
                      <a:pt x="13" y="301"/>
                    </a:cubicBezTo>
                    <a:cubicBezTo>
                      <a:pt x="4" y="350"/>
                      <a:pt x="4" y="350"/>
                      <a:pt x="4" y="350"/>
                    </a:cubicBezTo>
                    <a:cubicBezTo>
                      <a:pt x="21" y="383"/>
                      <a:pt x="21" y="383"/>
                      <a:pt x="21" y="383"/>
                    </a:cubicBezTo>
                    <a:cubicBezTo>
                      <a:pt x="0" y="387"/>
                      <a:pt x="0" y="387"/>
                      <a:pt x="0" y="387"/>
                    </a:cubicBezTo>
                    <a:cubicBezTo>
                      <a:pt x="0" y="387"/>
                      <a:pt x="0" y="406"/>
                      <a:pt x="13" y="415"/>
                    </a:cubicBezTo>
                    <a:cubicBezTo>
                      <a:pt x="26" y="423"/>
                      <a:pt x="30" y="449"/>
                      <a:pt x="34" y="458"/>
                    </a:cubicBezTo>
                    <a:cubicBezTo>
                      <a:pt x="39" y="467"/>
                      <a:pt x="24" y="484"/>
                      <a:pt x="32" y="492"/>
                    </a:cubicBezTo>
                    <a:cubicBezTo>
                      <a:pt x="41" y="501"/>
                      <a:pt x="45" y="507"/>
                      <a:pt x="47" y="516"/>
                    </a:cubicBezTo>
                    <a:cubicBezTo>
                      <a:pt x="49" y="525"/>
                      <a:pt x="49" y="540"/>
                      <a:pt x="52" y="546"/>
                    </a:cubicBezTo>
                    <a:cubicBezTo>
                      <a:pt x="54" y="553"/>
                      <a:pt x="34" y="572"/>
                      <a:pt x="34" y="572"/>
                    </a:cubicBezTo>
                    <a:cubicBezTo>
                      <a:pt x="47" y="602"/>
                      <a:pt x="47" y="602"/>
                      <a:pt x="47" y="602"/>
                    </a:cubicBezTo>
                    <a:cubicBezTo>
                      <a:pt x="47" y="602"/>
                      <a:pt x="60" y="617"/>
                      <a:pt x="78" y="617"/>
                    </a:cubicBezTo>
                    <a:cubicBezTo>
                      <a:pt x="95" y="617"/>
                      <a:pt x="110" y="607"/>
                      <a:pt x="116" y="602"/>
                    </a:cubicBezTo>
                    <a:cubicBezTo>
                      <a:pt x="123" y="598"/>
                      <a:pt x="151" y="576"/>
                      <a:pt x="160" y="576"/>
                    </a:cubicBezTo>
                    <a:cubicBezTo>
                      <a:pt x="168" y="576"/>
                      <a:pt x="199" y="581"/>
                      <a:pt x="199" y="581"/>
                    </a:cubicBezTo>
                    <a:cubicBezTo>
                      <a:pt x="218" y="589"/>
                      <a:pt x="218" y="589"/>
                      <a:pt x="218" y="589"/>
                    </a:cubicBezTo>
                    <a:cubicBezTo>
                      <a:pt x="237" y="581"/>
                      <a:pt x="237" y="581"/>
                      <a:pt x="237" y="581"/>
                    </a:cubicBezTo>
                    <a:cubicBezTo>
                      <a:pt x="233" y="564"/>
                      <a:pt x="233" y="564"/>
                      <a:pt x="233" y="564"/>
                    </a:cubicBezTo>
                    <a:cubicBezTo>
                      <a:pt x="255" y="546"/>
                      <a:pt x="255" y="546"/>
                      <a:pt x="255" y="546"/>
                    </a:cubicBezTo>
                    <a:cubicBezTo>
                      <a:pt x="281" y="538"/>
                      <a:pt x="281" y="538"/>
                      <a:pt x="281" y="538"/>
                    </a:cubicBezTo>
                    <a:cubicBezTo>
                      <a:pt x="306" y="538"/>
                      <a:pt x="306" y="538"/>
                      <a:pt x="306" y="538"/>
                    </a:cubicBezTo>
                    <a:cubicBezTo>
                      <a:pt x="328" y="538"/>
                      <a:pt x="328" y="538"/>
                      <a:pt x="328" y="538"/>
                    </a:cubicBezTo>
                    <a:cubicBezTo>
                      <a:pt x="328" y="516"/>
                      <a:pt x="328" y="516"/>
                      <a:pt x="328" y="516"/>
                    </a:cubicBezTo>
                    <a:cubicBezTo>
                      <a:pt x="356" y="518"/>
                      <a:pt x="356" y="518"/>
                      <a:pt x="356" y="518"/>
                    </a:cubicBezTo>
                    <a:cubicBezTo>
                      <a:pt x="386" y="514"/>
                      <a:pt x="386" y="514"/>
                      <a:pt x="386" y="514"/>
                    </a:cubicBezTo>
                    <a:cubicBezTo>
                      <a:pt x="401" y="520"/>
                      <a:pt x="413" y="524"/>
                      <a:pt x="413" y="524"/>
                    </a:cubicBezTo>
                    <a:cubicBezTo>
                      <a:pt x="413" y="524"/>
                      <a:pt x="398" y="535"/>
                      <a:pt x="405" y="537"/>
                    </a:cubicBezTo>
                    <a:cubicBezTo>
                      <a:pt x="411" y="538"/>
                      <a:pt x="426" y="537"/>
                      <a:pt x="426" y="537"/>
                    </a:cubicBezTo>
                    <a:cubicBezTo>
                      <a:pt x="441" y="542"/>
                      <a:pt x="441" y="542"/>
                      <a:pt x="441" y="542"/>
                    </a:cubicBezTo>
                    <a:cubicBezTo>
                      <a:pt x="441" y="542"/>
                      <a:pt x="451" y="546"/>
                      <a:pt x="457" y="551"/>
                    </a:cubicBezTo>
                    <a:cubicBezTo>
                      <a:pt x="462" y="555"/>
                      <a:pt x="470" y="562"/>
                      <a:pt x="470" y="568"/>
                    </a:cubicBezTo>
                    <a:cubicBezTo>
                      <a:pt x="470" y="573"/>
                      <a:pt x="470" y="583"/>
                      <a:pt x="474" y="589"/>
                    </a:cubicBezTo>
                    <a:cubicBezTo>
                      <a:pt x="478" y="596"/>
                      <a:pt x="484" y="608"/>
                      <a:pt x="484" y="608"/>
                    </a:cubicBezTo>
                    <a:cubicBezTo>
                      <a:pt x="496" y="610"/>
                      <a:pt x="496" y="610"/>
                      <a:pt x="496" y="610"/>
                    </a:cubicBezTo>
                    <a:cubicBezTo>
                      <a:pt x="506" y="588"/>
                      <a:pt x="506" y="588"/>
                      <a:pt x="506" y="588"/>
                    </a:cubicBezTo>
                    <a:cubicBezTo>
                      <a:pt x="517" y="574"/>
                      <a:pt x="517" y="574"/>
                      <a:pt x="517" y="574"/>
                    </a:cubicBezTo>
                    <a:cubicBezTo>
                      <a:pt x="531" y="561"/>
                      <a:pt x="531" y="561"/>
                      <a:pt x="531" y="561"/>
                    </a:cubicBezTo>
                    <a:cubicBezTo>
                      <a:pt x="531" y="561"/>
                      <a:pt x="534" y="554"/>
                      <a:pt x="539" y="555"/>
                    </a:cubicBezTo>
                    <a:cubicBezTo>
                      <a:pt x="543" y="556"/>
                      <a:pt x="546" y="568"/>
                      <a:pt x="544" y="571"/>
                    </a:cubicBezTo>
                    <a:cubicBezTo>
                      <a:pt x="542" y="574"/>
                      <a:pt x="534" y="593"/>
                      <a:pt x="541" y="594"/>
                    </a:cubicBezTo>
                    <a:cubicBezTo>
                      <a:pt x="547" y="595"/>
                      <a:pt x="555" y="599"/>
                      <a:pt x="558" y="601"/>
                    </a:cubicBezTo>
                    <a:cubicBezTo>
                      <a:pt x="561" y="603"/>
                      <a:pt x="571" y="617"/>
                      <a:pt x="571" y="617"/>
                    </a:cubicBezTo>
                    <a:cubicBezTo>
                      <a:pt x="571" y="617"/>
                      <a:pt x="583" y="649"/>
                      <a:pt x="583" y="652"/>
                    </a:cubicBezTo>
                    <a:cubicBezTo>
                      <a:pt x="583" y="655"/>
                      <a:pt x="581" y="696"/>
                      <a:pt x="586" y="699"/>
                    </a:cubicBezTo>
                    <a:cubicBezTo>
                      <a:pt x="592" y="702"/>
                      <a:pt x="625" y="709"/>
                      <a:pt x="625" y="709"/>
                    </a:cubicBezTo>
                    <a:cubicBezTo>
                      <a:pt x="643" y="714"/>
                      <a:pt x="643" y="714"/>
                      <a:pt x="643" y="714"/>
                    </a:cubicBezTo>
                    <a:cubicBezTo>
                      <a:pt x="643" y="714"/>
                      <a:pt x="654" y="724"/>
                      <a:pt x="657" y="724"/>
                    </a:cubicBezTo>
                    <a:cubicBezTo>
                      <a:pt x="661" y="724"/>
                      <a:pt x="669" y="708"/>
                      <a:pt x="669" y="708"/>
                    </a:cubicBezTo>
                    <a:cubicBezTo>
                      <a:pt x="696" y="707"/>
                      <a:pt x="696" y="707"/>
                      <a:pt x="696" y="707"/>
                    </a:cubicBezTo>
                    <a:cubicBezTo>
                      <a:pt x="696" y="707"/>
                      <a:pt x="704" y="715"/>
                      <a:pt x="704" y="719"/>
                    </a:cubicBezTo>
                    <a:cubicBezTo>
                      <a:pt x="704" y="722"/>
                      <a:pt x="720" y="724"/>
                      <a:pt x="720" y="724"/>
                    </a:cubicBezTo>
                    <a:cubicBezTo>
                      <a:pt x="733" y="718"/>
                      <a:pt x="733" y="718"/>
                      <a:pt x="733" y="718"/>
                    </a:cubicBezTo>
                    <a:cubicBezTo>
                      <a:pt x="747" y="701"/>
                      <a:pt x="747" y="701"/>
                      <a:pt x="747" y="701"/>
                    </a:cubicBezTo>
                    <a:cubicBezTo>
                      <a:pt x="747" y="701"/>
                      <a:pt x="751" y="693"/>
                      <a:pt x="757" y="692"/>
                    </a:cubicBezTo>
                    <a:cubicBezTo>
                      <a:pt x="762" y="691"/>
                      <a:pt x="792" y="686"/>
                      <a:pt x="792" y="686"/>
                    </a:cubicBezTo>
                    <a:cubicBezTo>
                      <a:pt x="797" y="639"/>
                      <a:pt x="797" y="639"/>
                      <a:pt x="797" y="639"/>
                    </a:cubicBezTo>
                    <a:cubicBezTo>
                      <a:pt x="797" y="639"/>
                      <a:pt x="811" y="612"/>
                      <a:pt x="815" y="607"/>
                    </a:cubicBezTo>
                    <a:cubicBezTo>
                      <a:pt x="819" y="601"/>
                      <a:pt x="823" y="588"/>
                      <a:pt x="825" y="584"/>
                    </a:cubicBezTo>
                    <a:cubicBezTo>
                      <a:pt x="827" y="580"/>
                      <a:pt x="831" y="562"/>
                      <a:pt x="831" y="562"/>
                    </a:cubicBezTo>
                    <a:cubicBezTo>
                      <a:pt x="842" y="548"/>
                      <a:pt x="842" y="548"/>
                      <a:pt x="842" y="548"/>
                    </a:cubicBezTo>
                    <a:cubicBezTo>
                      <a:pt x="852" y="535"/>
                      <a:pt x="852" y="535"/>
                      <a:pt x="852" y="535"/>
                    </a:cubicBezTo>
                    <a:cubicBezTo>
                      <a:pt x="867" y="521"/>
                      <a:pt x="867" y="521"/>
                      <a:pt x="867" y="521"/>
                    </a:cubicBezTo>
                    <a:cubicBezTo>
                      <a:pt x="863" y="486"/>
                      <a:pt x="863" y="486"/>
                      <a:pt x="863" y="486"/>
                    </a:cubicBezTo>
                    <a:cubicBezTo>
                      <a:pt x="876" y="474"/>
                      <a:pt x="876" y="474"/>
                      <a:pt x="876" y="474"/>
                    </a:cubicBezTo>
                    <a:cubicBezTo>
                      <a:pt x="872" y="405"/>
                      <a:pt x="872" y="405"/>
                      <a:pt x="872" y="405"/>
                    </a:cubicBezTo>
                    <a:cubicBezTo>
                      <a:pt x="866" y="388"/>
                      <a:pt x="866" y="388"/>
                      <a:pt x="866" y="388"/>
                    </a:cubicBezTo>
                    <a:cubicBezTo>
                      <a:pt x="861" y="363"/>
                      <a:pt x="861" y="363"/>
                      <a:pt x="861" y="363"/>
                    </a:cubicBezTo>
                    <a:cubicBezTo>
                      <a:pt x="861" y="363"/>
                      <a:pt x="852" y="355"/>
                      <a:pt x="853" y="351"/>
                    </a:cubicBezTo>
                    <a:cubicBezTo>
                      <a:pt x="854" y="348"/>
                      <a:pt x="852" y="344"/>
                      <a:pt x="850" y="338"/>
                    </a:cubicBezTo>
                    <a:cubicBezTo>
                      <a:pt x="847" y="333"/>
                      <a:pt x="840" y="324"/>
                      <a:pt x="836" y="321"/>
                    </a:cubicBezTo>
                    <a:cubicBezTo>
                      <a:pt x="831" y="318"/>
                      <a:pt x="824" y="314"/>
                      <a:pt x="821" y="309"/>
                    </a:cubicBezTo>
                    <a:cubicBezTo>
                      <a:pt x="819" y="305"/>
                      <a:pt x="814" y="285"/>
                      <a:pt x="811" y="283"/>
                    </a:cubicBezTo>
                    <a:cubicBezTo>
                      <a:pt x="807" y="282"/>
                      <a:pt x="795" y="283"/>
                      <a:pt x="795" y="283"/>
                    </a:cubicBezTo>
                    <a:cubicBezTo>
                      <a:pt x="789" y="290"/>
                      <a:pt x="789" y="290"/>
                      <a:pt x="789" y="290"/>
                    </a:cubicBezTo>
                    <a:cubicBezTo>
                      <a:pt x="784" y="282"/>
                      <a:pt x="784" y="282"/>
                      <a:pt x="784" y="282"/>
                    </a:cubicBezTo>
                    <a:cubicBezTo>
                      <a:pt x="779" y="265"/>
                      <a:pt x="779" y="265"/>
                      <a:pt x="779" y="265"/>
                    </a:cubicBezTo>
                    <a:cubicBezTo>
                      <a:pt x="779" y="265"/>
                      <a:pt x="770" y="252"/>
                      <a:pt x="769" y="249"/>
                    </a:cubicBezTo>
                    <a:cubicBezTo>
                      <a:pt x="767" y="246"/>
                      <a:pt x="770" y="236"/>
                      <a:pt x="769" y="233"/>
                    </a:cubicBezTo>
                    <a:cubicBezTo>
                      <a:pt x="767" y="230"/>
                      <a:pt x="746" y="212"/>
                      <a:pt x="743" y="211"/>
                    </a:cubicBezTo>
                    <a:cubicBezTo>
                      <a:pt x="739" y="210"/>
                      <a:pt x="726" y="206"/>
                      <a:pt x="726" y="206"/>
                    </a:cubicBezTo>
                    <a:cubicBezTo>
                      <a:pt x="716" y="195"/>
                      <a:pt x="716" y="195"/>
                      <a:pt x="716" y="195"/>
                    </a:cubicBezTo>
                    <a:cubicBezTo>
                      <a:pt x="716" y="195"/>
                      <a:pt x="712" y="157"/>
                      <a:pt x="709" y="157"/>
                    </a:cubicBezTo>
                    <a:cubicBezTo>
                      <a:pt x="706" y="157"/>
                      <a:pt x="703" y="144"/>
                      <a:pt x="703" y="144"/>
                    </a:cubicBezTo>
                    <a:cubicBezTo>
                      <a:pt x="701" y="110"/>
                      <a:pt x="701" y="110"/>
                      <a:pt x="701" y="110"/>
                    </a:cubicBezTo>
                    <a:cubicBezTo>
                      <a:pt x="701" y="110"/>
                      <a:pt x="690" y="96"/>
                      <a:pt x="687" y="94"/>
                    </a:cubicBezTo>
                    <a:cubicBezTo>
                      <a:pt x="683" y="92"/>
                      <a:pt x="671" y="92"/>
                      <a:pt x="671" y="92"/>
                    </a:cubicBezTo>
                    <a:cubicBezTo>
                      <a:pt x="662" y="70"/>
                      <a:pt x="662" y="70"/>
                      <a:pt x="662" y="70"/>
                    </a:cubicBezTo>
                    <a:cubicBezTo>
                      <a:pt x="662" y="70"/>
                      <a:pt x="649" y="37"/>
                      <a:pt x="649" y="34"/>
                    </a:cubicBezTo>
                    <a:cubicBezTo>
                      <a:pt x="649" y="30"/>
                      <a:pt x="640" y="0"/>
                      <a:pt x="636" y="3"/>
                    </a:cubicBezTo>
                    <a:cubicBezTo>
                      <a:pt x="631" y="7"/>
                      <a:pt x="623" y="21"/>
                      <a:pt x="625" y="25"/>
                    </a:cubicBezTo>
                    <a:cubicBezTo>
                      <a:pt x="627" y="29"/>
                      <a:pt x="626" y="48"/>
                      <a:pt x="627" y="52"/>
                    </a:cubicBezTo>
                    <a:cubicBezTo>
                      <a:pt x="628" y="56"/>
                      <a:pt x="621" y="79"/>
                      <a:pt x="617" y="77"/>
                    </a:cubicBezTo>
                    <a:cubicBezTo>
                      <a:pt x="614" y="75"/>
                      <a:pt x="616" y="86"/>
                      <a:pt x="617" y="93"/>
                    </a:cubicBezTo>
                    <a:cubicBezTo>
                      <a:pt x="618" y="99"/>
                      <a:pt x="617" y="123"/>
                      <a:pt x="617" y="128"/>
                    </a:cubicBezTo>
                    <a:cubicBezTo>
                      <a:pt x="617" y="134"/>
                      <a:pt x="611" y="141"/>
                      <a:pt x="611" y="144"/>
                    </a:cubicBezTo>
                    <a:cubicBezTo>
                      <a:pt x="611" y="148"/>
                      <a:pt x="607" y="160"/>
                      <a:pt x="607" y="163"/>
                    </a:cubicBezTo>
                    <a:cubicBezTo>
                      <a:pt x="607" y="166"/>
                      <a:pt x="596" y="170"/>
                      <a:pt x="589" y="169"/>
                    </a:cubicBezTo>
                    <a:cubicBezTo>
                      <a:pt x="583" y="168"/>
                      <a:pt x="568" y="167"/>
                      <a:pt x="569" y="163"/>
                    </a:cubicBezTo>
                    <a:cubicBezTo>
                      <a:pt x="570" y="159"/>
                      <a:pt x="575" y="148"/>
                      <a:pt x="572" y="146"/>
                    </a:cubicBezTo>
                    <a:cubicBezTo>
                      <a:pt x="569" y="143"/>
                      <a:pt x="561" y="146"/>
                      <a:pt x="561" y="146"/>
                    </a:cubicBezTo>
                    <a:cubicBezTo>
                      <a:pt x="561" y="146"/>
                      <a:pt x="564" y="151"/>
                      <a:pt x="558" y="151"/>
                    </a:cubicBezTo>
                    <a:cubicBezTo>
                      <a:pt x="552" y="151"/>
                      <a:pt x="547" y="149"/>
                      <a:pt x="541" y="147"/>
                    </a:cubicBezTo>
                    <a:cubicBezTo>
                      <a:pt x="534" y="144"/>
                      <a:pt x="519" y="134"/>
                      <a:pt x="519" y="134"/>
                    </a:cubicBezTo>
                    <a:cubicBezTo>
                      <a:pt x="519" y="134"/>
                      <a:pt x="509" y="123"/>
                      <a:pt x="505" y="122"/>
                    </a:cubicBezTo>
                    <a:cubicBezTo>
                      <a:pt x="501" y="121"/>
                      <a:pt x="494" y="115"/>
                      <a:pt x="490" y="110"/>
                    </a:cubicBezTo>
                    <a:cubicBezTo>
                      <a:pt x="486" y="105"/>
                      <a:pt x="481" y="92"/>
                      <a:pt x="481" y="92"/>
                    </a:cubicBezTo>
                    <a:cubicBezTo>
                      <a:pt x="489" y="84"/>
                      <a:pt x="489" y="84"/>
                      <a:pt x="489" y="84"/>
                    </a:cubicBezTo>
                    <a:cubicBezTo>
                      <a:pt x="489" y="84"/>
                      <a:pt x="487" y="80"/>
                      <a:pt x="488" y="77"/>
                    </a:cubicBezTo>
                    <a:cubicBezTo>
                      <a:pt x="489" y="73"/>
                      <a:pt x="498" y="65"/>
                      <a:pt x="498" y="65"/>
                    </a:cubicBezTo>
                    <a:cubicBezTo>
                      <a:pt x="498" y="65"/>
                      <a:pt x="501" y="58"/>
                      <a:pt x="504" y="56"/>
                    </a:cubicBezTo>
                    <a:cubicBezTo>
                      <a:pt x="507" y="54"/>
                      <a:pt x="513" y="49"/>
                      <a:pt x="507" y="46"/>
                    </a:cubicBezTo>
                    <a:cubicBezTo>
                      <a:pt x="502" y="44"/>
                      <a:pt x="495" y="39"/>
                      <a:pt x="495" y="39"/>
                    </a:cubicBezTo>
                    <a:cubicBezTo>
                      <a:pt x="495" y="39"/>
                      <a:pt x="501" y="26"/>
                      <a:pt x="498" y="24"/>
                    </a:cubicBezTo>
                    <a:cubicBezTo>
                      <a:pt x="494" y="22"/>
                      <a:pt x="484" y="34"/>
                      <a:pt x="481" y="37"/>
                    </a:cubicBezTo>
                    <a:cubicBezTo>
                      <a:pt x="479" y="40"/>
                      <a:pt x="475" y="44"/>
                      <a:pt x="468" y="41"/>
                    </a:cubicBezTo>
                    <a:cubicBezTo>
                      <a:pt x="462" y="38"/>
                      <a:pt x="453" y="33"/>
                      <a:pt x="444" y="30"/>
                    </a:cubicBezTo>
                    <a:cubicBezTo>
                      <a:pt x="434" y="28"/>
                      <a:pt x="428" y="23"/>
                      <a:pt x="422" y="24"/>
                    </a:cubicBezTo>
                    <a:cubicBezTo>
                      <a:pt x="415" y="25"/>
                      <a:pt x="407" y="24"/>
                      <a:pt x="407" y="28"/>
                    </a:cubicBezTo>
                    <a:cubicBezTo>
                      <a:pt x="407" y="33"/>
                      <a:pt x="420" y="40"/>
                      <a:pt x="420" y="40"/>
                    </a:cubicBezTo>
                    <a:cubicBezTo>
                      <a:pt x="420" y="40"/>
                      <a:pt x="420" y="52"/>
                      <a:pt x="413" y="52"/>
                    </a:cubicBezTo>
                    <a:cubicBezTo>
                      <a:pt x="407" y="52"/>
                      <a:pt x="401" y="53"/>
                      <a:pt x="396" y="52"/>
                    </a:cubicBezTo>
                    <a:cubicBezTo>
                      <a:pt x="391" y="51"/>
                      <a:pt x="387" y="50"/>
                      <a:pt x="381" y="53"/>
                    </a:cubicBezTo>
                    <a:cubicBezTo>
                      <a:pt x="374" y="56"/>
                      <a:pt x="371" y="62"/>
                      <a:pt x="368" y="66"/>
                    </a:cubicBezTo>
                    <a:cubicBezTo>
                      <a:pt x="365" y="70"/>
                      <a:pt x="357" y="84"/>
                      <a:pt x="357" y="84"/>
                    </a:cubicBezTo>
                    <a:cubicBezTo>
                      <a:pt x="357" y="84"/>
                      <a:pt x="357" y="99"/>
                      <a:pt x="359" y="103"/>
                    </a:cubicBezTo>
                    <a:cubicBezTo>
                      <a:pt x="361" y="106"/>
                      <a:pt x="356" y="115"/>
                      <a:pt x="356" y="115"/>
                    </a:cubicBezTo>
                    <a:cubicBezTo>
                      <a:pt x="356" y="115"/>
                      <a:pt x="326" y="113"/>
                      <a:pt x="325" y="109"/>
                    </a:cubicBezTo>
                    <a:cubicBezTo>
                      <a:pt x="324" y="105"/>
                      <a:pt x="312" y="89"/>
                      <a:pt x="312" y="89"/>
                    </a:cubicBezTo>
                    <a:cubicBezTo>
                      <a:pt x="312" y="89"/>
                      <a:pt x="299" y="83"/>
                      <a:pt x="295" y="83"/>
                    </a:cubicBezTo>
                    <a:cubicBezTo>
                      <a:pt x="290" y="83"/>
                      <a:pt x="275" y="86"/>
                      <a:pt x="275" y="86"/>
                    </a:cubicBezTo>
                    <a:cubicBezTo>
                      <a:pt x="275" y="94"/>
                      <a:pt x="275" y="94"/>
                      <a:pt x="275" y="94"/>
                    </a:cubicBezTo>
                    <a:cubicBezTo>
                      <a:pt x="265" y="99"/>
                      <a:pt x="265" y="99"/>
                      <a:pt x="265" y="99"/>
                    </a:cubicBezTo>
                    <a:cubicBezTo>
                      <a:pt x="256" y="105"/>
                      <a:pt x="249" y="106"/>
                      <a:pt x="250" y="109"/>
                    </a:cubicBezTo>
                    <a:cubicBezTo>
                      <a:pt x="251" y="112"/>
                      <a:pt x="248" y="121"/>
                      <a:pt x="248" y="121"/>
                    </a:cubicBezTo>
                    <a:cubicBezTo>
                      <a:pt x="248" y="132"/>
                      <a:pt x="248" y="132"/>
                      <a:pt x="248" y="132"/>
                    </a:cubicBezTo>
                    <a:cubicBezTo>
                      <a:pt x="248" y="135"/>
                      <a:pt x="245" y="140"/>
                      <a:pt x="242" y="141"/>
                    </a:cubicBezTo>
                    <a:cubicBezTo>
                      <a:pt x="235" y="144"/>
                      <a:pt x="232" y="157"/>
                      <a:pt x="232" y="157"/>
                    </a:cubicBezTo>
                    <a:cubicBezTo>
                      <a:pt x="232" y="157"/>
                      <a:pt x="222" y="160"/>
                      <a:pt x="219" y="156"/>
                    </a:cubicBezTo>
                    <a:cubicBezTo>
                      <a:pt x="216" y="153"/>
                      <a:pt x="216" y="144"/>
                      <a:pt x="211" y="144"/>
                    </a:cubicBezTo>
                    <a:cubicBezTo>
                      <a:pt x="207" y="144"/>
                      <a:pt x="199" y="149"/>
                      <a:pt x="199" y="149"/>
                    </a:cubicBezTo>
                    <a:cubicBezTo>
                      <a:pt x="199" y="149"/>
                      <a:pt x="197" y="161"/>
                      <a:pt x="197" y="166"/>
                    </a:cubicBezTo>
                    <a:cubicBezTo>
                      <a:pt x="197" y="171"/>
                      <a:pt x="193" y="198"/>
                      <a:pt x="190" y="199"/>
                    </a:cubicBezTo>
                    <a:cubicBezTo>
                      <a:pt x="187" y="201"/>
                      <a:pt x="179" y="202"/>
                      <a:pt x="175" y="204"/>
                    </a:cubicBezTo>
                    <a:cubicBezTo>
                      <a:pt x="170" y="206"/>
                      <a:pt x="163" y="208"/>
                      <a:pt x="163" y="216"/>
                    </a:cubicBezTo>
                    <a:cubicBezTo>
                      <a:pt x="163" y="223"/>
                      <a:pt x="161" y="227"/>
                      <a:pt x="157" y="230"/>
                    </a:cubicBezTo>
                    <a:cubicBezTo>
                      <a:pt x="154" y="232"/>
                      <a:pt x="137" y="230"/>
                      <a:pt x="129" y="233"/>
                    </a:cubicBezTo>
                    <a:cubicBezTo>
                      <a:pt x="122" y="236"/>
                      <a:pt x="86" y="246"/>
                      <a:pt x="82" y="247"/>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136" name="Freeform 66">
                <a:extLst>
                  <a:ext uri="{FF2B5EF4-FFF2-40B4-BE49-F238E27FC236}">
                    <a16:creationId xmlns:a16="http://schemas.microsoft.com/office/drawing/2014/main" id="{7DC4A868-E755-E245-AEBF-241B6EE24553}"/>
                  </a:ext>
                </a:extLst>
              </p:cNvPr>
              <p:cNvSpPr>
                <a:spLocks/>
              </p:cNvSpPr>
              <p:nvPr/>
            </p:nvSpPr>
            <p:spPr bwMode="auto">
              <a:xfrm>
                <a:off x="7577" y="2958"/>
                <a:ext cx="412" cy="413"/>
              </a:xfrm>
              <a:custGeom>
                <a:avLst/>
                <a:gdLst/>
                <a:ahLst/>
                <a:cxnLst>
                  <a:cxn ang="0">
                    <a:pos x="266" y="20"/>
                  </a:cxn>
                  <a:cxn ang="0">
                    <a:pos x="294" y="48"/>
                  </a:cxn>
                  <a:cxn ang="0">
                    <a:pos x="335" y="48"/>
                  </a:cxn>
                  <a:cxn ang="0">
                    <a:pos x="337" y="65"/>
                  </a:cxn>
                  <a:cxn ang="0">
                    <a:pos x="354" y="71"/>
                  </a:cxn>
                  <a:cxn ang="0">
                    <a:pos x="315" y="82"/>
                  </a:cxn>
                  <a:cxn ang="0">
                    <a:pos x="294" y="97"/>
                  </a:cxn>
                  <a:cxn ang="0">
                    <a:pos x="270" y="104"/>
                  </a:cxn>
                  <a:cxn ang="0">
                    <a:pos x="251" y="97"/>
                  </a:cxn>
                  <a:cxn ang="0">
                    <a:pos x="223" y="112"/>
                  </a:cxn>
                  <a:cxn ang="0">
                    <a:pos x="208" y="130"/>
                  </a:cxn>
                  <a:cxn ang="0">
                    <a:pos x="236" y="149"/>
                  </a:cxn>
                  <a:cxn ang="0">
                    <a:pos x="242" y="164"/>
                  </a:cxn>
                  <a:cxn ang="0">
                    <a:pos x="244" y="203"/>
                  </a:cxn>
                  <a:cxn ang="0">
                    <a:pos x="233" y="229"/>
                  </a:cxn>
                  <a:cxn ang="0">
                    <a:pos x="225" y="265"/>
                  </a:cxn>
                  <a:cxn ang="0">
                    <a:pos x="216" y="293"/>
                  </a:cxn>
                  <a:cxn ang="0">
                    <a:pos x="199" y="317"/>
                  </a:cxn>
                  <a:cxn ang="0">
                    <a:pos x="177" y="341"/>
                  </a:cxn>
                  <a:cxn ang="0">
                    <a:pos x="149" y="334"/>
                  </a:cxn>
                  <a:cxn ang="0">
                    <a:pos x="132" y="328"/>
                  </a:cxn>
                  <a:cxn ang="0">
                    <a:pos x="130" y="354"/>
                  </a:cxn>
                  <a:cxn ang="0">
                    <a:pos x="104" y="360"/>
                  </a:cxn>
                  <a:cxn ang="0">
                    <a:pos x="95" y="341"/>
                  </a:cxn>
                  <a:cxn ang="0">
                    <a:pos x="67" y="330"/>
                  </a:cxn>
                  <a:cxn ang="0">
                    <a:pos x="28" y="332"/>
                  </a:cxn>
                  <a:cxn ang="0">
                    <a:pos x="0" y="343"/>
                  </a:cxn>
                  <a:cxn ang="0">
                    <a:pos x="43" y="315"/>
                  </a:cxn>
                  <a:cxn ang="0">
                    <a:pos x="76" y="306"/>
                  </a:cxn>
                  <a:cxn ang="0">
                    <a:pos x="104" y="304"/>
                  </a:cxn>
                  <a:cxn ang="0">
                    <a:pos x="125" y="300"/>
                  </a:cxn>
                  <a:cxn ang="0">
                    <a:pos x="149" y="274"/>
                  </a:cxn>
                  <a:cxn ang="0">
                    <a:pos x="147" y="252"/>
                  </a:cxn>
                  <a:cxn ang="0">
                    <a:pos x="171" y="263"/>
                  </a:cxn>
                  <a:cxn ang="0">
                    <a:pos x="182" y="248"/>
                  </a:cxn>
                  <a:cxn ang="0">
                    <a:pos x="205" y="205"/>
                  </a:cxn>
                  <a:cxn ang="0">
                    <a:pos x="210" y="171"/>
                  </a:cxn>
                  <a:cxn ang="0">
                    <a:pos x="199" y="149"/>
                  </a:cxn>
                  <a:cxn ang="0">
                    <a:pos x="188" y="119"/>
                  </a:cxn>
                  <a:cxn ang="0">
                    <a:pos x="195" y="97"/>
                  </a:cxn>
                  <a:cxn ang="0">
                    <a:pos x="229" y="76"/>
                  </a:cxn>
                  <a:cxn ang="0">
                    <a:pos x="246" y="43"/>
                  </a:cxn>
                  <a:cxn ang="0">
                    <a:pos x="242" y="7"/>
                  </a:cxn>
                  <a:cxn ang="0">
                    <a:pos x="266" y="20"/>
                  </a:cxn>
                </a:cxnLst>
                <a:rect l="0" t="0" r="r" b="b"/>
                <a:pathLst>
                  <a:path w="359" h="360">
                    <a:moveTo>
                      <a:pt x="266" y="20"/>
                    </a:moveTo>
                    <a:cubicBezTo>
                      <a:pt x="266" y="20"/>
                      <a:pt x="283" y="43"/>
                      <a:pt x="294" y="48"/>
                    </a:cubicBezTo>
                    <a:cubicBezTo>
                      <a:pt x="305" y="52"/>
                      <a:pt x="326" y="48"/>
                      <a:pt x="335" y="48"/>
                    </a:cubicBezTo>
                    <a:cubicBezTo>
                      <a:pt x="344" y="48"/>
                      <a:pt x="337" y="65"/>
                      <a:pt x="337" y="65"/>
                    </a:cubicBezTo>
                    <a:cubicBezTo>
                      <a:pt x="337" y="65"/>
                      <a:pt x="359" y="65"/>
                      <a:pt x="354" y="71"/>
                    </a:cubicBezTo>
                    <a:cubicBezTo>
                      <a:pt x="350" y="78"/>
                      <a:pt x="324" y="78"/>
                      <a:pt x="315" y="82"/>
                    </a:cubicBezTo>
                    <a:cubicBezTo>
                      <a:pt x="307" y="87"/>
                      <a:pt x="300" y="93"/>
                      <a:pt x="294" y="97"/>
                    </a:cubicBezTo>
                    <a:cubicBezTo>
                      <a:pt x="287" y="102"/>
                      <a:pt x="279" y="108"/>
                      <a:pt x="270" y="104"/>
                    </a:cubicBezTo>
                    <a:cubicBezTo>
                      <a:pt x="261" y="99"/>
                      <a:pt x="251" y="97"/>
                      <a:pt x="251" y="97"/>
                    </a:cubicBezTo>
                    <a:cubicBezTo>
                      <a:pt x="251" y="97"/>
                      <a:pt x="221" y="106"/>
                      <a:pt x="223" y="112"/>
                    </a:cubicBezTo>
                    <a:cubicBezTo>
                      <a:pt x="225" y="119"/>
                      <a:pt x="208" y="130"/>
                      <a:pt x="208" y="130"/>
                    </a:cubicBezTo>
                    <a:cubicBezTo>
                      <a:pt x="236" y="149"/>
                      <a:pt x="236" y="149"/>
                      <a:pt x="236" y="149"/>
                    </a:cubicBezTo>
                    <a:cubicBezTo>
                      <a:pt x="242" y="164"/>
                      <a:pt x="242" y="164"/>
                      <a:pt x="242" y="164"/>
                    </a:cubicBezTo>
                    <a:cubicBezTo>
                      <a:pt x="242" y="164"/>
                      <a:pt x="246" y="194"/>
                      <a:pt x="244" y="203"/>
                    </a:cubicBezTo>
                    <a:cubicBezTo>
                      <a:pt x="242" y="211"/>
                      <a:pt x="238" y="222"/>
                      <a:pt x="233" y="229"/>
                    </a:cubicBezTo>
                    <a:cubicBezTo>
                      <a:pt x="229" y="235"/>
                      <a:pt x="227" y="255"/>
                      <a:pt x="225" y="265"/>
                    </a:cubicBezTo>
                    <a:cubicBezTo>
                      <a:pt x="223" y="276"/>
                      <a:pt x="216" y="293"/>
                      <a:pt x="216" y="293"/>
                    </a:cubicBezTo>
                    <a:cubicBezTo>
                      <a:pt x="216" y="293"/>
                      <a:pt x="201" y="306"/>
                      <a:pt x="199" y="317"/>
                    </a:cubicBezTo>
                    <a:cubicBezTo>
                      <a:pt x="197" y="328"/>
                      <a:pt x="188" y="345"/>
                      <a:pt x="177" y="341"/>
                    </a:cubicBezTo>
                    <a:cubicBezTo>
                      <a:pt x="167" y="336"/>
                      <a:pt x="149" y="334"/>
                      <a:pt x="149" y="334"/>
                    </a:cubicBezTo>
                    <a:cubicBezTo>
                      <a:pt x="149" y="334"/>
                      <a:pt x="130" y="321"/>
                      <a:pt x="132" y="328"/>
                    </a:cubicBezTo>
                    <a:cubicBezTo>
                      <a:pt x="134" y="334"/>
                      <a:pt x="134" y="347"/>
                      <a:pt x="130" y="354"/>
                    </a:cubicBezTo>
                    <a:cubicBezTo>
                      <a:pt x="125" y="360"/>
                      <a:pt x="104" y="360"/>
                      <a:pt x="104" y="360"/>
                    </a:cubicBezTo>
                    <a:cubicBezTo>
                      <a:pt x="104" y="360"/>
                      <a:pt x="102" y="343"/>
                      <a:pt x="95" y="341"/>
                    </a:cubicBezTo>
                    <a:cubicBezTo>
                      <a:pt x="89" y="339"/>
                      <a:pt x="78" y="328"/>
                      <a:pt x="67" y="330"/>
                    </a:cubicBezTo>
                    <a:cubicBezTo>
                      <a:pt x="56" y="332"/>
                      <a:pt x="28" y="332"/>
                      <a:pt x="28" y="332"/>
                    </a:cubicBezTo>
                    <a:cubicBezTo>
                      <a:pt x="0" y="343"/>
                      <a:pt x="0" y="343"/>
                      <a:pt x="0" y="343"/>
                    </a:cubicBezTo>
                    <a:cubicBezTo>
                      <a:pt x="0" y="343"/>
                      <a:pt x="35" y="315"/>
                      <a:pt x="43" y="315"/>
                    </a:cubicBezTo>
                    <a:cubicBezTo>
                      <a:pt x="52" y="315"/>
                      <a:pt x="71" y="306"/>
                      <a:pt x="76" y="306"/>
                    </a:cubicBezTo>
                    <a:cubicBezTo>
                      <a:pt x="80" y="306"/>
                      <a:pt x="97" y="302"/>
                      <a:pt x="104" y="304"/>
                    </a:cubicBezTo>
                    <a:cubicBezTo>
                      <a:pt x="110" y="306"/>
                      <a:pt x="125" y="300"/>
                      <a:pt x="125" y="300"/>
                    </a:cubicBezTo>
                    <a:cubicBezTo>
                      <a:pt x="125" y="300"/>
                      <a:pt x="147" y="280"/>
                      <a:pt x="149" y="274"/>
                    </a:cubicBezTo>
                    <a:cubicBezTo>
                      <a:pt x="151" y="267"/>
                      <a:pt x="147" y="252"/>
                      <a:pt x="147" y="252"/>
                    </a:cubicBezTo>
                    <a:cubicBezTo>
                      <a:pt x="171" y="263"/>
                      <a:pt x="171" y="263"/>
                      <a:pt x="171" y="263"/>
                    </a:cubicBezTo>
                    <a:cubicBezTo>
                      <a:pt x="171" y="263"/>
                      <a:pt x="177" y="255"/>
                      <a:pt x="182" y="248"/>
                    </a:cubicBezTo>
                    <a:cubicBezTo>
                      <a:pt x="186" y="242"/>
                      <a:pt x="197" y="214"/>
                      <a:pt x="205" y="205"/>
                    </a:cubicBezTo>
                    <a:cubicBezTo>
                      <a:pt x="214" y="196"/>
                      <a:pt x="212" y="179"/>
                      <a:pt x="210" y="171"/>
                    </a:cubicBezTo>
                    <a:cubicBezTo>
                      <a:pt x="208" y="162"/>
                      <a:pt x="201" y="158"/>
                      <a:pt x="199" y="149"/>
                    </a:cubicBezTo>
                    <a:cubicBezTo>
                      <a:pt x="197" y="140"/>
                      <a:pt x="188" y="130"/>
                      <a:pt x="188" y="119"/>
                    </a:cubicBezTo>
                    <a:cubicBezTo>
                      <a:pt x="188" y="108"/>
                      <a:pt x="186" y="99"/>
                      <a:pt x="195" y="97"/>
                    </a:cubicBezTo>
                    <a:cubicBezTo>
                      <a:pt x="203" y="95"/>
                      <a:pt x="229" y="76"/>
                      <a:pt x="229" y="76"/>
                    </a:cubicBezTo>
                    <a:cubicBezTo>
                      <a:pt x="246" y="43"/>
                      <a:pt x="246" y="43"/>
                      <a:pt x="246" y="43"/>
                    </a:cubicBezTo>
                    <a:cubicBezTo>
                      <a:pt x="246" y="43"/>
                      <a:pt x="231" y="0"/>
                      <a:pt x="242" y="7"/>
                    </a:cubicBezTo>
                    <a:cubicBezTo>
                      <a:pt x="253" y="13"/>
                      <a:pt x="266" y="20"/>
                      <a:pt x="266" y="20"/>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7" name="Freeform 67">
                <a:extLst>
                  <a:ext uri="{FF2B5EF4-FFF2-40B4-BE49-F238E27FC236}">
                    <a16:creationId xmlns:a16="http://schemas.microsoft.com/office/drawing/2014/main" id="{24CD3248-BAF5-8946-BFA7-8E1A1C188FEF}"/>
                  </a:ext>
                </a:extLst>
              </p:cNvPr>
              <p:cNvSpPr>
                <a:spLocks/>
              </p:cNvSpPr>
              <p:nvPr/>
            </p:nvSpPr>
            <p:spPr bwMode="auto">
              <a:xfrm>
                <a:off x="7607" y="3356"/>
                <a:ext cx="77" cy="26"/>
              </a:xfrm>
              <a:custGeom>
                <a:avLst/>
                <a:gdLst/>
                <a:ahLst/>
                <a:cxnLst>
                  <a:cxn ang="0">
                    <a:pos x="7" y="7"/>
                  </a:cxn>
                  <a:cxn ang="0">
                    <a:pos x="35" y="2"/>
                  </a:cxn>
                  <a:cxn ang="0">
                    <a:pos x="58" y="7"/>
                  </a:cxn>
                  <a:cxn ang="0">
                    <a:pos x="61" y="20"/>
                  </a:cxn>
                  <a:cxn ang="0">
                    <a:pos x="20" y="22"/>
                  </a:cxn>
                  <a:cxn ang="0">
                    <a:pos x="7" y="7"/>
                  </a:cxn>
                </a:cxnLst>
                <a:rect l="0" t="0" r="r" b="b"/>
                <a:pathLst>
                  <a:path w="67" h="22">
                    <a:moveTo>
                      <a:pt x="7" y="7"/>
                    </a:moveTo>
                    <a:cubicBezTo>
                      <a:pt x="11" y="2"/>
                      <a:pt x="28" y="0"/>
                      <a:pt x="35" y="2"/>
                    </a:cubicBezTo>
                    <a:cubicBezTo>
                      <a:pt x="41" y="4"/>
                      <a:pt x="52" y="7"/>
                      <a:pt x="58" y="7"/>
                    </a:cubicBezTo>
                    <a:cubicBezTo>
                      <a:pt x="65" y="7"/>
                      <a:pt x="67" y="17"/>
                      <a:pt x="61" y="20"/>
                    </a:cubicBezTo>
                    <a:cubicBezTo>
                      <a:pt x="54" y="22"/>
                      <a:pt x="20" y="22"/>
                      <a:pt x="20" y="22"/>
                    </a:cubicBezTo>
                    <a:cubicBezTo>
                      <a:pt x="20" y="22"/>
                      <a:pt x="0" y="13"/>
                      <a:pt x="7" y="7"/>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8" name="Freeform 68">
                <a:extLst>
                  <a:ext uri="{FF2B5EF4-FFF2-40B4-BE49-F238E27FC236}">
                    <a16:creationId xmlns:a16="http://schemas.microsoft.com/office/drawing/2014/main" id="{22CE2807-0118-784F-B2BD-22FCD472A340}"/>
                  </a:ext>
                </a:extLst>
              </p:cNvPr>
              <p:cNvSpPr>
                <a:spLocks/>
              </p:cNvSpPr>
              <p:nvPr/>
            </p:nvSpPr>
            <p:spPr bwMode="auto">
              <a:xfrm>
                <a:off x="7544" y="3383"/>
                <a:ext cx="71" cy="74"/>
              </a:xfrm>
              <a:custGeom>
                <a:avLst/>
                <a:gdLst/>
                <a:ahLst/>
                <a:cxnLst>
                  <a:cxn ang="0">
                    <a:pos x="13" y="5"/>
                  </a:cxn>
                  <a:cxn ang="0">
                    <a:pos x="46" y="7"/>
                  </a:cxn>
                  <a:cxn ang="0">
                    <a:pos x="61" y="22"/>
                  </a:cxn>
                  <a:cxn ang="0">
                    <a:pos x="41" y="50"/>
                  </a:cxn>
                  <a:cxn ang="0">
                    <a:pos x="17" y="55"/>
                  </a:cxn>
                  <a:cxn ang="0">
                    <a:pos x="13" y="5"/>
                  </a:cxn>
                </a:cxnLst>
                <a:rect l="0" t="0" r="r" b="b"/>
                <a:pathLst>
                  <a:path w="61" h="65">
                    <a:moveTo>
                      <a:pt x="13" y="5"/>
                    </a:moveTo>
                    <a:cubicBezTo>
                      <a:pt x="20" y="0"/>
                      <a:pt x="46" y="7"/>
                      <a:pt x="46" y="7"/>
                    </a:cubicBezTo>
                    <a:cubicBezTo>
                      <a:pt x="61" y="22"/>
                      <a:pt x="61" y="22"/>
                      <a:pt x="61" y="22"/>
                    </a:cubicBezTo>
                    <a:cubicBezTo>
                      <a:pt x="61" y="22"/>
                      <a:pt x="41" y="44"/>
                      <a:pt x="41" y="50"/>
                    </a:cubicBezTo>
                    <a:cubicBezTo>
                      <a:pt x="41" y="57"/>
                      <a:pt x="26" y="65"/>
                      <a:pt x="17" y="55"/>
                    </a:cubicBezTo>
                    <a:cubicBezTo>
                      <a:pt x="9" y="44"/>
                      <a:pt x="0" y="14"/>
                      <a:pt x="13" y="5"/>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39" name="Freeform 69">
                <a:extLst>
                  <a:ext uri="{FF2B5EF4-FFF2-40B4-BE49-F238E27FC236}">
                    <a16:creationId xmlns:a16="http://schemas.microsoft.com/office/drawing/2014/main" id="{3CADDB36-F5CD-8945-A939-1B147D5B962B}"/>
                  </a:ext>
                </a:extLst>
              </p:cNvPr>
              <p:cNvSpPr>
                <a:spLocks/>
              </p:cNvSpPr>
              <p:nvPr/>
            </p:nvSpPr>
            <p:spPr bwMode="auto">
              <a:xfrm>
                <a:off x="7304" y="3613"/>
                <a:ext cx="60" cy="120"/>
              </a:xfrm>
              <a:custGeom>
                <a:avLst/>
                <a:gdLst/>
                <a:ahLst/>
                <a:cxnLst>
                  <a:cxn ang="0">
                    <a:pos x="32" y="0"/>
                  </a:cxn>
                  <a:cxn ang="0">
                    <a:pos x="52" y="13"/>
                  </a:cxn>
                  <a:cxn ang="0">
                    <a:pos x="39" y="50"/>
                  </a:cxn>
                  <a:cxn ang="0">
                    <a:pos x="36" y="93"/>
                  </a:cxn>
                  <a:cxn ang="0">
                    <a:pos x="15" y="80"/>
                  </a:cxn>
                  <a:cxn ang="0">
                    <a:pos x="4" y="41"/>
                  </a:cxn>
                  <a:cxn ang="0">
                    <a:pos x="32" y="0"/>
                  </a:cxn>
                </a:cxnLst>
                <a:rect l="0" t="0" r="r" b="b"/>
                <a:pathLst>
                  <a:path w="52" h="104">
                    <a:moveTo>
                      <a:pt x="32" y="0"/>
                    </a:moveTo>
                    <a:cubicBezTo>
                      <a:pt x="52" y="13"/>
                      <a:pt x="52" y="13"/>
                      <a:pt x="52" y="13"/>
                    </a:cubicBezTo>
                    <a:cubicBezTo>
                      <a:pt x="52" y="13"/>
                      <a:pt x="28" y="39"/>
                      <a:pt x="39" y="50"/>
                    </a:cubicBezTo>
                    <a:cubicBezTo>
                      <a:pt x="49" y="60"/>
                      <a:pt x="43" y="82"/>
                      <a:pt x="36" y="93"/>
                    </a:cubicBezTo>
                    <a:cubicBezTo>
                      <a:pt x="30" y="104"/>
                      <a:pt x="17" y="86"/>
                      <a:pt x="15" y="80"/>
                    </a:cubicBezTo>
                    <a:cubicBezTo>
                      <a:pt x="13" y="73"/>
                      <a:pt x="0" y="48"/>
                      <a:pt x="4" y="41"/>
                    </a:cubicBezTo>
                    <a:cubicBezTo>
                      <a:pt x="8" y="35"/>
                      <a:pt x="17" y="2"/>
                      <a:pt x="32" y="0"/>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40" name="Freeform 70">
                <a:extLst>
                  <a:ext uri="{FF2B5EF4-FFF2-40B4-BE49-F238E27FC236}">
                    <a16:creationId xmlns:a16="http://schemas.microsoft.com/office/drawing/2014/main" id="{5BFEBCEF-C6A5-3A48-8B3A-423C14084E45}"/>
                  </a:ext>
                </a:extLst>
              </p:cNvPr>
              <p:cNvSpPr>
                <a:spLocks/>
              </p:cNvSpPr>
              <p:nvPr/>
            </p:nvSpPr>
            <p:spPr bwMode="auto">
              <a:xfrm>
                <a:off x="3862" y="3249"/>
                <a:ext cx="1731" cy="2035"/>
              </a:xfrm>
              <a:custGeom>
                <a:avLst/>
                <a:gdLst/>
                <a:ahLst/>
                <a:cxnLst>
                  <a:cxn ang="0">
                    <a:pos x="167" y="161"/>
                  </a:cxn>
                  <a:cxn ang="0">
                    <a:pos x="212" y="105"/>
                  </a:cxn>
                  <a:cxn ang="0">
                    <a:pos x="272" y="55"/>
                  </a:cxn>
                  <a:cxn ang="0">
                    <a:pos x="336" y="70"/>
                  </a:cxn>
                  <a:cxn ang="0">
                    <a:pos x="459" y="23"/>
                  </a:cxn>
                  <a:cxn ang="0">
                    <a:pos x="554" y="7"/>
                  </a:cxn>
                  <a:cxn ang="0">
                    <a:pos x="602" y="7"/>
                  </a:cxn>
                  <a:cxn ang="0">
                    <a:pos x="622" y="32"/>
                  </a:cxn>
                  <a:cxn ang="0">
                    <a:pos x="608" y="111"/>
                  </a:cxn>
                  <a:cxn ang="0">
                    <a:pos x="651" y="132"/>
                  </a:cxn>
                  <a:cxn ang="0">
                    <a:pos x="700" y="131"/>
                  </a:cxn>
                  <a:cxn ang="0">
                    <a:pos x="772" y="188"/>
                  </a:cxn>
                  <a:cxn ang="0">
                    <a:pos x="814" y="152"/>
                  </a:cxn>
                  <a:cxn ang="0">
                    <a:pos x="988" y="168"/>
                  </a:cxn>
                  <a:cxn ang="0">
                    <a:pos x="1084" y="167"/>
                  </a:cxn>
                  <a:cxn ang="0">
                    <a:pos x="1120" y="254"/>
                  </a:cxn>
                  <a:cxn ang="0">
                    <a:pos x="1125" y="293"/>
                  </a:cxn>
                  <a:cxn ang="0">
                    <a:pos x="1152" y="381"/>
                  </a:cxn>
                  <a:cxn ang="0">
                    <a:pos x="1205" y="494"/>
                  </a:cxn>
                  <a:cxn ang="0">
                    <a:pos x="1240" y="572"/>
                  </a:cxn>
                  <a:cxn ang="0">
                    <a:pos x="1313" y="631"/>
                  </a:cxn>
                  <a:cxn ang="0">
                    <a:pos x="1391" y="672"/>
                  </a:cxn>
                  <a:cxn ang="0">
                    <a:pos x="1500" y="672"/>
                  </a:cxn>
                  <a:cxn ang="0">
                    <a:pos x="1430" y="804"/>
                  </a:cxn>
                  <a:cxn ang="0">
                    <a:pos x="1309" y="928"/>
                  </a:cxn>
                  <a:cxn ang="0">
                    <a:pos x="1231" y="1046"/>
                  </a:cxn>
                  <a:cxn ang="0">
                    <a:pos x="1258" y="1170"/>
                  </a:cxn>
                  <a:cxn ang="0">
                    <a:pos x="1201" y="1330"/>
                  </a:cxn>
                  <a:cxn ang="0">
                    <a:pos x="1139" y="1383"/>
                  </a:cxn>
                  <a:cxn ang="0">
                    <a:pos x="1142" y="1498"/>
                  </a:cxn>
                  <a:cxn ang="0">
                    <a:pos x="1078" y="1596"/>
                  </a:cxn>
                  <a:cxn ang="0">
                    <a:pos x="953" y="1741"/>
                  </a:cxn>
                  <a:cxn ang="0">
                    <a:pos x="808" y="1772"/>
                  </a:cxn>
                  <a:cxn ang="0">
                    <a:pos x="740" y="1630"/>
                  </a:cxn>
                  <a:cxn ang="0">
                    <a:pos x="671" y="1403"/>
                  </a:cxn>
                  <a:cxn ang="0">
                    <a:pos x="647" y="1257"/>
                  </a:cxn>
                  <a:cxn ang="0">
                    <a:pos x="667" y="1163"/>
                  </a:cxn>
                  <a:cxn ang="0">
                    <a:pos x="649" y="1086"/>
                  </a:cxn>
                  <a:cxn ang="0">
                    <a:pos x="603" y="1002"/>
                  </a:cxn>
                  <a:cxn ang="0">
                    <a:pos x="529" y="929"/>
                  </a:cxn>
                  <a:cxn ang="0">
                    <a:pos x="556" y="870"/>
                  </a:cxn>
                  <a:cxn ang="0">
                    <a:pos x="556" y="826"/>
                  </a:cxn>
                  <a:cxn ang="0">
                    <a:pos x="461" y="778"/>
                  </a:cxn>
                  <a:cxn ang="0">
                    <a:pos x="333" y="801"/>
                  </a:cxn>
                  <a:cxn ang="0">
                    <a:pos x="213" y="817"/>
                  </a:cxn>
                  <a:cxn ang="0">
                    <a:pos x="97" y="734"/>
                  </a:cxn>
                  <a:cxn ang="0">
                    <a:pos x="13" y="658"/>
                  </a:cxn>
                  <a:cxn ang="0">
                    <a:pos x="20" y="516"/>
                  </a:cxn>
                  <a:cxn ang="0">
                    <a:pos x="17" y="376"/>
                  </a:cxn>
                  <a:cxn ang="0">
                    <a:pos x="98" y="266"/>
                  </a:cxn>
                </a:cxnLst>
                <a:rect l="0" t="0" r="r" b="b"/>
                <a:pathLst>
                  <a:path w="1506" h="1774">
                    <a:moveTo>
                      <a:pt x="167" y="195"/>
                    </a:moveTo>
                    <a:cubicBezTo>
                      <a:pt x="157" y="172"/>
                      <a:pt x="157" y="172"/>
                      <a:pt x="157" y="172"/>
                    </a:cubicBezTo>
                    <a:cubicBezTo>
                      <a:pt x="167" y="161"/>
                      <a:pt x="167" y="161"/>
                      <a:pt x="167" y="161"/>
                    </a:cubicBezTo>
                    <a:cubicBezTo>
                      <a:pt x="166" y="135"/>
                      <a:pt x="166" y="135"/>
                      <a:pt x="166" y="135"/>
                    </a:cubicBezTo>
                    <a:cubicBezTo>
                      <a:pt x="166" y="135"/>
                      <a:pt x="176" y="121"/>
                      <a:pt x="183" y="119"/>
                    </a:cubicBezTo>
                    <a:cubicBezTo>
                      <a:pt x="190" y="118"/>
                      <a:pt x="212" y="105"/>
                      <a:pt x="212" y="105"/>
                    </a:cubicBezTo>
                    <a:cubicBezTo>
                      <a:pt x="238" y="85"/>
                      <a:pt x="238" y="85"/>
                      <a:pt x="238" y="85"/>
                    </a:cubicBezTo>
                    <a:cubicBezTo>
                      <a:pt x="245" y="52"/>
                      <a:pt x="245" y="52"/>
                      <a:pt x="245" y="52"/>
                    </a:cubicBezTo>
                    <a:cubicBezTo>
                      <a:pt x="245" y="52"/>
                      <a:pt x="272" y="45"/>
                      <a:pt x="272" y="55"/>
                    </a:cubicBezTo>
                    <a:cubicBezTo>
                      <a:pt x="272" y="65"/>
                      <a:pt x="287" y="66"/>
                      <a:pt x="297" y="65"/>
                    </a:cubicBezTo>
                    <a:cubicBezTo>
                      <a:pt x="307" y="63"/>
                      <a:pt x="320" y="62"/>
                      <a:pt x="320" y="62"/>
                    </a:cubicBezTo>
                    <a:cubicBezTo>
                      <a:pt x="336" y="70"/>
                      <a:pt x="336" y="70"/>
                      <a:pt x="336" y="70"/>
                    </a:cubicBezTo>
                    <a:cubicBezTo>
                      <a:pt x="336" y="70"/>
                      <a:pt x="354" y="47"/>
                      <a:pt x="362" y="47"/>
                    </a:cubicBezTo>
                    <a:cubicBezTo>
                      <a:pt x="369" y="47"/>
                      <a:pt x="400" y="32"/>
                      <a:pt x="410" y="30"/>
                    </a:cubicBezTo>
                    <a:cubicBezTo>
                      <a:pt x="421" y="29"/>
                      <a:pt x="446" y="22"/>
                      <a:pt x="459" y="23"/>
                    </a:cubicBezTo>
                    <a:cubicBezTo>
                      <a:pt x="472" y="25"/>
                      <a:pt x="501" y="17"/>
                      <a:pt x="505" y="16"/>
                    </a:cubicBezTo>
                    <a:cubicBezTo>
                      <a:pt x="510" y="14"/>
                      <a:pt x="530" y="0"/>
                      <a:pt x="530" y="0"/>
                    </a:cubicBezTo>
                    <a:cubicBezTo>
                      <a:pt x="554" y="7"/>
                      <a:pt x="554" y="7"/>
                      <a:pt x="554" y="7"/>
                    </a:cubicBezTo>
                    <a:cubicBezTo>
                      <a:pt x="564" y="14"/>
                      <a:pt x="564" y="14"/>
                      <a:pt x="564" y="14"/>
                    </a:cubicBezTo>
                    <a:cubicBezTo>
                      <a:pt x="564" y="14"/>
                      <a:pt x="573" y="3"/>
                      <a:pt x="582" y="4"/>
                    </a:cubicBezTo>
                    <a:cubicBezTo>
                      <a:pt x="590" y="6"/>
                      <a:pt x="602" y="3"/>
                      <a:pt x="602" y="7"/>
                    </a:cubicBezTo>
                    <a:cubicBezTo>
                      <a:pt x="602" y="12"/>
                      <a:pt x="600" y="22"/>
                      <a:pt x="600" y="22"/>
                    </a:cubicBezTo>
                    <a:cubicBezTo>
                      <a:pt x="600" y="22"/>
                      <a:pt x="609" y="17"/>
                      <a:pt x="613" y="17"/>
                    </a:cubicBezTo>
                    <a:cubicBezTo>
                      <a:pt x="618" y="17"/>
                      <a:pt x="622" y="32"/>
                      <a:pt x="622" y="32"/>
                    </a:cubicBezTo>
                    <a:cubicBezTo>
                      <a:pt x="622" y="32"/>
                      <a:pt x="600" y="32"/>
                      <a:pt x="605" y="35"/>
                    </a:cubicBezTo>
                    <a:cubicBezTo>
                      <a:pt x="609" y="37"/>
                      <a:pt x="618" y="68"/>
                      <a:pt x="618" y="68"/>
                    </a:cubicBezTo>
                    <a:cubicBezTo>
                      <a:pt x="608" y="111"/>
                      <a:pt x="608" y="111"/>
                      <a:pt x="608" y="111"/>
                    </a:cubicBezTo>
                    <a:cubicBezTo>
                      <a:pt x="621" y="116"/>
                      <a:pt x="621" y="116"/>
                      <a:pt x="621" y="116"/>
                    </a:cubicBezTo>
                    <a:cubicBezTo>
                      <a:pt x="626" y="129"/>
                      <a:pt x="626" y="129"/>
                      <a:pt x="626" y="129"/>
                    </a:cubicBezTo>
                    <a:cubicBezTo>
                      <a:pt x="651" y="132"/>
                      <a:pt x="651" y="132"/>
                      <a:pt x="651" y="132"/>
                    </a:cubicBezTo>
                    <a:cubicBezTo>
                      <a:pt x="677" y="135"/>
                      <a:pt x="677" y="135"/>
                      <a:pt x="677" y="135"/>
                    </a:cubicBezTo>
                    <a:cubicBezTo>
                      <a:pt x="677" y="135"/>
                      <a:pt x="670" y="124"/>
                      <a:pt x="675" y="125"/>
                    </a:cubicBezTo>
                    <a:cubicBezTo>
                      <a:pt x="681" y="126"/>
                      <a:pt x="700" y="131"/>
                      <a:pt x="700" y="131"/>
                    </a:cubicBezTo>
                    <a:cubicBezTo>
                      <a:pt x="710" y="164"/>
                      <a:pt x="710" y="164"/>
                      <a:pt x="710" y="164"/>
                    </a:cubicBezTo>
                    <a:cubicBezTo>
                      <a:pt x="740" y="170"/>
                      <a:pt x="740" y="170"/>
                      <a:pt x="740" y="170"/>
                    </a:cubicBezTo>
                    <a:cubicBezTo>
                      <a:pt x="772" y="188"/>
                      <a:pt x="772" y="188"/>
                      <a:pt x="772" y="188"/>
                    </a:cubicBezTo>
                    <a:cubicBezTo>
                      <a:pt x="799" y="203"/>
                      <a:pt x="799" y="203"/>
                      <a:pt x="799" y="203"/>
                    </a:cubicBezTo>
                    <a:cubicBezTo>
                      <a:pt x="799" y="203"/>
                      <a:pt x="812" y="185"/>
                      <a:pt x="811" y="181"/>
                    </a:cubicBezTo>
                    <a:cubicBezTo>
                      <a:pt x="809" y="177"/>
                      <a:pt x="801" y="159"/>
                      <a:pt x="814" y="152"/>
                    </a:cubicBezTo>
                    <a:cubicBezTo>
                      <a:pt x="827" y="145"/>
                      <a:pt x="839" y="132"/>
                      <a:pt x="861" y="137"/>
                    </a:cubicBezTo>
                    <a:cubicBezTo>
                      <a:pt x="883" y="141"/>
                      <a:pt x="917" y="155"/>
                      <a:pt x="927" y="158"/>
                    </a:cubicBezTo>
                    <a:cubicBezTo>
                      <a:pt x="937" y="161"/>
                      <a:pt x="979" y="164"/>
                      <a:pt x="988" y="168"/>
                    </a:cubicBezTo>
                    <a:cubicBezTo>
                      <a:pt x="996" y="172"/>
                      <a:pt x="1024" y="182"/>
                      <a:pt x="1024" y="182"/>
                    </a:cubicBezTo>
                    <a:cubicBezTo>
                      <a:pt x="1024" y="182"/>
                      <a:pt x="1029" y="168"/>
                      <a:pt x="1035" y="167"/>
                    </a:cubicBezTo>
                    <a:cubicBezTo>
                      <a:pt x="1041" y="165"/>
                      <a:pt x="1084" y="167"/>
                      <a:pt x="1084" y="167"/>
                    </a:cubicBezTo>
                    <a:cubicBezTo>
                      <a:pt x="1091" y="177"/>
                      <a:pt x="1091" y="177"/>
                      <a:pt x="1091" y="177"/>
                    </a:cubicBezTo>
                    <a:cubicBezTo>
                      <a:pt x="1091" y="177"/>
                      <a:pt x="1122" y="171"/>
                      <a:pt x="1130" y="180"/>
                    </a:cubicBezTo>
                    <a:cubicBezTo>
                      <a:pt x="1139" y="188"/>
                      <a:pt x="1127" y="263"/>
                      <a:pt x="1120" y="254"/>
                    </a:cubicBezTo>
                    <a:cubicBezTo>
                      <a:pt x="1113" y="246"/>
                      <a:pt x="1073" y="205"/>
                      <a:pt x="1081" y="218"/>
                    </a:cubicBezTo>
                    <a:cubicBezTo>
                      <a:pt x="1090" y="231"/>
                      <a:pt x="1097" y="259"/>
                      <a:pt x="1106" y="264"/>
                    </a:cubicBezTo>
                    <a:cubicBezTo>
                      <a:pt x="1114" y="270"/>
                      <a:pt x="1125" y="287"/>
                      <a:pt x="1125" y="293"/>
                    </a:cubicBezTo>
                    <a:cubicBezTo>
                      <a:pt x="1125" y="299"/>
                      <a:pt x="1126" y="312"/>
                      <a:pt x="1132" y="317"/>
                    </a:cubicBezTo>
                    <a:cubicBezTo>
                      <a:pt x="1138" y="323"/>
                      <a:pt x="1130" y="346"/>
                      <a:pt x="1136" y="353"/>
                    </a:cubicBezTo>
                    <a:cubicBezTo>
                      <a:pt x="1142" y="361"/>
                      <a:pt x="1148" y="376"/>
                      <a:pt x="1152" y="381"/>
                    </a:cubicBezTo>
                    <a:cubicBezTo>
                      <a:pt x="1156" y="385"/>
                      <a:pt x="1169" y="396"/>
                      <a:pt x="1173" y="398"/>
                    </a:cubicBezTo>
                    <a:cubicBezTo>
                      <a:pt x="1178" y="399"/>
                      <a:pt x="1186" y="415"/>
                      <a:pt x="1186" y="415"/>
                    </a:cubicBezTo>
                    <a:cubicBezTo>
                      <a:pt x="1205" y="494"/>
                      <a:pt x="1205" y="494"/>
                      <a:pt x="1205" y="494"/>
                    </a:cubicBezTo>
                    <a:cubicBezTo>
                      <a:pt x="1230" y="514"/>
                      <a:pt x="1230" y="514"/>
                      <a:pt x="1230" y="514"/>
                    </a:cubicBezTo>
                    <a:cubicBezTo>
                      <a:pt x="1227" y="543"/>
                      <a:pt x="1227" y="543"/>
                      <a:pt x="1227" y="543"/>
                    </a:cubicBezTo>
                    <a:cubicBezTo>
                      <a:pt x="1227" y="543"/>
                      <a:pt x="1235" y="569"/>
                      <a:pt x="1240" y="572"/>
                    </a:cubicBezTo>
                    <a:cubicBezTo>
                      <a:pt x="1244" y="575"/>
                      <a:pt x="1267" y="590"/>
                      <a:pt x="1273" y="589"/>
                    </a:cubicBezTo>
                    <a:cubicBezTo>
                      <a:pt x="1279" y="587"/>
                      <a:pt x="1277" y="602"/>
                      <a:pt x="1281" y="606"/>
                    </a:cubicBezTo>
                    <a:cubicBezTo>
                      <a:pt x="1286" y="610"/>
                      <a:pt x="1313" y="626"/>
                      <a:pt x="1313" y="631"/>
                    </a:cubicBezTo>
                    <a:cubicBezTo>
                      <a:pt x="1313" y="635"/>
                      <a:pt x="1322" y="661"/>
                      <a:pt x="1330" y="669"/>
                    </a:cubicBezTo>
                    <a:cubicBezTo>
                      <a:pt x="1339" y="678"/>
                      <a:pt x="1346" y="681"/>
                      <a:pt x="1355" y="682"/>
                    </a:cubicBezTo>
                    <a:cubicBezTo>
                      <a:pt x="1364" y="684"/>
                      <a:pt x="1381" y="675"/>
                      <a:pt x="1391" y="672"/>
                    </a:cubicBezTo>
                    <a:cubicBezTo>
                      <a:pt x="1401" y="669"/>
                      <a:pt x="1431" y="671"/>
                      <a:pt x="1438" y="668"/>
                    </a:cubicBezTo>
                    <a:cubicBezTo>
                      <a:pt x="1446" y="665"/>
                      <a:pt x="1486" y="646"/>
                      <a:pt x="1494" y="646"/>
                    </a:cubicBezTo>
                    <a:cubicBezTo>
                      <a:pt x="1503" y="646"/>
                      <a:pt x="1506" y="662"/>
                      <a:pt x="1500" y="672"/>
                    </a:cubicBezTo>
                    <a:cubicBezTo>
                      <a:pt x="1494" y="682"/>
                      <a:pt x="1483" y="714"/>
                      <a:pt x="1483" y="714"/>
                    </a:cubicBezTo>
                    <a:cubicBezTo>
                      <a:pt x="1483" y="714"/>
                      <a:pt x="1490" y="741"/>
                      <a:pt x="1486" y="744"/>
                    </a:cubicBezTo>
                    <a:cubicBezTo>
                      <a:pt x="1482" y="747"/>
                      <a:pt x="1433" y="799"/>
                      <a:pt x="1430" y="804"/>
                    </a:cubicBezTo>
                    <a:cubicBezTo>
                      <a:pt x="1427" y="810"/>
                      <a:pt x="1433" y="824"/>
                      <a:pt x="1424" y="830"/>
                    </a:cubicBezTo>
                    <a:cubicBezTo>
                      <a:pt x="1415" y="836"/>
                      <a:pt x="1382" y="866"/>
                      <a:pt x="1371" y="876"/>
                    </a:cubicBezTo>
                    <a:cubicBezTo>
                      <a:pt x="1359" y="886"/>
                      <a:pt x="1325" y="916"/>
                      <a:pt x="1309" y="928"/>
                    </a:cubicBezTo>
                    <a:cubicBezTo>
                      <a:pt x="1293" y="939"/>
                      <a:pt x="1274" y="968"/>
                      <a:pt x="1270" y="971"/>
                    </a:cubicBezTo>
                    <a:cubicBezTo>
                      <a:pt x="1266" y="974"/>
                      <a:pt x="1237" y="1008"/>
                      <a:pt x="1237" y="1008"/>
                    </a:cubicBezTo>
                    <a:cubicBezTo>
                      <a:pt x="1237" y="1008"/>
                      <a:pt x="1231" y="1040"/>
                      <a:pt x="1231" y="1046"/>
                    </a:cubicBezTo>
                    <a:cubicBezTo>
                      <a:pt x="1231" y="1051"/>
                      <a:pt x="1231" y="1102"/>
                      <a:pt x="1234" y="1107"/>
                    </a:cubicBezTo>
                    <a:cubicBezTo>
                      <a:pt x="1237" y="1113"/>
                      <a:pt x="1245" y="1148"/>
                      <a:pt x="1245" y="1148"/>
                    </a:cubicBezTo>
                    <a:cubicBezTo>
                      <a:pt x="1245" y="1148"/>
                      <a:pt x="1257" y="1159"/>
                      <a:pt x="1258" y="1170"/>
                    </a:cubicBezTo>
                    <a:cubicBezTo>
                      <a:pt x="1260" y="1182"/>
                      <a:pt x="1258" y="1219"/>
                      <a:pt x="1258" y="1229"/>
                    </a:cubicBezTo>
                    <a:cubicBezTo>
                      <a:pt x="1258" y="1239"/>
                      <a:pt x="1263" y="1294"/>
                      <a:pt x="1257" y="1295"/>
                    </a:cubicBezTo>
                    <a:cubicBezTo>
                      <a:pt x="1251" y="1297"/>
                      <a:pt x="1201" y="1330"/>
                      <a:pt x="1201" y="1330"/>
                    </a:cubicBezTo>
                    <a:cubicBezTo>
                      <a:pt x="1201" y="1330"/>
                      <a:pt x="1176" y="1349"/>
                      <a:pt x="1175" y="1356"/>
                    </a:cubicBezTo>
                    <a:cubicBezTo>
                      <a:pt x="1173" y="1363"/>
                      <a:pt x="1178" y="1374"/>
                      <a:pt x="1162" y="1373"/>
                    </a:cubicBezTo>
                    <a:cubicBezTo>
                      <a:pt x="1146" y="1372"/>
                      <a:pt x="1139" y="1377"/>
                      <a:pt x="1139" y="1383"/>
                    </a:cubicBezTo>
                    <a:cubicBezTo>
                      <a:pt x="1139" y="1389"/>
                      <a:pt x="1130" y="1394"/>
                      <a:pt x="1138" y="1403"/>
                    </a:cubicBezTo>
                    <a:cubicBezTo>
                      <a:pt x="1145" y="1412"/>
                      <a:pt x="1158" y="1429"/>
                      <a:pt x="1156" y="1433"/>
                    </a:cubicBezTo>
                    <a:cubicBezTo>
                      <a:pt x="1155" y="1438"/>
                      <a:pt x="1148" y="1495"/>
                      <a:pt x="1142" y="1498"/>
                    </a:cubicBezTo>
                    <a:cubicBezTo>
                      <a:pt x="1136" y="1501"/>
                      <a:pt x="1106" y="1524"/>
                      <a:pt x="1102" y="1525"/>
                    </a:cubicBezTo>
                    <a:cubicBezTo>
                      <a:pt x="1097" y="1527"/>
                      <a:pt x="1089" y="1547"/>
                      <a:pt x="1089" y="1547"/>
                    </a:cubicBezTo>
                    <a:cubicBezTo>
                      <a:pt x="1089" y="1547"/>
                      <a:pt x="1081" y="1588"/>
                      <a:pt x="1078" y="1596"/>
                    </a:cubicBezTo>
                    <a:cubicBezTo>
                      <a:pt x="1076" y="1603"/>
                      <a:pt x="1055" y="1633"/>
                      <a:pt x="1050" y="1640"/>
                    </a:cubicBezTo>
                    <a:cubicBezTo>
                      <a:pt x="1044" y="1647"/>
                      <a:pt x="1027" y="1676"/>
                      <a:pt x="1018" y="1686"/>
                    </a:cubicBezTo>
                    <a:cubicBezTo>
                      <a:pt x="1009" y="1696"/>
                      <a:pt x="963" y="1736"/>
                      <a:pt x="953" y="1741"/>
                    </a:cubicBezTo>
                    <a:cubicBezTo>
                      <a:pt x="943" y="1745"/>
                      <a:pt x="904" y="1741"/>
                      <a:pt x="898" y="1741"/>
                    </a:cubicBezTo>
                    <a:cubicBezTo>
                      <a:pt x="893" y="1741"/>
                      <a:pt x="873" y="1739"/>
                      <a:pt x="864" y="1745"/>
                    </a:cubicBezTo>
                    <a:cubicBezTo>
                      <a:pt x="855" y="1751"/>
                      <a:pt x="822" y="1774"/>
                      <a:pt x="808" y="1772"/>
                    </a:cubicBezTo>
                    <a:cubicBezTo>
                      <a:pt x="793" y="1771"/>
                      <a:pt x="778" y="1752"/>
                      <a:pt x="773" y="1746"/>
                    </a:cubicBezTo>
                    <a:cubicBezTo>
                      <a:pt x="769" y="1741"/>
                      <a:pt x="773" y="1710"/>
                      <a:pt x="769" y="1703"/>
                    </a:cubicBezTo>
                    <a:cubicBezTo>
                      <a:pt x="765" y="1696"/>
                      <a:pt x="747" y="1649"/>
                      <a:pt x="740" y="1630"/>
                    </a:cubicBezTo>
                    <a:cubicBezTo>
                      <a:pt x="733" y="1611"/>
                      <a:pt x="708" y="1564"/>
                      <a:pt x="700" y="1557"/>
                    </a:cubicBezTo>
                    <a:cubicBezTo>
                      <a:pt x="691" y="1550"/>
                      <a:pt x="698" y="1502"/>
                      <a:pt x="696" y="1495"/>
                    </a:cubicBezTo>
                    <a:cubicBezTo>
                      <a:pt x="693" y="1488"/>
                      <a:pt x="678" y="1413"/>
                      <a:pt x="671" y="1403"/>
                    </a:cubicBezTo>
                    <a:cubicBezTo>
                      <a:pt x="664" y="1393"/>
                      <a:pt x="634" y="1357"/>
                      <a:pt x="629" y="1347"/>
                    </a:cubicBezTo>
                    <a:cubicBezTo>
                      <a:pt x="625" y="1337"/>
                      <a:pt x="631" y="1288"/>
                      <a:pt x="631" y="1288"/>
                    </a:cubicBezTo>
                    <a:cubicBezTo>
                      <a:pt x="647" y="1257"/>
                      <a:pt x="647" y="1257"/>
                      <a:pt x="647" y="1257"/>
                    </a:cubicBezTo>
                    <a:cubicBezTo>
                      <a:pt x="665" y="1239"/>
                      <a:pt x="665" y="1239"/>
                      <a:pt x="665" y="1239"/>
                    </a:cubicBezTo>
                    <a:cubicBezTo>
                      <a:pt x="677" y="1199"/>
                      <a:pt x="677" y="1199"/>
                      <a:pt x="677" y="1199"/>
                    </a:cubicBezTo>
                    <a:cubicBezTo>
                      <a:pt x="667" y="1163"/>
                      <a:pt x="667" y="1163"/>
                      <a:pt x="667" y="1163"/>
                    </a:cubicBezTo>
                    <a:cubicBezTo>
                      <a:pt x="648" y="1137"/>
                      <a:pt x="648" y="1137"/>
                      <a:pt x="648" y="1137"/>
                    </a:cubicBezTo>
                    <a:cubicBezTo>
                      <a:pt x="654" y="1120"/>
                      <a:pt x="654" y="1120"/>
                      <a:pt x="654" y="1120"/>
                    </a:cubicBezTo>
                    <a:cubicBezTo>
                      <a:pt x="664" y="1114"/>
                      <a:pt x="649" y="1086"/>
                      <a:pt x="649" y="1086"/>
                    </a:cubicBezTo>
                    <a:cubicBezTo>
                      <a:pt x="636" y="1071"/>
                      <a:pt x="636" y="1071"/>
                      <a:pt x="636" y="1071"/>
                    </a:cubicBezTo>
                    <a:cubicBezTo>
                      <a:pt x="641" y="1025"/>
                      <a:pt x="641" y="1025"/>
                      <a:pt x="641" y="1025"/>
                    </a:cubicBezTo>
                    <a:cubicBezTo>
                      <a:pt x="603" y="1002"/>
                      <a:pt x="603" y="1002"/>
                      <a:pt x="603" y="1002"/>
                    </a:cubicBezTo>
                    <a:cubicBezTo>
                      <a:pt x="580" y="981"/>
                      <a:pt x="580" y="981"/>
                      <a:pt x="580" y="981"/>
                    </a:cubicBezTo>
                    <a:cubicBezTo>
                      <a:pt x="543" y="952"/>
                      <a:pt x="543" y="952"/>
                      <a:pt x="543" y="952"/>
                    </a:cubicBezTo>
                    <a:cubicBezTo>
                      <a:pt x="529" y="929"/>
                      <a:pt x="529" y="929"/>
                      <a:pt x="529" y="929"/>
                    </a:cubicBezTo>
                    <a:cubicBezTo>
                      <a:pt x="557" y="915"/>
                      <a:pt x="557" y="915"/>
                      <a:pt x="557" y="915"/>
                    </a:cubicBezTo>
                    <a:cubicBezTo>
                      <a:pt x="572" y="893"/>
                      <a:pt x="572" y="893"/>
                      <a:pt x="572" y="893"/>
                    </a:cubicBezTo>
                    <a:cubicBezTo>
                      <a:pt x="556" y="870"/>
                      <a:pt x="556" y="870"/>
                      <a:pt x="556" y="870"/>
                    </a:cubicBezTo>
                    <a:cubicBezTo>
                      <a:pt x="573" y="856"/>
                      <a:pt x="573" y="856"/>
                      <a:pt x="573" y="856"/>
                    </a:cubicBezTo>
                    <a:cubicBezTo>
                      <a:pt x="579" y="847"/>
                      <a:pt x="579" y="847"/>
                      <a:pt x="579" y="847"/>
                    </a:cubicBezTo>
                    <a:cubicBezTo>
                      <a:pt x="556" y="826"/>
                      <a:pt x="556" y="826"/>
                      <a:pt x="556" y="826"/>
                    </a:cubicBezTo>
                    <a:cubicBezTo>
                      <a:pt x="541" y="813"/>
                      <a:pt x="541" y="813"/>
                      <a:pt x="541" y="813"/>
                    </a:cubicBezTo>
                    <a:cubicBezTo>
                      <a:pt x="497" y="819"/>
                      <a:pt x="497" y="819"/>
                      <a:pt x="497" y="819"/>
                    </a:cubicBezTo>
                    <a:cubicBezTo>
                      <a:pt x="461" y="778"/>
                      <a:pt x="461" y="778"/>
                      <a:pt x="461" y="778"/>
                    </a:cubicBezTo>
                    <a:cubicBezTo>
                      <a:pt x="461" y="778"/>
                      <a:pt x="429" y="773"/>
                      <a:pt x="416" y="776"/>
                    </a:cubicBezTo>
                    <a:cubicBezTo>
                      <a:pt x="403" y="778"/>
                      <a:pt x="383" y="786"/>
                      <a:pt x="372" y="788"/>
                    </a:cubicBezTo>
                    <a:cubicBezTo>
                      <a:pt x="360" y="791"/>
                      <a:pt x="340" y="799"/>
                      <a:pt x="333" y="801"/>
                    </a:cubicBezTo>
                    <a:cubicBezTo>
                      <a:pt x="325" y="804"/>
                      <a:pt x="314" y="801"/>
                      <a:pt x="304" y="800"/>
                    </a:cubicBezTo>
                    <a:cubicBezTo>
                      <a:pt x="294" y="799"/>
                      <a:pt x="292" y="794"/>
                      <a:pt x="278" y="799"/>
                    </a:cubicBezTo>
                    <a:cubicBezTo>
                      <a:pt x="264" y="803"/>
                      <a:pt x="220" y="817"/>
                      <a:pt x="213" y="817"/>
                    </a:cubicBezTo>
                    <a:cubicBezTo>
                      <a:pt x="206" y="817"/>
                      <a:pt x="174" y="809"/>
                      <a:pt x="169" y="804"/>
                    </a:cubicBezTo>
                    <a:cubicBezTo>
                      <a:pt x="163" y="800"/>
                      <a:pt x="118" y="770"/>
                      <a:pt x="114" y="763"/>
                    </a:cubicBezTo>
                    <a:cubicBezTo>
                      <a:pt x="110" y="755"/>
                      <a:pt x="107" y="738"/>
                      <a:pt x="97" y="734"/>
                    </a:cubicBezTo>
                    <a:cubicBezTo>
                      <a:pt x="87" y="730"/>
                      <a:pt x="72" y="714"/>
                      <a:pt x="69" y="708"/>
                    </a:cubicBezTo>
                    <a:cubicBezTo>
                      <a:pt x="66" y="702"/>
                      <a:pt x="48" y="674"/>
                      <a:pt x="42" y="674"/>
                    </a:cubicBezTo>
                    <a:cubicBezTo>
                      <a:pt x="36" y="674"/>
                      <a:pt x="13" y="658"/>
                      <a:pt x="13" y="658"/>
                    </a:cubicBezTo>
                    <a:cubicBezTo>
                      <a:pt x="13" y="658"/>
                      <a:pt x="13" y="632"/>
                      <a:pt x="9" y="625"/>
                    </a:cubicBezTo>
                    <a:cubicBezTo>
                      <a:pt x="4" y="618"/>
                      <a:pt x="10" y="552"/>
                      <a:pt x="10" y="547"/>
                    </a:cubicBezTo>
                    <a:cubicBezTo>
                      <a:pt x="10" y="543"/>
                      <a:pt x="20" y="516"/>
                      <a:pt x="20" y="516"/>
                    </a:cubicBezTo>
                    <a:cubicBezTo>
                      <a:pt x="12" y="437"/>
                      <a:pt x="12" y="437"/>
                      <a:pt x="12" y="437"/>
                    </a:cubicBezTo>
                    <a:cubicBezTo>
                      <a:pt x="0" y="419"/>
                      <a:pt x="0" y="419"/>
                      <a:pt x="0" y="419"/>
                    </a:cubicBezTo>
                    <a:cubicBezTo>
                      <a:pt x="0" y="419"/>
                      <a:pt x="12" y="384"/>
                      <a:pt x="17" y="376"/>
                    </a:cubicBezTo>
                    <a:cubicBezTo>
                      <a:pt x="23" y="369"/>
                      <a:pt x="40" y="353"/>
                      <a:pt x="42" y="348"/>
                    </a:cubicBezTo>
                    <a:cubicBezTo>
                      <a:pt x="43" y="342"/>
                      <a:pt x="66" y="310"/>
                      <a:pt x="69" y="303"/>
                    </a:cubicBezTo>
                    <a:cubicBezTo>
                      <a:pt x="72" y="296"/>
                      <a:pt x="94" y="269"/>
                      <a:pt x="98" y="266"/>
                    </a:cubicBezTo>
                    <a:cubicBezTo>
                      <a:pt x="102" y="263"/>
                      <a:pt x="135" y="236"/>
                      <a:pt x="135" y="236"/>
                    </a:cubicBezTo>
                    <a:lnTo>
                      <a:pt x="167" y="195"/>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41" name="Freeform 71">
                <a:extLst>
                  <a:ext uri="{FF2B5EF4-FFF2-40B4-BE49-F238E27FC236}">
                    <a16:creationId xmlns:a16="http://schemas.microsoft.com/office/drawing/2014/main" id="{5801AF88-C6CD-B541-AC4D-6D5C78CBE6C0}"/>
                  </a:ext>
                </a:extLst>
              </p:cNvPr>
              <p:cNvSpPr>
                <a:spLocks/>
              </p:cNvSpPr>
              <p:nvPr/>
            </p:nvSpPr>
            <p:spPr bwMode="auto">
              <a:xfrm>
                <a:off x="5635" y="1058"/>
                <a:ext cx="391" cy="388"/>
              </a:xfrm>
              <a:custGeom>
                <a:avLst/>
                <a:gdLst/>
                <a:ahLst/>
                <a:cxnLst>
                  <a:cxn ang="0">
                    <a:pos x="13" y="289"/>
                  </a:cxn>
                  <a:cxn ang="0">
                    <a:pos x="33" y="239"/>
                  </a:cxn>
                  <a:cxn ang="0">
                    <a:pos x="54" y="209"/>
                  </a:cxn>
                  <a:cxn ang="0">
                    <a:pos x="31" y="153"/>
                  </a:cxn>
                  <a:cxn ang="0">
                    <a:pos x="54" y="174"/>
                  </a:cxn>
                  <a:cxn ang="0">
                    <a:pos x="85" y="168"/>
                  </a:cxn>
                  <a:cxn ang="0">
                    <a:pos x="113" y="120"/>
                  </a:cxn>
                  <a:cxn ang="0">
                    <a:pos x="152" y="90"/>
                  </a:cxn>
                  <a:cxn ang="0">
                    <a:pos x="175" y="67"/>
                  </a:cxn>
                  <a:cxn ang="0">
                    <a:pos x="216" y="69"/>
                  </a:cxn>
                  <a:cxn ang="0">
                    <a:pos x="264" y="41"/>
                  </a:cxn>
                  <a:cxn ang="0">
                    <a:pos x="305" y="2"/>
                  </a:cxn>
                  <a:cxn ang="0">
                    <a:pos x="337" y="24"/>
                  </a:cxn>
                  <a:cxn ang="0">
                    <a:pos x="318" y="77"/>
                  </a:cxn>
                  <a:cxn ang="0">
                    <a:pos x="221" y="131"/>
                  </a:cxn>
                  <a:cxn ang="0">
                    <a:pos x="149" y="200"/>
                  </a:cxn>
                  <a:cxn ang="0">
                    <a:pos x="130" y="230"/>
                  </a:cxn>
                  <a:cxn ang="0">
                    <a:pos x="111" y="226"/>
                  </a:cxn>
                  <a:cxn ang="0">
                    <a:pos x="98" y="254"/>
                  </a:cxn>
                  <a:cxn ang="0">
                    <a:pos x="93" y="271"/>
                  </a:cxn>
                  <a:cxn ang="0">
                    <a:pos x="91" y="293"/>
                  </a:cxn>
                  <a:cxn ang="0">
                    <a:pos x="76" y="319"/>
                  </a:cxn>
                  <a:cxn ang="0">
                    <a:pos x="63" y="338"/>
                  </a:cxn>
                  <a:cxn ang="0">
                    <a:pos x="39" y="323"/>
                  </a:cxn>
                  <a:cxn ang="0">
                    <a:pos x="13" y="314"/>
                  </a:cxn>
                  <a:cxn ang="0">
                    <a:pos x="13" y="289"/>
                  </a:cxn>
                </a:cxnLst>
                <a:rect l="0" t="0" r="r" b="b"/>
                <a:pathLst>
                  <a:path w="340" h="338">
                    <a:moveTo>
                      <a:pt x="13" y="289"/>
                    </a:moveTo>
                    <a:cubicBezTo>
                      <a:pt x="13" y="289"/>
                      <a:pt x="29" y="248"/>
                      <a:pt x="33" y="239"/>
                    </a:cubicBezTo>
                    <a:cubicBezTo>
                      <a:pt x="37" y="230"/>
                      <a:pt x="54" y="209"/>
                      <a:pt x="54" y="209"/>
                    </a:cubicBezTo>
                    <a:cubicBezTo>
                      <a:pt x="31" y="153"/>
                      <a:pt x="31" y="153"/>
                      <a:pt x="31" y="153"/>
                    </a:cubicBezTo>
                    <a:cubicBezTo>
                      <a:pt x="31" y="153"/>
                      <a:pt x="48" y="166"/>
                      <a:pt x="54" y="174"/>
                    </a:cubicBezTo>
                    <a:cubicBezTo>
                      <a:pt x="61" y="183"/>
                      <a:pt x="78" y="172"/>
                      <a:pt x="85" y="168"/>
                    </a:cubicBezTo>
                    <a:cubicBezTo>
                      <a:pt x="91" y="164"/>
                      <a:pt x="106" y="127"/>
                      <a:pt x="113" y="120"/>
                    </a:cubicBezTo>
                    <a:cubicBezTo>
                      <a:pt x="119" y="114"/>
                      <a:pt x="143" y="95"/>
                      <a:pt x="152" y="90"/>
                    </a:cubicBezTo>
                    <a:cubicBezTo>
                      <a:pt x="160" y="86"/>
                      <a:pt x="169" y="67"/>
                      <a:pt x="175" y="67"/>
                    </a:cubicBezTo>
                    <a:cubicBezTo>
                      <a:pt x="182" y="67"/>
                      <a:pt x="210" y="71"/>
                      <a:pt x="216" y="69"/>
                    </a:cubicBezTo>
                    <a:cubicBezTo>
                      <a:pt x="223" y="67"/>
                      <a:pt x="264" y="41"/>
                      <a:pt x="264" y="41"/>
                    </a:cubicBezTo>
                    <a:cubicBezTo>
                      <a:pt x="264" y="41"/>
                      <a:pt x="286" y="0"/>
                      <a:pt x="305" y="2"/>
                    </a:cubicBezTo>
                    <a:cubicBezTo>
                      <a:pt x="324" y="4"/>
                      <a:pt x="335" y="13"/>
                      <a:pt x="337" y="24"/>
                    </a:cubicBezTo>
                    <a:cubicBezTo>
                      <a:pt x="340" y="34"/>
                      <a:pt x="331" y="69"/>
                      <a:pt x="318" y="77"/>
                    </a:cubicBezTo>
                    <a:cubicBezTo>
                      <a:pt x="305" y="86"/>
                      <a:pt x="247" y="114"/>
                      <a:pt x="221" y="131"/>
                    </a:cubicBezTo>
                    <a:cubicBezTo>
                      <a:pt x="195" y="149"/>
                      <a:pt x="162" y="187"/>
                      <a:pt x="149" y="200"/>
                    </a:cubicBezTo>
                    <a:cubicBezTo>
                      <a:pt x="137" y="213"/>
                      <a:pt x="141" y="230"/>
                      <a:pt x="130" y="230"/>
                    </a:cubicBezTo>
                    <a:cubicBezTo>
                      <a:pt x="119" y="230"/>
                      <a:pt x="111" y="226"/>
                      <a:pt x="111" y="226"/>
                    </a:cubicBezTo>
                    <a:cubicBezTo>
                      <a:pt x="98" y="254"/>
                      <a:pt x="98" y="254"/>
                      <a:pt x="98" y="254"/>
                    </a:cubicBezTo>
                    <a:cubicBezTo>
                      <a:pt x="93" y="271"/>
                      <a:pt x="93" y="271"/>
                      <a:pt x="93" y="271"/>
                    </a:cubicBezTo>
                    <a:cubicBezTo>
                      <a:pt x="91" y="293"/>
                      <a:pt x="91" y="293"/>
                      <a:pt x="91" y="293"/>
                    </a:cubicBezTo>
                    <a:cubicBezTo>
                      <a:pt x="76" y="319"/>
                      <a:pt x="76" y="319"/>
                      <a:pt x="76" y="319"/>
                    </a:cubicBezTo>
                    <a:cubicBezTo>
                      <a:pt x="63" y="338"/>
                      <a:pt x="63" y="338"/>
                      <a:pt x="63" y="338"/>
                    </a:cubicBezTo>
                    <a:cubicBezTo>
                      <a:pt x="39" y="323"/>
                      <a:pt x="39" y="323"/>
                      <a:pt x="39" y="323"/>
                    </a:cubicBezTo>
                    <a:cubicBezTo>
                      <a:pt x="13" y="314"/>
                      <a:pt x="13" y="314"/>
                      <a:pt x="13" y="314"/>
                    </a:cubicBezTo>
                    <a:cubicBezTo>
                      <a:pt x="13" y="314"/>
                      <a:pt x="0" y="293"/>
                      <a:pt x="13" y="289"/>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42" name="Freeform 72">
                <a:extLst>
                  <a:ext uri="{FF2B5EF4-FFF2-40B4-BE49-F238E27FC236}">
                    <a16:creationId xmlns:a16="http://schemas.microsoft.com/office/drawing/2014/main" id="{6BB33F1F-9BD9-5A4E-AC4E-C93D4E7754FE}"/>
                  </a:ext>
                </a:extLst>
              </p:cNvPr>
              <p:cNvSpPr>
                <a:spLocks/>
              </p:cNvSpPr>
              <p:nvPr/>
            </p:nvSpPr>
            <p:spPr bwMode="auto">
              <a:xfrm>
                <a:off x="5569" y="1441"/>
                <a:ext cx="166" cy="219"/>
              </a:xfrm>
              <a:custGeom>
                <a:avLst/>
                <a:gdLst/>
                <a:ahLst/>
                <a:cxnLst>
                  <a:cxn ang="0">
                    <a:pos x="69" y="6"/>
                  </a:cxn>
                  <a:cxn ang="0">
                    <a:pos x="84" y="0"/>
                  </a:cxn>
                  <a:cxn ang="0">
                    <a:pos x="117" y="15"/>
                  </a:cxn>
                  <a:cxn ang="0">
                    <a:pos x="100" y="60"/>
                  </a:cxn>
                  <a:cxn ang="0">
                    <a:pos x="97" y="123"/>
                  </a:cxn>
                  <a:cxn ang="0">
                    <a:pos x="128" y="163"/>
                  </a:cxn>
                  <a:cxn ang="0">
                    <a:pos x="134" y="191"/>
                  </a:cxn>
                  <a:cxn ang="0">
                    <a:pos x="58" y="183"/>
                  </a:cxn>
                  <a:cxn ang="0">
                    <a:pos x="56" y="151"/>
                  </a:cxn>
                  <a:cxn ang="0">
                    <a:pos x="30" y="129"/>
                  </a:cxn>
                  <a:cxn ang="0">
                    <a:pos x="11" y="105"/>
                  </a:cxn>
                  <a:cxn ang="0">
                    <a:pos x="13" y="84"/>
                  </a:cxn>
                  <a:cxn ang="0">
                    <a:pos x="28" y="60"/>
                  </a:cxn>
                  <a:cxn ang="0">
                    <a:pos x="30" y="28"/>
                  </a:cxn>
                  <a:cxn ang="0">
                    <a:pos x="46" y="13"/>
                  </a:cxn>
                  <a:cxn ang="0">
                    <a:pos x="69" y="6"/>
                  </a:cxn>
                </a:cxnLst>
                <a:rect l="0" t="0" r="r" b="b"/>
                <a:pathLst>
                  <a:path w="145" h="191">
                    <a:moveTo>
                      <a:pt x="69" y="6"/>
                    </a:moveTo>
                    <a:cubicBezTo>
                      <a:pt x="84" y="0"/>
                      <a:pt x="84" y="0"/>
                      <a:pt x="84" y="0"/>
                    </a:cubicBezTo>
                    <a:cubicBezTo>
                      <a:pt x="117" y="15"/>
                      <a:pt x="117" y="15"/>
                      <a:pt x="117" y="15"/>
                    </a:cubicBezTo>
                    <a:cubicBezTo>
                      <a:pt x="117" y="15"/>
                      <a:pt x="102" y="47"/>
                      <a:pt x="100" y="60"/>
                    </a:cubicBezTo>
                    <a:cubicBezTo>
                      <a:pt x="97" y="73"/>
                      <a:pt x="87" y="110"/>
                      <a:pt x="97" y="123"/>
                    </a:cubicBezTo>
                    <a:cubicBezTo>
                      <a:pt x="108" y="135"/>
                      <a:pt x="128" y="163"/>
                      <a:pt x="128" y="163"/>
                    </a:cubicBezTo>
                    <a:cubicBezTo>
                      <a:pt x="128" y="163"/>
                      <a:pt x="145" y="191"/>
                      <a:pt x="134" y="191"/>
                    </a:cubicBezTo>
                    <a:cubicBezTo>
                      <a:pt x="123" y="191"/>
                      <a:pt x="65" y="191"/>
                      <a:pt x="58" y="183"/>
                    </a:cubicBezTo>
                    <a:cubicBezTo>
                      <a:pt x="52" y="174"/>
                      <a:pt x="65" y="157"/>
                      <a:pt x="56" y="151"/>
                    </a:cubicBezTo>
                    <a:cubicBezTo>
                      <a:pt x="48" y="144"/>
                      <a:pt x="48" y="131"/>
                      <a:pt x="30" y="129"/>
                    </a:cubicBezTo>
                    <a:cubicBezTo>
                      <a:pt x="13" y="127"/>
                      <a:pt x="11" y="112"/>
                      <a:pt x="11" y="105"/>
                    </a:cubicBezTo>
                    <a:cubicBezTo>
                      <a:pt x="11" y="99"/>
                      <a:pt x="0" y="95"/>
                      <a:pt x="13" y="84"/>
                    </a:cubicBezTo>
                    <a:cubicBezTo>
                      <a:pt x="26" y="73"/>
                      <a:pt x="28" y="60"/>
                      <a:pt x="28" y="60"/>
                    </a:cubicBezTo>
                    <a:cubicBezTo>
                      <a:pt x="30" y="28"/>
                      <a:pt x="30" y="28"/>
                      <a:pt x="30" y="28"/>
                    </a:cubicBezTo>
                    <a:cubicBezTo>
                      <a:pt x="46" y="13"/>
                      <a:pt x="46" y="13"/>
                      <a:pt x="46" y="13"/>
                    </a:cubicBezTo>
                    <a:lnTo>
                      <a:pt x="69" y="6"/>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143" name="Freeform 73">
                <a:extLst>
                  <a:ext uri="{FF2B5EF4-FFF2-40B4-BE49-F238E27FC236}">
                    <a16:creationId xmlns:a16="http://schemas.microsoft.com/office/drawing/2014/main" id="{90972D5E-1FF3-044D-ABCB-B6E90CF68D78}"/>
                  </a:ext>
                </a:extLst>
              </p:cNvPr>
              <p:cNvSpPr>
                <a:spLocks/>
              </p:cNvSpPr>
              <p:nvPr/>
            </p:nvSpPr>
            <p:spPr bwMode="auto">
              <a:xfrm>
                <a:off x="2775" y="2733"/>
                <a:ext cx="188" cy="198"/>
              </a:xfrm>
              <a:custGeom>
                <a:avLst/>
                <a:gdLst/>
                <a:ahLst/>
                <a:cxnLst>
                  <a:cxn ang="0">
                    <a:pos x="75" y="20"/>
                  </a:cxn>
                  <a:cxn ang="0">
                    <a:pos x="26" y="132"/>
                  </a:cxn>
                  <a:cxn ang="0">
                    <a:pos x="89" y="137"/>
                  </a:cxn>
                  <a:cxn ang="0">
                    <a:pos x="87" y="172"/>
                  </a:cxn>
                  <a:cxn ang="0">
                    <a:pos x="115" y="149"/>
                  </a:cxn>
                  <a:cxn ang="0">
                    <a:pos x="153" y="158"/>
                  </a:cxn>
                  <a:cxn ang="0">
                    <a:pos x="164" y="137"/>
                  </a:cxn>
                  <a:cxn ang="0">
                    <a:pos x="144" y="123"/>
                  </a:cxn>
                  <a:cxn ang="0">
                    <a:pos x="141" y="94"/>
                  </a:cxn>
                  <a:cxn ang="0">
                    <a:pos x="121" y="71"/>
                  </a:cxn>
                  <a:cxn ang="0">
                    <a:pos x="92" y="77"/>
                  </a:cxn>
                  <a:cxn ang="0">
                    <a:pos x="75" y="20"/>
                  </a:cxn>
                </a:cxnLst>
                <a:rect l="0" t="0" r="r" b="b"/>
                <a:pathLst>
                  <a:path w="164" h="172">
                    <a:moveTo>
                      <a:pt x="75" y="20"/>
                    </a:moveTo>
                    <a:cubicBezTo>
                      <a:pt x="75" y="20"/>
                      <a:pt x="0" y="123"/>
                      <a:pt x="26" y="132"/>
                    </a:cubicBezTo>
                    <a:cubicBezTo>
                      <a:pt x="52" y="140"/>
                      <a:pt x="89" y="129"/>
                      <a:pt x="89" y="137"/>
                    </a:cubicBezTo>
                    <a:cubicBezTo>
                      <a:pt x="89" y="146"/>
                      <a:pt x="75" y="172"/>
                      <a:pt x="87" y="172"/>
                    </a:cubicBezTo>
                    <a:cubicBezTo>
                      <a:pt x="98" y="172"/>
                      <a:pt x="104" y="152"/>
                      <a:pt x="115" y="149"/>
                    </a:cubicBezTo>
                    <a:cubicBezTo>
                      <a:pt x="127" y="146"/>
                      <a:pt x="153" y="158"/>
                      <a:pt x="153" y="158"/>
                    </a:cubicBezTo>
                    <a:cubicBezTo>
                      <a:pt x="164" y="137"/>
                      <a:pt x="164" y="137"/>
                      <a:pt x="164" y="137"/>
                    </a:cubicBezTo>
                    <a:cubicBezTo>
                      <a:pt x="164" y="137"/>
                      <a:pt x="144" y="132"/>
                      <a:pt x="144" y="123"/>
                    </a:cubicBezTo>
                    <a:cubicBezTo>
                      <a:pt x="144" y="114"/>
                      <a:pt x="147" y="103"/>
                      <a:pt x="141" y="94"/>
                    </a:cubicBezTo>
                    <a:cubicBezTo>
                      <a:pt x="136" y="86"/>
                      <a:pt x="136" y="74"/>
                      <a:pt x="121" y="71"/>
                    </a:cubicBezTo>
                    <a:cubicBezTo>
                      <a:pt x="107" y="69"/>
                      <a:pt x="84" y="92"/>
                      <a:pt x="92" y="77"/>
                    </a:cubicBezTo>
                    <a:cubicBezTo>
                      <a:pt x="101" y="63"/>
                      <a:pt x="115" y="0"/>
                      <a:pt x="75" y="20"/>
                    </a:cubicBezTo>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grpSp>
        <p:grpSp>
          <p:nvGrpSpPr>
            <p:cNvPr id="6" name="Groupe 5">
              <a:extLst>
                <a:ext uri="{FF2B5EF4-FFF2-40B4-BE49-F238E27FC236}">
                  <a16:creationId xmlns:a16="http://schemas.microsoft.com/office/drawing/2014/main" id="{23427D9F-ECD9-F84D-B7F7-D115BD72314B}"/>
                </a:ext>
              </a:extLst>
            </p:cNvPr>
            <p:cNvGrpSpPr/>
            <p:nvPr/>
          </p:nvGrpSpPr>
          <p:grpSpPr>
            <a:xfrm>
              <a:off x="3827713" y="1617224"/>
              <a:ext cx="6757994" cy="3972046"/>
              <a:chOff x="2990949" y="632083"/>
              <a:chExt cx="6757994" cy="3972046"/>
            </a:xfrm>
          </p:grpSpPr>
          <p:sp>
            <p:nvSpPr>
              <p:cNvPr id="7" name="Oval 13">
                <a:extLst>
                  <a:ext uri="{FF2B5EF4-FFF2-40B4-BE49-F238E27FC236}">
                    <a16:creationId xmlns:a16="http://schemas.microsoft.com/office/drawing/2014/main" id="{D6BE1AED-E65D-5540-A56A-B9B0FDDBDD1C}"/>
                  </a:ext>
                </a:extLst>
              </p:cNvPr>
              <p:cNvSpPr>
                <a:spLocks noChangeArrowheads="1"/>
              </p:cNvSpPr>
              <p:nvPr/>
            </p:nvSpPr>
            <p:spPr bwMode="auto">
              <a:xfrm>
                <a:off x="4948964" y="2679134"/>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76" name="Oval 13">
                <a:extLst>
                  <a:ext uri="{FF2B5EF4-FFF2-40B4-BE49-F238E27FC236}">
                    <a16:creationId xmlns:a16="http://schemas.microsoft.com/office/drawing/2014/main" id="{C84F04AB-BA24-714C-876A-5FEF3DE3EAD5}"/>
                  </a:ext>
                </a:extLst>
              </p:cNvPr>
              <p:cNvSpPr>
                <a:spLocks noChangeArrowheads="1"/>
              </p:cNvSpPr>
              <p:nvPr/>
            </p:nvSpPr>
            <p:spPr bwMode="auto">
              <a:xfrm>
                <a:off x="3890145" y="4090893"/>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73" name="Oval 13">
                <a:extLst>
                  <a:ext uri="{FF2B5EF4-FFF2-40B4-BE49-F238E27FC236}">
                    <a16:creationId xmlns:a16="http://schemas.microsoft.com/office/drawing/2014/main" id="{0CAB4593-51CD-7648-B1BF-399254E8005A}"/>
                  </a:ext>
                </a:extLst>
              </p:cNvPr>
              <p:cNvSpPr>
                <a:spLocks noChangeArrowheads="1"/>
              </p:cNvSpPr>
              <p:nvPr/>
            </p:nvSpPr>
            <p:spPr bwMode="auto">
              <a:xfrm>
                <a:off x="3184265" y="3025192"/>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58" name="Oval 13">
                <a:extLst>
                  <a:ext uri="{FF2B5EF4-FFF2-40B4-BE49-F238E27FC236}">
                    <a16:creationId xmlns:a16="http://schemas.microsoft.com/office/drawing/2014/main" id="{4D960D32-EC16-6E4E-98A8-1E08F2E76629}"/>
                  </a:ext>
                </a:extLst>
              </p:cNvPr>
              <p:cNvSpPr>
                <a:spLocks noChangeArrowheads="1"/>
              </p:cNvSpPr>
              <p:nvPr/>
            </p:nvSpPr>
            <p:spPr bwMode="auto">
              <a:xfrm>
                <a:off x="7200895" y="3032074"/>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16" name="Rectangle 15">
                <a:extLst>
                  <a:ext uri="{FF2B5EF4-FFF2-40B4-BE49-F238E27FC236}">
                    <a16:creationId xmlns:a16="http://schemas.microsoft.com/office/drawing/2014/main" id="{6997A8BE-4369-7941-ACFB-F8D5E00C29D4}"/>
                  </a:ext>
                </a:extLst>
              </p:cNvPr>
              <p:cNvSpPr/>
              <p:nvPr/>
            </p:nvSpPr>
            <p:spPr>
              <a:xfrm>
                <a:off x="7984244" y="632083"/>
                <a:ext cx="1764699" cy="1764699"/>
              </a:xfrm>
              <a:prstGeom prst="rect">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7" name="Freeform 3">
                <a:extLst>
                  <a:ext uri="{FF2B5EF4-FFF2-40B4-BE49-F238E27FC236}">
                    <a16:creationId xmlns:a16="http://schemas.microsoft.com/office/drawing/2014/main" id="{2B470447-12DD-D245-8823-EE0C7FB0F383}"/>
                  </a:ext>
                </a:extLst>
              </p:cNvPr>
              <p:cNvSpPr>
                <a:spLocks/>
              </p:cNvSpPr>
              <p:nvPr/>
            </p:nvSpPr>
            <p:spPr bwMode="auto">
              <a:xfrm>
                <a:off x="8125420" y="851756"/>
                <a:ext cx="1411759" cy="1403852"/>
              </a:xfrm>
              <a:custGeom>
                <a:avLst/>
                <a:gdLst/>
                <a:ahLst/>
                <a:cxnLst>
                  <a:cxn ang="0">
                    <a:pos x="1407" y="945"/>
                  </a:cxn>
                  <a:cxn ang="0">
                    <a:pos x="1109" y="715"/>
                  </a:cxn>
                  <a:cxn ang="0">
                    <a:pos x="1232" y="1124"/>
                  </a:cxn>
                  <a:cxn ang="0">
                    <a:pos x="1053" y="1283"/>
                  </a:cxn>
                  <a:cxn ang="0">
                    <a:pos x="918" y="1299"/>
                  </a:cxn>
                  <a:cxn ang="0">
                    <a:pos x="655" y="1224"/>
                  </a:cxn>
                  <a:cxn ang="0">
                    <a:pos x="333" y="1236"/>
                  </a:cxn>
                  <a:cxn ang="0">
                    <a:pos x="51" y="1347"/>
                  </a:cxn>
                  <a:cxn ang="0">
                    <a:pos x="22" y="1574"/>
                  </a:cxn>
                  <a:cxn ang="0">
                    <a:pos x="239" y="1763"/>
                  </a:cxn>
                  <a:cxn ang="0">
                    <a:pos x="666" y="1938"/>
                  </a:cxn>
                  <a:cxn ang="0">
                    <a:pos x="923" y="2132"/>
                  </a:cxn>
                  <a:cxn ang="0">
                    <a:pos x="1162" y="2582"/>
                  </a:cxn>
                  <a:cxn ang="0">
                    <a:pos x="1278" y="2726"/>
                  </a:cxn>
                  <a:cxn ang="0">
                    <a:pos x="1273" y="2808"/>
                  </a:cxn>
                  <a:cxn ang="0">
                    <a:pos x="1459" y="3163"/>
                  </a:cxn>
                  <a:cxn ang="0">
                    <a:pos x="1284" y="3253"/>
                  </a:cxn>
                  <a:cxn ang="0">
                    <a:pos x="1241" y="3600"/>
                  </a:cxn>
                  <a:cxn ang="0">
                    <a:pos x="1090" y="4324"/>
                  </a:cxn>
                  <a:cxn ang="0">
                    <a:pos x="1180" y="4457"/>
                  </a:cxn>
                  <a:cxn ang="0">
                    <a:pos x="1459" y="4587"/>
                  </a:cxn>
                  <a:cxn ang="0">
                    <a:pos x="1965" y="4679"/>
                  </a:cxn>
                  <a:cxn ang="0">
                    <a:pos x="2328" y="4684"/>
                  </a:cxn>
                  <a:cxn ang="0">
                    <a:pos x="2707" y="4836"/>
                  </a:cxn>
                  <a:cxn ang="0">
                    <a:pos x="3055" y="4465"/>
                  </a:cxn>
                  <a:cxn ang="0">
                    <a:pos x="3556" y="4207"/>
                  </a:cxn>
                  <a:cxn ang="0">
                    <a:pos x="3932" y="4274"/>
                  </a:cxn>
                  <a:cxn ang="0">
                    <a:pos x="4224" y="4382"/>
                  </a:cxn>
                  <a:cxn ang="0">
                    <a:pos x="4489" y="4428"/>
                  </a:cxn>
                  <a:cxn ang="0">
                    <a:pos x="4693" y="4274"/>
                  </a:cxn>
                  <a:cxn ang="0">
                    <a:pos x="4945" y="4075"/>
                  </a:cxn>
                  <a:cxn ang="0">
                    <a:pos x="5051" y="3916"/>
                  </a:cxn>
                  <a:cxn ang="0">
                    <a:pos x="4804" y="3770"/>
                  </a:cxn>
                  <a:cxn ang="0">
                    <a:pos x="4733" y="3630"/>
                  </a:cxn>
                  <a:cxn ang="0">
                    <a:pos x="4778" y="3425"/>
                  </a:cxn>
                  <a:cxn ang="0">
                    <a:pos x="4741" y="3237"/>
                  </a:cxn>
                  <a:cxn ang="0">
                    <a:pos x="4709" y="2975"/>
                  </a:cxn>
                  <a:cxn ang="0">
                    <a:pos x="4666" y="2669"/>
                  </a:cxn>
                  <a:cxn ang="0">
                    <a:pos x="4422" y="2669"/>
                  </a:cxn>
                  <a:cxn ang="0">
                    <a:pos x="4377" y="2601"/>
                  </a:cxn>
                  <a:cxn ang="0">
                    <a:pos x="4510" y="2262"/>
                  </a:cxn>
                  <a:cxn ang="0">
                    <a:pos x="4682" y="2005"/>
                  </a:cxn>
                  <a:cxn ang="0">
                    <a:pos x="4889" y="1906"/>
                  </a:cxn>
                  <a:cxn ang="0">
                    <a:pos x="4908" y="1684"/>
                  </a:cxn>
                  <a:cxn ang="0">
                    <a:pos x="5014" y="1252"/>
                  </a:cxn>
                  <a:cxn ang="0">
                    <a:pos x="5006" y="1058"/>
                  </a:cxn>
                  <a:cxn ang="0">
                    <a:pos x="4794" y="1010"/>
                  </a:cxn>
                  <a:cxn ang="0">
                    <a:pos x="4552" y="1016"/>
                  </a:cxn>
                  <a:cxn ang="0">
                    <a:pos x="4454" y="886"/>
                  </a:cxn>
                  <a:cxn ang="0">
                    <a:pos x="4208" y="857"/>
                  </a:cxn>
                  <a:cxn ang="0">
                    <a:pos x="3972" y="796"/>
                  </a:cxn>
                  <a:cxn ang="0">
                    <a:pos x="3768" y="621"/>
                  </a:cxn>
                  <a:cxn ang="0">
                    <a:pos x="3680" y="546"/>
                  </a:cxn>
                  <a:cxn ang="0">
                    <a:pos x="3511" y="523"/>
                  </a:cxn>
                  <a:cxn ang="0">
                    <a:pos x="3325" y="432"/>
                  </a:cxn>
                  <a:cxn ang="0">
                    <a:pos x="2986" y="173"/>
                  </a:cxn>
                  <a:cxn ang="0">
                    <a:pos x="2872" y="8"/>
                  </a:cxn>
                  <a:cxn ang="0">
                    <a:pos x="2511" y="488"/>
                  </a:cxn>
                  <a:cxn ang="0">
                    <a:pos x="1908" y="922"/>
                  </a:cxn>
                </a:cxnLst>
                <a:rect l="0" t="0" r="r" b="b"/>
                <a:pathLst>
                  <a:path w="5154" h="4906">
                    <a:moveTo>
                      <a:pt x="1908" y="922"/>
                    </a:moveTo>
                    <a:cubicBezTo>
                      <a:pt x="1908" y="922"/>
                      <a:pt x="1872" y="953"/>
                      <a:pt x="1832" y="965"/>
                    </a:cubicBezTo>
                    <a:cubicBezTo>
                      <a:pt x="1793" y="977"/>
                      <a:pt x="1717" y="942"/>
                      <a:pt x="1661" y="943"/>
                    </a:cubicBezTo>
                    <a:cubicBezTo>
                      <a:pt x="1606" y="945"/>
                      <a:pt x="1518" y="922"/>
                      <a:pt x="1502" y="922"/>
                    </a:cubicBezTo>
                    <a:cubicBezTo>
                      <a:pt x="1486" y="922"/>
                      <a:pt x="1463" y="922"/>
                      <a:pt x="1463" y="922"/>
                    </a:cubicBezTo>
                    <a:cubicBezTo>
                      <a:pt x="1407" y="945"/>
                      <a:pt x="1407" y="945"/>
                      <a:pt x="1407" y="945"/>
                    </a:cubicBezTo>
                    <a:cubicBezTo>
                      <a:pt x="1407" y="945"/>
                      <a:pt x="1399" y="858"/>
                      <a:pt x="1359" y="830"/>
                    </a:cubicBezTo>
                    <a:cubicBezTo>
                      <a:pt x="1319" y="802"/>
                      <a:pt x="1359" y="782"/>
                      <a:pt x="1359" y="782"/>
                    </a:cubicBezTo>
                    <a:cubicBezTo>
                      <a:pt x="1371" y="751"/>
                      <a:pt x="1371" y="751"/>
                      <a:pt x="1371" y="751"/>
                    </a:cubicBezTo>
                    <a:cubicBezTo>
                      <a:pt x="1371" y="751"/>
                      <a:pt x="1256" y="727"/>
                      <a:pt x="1244" y="751"/>
                    </a:cubicBezTo>
                    <a:cubicBezTo>
                      <a:pt x="1232" y="774"/>
                      <a:pt x="1204" y="745"/>
                      <a:pt x="1184" y="740"/>
                    </a:cubicBezTo>
                    <a:cubicBezTo>
                      <a:pt x="1164" y="735"/>
                      <a:pt x="1109" y="715"/>
                      <a:pt x="1109" y="715"/>
                    </a:cubicBezTo>
                    <a:cubicBezTo>
                      <a:pt x="1109" y="715"/>
                      <a:pt x="1081" y="715"/>
                      <a:pt x="1109" y="743"/>
                    </a:cubicBezTo>
                    <a:cubicBezTo>
                      <a:pt x="1136" y="771"/>
                      <a:pt x="1140" y="786"/>
                      <a:pt x="1129" y="810"/>
                    </a:cubicBezTo>
                    <a:cubicBezTo>
                      <a:pt x="1117" y="834"/>
                      <a:pt x="1109" y="854"/>
                      <a:pt x="1121" y="886"/>
                    </a:cubicBezTo>
                    <a:cubicBezTo>
                      <a:pt x="1133" y="918"/>
                      <a:pt x="1180" y="945"/>
                      <a:pt x="1180" y="945"/>
                    </a:cubicBezTo>
                    <a:cubicBezTo>
                      <a:pt x="1180" y="945"/>
                      <a:pt x="1172" y="1001"/>
                      <a:pt x="1188" y="1029"/>
                    </a:cubicBezTo>
                    <a:cubicBezTo>
                      <a:pt x="1204" y="1057"/>
                      <a:pt x="1228" y="1085"/>
                      <a:pt x="1232" y="1124"/>
                    </a:cubicBezTo>
                    <a:cubicBezTo>
                      <a:pt x="1236" y="1164"/>
                      <a:pt x="1212" y="1208"/>
                      <a:pt x="1212" y="1208"/>
                    </a:cubicBezTo>
                    <a:cubicBezTo>
                      <a:pt x="1212" y="1208"/>
                      <a:pt x="1228" y="1272"/>
                      <a:pt x="1248" y="1283"/>
                    </a:cubicBezTo>
                    <a:cubicBezTo>
                      <a:pt x="1268" y="1295"/>
                      <a:pt x="1292" y="1343"/>
                      <a:pt x="1248" y="1343"/>
                    </a:cubicBezTo>
                    <a:cubicBezTo>
                      <a:pt x="1204" y="1343"/>
                      <a:pt x="1113" y="1343"/>
                      <a:pt x="1113" y="1343"/>
                    </a:cubicBezTo>
                    <a:cubicBezTo>
                      <a:pt x="1113" y="1343"/>
                      <a:pt x="1072" y="1307"/>
                      <a:pt x="1096" y="1299"/>
                    </a:cubicBezTo>
                    <a:cubicBezTo>
                      <a:pt x="1121" y="1291"/>
                      <a:pt x="1053" y="1283"/>
                      <a:pt x="1053" y="1283"/>
                    </a:cubicBezTo>
                    <a:cubicBezTo>
                      <a:pt x="1053" y="1283"/>
                      <a:pt x="1021" y="1315"/>
                      <a:pt x="1009" y="1315"/>
                    </a:cubicBezTo>
                    <a:cubicBezTo>
                      <a:pt x="997" y="1315"/>
                      <a:pt x="997" y="1315"/>
                      <a:pt x="997" y="1315"/>
                    </a:cubicBezTo>
                    <a:cubicBezTo>
                      <a:pt x="997" y="1315"/>
                      <a:pt x="997" y="1315"/>
                      <a:pt x="997" y="1315"/>
                    </a:cubicBezTo>
                    <a:cubicBezTo>
                      <a:pt x="977" y="1315"/>
                      <a:pt x="977" y="1315"/>
                      <a:pt x="977" y="1315"/>
                    </a:cubicBezTo>
                    <a:cubicBezTo>
                      <a:pt x="942" y="1343"/>
                      <a:pt x="942" y="1343"/>
                      <a:pt x="942" y="1343"/>
                    </a:cubicBezTo>
                    <a:cubicBezTo>
                      <a:pt x="942" y="1343"/>
                      <a:pt x="993" y="1291"/>
                      <a:pt x="918" y="1299"/>
                    </a:cubicBezTo>
                    <a:cubicBezTo>
                      <a:pt x="842" y="1307"/>
                      <a:pt x="850" y="1287"/>
                      <a:pt x="842" y="1307"/>
                    </a:cubicBezTo>
                    <a:cubicBezTo>
                      <a:pt x="834" y="1327"/>
                      <a:pt x="814" y="1335"/>
                      <a:pt x="798" y="1343"/>
                    </a:cubicBezTo>
                    <a:cubicBezTo>
                      <a:pt x="783" y="1351"/>
                      <a:pt x="771" y="1375"/>
                      <a:pt x="771" y="1375"/>
                    </a:cubicBezTo>
                    <a:cubicBezTo>
                      <a:pt x="771" y="1375"/>
                      <a:pt x="743" y="1355"/>
                      <a:pt x="723" y="1335"/>
                    </a:cubicBezTo>
                    <a:cubicBezTo>
                      <a:pt x="703" y="1315"/>
                      <a:pt x="691" y="1280"/>
                      <a:pt x="691" y="1280"/>
                    </a:cubicBezTo>
                    <a:cubicBezTo>
                      <a:pt x="691" y="1280"/>
                      <a:pt x="663" y="1248"/>
                      <a:pt x="655" y="1224"/>
                    </a:cubicBezTo>
                    <a:cubicBezTo>
                      <a:pt x="647" y="1200"/>
                      <a:pt x="643" y="1160"/>
                      <a:pt x="588" y="1164"/>
                    </a:cubicBezTo>
                    <a:cubicBezTo>
                      <a:pt x="532" y="1168"/>
                      <a:pt x="484" y="1180"/>
                      <a:pt x="484" y="1180"/>
                    </a:cubicBezTo>
                    <a:cubicBezTo>
                      <a:pt x="484" y="1180"/>
                      <a:pt x="425" y="1172"/>
                      <a:pt x="413" y="1184"/>
                    </a:cubicBezTo>
                    <a:cubicBezTo>
                      <a:pt x="401" y="1196"/>
                      <a:pt x="413" y="1236"/>
                      <a:pt x="413" y="1236"/>
                    </a:cubicBezTo>
                    <a:cubicBezTo>
                      <a:pt x="407" y="1272"/>
                      <a:pt x="407" y="1272"/>
                      <a:pt x="407" y="1272"/>
                    </a:cubicBezTo>
                    <a:cubicBezTo>
                      <a:pt x="407" y="1272"/>
                      <a:pt x="393" y="1232"/>
                      <a:pt x="333" y="1236"/>
                    </a:cubicBezTo>
                    <a:cubicBezTo>
                      <a:pt x="274" y="1240"/>
                      <a:pt x="297" y="1260"/>
                      <a:pt x="285" y="1264"/>
                    </a:cubicBezTo>
                    <a:cubicBezTo>
                      <a:pt x="274" y="1268"/>
                      <a:pt x="238" y="1240"/>
                      <a:pt x="238" y="1240"/>
                    </a:cubicBezTo>
                    <a:cubicBezTo>
                      <a:pt x="238" y="1240"/>
                      <a:pt x="154" y="1236"/>
                      <a:pt x="142" y="1248"/>
                    </a:cubicBezTo>
                    <a:cubicBezTo>
                      <a:pt x="130" y="1260"/>
                      <a:pt x="95" y="1260"/>
                      <a:pt x="95" y="1260"/>
                    </a:cubicBezTo>
                    <a:cubicBezTo>
                      <a:pt x="95" y="1260"/>
                      <a:pt x="63" y="1248"/>
                      <a:pt x="51" y="1268"/>
                    </a:cubicBezTo>
                    <a:cubicBezTo>
                      <a:pt x="39" y="1287"/>
                      <a:pt x="75" y="1315"/>
                      <a:pt x="51" y="1347"/>
                    </a:cubicBezTo>
                    <a:cubicBezTo>
                      <a:pt x="27" y="1379"/>
                      <a:pt x="43" y="1423"/>
                      <a:pt x="71" y="1431"/>
                    </a:cubicBezTo>
                    <a:cubicBezTo>
                      <a:pt x="99" y="1439"/>
                      <a:pt x="83" y="1458"/>
                      <a:pt x="83" y="1458"/>
                    </a:cubicBezTo>
                    <a:cubicBezTo>
                      <a:pt x="39" y="1458"/>
                      <a:pt x="39" y="1458"/>
                      <a:pt x="39" y="1458"/>
                    </a:cubicBezTo>
                    <a:cubicBezTo>
                      <a:pt x="39" y="1458"/>
                      <a:pt x="0" y="1490"/>
                      <a:pt x="39" y="1490"/>
                    </a:cubicBezTo>
                    <a:cubicBezTo>
                      <a:pt x="79" y="1490"/>
                      <a:pt x="126" y="1514"/>
                      <a:pt x="107" y="1542"/>
                    </a:cubicBezTo>
                    <a:cubicBezTo>
                      <a:pt x="87" y="1570"/>
                      <a:pt x="16" y="1558"/>
                      <a:pt x="22" y="1574"/>
                    </a:cubicBezTo>
                    <a:cubicBezTo>
                      <a:pt x="27" y="1590"/>
                      <a:pt x="55" y="1657"/>
                      <a:pt x="51" y="1677"/>
                    </a:cubicBezTo>
                    <a:cubicBezTo>
                      <a:pt x="47" y="1697"/>
                      <a:pt x="39" y="1725"/>
                      <a:pt x="39" y="1725"/>
                    </a:cubicBezTo>
                    <a:cubicBezTo>
                      <a:pt x="39" y="1725"/>
                      <a:pt x="79" y="1709"/>
                      <a:pt x="95" y="1725"/>
                    </a:cubicBezTo>
                    <a:cubicBezTo>
                      <a:pt x="95" y="1725"/>
                      <a:pt x="136" y="1758"/>
                      <a:pt x="141" y="1725"/>
                    </a:cubicBezTo>
                    <a:cubicBezTo>
                      <a:pt x="146" y="1692"/>
                      <a:pt x="178" y="1689"/>
                      <a:pt x="205" y="1716"/>
                    </a:cubicBezTo>
                    <a:cubicBezTo>
                      <a:pt x="231" y="1742"/>
                      <a:pt x="207" y="1763"/>
                      <a:pt x="239" y="1763"/>
                    </a:cubicBezTo>
                    <a:cubicBezTo>
                      <a:pt x="271" y="1763"/>
                      <a:pt x="332" y="1750"/>
                      <a:pt x="393" y="1787"/>
                    </a:cubicBezTo>
                    <a:cubicBezTo>
                      <a:pt x="454" y="1824"/>
                      <a:pt x="528" y="1872"/>
                      <a:pt x="525" y="1904"/>
                    </a:cubicBezTo>
                    <a:cubicBezTo>
                      <a:pt x="523" y="1936"/>
                      <a:pt x="544" y="1962"/>
                      <a:pt x="555" y="1949"/>
                    </a:cubicBezTo>
                    <a:cubicBezTo>
                      <a:pt x="565" y="1936"/>
                      <a:pt x="565" y="1936"/>
                      <a:pt x="565" y="1936"/>
                    </a:cubicBezTo>
                    <a:cubicBezTo>
                      <a:pt x="565" y="1936"/>
                      <a:pt x="552" y="1883"/>
                      <a:pt x="568" y="1885"/>
                    </a:cubicBezTo>
                    <a:cubicBezTo>
                      <a:pt x="584" y="1888"/>
                      <a:pt x="666" y="1938"/>
                      <a:pt x="666" y="1938"/>
                    </a:cubicBezTo>
                    <a:cubicBezTo>
                      <a:pt x="666" y="1938"/>
                      <a:pt x="783" y="1928"/>
                      <a:pt x="788" y="1941"/>
                    </a:cubicBezTo>
                    <a:cubicBezTo>
                      <a:pt x="793" y="1954"/>
                      <a:pt x="772" y="1981"/>
                      <a:pt x="775" y="2015"/>
                    </a:cubicBezTo>
                    <a:cubicBezTo>
                      <a:pt x="777" y="2050"/>
                      <a:pt x="767" y="2076"/>
                      <a:pt x="785" y="2074"/>
                    </a:cubicBezTo>
                    <a:cubicBezTo>
                      <a:pt x="804" y="2071"/>
                      <a:pt x="844" y="2061"/>
                      <a:pt x="849" y="2074"/>
                    </a:cubicBezTo>
                    <a:cubicBezTo>
                      <a:pt x="854" y="2087"/>
                      <a:pt x="889" y="2105"/>
                      <a:pt x="902" y="2100"/>
                    </a:cubicBezTo>
                    <a:cubicBezTo>
                      <a:pt x="915" y="2095"/>
                      <a:pt x="939" y="2119"/>
                      <a:pt x="923" y="2132"/>
                    </a:cubicBezTo>
                    <a:cubicBezTo>
                      <a:pt x="907" y="2145"/>
                      <a:pt x="870" y="2145"/>
                      <a:pt x="878" y="2166"/>
                    </a:cubicBezTo>
                    <a:cubicBezTo>
                      <a:pt x="886" y="2188"/>
                      <a:pt x="910" y="2150"/>
                      <a:pt x="928" y="2166"/>
                    </a:cubicBezTo>
                    <a:cubicBezTo>
                      <a:pt x="947" y="2182"/>
                      <a:pt x="1001" y="2190"/>
                      <a:pt x="965" y="2233"/>
                    </a:cubicBezTo>
                    <a:cubicBezTo>
                      <a:pt x="928" y="2275"/>
                      <a:pt x="875" y="2312"/>
                      <a:pt x="939" y="2357"/>
                    </a:cubicBezTo>
                    <a:cubicBezTo>
                      <a:pt x="1003" y="2402"/>
                      <a:pt x="1005" y="2463"/>
                      <a:pt x="1034" y="2500"/>
                    </a:cubicBezTo>
                    <a:cubicBezTo>
                      <a:pt x="1064" y="2537"/>
                      <a:pt x="1143" y="2575"/>
                      <a:pt x="1162" y="2582"/>
                    </a:cubicBezTo>
                    <a:cubicBezTo>
                      <a:pt x="1180" y="2590"/>
                      <a:pt x="1270" y="2654"/>
                      <a:pt x="1284" y="2654"/>
                    </a:cubicBezTo>
                    <a:cubicBezTo>
                      <a:pt x="1297" y="2654"/>
                      <a:pt x="1342" y="2683"/>
                      <a:pt x="1294" y="2694"/>
                    </a:cubicBezTo>
                    <a:cubicBezTo>
                      <a:pt x="1246" y="2704"/>
                      <a:pt x="1228" y="2684"/>
                      <a:pt x="1204" y="2669"/>
                    </a:cubicBezTo>
                    <a:cubicBezTo>
                      <a:pt x="1180" y="2654"/>
                      <a:pt x="1143" y="2647"/>
                      <a:pt x="1146" y="2669"/>
                    </a:cubicBezTo>
                    <a:cubicBezTo>
                      <a:pt x="1148" y="2691"/>
                      <a:pt x="1201" y="2710"/>
                      <a:pt x="1209" y="2710"/>
                    </a:cubicBezTo>
                    <a:cubicBezTo>
                      <a:pt x="1217" y="2710"/>
                      <a:pt x="1262" y="2715"/>
                      <a:pt x="1278" y="2726"/>
                    </a:cubicBezTo>
                    <a:cubicBezTo>
                      <a:pt x="1294" y="2736"/>
                      <a:pt x="1382" y="2779"/>
                      <a:pt x="1358" y="2789"/>
                    </a:cubicBezTo>
                    <a:cubicBezTo>
                      <a:pt x="1334" y="2800"/>
                      <a:pt x="1315" y="2808"/>
                      <a:pt x="1315" y="2808"/>
                    </a:cubicBezTo>
                    <a:cubicBezTo>
                      <a:pt x="1315" y="2808"/>
                      <a:pt x="1347" y="2856"/>
                      <a:pt x="1310" y="2890"/>
                    </a:cubicBezTo>
                    <a:cubicBezTo>
                      <a:pt x="1310" y="2890"/>
                      <a:pt x="1278" y="2932"/>
                      <a:pt x="1278" y="2903"/>
                    </a:cubicBezTo>
                    <a:cubicBezTo>
                      <a:pt x="1278" y="2874"/>
                      <a:pt x="1278" y="2850"/>
                      <a:pt x="1278" y="2850"/>
                    </a:cubicBezTo>
                    <a:cubicBezTo>
                      <a:pt x="1278" y="2850"/>
                      <a:pt x="1292" y="2816"/>
                      <a:pt x="1273" y="2808"/>
                    </a:cubicBezTo>
                    <a:cubicBezTo>
                      <a:pt x="1254" y="2800"/>
                      <a:pt x="1225" y="2795"/>
                      <a:pt x="1220" y="2781"/>
                    </a:cubicBezTo>
                    <a:cubicBezTo>
                      <a:pt x="1215" y="2768"/>
                      <a:pt x="1196" y="2752"/>
                      <a:pt x="1199" y="2808"/>
                    </a:cubicBezTo>
                    <a:cubicBezTo>
                      <a:pt x="1201" y="2863"/>
                      <a:pt x="1233" y="2840"/>
                      <a:pt x="1244" y="2866"/>
                    </a:cubicBezTo>
                    <a:cubicBezTo>
                      <a:pt x="1254" y="2893"/>
                      <a:pt x="1252" y="2924"/>
                      <a:pt x="1268" y="2962"/>
                    </a:cubicBezTo>
                    <a:cubicBezTo>
                      <a:pt x="1284" y="2999"/>
                      <a:pt x="1321" y="3004"/>
                      <a:pt x="1326" y="3015"/>
                    </a:cubicBezTo>
                    <a:cubicBezTo>
                      <a:pt x="1331" y="3025"/>
                      <a:pt x="1453" y="3089"/>
                      <a:pt x="1459" y="3163"/>
                    </a:cubicBezTo>
                    <a:cubicBezTo>
                      <a:pt x="1464" y="3237"/>
                      <a:pt x="1490" y="3346"/>
                      <a:pt x="1477" y="3325"/>
                    </a:cubicBezTo>
                    <a:cubicBezTo>
                      <a:pt x="1464" y="3304"/>
                      <a:pt x="1461" y="3240"/>
                      <a:pt x="1432" y="3192"/>
                    </a:cubicBezTo>
                    <a:cubicBezTo>
                      <a:pt x="1403" y="3144"/>
                      <a:pt x="1347" y="3115"/>
                      <a:pt x="1342" y="3097"/>
                    </a:cubicBezTo>
                    <a:cubicBezTo>
                      <a:pt x="1337" y="3078"/>
                      <a:pt x="1350" y="3041"/>
                      <a:pt x="1337" y="3046"/>
                    </a:cubicBezTo>
                    <a:cubicBezTo>
                      <a:pt x="1323" y="3052"/>
                      <a:pt x="1297" y="3060"/>
                      <a:pt x="1297" y="3086"/>
                    </a:cubicBezTo>
                    <a:cubicBezTo>
                      <a:pt x="1297" y="3113"/>
                      <a:pt x="1284" y="3240"/>
                      <a:pt x="1284" y="3253"/>
                    </a:cubicBezTo>
                    <a:cubicBezTo>
                      <a:pt x="1284" y="3266"/>
                      <a:pt x="1223" y="3489"/>
                      <a:pt x="1223" y="3547"/>
                    </a:cubicBezTo>
                    <a:cubicBezTo>
                      <a:pt x="1223" y="3606"/>
                      <a:pt x="1254" y="3518"/>
                      <a:pt x="1265" y="3513"/>
                    </a:cubicBezTo>
                    <a:cubicBezTo>
                      <a:pt x="1276" y="3508"/>
                      <a:pt x="1345" y="3539"/>
                      <a:pt x="1318" y="3555"/>
                    </a:cubicBezTo>
                    <a:cubicBezTo>
                      <a:pt x="1292" y="3571"/>
                      <a:pt x="1273" y="3567"/>
                      <a:pt x="1273" y="3567"/>
                    </a:cubicBezTo>
                    <a:cubicBezTo>
                      <a:pt x="1273" y="3567"/>
                      <a:pt x="1257" y="3564"/>
                      <a:pt x="1257" y="3568"/>
                    </a:cubicBezTo>
                    <a:cubicBezTo>
                      <a:pt x="1257" y="3571"/>
                      <a:pt x="1241" y="3600"/>
                      <a:pt x="1241" y="3600"/>
                    </a:cubicBezTo>
                    <a:cubicBezTo>
                      <a:pt x="1241" y="3600"/>
                      <a:pt x="1188" y="4083"/>
                      <a:pt x="1072" y="4181"/>
                    </a:cubicBezTo>
                    <a:cubicBezTo>
                      <a:pt x="1072" y="4181"/>
                      <a:pt x="1021" y="4250"/>
                      <a:pt x="984" y="4258"/>
                    </a:cubicBezTo>
                    <a:cubicBezTo>
                      <a:pt x="947" y="4266"/>
                      <a:pt x="955" y="4295"/>
                      <a:pt x="979" y="4298"/>
                    </a:cubicBezTo>
                    <a:cubicBezTo>
                      <a:pt x="1003" y="4300"/>
                      <a:pt x="1016" y="4298"/>
                      <a:pt x="1016" y="4298"/>
                    </a:cubicBezTo>
                    <a:cubicBezTo>
                      <a:pt x="1016" y="4298"/>
                      <a:pt x="1008" y="4324"/>
                      <a:pt x="1016" y="4324"/>
                    </a:cubicBezTo>
                    <a:cubicBezTo>
                      <a:pt x="1024" y="4324"/>
                      <a:pt x="1061" y="4335"/>
                      <a:pt x="1090" y="4324"/>
                    </a:cubicBezTo>
                    <a:cubicBezTo>
                      <a:pt x="1119" y="4314"/>
                      <a:pt x="1125" y="4335"/>
                      <a:pt x="1119" y="4353"/>
                    </a:cubicBezTo>
                    <a:cubicBezTo>
                      <a:pt x="1114" y="4372"/>
                      <a:pt x="1087" y="4414"/>
                      <a:pt x="1087" y="4414"/>
                    </a:cubicBezTo>
                    <a:cubicBezTo>
                      <a:pt x="1087" y="4414"/>
                      <a:pt x="1077" y="4428"/>
                      <a:pt x="1098" y="4451"/>
                    </a:cubicBezTo>
                    <a:cubicBezTo>
                      <a:pt x="1119" y="4475"/>
                      <a:pt x="1138" y="4478"/>
                      <a:pt x="1138" y="4462"/>
                    </a:cubicBezTo>
                    <a:cubicBezTo>
                      <a:pt x="1138" y="4446"/>
                      <a:pt x="1143" y="4412"/>
                      <a:pt x="1156" y="4425"/>
                    </a:cubicBezTo>
                    <a:cubicBezTo>
                      <a:pt x="1170" y="4438"/>
                      <a:pt x="1180" y="4457"/>
                      <a:pt x="1180" y="4457"/>
                    </a:cubicBezTo>
                    <a:cubicBezTo>
                      <a:pt x="1220" y="4457"/>
                      <a:pt x="1220" y="4457"/>
                      <a:pt x="1220" y="4457"/>
                    </a:cubicBezTo>
                    <a:cubicBezTo>
                      <a:pt x="1225" y="4483"/>
                      <a:pt x="1225" y="4483"/>
                      <a:pt x="1225" y="4483"/>
                    </a:cubicBezTo>
                    <a:cubicBezTo>
                      <a:pt x="1225" y="4483"/>
                      <a:pt x="1260" y="4478"/>
                      <a:pt x="1284" y="4496"/>
                    </a:cubicBezTo>
                    <a:cubicBezTo>
                      <a:pt x="1307" y="4515"/>
                      <a:pt x="1350" y="4504"/>
                      <a:pt x="1382" y="4515"/>
                    </a:cubicBezTo>
                    <a:cubicBezTo>
                      <a:pt x="1414" y="4526"/>
                      <a:pt x="1416" y="4573"/>
                      <a:pt x="1416" y="4573"/>
                    </a:cubicBezTo>
                    <a:cubicBezTo>
                      <a:pt x="1416" y="4573"/>
                      <a:pt x="1440" y="4557"/>
                      <a:pt x="1459" y="4587"/>
                    </a:cubicBezTo>
                    <a:cubicBezTo>
                      <a:pt x="1477" y="4616"/>
                      <a:pt x="1496" y="4613"/>
                      <a:pt x="1522" y="4608"/>
                    </a:cubicBezTo>
                    <a:cubicBezTo>
                      <a:pt x="1549" y="4603"/>
                      <a:pt x="1578" y="4557"/>
                      <a:pt x="1604" y="4587"/>
                    </a:cubicBezTo>
                    <a:cubicBezTo>
                      <a:pt x="1631" y="4616"/>
                      <a:pt x="1657" y="4661"/>
                      <a:pt x="1700" y="4666"/>
                    </a:cubicBezTo>
                    <a:cubicBezTo>
                      <a:pt x="1742" y="4671"/>
                      <a:pt x="1801" y="4650"/>
                      <a:pt x="1801" y="4650"/>
                    </a:cubicBezTo>
                    <a:cubicBezTo>
                      <a:pt x="1801" y="4650"/>
                      <a:pt x="1811" y="4679"/>
                      <a:pt x="1840" y="4679"/>
                    </a:cubicBezTo>
                    <a:cubicBezTo>
                      <a:pt x="1869" y="4679"/>
                      <a:pt x="1917" y="4677"/>
                      <a:pt x="1965" y="4679"/>
                    </a:cubicBezTo>
                    <a:cubicBezTo>
                      <a:pt x="2013" y="4682"/>
                      <a:pt x="2039" y="4687"/>
                      <a:pt x="2042" y="4679"/>
                    </a:cubicBezTo>
                    <a:cubicBezTo>
                      <a:pt x="2044" y="4671"/>
                      <a:pt x="2029" y="4616"/>
                      <a:pt x="2042" y="4608"/>
                    </a:cubicBezTo>
                    <a:cubicBezTo>
                      <a:pt x="2055" y="4600"/>
                      <a:pt x="2039" y="4571"/>
                      <a:pt x="2076" y="4597"/>
                    </a:cubicBezTo>
                    <a:cubicBezTo>
                      <a:pt x="2113" y="4624"/>
                      <a:pt x="2121" y="4626"/>
                      <a:pt x="2169" y="4626"/>
                    </a:cubicBezTo>
                    <a:cubicBezTo>
                      <a:pt x="2217" y="4626"/>
                      <a:pt x="2235" y="4666"/>
                      <a:pt x="2246" y="4669"/>
                    </a:cubicBezTo>
                    <a:cubicBezTo>
                      <a:pt x="2257" y="4671"/>
                      <a:pt x="2310" y="4680"/>
                      <a:pt x="2328" y="4684"/>
                    </a:cubicBezTo>
                    <a:cubicBezTo>
                      <a:pt x="2347" y="4687"/>
                      <a:pt x="2357" y="4722"/>
                      <a:pt x="2376" y="4722"/>
                    </a:cubicBezTo>
                    <a:cubicBezTo>
                      <a:pt x="2394" y="4722"/>
                      <a:pt x="2458" y="4719"/>
                      <a:pt x="2477" y="4722"/>
                    </a:cubicBezTo>
                    <a:cubicBezTo>
                      <a:pt x="2495" y="4724"/>
                      <a:pt x="2461" y="4735"/>
                      <a:pt x="2498" y="4770"/>
                    </a:cubicBezTo>
                    <a:cubicBezTo>
                      <a:pt x="2535" y="4804"/>
                      <a:pt x="2575" y="4791"/>
                      <a:pt x="2585" y="4812"/>
                    </a:cubicBezTo>
                    <a:cubicBezTo>
                      <a:pt x="2596" y="4833"/>
                      <a:pt x="2575" y="4852"/>
                      <a:pt x="2601" y="4862"/>
                    </a:cubicBezTo>
                    <a:cubicBezTo>
                      <a:pt x="2628" y="4873"/>
                      <a:pt x="2662" y="4886"/>
                      <a:pt x="2707" y="4836"/>
                    </a:cubicBezTo>
                    <a:cubicBezTo>
                      <a:pt x="2752" y="4785"/>
                      <a:pt x="2787" y="4856"/>
                      <a:pt x="2834" y="4872"/>
                    </a:cubicBezTo>
                    <a:cubicBezTo>
                      <a:pt x="2882" y="4889"/>
                      <a:pt x="2898" y="4906"/>
                      <a:pt x="2946" y="4872"/>
                    </a:cubicBezTo>
                    <a:cubicBezTo>
                      <a:pt x="2994" y="4838"/>
                      <a:pt x="3023" y="4807"/>
                      <a:pt x="3060" y="4807"/>
                    </a:cubicBezTo>
                    <a:cubicBezTo>
                      <a:pt x="3097" y="4807"/>
                      <a:pt x="3092" y="4799"/>
                      <a:pt x="3092" y="4732"/>
                    </a:cubicBezTo>
                    <a:cubicBezTo>
                      <a:pt x="3092" y="4666"/>
                      <a:pt x="3092" y="4512"/>
                      <a:pt x="3092" y="4512"/>
                    </a:cubicBezTo>
                    <a:cubicBezTo>
                      <a:pt x="3092" y="4512"/>
                      <a:pt x="3060" y="4483"/>
                      <a:pt x="3055" y="4465"/>
                    </a:cubicBezTo>
                    <a:cubicBezTo>
                      <a:pt x="3049" y="4446"/>
                      <a:pt x="3063" y="4459"/>
                      <a:pt x="3092" y="4459"/>
                    </a:cubicBezTo>
                    <a:cubicBezTo>
                      <a:pt x="3121" y="4459"/>
                      <a:pt x="3131" y="4446"/>
                      <a:pt x="3142" y="4433"/>
                    </a:cubicBezTo>
                    <a:cubicBezTo>
                      <a:pt x="3153" y="4420"/>
                      <a:pt x="3147" y="4385"/>
                      <a:pt x="3169" y="4383"/>
                    </a:cubicBezTo>
                    <a:cubicBezTo>
                      <a:pt x="3190" y="4380"/>
                      <a:pt x="3227" y="4385"/>
                      <a:pt x="3256" y="4359"/>
                    </a:cubicBezTo>
                    <a:cubicBezTo>
                      <a:pt x="3285" y="4332"/>
                      <a:pt x="3285" y="4361"/>
                      <a:pt x="3325" y="4329"/>
                    </a:cubicBezTo>
                    <a:cubicBezTo>
                      <a:pt x="3365" y="4298"/>
                      <a:pt x="3540" y="4152"/>
                      <a:pt x="3556" y="4207"/>
                    </a:cubicBezTo>
                    <a:cubicBezTo>
                      <a:pt x="3571" y="4263"/>
                      <a:pt x="3590" y="4250"/>
                      <a:pt x="3625" y="4247"/>
                    </a:cubicBezTo>
                    <a:cubicBezTo>
                      <a:pt x="3659" y="4245"/>
                      <a:pt x="3794" y="4247"/>
                      <a:pt x="3778" y="4263"/>
                    </a:cubicBezTo>
                    <a:cubicBezTo>
                      <a:pt x="3762" y="4279"/>
                      <a:pt x="3733" y="4287"/>
                      <a:pt x="3744" y="4300"/>
                    </a:cubicBezTo>
                    <a:cubicBezTo>
                      <a:pt x="3754" y="4314"/>
                      <a:pt x="3858" y="4316"/>
                      <a:pt x="3858" y="4316"/>
                    </a:cubicBezTo>
                    <a:cubicBezTo>
                      <a:pt x="3858" y="4316"/>
                      <a:pt x="3943" y="4322"/>
                      <a:pt x="3903" y="4292"/>
                    </a:cubicBezTo>
                    <a:cubicBezTo>
                      <a:pt x="3863" y="4263"/>
                      <a:pt x="3895" y="4234"/>
                      <a:pt x="3932" y="4274"/>
                    </a:cubicBezTo>
                    <a:cubicBezTo>
                      <a:pt x="3932" y="4274"/>
                      <a:pt x="3945" y="4314"/>
                      <a:pt x="3996" y="4314"/>
                    </a:cubicBezTo>
                    <a:cubicBezTo>
                      <a:pt x="4046" y="4314"/>
                      <a:pt x="4059" y="4314"/>
                      <a:pt x="4059" y="4314"/>
                    </a:cubicBezTo>
                    <a:cubicBezTo>
                      <a:pt x="4059" y="4314"/>
                      <a:pt x="4110" y="4303"/>
                      <a:pt x="4096" y="4319"/>
                    </a:cubicBezTo>
                    <a:cubicBezTo>
                      <a:pt x="4083" y="4335"/>
                      <a:pt x="4106" y="4335"/>
                      <a:pt x="4099" y="4348"/>
                    </a:cubicBezTo>
                    <a:cubicBezTo>
                      <a:pt x="4091" y="4361"/>
                      <a:pt x="4070" y="4382"/>
                      <a:pt x="4080" y="4382"/>
                    </a:cubicBezTo>
                    <a:cubicBezTo>
                      <a:pt x="4091" y="4382"/>
                      <a:pt x="4194" y="4364"/>
                      <a:pt x="4224" y="4382"/>
                    </a:cubicBezTo>
                    <a:cubicBezTo>
                      <a:pt x="4253" y="4401"/>
                      <a:pt x="4269" y="4417"/>
                      <a:pt x="4290" y="4420"/>
                    </a:cubicBezTo>
                    <a:cubicBezTo>
                      <a:pt x="4290" y="4420"/>
                      <a:pt x="4277" y="4457"/>
                      <a:pt x="4330" y="4451"/>
                    </a:cubicBezTo>
                    <a:cubicBezTo>
                      <a:pt x="4383" y="4446"/>
                      <a:pt x="4377" y="4412"/>
                      <a:pt x="4433" y="4435"/>
                    </a:cubicBezTo>
                    <a:cubicBezTo>
                      <a:pt x="4489" y="4459"/>
                      <a:pt x="4412" y="4449"/>
                      <a:pt x="4433" y="4457"/>
                    </a:cubicBezTo>
                    <a:cubicBezTo>
                      <a:pt x="4454" y="4465"/>
                      <a:pt x="4489" y="4459"/>
                      <a:pt x="4489" y="4459"/>
                    </a:cubicBezTo>
                    <a:cubicBezTo>
                      <a:pt x="4489" y="4459"/>
                      <a:pt x="4486" y="4438"/>
                      <a:pt x="4489" y="4428"/>
                    </a:cubicBezTo>
                    <a:cubicBezTo>
                      <a:pt x="4491" y="4417"/>
                      <a:pt x="4534" y="4398"/>
                      <a:pt x="4542" y="4417"/>
                    </a:cubicBezTo>
                    <a:cubicBezTo>
                      <a:pt x="4550" y="4435"/>
                      <a:pt x="4560" y="4441"/>
                      <a:pt x="4568" y="4422"/>
                    </a:cubicBezTo>
                    <a:cubicBezTo>
                      <a:pt x="4576" y="4404"/>
                      <a:pt x="4576" y="4377"/>
                      <a:pt x="4619" y="4377"/>
                    </a:cubicBezTo>
                    <a:cubicBezTo>
                      <a:pt x="4661" y="4377"/>
                      <a:pt x="4709" y="4356"/>
                      <a:pt x="4709" y="4356"/>
                    </a:cubicBezTo>
                    <a:cubicBezTo>
                      <a:pt x="4709" y="4356"/>
                      <a:pt x="4693" y="4311"/>
                      <a:pt x="4685" y="4311"/>
                    </a:cubicBezTo>
                    <a:cubicBezTo>
                      <a:pt x="4677" y="4311"/>
                      <a:pt x="4677" y="4279"/>
                      <a:pt x="4693" y="4274"/>
                    </a:cubicBezTo>
                    <a:cubicBezTo>
                      <a:pt x="4709" y="4268"/>
                      <a:pt x="4661" y="4255"/>
                      <a:pt x="4709" y="4242"/>
                    </a:cubicBezTo>
                    <a:cubicBezTo>
                      <a:pt x="4757" y="4229"/>
                      <a:pt x="4764" y="4239"/>
                      <a:pt x="4788" y="4218"/>
                    </a:cubicBezTo>
                    <a:cubicBezTo>
                      <a:pt x="4812" y="4197"/>
                      <a:pt x="4788" y="4152"/>
                      <a:pt x="4817" y="4152"/>
                    </a:cubicBezTo>
                    <a:cubicBezTo>
                      <a:pt x="4847" y="4152"/>
                      <a:pt x="4868" y="4149"/>
                      <a:pt x="4881" y="4136"/>
                    </a:cubicBezTo>
                    <a:cubicBezTo>
                      <a:pt x="4894" y="4123"/>
                      <a:pt x="4881" y="4099"/>
                      <a:pt x="4897" y="4094"/>
                    </a:cubicBezTo>
                    <a:cubicBezTo>
                      <a:pt x="4913" y="4088"/>
                      <a:pt x="4931" y="4083"/>
                      <a:pt x="4945" y="4075"/>
                    </a:cubicBezTo>
                    <a:cubicBezTo>
                      <a:pt x="4958" y="4067"/>
                      <a:pt x="4979" y="4046"/>
                      <a:pt x="4979" y="4046"/>
                    </a:cubicBezTo>
                    <a:cubicBezTo>
                      <a:pt x="5008" y="4038"/>
                      <a:pt x="5008" y="4038"/>
                      <a:pt x="5008" y="4038"/>
                    </a:cubicBezTo>
                    <a:cubicBezTo>
                      <a:pt x="5008" y="4038"/>
                      <a:pt x="5083" y="4014"/>
                      <a:pt x="5059" y="3995"/>
                    </a:cubicBezTo>
                    <a:cubicBezTo>
                      <a:pt x="5035" y="3977"/>
                      <a:pt x="5030" y="3993"/>
                      <a:pt x="5035" y="3977"/>
                    </a:cubicBezTo>
                    <a:cubicBezTo>
                      <a:pt x="5040" y="3961"/>
                      <a:pt x="5051" y="3945"/>
                      <a:pt x="5051" y="3945"/>
                    </a:cubicBezTo>
                    <a:cubicBezTo>
                      <a:pt x="5051" y="3916"/>
                      <a:pt x="5051" y="3916"/>
                      <a:pt x="5051" y="3916"/>
                    </a:cubicBezTo>
                    <a:cubicBezTo>
                      <a:pt x="5080" y="3900"/>
                      <a:pt x="5080" y="3900"/>
                      <a:pt x="5080" y="3900"/>
                    </a:cubicBezTo>
                    <a:cubicBezTo>
                      <a:pt x="5080" y="3900"/>
                      <a:pt x="5117" y="3887"/>
                      <a:pt x="5114" y="3850"/>
                    </a:cubicBezTo>
                    <a:cubicBezTo>
                      <a:pt x="5112" y="3812"/>
                      <a:pt x="5085" y="3797"/>
                      <a:pt x="5085" y="3797"/>
                    </a:cubicBezTo>
                    <a:cubicBezTo>
                      <a:pt x="5085" y="3797"/>
                      <a:pt x="5104" y="3773"/>
                      <a:pt x="5053" y="3786"/>
                    </a:cubicBezTo>
                    <a:cubicBezTo>
                      <a:pt x="5003" y="3799"/>
                      <a:pt x="4931" y="3836"/>
                      <a:pt x="4924" y="3820"/>
                    </a:cubicBezTo>
                    <a:cubicBezTo>
                      <a:pt x="4916" y="3805"/>
                      <a:pt x="4881" y="3765"/>
                      <a:pt x="4804" y="3770"/>
                    </a:cubicBezTo>
                    <a:cubicBezTo>
                      <a:pt x="4804" y="3770"/>
                      <a:pt x="4796" y="3730"/>
                      <a:pt x="4783" y="3725"/>
                    </a:cubicBezTo>
                    <a:cubicBezTo>
                      <a:pt x="4770" y="3720"/>
                      <a:pt x="4770" y="3709"/>
                      <a:pt x="4762" y="3706"/>
                    </a:cubicBezTo>
                    <a:cubicBezTo>
                      <a:pt x="4754" y="3704"/>
                      <a:pt x="4754" y="3704"/>
                      <a:pt x="4754" y="3704"/>
                    </a:cubicBezTo>
                    <a:cubicBezTo>
                      <a:pt x="4754" y="3704"/>
                      <a:pt x="4751" y="3675"/>
                      <a:pt x="4759" y="3672"/>
                    </a:cubicBezTo>
                    <a:cubicBezTo>
                      <a:pt x="4767" y="3669"/>
                      <a:pt x="4767" y="3643"/>
                      <a:pt x="4767" y="3643"/>
                    </a:cubicBezTo>
                    <a:cubicBezTo>
                      <a:pt x="4733" y="3630"/>
                      <a:pt x="4733" y="3630"/>
                      <a:pt x="4733" y="3630"/>
                    </a:cubicBezTo>
                    <a:cubicBezTo>
                      <a:pt x="4733" y="3630"/>
                      <a:pt x="4714" y="3614"/>
                      <a:pt x="4735" y="3606"/>
                    </a:cubicBezTo>
                    <a:cubicBezTo>
                      <a:pt x="4757" y="3598"/>
                      <a:pt x="4767" y="3587"/>
                      <a:pt x="4770" y="3577"/>
                    </a:cubicBezTo>
                    <a:cubicBezTo>
                      <a:pt x="4772" y="3566"/>
                      <a:pt x="4770" y="3534"/>
                      <a:pt x="4770" y="3534"/>
                    </a:cubicBezTo>
                    <a:cubicBezTo>
                      <a:pt x="4812" y="3494"/>
                      <a:pt x="4812" y="3494"/>
                      <a:pt x="4812" y="3494"/>
                    </a:cubicBezTo>
                    <a:cubicBezTo>
                      <a:pt x="4780" y="3457"/>
                      <a:pt x="4780" y="3457"/>
                      <a:pt x="4780" y="3457"/>
                    </a:cubicBezTo>
                    <a:cubicBezTo>
                      <a:pt x="4780" y="3457"/>
                      <a:pt x="4804" y="3428"/>
                      <a:pt x="4778" y="3425"/>
                    </a:cubicBezTo>
                    <a:cubicBezTo>
                      <a:pt x="4751" y="3423"/>
                      <a:pt x="4690" y="3433"/>
                      <a:pt x="4690" y="3425"/>
                    </a:cubicBezTo>
                    <a:cubicBezTo>
                      <a:pt x="4690" y="3417"/>
                      <a:pt x="4677" y="3410"/>
                      <a:pt x="4677" y="3391"/>
                    </a:cubicBezTo>
                    <a:cubicBezTo>
                      <a:pt x="4677" y="3372"/>
                      <a:pt x="4685" y="3370"/>
                      <a:pt x="4666" y="3338"/>
                    </a:cubicBezTo>
                    <a:cubicBezTo>
                      <a:pt x="4643" y="3341"/>
                      <a:pt x="4643" y="3341"/>
                      <a:pt x="4643" y="3341"/>
                    </a:cubicBezTo>
                    <a:cubicBezTo>
                      <a:pt x="4643" y="3341"/>
                      <a:pt x="4584" y="3261"/>
                      <a:pt x="4682" y="3264"/>
                    </a:cubicBezTo>
                    <a:cubicBezTo>
                      <a:pt x="4682" y="3264"/>
                      <a:pt x="4711" y="3288"/>
                      <a:pt x="4741" y="3237"/>
                    </a:cubicBezTo>
                    <a:cubicBezTo>
                      <a:pt x="4770" y="3187"/>
                      <a:pt x="4799" y="3237"/>
                      <a:pt x="4815" y="3203"/>
                    </a:cubicBezTo>
                    <a:cubicBezTo>
                      <a:pt x="4831" y="3168"/>
                      <a:pt x="4817" y="3142"/>
                      <a:pt x="4820" y="3131"/>
                    </a:cubicBezTo>
                    <a:cubicBezTo>
                      <a:pt x="4823" y="3121"/>
                      <a:pt x="4828" y="3123"/>
                      <a:pt x="4812" y="3097"/>
                    </a:cubicBezTo>
                    <a:cubicBezTo>
                      <a:pt x="4796" y="3070"/>
                      <a:pt x="4759" y="3054"/>
                      <a:pt x="4751" y="3044"/>
                    </a:cubicBezTo>
                    <a:cubicBezTo>
                      <a:pt x="4743" y="3033"/>
                      <a:pt x="4741" y="2975"/>
                      <a:pt x="4741" y="2975"/>
                    </a:cubicBezTo>
                    <a:cubicBezTo>
                      <a:pt x="4709" y="2975"/>
                      <a:pt x="4709" y="2975"/>
                      <a:pt x="4709" y="2975"/>
                    </a:cubicBezTo>
                    <a:cubicBezTo>
                      <a:pt x="4709" y="2975"/>
                      <a:pt x="4658" y="2999"/>
                      <a:pt x="4677" y="2874"/>
                    </a:cubicBezTo>
                    <a:cubicBezTo>
                      <a:pt x="4677" y="2874"/>
                      <a:pt x="4759" y="2877"/>
                      <a:pt x="4759" y="2829"/>
                    </a:cubicBezTo>
                    <a:cubicBezTo>
                      <a:pt x="4759" y="2781"/>
                      <a:pt x="4703" y="2744"/>
                      <a:pt x="4703" y="2744"/>
                    </a:cubicBezTo>
                    <a:cubicBezTo>
                      <a:pt x="4682" y="2704"/>
                      <a:pt x="4682" y="2704"/>
                      <a:pt x="4682" y="2704"/>
                    </a:cubicBezTo>
                    <a:cubicBezTo>
                      <a:pt x="4650" y="2702"/>
                      <a:pt x="4650" y="2702"/>
                      <a:pt x="4650" y="2702"/>
                    </a:cubicBezTo>
                    <a:cubicBezTo>
                      <a:pt x="4650" y="2702"/>
                      <a:pt x="4629" y="2679"/>
                      <a:pt x="4666" y="2669"/>
                    </a:cubicBezTo>
                    <a:cubicBezTo>
                      <a:pt x="4666" y="2669"/>
                      <a:pt x="4696" y="2614"/>
                      <a:pt x="4627" y="2588"/>
                    </a:cubicBezTo>
                    <a:cubicBezTo>
                      <a:pt x="4627" y="2588"/>
                      <a:pt x="4637" y="2561"/>
                      <a:pt x="4627" y="2564"/>
                    </a:cubicBezTo>
                    <a:cubicBezTo>
                      <a:pt x="4616" y="2567"/>
                      <a:pt x="4470" y="2604"/>
                      <a:pt x="4470" y="2604"/>
                    </a:cubicBezTo>
                    <a:cubicBezTo>
                      <a:pt x="4452" y="2590"/>
                      <a:pt x="4452" y="2590"/>
                      <a:pt x="4452" y="2590"/>
                    </a:cubicBezTo>
                    <a:cubicBezTo>
                      <a:pt x="4452" y="2590"/>
                      <a:pt x="4409" y="2593"/>
                      <a:pt x="4409" y="2601"/>
                    </a:cubicBezTo>
                    <a:cubicBezTo>
                      <a:pt x="4409" y="2609"/>
                      <a:pt x="4428" y="2655"/>
                      <a:pt x="4422" y="2669"/>
                    </a:cubicBezTo>
                    <a:cubicBezTo>
                      <a:pt x="4417" y="2683"/>
                      <a:pt x="4412" y="2694"/>
                      <a:pt x="4388" y="2699"/>
                    </a:cubicBezTo>
                    <a:cubicBezTo>
                      <a:pt x="4364" y="2704"/>
                      <a:pt x="4303" y="2710"/>
                      <a:pt x="4303" y="2710"/>
                    </a:cubicBezTo>
                    <a:cubicBezTo>
                      <a:pt x="4303" y="2710"/>
                      <a:pt x="4277" y="2694"/>
                      <a:pt x="4311" y="2681"/>
                    </a:cubicBezTo>
                    <a:cubicBezTo>
                      <a:pt x="4346" y="2667"/>
                      <a:pt x="4367" y="2654"/>
                      <a:pt x="4367" y="2654"/>
                    </a:cubicBezTo>
                    <a:cubicBezTo>
                      <a:pt x="4364" y="2633"/>
                      <a:pt x="4364" y="2633"/>
                      <a:pt x="4364" y="2633"/>
                    </a:cubicBezTo>
                    <a:cubicBezTo>
                      <a:pt x="4377" y="2601"/>
                      <a:pt x="4377" y="2601"/>
                      <a:pt x="4377" y="2601"/>
                    </a:cubicBezTo>
                    <a:cubicBezTo>
                      <a:pt x="4377" y="2601"/>
                      <a:pt x="4391" y="2590"/>
                      <a:pt x="4367" y="2577"/>
                    </a:cubicBezTo>
                    <a:cubicBezTo>
                      <a:pt x="4367" y="2577"/>
                      <a:pt x="4322" y="2548"/>
                      <a:pt x="4351" y="2521"/>
                    </a:cubicBezTo>
                    <a:cubicBezTo>
                      <a:pt x="4380" y="2495"/>
                      <a:pt x="4359" y="2482"/>
                      <a:pt x="4359" y="2482"/>
                    </a:cubicBezTo>
                    <a:cubicBezTo>
                      <a:pt x="4359" y="2482"/>
                      <a:pt x="4380" y="2445"/>
                      <a:pt x="4404" y="2429"/>
                    </a:cubicBezTo>
                    <a:cubicBezTo>
                      <a:pt x="4428" y="2413"/>
                      <a:pt x="4486" y="2360"/>
                      <a:pt x="4486" y="2352"/>
                    </a:cubicBezTo>
                    <a:cubicBezTo>
                      <a:pt x="4486" y="2344"/>
                      <a:pt x="4441" y="2293"/>
                      <a:pt x="4510" y="2262"/>
                    </a:cubicBezTo>
                    <a:cubicBezTo>
                      <a:pt x="4579" y="2230"/>
                      <a:pt x="4582" y="2214"/>
                      <a:pt x="4582" y="2203"/>
                    </a:cubicBezTo>
                    <a:cubicBezTo>
                      <a:pt x="4582" y="2193"/>
                      <a:pt x="4645" y="2134"/>
                      <a:pt x="4645" y="2134"/>
                    </a:cubicBezTo>
                    <a:cubicBezTo>
                      <a:pt x="4645" y="2134"/>
                      <a:pt x="4672" y="2097"/>
                      <a:pt x="4682" y="2071"/>
                    </a:cubicBezTo>
                    <a:cubicBezTo>
                      <a:pt x="4693" y="2044"/>
                      <a:pt x="4743" y="2012"/>
                      <a:pt x="4693" y="2007"/>
                    </a:cubicBezTo>
                    <a:cubicBezTo>
                      <a:pt x="4680" y="2006"/>
                      <a:pt x="4673" y="2005"/>
                      <a:pt x="4670" y="2005"/>
                    </a:cubicBezTo>
                    <a:cubicBezTo>
                      <a:pt x="4660" y="2003"/>
                      <a:pt x="4682" y="2005"/>
                      <a:pt x="4682" y="2005"/>
                    </a:cubicBezTo>
                    <a:cubicBezTo>
                      <a:pt x="4682" y="2005"/>
                      <a:pt x="4693" y="1962"/>
                      <a:pt x="4711" y="1957"/>
                    </a:cubicBezTo>
                    <a:cubicBezTo>
                      <a:pt x="4730" y="1952"/>
                      <a:pt x="4759" y="1941"/>
                      <a:pt x="4762" y="1962"/>
                    </a:cubicBezTo>
                    <a:cubicBezTo>
                      <a:pt x="4764" y="1983"/>
                      <a:pt x="4802" y="1983"/>
                      <a:pt x="4802" y="1983"/>
                    </a:cubicBezTo>
                    <a:cubicBezTo>
                      <a:pt x="4849" y="1986"/>
                      <a:pt x="4849" y="1986"/>
                      <a:pt x="4849" y="1986"/>
                    </a:cubicBezTo>
                    <a:cubicBezTo>
                      <a:pt x="4849" y="1986"/>
                      <a:pt x="4884" y="1959"/>
                      <a:pt x="4884" y="1944"/>
                    </a:cubicBezTo>
                    <a:cubicBezTo>
                      <a:pt x="4884" y="1928"/>
                      <a:pt x="4881" y="1909"/>
                      <a:pt x="4889" y="1906"/>
                    </a:cubicBezTo>
                    <a:cubicBezTo>
                      <a:pt x="4897" y="1904"/>
                      <a:pt x="4905" y="1893"/>
                      <a:pt x="4905" y="1883"/>
                    </a:cubicBezTo>
                    <a:cubicBezTo>
                      <a:pt x="4905" y="1872"/>
                      <a:pt x="4889" y="1851"/>
                      <a:pt x="4889" y="1851"/>
                    </a:cubicBezTo>
                    <a:cubicBezTo>
                      <a:pt x="4871" y="1827"/>
                      <a:pt x="4871" y="1827"/>
                      <a:pt x="4871" y="1827"/>
                    </a:cubicBezTo>
                    <a:cubicBezTo>
                      <a:pt x="4878" y="1795"/>
                      <a:pt x="4878" y="1795"/>
                      <a:pt x="4878" y="1795"/>
                    </a:cubicBezTo>
                    <a:cubicBezTo>
                      <a:pt x="4892" y="1702"/>
                      <a:pt x="4892" y="1702"/>
                      <a:pt x="4892" y="1702"/>
                    </a:cubicBezTo>
                    <a:cubicBezTo>
                      <a:pt x="4908" y="1684"/>
                      <a:pt x="4908" y="1684"/>
                      <a:pt x="4908" y="1684"/>
                    </a:cubicBezTo>
                    <a:cubicBezTo>
                      <a:pt x="4897" y="1631"/>
                      <a:pt x="4897" y="1631"/>
                      <a:pt x="4897" y="1631"/>
                    </a:cubicBezTo>
                    <a:cubicBezTo>
                      <a:pt x="4894" y="1570"/>
                      <a:pt x="4894" y="1570"/>
                      <a:pt x="4894" y="1570"/>
                    </a:cubicBezTo>
                    <a:cubicBezTo>
                      <a:pt x="4950" y="1496"/>
                      <a:pt x="4950" y="1496"/>
                      <a:pt x="4950" y="1496"/>
                    </a:cubicBezTo>
                    <a:cubicBezTo>
                      <a:pt x="4950" y="1387"/>
                      <a:pt x="4950" y="1387"/>
                      <a:pt x="4950" y="1387"/>
                    </a:cubicBezTo>
                    <a:cubicBezTo>
                      <a:pt x="4950" y="1387"/>
                      <a:pt x="4969" y="1347"/>
                      <a:pt x="4969" y="1294"/>
                    </a:cubicBezTo>
                    <a:cubicBezTo>
                      <a:pt x="5014" y="1252"/>
                      <a:pt x="5014" y="1252"/>
                      <a:pt x="5014" y="1252"/>
                    </a:cubicBezTo>
                    <a:cubicBezTo>
                      <a:pt x="5032" y="1220"/>
                      <a:pt x="5032" y="1220"/>
                      <a:pt x="5032" y="1220"/>
                    </a:cubicBezTo>
                    <a:cubicBezTo>
                      <a:pt x="5064" y="1201"/>
                      <a:pt x="5064" y="1201"/>
                      <a:pt x="5064" y="1201"/>
                    </a:cubicBezTo>
                    <a:cubicBezTo>
                      <a:pt x="5091" y="1122"/>
                      <a:pt x="5091" y="1122"/>
                      <a:pt x="5091" y="1122"/>
                    </a:cubicBezTo>
                    <a:cubicBezTo>
                      <a:pt x="5115" y="1109"/>
                      <a:pt x="5115" y="1109"/>
                      <a:pt x="5115" y="1109"/>
                    </a:cubicBezTo>
                    <a:cubicBezTo>
                      <a:pt x="5115" y="1109"/>
                      <a:pt x="5154" y="1087"/>
                      <a:pt x="5091" y="1077"/>
                    </a:cubicBezTo>
                    <a:cubicBezTo>
                      <a:pt x="5027" y="1066"/>
                      <a:pt x="5006" y="1058"/>
                      <a:pt x="5006" y="1058"/>
                    </a:cubicBezTo>
                    <a:cubicBezTo>
                      <a:pt x="4979" y="1069"/>
                      <a:pt x="4979" y="1069"/>
                      <a:pt x="4979" y="1069"/>
                    </a:cubicBezTo>
                    <a:cubicBezTo>
                      <a:pt x="4958" y="1071"/>
                      <a:pt x="4958" y="1071"/>
                      <a:pt x="4958" y="1071"/>
                    </a:cubicBezTo>
                    <a:cubicBezTo>
                      <a:pt x="4958" y="1050"/>
                      <a:pt x="4958" y="1050"/>
                      <a:pt x="4958" y="1050"/>
                    </a:cubicBezTo>
                    <a:cubicBezTo>
                      <a:pt x="4910" y="1055"/>
                      <a:pt x="4910" y="1055"/>
                      <a:pt x="4910" y="1055"/>
                    </a:cubicBezTo>
                    <a:cubicBezTo>
                      <a:pt x="4881" y="1063"/>
                      <a:pt x="4881" y="1063"/>
                      <a:pt x="4881" y="1063"/>
                    </a:cubicBezTo>
                    <a:cubicBezTo>
                      <a:pt x="4881" y="1063"/>
                      <a:pt x="4839" y="1018"/>
                      <a:pt x="4794" y="1010"/>
                    </a:cubicBezTo>
                    <a:cubicBezTo>
                      <a:pt x="4749" y="1002"/>
                      <a:pt x="4772" y="1024"/>
                      <a:pt x="4727" y="1024"/>
                    </a:cubicBezTo>
                    <a:cubicBezTo>
                      <a:pt x="4682" y="1024"/>
                      <a:pt x="4643" y="1024"/>
                      <a:pt x="4643" y="1024"/>
                    </a:cubicBezTo>
                    <a:cubicBezTo>
                      <a:pt x="4627" y="992"/>
                      <a:pt x="4627" y="992"/>
                      <a:pt x="4627" y="992"/>
                    </a:cubicBezTo>
                    <a:cubicBezTo>
                      <a:pt x="4627" y="992"/>
                      <a:pt x="4582" y="973"/>
                      <a:pt x="4574" y="976"/>
                    </a:cubicBezTo>
                    <a:cubicBezTo>
                      <a:pt x="4566" y="979"/>
                      <a:pt x="4555" y="997"/>
                      <a:pt x="4555" y="997"/>
                    </a:cubicBezTo>
                    <a:cubicBezTo>
                      <a:pt x="4552" y="1016"/>
                      <a:pt x="4552" y="1016"/>
                      <a:pt x="4552" y="1016"/>
                    </a:cubicBezTo>
                    <a:cubicBezTo>
                      <a:pt x="4505" y="1016"/>
                      <a:pt x="4505" y="1016"/>
                      <a:pt x="4505" y="1016"/>
                    </a:cubicBezTo>
                    <a:cubicBezTo>
                      <a:pt x="4507" y="981"/>
                      <a:pt x="4507" y="981"/>
                      <a:pt x="4507" y="981"/>
                    </a:cubicBezTo>
                    <a:cubicBezTo>
                      <a:pt x="4489" y="960"/>
                      <a:pt x="4489" y="960"/>
                      <a:pt x="4489" y="960"/>
                    </a:cubicBezTo>
                    <a:cubicBezTo>
                      <a:pt x="4483" y="944"/>
                      <a:pt x="4483" y="944"/>
                      <a:pt x="4483" y="944"/>
                    </a:cubicBezTo>
                    <a:cubicBezTo>
                      <a:pt x="4462" y="939"/>
                      <a:pt x="4462" y="939"/>
                      <a:pt x="4462" y="939"/>
                    </a:cubicBezTo>
                    <a:cubicBezTo>
                      <a:pt x="4454" y="886"/>
                      <a:pt x="4454" y="886"/>
                      <a:pt x="4454" y="886"/>
                    </a:cubicBezTo>
                    <a:cubicBezTo>
                      <a:pt x="4454" y="886"/>
                      <a:pt x="4401" y="857"/>
                      <a:pt x="4393" y="857"/>
                    </a:cubicBezTo>
                    <a:cubicBezTo>
                      <a:pt x="4385" y="857"/>
                      <a:pt x="4346" y="854"/>
                      <a:pt x="4346" y="854"/>
                    </a:cubicBezTo>
                    <a:cubicBezTo>
                      <a:pt x="4322" y="849"/>
                      <a:pt x="4322" y="849"/>
                      <a:pt x="4322" y="849"/>
                    </a:cubicBezTo>
                    <a:cubicBezTo>
                      <a:pt x="4261" y="843"/>
                      <a:pt x="4261" y="843"/>
                      <a:pt x="4261" y="843"/>
                    </a:cubicBezTo>
                    <a:cubicBezTo>
                      <a:pt x="4234" y="859"/>
                      <a:pt x="4234" y="859"/>
                      <a:pt x="4234" y="859"/>
                    </a:cubicBezTo>
                    <a:cubicBezTo>
                      <a:pt x="4208" y="857"/>
                      <a:pt x="4208" y="857"/>
                      <a:pt x="4208" y="857"/>
                    </a:cubicBezTo>
                    <a:cubicBezTo>
                      <a:pt x="4157" y="849"/>
                      <a:pt x="4157" y="849"/>
                      <a:pt x="4157" y="849"/>
                    </a:cubicBezTo>
                    <a:cubicBezTo>
                      <a:pt x="4136" y="817"/>
                      <a:pt x="4136" y="817"/>
                      <a:pt x="4136" y="817"/>
                    </a:cubicBezTo>
                    <a:cubicBezTo>
                      <a:pt x="4136" y="817"/>
                      <a:pt x="4073" y="817"/>
                      <a:pt x="4073" y="825"/>
                    </a:cubicBezTo>
                    <a:cubicBezTo>
                      <a:pt x="4073" y="833"/>
                      <a:pt x="4054" y="838"/>
                      <a:pt x="4054" y="838"/>
                    </a:cubicBezTo>
                    <a:cubicBezTo>
                      <a:pt x="4012" y="854"/>
                      <a:pt x="4012" y="854"/>
                      <a:pt x="4012" y="854"/>
                    </a:cubicBezTo>
                    <a:cubicBezTo>
                      <a:pt x="3972" y="796"/>
                      <a:pt x="3972" y="796"/>
                      <a:pt x="3972" y="796"/>
                    </a:cubicBezTo>
                    <a:cubicBezTo>
                      <a:pt x="3956" y="790"/>
                      <a:pt x="3956" y="790"/>
                      <a:pt x="3956" y="790"/>
                    </a:cubicBezTo>
                    <a:cubicBezTo>
                      <a:pt x="3937" y="759"/>
                      <a:pt x="3937" y="759"/>
                      <a:pt x="3937" y="759"/>
                    </a:cubicBezTo>
                    <a:cubicBezTo>
                      <a:pt x="3876" y="745"/>
                      <a:pt x="3876" y="745"/>
                      <a:pt x="3876" y="745"/>
                    </a:cubicBezTo>
                    <a:cubicBezTo>
                      <a:pt x="3847" y="715"/>
                      <a:pt x="3847" y="715"/>
                      <a:pt x="3847" y="715"/>
                    </a:cubicBezTo>
                    <a:cubicBezTo>
                      <a:pt x="3778" y="700"/>
                      <a:pt x="3778" y="700"/>
                      <a:pt x="3778" y="700"/>
                    </a:cubicBezTo>
                    <a:cubicBezTo>
                      <a:pt x="3778" y="700"/>
                      <a:pt x="3776" y="626"/>
                      <a:pt x="3768" y="621"/>
                    </a:cubicBezTo>
                    <a:cubicBezTo>
                      <a:pt x="3760" y="615"/>
                      <a:pt x="3749" y="605"/>
                      <a:pt x="3749" y="605"/>
                    </a:cubicBezTo>
                    <a:cubicBezTo>
                      <a:pt x="3749" y="562"/>
                      <a:pt x="3749" y="562"/>
                      <a:pt x="3749" y="562"/>
                    </a:cubicBezTo>
                    <a:cubicBezTo>
                      <a:pt x="3757" y="539"/>
                      <a:pt x="3757" y="539"/>
                      <a:pt x="3757" y="539"/>
                    </a:cubicBezTo>
                    <a:cubicBezTo>
                      <a:pt x="3757" y="539"/>
                      <a:pt x="3789" y="493"/>
                      <a:pt x="3762" y="491"/>
                    </a:cubicBezTo>
                    <a:cubicBezTo>
                      <a:pt x="3736" y="488"/>
                      <a:pt x="3707" y="491"/>
                      <a:pt x="3707" y="491"/>
                    </a:cubicBezTo>
                    <a:cubicBezTo>
                      <a:pt x="3707" y="491"/>
                      <a:pt x="3680" y="536"/>
                      <a:pt x="3680" y="546"/>
                    </a:cubicBezTo>
                    <a:cubicBezTo>
                      <a:pt x="3680" y="557"/>
                      <a:pt x="3670" y="602"/>
                      <a:pt x="3670" y="602"/>
                    </a:cubicBezTo>
                    <a:cubicBezTo>
                      <a:pt x="3595" y="623"/>
                      <a:pt x="3595" y="623"/>
                      <a:pt x="3595" y="623"/>
                    </a:cubicBezTo>
                    <a:cubicBezTo>
                      <a:pt x="3548" y="602"/>
                      <a:pt x="3548" y="602"/>
                      <a:pt x="3548" y="602"/>
                    </a:cubicBezTo>
                    <a:cubicBezTo>
                      <a:pt x="3481" y="602"/>
                      <a:pt x="3481" y="602"/>
                      <a:pt x="3481" y="602"/>
                    </a:cubicBezTo>
                    <a:cubicBezTo>
                      <a:pt x="3481" y="602"/>
                      <a:pt x="3479" y="581"/>
                      <a:pt x="3505" y="570"/>
                    </a:cubicBezTo>
                    <a:cubicBezTo>
                      <a:pt x="3532" y="560"/>
                      <a:pt x="3545" y="528"/>
                      <a:pt x="3511" y="523"/>
                    </a:cubicBezTo>
                    <a:cubicBezTo>
                      <a:pt x="3476" y="517"/>
                      <a:pt x="3476" y="490"/>
                      <a:pt x="3476" y="490"/>
                    </a:cubicBezTo>
                    <a:cubicBezTo>
                      <a:pt x="3495" y="467"/>
                      <a:pt x="3495" y="467"/>
                      <a:pt x="3495" y="467"/>
                    </a:cubicBezTo>
                    <a:cubicBezTo>
                      <a:pt x="3505" y="467"/>
                      <a:pt x="3505" y="467"/>
                      <a:pt x="3505" y="467"/>
                    </a:cubicBezTo>
                    <a:cubicBezTo>
                      <a:pt x="3505" y="467"/>
                      <a:pt x="3463" y="387"/>
                      <a:pt x="3444" y="387"/>
                    </a:cubicBezTo>
                    <a:cubicBezTo>
                      <a:pt x="3426" y="387"/>
                      <a:pt x="3354" y="387"/>
                      <a:pt x="3354" y="387"/>
                    </a:cubicBezTo>
                    <a:cubicBezTo>
                      <a:pt x="3325" y="432"/>
                      <a:pt x="3325" y="432"/>
                      <a:pt x="3325" y="432"/>
                    </a:cubicBezTo>
                    <a:cubicBezTo>
                      <a:pt x="3306" y="470"/>
                      <a:pt x="3306" y="470"/>
                      <a:pt x="3306" y="470"/>
                    </a:cubicBezTo>
                    <a:cubicBezTo>
                      <a:pt x="3280" y="401"/>
                      <a:pt x="3280" y="401"/>
                      <a:pt x="3280" y="401"/>
                    </a:cubicBezTo>
                    <a:cubicBezTo>
                      <a:pt x="3280" y="401"/>
                      <a:pt x="3325" y="324"/>
                      <a:pt x="3283" y="321"/>
                    </a:cubicBezTo>
                    <a:cubicBezTo>
                      <a:pt x="3240" y="319"/>
                      <a:pt x="3145" y="332"/>
                      <a:pt x="3142" y="300"/>
                    </a:cubicBezTo>
                    <a:cubicBezTo>
                      <a:pt x="3139" y="268"/>
                      <a:pt x="3123" y="178"/>
                      <a:pt x="3084" y="173"/>
                    </a:cubicBezTo>
                    <a:cubicBezTo>
                      <a:pt x="3044" y="167"/>
                      <a:pt x="2986" y="173"/>
                      <a:pt x="2986" y="173"/>
                    </a:cubicBezTo>
                    <a:cubicBezTo>
                      <a:pt x="2986" y="173"/>
                      <a:pt x="2986" y="231"/>
                      <a:pt x="2964" y="205"/>
                    </a:cubicBezTo>
                    <a:cubicBezTo>
                      <a:pt x="2943" y="178"/>
                      <a:pt x="2935" y="170"/>
                      <a:pt x="2935" y="170"/>
                    </a:cubicBezTo>
                    <a:cubicBezTo>
                      <a:pt x="2935" y="170"/>
                      <a:pt x="2893" y="183"/>
                      <a:pt x="2888" y="144"/>
                    </a:cubicBezTo>
                    <a:cubicBezTo>
                      <a:pt x="2882" y="104"/>
                      <a:pt x="2882" y="77"/>
                      <a:pt x="2882" y="77"/>
                    </a:cubicBezTo>
                    <a:cubicBezTo>
                      <a:pt x="2874" y="53"/>
                      <a:pt x="2874" y="53"/>
                      <a:pt x="2874" y="53"/>
                    </a:cubicBezTo>
                    <a:cubicBezTo>
                      <a:pt x="2874" y="53"/>
                      <a:pt x="2901" y="16"/>
                      <a:pt x="2872" y="8"/>
                    </a:cubicBezTo>
                    <a:cubicBezTo>
                      <a:pt x="2842" y="0"/>
                      <a:pt x="2840" y="16"/>
                      <a:pt x="2803" y="27"/>
                    </a:cubicBezTo>
                    <a:cubicBezTo>
                      <a:pt x="2766" y="37"/>
                      <a:pt x="2686" y="48"/>
                      <a:pt x="2652" y="48"/>
                    </a:cubicBezTo>
                    <a:cubicBezTo>
                      <a:pt x="2617" y="48"/>
                      <a:pt x="2540" y="56"/>
                      <a:pt x="2524" y="69"/>
                    </a:cubicBezTo>
                    <a:cubicBezTo>
                      <a:pt x="2508" y="83"/>
                      <a:pt x="2469" y="125"/>
                      <a:pt x="2469" y="125"/>
                    </a:cubicBezTo>
                    <a:cubicBezTo>
                      <a:pt x="2474" y="459"/>
                      <a:pt x="2474" y="459"/>
                      <a:pt x="2474" y="459"/>
                    </a:cubicBezTo>
                    <a:cubicBezTo>
                      <a:pt x="2511" y="488"/>
                      <a:pt x="2511" y="488"/>
                      <a:pt x="2511" y="488"/>
                    </a:cubicBezTo>
                    <a:cubicBezTo>
                      <a:pt x="2466" y="478"/>
                      <a:pt x="2466" y="478"/>
                      <a:pt x="2466" y="478"/>
                    </a:cubicBezTo>
                    <a:cubicBezTo>
                      <a:pt x="2373" y="562"/>
                      <a:pt x="2373" y="562"/>
                      <a:pt x="2373" y="562"/>
                    </a:cubicBezTo>
                    <a:cubicBezTo>
                      <a:pt x="2373" y="562"/>
                      <a:pt x="2265" y="634"/>
                      <a:pt x="2219" y="647"/>
                    </a:cubicBezTo>
                    <a:cubicBezTo>
                      <a:pt x="2174" y="660"/>
                      <a:pt x="1856" y="676"/>
                      <a:pt x="1883" y="865"/>
                    </a:cubicBezTo>
                    <a:cubicBezTo>
                      <a:pt x="1883" y="865"/>
                      <a:pt x="1888" y="891"/>
                      <a:pt x="1954" y="904"/>
                    </a:cubicBezTo>
                    <a:lnTo>
                      <a:pt x="1908" y="922"/>
                    </a:lnTo>
                    <a:close/>
                  </a:path>
                </a:pathLst>
              </a:custGeom>
              <a:solidFill>
                <a:schemeClr val="bg1">
                  <a:lumMod val="85000"/>
                </a:schemeClr>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55" name="Oval 13">
                <a:extLst>
                  <a:ext uri="{FF2B5EF4-FFF2-40B4-BE49-F238E27FC236}">
                    <a16:creationId xmlns:a16="http://schemas.microsoft.com/office/drawing/2014/main" id="{436AAF21-9A96-B64B-ADE9-AE6557C920BF}"/>
                  </a:ext>
                </a:extLst>
              </p:cNvPr>
              <p:cNvSpPr>
                <a:spLocks noChangeArrowheads="1"/>
              </p:cNvSpPr>
              <p:nvPr/>
            </p:nvSpPr>
            <p:spPr bwMode="auto">
              <a:xfrm>
                <a:off x="9254827" y="1839986"/>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sp>
            <p:nvSpPr>
              <p:cNvPr id="52" name="Oval 13">
                <a:extLst>
                  <a:ext uri="{FF2B5EF4-FFF2-40B4-BE49-F238E27FC236}">
                    <a16:creationId xmlns:a16="http://schemas.microsoft.com/office/drawing/2014/main" id="{74282F0A-5FAB-314B-8D9E-ACAD4CE12394}"/>
                  </a:ext>
                </a:extLst>
              </p:cNvPr>
              <p:cNvSpPr>
                <a:spLocks noChangeArrowheads="1"/>
              </p:cNvSpPr>
              <p:nvPr/>
            </p:nvSpPr>
            <p:spPr bwMode="auto">
              <a:xfrm>
                <a:off x="8831299" y="781167"/>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fr-FR" sz="1350" dirty="0"/>
              </a:p>
            </p:txBody>
          </p:sp>
          <p:sp>
            <p:nvSpPr>
              <p:cNvPr id="49" name="Oval 13">
                <a:extLst>
                  <a:ext uri="{FF2B5EF4-FFF2-40B4-BE49-F238E27FC236}">
                    <a16:creationId xmlns:a16="http://schemas.microsoft.com/office/drawing/2014/main" id="{316A365C-B41E-574C-8A42-4631D406E9AB}"/>
                  </a:ext>
                </a:extLst>
              </p:cNvPr>
              <p:cNvSpPr>
                <a:spLocks noChangeArrowheads="1"/>
              </p:cNvSpPr>
              <p:nvPr/>
            </p:nvSpPr>
            <p:spPr bwMode="auto">
              <a:xfrm>
                <a:off x="8760711" y="1204694"/>
                <a:ext cx="289233" cy="289233"/>
              </a:xfrm>
              <a:prstGeom prst="ellipse">
                <a:avLst/>
              </a:prstGeom>
              <a:solidFill>
                <a:srgbClr val="E6443C"/>
              </a:solidFill>
              <a:ln w="9525">
                <a:noFill/>
                <a:round/>
                <a:headEnd/>
                <a:tailEnd/>
              </a:ln>
            </p:spPr>
            <p:txBody>
              <a:bodyPr vert="horz" wrap="square" lIns="68580" tIns="34290" rIns="68580" bIns="34290" numCol="1" anchor="t" anchorCtr="0" compatLnSpc="1">
                <a:prstTxWarp prst="textNoShape">
                  <a:avLst/>
                </a:prstTxWarp>
              </a:bodyPr>
              <a:lstStyle/>
              <a:p>
                <a:endParaRPr lang="fr-FR" sz="1350"/>
              </a:p>
            </p:txBody>
          </p:sp>
          <p:cxnSp>
            <p:nvCxnSpPr>
              <p:cNvPr id="21" name="Forme 232">
                <a:extLst>
                  <a:ext uri="{FF2B5EF4-FFF2-40B4-BE49-F238E27FC236}">
                    <a16:creationId xmlns:a16="http://schemas.microsoft.com/office/drawing/2014/main" id="{9EDCEBEB-DC79-A849-8CFB-EA155E7D026E}"/>
                  </a:ext>
                </a:extLst>
              </p:cNvPr>
              <p:cNvCxnSpPr>
                <a:stCxn id="7" idx="0"/>
                <a:endCxn id="16" idx="1"/>
              </p:cNvCxnSpPr>
              <p:nvPr/>
            </p:nvCxnSpPr>
            <p:spPr>
              <a:xfrm rot="5400000" flipH="1" flipV="1">
                <a:off x="5956562" y="651455"/>
                <a:ext cx="1164701" cy="2890662"/>
              </a:xfrm>
              <a:prstGeom prst="bentConnector2">
                <a:avLst/>
              </a:prstGeom>
              <a:ln w="9525">
                <a:solidFill>
                  <a:srgbClr val="FF3333"/>
                </a:solidFill>
                <a:prstDash val="sysDot"/>
                <a:tailEnd type="arrow" w="sm" len="sm"/>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993F77E7-80CC-3E46-854A-482FA444269C}"/>
                  </a:ext>
                </a:extLst>
              </p:cNvPr>
              <p:cNvSpPr txBox="1"/>
              <p:nvPr/>
            </p:nvSpPr>
            <p:spPr>
              <a:xfrm>
                <a:off x="2990949" y="3328888"/>
                <a:ext cx="683451" cy="196208"/>
              </a:xfrm>
              <a:prstGeom prst="rect">
                <a:avLst/>
              </a:prstGeom>
              <a:noFill/>
            </p:spPr>
            <p:txBody>
              <a:bodyPr wrap="square" rtlCol="0">
                <a:spAutoFit/>
              </a:bodyPr>
              <a:lstStyle/>
              <a:p>
                <a:pPr algn="ctr"/>
                <a:r>
                  <a:rPr lang="fr-FR" sz="675" dirty="0">
                    <a:solidFill>
                      <a:srgbClr val="4B4B4D"/>
                    </a:solidFill>
                    <a:latin typeface="Nexa Heavy" pitchFamily="2" charset="0"/>
                    <a:ea typeface="Nexa Thin" pitchFamily="2" charset="0"/>
                  </a:rPr>
                  <a:t>USA</a:t>
                </a:r>
                <a:endParaRPr lang="fr-FR" sz="675" dirty="0">
                  <a:solidFill>
                    <a:srgbClr val="4B4B4D"/>
                  </a:solidFill>
                  <a:latin typeface="Nexa Thin" pitchFamily="2" charset="0"/>
                  <a:ea typeface="Nexa Thin" pitchFamily="2" charset="0"/>
                </a:endParaRPr>
              </a:p>
            </p:txBody>
          </p:sp>
          <p:sp>
            <p:nvSpPr>
              <p:cNvPr id="23" name="ZoneTexte 22">
                <a:extLst>
                  <a:ext uri="{FF2B5EF4-FFF2-40B4-BE49-F238E27FC236}">
                    <a16:creationId xmlns:a16="http://schemas.microsoft.com/office/drawing/2014/main" id="{F38E0699-B38B-7145-8928-C99257E7BFE8}"/>
                  </a:ext>
                </a:extLst>
              </p:cNvPr>
              <p:cNvSpPr txBox="1"/>
              <p:nvPr/>
            </p:nvSpPr>
            <p:spPr>
              <a:xfrm>
                <a:off x="4663857" y="3002330"/>
                <a:ext cx="859446" cy="196208"/>
              </a:xfrm>
              <a:prstGeom prst="rect">
                <a:avLst/>
              </a:prstGeom>
              <a:noFill/>
            </p:spPr>
            <p:txBody>
              <a:bodyPr wrap="square" rtlCol="0">
                <a:spAutoFit/>
              </a:bodyPr>
              <a:lstStyle/>
              <a:p>
                <a:pPr algn="ctr"/>
                <a:r>
                  <a:rPr lang="fr-FR" sz="675" dirty="0">
                    <a:solidFill>
                      <a:srgbClr val="4B4B4D"/>
                    </a:solidFill>
                    <a:latin typeface="Nexa Heavy" pitchFamily="2" charset="0"/>
                    <a:ea typeface="Nexa Thin" pitchFamily="2" charset="0"/>
                  </a:rPr>
                  <a:t>FRANCE</a:t>
                </a:r>
                <a:endParaRPr lang="fr-FR" sz="675" dirty="0">
                  <a:solidFill>
                    <a:srgbClr val="4B4B4D"/>
                  </a:solidFill>
                  <a:latin typeface="Nexa Thin" pitchFamily="2" charset="0"/>
                  <a:ea typeface="Nexa Thin" pitchFamily="2" charset="0"/>
                </a:endParaRPr>
              </a:p>
            </p:txBody>
          </p:sp>
          <p:sp>
            <p:nvSpPr>
              <p:cNvPr id="24" name="ZoneTexte 23">
                <a:extLst>
                  <a:ext uri="{FF2B5EF4-FFF2-40B4-BE49-F238E27FC236}">
                    <a16:creationId xmlns:a16="http://schemas.microsoft.com/office/drawing/2014/main" id="{C795ECD7-C183-F944-9F36-1694208A2609}"/>
                  </a:ext>
                </a:extLst>
              </p:cNvPr>
              <p:cNvSpPr txBox="1"/>
              <p:nvPr/>
            </p:nvSpPr>
            <p:spPr>
              <a:xfrm>
                <a:off x="3630180" y="4407921"/>
                <a:ext cx="809162" cy="196208"/>
              </a:xfrm>
              <a:prstGeom prst="rect">
                <a:avLst/>
              </a:prstGeom>
              <a:noFill/>
            </p:spPr>
            <p:txBody>
              <a:bodyPr wrap="square" rtlCol="0">
                <a:spAutoFit/>
              </a:bodyPr>
              <a:lstStyle/>
              <a:p>
                <a:pPr algn="ctr"/>
                <a:r>
                  <a:rPr lang="fr-FR" sz="675" dirty="0">
                    <a:solidFill>
                      <a:srgbClr val="4B4B4D"/>
                    </a:solidFill>
                    <a:latin typeface="Nexa Heavy" pitchFamily="2" charset="0"/>
                    <a:ea typeface="Nexa Thin" pitchFamily="2" charset="0"/>
                  </a:rPr>
                  <a:t>BRAZIL</a:t>
                </a:r>
                <a:endParaRPr lang="fr-FR" sz="675" dirty="0">
                  <a:solidFill>
                    <a:srgbClr val="4B4B4D"/>
                  </a:solidFill>
                  <a:latin typeface="Nexa Thin" pitchFamily="2" charset="0"/>
                  <a:ea typeface="Nexa Thin" pitchFamily="2" charset="0"/>
                </a:endParaRPr>
              </a:p>
            </p:txBody>
          </p:sp>
          <p:sp>
            <p:nvSpPr>
              <p:cNvPr id="28" name="ZoneTexte 27">
                <a:extLst>
                  <a:ext uri="{FF2B5EF4-FFF2-40B4-BE49-F238E27FC236}">
                    <a16:creationId xmlns:a16="http://schemas.microsoft.com/office/drawing/2014/main" id="{B49A1ACB-45CA-144B-A768-44D8025F13E4}"/>
                  </a:ext>
                </a:extLst>
              </p:cNvPr>
              <p:cNvSpPr txBox="1"/>
              <p:nvPr/>
            </p:nvSpPr>
            <p:spPr>
              <a:xfrm>
                <a:off x="6941977" y="3355026"/>
                <a:ext cx="792400" cy="196208"/>
              </a:xfrm>
              <a:prstGeom prst="rect">
                <a:avLst/>
              </a:prstGeom>
              <a:noFill/>
            </p:spPr>
            <p:txBody>
              <a:bodyPr wrap="square" rtlCol="0">
                <a:spAutoFit/>
              </a:bodyPr>
              <a:lstStyle/>
              <a:p>
                <a:pPr algn="ctr"/>
                <a:r>
                  <a:rPr lang="fr-FR" sz="675" dirty="0">
                    <a:solidFill>
                      <a:srgbClr val="4B4B4D"/>
                    </a:solidFill>
                    <a:latin typeface="Nexa Heavy" pitchFamily="2" charset="0"/>
                    <a:ea typeface="Nexa Thin" pitchFamily="2" charset="0"/>
                  </a:rPr>
                  <a:t>CHINA</a:t>
                </a:r>
                <a:endParaRPr lang="fr-FR" sz="675" dirty="0">
                  <a:solidFill>
                    <a:srgbClr val="4B4B4D"/>
                  </a:solidFill>
                  <a:latin typeface="Nexa Thin" pitchFamily="2" charset="0"/>
                  <a:ea typeface="Nexa Thin" pitchFamily="2" charset="0"/>
                </a:endParaRPr>
              </a:p>
            </p:txBody>
          </p:sp>
          <p:sp>
            <p:nvSpPr>
              <p:cNvPr id="30" name="ZoneTexte 29">
                <a:extLst>
                  <a:ext uri="{FF2B5EF4-FFF2-40B4-BE49-F238E27FC236}">
                    <a16:creationId xmlns:a16="http://schemas.microsoft.com/office/drawing/2014/main" id="{5C30F40D-22FE-D245-B2FD-872A8FB4E192}"/>
                  </a:ext>
                </a:extLst>
              </p:cNvPr>
              <p:cNvSpPr txBox="1"/>
              <p:nvPr/>
            </p:nvSpPr>
            <p:spPr>
              <a:xfrm>
                <a:off x="9073356" y="904841"/>
                <a:ext cx="440410" cy="362049"/>
              </a:xfrm>
              <a:prstGeom prst="rect">
                <a:avLst/>
              </a:prstGeom>
              <a:noFill/>
            </p:spPr>
            <p:txBody>
              <a:bodyPr wrap="square" rtlCol="0">
                <a:spAutoFit/>
              </a:bodyPr>
              <a:lstStyle/>
              <a:p>
                <a:r>
                  <a:rPr lang="fr-FR" sz="600" dirty="0">
                    <a:solidFill>
                      <a:srgbClr val="4B4B4D"/>
                    </a:solidFill>
                    <a:latin typeface="Nexa Heavy" pitchFamily="2" charset="0"/>
                    <a:ea typeface="Nexa Thin" pitchFamily="2" charset="0"/>
                  </a:rPr>
                  <a:t>LILLE</a:t>
                </a:r>
                <a:endParaRPr lang="fr-FR" sz="600" dirty="0">
                  <a:solidFill>
                    <a:srgbClr val="4B4B4D"/>
                  </a:solidFill>
                  <a:latin typeface="Nexa Thin" pitchFamily="2" charset="0"/>
                  <a:ea typeface="Nexa Thin" pitchFamily="2" charset="0"/>
                </a:endParaRPr>
              </a:p>
            </p:txBody>
          </p:sp>
          <p:sp>
            <p:nvSpPr>
              <p:cNvPr id="31" name="ZoneTexte 30">
                <a:extLst>
                  <a:ext uri="{FF2B5EF4-FFF2-40B4-BE49-F238E27FC236}">
                    <a16:creationId xmlns:a16="http://schemas.microsoft.com/office/drawing/2014/main" id="{00CE89F8-BC6D-3D40-A6C1-5BCD2BD60F64}"/>
                  </a:ext>
                </a:extLst>
              </p:cNvPr>
              <p:cNvSpPr txBox="1"/>
              <p:nvPr/>
            </p:nvSpPr>
            <p:spPr>
              <a:xfrm>
                <a:off x="8634691" y="1505790"/>
                <a:ext cx="478123" cy="362049"/>
              </a:xfrm>
              <a:prstGeom prst="rect">
                <a:avLst/>
              </a:prstGeom>
              <a:noFill/>
            </p:spPr>
            <p:txBody>
              <a:bodyPr wrap="square" rtlCol="0">
                <a:spAutoFit/>
              </a:bodyPr>
              <a:lstStyle/>
              <a:p>
                <a:pPr algn="r"/>
                <a:r>
                  <a:rPr lang="fr-FR" sz="600" dirty="0">
                    <a:solidFill>
                      <a:srgbClr val="4B4B4D"/>
                    </a:solidFill>
                    <a:latin typeface="Nexa Heavy" pitchFamily="2" charset="0"/>
                    <a:ea typeface="Nexa Thin" pitchFamily="2" charset="0"/>
                  </a:rPr>
                  <a:t>PARIS</a:t>
                </a:r>
                <a:endParaRPr lang="fr-FR" sz="600" dirty="0">
                  <a:solidFill>
                    <a:srgbClr val="4B4B4D"/>
                  </a:solidFill>
                  <a:latin typeface="Nexa Thin" pitchFamily="2" charset="0"/>
                  <a:ea typeface="Nexa Thin" pitchFamily="2" charset="0"/>
                </a:endParaRPr>
              </a:p>
            </p:txBody>
          </p:sp>
          <p:sp>
            <p:nvSpPr>
              <p:cNvPr id="32" name="ZoneTexte 31">
                <a:extLst>
                  <a:ext uri="{FF2B5EF4-FFF2-40B4-BE49-F238E27FC236}">
                    <a16:creationId xmlns:a16="http://schemas.microsoft.com/office/drawing/2014/main" id="{2323F68D-28C1-0349-8DA7-0B7BC8C3026A}"/>
                  </a:ext>
                </a:extLst>
              </p:cNvPr>
              <p:cNvSpPr txBox="1"/>
              <p:nvPr/>
            </p:nvSpPr>
            <p:spPr>
              <a:xfrm>
                <a:off x="8286650" y="1898770"/>
                <a:ext cx="1006110" cy="276999"/>
              </a:xfrm>
              <a:prstGeom prst="rect">
                <a:avLst/>
              </a:prstGeom>
              <a:noFill/>
            </p:spPr>
            <p:txBody>
              <a:bodyPr wrap="square" rtlCol="0">
                <a:spAutoFit/>
              </a:bodyPr>
              <a:lstStyle/>
              <a:p>
                <a:pPr algn="r"/>
                <a:r>
                  <a:rPr lang="fr-FR" sz="600" dirty="0">
                    <a:solidFill>
                      <a:srgbClr val="4B4B4D"/>
                    </a:solidFill>
                    <a:latin typeface="Nexa Heavy" pitchFamily="2" charset="0"/>
                    <a:ea typeface="Nexa Thin" pitchFamily="2" charset="0"/>
                  </a:rPr>
                  <a:t>SOPHIA </a:t>
                </a:r>
              </a:p>
              <a:p>
                <a:pPr algn="r"/>
                <a:r>
                  <a:rPr lang="fr-FR" sz="600" dirty="0">
                    <a:solidFill>
                      <a:srgbClr val="4B4B4D"/>
                    </a:solidFill>
                    <a:latin typeface="Nexa Heavy" pitchFamily="2" charset="0"/>
                    <a:ea typeface="Nexa Thin" pitchFamily="2" charset="0"/>
                  </a:rPr>
                  <a:t>ANTIPOLIS</a:t>
                </a:r>
                <a:endParaRPr lang="fr-FR" sz="600" dirty="0">
                  <a:solidFill>
                    <a:srgbClr val="4B4B4D"/>
                  </a:solidFill>
                  <a:latin typeface="Nexa Thin" pitchFamily="2" charset="0"/>
                  <a:ea typeface="Nexa Thin" pitchFamily="2" charset="0"/>
                </a:endParaRPr>
              </a:p>
            </p:txBody>
          </p:sp>
        </p:grpSp>
      </p:grpSp>
      <p:pic>
        <p:nvPicPr>
          <p:cNvPr id="3" name="Image 2">
            <a:extLst>
              <a:ext uri="{FF2B5EF4-FFF2-40B4-BE49-F238E27FC236}">
                <a16:creationId xmlns:a16="http://schemas.microsoft.com/office/drawing/2014/main" id="{E279AB0B-ED5B-8345-AC11-1744A0B1B216}"/>
              </a:ext>
            </a:extLst>
          </p:cNvPr>
          <p:cNvPicPr>
            <a:picLocks noChangeAspect="1"/>
          </p:cNvPicPr>
          <p:nvPr userDrawn="1"/>
        </p:nvPicPr>
        <p:blipFill>
          <a:blip r:embed="rId2"/>
          <a:stretch>
            <a:fillRect/>
          </a:stretch>
        </p:blipFill>
        <p:spPr>
          <a:xfrm>
            <a:off x="3564633" y="3992857"/>
            <a:ext cx="355600" cy="279400"/>
          </a:xfrm>
          <a:prstGeom prst="rect">
            <a:avLst/>
          </a:prstGeom>
        </p:spPr>
      </p:pic>
      <p:sp>
        <p:nvSpPr>
          <p:cNvPr id="146" name="ZoneTexte 145">
            <a:extLst>
              <a:ext uri="{FF2B5EF4-FFF2-40B4-BE49-F238E27FC236}">
                <a16:creationId xmlns:a16="http://schemas.microsoft.com/office/drawing/2014/main" id="{563D546F-0700-334D-B76C-36F0EF0C4B3F}"/>
              </a:ext>
            </a:extLst>
          </p:cNvPr>
          <p:cNvSpPr txBox="1"/>
          <p:nvPr userDrawn="1"/>
        </p:nvSpPr>
        <p:spPr>
          <a:xfrm>
            <a:off x="4274236" y="5043542"/>
            <a:ext cx="349185" cy="261610"/>
          </a:xfrm>
          <a:prstGeom prst="rect">
            <a:avLst/>
          </a:prstGeom>
          <a:noFill/>
        </p:spPr>
        <p:txBody>
          <a:bodyPr wrap="square" rtlCol="0">
            <a:spAutoFit/>
          </a:bodyPr>
          <a:lstStyle/>
          <a:p>
            <a:pPr algn="ctr"/>
            <a:r>
              <a:rPr lang="fr-FR" sz="1050" dirty="0">
                <a:solidFill>
                  <a:schemeClr val="bg1"/>
                </a:solidFill>
                <a:latin typeface="Nexa Light" panose="02000000000000000000" pitchFamily="2" charset="77"/>
              </a:rPr>
              <a:t>SK</a:t>
            </a:r>
          </a:p>
        </p:txBody>
      </p:sp>
      <p:sp>
        <p:nvSpPr>
          <p:cNvPr id="147" name="ZoneTexte 146">
            <a:extLst>
              <a:ext uri="{FF2B5EF4-FFF2-40B4-BE49-F238E27FC236}">
                <a16:creationId xmlns:a16="http://schemas.microsoft.com/office/drawing/2014/main" id="{E199E2E7-05F1-B346-88A9-72B37F335594}"/>
              </a:ext>
            </a:extLst>
          </p:cNvPr>
          <p:cNvSpPr txBox="1"/>
          <p:nvPr userDrawn="1"/>
        </p:nvSpPr>
        <p:spPr>
          <a:xfrm>
            <a:off x="7592291" y="3984324"/>
            <a:ext cx="349185" cy="261610"/>
          </a:xfrm>
          <a:prstGeom prst="rect">
            <a:avLst/>
          </a:prstGeom>
          <a:noFill/>
        </p:spPr>
        <p:txBody>
          <a:bodyPr wrap="square" rtlCol="0">
            <a:spAutoFit/>
          </a:bodyPr>
          <a:lstStyle/>
          <a:p>
            <a:pPr algn="ctr"/>
            <a:r>
              <a:rPr lang="fr-FR" sz="1050" dirty="0">
                <a:solidFill>
                  <a:schemeClr val="bg1"/>
                </a:solidFill>
                <a:latin typeface="Nexa Light" panose="02000000000000000000" pitchFamily="2" charset="77"/>
              </a:rPr>
              <a:t>SK</a:t>
            </a:r>
          </a:p>
        </p:txBody>
      </p:sp>
      <p:sp>
        <p:nvSpPr>
          <p:cNvPr id="148" name="ZoneTexte 147">
            <a:extLst>
              <a:ext uri="{FF2B5EF4-FFF2-40B4-BE49-F238E27FC236}">
                <a16:creationId xmlns:a16="http://schemas.microsoft.com/office/drawing/2014/main" id="{0A9E53A1-0BE3-E345-9568-25DE16C1C68B}"/>
              </a:ext>
            </a:extLst>
          </p:cNvPr>
          <p:cNvSpPr txBox="1"/>
          <p:nvPr userDrawn="1"/>
        </p:nvSpPr>
        <p:spPr>
          <a:xfrm>
            <a:off x="9646984" y="2787379"/>
            <a:ext cx="349185" cy="261610"/>
          </a:xfrm>
          <a:prstGeom prst="rect">
            <a:avLst/>
          </a:prstGeom>
          <a:noFill/>
        </p:spPr>
        <p:txBody>
          <a:bodyPr wrap="square" rtlCol="0">
            <a:spAutoFit/>
          </a:bodyPr>
          <a:lstStyle/>
          <a:p>
            <a:pPr algn="ctr"/>
            <a:r>
              <a:rPr lang="fr-FR" sz="1050" dirty="0">
                <a:solidFill>
                  <a:schemeClr val="bg1"/>
                </a:solidFill>
                <a:latin typeface="Nexa Light" panose="02000000000000000000" pitchFamily="2" charset="77"/>
              </a:rPr>
              <a:t>SK</a:t>
            </a:r>
          </a:p>
        </p:txBody>
      </p:sp>
      <p:sp>
        <p:nvSpPr>
          <p:cNvPr id="149" name="ZoneTexte 148">
            <a:extLst>
              <a:ext uri="{FF2B5EF4-FFF2-40B4-BE49-F238E27FC236}">
                <a16:creationId xmlns:a16="http://schemas.microsoft.com/office/drawing/2014/main" id="{6B22DDD7-E0EF-D047-99A0-EAA1CD35AC13}"/>
              </a:ext>
            </a:extLst>
          </p:cNvPr>
          <p:cNvSpPr txBox="1"/>
          <p:nvPr userDrawn="1"/>
        </p:nvSpPr>
        <p:spPr>
          <a:xfrm>
            <a:off x="9216867" y="1731560"/>
            <a:ext cx="349185" cy="261610"/>
          </a:xfrm>
          <a:prstGeom prst="rect">
            <a:avLst/>
          </a:prstGeom>
          <a:noFill/>
        </p:spPr>
        <p:txBody>
          <a:bodyPr wrap="square" rtlCol="0">
            <a:spAutoFit/>
          </a:bodyPr>
          <a:lstStyle/>
          <a:p>
            <a:pPr algn="ctr"/>
            <a:r>
              <a:rPr lang="fr-FR" sz="1050" dirty="0">
                <a:solidFill>
                  <a:schemeClr val="bg1"/>
                </a:solidFill>
                <a:latin typeface="Nexa Light" panose="02000000000000000000" pitchFamily="2" charset="77"/>
              </a:rPr>
              <a:t>SK</a:t>
            </a:r>
          </a:p>
        </p:txBody>
      </p:sp>
      <p:sp>
        <p:nvSpPr>
          <p:cNvPr id="150" name="ZoneTexte 149">
            <a:extLst>
              <a:ext uri="{FF2B5EF4-FFF2-40B4-BE49-F238E27FC236}">
                <a16:creationId xmlns:a16="http://schemas.microsoft.com/office/drawing/2014/main" id="{33CF76A6-513F-284B-BC4F-87A14DA91AEC}"/>
              </a:ext>
            </a:extLst>
          </p:cNvPr>
          <p:cNvSpPr txBox="1"/>
          <p:nvPr userDrawn="1"/>
        </p:nvSpPr>
        <p:spPr>
          <a:xfrm>
            <a:off x="9157980" y="2159269"/>
            <a:ext cx="349185" cy="261610"/>
          </a:xfrm>
          <a:prstGeom prst="rect">
            <a:avLst/>
          </a:prstGeom>
          <a:noFill/>
        </p:spPr>
        <p:txBody>
          <a:bodyPr wrap="square" rtlCol="0">
            <a:spAutoFit/>
          </a:bodyPr>
          <a:lstStyle/>
          <a:p>
            <a:pPr algn="ctr"/>
            <a:r>
              <a:rPr lang="fr-FR" sz="1050" dirty="0">
                <a:solidFill>
                  <a:schemeClr val="bg1"/>
                </a:solidFill>
                <a:latin typeface="Nexa Light" panose="02000000000000000000" pitchFamily="2" charset="77"/>
              </a:rPr>
              <a:t>SK</a:t>
            </a:r>
          </a:p>
        </p:txBody>
      </p:sp>
      <p:sp>
        <p:nvSpPr>
          <p:cNvPr id="145" name="Titre 1">
            <a:extLst>
              <a:ext uri="{FF2B5EF4-FFF2-40B4-BE49-F238E27FC236}">
                <a16:creationId xmlns:a16="http://schemas.microsoft.com/office/drawing/2014/main" id="{B2911099-6912-3641-BFFB-547D77216C58}"/>
              </a:ext>
            </a:extLst>
          </p:cNvPr>
          <p:cNvSpPr>
            <a:spLocks noGrp="1"/>
          </p:cNvSpPr>
          <p:nvPr>
            <p:ph type="ctrTitle" hasCustomPrompt="1"/>
          </p:nvPr>
        </p:nvSpPr>
        <p:spPr>
          <a:xfrm>
            <a:off x="420364" y="377790"/>
            <a:ext cx="3811916" cy="961444"/>
          </a:xfrm>
          <a:prstGeom prst="rect">
            <a:avLst/>
          </a:prstGeom>
        </p:spPr>
        <p:txBody>
          <a:bodyPr anchor="t"/>
          <a:lstStyle>
            <a:lvl1pPr algn="l">
              <a:defRPr sz="3200" b="0" i="0">
                <a:latin typeface="Nexa Light" panose="02000000000000000000" pitchFamily="2" charset="77"/>
              </a:defRPr>
            </a:lvl1pPr>
          </a:lstStyle>
          <a:p>
            <a:r>
              <a:rPr lang="fr-FR" dirty="0"/>
              <a:t>TITRE</a:t>
            </a:r>
          </a:p>
        </p:txBody>
      </p:sp>
    </p:spTree>
    <p:extLst>
      <p:ext uri="{BB962C8B-B14F-4D97-AF65-F5344CB8AC3E}">
        <p14:creationId xmlns:p14="http://schemas.microsoft.com/office/powerpoint/2010/main" val="18830305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8 - Intercalaire Photo ">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233BA89-1D3A-214E-A39E-3A844F517A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Tree>
    <p:extLst>
      <p:ext uri="{BB962C8B-B14F-4D97-AF65-F5344CB8AC3E}">
        <p14:creationId xmlns:p14="http://schemas.microsoft.com/office/powerpoint/2010/main" val="606587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 - Titre, Sous-Titre, Texte">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A88040A-34EF-7543-A5E6-C4639865C9E0}"/>
              </a:ext>
            </a:extLst>
          </p:cNvPr>
          <p:cNvSpPr>
            <a:spLocks noGrp="1"/>
          </p:cNvSpPr>
          <p:nvPr>
            <p:ph type="ctrTitle" hasCustomPrompt="1"/>
          </p:nvPr>
        </p:nvSpPr>
        <p:spPr>
          <a:xfrm>
            <a:off x="838200" y="673046"/>
            <a:ext cx="10460420" cy="693299"/>
          </a:xfrm>
          <a:prstGeom prst="rect">
            <a:avLst/>
          </a:prstGeom>
        </p:spPr>
        <p:txBody>
          <a:bodyPr anchor="b"/>
          <a:lstStyle>
            <a:lvl1pPr algn="l">
              <a:defRPr sz="4000" b="0" i="0">
                <a:solidFill>
                  <a:srgbClr val="E7433C"/>
                </a:solidFill>
                <a:latin typeface="Nexa Light" panose="02000000000000000000" pitchFamily="2" charset="77"/>
              </a:defRPr>
            </a:lvl1pPr>
          </a:lstStyle>
          <a:p>
            <a:r>
              <a:rPr lang="fr-FR" dirty="0"/>
              <a:t>TITRE</a:t>
            </a:r>
          </a:p>
        </p:txBody>
      </p:sp>
      <p:sp>
        <p:nvSpPr>
          <p:cNvPr id="7" name="Espace réservé du texte 6">
            <a:extLst>
              <a:ext uri="{FF2B5EF4-FFF2-40B4-BE49-F238E27FC236}">
                <a16:creationId xmlns:a16="http://schemas.microsoft.com/office/drawing/2014/main" id="{B0A045B6-811A-AE4C-B6C0-5F09179107D2}"/>
              </a:ext>
            </a:extLst>
          </p:cNvPr>
          <p:cNvSpPr>
            <a:spLocks noGrp="1"/>
          </p:cNvSpPr>
          <p:nvPr>
            <p:ph type="body" sz="quarter" idx="12" hasCustomPrompt="1"/>
          </p:nvPr>
        </p:nvSpPr>
        <p:spPr>
          <a:xfrm>
            <a:off x="838582" y="2255761"/>
            <a:ext cx="10460038" cy="355862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atin typeface="+mn-lt"/>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r>
              <a:rPr lang="fr-FR" dirty="0"/>
              <a:t> </a:t>
            </a:r>
            <a:r>
              <a:rPr lang="fr-FR" dirty="0" err="1"/>
              <a:t>curulium</a:t>
            </a:r>
            <a:r>
              <a:rPr lang="fr-FR" dirty="0"/>
              <a:t> </a:t>
            </a:r>
            <a:r>
              <a:rPr lang="fr-FR" dirty="0" err="1"/>
              <a:t>eventu</a:t>
            </a:r>
            <a:r>
              <a:rPr lang="fr-FR" dirty="0"/>
              <a:t> </a:t>
            </a:r>
            <a:r>
              <a:rPr lang="fr-FR" dirty="0" err="1"/>
              <a:t>pendentem</a:t>
            </a:r>
            <a:r>
              <a:rPr lang="fr-FR" dirty="0"/>
              <a:t>. </a:t>
            </a:r>
            <a:r>
              <a:rPr lang="fr-FR" dirty="0" err="1"/>
              <a:t>haec</a:t>
            </a:r>
            <a:r>
              <a:rPr lang="fr-FR" dirty="0"/>
              <a:t> </a:t>
            </a:r>
            <a:r>
              <a:rPr lang="fr-FR" dirty="0" err="1"/>
              <a:t>similiaque</a:t>
            </a:r>
            <a:r>
              <a:rPr lang="fr-FR" dirty="0"/>
              <a:t> </a:t>
            </a:r>
            <a:r>
              <a:rPr lang="fr-FR" dirty="0" err="1"/>
              <a:t>memorabile</a:t>
            </a:r>
            <a:r>
              <a:rPr lang="fr-FR" dirty="0"/>
              <a:t> nihil </a:t>
            </a:r>
            <a:r>
              <a:rPr lang="fr-FR" dirty="0" err="1"/>
              <a:t>vel</a:t>
            </a:r>
            <a:r>
              <a:rPr lang="fr-FR" dirty="0"/>
              <a:t> </a:t>
            </a:r>
            <a:r>
              <a:rPr lang="fr-FR" dirty="0" err="1"/>
              <a:t>serium</a:t>
            </a:r>
            <a:r>
              <a:rPr lang="fr-FR" dirty="0"/>
              <a:t> agi </a:t>
            </a:r>
            <a:r>
              <a:rPr lang="fr-FR" dirty="0" err="1"/>
              <a:t>Romae</a:t>
            </a:r>
            <a:r>
              <a:rPr lang="fr-FR" dirty="0"/>
              <a:t> </a:t>
            </a:r>
            <a:r>
              <a:rPr lang="fr-FR" dirty="0" err="1"/>
              <a:t>permittunt</a:t>
            </a:r>
            <a:r>
              <a:rPr lang="fr-FR" dirty="0"/>
              <a:t>. ergo </a:t>
            </a:r>
            <a:r>
              <a:rPr lang="fr-FR" dirty="0" err="1"/>
              <a:t>redeundum</a:t>
            </a:r>
            <a:r>
              <a:rPr lang="fr-FR" dirty="0"/>
              <a:t> ad </a:t>
            </a:r>
            <a:r>
              <a:rPr lang="fr-FR" dirty="0" err="1"/>
              <a:t>textum</a:t>
            </a:r>
            <a:r>
              <a:rPr lang="fr-FR" dirty="0"/>
              <a:t>.</a:t>
            </a:r>
          </a:p>
          <a:p>
            <a:endParaRPr lang="fr-FR" dirty="0"/>
          </a:p>
        </p:txBody>
      </p:sp>
      <p:sp>
        <p:nvSpPr>
          <p:cNvPr id="11" name="Espace réservé du texte 10">
            <a:extLst>
              <a:ext uri="{FF2B5EF4-FFF2-40B4-BE49-F238E27FC236}">
                <a16:creationId xmlns:a16="http://schemas.microsoft.com/office/drawing/2014/main" id="{BE4A9908-5A7B-D440-9B35-A539D12846EB}"/>
              </a:ext>
            </a:extLst>
          </p:cNvPr>
          <p:cNvSpPr>
            <a:spLocks noGrp="1"/>
          </p:cNvSpPr>
          <p:nvPr>
            <p:ph type="body" sz="quarter" idx="13" hasCustomPrompt="1"/>
          </p:nvPr>
        </p:nvSpPr>
        <p:spPr>
          <a:xfrm>
            <a:off x="838200" y="1610139"/>
            <a:ext cx="10460038" cy="407116"/>
          </a:xfrm>
          <a:prstGeom prst="rect">
            <a:avLst/>
          </a:prstGeom>
        </p:spPr>
        <p:txBody>
          <a:bodyPr/>
          <a:lstStyle>
            <a:lvl1pPr marL="0" indent="0">
              <a:buNone/>
              <a:defRPr sz="2000" b="1">
                <a:latin typeface="+mn-lt"/>
              </a:defRPr>
            </a:lvl1pPr>
          </a:lstStyle>
          <a:p>
            <a:r>
              <a:rPr lang="fr-FR" dirty="0"/>
              <a:t>Sous-Titre</a:t>
            </a:r>
          </a:p>
        </p:txBody>
      </p:sp>
      <p:pic>
        <p:nvPicPr>
          <p:cNvPr id="6" name="Image 5">
            <a:extLst>
              <a:ext uri="{FF2B5EF4-FFF2-40B4-BE49-F238E27FC236}">
                <a16:creationId xmlns:a16="http://schemas.microsoft.com/office/drawing/2014/main" id="{A3F05CF2-C371-3A43-BAD5-08AE25A42A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57573" y="6215556"/>
            <a:ext cx="2476617" cy="427952"/>
          </a:xfrm>
          <a:prstGeom prst="rect">
            <a:avLst/>
          </a:prstGeom>
        </p:spPr>
      </p:pic>
    </p:spTree>
    <p:extLst>
      <p:ext uri="{BB962C8B-B14F-4D97-AF65-F5344CB8AC3E}">
        <p14:creationId xmlns:p14="http://schemas.microsoft.com/office/powerpoint/2010/main" val="42831208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9 - Intercalaire Photo ">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7B4E1D8-4DA5-8C40-9F81-D3A4AAFD08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12373392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0 - Intercalaire Photo ">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60B749C-3336-984C-BCF6-E24E847FCE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0187"/>
          </a:xfrm>
          <a:prstGeom prst="rect">
            <a:avLst/>
          </a:prstGeom>
        </p:spPr>
      </p:pic>
    </p:spTree>
    <p:extLst>
      <p:ext uri="{BB962C8B-B14F-4D97-AF65-F5344CB8AC3E}">
        <p14:creationId xmlns:p14="http://schemas.microsoft.com/office/powerpoint/2010/main" val="2363918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1 - Intercalaire Photo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2775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2 - Intercalaire Photo ">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5984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3 - Intercalaire Photo ">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6472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4 - Intercalaire Photo ">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367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5 - Icones Réseaux Sociaux">
    <p:spTree>
      <p:nvGrpSpPr>
        <p:cNvPr id="1" name=""/>
        <p:cNvGrpSpPr/>
        <p:nvPr/>
      </p:nvGrpSpPr>
      <p:grpSpPr>
        <a:xfrm>
          <a:off x="0" y="0"/>
          <a:ext cx="0" cy="0"/>
          <a:chOff x="0" y="0"/>
          <a:chExt cx="0" cy="0"/>
        </a:xfrm>
      </p:grpSpPr>
      <p:sp>
        <p:nvSpPr>
          <p:cNvPr id="269" name="Rectangle 268">
            <a:extLst>
              <a:ext uri="{FF2B5EF4-FFF2-40B4-BE49-F238E27FC236}">
                <a16:creationId xmlns:a16="http://schemas.microsoft.com/office/drawing/2014/main" id="{9C26DB3B-8A8E-0D4E-86F1-C0541FF51DF5}"/>
              </a:ext>
            </a:extLst>
          </p:cNvPr>
          <p:cNvSpPr/>
          <p:nvPr userDrawn="1"/>
        </p:nvSpPr>
        <p:spPr>
          <a:xfrm>
            <a:off x="0" y="3429000"/>
            <a:ext cx="12192000" cy="3429000"/>
          </a:xfrm>
          <a:prstGeom prst="rect">
            <a:avLst/>
          </a:prstGeom>
          <a:gradFill flip="none" rotWithShape="1">
            <a:gsLst>
              <a:gs pos="9000">
                <a:srgbClr val="B8012D"/>
              </a:gs>
              <a:gs pos="100000">
                <a:srgbClr val="E7433C"/>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283759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6 - Essentiel Pictos">
    <p:spTree>
      <p:nvGrpSpPr>
        <p:cNvPr id="1" name=""/>
        <p:cNvGrpSpPr/>
        <p:nvPr/>
      </p:nvGrpSpPr>
      <p:grpSpPr>
        <a:xfrm>
          <a:off x="0" y="0"/>
          <a:ext cx="0" cy="0"/>
          <a:chOff x="0" y="0"/>
          <a:chExt cx="0" cy="0"/>
        </a:xfrm>
      </p:grpSpPr>
      <p:sp>
        <p:nvSpPr>
          <p:cNvPr id="269" name="Rectangle 268">
            <a:extLst>
              <a:ext uri="{FF2B5EF4-FFF2-40B4-BE49-F238E27FC236}">
                <a16:creationId xmlns:a16="http://schemas.microsoft.com/office/drawing/2014/main" id="{9C26DB3B-8A8E-0D4E-86F1-C0541FF51DF5}"/>
              </a:ext>
            </a:extLst>
          </p:cNvPr>
          <p:cNvSpPr/>
          <p:nvPr userDrawn="1"/>
        </p:nvSpPr>
        <p:spPr>
          <a:xfrm>
            <a:off x="0" y="3429000"/>
            <a:ext cx="12192000" cy="3429000"/>
          </a:xfrm>
          <a:prstGeom prst="rect">
            <a:avLst/>
          </a:prstGeom>
          <a:gradFill flip="none" rotWithShape="1">
            <a:gsLst>
              <a:gs pos="9000">
                <a:srgbClr val="B8012D"/>
              </a:gs>
              <a:gs pos="100000">
                <a:srgbClr val="E7433C"/>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976192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7 - Slide de Fin, Marque | Homm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BAD5830-FA49-A74D-A845-C456CF02777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58445" y="6201067"/>
            <a:ext cx="2654949" cy="385948"/>
          </a:xfrm>
          <a:prstGeom prst="rect">
            <a:avLst/>
          </a:prstGeom>
        </p:spPr>
      </p:pic>
      <p:sp>
        <p:nvSpPr>
          <p:cNvPr id="7" name="TextBox 4">
            <a:extLst>
              <a:ext uri="{FF2B5EF4-FFF2-40B4-BE49-F238E27FC236}">
                <a16:creationId xmlns:a16="http://schemas.microsoft.com/office/drawing/2014/main" id="{90B63BF1-66FD-6C41-8E9A-C7D6C8695585}"/>
              </a:ext>
            </a:extLst>
          </p:cNvPr>
          <p:cNvSpPr txBox="1">
            <a:spLocks noChangeArrowheads="1"/>
          </p:cNvSpPr>
          <p:nvPr userDrawn="1"/>
        </p:nvSpPr>
        <p:spPr bwMode="auto">
          <a:xfrm>
            <a:off x="5810192" y="1926728"/>
            <a:ext cx="562162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eaLnBrk="1" hangingPunct="1"/>
            <a:r>
              <a:rPr lang="en-US" altLang="en-US" sz="4400" dirty="0">
                <a:solidFill>
                  <a:schemeClr val="tx1"/>
                </a:solidFill>
                <a:latin typeface="Nexa Thin" panose="02000500000000000000" pitchFamily="2" charset="77"/>
              </a:rPr>
              <a:t>BUSINESS SCHOOL</a:t>
            </a:r>
          </a:p>
        </p:txBody>
      </p:sp>
      <p:sp>
        <p:nvSpPr>
          <p:cNvPr id="8" name="Rectangle 7">
            <a:extLst>
              <a:ext uri="{FF2B5EF4-FFF2-40B4-BE49-F238E27FC236}">
                <a16:creationId xmlns:a16="http://schemas.microsoft.com/office/drawing/2014/main" id="{3193CD5A-2A33-F441-8E44-BE6402135D97}"/>
              </a:ext>
            </a:extLst>
          </p:cNvPr>
          <p:cNvSpPr/>
          <p:nvPr userDrawn="1"/>
        </p:nvSpPr>
        <p:spPr>
          <a:xfrm>
            <a:off x="6949139" y="961685"/>
            <a:ext cx="3416576" cy="1107996"/>
          </a:xfrm>
          <a:prstGeom prst="rect">
            <a:avLst/>
          </a:prstGeom>
        </p:spPr>
        <p:txBody>
          <a:bodyPr wrap="none">
            <a:spAutoFit/>
          </a:bodyPr>
          <a:lstStyle/>
          <a:p>
            <a:pPr lvl="0" algn="ctr"/>
            <a:r>
              <a:rPr lang="en-US" altLang="en-US" sz="6600" dirty="0">
                <a:solidFill>
                  <a:schemeClr val="tx1"/>
                </a:solidFill>
                <a:latin typeface="Nexa Thin" panose="02000500000000000000" pitchFamily="2" charset="77"/>
              </a:rPr>
              <a:t>SKEMA </a:t>
            </a:r>
          </a:p>
        </p:txBody>
      </p:sp>
      <p:sp>
        <p:nvSpPr>
          <p:cNvPr id="10" name="Sous-titre 2">
            <a:extLst>
              <a:ext uri="{FF2B5EF4-FFF2-40B4-BE49-F238E27FC236}">
                <a16:creationId xmlns:a16="http://schemas.microsoft.com/office/drawing/2014/main" id="{637FD92E-74FD-FB42-8CBB-D3BD53EDFFDE}"/>
              </a:ext>
            </a:extLst>
          </p:cNvPr>
          <p:cNvSpPr>
            <a:spLocks noGrp="1"/>
          </p:cNvSpPr>
          <p:nvPr>
            <p:ph type="subTitle" idx="1" hasCustomPrompt="1"/>
          </p:nvPr>
        </p:nvSpPr>
        <p:spPr>
          <a:xfrm>
            <a:off x="7218167" y="3996436"/>
            <a:ext cx="2878520" cy="496996"/>
          </a:xfrm>
          <a:prstGeom prst="rect">
            <a:avLst/>
          </a:prstGeom>
        </p:spPr>
        <p:txBody>
          <a:bodyPr/>
          <a:lstStyle>
            <a:lvl1pPr marL="0" indent="0" algn="ctr">
              <a:buNone/>
              <a:defRPr sz="28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Thank you</a:t>
            </a:r>
          </a:p>
        </p:txBody>
      </p:sp>
      <p:sp>
        <p:nvSpPr>
          <p:cNvPr id="17" name="Espace réservé du texte 6">
            <a:extLst>
              <a:ext uri="{FF2B5EF4-FFF2-40B4-BE49-F238E27FC236}">
                <a16:creationId xmlns:a16="http://schemas.microsoft.com/office/drawing/2014/main" id="{60287718-B396-6844-9034-3C47E2814CC7}"/>
              </a:ext>
            </a:extLst>
          </p:cNvPr>
          <p:cNvSpPr>
            <a:spLocks noGrp="1"/>
          </p:cNvSpPr>
          <p:nvPr>
            <p:ph type="body" sz="quarter" idx="11" hasCustomPrompt="1"/>
          </p:nvPr>
        </p:nvSpPr>
        <p:spPr>
          <a:xfrm>
            <a:off x="6573785" y="2862509"/>
            <a:ext cx="4094438" cy="496996"/>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sz="2400" b="1" i="0">
                <a:latin typeface="Nexa Bold" panose="02000000000000000000" pitchFamily="2"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Nexa Bold" panose="02000000000000000000" pitchFamily="2" charset="77"/>
                <a:ea typeface="+mn-ea"/>
                <a:cs typeface="+mn-cs"/>
              </a:rPr>
              <a:t>AT HOME WORLDWIDE*</a:t>
            </a:r>
          </a:p>
        </p:txBody>
      </p:sp>
      <p:sp>
        <p:nvSpPr>
          <p:cNvPr id="4" name="Espace réservé du texte 3">
            <a:extLst>
              <a:ext uri="{FF2B5EF4-FFF2-40B4-BE49-F238E27FC236}">
                <a16:creationId xmlns:a16="http://schemas.microsoft.com/office/drawing/2014/main" id="{164754CF-E499-F74D-B450-311083821B40}"/>
              </a:ext>
            </a:extLst>
          </p:cNvPr>
          <p:cNvSpPr>
            <a:spLocks noGrp="1"/>
          </p:cNvSpPr>
          <p:nvPr>
            <p:ph type="body" sz="quarter" idx="12" hasCustomPrompt="1"/>
          </p:nvPr>
        </p:nvSpPr>
        <p:spPr>
          <a:xfrm>
            <a:off x="7538329" y="3356264"/>
            <a:ext cx="2165350" cy="303477"/>
          </a:xfrm>
          <a:prstGeom prst="rect">
            <a:avLst/>
          </a:prstGeom>
        </p:spPr>
        <p:txBody>
          <a:bodyPr/>
          <a:lstStyle>
            <a:lvl1pPr marL="0" indent="0" algn="ctr">
              <a:buNone/>
              <a:defRPr sz="800" i="1">
                <a:latin typeface="+mn-lt"/>
              </a:defRPr>
            </a:lvl1pPr>
          </a:lstStyle>
          <a:p>
            <a:r>
              <a:rPr lang="fr-FR" dirty="0"/>
              <a:t>*Chez vous, partout dans le monde </a:t>
            </a:r>
          </a:p>
        </p:txBody>
      </p:sp>
    </p:spTree>
    <p:extLst>
      <p:ext uri="{BB962C8B-B14F-4D97-AF65-F5344CB8AC3E}">
        <p14:creationId xmlns:p14="http://schemas.microsoft.com/office/powerpoint/2010/main" val="9550533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8 - Slide de Fin, Marque | Femm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71BD67-F7CE-3045-BC55-B2B94B665A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58445" y="6201067"/>
            <a:ext cx="2654949" cy="385948"/>
          </a:xfrm>
          <a:prstGeom prst="rect">
            <a:avLst/>
          </a:prstGeom>
        </p:spPr>
      </p:pic>
      <p:sp>
        <p:nvSpPr>
          <p:cNvPr id="18" name="TextBox 4">
            <a:extLst>
              <a:ext uri="{FF2B5EF4-FFF2-40B4-BE49-F238E27FC236}">
                <a16:creationId xmlns:a16="http://schemas.microsoft.com/office/drawing/2014/main" id="{621FEA27-1DE4-6F4A-82A3-55CBA2D73FB2}"/>
              </a:ext>
            </a:extLst>
          </p:cNvPr>
          <p:cNvSpPr txBox="1">
            <a:spLocks noChangeArrowheads="1"/>
          </p:cNvSpPr>
          <p:nvPr userDrawn="1"/>
        </p:nvSpPr>
        <p:spPr bwMode="auto">
          <a:xfrm>
            <a:off x="5810192" y="1926728"/>
            <a:ext cx="562162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eaLnBrk="1" hangingPunct="1"/>
            <a:r>
              <a:rPr lang="en-US" altLang="en-US" sz="4400" dirty="0">
                <a:solidFill>
                  <a:schemeClr val="tx1"/>
                </a:solidFill>
                <a:latin typeface="Nexa Thin" panose="02000500000000000000" pitchFamily="2" charset="77"/>
              </a:rPr>
              <a:t>BUSINESS SCHOOL</a:t>
            </a:r>
          </a:p>
        </p:txBody>
      </p:sp>
      <p:sp>
        <p:nvSpPr>
          <p:cNvPr id="19" name="Rectangle 18">
            <a:extLst>
              <a:ext uri="{FF2B5EF4-FFF2-40B4-BE49-F238E27FC236}">
                <a16:creationId xmlns:a16="http://schemas.microsoft.com/office/drawing/2014/main" id="{13C0CAA2-1CBF-2042-98C3-F80245DF1EF2}"/>
              </a:ext>
            </a:extLst>
          </p:cNvPr>
          <p:cNvSpPr/>
          <p:nvPr userDrawn="1"/>
        </p:nvSpPr>
        <p:spPr>
          <a:xfrm>
            <a:off x="6949139" y="961685"/>
            <a:ext cx="3416576" cy="1107996"/>
          </a:xfrm>
          <a:prstGeom prst="rect">
            <a:avLst/>
          </a:prstGeom>
        </p:spPr>
        <p:txBody>
          <a:bodyPr wrap="none">
            <a:spAutoFit/>
          </a:bodyPr>
          <a:lstStyle/>
          <a:p>
            <a:pPr lvl="0" algn="ctr"/>
            <a:r>
              <a:rPr lang="en-US" altLang="en-US" sz="6600" dirty="0">
                <a:solidFill>
                  <a:schemeClr val="tx1"/>
                </a:solidFill>
                <a:latin typeface="Nexa Thin" panose="02000500000000000000" pitchFamily="2" charset="77"/>
              </a:rPr>
              <a:t>SKEMA </a:t>
            </a:r>
          </a:p>
        </p:txBody>
      </p:sp>
      <p:sp>
        <p:nvSpPr>
          <p:cNvPr id="20" name="Sous-titre 2">
            <a:extLst>
              <a:ext uri="{FF2B5EF4-FFF2-40B4-BE49-F238E27FC236}">
                <a16:creationId xmlns:a16="http://schemas.microsoft.com/office/drawing/2014/main" id="{032BABA8-985C-4641-B5CE-7B3E09E4EB49}"/>
              </a:ext>
            </a:extLst>
          </p:cNvPr>
          <p:cNvSpPr>
            <a:spLocks noGrp="1"/>
          </p:cNvSpPr>
          <p:nvPr>
            <p:ph type="subTitle" idx="1" hasCustomPrompt="1"/>
          </p:nvPr>
        </p:nvSpPr>
        <p:spPr>
          <a:xfrm>
            <a:off x="7218167" y="3996436"/>
            <a:ext cx="2878520" cy="496996"/>
          </a:xfrm>
          <a:prstGeom prst="rect">
            <a:avLst/>
          </a:prstGeom>
        </p:spPr>
        <p:txBody>
          <a:bodyPr/>
          <a:lstStyle>
            <a:lvl1pPr marL="0" indent="0" algn="ctr">
              <a:buNone/>
              <a:defRPr sz="28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Thank you</a:t>
            </a:r>
          </a:p>
        </p:txBody>
      </p:sp>
      <p:sp>
        <p:nvSpPr>
          <p:cNvPr id="21" name="Espace réservé du texte 6">
            <a:extLst>
              <a:ext uri="{FF2B5EF4-FFF2-40B4-BE49-F238E27FC236}">
                <a16:creationId xmlns:a16="http://schemas.microsoft.com/office/drawing/2014/main" id="{82613652-F0DF-7A4A-B08D-BC9118F78885}"/>
              </a:ext>
            </a:extLst>
          </p:cNvPr>
          <p:cNvSpPr>
            <a:spLocks noGrp="1"/>
          </p:cNvSpPr>
          <p:nvPr>
            <p:ph type="body" sz="quarter" idx="11" hasCustomPrompt="1"/>
          </p:nvPr>
        </p:nvSpPr>
        <p:spPr>
          <a:xfrm>
            <a:off x="6573785" y="2862509"/>
            <a:ext cx="4094438" cy="496996"/>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sz="2400" b="1" i="0">
                <a:latin typeface="Nexa Bold" panose="02000000000000000000" pitchFamily="2"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Nexa Bold" panose="02000000000000000000" pitchFamily="2" charset="77"/>
                <a:ea typeface="+mn-ea"/>
                <a:cs typeface="+mn-cs"/>
              </a:rPr>
              <a:t>AT HOME WORLDWIDE*</a:t>
            </a:r>
          </a:p>
        </p:txBody>
      </p:sp>
      <p:sp>
        <p:nvSpPr>
          <p:cNvPr id="22" name="Espace réservé du texte 3">
            <a:extLst>
              <a:ext uri="{FF2B5EF4-FFF2-40B4-BE49-F238E27FC236}">
                <a16:creationId xmlns:a16="http://schemas.microsoft.com/office/drawing/2014/main" id="{00269173-0E4F-D446-BF19-6953A65C1941}"/>
              </a:ext>
            </a:extLst>
          </p:cNvPr>
          <p:cNvSpPr>
            <a:spLocks noGrp="1"/>
          </p:cNvSpPr>
          <p:nvPr>
            <p:ph type="body" sz="quarter" idx="12" hasCustomPrompt="1"/>
          </p:nvPr>
        </p:nvSpPr>
        <p:spPr>
          <a:xfrm>
            <a:off x="7538329" y="3356264"/>
            <a:ext cx="2165350" cy="303477"/>
          </a:xfrm>
          <a:prstGeom prst="rect">
            <a:avLst/>
          </a:prstGeom>
        </p:spPr>
        <p:txBody>
          <a:bodyPr/>
          <a:lstStyle>
            <a:lvl1pPr marL="0" indent="0" algn="ctr">
              <a:buNone/>
              <a:defRPr sz="800" i="1">
                <a:latin typeface="+mn-lt"/>
              </a:defRPr>
            </a:lvl1pPr>
          </a:lstStyle>
          <a:p>
            <a:r>
              <a:rPr lang="fr-FR" dirty="0"/>
              <a:t>*Chez vous, partout dans le monde </a:t>
            </a:r>
          </a:p>
        </p:txBody>
      </p:sp>
    </p:spTree>
    <p:extLst>
      <p:ext uri="{BB962C8B-B14F-4D97-AF65-F5344CB8AC3E}">
        <p14:creationId xmlns:p14="http://schemas.microsoft.com/office/powerpoint/2010/main" val="1588670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 - Titre, Texte, Phot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838200" y="673046"/>
            <a:ext cx="5471159" cy="693299"/>
          </a:xfrm>
          <a:prstGeom prst="rect">
            <a:avLst/>
          </a:prstGeom>
        </p:spPr>
        <p:txBody>
          <a:bodyPr anchor="b"/>
          <a:lstStyle>
            <a:lvl1pPr algn="l">
              <a:defRPr sz="4000" b="0" i="0">
                <a:solidFill>
                  <a:srgbClr val="E7433C"/>
                </a:solidFill>
                <a:latin typeface="Nexa Light" panose="02000000000000000000" pitchFamily="2" charset="77"/>
              </a:defRPr>
            </a:lvl1pPr>
          </a:lstStyle>
          <a:p>
            <a:r>
              <a:rPr lang="fr-FR" dirty="0"/>
              <a:t>TITRE</a:t>
            </a:r>
          </a:p>
        </p:txBody>
      </p:sp>
      <p:pic>
        <p:nvPicPr>
          <p:cNvPr id="5" name="Image 4">
            <a:extLst>
              <a:ext uri="{FF2B5EF4-FFF2-40B4-BE49-F238E27FC236}">
                <a16:creationId xmlns:a16="http://schemas.microsoft.com/office/drawing/2014/main" id="{7035C743-0703-3748-A1C1-168E05AE37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85078" y="0"/>
            <a:ext cx="4906922" cy="6858000"/>
          </a:xfrm>
          <a:prstGeom prst="rect">
            <a:avLst/>
          </a:prstGeom>
        </p:spPr>
      </p:pic>
      <p:sp>
        <p:nvSpPr>
          <p:cNvPr id="6" name="Espace réservé du texte 6">
            <a:extLst>
              <a:ext uri="{FF2B5EF4-FFF2-40B4-BE49-F238E27FC236}">
                <a16:creationId xmlns:a16="http://schemas.microsoft.com/office/drawing/2014/main" id="{D1CE5B26-7831-6F44-B695-DE0621439F25}"/>
              </a:ext>
            </a:extLst>
          </p:cNvPr>
          <p:cNvSpPr>
            <a:spLocks noGrp="1"/>
          </p:cNvSpPr>
          <p:nvPr>
            <p:ph type="body" sz="quarter" idx="12" hasCustomPrompt="1"/>
          </p:nvPr>
        </p:nvSpPr>
        <p:spPr>
          <a:xfrm>
            <a:off x="838200" y="1649685"/>
            <a:ext cx="5471159" cy="453526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atin typeface="+mn-lt"/>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r>
              <a:rPr lang="fr-FR" dirty="0"/>
              <a:t> </a:t>
            </a:r>
            <a:r>
              <a:rPr lang="fr-FR" dirty="0" err="1"/>
              <a:t>curulium</a:t>
            </a:r>
            <a:r>
              <a:rPr lang="fr-FR" dirty="0"/>
              <a:t> </a:t>
            </a:r>
            <a:r>
              <a:rPr lang="fr-FR" dirty="0" err="1"/>
              <a:t>eventu</a:t>
            </a:r>
            <a:r>
              <a:rPr lang="fr-FR" dirty="0"/>
              <a:t> </a:t>
            </a:r>
            <a:r>
              <a:rPr lang="fr-FR" dirty="0" err="1"/>
              <a:t>pendentem</a:t>
            </a:r>
            <a:r>
              <a:rPr lang="fr-FR" dirty="0"/>
              <a:t>. </a:t>
            </a:r>
            <a:r>
              <a:rPr lang="fr-FR" dirty="0" err="1"/>
              <a:t>haec</a:t>
            </a:r>
            <a:r>
              <a:rPr lang="fr-FR" dirty="0"/>
              <a:t> </a:t>
            </a:r>
            <a:r>
              <a:rPr lang="fr-FR" dirty="0" err="1"/>
              <a:t>similiaque</a:t>
            </a:r>
            <a:r>
              <a:rPr lang="fr-FR" dirty="0"/>
              <a:t> </a:t>
            </a:r>
            <a:r>
              <a:rPr lang="fr-FR" dirty="0" err="1"/>
              <a:t>memorabile</a:t>
            </a:r>
            <a:r>
              <a:rPr lang="fr-FR" dirty="0"/>
              <a:t> nihil </a:t>
            </a:r>
            <a:r>
              <a:rPr lang="fr-FR" dirty="0" err="1"/>
              <a:t>vel</a:t>
            </a:r>
            <a:r>
              <a:rPr lang="fr-FR" dirty="0"/>
              <a:t> </a:t>
            </a:r>
            <a:r>
              <a:rPr lang="fr-FR" dirty="0" err="1"/>
              <a:t>serium</a:t>
            </a:r>
            <a:r>
              <a:rPr lang="fr-FR" dirty="0"/>
              <a:t> agi </a:t>
            </a:r>
            <a:r>
              <a:rPr lang="fr-FR" dirty="0" err="1"/>
              <a:t>Romae</a:t>
            </a:r>
            <a:r>
              <a:rPr lang="fr-FR" dirty="0"/>
              <a:t> </a:t>
            </a:r>
            <a:r>
              <a:rPr lang="fr-FR" dirty="0" err="1"/>
              <a:t>permittunt</a:t>
            </a:r>
            <a:r>
              <a:rPr lang="fr-FR" dirty="0"/>
              <a:t>. </a:t>
            </a:r>
          </a:p>
        </p:txBody>
      </p:sp>
    </p:spTree>
    <p:extLst>
      <p:ext uri="{BB962C8B-B14F-4D97-AF65-F5344CB8AC3E}">
        <p14:creationId xmlns:p14="http://schemas.microsoft.com/office/powerpoint/2010/main" val="27390593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9 - Slide de Fin, P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71BD67-F7CE-3045-BC55-B2B94B665A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58445" y="6201067"/>
            <a:ext cx="2654949" cy="385948"/>
          </a:xfrm>
          <a:prstGeom prst="rect">
            <a:avLst/>
          </a:prstGeom>
        </p:spPr>
      </p:pic>
      <p:sp>
        <p:nvSpPr>
          <p:cNvPr id="17" name="TextBox 4">
            <a:extLst>
              <a:ext uri="{FF2B5EF4-FFF2-40B4-BE49-F238E27FC236}">
                <a16:creationId xmlns:a16="http://schemas.microsoft.com/office/drawing/2014/main" id="{FFE35D21-D79B-434C-B266-83F79A16EDA1}"/>
              </a:ext>
            </a:extLst>
          </p:cNvPr>
          <p:cNvSpPr txBox="1">
            <a:spLocks noChangeArrowheads="1"/>
          </p:cNvSpPr>
          <p:nvPr userDrawn="1"/>
        </p:nvSpPr>
        <p:spPr bwMode="auto">
          <a:xfrm>
            <a:off x="5810192" y="1926728"/>
            <a:ext cx="562162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eaLnBrk="1" hangingPunct="1"/>
            <a:r>
              <a:rPr lang="en-US" altLang="en-US" sz="4400" dirty="0">
                <a:solidFill>
                  <a:schemeClr val="tx1"/>
                </a:solidFill>
                <a:latin typeface="Nexa Thin" panose="02000500000000000000" pitchFamily="2" charset="77"/>
              </a:rPr>
              <a:t>BUSINESS SCHOOL</a:t>
            </a:r>
          </a:p>
        </p:txBody>
      </p:sp>
      <p:sp>
        <p:nvSpPr>
          <p:cNvPr id="18" name="Rectangle 17">
            <a:extLst>
              <a:ext uri="{FF2B5EF4-FFF2-40B4-BE49-F238E27FC236}">
                <a16:creationId xmlns:a16="http://schemas.microsoft.com/office/drawing/2014/main" id="{A43A2321-A776-9B43-BC57-D0FCE954F3E0}"/>
              </a:ext>
            </a:extLst>
          </p:cNvPr>
          <p:cNvSpPr/>
          <p:nvPr userDrawn="1"/>
        </p:nvSpPr>
        <p:spPr>
          <a:xfrm>
            <a:off x="6949139" y="961685"/>
            <a:ext cx="3416576" cy="1107996"/>
          </a:xfrm>
          <a:prstGeom prst="rect">
            <a:avLst/>
          </a:prstGeom>
        </p:spPr>
        <p:txBody>
          <a:bodyPr wrap="none">
            <a:spAutoFit/>
          </a:bodyPr>
          <a:lstStyle/>
          <a:p>
            <a:pPr lvl="0" algn="ctr"/>
            <a:r>
              <a:rPr lang="en-US" altLang="en-US" sz="6600" dirty="0">
                <a:solidFill>
                  <a:schemeClr val="tx1"/>
                </a:solidFill>
                <a:latin typeface="Nexa Thin" panose="02000500000000000000" pitchFamily="2" charset="77"/>
              </a:rPr>
              <a:t>SKEMA </a:t>
            </a:r>
          </a:p>
        </p:txBody>
      </p:sp>
      <p:sp>
        <p:nvSpPr>
          <p:cNvPr id="19" name="Sous-titre 2">
            <a:extLst>
              <a:ext uri="{FF2B5EF4-FFF2-40B4-BE49-F238E27FC236}">
                <a16:creationId xmlns:a16="http://schemas.microsoft.com/office/drawing/2014/main" id="{22A08A97-F027-FF4F-ACDA-08E70A0B2E8C}"/>
              </a:ext>
            </a:extLst>
          </p:cNvPr>
          <p:cNvSpPr>
            <a:spLocks noGrp="1"/>
          </p:cNvSpPr>
          <p:nvPr>
            <p:ph type="subTitle" idx="1" hasCustomPrompt="1"/>
          </p:nvPr>
        </p:nvSpPr>
        <p:spPr>
          <a:xfrm>
            <a:off x="7218167" y="3996436"/>
            <a:ext cx="2878520" cy="496996"/>
          </a:xfrm>
          <a:prstGeom prst="rect">
            <a:avLst/>
          </a:prstGeom>
        </p:spPr>
        <p:txBody>
          <a:bodyPr/>
          <a:lstStyle>
            <a:lvl1pPr marL="0" indent="0" algn="ctr">
              <a:buNone/>
              <a:defRPr sz="28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Thank you</a:t>
            </a:r>
          </a:p>
        </p:txBody>
      </p:sp>
      <p:sp>
        <p:nvSpPr>
          <p:cNvPr id="20" name="Espace réservé du texte 6">
            <a:extLst>
              <a:ext uri="{FF2B5EF4-FFF2-40B4-BE49-F238E27FC236}">
                <a16:creationId xmlns:a16="http://schemas.microsoft.com/office/drawing/2014/main" id="{A2CFB5EA-5CDD-B145-90DD-94839DBE83E7}"/>
              </a:ext>
            </a:extLst>
          </p:cNvPr>
          <p:cNvSpPr>
            <a:spLocks noGrp="1"/>
          </p:cNvSpPr>
          <p:nvPr>
            <p:ph type="body" sz="quarter" idx="11" hasCustomPrompt="1"/>
          </p:nvPr>
        </p:nvSpPr>
        <p:spPr>
          <a:xfrm>
            <a:off x="6573785" y="2862509"/>
            <a:ext cx="4094438" cy="496996"/>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sz="2400" b="1" i="0">
                <a:latin typeface="Nexa Bold" panose="02000000000000000000" pitchFamily="2"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Nexa Bold" panose="02000000000000000000" pitchFamily="2" charset="77"/>
                <a:ea typeface="+mn-ea"/>
                <a:cs typeface="+mn-cs"/>
              </a:rPr>
              <a:t>AT HOME WORLDWIDE*</a:t>
            </a:r>
          </a:p>
        </p:txBody>
      </p:sp>
      <p:sp>
        <p:nvSpPr>
          <p:cNvPr id="21" name="Espace réservé du texte 3">
            <a:extLst>
              <a:ext uri="{FF2B5EF4-FFF2-40B4-BE49-F238E27FC236}">
                <a16:creationId xmlns:a16="http://schemas.microsoft.com/office/drawing/2014/main" id="{39E25C5B-FF36-D24F-9112-79C1A396922E}"/>
              </a:ext>
            </a:extLst>
          </p:cNvPr>
          <p:cNvSpPr>
            <a:spLocks noGrp="1"/>
          </p:cNvSpPr>
          <p:nvPr>
            <p:ph type="body" sz="quarter" idx="12" hasCustomPrompt="1"/>
          </p:nvPr>
        </p:nvSpPr>
        <p:spPr>
          <a:xfrm>
            <a:off x="7538329" y="3356264"/>
            <a:ext cx="2165350" cy="303477"/>
          </a:xfrm>
          <a:prstGeom prst="rect">
            <a:avLst/>
          </a:prstGeom>
        </p:spPr>
        <p:txBody>
          <a:bodyPr/>
          <a:lstStyle>
            <a:lvl1pPr marL="0" indent="0" algn="ctr">
              <a:buNone/>
              <a:defRPr sz="800" i="1">
                <a:latin typeface="+mn-lt"/>
              </a:defRPr>
            </a:lvl1pPr>
          </a:lstStyle>
          <a:p>
            <a:r>
              <a:rPr lang="fr-FR" dirty="0"/>
              <a:t>*Chez vous, partout dans le monde </a:t>
            </a:r>
          </a:p>
        </p:txBody>
      </p:sp>
    </p:spTree>
    <p:extLst>
      <p:ext uri="{BB962C8B-B14F-4D97-AF65-F5344CB8AC3E}">
        <p14:creationId xmlns:p14="http://schemas.microsoft.com/office/powerpoint/2010/main" val="7759828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0 - Slide de Fin, PGE Alternativ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71BD67-F7CE-3045-BC55-B2B94B665A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58445" y="6201067"/>
            <a:ext cx="2654949" cy="385948"/>
          </a:xfrm>
          <a:prstGeom prst="rect">
            <a:avLst/>
          </a:prstGeom>
        </p:spPr>
      </p:pic>
      <p:sp>
        <p:nvSpPr>
          <p:cNvPr id="18" name="TextBox 4">
            <a:extLst>
              <a:ext uri="{FF2B5EF4-FFF2-40B4-BE49-F238E27FC236}">
                <a16:creationId xmlns:a16="http://schemas.microsoft.com/office/drawing/2014/main" id="{6FF08487-B047-B04D-A6D6-3ECEEB52505A}"/>
              </a:ext>
            </a:extLst>
          </p:cNvPr>
          <p:cNvSpPr txBox="1">
            <a:spLocks noChangeArrowheads="1"/>
          </p:cNvSpPr>
          <p:nvPr userDrawn="1"/>
        </p:nvSpPr>
        <p:spPr bwMode="auto">
          <a:xfrm>
            <a:off x="5810192" y="1926728"/>
            <a:ext cx="562162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eaLnBrk="1" hangingPunct="1"/>
            <a:r>
              <a:rPr lang="en-US" altLang="en-US" sz="4400" dirty="0">
                <a:solidFill>
                  <a:schemeClr val="tx1"/>
                </a:solidFill>
                <a:latin typeface="Nexa Thin" panose="02000500000000000000" pitchFamily="2" charset="77"/>
              </a:rPr>
              <a:t>BUSINESS SCHOOL</a:t>
            </a:r>
          </a:p>
        </p:txBody>
      </p:sp>
      <p:sp>
        <p:nvSpPr>
          <p:cNvPr id="19" name="Rectangle 18">
            <a:extLst>
              <a:ext uri="{FF2B5EF4-FFF2-40B4-BE49-F238E27FC236}">
                <a16:creationId xmlns:a16="http://schemas.microsoft.com/office/drawing/2014/main" id="{FC207839-40FF-E245-A08D-028E9A7D5849}"/>
              </a:ext>
            </a:extLst>
          </p:cNvPr>
          <p:cNvSpPr/>
          <p:nvPr userDrawn="1"/>
        </p:nvSpPr>
        <p:spPr>
          <a:xfrm>
            <a:off x="6949139" y="961685"/>
            <a:ext cx="3416576" cy="1107996"/>
          </a:xfrm>
          <a:prstGeom prst="rect">
            <a:avLst/>
          </a:prstGeom>
        </p:spPr>
        <p:txBody>
          <a:bodyPr wrap="none">
            <a:spAutoFit/>
          </a:bodyPr>
          <a:lstStyle/>
          <a:p>
            <a:pPr lvl="0" algn="ctr"/>
            <a:r>
              <a:rPr lang="en-US" altLang="en-US" sz="6600" dirty="0">
                <a:solidFill>
                  <a:schemeClr val="tx1"/>
                </a:solidFill>
                <a:latin typeface="Nexa Thin" panose="02000500000000000000" pitchFamily="2" charset="77"/>
              </a:rPr>
              <a:t>SKEMA </a:t>
            </a:r>
          </a:p>
        </p:txBody>
      </p:sp>
      <p:sp>
        <p:nvSpPr>
          <p:cNvPr id="20" name="Sous-titre 2">
            <a:extLst>
              <a:ext uri="{FF2B5EF4-FFF2-40B4-BE49-F238E27FC236}">
                <a16:creationId xmlns:a16="http://schemas.microsoft.com/office/drawing/2014/main" id="{99D75B2F-B2DF-2E4D-A579-411C6B6BD06C}"/>
              </a:ext>
            </a:extLst>
          </p:cNvPr>
          <p:cNvSpPr>
            <a:spLocks noGrp="1"/>
          </p:cNvSpPr>
          <p:nvPr>
            <p:ph type="subTitle" idx="1" hasCustomPrompt="1"/>
          </p:nvPr>
        </p:nvSpPr>
        <p:spPr>
          <a:xfrm>
            <a:off x="7218167" y="3996436"/>
            <a:ext cx="2878520" cy="496996"/>
          </a:xfrm>
          <a:prstGeom prst="rect">
            <a:avLst/>
          </a:prstGeom>
        </p:spPr>
        <p:txBody>
          <a:bodyPr/>
          <a:lstStyle>
            <a:lvl1pPr marL="0" indent="0" algn="ctr">
              <a:buNone/>
              <a:defRPr sz="28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Thank you</a:t>
            </a:r>
          </a:p>
        </p:txBody>
      </p:sp>
      <p:sp>
        <p:nvSpPr>
          <p:cNvPr id="21" name="Espace réservé du texte 6">
            <a:extLst>
              <a:ext uri="{FF2B5EF4-FFF2-40B4-BE49-F238E27FC236}">
                <a16:creationId xmlns:a16="http://schemas.microsoft.com/office/drawing/2014/main" id="{2D210D87-87B9-AA40-B2A2-0FF7EF034802}"/>
              </a:ext>
            </a:extLst>
          </p:cNvPr>
          <p:cNvSpPr>
            <a:spLocks noGrp="1"/>
          </p:cNvSpPr>
          <p:nvPr>
            <p:ph type="body" sz="quarter" idx="11" hasCustomPrompt="1"/>
          </p:nvPr>
        </p:nvSpPr>
        <p:spPr>
          <a:xfrm>
            <a:off x="6573785" y="2862509"/>
            <a:ext cx="4094438" cy="496996"/>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sz="2400" b="1" i="0">
                <a:latin typeface="Nexa Bold" panose="02000000000000000000" pitchFamily="2"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Nexa Bold" panose="02000000000000000000" pitchFamily="2" charset="77"/>
                <a:ea typeface="+mn-ea"/>
                <a:cs typeface="+mn-cs"/>
              </a:rPr>
              <a:t>AT HOME WORLDWIDE*</a:t>
            </a:r>
          </a:p>
        </p:txBody>
      </p:sp>
      <p:sp>
        <p:nvSpPr>
          <p:cNvPr id="22" name="Espace réservé du texte 3">
            <a:extLst>
              <a:ext uri="{FF2B5EF4-FFF2-40B4-BE49-F238E27FC236}">
                <a16:creationId xmlns:a16="http://schemas.microsoft.com/office/drawing/2014/main" id="{CB7888AC-FC7C-D746-9B1B-8F87518354C5}"/>
              </a:ext>
            </a:extLst>
          </p:cNvPr>
          <p:cNvSpPr>
            <a:spLocks noGrp="1"/>
          </p:cNvSpPr>
          <p:nvPr>
            <p:ph type="body" sz="quarter" idx="12" hasCustomPrompt="1"/>
          </p:nvPr>
        </p:nvSpPr>
        <p:spPr>
          <a:xfrm>
            <a:off x="7538329" y="3356264"/>
            <a:ext cx="2165350" cy="303477"/>
          </a:xfrm>
          <a:prstGeom prst="rect">
            <a:avLst/>
          </a:prstGeom>
        </p:spPr>
        <p:txBody>
          <a:bodyPr/>
          <a:lstStyle>
            <a:lvl1pPr marL="0" indent="0" algn="ctr">
              <a:buNone/>
              <a:defRPr sz="800" i="1">
                <a:latin typeface="+mn-lt"/>
              </a:defRPr>
            </a:lvl1pPr>
          </a:lstStyle>
          <a:p>
            <a:r>
              <a:rPr lang="fr-FR" dirty="0"/>
              <a:t>*Chez vous, partout dans le monde </a:t>
            </a:r>
          </a:p>
        </p:txBody>
      </p:sp>
    </p:spTree>
    <p:extLst>
      <p:ext uri="{BB962C8B-B14F-4D97-AF65-F5344CB8AC3E}">
        <p14:creationId xmlns:p14="http://schemas.microsoft.com/office/powerpoint/2010/main" val="1758809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1 - Slide de Fin, MS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71BD67-F7CE-3045-BC55-B2B94B665A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58445" y="6201067"/>
            <a:ext cx="2654949" cy="385948"/>
          </a:xfrm>
          <a:prstGeom prst="rect">
            <a:avLst/>
          </a:prstGeom>
        </p:spPr>
      </p:pic>
      <p:sp>
        <p:nvSpPr>
          <p:cNvPr id="15" name="TextBox 4">
            <a:extLst>
              <a:ext uri="{FF2B5EF4-FFF2-40B4-BE49-F238E27FC236}">
                <a16:creationId xmlns:a16="http://schemas.microsoft.com/office/drawing/2014/main" id="{57389247-5F25-604C-8DFE-E7A5F206D28E}"/>
              </a:ext>
            </a:extLst>
          </p:cNvPr>
          <p:cNvSpPr txBox="1">
            <a:spLocks noChangeArrowheads="1"/>
          </p:cNvSpPr>
          <p:nvPr userDrawn="1"/>
        </p:nvSpPr>
        <p:spPr bwMode="auto">
          <a:xfrm>
            <a:off x="5810192" y="1926728"/>
            <a:ext cx="562162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eaLnBrk="1" hangingPunct="1"/>
            <a:r>
              <a:rPr lang="en-US" altLang="en-US" sz="4400" dirty="0">
                <a:solidFill>
                  <a:schemeClr val="tx1"/>
                </a:solidFill>
                <a:latin typeface="Nexa Thin" panose="02000500000000000000" pitchFamily="2" charset="77"/>
              </a:rPr>
              <a:t>BUSINESS SCHOOL</a:t>
            </a:r>
          </a:p>
        </p:txBody>
      </p:sp>
      <p:sp>
        <p:nvSpPr>
          <p:cNvPr id="16" name="Rectangle 15">
            <a:extLst>
              <a:ext uri="{FF2B5EF4-FFF2-40B4-BE49-F238E27FC236}">
                <a16:creationId xmlns:a16="http://schemas.microsoft.com/office/drawing/2014/main" id="{6F20A83F-00CA-5B45-ACF4-3C86B80EFA2C}"/>
              </a:ext>
            </a:extLst>
          </p:cNvPr>
          <p:cNvSpPr/>
          <p:nvPr userDrawn="1"/>
        </p:nvSpPr>
        <p:spPr>
          <a:xfrm>
            <a:off x="6949139" y="961685"/>
            <a:ext cx="3416576" cy="1107996"/>
          </a:xfrm>
          <a:prstGeom prst="rect">
            <a:avLst/>
          </a:prstGeom>
        </p:spPr>
        <p:txBody>
          <a:bodyPr wrap="none">
            <a:spAutoFit/>
          </a:bodyPr>
          <a:lstStyle/>
          <a:p>
            <a:pPr lvl="0" algn="ctr"/>
            <a:r>
              <a:rPr lang="en-US" altLang="en-US" sz="6600" dirty="0">
                <a:solidFill>
                  <a:schemeClr val="tx1"/>
                </a:solidFill>
                <a:latin typeface="Nexa Thin" panose="02000500000000000000" pitchFamily="2" charset="77"/>
              </a:rPr>
              <a:t>SKEMA </a:t>
            </a:r>
          </a:p>
        </p:txBody>
      </p:sp>
      <p:sp>
        <p:nvSpPr>
          <p:cNvPr id="20" name="Sous-titre 2">
            <a:extLst>
              <a:ext uri="{FF2B5EF4-FFF2-40B4-BE49-F238E27FC236}">
                <a16:creationId xmlns:a16="http://schemas.microsoft.com/office/drawing/2014/main" id="{06AC1C5A-86D5-1B48-9CC1-E2DA9A0D2D1A}"/>
              </a:ext>
            </a:extLst>
          </p:cNvPr>
          <p:cNvSpPr>
            <a:spLocks noGrp="1"/>
          </p:cNvSpPr>
          <p:nvPr>
            <p:ph type="subTitle" idx="1" hasCustomPrompt="1"/>
          </p:nvPr>
        </p:nvSpPr>
        <p:spPr>
          <a:xfrm>
            <a:off x="7218167" y="3996436"/>
            <a:ext cx="2878520" cy="496996"/>
          </a:xfrm>
          <a:prstGeom prst="rect">
            <a:avLst/>
          </a:prstGeom>
        </p:spPr>
        <p:txBody>
          <a:bodyPr/>
          <a:lstStyle>
            <a:lvl1pPr marL="0" indent="0" algn="ctr">
              <a:buNone/>
              <a:defRPr sz="28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Thank you</a:t>
            </a:r>
          </a:p>
        </p:txBody>
      </p:sp>
      <p:sp>
        <p:nvSpPr>
          <p:cNvPr id="21" name="Espace réservé du texte 6">
            <a:extLst>
              <a:ext uri="{FF2B5EF4-FFF2-40B4-BE49-F238E27FC236}">
                <a16:creationId xmlns:a16="http://schemas.microsoft.com/office/drawing/2014/main" id="{1FB4FDC0-84E5-2C4E-B814-A77091F027D0}"/>
              </a:ext>
            </a:extLst>
          </p:cNvPr>
          <p:cNvSpPr>
            <a:spLocks noGrp="1"/>
          </p:cNvSpPr>
          <p:nvPr>
            <p:ph type="body" sz="quarter" idx="11" hasCustomPrompt="1"/>
          </p:nvPr>
        </p:nvSpPr>
        <p:spPr>
          <a:xfrm>
            <a:off x="6573785" y="2862509"/>
            <a:ext cx="4094438" cy="496996"/>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sz="2400" b="1" i="0">
                <a:latin typeface="Nexa Bold" panose="02000000000000000000" pitchFamily="2"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Nexa Bold" panose="02000000000000000000" pitchFamily="2" charset="77"/>
                <a:ea typeface="+mn-ea"/>
                <a:cs typeface="+mn-cs"/>
              </a:rPr>
              <a:t>AT HOME WORLDWIDE*</a:t>
            </a:r>
          </a:p>
        </p:txBody>
      </p:sp>
      <p:sp>
        <p:nvSpPr>
          <p:cNvPr id="22" name="Espace réservé du texte 3">
            <a:extLst>
              <a:ext uri="{FF2B5EF4-FFF2-40B4-BE49-F238E27FC236}">
                <a16:creationId xmlns:a16="http://schemas.microsoft.com/office/drawing/2014/main" id="{5C9AF298-9BB1-9449-9687-030C2264D9F8}"/>
              </a:ext>
            </a:extLst>
          </p:cNvPr>
          <p:cNvSpPr>
            <a:spLocks noGrp="1"/>
          </p:cNvSpPr>
          <p:nvPr>
            <p:ph type="body" sz="quarter" idx="12" hasCustomPrompt="1"/>
          </p:nvPr>
        </p:nvSpPr>
        <p:spPr>
          <a:xfrm>
            <a:off x="7538329" y="3356264"/>
            <a:ext cx="2165350" cy="303477"/>
          </a:xfrm>
          <a:prstGeom prst="rect">
            <a:avLst/>
          </a:prstGeom>
        </p:spPr>
        <p:txBody>
          <a:bodyPr/>
          <a:lstStyle>
            <a:lvl1pPr marL="0" indent="0" algn="ctr">
              <a:buNone/>
              <a:defRPr sz="800" i="1">
                <a:latin typeface="+mn-lt"/>
              </a:defRPr>
            </a:lvl1pPr>
          </a:lstStyle>
          <a:p>
            <a:r>
              <a:rPr lang="fr-FR" dirty="0"/>
              <a:t>*Chez vous, partout dans le monde </a:t>
            </a:r>
          </a:p>
        </p:txBody>
      </p:sp>
    </p:spTree>
    <p:extLst>
      <p:ext uri="{BB962C8B-B14F-4D97-AF65-F5344CB8AC3E}">
        <p14:creationId xmlns:p14="http://schemas.microsoft.com/office/powerpoint/2010/main" val="6358603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2 - Slide de Fin, MSc Alternativ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71BD67-F7CE-3045-BC55-B2B94B665A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58445" y="6201067"/>
            <a:ext cx="2654949" cy="385948"/>
          </a:xfrm>
          <a:prstGeom prst="rect">
            <a:avLst/>
          </a:prstGeom>
        </p:spPr>
      </p:pic>
      <p:sp>
        <p:nvSpPr>
          <p:cNvPr id="18" name="TextBox 4">
            <a:extLst>
              <a:ext uri="{FF2B5EF4-FFF2-40B4-BE49-F238E27FC236}">
                <a16:creationId xmlns:a16="http://schemas.microsoft.com/office/drawing/2014/main" id="{22AE6354-1ED4-384D-9987-C669EF3FD175}"/>
              </a:ext>
            </a:extLst>
          </p:cNvPr>
          <p:cNvSpPr txBox="1">
            <a:spLocks noChangeArrowheads="1"/>
          </p:cNvSpPr>
          <p:nvPr userDrawn="1"/>
        </p:nvSpPr>
        <p:spPr bwMode="auto">
          <a:xfrm>
            <a:off x="5810192" y="1926728"/>
            <a:ext cx="562162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eaLnBrk="1" hangingPunct="1"/>
            <a:r>
              <a:rPr lang="en-US" altLang="en-US" sz="4400" dirty="0">
                <a:solidFill>
                  <a:schemeClr val="tx1"/>
                </a:solidFill>
                <a:latin typeface="Nexa Thin" panose="02000500000000000000" pitchFamily="2" charset="77"/>
              </a:rPr>
              <a:t>BUSINESS SCHOOL</a:t>
            </a:r>
          </a:p>
        </p:txBody>
      </p:sp>
      <p:sp>
        <p:nvSpPr>
          <p:cNvPr id="19" name="Rectangle 18">
            <a:extLst>
              <a:ext uri="{FF2B5EF4-FFF2-40B4-BE49-F238E27FC236}">
                <a16:creationId xmlns:a16="http://schemas.microsoft.com/office/drawing/2014/main" id="{722805B5-E163-A24D-826A-CED71952BE5B}"/>
              </a:ext>
            </a:extLst>
          </p:cNvPr>
          <p:cNvSpPr/>
          <p:nvPr userDrawn="1"/>
        </p:nvSpPr>
        <p:spPr>
          <a:xfrm>
            <a:off x="6949139" y="961685"/>
            <a:ext cx="3416576" cy="1107996"/>
          </a:xfrm>
          <a:prstGeom prst="rect">
            <a:avLst/>
          </a:prstGeom>
        </p:spPr>
        <p:txBody>
          <a:bodyPr wrap="none">
            <a:spAutoFit/>
          </a:bodyPr>
          <a:lstStyle/>
          <a:p>
            <a:pPr lvl="0" algn="ctr"/>
            <a:r>
              <a:rPr lang="en-US" altLang="en-US" sz="6600" dirty="0">
                <a:solidFill>
                  <a:schemeClr val="tx1"/>
                </a:solidFill>
                <a:latin typeface="Nexa Thin" panose="02000500000000000000" pitchFamily="2" charset="77"/>
              </a:rPr>
              <a:t>SKEMA </a:t>
            </a:r>
          </a:p>
        </p:txBody>
      </p:sp>
      <p:sp>
        <p:nvSpPr>
          <p:cNvPr id="20" name="Sous-titre 2">
            <a:extLst>
              <a:ext uri="{FF2B5EF4-FFF2-40B4-BE49-F238E27FC236}">
                <a16:creationId xmlns:a16="http://schemas.microsoft.com/office/drawing/2014/main" id="{2A98B302-607C-5149-A91D-6CE3B98EB366}"/>
              </a:ext>
            </a:extLst>
          </p:cNvPr>
          <p:cNvSpPr>
            <a:spLocks noGrp="1"/>
          </p:cNvSpPr>
          <p:nvPr>
            <p:ph type="subTitle" idx="1" hasCustomPrompt="1"/>
          </p:nvPr>
        </p:nvSpPr>
        <p:spPr>
          <a:xfrm>
            <a:off x="7218167" y="3996436"/>
            <a:ext cx="2878520" cy="496996"/>
          </a:xfrm>
          <a:prstGeom prst="rect">
            <a:avLst/>
          </a:prstGeom>
        </p:spPr>
        <p:txBody>
          <a:bodyPr/>
          <a:lstStyle>
            <a:lvl1pPr marL="0" indent="0" algn="ctr">
              <a:buNone/>
              <a:defRPr sz="28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Thank you</a:t>
            </a:r>
          </a:p>
        </p:txBody>
      </p:sp>
      <p:sp>
        <p:nvSpPr>
          <p:cNvPr id="21" name="Espace réservé du texte 6">
            <a:extLst>
              <a:ext uri="{FF2B5EF4-FFF2-40B4-BE49-F238E27FC236}">
                <a16:creationId xmlns:a16="http://schemas.microsoft.com/office/drawing/2014/main" id="{7C83AA81-4DA0-044C-AF82-73A3CC4A137B}"/>
              </a:ext>
            </a:extLst>
          </p:cNvPr>
          <p:cNvSpPr>
            <a:spLocks noGrp="1"/>
          </p:cNvSpPr>
          <p:nvPr>
            <p:ph type="body" sz="quarter" idx="11" hasCustomPrompt="1"/>
          </p:nvPr>
        </p:nvSpPr>
        <p:spPr>
          <a:xfrm>
            <a:off x="6573785" y="2862509"/>
            <a:ext cx="4094438" cy="496996"/>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sz="2400" b="1" i="0">
                <a:latin typeface="Nexa Bold" panose="02000000000000000000" pitchFamily="2"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Nexa Bold" panose="02000000000000000000" pitchFamily="2" charset="77"/>
                <a:ea typeface="+mn-ea"/>
                <a:cs typeface="+mn-cs"/>
              </a:rPr>
              <a:t>AT HOME WORLDWIDE*</a:t>
            </a:r>
          </a:p>
        </p:txBody>
      </p:sp>
      <p:sp>
        <p:nvSpPr>
          <p:cNvPr id="22" name="Espace réservé du texte 3">
            <a:extLst>
              <a:ext uri="{FF2B5EF4-FFF2-40B4-BE49-F238E27FC236}">
                <a16:creationId xmlns:a16="http://schemas.microsoft.com/office/drawing/2014/main" id="{17B0AAD5-5DCE-E64A-8621-97C2EBE9B230}"/>
              </a:ext>
            </a:extLst>
          </p:cNvPr>
          <p:cNvSpPr>
            <a:spLocks noGrp="1"/>
          </p:cNvSpPr>
          <p:nvPr>
            <p:ph type="body" sz="quarter" idx="12" hasCustomPrompt="1"/>
          </p:nvPr>
        </p:nvSpPr>
        <p:spPr>
          <a:xfrm>
            <a:off x="7538329" y="3356264"/>
            <a:ext cx="2165350" cy="303477"/>
          </a:xfrm>
          <a:prstGeom prst="rect">
            <a:avLst/>
          </a:prstGeom>
        </p:spPr>
        <p:txBody>
          <a:bodyPr/>
          <a:lstStyle>
            <a:lvl1pPr marL="0" indent="0" algn="ctr">
              <a:buNone/>
              <a:defRPr sz="800" i="1">
                <a:latin typeface="+mn-lt"/>
              </a:defRPr>
            </a:lvl1pPr>
          </a:lstStyle>
          <a:p>
            <a:r>
              <a:rPr lang="fr-FR" dirty="0"/>
              <a:t>*Chez vous, partout dans le monde </a:t>
            </a:r>
          </a:p>
        </p:txBody>
      </p:sp>
    </p:spTree>
    <p:extLst>
      <p:ext uri="{BB962C8B-B14F-4D97-AF65-F5344CB8AC3E}">
        <p14:creationId xmlns:p14="http://schemas.microsoft.com/office/powerpoint/2010/main" val="25975071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3 - Slide de Fin, MS">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71BD67-F7CE-3045-BC55-B2B94B665A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58445" y="6201067"/>
            <a:ext cx="2654949" cy="385948"/>
          </a:xfrm>
          <a:prstGeom prst="rect">
            <a:avLst/>
          </a:prstGeom>
        </p:spPr>
      </p:pic>
      <p:sp>
        <p:nvSpPr>
          <p:cNvPr id="23" name="TextBox 4">
            <a:extLst>
              <a:ext uri="{FF2B5EF4-FFF2-40B4-BE49-F238E27FC236}">
                <a16:creationId xmlns:a16="http://schemas.microsoft.com/office/drawing/2014/main" id="{3FE87854-5C1B-FA46-AAA6-ABE982D426B4}"/>
              </a:ext>
            </a:extLst>
          </p:cNvPr>
          <p:cNvSpPr txBox="1">
            <a:spLocks noChangeArrowheads="1"/>
          </p:cNvSpPr>
          <p:nvPr userDrawn="1"/>
        </p:nvSpPr>
        <p:spPr bwMode="auto">
          <a:xfrm>
            <a:off x="5810192" y="1926728"/>
            <a:ext cx="562162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eaLnBrk="1" hangingPunct="1"/>
            <a:r>
              <a:rPr lang="en-US" altLang="en-US" sz="4400" dirty="0">
                <a:solidFill>
                  <a:schemeClr val="tx1"/>
                </a:solidFill>
                <a:latin typeface="Nexa Thin" panose="02000500000000000000" pitchFamily="2" charset="77"/>
              </a:rPr>
              <a:t>BUSINESS SCHOOL</a:t>
            </a:r>
          </a:p>
        </p:txBody>
      </p:sp>
      <p:sp>
        <p:nvSpPr>
          <p:cNvPr id="24" name="Rectangle 23">
            <a:extLst>
              <a:ext uri="{FF2B5EF4-FFF2-40B4-BE49-F238E27FC236}">
                <a16:creationId xmlns:a16="http://schemas.microsoft.com/office/drawing/2014/main" id="{C8932984-A6DD-5941-99A7-7A8FA4E7D87C}"/>
              </a:ext>
            </a:extLst>
          </p:cNvPr>
          <p:cNvSpPr/>
          <p:nvPr userDrawn="1"/>
        </p:nvSpPr>
        <p:spPr>
          <a:xfrm>
            <a:off x="6949139" y="961685"/>
            <a:ext cx="3416576" cy="1107996"/>
          </a:xfrm>
          <a:prstGeom prst="rect">
            <a:avLst/>
          </a:prstGeom>
        </p:spPr>
        <p:txBody>
          <a:bodyPr wrap="none">
            <a:spAutoFit/>
          </a:bodyPr>
          <a:lstStyle/>
          <a:p>
            <a:pPr lvl="0" algn="ctr"/>
            <a:r>
              <a:rPr lang="en-US" altLang="en-US" sz="6600" dirty="0">
                <a:solidFill>
                  <a:schemeClr val="tx1"/>
                </a:solidFill>
                <a:latin typeface="Nexa Thin" panose="02000500000000000000" pitchFamily="2" charset="77"/>
              </a:rPr>
              <a:t>SKEMA </a:t>
            </a:r>
          </a:p>
        </p:txBody>
      </p:sp>
      <p:sp>
        <p:nvSpPr>
          <p:cNvPr id="25" name="Sous-titre 2">
            <a:extLst>
              <a:ext uri="{FF2B5EF4-FFF2-40B4-BE49-F238E27FC236}">
                <a16:creationId xmlns:a16="http://schemas.microsoft.com/office/drawing/2014/main" id="{D9FA26D1-F269-B64E-8FAF-954C6F3CD56F}"/>
              </a:ext>
            </a:extLst>
          </p:cNvPr>
          <p:cNvSpPr>
            <a:spLocks noGrp="1"/>
          </p:cNvSpPr>
          <p:nvPr>
            <p:ph type="subTitle" idx="1" hasCustomPrompt="1"/>
          </p:nvPr>
        </p:nvSpPr>
        <p:spPr>
          <a:xfrm>
            <a:off x="7218167" y="3996436"/>
            <a:ext cx="2878520" cy="496996"/>
          </a:xfrm>
          <a:prstGeom prst="rect">
            <a:avLst/>
          </a:prstGeom>
        </p:spPr>
        <p:txBody>
          <a:bodyPr/>
          <a:lstStyle>
            <a:lvl1pPr marL="0" indent="0" algn="ctr">
              <a:buNone/>
              <a:defRPr sz="28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Thank you</a:t>
            </a:r>
          </a:p>
        </p:txBody>
      </p:sp>
      <p:sp>
        <p:nvSpPr>
          <p:cNvPr id="26" name="Espace réservé du texte 6">
            <a:extLst>
              <a:ext uri="{FF2B5EF4-FFF2-40B4-BE49-F238E27FC236}">
                <a16:creationId xmlns:a16="http://schemas.microsoft.com/office/drawing/2014/main" id="{4AF1A6E3-B62F-6A43-B2BE-B2390E8154DC}"/>
              </a:ext>
            </a:extLst>
          </p:cNvPr>
          <p:cNvSpPr>
            <a:spLocks noGrp="1"/>
          </p:cNvSpPr>
          <p:nvPr>
            <p:ph type="body" sz="quarter" idx="11" hasCustomPrompt="1"/>
          </p:nvPr>
        </p:nvSpPr>
        <p:spPr>
          <a:xfrm>
            <a:off x="6573785" y="2862509"/>
            <a:ext cx="4094438" cy="496996"/>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sz="2400" b="1" i="0">
                <a:latin typeface="Nexa Bold" panose="02000000000000000000" pitchFamily="2"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Nexa Bold" panose="02000000000000000000" pitchFamily="2" charset="77"/>
                <a:ea typeface="+mn-ea"/>
                <a:cs typeface="+mn-cs"/>
              </a:rPr>
              <a:t>AT HOME WORLDWIDE*</a:t>
            </a:r>
          </a:p>
        </p:txBody>
      </p:sp>
      <p:sp>
        <p:nvSpPr>
          <p:cNvPr id="27" name="Espace réservé du texte 3">
            <a:extLst>
              <a:ext uri="{FF2B5EF4-FFF2-40B4-BE49-F238E27FC236}">
                <a16:creationId xmlns:a16="http://schemas.microsoft.com/office/drawing/2014/main" id="{E9343FD5-F44D-9F46-B1F2-5AF5DABCC0D4}"/>
              </a:ext>
            </a:extLst>
          </p:cNvPr>
          <p:cNvSpPr>
            <a:spLocks noGrp="1"/>
          </p:cNvSpPr>
          <p:nvPr>
            <p:ph type="body" sz="quarter" idx="12" hasCustomPrompt="1"/>
          </p:nvPr>
        </p:nvSpPr>
        <p:spPr>
          <a:xfrm>
            <a:off x="7538329" y="3356264"/>
            <a:ext cx="2165350" cy="303477"/>
          </a:xfrm>
          <a:prstGeom prst="rect">
            <a:avLst/>
          </a:prstGeom>
        </p:spPr>
        <p:txBody>
          <a:bodyPr/>
          <a:lstStyle>
            <a:lvl1pPr marL="0" indent="0" algn="ctr">
              <a:buNone/>
              <a:defRPr sz="800" i="1">
                <a:latin typeface="+mn-lt"/>
              </a:defRPr>
            </a:lvl1pPr>
          </a:lstStyle>
          <a:p>
            <a:r>
              <a:rPr lang="fr-FR" dirty="0"/>
              <a:t>*Chez vous, partout dans le monde </a:t>
            </a:r>
          </a:p>
        </p:txBody>
      </p:sp>
    </p:spTree>
    <p:extLst>
      <p:ext uri="{BB962C8B-B14F-4D97-AF65-F5344CB8AC3E}">
        <p14:creationId xmlns:p14="http://schemas.microsoft.com/office/powerpoint/2010/main" val="34461197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4 - Slide de Fin, BBA">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71BD67-F7CE-3045-BC55-B2B94B665A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58445" y="6201067"/>
            <a:ext cx="2654949" cy="385948"/>
          </a:xfrm>
          <a:prstGeom prst="rect">
            <a:avLst/>
          </a:prstGeom>
        </p:spPr>
      </p:pic>
      <p:sp>
        <p:nvSpPr>
          <p:cNvPr id="18" name="TextBox 4">
            <a:extLst>
              <a:ext uri="{FF2B5EF4-FFF2-40B4-BE49-F238E27FC236}">
                <a16:creationId xmlns:a16="http://schemas.microsoft.com/office/drawing/2014/main" id="{280EDE67-8DCB-BF4A-ADC7-497363F3488E}"/>
              </a:ext>
            </a:extLst>
          </p:cNvPr>
          <p:cNvSpPr txBox="1">
            <a:spLocks noChangeArrowheads="1"/>
          </p:cNvSpPr>
          <p:nvPr userDrawn="1"/>
        </p:nvSpPr>
        <p:spPr bwMode="auto">
          <a:xfrm>
            <a:off x="5810192" y="1926728"/>
            <a:ext cx="562162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eaLnBrk="1" hangingPunct="1"/>
            <a:r>
              <a:rPr lang="en-US" altLang="en-US" sz="4400" dirty="0">
                <a:solidFill>
                  <a:schemeClr val="tx1"/>
                </a:solidFill>
                <a:latin typeface="Nexa Thin" panose="02000500000000000000" pitchFamily="2" charset="77"/>
              </a:rPr>
              <a:t>BUSINESS SCHOOL</a:t>
            </a:r>
          </a:p>
        </p:txBody>
      </p:sp>
      <p:sp>
        <p:nvSpPr>
          <p:cNvPr id="19" name="Rectangle 18">
            <a:extLst>
              <a:ext uri="{FF2B5EF4-FFF2-40B4-BE49-F238E27FC236}">
                <a16:creationId xmlns:a16="http://schemas.microsoft.com/office/drawing/2014/main" id="{51A61EDC-E186-A347-899B-DE30BFAF76E1}"/>
              </a:ext>
            </a:extLst>
          </p:cNvPr>
          <p:cNvSpPr/>
          <p:nvPr userDrawn="1"/>
        </p:nvSpPr>
        <p:spPr>
          <a:xfrm>
            <a:off x="6949139" y="961685"/>
            <a:ext cx="3416576" cy="1107996"/>
          </a:xfrm>
          <a:prstGeom prst="rect">
            <a:avLst/>
          </a:prstGeom>
        </p:spPr>
        <p:txBody>
          <a:bodyPr wrap="none">
            <a:spAutoFit/>
          </a:bodyPr>
          <a:lstStyle/>
          <a:p>
            <a:pPr lvl="0" algn="ctr"/>
            <a:r>
              <a:rPr lang="en-US" altLang="en-US" sz="6600" dirty="0">
                <a:solidFill>
                  <a:schemeClr val="tx1"/>
                </a:solidFill>
                <a:latin typeface="Nexa Thin" panose="02000500000000000000" pitchFamily="2" charset="77"/>
              </a:rPr>
              <a:t>SKEMA </a:t>
            </a:r>
          </a:p>
        </p:txBody>
      </p:sp>
      <p:sp>
        <p:nvSpPr>
          <p:cNvPr id="20" name="Sous-titre 2">
            <a:extLst>
              <a:ext uri="{FF2B5EF4-FFF2-40B4-BE49-F238E27FC236}">
                <a16:creationId xmlns:a16="http://schemas.microsoft.com/office/drawing/2014/main" id="{2DAEC1F7-7EA9-C647-A3F6-2E5CA120FD83}"/>
              </a:ext>
            </a:extLst>
          </p:cNvPr>
          <p:cNvSpPr>
            <a:spLocks noGrp="1"/>
          </p:cNvSpPr>
          <p:nvPr>
            <p:ph type="subTitle" idx="1" hasCustomPrompt="1"/>
          </p:nvPr>
        </p:nvSpPr>
        <p:spPr>
          <a:xfrm>
            <a:off x="7218167" y="3996436"/>
            <a:ext cx="2878520" cy="496996"/>
          </a:xfrm>
          <a:prstGeom prst="rect">
            <a:avLst/>
          </a:prstGeom>
        </p:spPr>
        <p:txBody>
          <a:bodyPr/>
          <a:lstStyle>
            <a:lvl1pPr marL="0" indent="0" algn="ctr">
              <a:buNone/>
              <a:defRPr sz="28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Thank you</a:t>
            </a:r>
          </a:p>
        </p:txBody>
      </p:sp>
      <p:sp>
        <p:nvSpPr>
          <p:cNvPr id="21" name="Espace réservé du texte 6">
            <a:extLst>
              <a:ext uri="{FF2B5EF4-FFF2-40B4-BE49-F238E27FC236}">
                <a16:creationId xmlns:a16="http://schemas.microsoft.com/office/drawing/2014/main" id="{9CDC698F-127E-A141-B920-A8B390A64B1A}"/>
              </a:ext>
            </a:extLst>
          </p:cNvPr>
          <p:cNvSpPr>
            <a:spLocks noGrp="1"/>
          </p:cNvSpPr>
          <p:nvPr>
            <p:ph type="body" sz="quarter" idx="11" hasCustomPrompt="1"/>
          </p:nvPr>
        </p:nvSpPr>
        <p:spPr>
          <a:xfrm>
            <a:off x="6573785" y="2862509"/>
            <a:ext cx="4094438" cy="496996"/>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sz="2400" b="1" i="0">
                <a:latin typeface="Nexa Bold" panose="02000000000000000000" pitchFamily="2"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Nexa Bold" panose="02000000000000000000" pitchFamily="2" charset="77"/>
                <a:ea typeface="+mn-ea"/>
                <a:cs typeface="+mn-cs"/>
              </a:rPr>
              <a:t>AT HOME WORLDWIDE*</a:t>
            </a:r>
          </a:p>
        </p:txBody>
      </p:sp>
      <p:sp>
        <p:nvSpPr>
          <p:cNvPr id="22" name="Espace réservé du texte 3">
            <a:extLst>
              <a:ext uri="{FF2B5EF4-FFF2-40B4-BE49-F238E27FC236}">
                <a16:creationId xmlns:a16="http://schemas.microsoft.com/office/drawing/2014/main" id="{865FB44F-18B4-9141-A05C-B9C9B405075B}"/>
              </a:ext>
            </a:extLst>
          </p:cNvPr>
          <p:cNvSpPr>
            <a:spLocks noGrp="1"/>
          </p:cNvSpPr>
          <p:nvPr>
            <p:ph type="body" sz="quarter" idx="12" hasCustomPrompt="1"/>
          </p:nvPr>
        </p:nvSpPr>
        <p:spPr>
          <a:xfrm>
            <a:off x="7538329" y="3356264"/>
            <a:ext cx="2165350" cy="303477"/>
          </a:xfrm>
          <a:prstGeom prst="rect">
            <a:avLst/>
          </a:prstGeom>
        </p:spPr>
        <p:txBody>
          <a:bodyPr/>
          <a:lstStyle>
            <a:lvl1pPr marL="0" indent="0" algn="ctr">
              <a:buNone/>
              <a:defRPr sz="800" i="1">
                <a:latin typeface="+mn-lt"/>
              </a:defRPr>
            </a:lvl1pPr>
          </a:lstStyle>
          <a:p>
            <a:r>
              <a:rPr lang="fr-FR" dirty="0"/>
              <a:t>*Chez vous, partout dans le monde </a:t>
            </a:r>
          </a:p>
        </p:txBody>
      </p:sp>
    </p:spTree>
    <p:extLst>
      <p:ext uri="{BB962C8B-B14F-4D97-AF65-F5344CB8AC3E}">
        <p14:creationId xmlns:p14="http://schemas.microsoft.com/office/powerpoint/2010/main" val="37058725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5 - Slide de Fin, BBA Alternativ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71BD67-F7CE-3045-BC55-B2B94B665A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58445" y="6201067"/>
            <a:ext cx="2654949" cy="385948"/>
          </a:xfrm>
          <a:prstGeom prst="rect">
            <a:avLst/>
          </a:prstGeom>
        </p:spPr>
      </p:pic>
      <p:sp>
        <p:nvSpPr>
          <p:cNvPr id="18" name="TextBox 4">
            <a:extLst>
              <a:ext uri="{FF2B5EF4-FFF2-40B4-BE49-F238E27FC236}">
                <a16:creationId xmlns:a16="http://schemas.microsoft.com/office/drawing/2014/main" id="{C087E127-3DEF-EA41-AF24-4A191A059473}"/>
              </a:ext>
            </a:extLst>
          </p:cNvPr>
          <p:cNvSpPr txBox="1">
            <a:spLocks noChangeArrowheads="1"/>
          </p:cNvSpPr>
          <p:nvPr userDrawn="1"/>
        </p:nvSpPr>
        <p:spPr bwMode="auto">
          <a:xfrm>
            <a:off x="5810192" y="1926728"/>
            <a:ext cx="562162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eaLnBrk="1" hangingPunct="1"/>
            <a:r>
              <a:rPr lang="en-US" altLang="en-US" sz="4400" dirty="0">
                <a:solidFill>
                  <a:schemeClr val="tx1"/>
                </a:solidFill>
                <a:latin typeface="Nexa Thin" panose="02000500000000000000" pitchFamily="2" charset="77"/>
              </a:rPr>
              <a:t>BUSINESS SCHOOL</a:t>
            </a:r>
          </a:p>
        </p:txBody>
      </p:sp>
      <p:sp>
        <p:nvSpPr>
          <p:cNvPr id="19" name="Rectangle 18">
            <a:extLst>
              <a:ext uri="{FF2B5EF4-FFF2-40B4-BE49-F238E27FC236}">
                <a16:creationId xmlns:a16="http://schemas.microsoft.com/office/drawing/2014/main" id="{E47D34D3-03FC-8D4B-9C5B-A958B0CA0474}"/>
              </a:ext>
            </a:extLst>
          </p:cNvPr>
          <p:cNvSpPr/>
          <p:nvPr userDrawn="1"/>
        </p:nvSpPr>
        <p:spPr>
          <a:xfrm>
            <a:off x="6949139" y="961685"/>
            <a:ext cx="3416576" cy="1107996"/>
          </a:xfrm>
          <a:prstGeom prst="rect">
            <a:avLst/>
          </a:prstGeom>
        </p:spPr>
        <p:txBody>
          <a:bodyPr wrap="none">
            <a:spAutoFit/>
          </a:bodyPr>
          <a:lstStyle/>
          <a:p>
            <a:pPr lvl="0" algn="ctr"/>
            <a:r>
              <a:rPr lang="en-US" altLang="en-US" sz="6600" dirty="0">
                <a:solidFill>
                  <a:schemeClr val="tx1"/>
                </a:solidFill>
                <a:latin typeface="Nexa Thin" panose="02000500000000000000" pitchFamily="2" charset="77"/>
              </a:rPr>
              <a:t>SKEMA </a:t>
            </a:r>
          </a:p>
        </p:txBody>
      </p:sp>
      <p:sp>
        <p:nvSpPr>
          <p:cNvPr id="20" name="Sous-titre 2">
            <a:extLst>
              <a:ext uri="{FF2B5EF4-FFF2-40B4-BE49-F238E27FC236}">
                <a16:creationId xmlns:a16="http://schemas.microsoft.com/office/drawing/2014/main" id="{F701BE49-D02E-8242-BF2F-6EA1EFDFCD8D}"/>
              </a:ext>
            </a:extLst>
          </p:cNvPr>
          <p:cNvSpPr>
            <a:spLocks noGrp="1"/>
          </p:cNvSpPr>
          <p:nvPr>
            <p:ph type="subTitle" idx="1" hasCustomPrompt="1"/>
          </p:nvPr>
        </p:nvSpPr>
        <p:spPr>
          <a:xfrm>
            <a:off x="7218167" y="3996436"/>
            <a:ext cx="2878520" cy="496996"/>
          </a:xfrm>
          <a:prstGeom prst="rect">
            <a:avLst/>
          </a:prstGeom>
        </p:spPr>
        <p:txBody>
          <a:bodyPr/>
          <a:lstStyle>
            <a:lvl1pPr marL="0" indent="0" algn="ctr">
              <a:buNone/>
              <a:defRPr sz="28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Thank you</a:t>
            </a:r>
          </a:p>
        </p:txBody>
      </p:sp>
      <p:sp>
        <p:nvSpPr>
          <p:cNvPr id="21" name="Espace réservé du texte 6">
            <a:extLst>
              <a:ext uri="{FF2B5EF4-FFF2-40B4-BE49-F238E27FC236}">
                <a16:creationId xmlns:a16="http://schemas.microsoft.com/office/drawing/2014/main" id="{0DDFE6D4-7A13-7543-BDA6-5160AA1A5CAA}"/>
              </a:ext>
            </a:extLst>
          </p:cNvPr>
          <p:cNvSpPr>
            <a:spLocks noGrp="1"/>
          </p:cNvSpPr>
          <p:nvPr>
            <p:ph type="body" sz="quarter" idx="11" hasCustomPrompt="1"/>
          </p:nvPr>
        </p:nvSpPr>
        <p:spPr>
          <a:xfrm>
            <a:off x="6573785" y="2862509"/>
            <a:ext cx="4094438" cy="496996"/>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sz="2400" b="1" i="0">
                <a:latin typeface="Nexa Bold" panose="02000000000000000000" pitchFamily="2"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Nexa Bold" panose="02000000000000000000" pitchFamily="2" charset="77"/>
                <a:ea typeface="+mn-ea"/>
                <a:cs typeface="+mn-cs"/>
              </a:rPr>
              <a:t>AT HOME WORLDWIDE*</a:t>
            </a:r>
          </a:p>
        </p:txBody>
      </p:sp>
      <p:sp>
        <p:nvSpPr>
          <p:cNvPr id="22" name="Espace réservé du texte 3">
            <a:extLst>
              <a:ext uri="{FF2B5EF4-FFF2-40B4-BE49-F238E27FC236}">
                <a16:creationId xmlns:a16="http://schemas.microsoft.com/office/drawing/2014/main" id="{B93F07BE-2E3A-E64A-BF2D-83FEF0039AAA}"/>
              </a:ext>
            </a:extLst>
          </p:cNvPr>
          <p:cNvSpPr>
            <a:spLocks noGrp="1"/>
          </p:cNvSpPr>
          <p:nvPr>
            <p:ph type="body" sz="quarter" idx="12" hasCustomPrompt="1"/>
          </p:nvPr>
        </p:nvSpPr>
        <p:spPr>
          <a:xfrm>
            <a:off x="7538329" y="3356264"/>
            <a:ext cx="2165350" cy="303477"/>
          </a:xfrm>
          <a:prstGeom prst="rect">
            <a:avLst/>
          </a:prstGeom>
        </p:spPr>
        <p:txBody>
          <a:bodyPr/>
          <a:lstStyle>
            <a:lvl1pPr marL="0" indent="0" algn="ctr">
              <a:buNone/>
              <a:defRPr sz="800" i="1">
                <a:latin typeface="+mn-lt"/>
              </a:defRPr>
            </a:lvl1pPr>
          </a:lstStyle>
          <a:p>
            <a:r>
              <a:rPr lang="fr-FR" dirty="0"/>
              <a:t>*Chez vous, partout dans le monde </a:t>
            </a:r>
          </a:p>
        </p:txBody>
      </p:sp>
    </p:spTree>
    <p:extLst>
      <p:ext uri="{BB962C8B-B14F-4D97-AF65-F5344CB8AC3E}">
        <p14:creationId xmlns:p14="http://schemas.microsoft.com/office/powerpoint/2010/main" val="19870889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6 - Slide de Fin, BBA in IB">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71BD67-F7CE-3045-BC55-B2B94B665A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58445" y="6201067"/>
            <a:ext cx="2654949" cy="385948"/>
          </a:xfrm>
          <a:prstGeom prst="rect">
            <a:avLst/>
          </a:prstGeom>
        </p:spPr>
      </p:pic>
      <p:sp>
        <p:nvSpPr>
          <p:cNvPr id="18" name="TextBox 4">
            <a:extLst>
              <a:ext uri="{FF2B5EF4-FFF2-40B4-BE49-F238E27FC236}">
                <a16:creationId xmlns:a16="http://schemas.microsoft.com/office/drawing/2014/main" id="{9A0A1BC1-82FF-ED49-9F1F-BBDF260D1F83}"/>
              </a:ext>
            </a:extLst>
          </p:cNvPr>
          <p:cNvSpPr txBox="1">
            <a:spLocks noChangeArrowheads="1"/>
          </p:cNvSpPr>
          <p:nvPr userDrawn="1"/>
        </p:nvSpPr>
        <p:spPr bwMode="auto">
          <a:xfrm>
            <a:off x="5810192" y="1926728"/>
            <a:ext cx="562162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eaLnBrk="1" hangingPunct="1"/>
            <a:r>
              <a:rPr lang="en-US" altLang="en-US" sz="4400" dirty="0">
                <a:solidFill>
                  <a:schemeClr val="tx1"/>
                </a:solidFill>
                <a:latin typeface="Nexa Thin" panose="02000500000000000000" pitchFamily="2" charset="77"/>
              </a:rPr>
              <a:t>BUSINESS SCHOOL</a:t>
            </a:r>
          </a:p>
        </p:txBody>
      </p:sp>
      <p:sp>
        <p:nvSpPr>
          <p:cNvPr id="19" name="Rectangle 18">
            <a:extLst>
              <a:ext uri="{FF2B5EF4-FFF2-40B4-BE49-F238E27FC236}">
                <a16:creationId xmlns:a16="http://schemas.microsoft.com/office/drawing/2014/main" id="{754E2C87-C02A-5548-BC13-6251FE1D3596}"/>
              </a:ext>
            </a:extLst>
          </p:cNvPr>
          <p:cNvSpPr/>
          <p:nvPr userDrawn="1"/>
        </p:nvSpPr>
        <p:spPr>
          <a:xfrm>
            <a:off x="6949139" y="961685"/>
            <a:ext cx="3416576" cy="1107996"/>
          </a:xfrm>
          <a:prstGeom prst="rect">
            <a:avLst/>
          </a:prstGeom>
        </p:spPr>
        <p:txBody>
          <a:bodyPr wrap="none">
            <a:spAutoFit/>
          </a:bodyPr>
          <a:lstStyle/>
          <a:p>
            <a:pPr lvl="0" algn="ctr"/>
            <a:r>
              <a:rPr lang="en-US" altLang="en-US" sz="6600" dirty="0">
                <a:solidFill>
                  <a:schemeClr val="tx1"/>
                </a:solidFill>
                <a:latin typeface="Nexa Thin" panose="02000500000000000000" pitchFamily="2" charset="77"/>
              </a:rPr>
              <a:t>SKEMA </a:t>
            </a:r>
          </a:p>
        </p:txBody>
      </p:sp>
      <p:sp>
        <p:nvSpPr>
          <p:cNvPr id="20" name="Sous-titre 2">
            <a:extLst>
              <a:ext uri="{FF2B5EF4-FFF2-40B4-BE49-F238E27FC236}">
                <a16:creationId xmlns:a16="http://schemas.microsoft.com/office/drawing/2014/main" id="{B5BEE93C-7A90-9B41-AA83-AA8CAC0DC654}"/>
              </a:ext>
            </a:extLst>
          </p:cNvPr>
          <p:cNvSpPr>
            <a:spLocks noGrp="1"/>
          </p:cNvSpPr>
          <p:nvPr>
            <p:ph type="subTitle" idx="1" hasCustomPrompt="1"/>
          </p:nvPr>
        </p:nvSpPr>
        <p:spPr>
          <a:xfrm>
            <a:off x="7218167" y="3996436"/>
            <a:ext cx="2878520" cy="496996"/>
          </a:xfrm>
          <a:prstGeom prst="rect">
            <a:avLst/>
          </a:prstGeom>
        </p:spPr>
        <p:txBody>
          <a:bodyPr/>
          <a:lstStyle>
            <a:lvl1pPr marL="0" indent="0" algn="ctr">
              <a:buNone/>
              <a:defRPr sz="28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Thank you</a:t>
            </a:r>
          </a:p>
        </p:txBody>
      </p:sp>
      <p:sp>
        <p:nvSpPr>
          <p:cNvPr id="21" name="Espace réservé du texte 6">
            <a:extLst>
              <a:ext uri="{FF2B5EF4-FFF2-40B4-BE49-F238E27FC236}">
                <a16:creationId xmlns:a16="http://schemas.microsoft.com/office/drawing/2014/main" id="{AB2741F9-30E6-8144-BE95-66AD37F76CEE}"/>
              </a:ext>
            </a:extLst>
          </p:cNvPr>
          <p:cNvSpPr>
            <a:spLocks noGrp="1"/>
          </p:cNvSpPr>
          <p:nvPr>
            <p:ph type="body" sz="quarter" idx="11" hasCustomPrompt="1"/>
          </p:nvPr>
        </p:nvSpPr>
        <p:spPr>
          <a:xfrm>
            <a:off x="6573785" y="2862509"/>
            <a:ext cx="4094438" cy="496996"/>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sz="2400" b="1" i="0">
                <a:latin typeface="Nexa Bold" panose="02000000000000000000" pitchFamily="2"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Nexa Bold" panose="02000000000000000000" pitchFamily="2" charset="77"/>
                <a:ea typeface="+mn-ea"/>
                <a:cs typeface="+mn-cs"/>
              </a:rPr>
              <a:t>AT HOME WORLDWIDE*</a:t>
            </a:r>
          </a:p>
        </p:txBody>
      </p:sp>
      <p:sp>
        <p:nvSpPr>
          <p:cNvPr id="22" name="Espace réservé du texte 3">
            <a:extLst>
              <a:ext uri="{FF2B5EF4-FFF2-40B4-BE49-F238E27FC236}">
                <a16:creationId xmlns:a16="http://schemas.microsoft.com/office/drawing/2014/main" id="{7E481B9C-2E89-1547-B64B-71E859895CF8}"/>
              </a:ext>
            </a:extLst>
          </p:cNvPr>
          <p:cNvSpPr>
            <a:spLocks noGrp="1"/>
          </p:cNvSpPr>
          <p:nvPr>
            <p:ph type="body" sz="quarter" idx="12" hasCustomPrompt="1"/>
          </p:nvPr>
        </p:nvSpPr>
        <p:spPr>
          <a:xfrm>
            <a:off x="7538329" y="3356264"/>
            <a:ext cx="2165350" cy="303477"/>
          </a:xfrm>
          <a:prstGeom prst="rect">
            <a:avLst/>
          </a:prstGeom>
        </p:spPr>
        <p:txBody>
          <a:bodyPr/>
          <a:lstStyle>
            <a:lvl1pPr marL="0" indent="0" algn="ctr">
              <a:buNone/>
              <a:defRPr sz="800" i="1">
                <a:latin typeface="+mn-lt"/>
              </a:defRPr>
            </a:lvl1pPr>
          </a:lstStyle>
          <a:p>
            <a:r>
              <a:rPr lang="fr-FR" dirty="0"/>
              <a:t>*Chez vous, partout dans le monde </a:t>
            </a:r>
          </a:p>
        </p:txBody>
      </p:sp>
    </p:spTree>
    <p:extLst>
      <p:ext uri="{BB962C8B-B14F-4D97-AF65-F5344CB8AC3E}">
        <p14:creationId xmlns:p14="http://schemas.microsoft.com/office/powerpoint/2010/main" val="6681229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7 - Slide de Fin, ESDHEM ">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71BD67-F7CE-3045-BC55-B2B94B665A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58445" y="6201067"/>
            <a:ext cx="2654949" cy="385948"/>
          </a:xfrm>
          <a:prstGeom prst="rect">
            <a:avLst/>
          </a:prstGeom>
        </p:spPr>
      </p:pic>
      <p:sp>
        <p:nvSpPr>
          <p:cNvPr id="18" name="TextBox 4">
            <a:extLst>
              <a:ext uri="{FF2B5EF4-FFF2-40B4-BE49-F238E27FC236}">
                <a16:creationId xmlns:a16="http://schemas.microsoft.com/office/drawing/2014/main" id="{47CD6DA3-5BE1-0841-9845-534B173D4BC2}"/>
              </a:ext>
            </a:extLst>
          </p:cNvPr>
          <p:cNvSpPr txBox="1">
            <a:spLocks noChangeArrowheads="1"/>
          </p:cNvSpPr>
          <p:nvPr userDrawn="1"/>
        </p:nvSpPr>
        <p:spPr bwMode="auto">
          <a:xfrm>
            <a:off x="5810192" y="1926728"/>
            <a:ext cx="562162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eaLnBrk="1" hangingPunct="1"/>
            <a:r>
              <a:rPr lang="en-US" altLang="en-US" sz="4400" dirty="0">
                <a:solidFill>
                  <a:schemeClr val="tx1"/>
                </a:solidFill>
                <a:latin typeface="Nexa Thin" panose="02000500000000000000" pitchFamily="2" charset="77"/>
              </a:rPr>
              <a:t>BUSINESS SCHOOL</a:t>
            </a:r>
          </a:p>
        </p:txBody>
      </p:sp>
      <p:sp>
        <p:nvSpPr>
          <p:cNvPr id="19" name="Rectangle 18">
            <a:extLst>
              <a:ext uri="{FF2B5EF4-FFF2-40B4-BE49-F238E27FC236}">
                <a16:creationId xmlns:a16="http://schemas.microsoft.com/office/drawing/2014/main" id="{7EF5C63C-9A36-B542-AD86-ED1161483249}"/>
              </a:ext>
            </a:extLst>
          </p:cNvPr>
          <p:cNvSpPr/>
          <p:nvPr userDrawn="1"/>
        </p:nvSpPr>
        <p:spPr>
          <a:xfrm>
            <a:off x="6949139" y="961685"/>
            <a:ext cx="3416576" cy="1107996"/>
          </a:xfrm>
          <a:prstGeom prst="rect">
            <a:avLst/>
          </a:prstGeom>
        </p:spPr>
        <p:txBody>
          <a:bodyPr wrap="none">
            <a:spAutoFit/>
          </a:bodyPr>
          <a:lstStyle/>
          <a:p>
            <a:pPr lvl="0" algn="ctr"/>
            <a:r>
              <a:rPr lang="en-US" altLang="en-US" sz="6600" dirty="0">
                <a:solidFill>
                  <a:schemeClr val="tx1"/>
                </a:solidFill>
                <a:latin typeface="Nexa Thin" panose="02000500000000000000" pitchFamily="2" charset="77"/>
              </a:rPr>
              <a:t>SKEMA </a:t>
            </a:r>
          </a:p>
        </p:txBody>
      </p:sp>
      <p:sp>
        <p:nvSpPr>
          <p:cNvPr id="20" name="Sous-titre 2">
            <a:extLst>
              <a:ext uri="{FF2B5EF4-FFF2-40B4-BE49-F238E27FC236}">
                <a16:creationId xmlns:a16="http://schemas.microsoft.com/office/drawing/2014/main" id="{B8C7B9BC-B758-7C4B-ABB0-6D320A3620C0}"/>
              </a:ext>
            </a:extLst>
          </p:cNvPr>
          <p:cNvSpPr>
            <a:spLocks noGrp="1"/>
          </p:cNvSpPr>
          <p:nvPr>
            <p:ph type="subTitle" idx="1" hasCustomPrompt="1"/>
          </p:nvPr>
        </p:nvSpPr>
        <p:spPr>
          <a:xfrm>
            <a:off x="7218167" y="3996436"/>
            <a:ext cx="2878520" cy="496996"/>
          </a:xfrm>
          <a:prstGeom prst="rect">
            <a:avLst/>
          </a:prstGeom>
        </p:spPr>
        <p:txBody>
          <a:bodyPr/>
          <a:lstStyle>
            <a:lvl1pPr marL="0" indent="0" algn="ctr">
              <a:buNone/>
              <a:defRPr sz="28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Thank you</a:t>
            </a:r>
          </a:p>
        </p:txBody>
      </p:sp>
      <p:sp>
        <p:nvSpPr>
          <p:cNvPr id="21" name="Espace réservé du texte 6">
            <a:extLst>
              <a:ext uri="{FF2B5EF4-FFF2-40B4-BE49-F238E27FC236}">
                <a16:creationId xmlns:a16="http://schemas.microsoft.com/office/drawing/2014/main" id="{C57957E9-9ABA-6E44-9761-0A3676B98753}"/>
              </a:ext>
            </a:extLst>
          </p:cNvPr>
          <p:cNvSpPr>
            <a:spLocks noGrp="1"/>
          </p:cNvSpPr>
          <p:nvPr>
            <p:ph type="body" sz="quarter" idx="11" hasCustomPrompt="1"/>
          </p:nvPr>
        </p:nvSpPr>
        <p:spPr>
          <a:xfrm>
            <a:off x="6573785" y="2862509"/>
            <a:ext cx="4094438" cy="496996"/>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sz="2400" b="1" i="0">
                <a:latin typeface="Nexa Bold" panose="02000000000000000000" pitchFamily="2"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Nexa Bold" panose="02000000000000000000" pitchFamily="2" charset="77"/>
                <a:ea typeface="+mn-ea"/>
                <a:cs typeface="+mn-cs"/>
              </a:rPr>
              <a:t>AT HOME WORLDWIDE*</a:t>
            </a:r>
          </a:p>
        </p:txBody>
      </p:sp>
      <p:sp>
        <p:nvSpPr>
          <p:cNvPr id="22" name="Espace réservé du texte 3">
            <a:extLst>
              <a:ext uri="{FF2B5EF4-FFF2-40B4-BE49-F238E27FC236}">
                <a16:creationId xmlns:a16="http://schemas.microsoft.com/office/drawing/2014/main" id="{B8D34DFF-C413-834F-BB69-1000AAFE35CB}"/>
              </a:ext>
            </a:extLst>
          </p:cNvPr>
          <p:cNvSpPr>
            <a:spLocks noGrp="1"/>
          </p:cNvSpPr>
          <p:nvPr>
            <p:ph type="body" sz="quarter" idx="12" hasCustomPrompt="1"/>
          </p:nvPr>
        </p:nvSpPr>
        <p:spPr>
          <a:xfrm>
            <a:off x="7538329" y="3356264"/>
            <a:ext cx="2165350" cy="303477"/>
          </a:xfrm>
          <a:prstGeom prst="rect">
            <a:avLst/>
          </a:prstGeom>
        </p:spPr>
        <p:txBody>
          <a:bodyPr/>
          <a:lstStyle>
            <a:lvl1pPr marL="0" indent="0" algn="ctr">
              <a:buNone/>
              <a:defRPr sz="800" i="1">
                <a:latin typeface="+mn-lt"/>
              </a:defRPr>
            </a:lvl1pPr>
          </a:lstStyle>
          <a:p>
            <a:r>
              <a:rPr lang="fr-FR" dirty="0"/>
              <a:t>*Chez vous, partout dans le monde </a:t>
            </a:r>
          </a:p>
        </p:txBody>
      </p:sp>
    </p:spTree>
    <p:extLst>
      <p:ext uri="{BB962C8B-B14F-4D97-AF65-F5344CB8AC3E}">
        <p14:creationId xmlns:p14="http://schemas.microsoft.com/office/powerpoint/2010/main" val="19579312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8 - Slide de Fin, Global Executive MBA">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71BD67-F7CE-3045-BC55-B2B94B665A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58445" y="6201067"/>
            <a:ext cx="2654949" cy="385948"/>
          </a:xfrm>
          <a:prstGeom prst="rect">
            <a:avLst/>
          </a:prstGeom>
        </p:spPr>
      </p:pic>
      <p:sp>
        <p:nvSpPr>
          <p:cNvPr id="18" name="TextBox 4">
            <a:extLst>
              <a:ext uri="{FF2B5EF4-FFF2-40B4-BE49-F238E27FC236}">
                <a16:creationId xmlns:a16="http://schemas.microsoft.com/office/drawing/2014/main" id="{F6E379D4-721D-714E-A1C9-6D6F05E5B91E}"/>
              </a:ext>
            </a:extLst>
          </p:cNvPr>
          <p:cNvSpPr txBox="1">
            <a:spLocks noChangeArrowheads="1"/>
          </p:cNvSpPr>
          <p:nvPr userDrawn="1"/>
        </p:nvSpPr>
        <p:spPr bwMode="auto">
          <a:xfrm>
            <a:off x="5810192" y="1926728"/>
            <a:ext cx="562162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eaLnBrk="1" hangingPunct="1"/>
            <a:r>
              <a:rPr lang="en-US" altLang="en-US" sz="4400" dirty="0">
                <a:solidFill>
                  <a:schemeClr val="tx1"/>
                </a:solidFill>
                <a:latin typeface="Nexa Thin" panose="02000500000000000000" pitchFamily="2" charset="77"/>
              </a:rPr>
              <a:t>BUSINESS SCHOOL</a:t>
            </a:r>
          </a:p>
        </p:txBody>
      </p:sp>
      <p:sp>
        <p:nvSpPr>
          <p:cNvPr id="19" name="Rectangle 18">
            <a:extLst>
              <a:ext uri="{FF2B5EF4-FFF2-40B4-BE49-F238E27FC236}">
                <a16:creationId xmlns:a16="http://schemas.microsoft.com/office/drawing/2014/main" id="{3E6365B4-E886-D249-8DB3-9245AE580D23}"/>
              </a:ext>
            </a:extLst>
          </p:cNvPr>
          <p:cNvSpPr/>
          <p:nvPr userDrawn="1"/>
        </p:nvSpPr>
        <p:spPr>
          <a:xfrm>
            <a:off x="6949139" y="961685"/>
            <a:ext cx="3416576" cy="1107996"/>
          </a:xfrm>
          <a:prstGeom prst="rect">
            <a:avLst/>
          </a:prstGeom>
        </p:spPr>
        <p:txBody>
          <a:bodyPr wrap="none">
            <a:spAutoFit/>
          </a:bodyPr>
          <a:lstStyle/>
          <a:p>
            <a:pPr lvl="0" algn="ctr"/>
            <a:r>
              <a:rPr lang="en-US" altLang="en-US" sz="6600" dirty="0">
                <a:solidFill>
                  <a:schemeClr val="tx1"/>
                </a:solidFill>
                <a:latin typeface="Nexa Thin" panose="02000500000000000000" pitchFamily="2" charset="77"/>
              </a:rPr>
              <a:t>SKEMA </a:t>
            </a:r>
          </a:p>
        </p:txBody>
      </p:sp>
      <p:sp>
        <p:nvSpPr>
          <p:cNvPr id="20" name="Sous-titre 2">
            <a:extLst>
              <a:ext uri="{FF2B5EF4-FFF2-40B4-BE49-F238E27FC236}">
                <a16:creationId xmlns:a16="http://schemas.microsoft.com/office/drawing/2014/main" id="{48EBD50C-6C97-D248-AA63-D3DA3857A97A}"/>
              </a:ext>
            </a:extLst>
          </p:cNvPr>
          <p:cNvSpPr>
            <a:spLocks noGrp="1"/>
          </p:cNvSpPr>
          <p:nvPr>
            <p:ph type="subTitle" idx="1" hasCustomPrompt="1"/>
          </p:nvPr>
        </p:nvSpPr>
        <p:spPr>
          <a:xfrm>
            <a:off x="7218167" y="3996436"/>
            <a:ext cx="2878520" cy="496996"/>
          </a:xfrm>
          <a:prstGeom prst="rect">
            <a:avLst/>
          </a:prstGeom>
        </p:spPr>
        <p:txBody>
          <a:bodyPr/>
          <a:lstStyle>
            <a:lvl1pPr marL="0" indent="0" algn="ctr">
              <a:buNone/>
              <a:defRPr sz="28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Thank you</a:t>
            </a:r>
          </a:p>
        </p:txBody>
      </p:sp>
      <p:sp>
        <p:nvSpPr>
          <p:cNvPr id="21" name="Espace réservé du texte 6">
            <a:extLst>
              <a:ext uri="{FF2B5EF4-FFF2-40B4-BE49-F238E27FC236}">
                <a16:creationId xmlns:a16="http://schemas.microsoft.com/office/drawing/2014/main" id="{2ED40D31-FE0A-834A-AE22-EA59F6D9BB1D}"/>
              </a:ext>
            </a:extLst>
          </p:cNvPr>
          <p:cNvSpPr>
            <a:spLocks noGrp="1"/>
          </p:cNvSpPr>
          <p:nvPr>
            <p:ph type="body" sz="quarter" idx="11" hasCustomPrompt="1"/>
          </p:nvPr>
        </p:nvSpPr>
        <p:spPr>
          <a:xfrm>
            <a:off x="6573785" y="2862509"/>
            <a:ext cx="4094438" cy="496996"/>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sz="2400" b="1" i="0">
                <a:latin typeface="Nexa Bold" panose="02000000000000000000" pitchFamily="2"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Nexa Bold" panose="02000000000000000000" pitchFamily="2" charset="77"/>
                <a:ea typeface="+mn-ea"/>
                <a:cs typeface="+mn-cs"/>
              </a:rPr>
              <a:t>AT HOME WORLDWIDE*</a:t>
            </a:r>
          </a:p>
        </p:txBody>
      </p:sp>
      <p:sp>
        <p:nvSpPr>
          <p:cNvPr id="22" name="Espace réservé du texte 3">
            <a:extLst>
              <a:ext uri="{FF2B5EF4-FFF2-40B4-BE49-F238E27FC236}">
                <a16:creationId xmlns:a16="http://schemas.microsoft.com/office/drawing/2014/main" id="{EADB9FD6-4906-2148-B7EF-B8F1305FB422}"/>
              </a:ext>
            </a:extLst>
          </p:cNvPr>
          <p:cNvSpPr>
            <a:spLocks noGrp="1"/>
          </p:cNvSpPr>
          <p:nvPr>
            <p:ph type="body" sz="quarter" idx="12" hasCustomPrompt="1"/>
          </p:nvPr>
        </p:nvSpPr>
        <p:spPr>
          <a:xfrm>
            <a:off x="7538329" y="3356264"/>
            <a:ext cx="2165350" cy="303477"/>
          </a:xfrm>
          <a:prstGeom prst="rect">
            <a:avLst/>
          </a:prstGeom>
        </p:spPr>
        <p:txBody>
          <a:bodyPr/>
          <a:lstStyle>
            <a:lvl1pPr marL="0" indent="0" algn="ctr">
              <a:buNone/>
              <a:defRPr sz="800" i="1">
                <a:latin typeface="+mn-lt"/>
              </a:defRPr>
            </a:lvl1pPr>
          </a:lstStyle>
          <a:p>
            <a:r>
              <a:rPr lang="fr-FR" dirty="0"/>
              <a:t>*Chez vous, partout dans le monde </a:t>
            </a:r>
          </a:p>
        </p:txBody>
      </p:sp>
    </p:spTree>
    <p:extLst>
      <p:ext uri="{BB962C8B-B14F-4D97-AF65-F5344CB8AC3E}">
        <p14:creationId xmlns:p14="http://schemas.microsoft.com/office/powerpoint/2010/main" val="3461283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8 - Titre, Sous-Titre, Liste à puc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838200" y="673046"/>
            <a:ext cx="10460420" cy="693299"/>
          </a:xfrm>
          <a:prstGeom prst="rect">
            <a:avLst/>
          </a:prstGeom>
        </p:spPr>
        <p:txBody>
          <a:bodyPr anchor="b"/>
          <a:lstStyle>
            <a:lvl1pPr algn="l">
              <a:defRPr sz="4000" b="0" i="0">
                <a:solidFill>
                  <a:srgbClr val="E7433C"/>
                </a:solidFill>
                <a:latin typeface="Nexa Light" panose="02000000000000000000" pitchFamily="2" charset="77"/>
              </a:defRPr>
            </a:lvl1pPr>
          </a:lstStyle>
          <a:p>
            <a:r>
              <a:rPr lang="fr-FR" dirty="0"/>
              <a:t>TITRE</a:t>
            </a:r>
          </a:p>
        </p:txBody>
      </p:sp>
      <p:sp>
        <p:nvSpPr>
          <p:cNvPr id="3" name="Sous-titre 2">
            <a:extLst>
              <a:ext uri="{FF2B5EF4-FFF2-40B4-BE49-F238E27FC236}">
                <a16:creationId xmlns:a16="http://schemas.microsoft.com/office/drawing/2014/main" id="{46FC0775-8620-EE4F-88DE-975F32B293A2}"/>
              </a:ext>
            </a:extLst>
          </p:cNvPr>
          <p:cNvSpPr>
            <a:spLocks noGrp="1"/>
          </p:cNvSpPr>
          <p:nvPr>
            <p:ph type="subTitle" idx="1" hasCustomPrompt="1"/>
          </p:nvPr>
        </p:nvSpPr>
        <p:spPr>
          <a:xfrm>
            <a:off x="838199" y="1499969"/>
            <a:ext cx="10460421" cy="1501648"/>
          </a:xfrm>
          <a:prstGeom prst="rect">
            <a:avLst/>
          </a:prstGeom>
        </p:spPr>
        <p:txBody>
          <a:bodyPr/>
          <a:lstStyle>
            <a:lvl1pPr marL="0" indent="0" algn="l">
              <a:buNone/>
              <a:defRPr sz="27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Chapeau</a:t>
            </a:r>
          </a:p>
        </p:txBody>
      </p:sp>
      <p:sp>
        <p:nvSpPr>
          <p:cNvPr id="6" name="Espace réservé du texte 5">
            <a:extLst>
              <a:ext uri="{FF2B5EF4-FFF2-40B4-BE49-F238E27FC236}">
                <a16:creationId xmlns:a16="http://schemas.microsoft.com/office/drawing/2014/main" id="{F9E852EF-3DB5-4C41-96D3-7895BBE7CA64}"/>
              </a:ext>
            </a:extLst>
          </p:cNvPr>
          <p:cNvSpPr>
            <a:spLocks noGrp="1"/>
          </p:cNvSpPr>
          <p:nvPr>
            <p:ph type="body" sz="quarter" idx="11" hasCustomPrompt="1"/>
          </p:nvPr>
        </p:nvSpPr>
        <p:spPr>
          <a:xfrm>
            <a:off x="838198" y="3140765"/>
            <a:ext cx="10460419" cy="250466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Police système"/>
              <a:buChar char="▸"/>
              <a:tabLst/>
              <a:defRPr sz="1800">
                <a:latin typeface="+mn-lt"/>
              </a:defRPr>
            </a:lvl1pPr>
            <a:lvl2pPr marL="742950" indent="-285750">
              <a:buFont typeface="Police système"/>
              <a:buChar char="▸"/>
              <a:defRPr sz="1800">
                <a:latin typeface="+mn-lt"/>
              </a:defRPr>
            </a:lvl2pPr>
            <a:lvl3pPr marL="1200150" indent="-285750">
              <a:buFont typeface="Police système"/>
              <a:buChar char="▸"/>
              <a:defRPr sz="1800">
                <a:latin typeface="+mn-lt"/>
              </a:defRPr>
            </a:lvl3pPr>
          </a:lstStyle>
          <a:p>
            <a:r>
              <a:rPr lang="fr-FR" dirty="0"/>
              <a:t>Texte 1</a:t>
            </a:r>
          </a:p>
          <a:p>
            <a:pPr lvl="1"/>
            <a:r>
              <a:rPr lang="fr-FR" dirty="0"/>
              <a:t>Texte 1.1</a:t>
            </a:r>
          </a:p>
          <a:p>
            <a:pPr lvl="2"/>
            <a:r>
              <a:rPr lang="fr-FR" dirty="0"/>
              <a:t>Texte 1.1.1</a:t>
            </a:r>
          </a:p>
          <a:p>
            <a:pPr lvl="2"/>
            <a:endParaRPr lang="fr-FR" dirty="0"/>
          </a:p>
          <a:p>
            <a:r>
              <a:rPr lang="fr-FR" dirty="0"/>
              <a:t>Texte 2</a:t>
            </a:r>
          </a:p>
          <a:p>
            <a:pPr lvl="1"/>
            <a:r>
              <a:rPr lang="fr-FR" dirty="0"/>
              <a:t>Texte 2.1</a:t>
            </a:r>
          </a:p>
          <a:p>
            <a:pPr lvl="2"/>
            <a:r>
              <a:rPr lang="fr-FR" dirty="0"/>
              <a:t>Texte 2.1.1</a:t>
            </a:r>
          </a:p>
        </p:txBody>
      </p:sp>
      <p:pic>
        <p:nvPicPr>
          <p:cNvPr id="7" name="Image 6">
            <a:extLst>
              <a:ext uri="{FF2B5EF4-FFF2-40B4-BE49-F238E27FC236}">
                <a16:creationId xmlns:a16="http://schemas.microsoft.com/office/drawing/2014/main" id="{C9D7CD4C-BD26-5A47-A440-670BA79722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57573" y="6215556"/>
            <a:ext cx="2476617" cy="427952"/>
          </a:xfrm>
          <a:prstGeom prst="rect">
            <a:avLst/>
          </a:prstGeom>
        </p:spPr>
      </p:pic>
    </p:spTree>
    <p:extLst>
      <p:ext uri="{BB962C8B-B14F-4D97-AF65-F5344CB8AC3E}">
        <p14:creationId xmlns:p14="http://schemas.microsoft.com/office/powerpoint/2010/main" val="26019819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9 - Slide de Fin, Taxe d'Apprentiss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71BD67-F7CE-3045-BC55-B2B94B665A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58445" y="6201067"/>
            <a:ext cx="2654949" cy="385948"/>
          </a:xfrm>
          <a:prstGeom prst="rect">
            <a:avLst/>
          </a:prstGeom>
        </p:spPr>
      </p:pic>
      <p:sp>
        <p:nvSpPr>
          <p:cNvPr id="18" name="TextBox 4">
            <a:extLst>
              <a:ext uri="{FF2B5EF4-FFF2-40B4-BE49-F238E27FC236}">
                <a16:creationId xmlns:a16="http://schemas.microsoft.com/office/drawing/2014/main" id="{74D02203-F3D9-0D4C-9A1D-E2BDDF53C6D1}"/>
              </a:ext>
            </a:extLst>
          </p:cNvPr>
          <p:cNvSpPr txBox="1">
            <a:spLocks noChangeArrowheads="1"/>
          </p:cNvSpPr>
          <p:nvPr userDrawn="1"/>
        </p:nvSpPr>
        <p:spPr bwMode="auto">
          <a:xfrm>
            <a:off x="5810192" y="1926728"/>
            <a:ext cx="562162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eaLnBrk="1" hangingPunct="1"/>
            <a:r>
              <a:rPr lang="en-US" altLang="en-US" sz="4400" dirty="0">
                <a:solidFill>
                  <a:schemeClr val="tx1"/>
                </a:solidFill>
                <a:latin typeface="Nexa Thin" panose="02000500000000000000" pitchFamily="2" charset="77"/>
              </a:rPr>
              <a:t>BUSINESS SCHOOL</a:t>
            </a:r>
          </a:p>
        </p:txBody>
      </p:sp>
      <p:sp>
        <p:nvSpPr>
          <p:cNvPr id="19" name="Rectangle 18">
            <a:extLst>
              <a:ext uri="{FF2B5EF4-FFF2-40B4-BE49-F238E27FC236}">
                <a16:creationId xmlns:a16="http://schemas.microsoft.com/office/drawing/2014/main" id="{1F7EAC76-8F6B-2F47-BBF1-E8120F2C8D58}"/>
              </a:ext>
            </a:extLst>
          </p:cNvPr>
          <p:cNvSpPr/>
          <p:nvPr userDrawn="1"/>
        </p:nvSpPr>
        <p:spPr>
          <a:xfrm>
            <a:off x="6949139" y="961685"/>
            <a:ext cx="3416576" cy="1107996"/>
          </a:xfrm>
          <a:prstGeom prst="rect">
            <a:avLst/>
          </a:prstGeom>
        </p:spPr>
        <p:txBody>
          <a:bodyPr wrap="none">
            <a:spAutoFit/>
          </a:bodyPr>
          <a:lstStyle/>
          <a:p>
            <a:pPr lvl="0" algn="ctr"/>
            <a:r>
              <a:rPr lang="en-US" altLang="en-US" sz="6600" dirty="0">
                <a:solidFill>
                  <a:schemeClr val="tx1"/>
                </a:solidFill>
                <a:latin typeface="Nexa Thin" panose="02000500000000000000" pitchFamily="2" charset="77"/>
              </a:rPr>
              <a:t>SKEMA </a:t>
            </a:r>
          </a:p>
        </p:txBody>
      </p:sp>
      <p:sp>
        <p:nvSpPr>
          <p:cNvPr id="20" name="Sous-titre 2">
            <a:extLst>
              <a:ext uri="{FF2B5EF4-FFF2-40B4-BE49-F238E27FC236}">
                <a16:creationId xmlns:a16="http://schemas.microsoft.com/office/drawing/2014/main" id="{76D0D47C-616A-7542-8AA9-6EADBF6C6DF1}"/>
              </a:ext>
            </a:extLst>
          </p:cNvPr>
          <p:cNvSpPr>
            <a:spLocks noGrp="1"/>
          </p:cNvSpPr>
          <p:nvPr>
            <p:ph type="subTitle" idx="1" hasCustomPrompt="1"/>
          </p:nvPr>
        </p:nvSpPr>
        <p:spPr>
          <a:xfrm>
            <a:off x="7218167" y="3996436"/>
            <a:ext cx="2878520" cy="496996"/>
          </a:xfrm>
          <a:prstGeom prst="rect">
            <a:avLst/>
          </a:prstGeom>
        </p:spPr>
        <p:txBody>
          <a:bodyPr/>
          <a:lstStyle>
            <a:lvl1pPr marL="0" indent="0" algn="ctr">
              <a:buNone/>
              <a:defRPr sz="28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Thank you</a:t>
            </a:r>
          </a:p>
        </p:txBody>
      </p:sp>
      <p:sp>
        <p:nvSpPr>
          <p:cNvPr id="21" name="Espace réservé du texte 6">
            <a:extLst>
              <a:ext uri="{FF2B5EF4-FFF2-40B4-BE49-F238E27FC236}">
                <a16:creationId xmlns:a16="http://schemas.microsoft.com/office/drawing/2014/main" id="{05FCA357-BD3E-9043-9327-F27520556DC7}"/>
              </a:ext>
            </a:extLst>
          </p:cNvPr>
          <p:cNvSpPr>
            <a:spLocks noGrp="1"/>
          </p:cNvSpPr>
          <p:nvPr>
            <p:ph type="body" sz="quarter" idx="11" hasCustomPrompt="1"/>
          </p:nvPr>
        </p:nvSpPr>
        <p:spPr>
          <a:xfrm>
            <a:off x="6573785" y="2862509"/>
            <a:ext cx="4094438" cy="496996"/>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sz="2400" b="1" i="0">
                <a:latin typeface="Nexa Bold" panose="02000000000000000000" pitchFamily="2"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Nexa Bold" panose="02000000000000000000" pitchFamily="2" charset="77"/>
                <a:ea typeface="+mn-ea"/>
                <a:cs typeface="+mn-cs"/>
              </a:rPr>
              <a:t>AT HOME WORLDWIDE*</a:t>
            </a:r>
          </a:p>
        </p:txBody>
      </p:sp>
      <p:sp>
        <p:nvSpPr>
          <p:cNvPr id="22" name="Espace réservé du texte 3">
            <a:extLst>
              <a:ext uri="{FF2B5EF4-FFF2-40B4-BE49-F238E27FC236}">
                <a16:creationId xmlns:a16="http://schemas.microsoft.com/office/drawing/2014/main" id="{2FE5DBE5-797C-B64C-AEAA-8C311892BEA7}"/>
              </a:ext>
            </a:extLst>
          </p:cNvPr>
          <p:cNvSpPr>
            <a:spLocks noGrp="1"/>
          </p:cNvSpPr>
          <p:nvPr>
            <p:ph type="body" sz="quarter" idx="12" hasCustomPrompt="1"/>
          </p:nvPr>
        </p:nvSpPr>
        <p:spPr>
          <a:xfrm>
            <a:off x="7538329" y="3356264"/>
            <a:ext cx="2165350" cy="303477"/>
          </a:xfrm>
          <a:prstGeom prst="rect">
            <a:avLst/>
          </a:prstGeom>
        </p:spPr>
        <p:txBody>
          <a:bodyPr/>
          <a:lstStyle>
            <a:lvl1pPr marL="0" indent="0" algn="ctr">
              <a:buNone/>
              <a:defRPr sz="800" i="1">
                <a:latin typeface="+mn-lt"/>
              </a:defRPr>
            </a:lvl1pPr>
          </a:lstStyle>
          <a:p>
            <a:r>
              <a:rPr lang="fr-FR" dirty="0"/>
              <a:t>*Chez vous, partout dans le monde </a:t>
            </a:r>
          </a:p>
        </p:txBody>
      </p:sp>
    </p:spTree>
    <p:extLst>
      <p:ext uri="{BB962C8B-B14F-4D97-AF65-F5344CB8AC3E}">
        <p14:creationId xmlns:p14="http://schemas.microsoft.com/office/powerpoint/2010/main" val="5800897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10" name="Titre 1"/>
          <p:cNvSpPr>
            <a:spLocks noGrp="1"/>
          </p:cNvSpPr>
          <p:nvPr>
            <p:ph type="title" hasCustomPrompt="1"/>
          </p:nvPr>
        </p:nvSpPr>
        <p:spPr>
          <a:xfrm>
            <a:off x="527381" y="269776"/>
            <a:ext cx="10972800" cy="720824"/>
          </a:xfrm>
          <a:prstGeom prst="rect">
            <a:avLst/>
          </a:prstGeom>
        </p:spPr>
        <p:txBody>
          <a:bodyPr vert="horz"/>
          <a:lstStyle>
            <a:lvl1pPr algn="l">
              <a:defRPr sz="5000" baseline="0">
                <a:solidFill>
                  <a:srgbClr val="FF0000"/>
                </a:solidFill>
                <a:latin typeface="Nexa Thin"/>
                <a:cs typeface="Nexa Thin"/>
              </a:defRPr>
            </a:lvl1pPr>
          </a:lstStyle>
          <a:p>
            <a:r>
              <a:rPr lang="fr-FR" dirty="0"/>
              <a:t>TITRE PARTIE</a:t>
            </a:r>
          </a:p>
        </p:txBody>
      </p:sp>
      <p:sp>
        <p:nvSpPr>
          <p:cNvPr id="11" name="Espace réservé du texte 3"/>
          <p:cNvSpPr>
            <a:spLocks noGrp="1"/>
          </p:cNvSpPr>
          <p:nvPr>
            <p:ph type="body" sz="quarter" idx="10" hasCustomPrompt="1"/>
          </p:nvPr>
        </p:nvSpPr>
        <p:spPr>
          <a:xfrm>
            <a:off x="527381" y="1844824"/>
            <a:ext cx="10972800" cy="3240088"/>
          </a:xfrm>
          <a:prstGeom prst="rect">
            <a:avLst/>
          </a:prstGeom>
        </p:spPr>
        <p:txBody>
          <a:bodyPr vert="horz"/>
          <a:lstStyle>
            <a:lvl1pPr marL="342900" marR="0" indent="-342900" algn="l" defTabSz="457200" rtl="0" eaLnBrk="1" fontAlgn="auto" latinLnBrk="0" hangingPunct="1">
              <a:lnSpc>
                <a:spcPct val="100000"/>
              </a:lnSpc>
              <a:spcBef>
                <a:spcPct val="20000"/>
              </a:spcBef>
              <a:spcAft>
                <a:spcPts val="0"/>
              </a:spcAft>
              <a:buClr>
                <a:srgbClr val="FF3333"/>
              </a:buClr>
              <a:buSzPct val="100000"/>
              <a:buFont typeface="Lucida Grande"/>
              <a:buChar char="▸"/>
              <a:tabLst/>
              <a:defRPr sz="1600">
                <a:solidFill>
                  <a:srgbClr val="666666"/>
                </a:solidFill>
                <a:latin typeface="+mn-lt"/>
              </a:defRPr>
            </a:lvl1pPr>
          </a:lstStyle>
          <a:p>
            <a:pPr>
              <a:buClr>
                <a:srgbClr val="FF3333"/>
              </a:buClr>
              <a:buSzPct val="100000"/>
              <a:buFont typeface="Lucida Grande"/>
              <a:buChar char="▸"/>
            </a:pPr>
            <a:r>
              <a:rPr lang="fr-FR" sz="1600" dirty="0" err="1">
                <a:solidFill>
                  <a:srgbClr val="404040"/>
                </a:solidFill>
                <a:latin typeface="+mn-lt"/>
                <a:cs typeface="Calibri"/>
              </a:rPr>
              <a:t>Lorem</a:t>
            </a:r>
            <a:r>
              <a:rPr lang="fr-FR" sz="1600" dirty="0">
                <a:solidFill>
                  <a:srgbClr val="404040"/>
                </a:solidFill>
                <a:latin typeface="+mn-lt"/>
                <a:cs typeface="Calibri"/>
              </a:rPr>
              <a:t> </a:t>
            </a:r>
            <a:r>
              <a:rPr lang="fr-FR" sz="1600" dirty="0" err="1">
                <a:solidFill>
                  <a:srgbClr val="404040"/>
                </a:solidFill>
                <a:latin typeface="+mn-lt"/>
                <a:cs typeface="Calibri"/>
              </a:rPr>
              <a:t>ipsum</a:t>
            </a:r>
            <a:r>
              <a:rPr lang="fr-FR" sz="1600" dirty="0">
                <a:solidFill>
                  <a:srgbClr val="404040"/>
                </a:solidFill>
                <a:latin typeface="+mn-lt"/>
                <a:cs typeface="Calibri"/>
              </a:rPr>
              <a:t> </a:t>
            </a:r>
            <a:r>
              <a:rPr lang="fr-FR" sz="1600" dirty="0" err="1">
                <a:solidFill>
                  <a:srgbClr val="404040"/>
                </a:solidFill>
                <a:latin typeface="+mn-lt"/>
                <a:cs typeface="Calibri"/>
              </a:rPr>
              <a:t>dolor</a:t>
            </a:r>
            <a:r>
              <a:rPr lang="fr-FR" sz="1600" dirty="0">
                <a:solidFill>
                  <a:srgbClr val="404040"/>
                </a:solidFill>
                <a:latin typeface="+mn-lt"/>
                <a:cs typeface="Calibri"/>
              </a:rPr>
              <a:t> </a:t>
            </a:r>
            <a:r>
              <a:rPr lang="fr-FR" sz="1600" dirty="0" err="1">
                <a:solidFill>
                  <a:srgbClr val="404040"/>
                </a:solidFill>
                <a:latin typeface="+mn-lt"/>
                <a:cs typeface="Calibri"/>
              </a:rPr>
              <a:t>sit</a:t>
            </a:r>
            <a:r>
              <a:rPr lang="fr-FR" sz="1600" dirty="0">
                <a:solidFill>
                  <a:srgbClr val="404040"/>
                </a:solidFill>
                <a:latin typeface="+mn-lt"/>
                <a:cs typeface="Calibri"/>
              </a:rPr>
              <a:t> </a:t>
            </a:r>
            <a:r>
              <a:rPr lang="fr-FR" sz="1600" dirty="0" err="1">
                <a:solidFill>
                  <a:srgbClr val="404040"/>
                </a:solidFill>
                <a:latin typeface="+mn-lt"/>
                <a:cs typeface="Calibri"/>
              </a:rPr>
              <a:t>amet</a:t>
            </a:r>
            <a:r>
              <a:rPr lang="fr-FR" sz="1600" dirty="0">
                <a:solidFill>
                  <a:srgbClr val="404040"/>
                </a:solidFill>
                <a:latin typeface="+mn-lt"/>
                <a:cs typeface="Calibri"/>
              </a:rPr>
              <a:t>, </a:t>
            </a:r>
            <a:r>
              <a:rPr lang="fr-FR" sz="1600" dirty="0" err="1">
                <a:solidFill>
                  <a:srgbClr val="404040"/>
                </a:solidFill>
                <a:latin typeface="+mn-lt"/>
                <a:cs typeface="Calibri"/>
              </a:rPr>
              <a:t>consectetur</a:t>
            </a:r>
            <a:r>
              <a:rPr lang="fr-FR" sz="1600" dirty="0">
                <a:solidFill>
                  <a:srgbClr val="404040"/>
                </a:solidFill>
                <a:latin typeface="+mn-lt"/>
                <a:cs typeface="Calibri"/>
              </a:rPr>
              <a:t> </a:t>
            </a:r>
            <a:r>
              <a:rPr lang="fr-FR" sz="1600" dirty="0" err="1">
                <a:solidFill>
                  <a:srgbClr val="404040"/>
                </a:solidFill>
                <a:latin typeface="+mn-lt"/>
                <a:cs typeface="Calibri"/>
              </a:rPr>
              <a:t>adipiscing</a:t>
            </a:r>
            <a:r>
              <a:rPr lang="fr-FR" sz="1600" dirty="0">
                <a:solidFill>
                  <a:srgbClr val="404040"/>
                </a:solidFill>
                <a:latin typeface="+mn-lt"/>
                <a:cs typeface="Calibri"/>
              </a:rPr>
              <a:t> </a:t>
            </a:r>
            <a:r>
              <a:rPr lang="fr-FR" sz="1600" dirty="0" err="1">
                <a:solidFill>
                  <a:srgbClr val="404040"/>
                </a:solidFill>
                <a:latin typeface="+mn-lt"/>
                <a:cs typeface="Calibri"/>
              </a:rPr>
              <a:t>elit</a:t>
            </a:r>
            <a:r>
              <a:rPr lang="fr-FR" sz="1600" dirty="0">
                <a:solidFill>
                  <a:srgbClr val="404040"/>
                </a:solidFill>
                <a:latin typeface="+mn-lt"/>
                <a:cs typeface="Calibri"/>
              </a:rPr>
              <a:t>. </a:t>
            </a:r>
            <a:r>
              <a:rPr lang="fr-FR" sz="1600" dirty="0" err="1">
                <a:solidFill>
                  <a:srgbClr val="404040"/>
                </a:solidFill>
                <a:latin typeface="+mn-lt"/>
                <a:cs typeface="Calibri"/>
              </a:rPr>
              <a:t>Mauris</a:t>
            </a:r>
            <a:r>
              <a:rPr lang="fr-FR" sz="1600" dirty="0">
                <a:solidFill>
                  <a:srgbClr val="404040"/>
                </a:solidFill>
                <a:latin typeface="+mn-lt"/>
                <a:cs typeface="Calibri"/>
              </a:rPr>
              <a:t> </a:t>
            </a:r>
            <a:r>
              <a:rPr lang="fr-FR" sz="1600" dirty="0" err="1">
                <a:solidFill>
                  <a:srgbClr val="404040"/>
                </a:solidFill>
                <a:latin typeface="+mn-lt"/>
                <a:cs typeface="Calibri"/>
              </a:rPr>
              <a:t>leo</a:t>
            </a:r>
            <a:r>
              <a:rPr lang="fr-FR" sz="1600" dirty="0">
                <a:solidFill>
                  <a:srgbClr val="404040"/>
                </a:solidFill>
                <a:latin typeface="+mn-lt"/>
                <a:cs typeface="Calibri"/>
              </a:rPr>
              <a:t> </a:t>
            </a:r>
            <a:r>
              <a:rPr lang="fr-FR" sz="1600" dirty="0" err="1">
                <a:solidFill>
                  <a:srgbClr val="404040"/>
                </a:solidFill>
                <a:latin typeface="+mn-lt"/>
                <a:cs typeface="Calibri"/>
              </a:rPr>
              <a:t>turpis</a:t>
            </a:r>
            <a:r>
              <a:rPr lang="fr-FR" sz="1600" dirty="0">
                <a:solidFill>
                  <a:srgbClr val="404040"/>
                </a:solidFill>
                <a:latin typeface="+mn-lt"/>
                <a:cs typeface="Calibri"/>
              </a:rPr>
              <a:t>, </a:t>
            </a:r>
            <a:r>
              <a:rPr lang="fr-FR" sz="1600" dirty="0" err="1">
                <a:solidFill>
                  <a:srgbClr val="404040"/>
                </a:solidFill>
                <a:latin typeface="+mn-lt"/>
                <a:cs typeface="Calibri"/>
              </a:rPr>
              <a:t>convallis</a:t>
            </a:r>
            <a:r>
              <a:rPr lang="fr-FR" sz="1600" dirty="0">
                <a:solidFill>
                  <a:srgbClr val="404040"/>
                </a:solidFill>
                <a:latin typeface="+mn-lt"/>
                <a:cs typeface="Calibri"/>
              </a:rPr>
              <a:t> </a:t>
            </a:r>
            <a:r>
              <a:rPr lang="fr-FR" sz="1600" dirty="0" err="1">
                <a:solidFill>
                  <a:srgbClr val="404040"/>
                </a:solidFill>
                <a:latin typeface="+mn-lt"/>
                <a:cs typeface="Calibri"/>
              </a:rPr>
              <a:t>at</a:t>
            </a:r>
            <a:r>
              <a:rPr lang="fr-FR" sz="1600" dirty="0">
                <a:solidFill>
                  <a:srgbClr val="404040"/>
                </a:solidFill>
                <a:latin typeface="+mn-lt"/>
                <a:cs typeface="Calibri"/>
              </a:rPr>
              <a:t> bibendum </a:t>
            </a:r>
            <a:r>
              <a:rPr lang="fr-FR" sz="1600" dirty="0" err="1">
                <a:solidFill>
                  <a:srgbClr val="404040"/>
                </a:solidFill>
                <a:latin typeface="+mn-lt"/>
                <a:cs typeface="Calibri"/>
              </a:rPr>
              <a:t>vel</a:t>
            </a:r>
            <a:r>
              <a:rPr lang="fr-FR" sz="1600" dirty="0">
                <a:solidFill>
                  <a:srgbClr val="404040"/>
                </a:solidFill>
                <a:latin typeface="+mn-lt"/>
                <a:cs typeface="Calibri"/>
              </a:rPr>
              <a:t>, mollis </a:t>
            </a:r>
            <a:r>
              <a:rPr lang="fr-FR" sz="1600" dirty="0" err="1">
                <a:solidFill>
                  <a:srgbClr val="404040"/>
                </a:solidFill>
                <a:latin typeface="+mn-lt"/>
                <a:cs typeface="Calibri"/>
              </a:rPr>
              <a:t>at</a:t>
            </a:r>
            <a:r>
              <a:rPr lang="fr-FR" sz="1600" dirty="0">
                <a:solidFill>
                  <a:srgbClr val="404040"/>
                </a:solidFill>
                <a:latin typeface="+mn-lt"/>
                <a:cs typeface="Calibri"/>
              </a:rPr>
              <a:t> erat. </a:t>
            </a:r>
            <a:r>
              <a:rPr lang="fr-FR" sz="1600" dirty="0" err="1">
                <a:solidFill>
                  <a:srgbClr val="404040"/>
                </a:solidFill>
                <a:latin typeface="+mn-lt"/>
                <a:cs typeface="Calibri"/>
              </a:rPr>
              <a:t>Aliquam</a:t>
            </a:r>
            <a:r>
              <a:rPr lang="fr-FR" sz="1600" dirty="0">
                <a:solidFill>
                  <a:srgbClr val="404040"/>
                </a:solidFill>
                <a:latin typeface="+mn-lt"/>
                <a:cs typeface="Calibri"/>
              </a:rPr>
              <a:t> </a:t>
            </a:r>
            <a:r>
              <a:rPr lang="fr-FR" sz="1600" dirty="0" err="1">
                <a:solidFill>
                  <a:srgbClr val="404040"/>
                </a:solidFill>
                <a:latin typeface="+mn-lt"/>
                <a:cs typeface="Calibri"/>
              </a:rPr>
              <a:t>molestie</a:t>
            </a:r>
            <a:r>
              <a:rPr lang="fr-FR" sz="1600" dirty="0">
                <a:solidFill>
                  <a:srgbClr val="404040"/>
                </a:solidFill>
                <a:latin typeface="+mn-lt"/>
                <a:cs typeface="Calibri"/>
              </a:rPr>
              <a:t> </a:t>
            </a:r>
            <a:r>
              <a:rPr lang="fr-FR" sz="1600" dirty="0" err="1">
                <a:solidFill>
                  <a:srgbClr val="404040"/>
                </a:solidFill>
                <a:latin typeface="+mn-lt"/>
                <a:cs typeface="Calibri"/>
              </a:rPr>
              <a:t>egestas</a:t>
            </a:r>
            <a:r>
              <a:rPr lang="fr-FR" sz="1600" dirty="0">
                <a:solidFill>
                  <a:srgbClr val="404040"/>
                </a:solidFill>
                <a:latin typeface="+mn-lt"/>
                <a:cs typeface="Calibri"/>
              </a:rPr>
              <a:t> </a:t>
            </a:r>
            <a:r>
              <a:rPr lang="fr-FR" sz="1600" dirty="0" err="1">
                <a:solidFill>
                  <a:srgbClr val="404040"/>
                </a:solidFill>
                <a:latin typeface="+mn-lt"/>
                <a:cs typeface="Calibri"/>
              </a:rPr>
              <a:t>auctor</a:t>
            </a:r>
            <a:r>
              <a:rPr lang="fr-FR" sz="1600" dirty="0">
                <a:solidFill>
                  <a:srgbClr val="404040"/>
                </a:solidFill>
                <a:latin typeface="+mn-lt"/>
                <a:cs typeface="Calibri"/>
              </a:rPr>
              <a:t>. </a:t>
            </a:r>
            <a:r>
              <a:rPr lang="fr-FR" sz="1600" dirty="0" err="1">
                <a:solidFill>
                  <a:srgbClr val="404040"/>
                </a:solidFill>
                <a:latin typeface="+mn-lt"/>
                <a:cs typeface="Calibri"/>
              </a:rPr>
              <a:t>Quisque</a:t>
            </a:r>
            <a:r>
              <a:rPr lang="fr-FR" sz="1600" dirty="0">
                <a:solidFill>
                  <a:srgbClr val="404040"/>
                </a:solidFill>
                <a:latin typeface="+mn-lt"/>
                <a:cs typeface="Calibri"/>
              </a:rPr>
              <a:t> </a:t>
            </a:r>
            <a:r>
              <a:rPr lang="fr-FR" sz="1600" dirty="0" err="1">
                <a:solidFill>
                  <a:srgbClr val="404040"/>
                </a:solidFill>
                <a:latin typeface="+mn-lt"/>
                <a:cs typeface="Calibri"/>
              </a:rPr>
              <a:t>consectetur</a:t>
            </a:r>
            <a:r>
              <a:rPr lang="fr-FR" sz="1600" dirty="0">
                <a:solidFill>
                  <a:srgbClr val="404040"/>
                </a:solidFill>
                <a:latin typeface="+mn-lt"/>
                <a:cs typeface="Calibri"/>
              </a:rPr>
              <a:t> </a:t>
            </a:r>
            <a:r>
              <a:rPr lang="fr-FR" sz="1600" dirty="0" err="1">
                <a:solidFill>
                  <a:srgbClr val="404040"/>
                </a:solidFill>
                <a:latin typeface="+mn-lt"/>
                <a:cs typeface="Calibri"/>
              </a:rPr>
              <a:t>feugiat</a:t>
            </a:r>
            <a:r>
              <a:rPr lang="fr-FR" sz="1600" dirty="0">
                <a:solidFill>
                  <a:srgbClr val="404040"/>
                </a:solidFill>
                <a:latin typeface="+mn-lt"/>
                <a:cs typeface="Calibri"/>
              </a:rPr>
              <a:t> cursus. Suspendisse </a:t>
            </a:r>
            <a:r>
              <a:rPr lang="fr-FR" sz="1600" dirty="0" err="1">
                <a:solidFill>
                  <a:srgbClr val="404040"/>
                </a:solidFill>
                <a:latin typeface="+mn-lt"/>
                <a:cs typeface="Calibri"/>
              </a:rPr>
              <a:t>congue</a:t>
            </a:r>
            <a:r>
              <a:rPr lang="fr-FR" sz="1600" dirty="0">
                <a:solidFill>
                  <a:srgbClr val="404040"/>
                </a:solidFill>
                <a:latin typeface="+mn-lt"/>
                <a:cs typeface="Calibri"/>
              </a:rPr>
              <a:t> </a:t>
            </a:r>
            <a:r>
              <a:rPr lang="fr-FR" sz="1600" dirty="0" err="1">
                <a:solidFill>
                  <a:srgbClr val="404040"/>
                </a:solidFill>
                <a:latin typeface="+mn-lt"/>
                <a:cs typeface="Calibri"/>
              </a:rPr>
              <a:t>imperdiet</a:t>
            </a:r>
            <a:r>
              <a:rPr lang="fr-FR" sz="1600" dirty="0">
                <a:solidFill>
                  <a:srgbClr val="404040"/>
                </a:solidFill>
                <a:latin typeface="+mn-lt"/>
                <a:cs typeface="Calibri"/>
              </a:rPr>
              <a:t> </a:t>
            </a:r>
            <a:r>
              <a:rPr lang="fr-FR" sz="1600" dirty="0" err="1">
                <a:solidFill>
                  <a:srgbClr val="404040"/>
                </a:solidFill>
                <a:latin typeface="+mn-lt"/>
                <a:cs typeface="Calibri"/>
              </a:rPr>
              <a:t>purus</a:t>
            </a:r>
            <a:r>
              <a:rPr lang="fr-FR" sz="1600" dirty="0">
                <a:solidFill>
                  <a:srgbClr val="404040"/>
                </a:solidFill>
                <a:latin typeface="+mn-lt"/>
                <a:cs typeface="Calibri"/>
              </a:rPr>
              <a:t>.</a:t>
            </a:r>
          </a:p>
          <a:p>
            <a:pPr>
              <a:buClr>
                <a:srgbClr val="FF3333"/>
              </a:buClr>
              <a:buNone/>
            </a:pPr>
            <a:r>
              <a:rPr lang="fr-FR" sz="1600" dirty="0">
                <a:solidFill>
                  <a:srgbClr val="404040"/>
                </a:solidFill>
                <a:latin typeface="+mn-lt"/>
                <a:cs typeface="Calibri"/>
              </a:rPr>
              <a:t> </a:t>
            </a:r>
          </a:p>
          <a:p>
            <a:pPr>
              <a:buClr>
                <a:srgbClr val="FF3333"/>
              </a:buClr>
              <a:buSzPct val="100000"/>
              <a:buFont typeface="Lucida Grande"/>
              <a:buChar char="▸"/>
            </a:pPr>
            <a:r>
              <a:rPr lang="fr-FR" sz="1600" dirty="0" err="1">
                <a:solidFill>
                  <a:srgbClr val="404040"/>
                </a:solidFill>
                <a:latin typeface="+mn-lt"/>
                <a:cs typeface="Calibri"/>
              </a:rPr>
              <a:t>Pellentesque</a:t>
            </a:r>
            <a:r>
              <a:rPr lang="fr-FR" sz="1600" dirty="0">
                <a:solidFill>
                  <a:srgbClr val="404040"/>
                </a:solidFill>
                <a:latin typeface="+mn-lt"/>
                <a:cs typeface="Calibri"/>
              </a:rPr>
              <a:t> </a:t>
            </a:r>
            <a:r>
              <a:rPr lang="fr-FR" sz="1600" dirty="0" err="1">
                <a:solidFill>
                  <a:srgbClr val="404040"/>
                </a:solidFill>
                <a:latin typeface="+mn-lt"/>
                <a:cs typeface="Calibri"/>
              </a:rPr>
              <a:t>dolor</a:t>
            </a:r>
            <a:r>
              <a:rPr lang="fr-FR" sz="1600" dirty="0">
                <a:solidFill>
                  <a:srgbClr val="404040"/>
                </a:solidFill>
                <a:latin typeface="+mn-lt"/>
                <a:cs typeface="Calibri"/>
              </a:rPr>
              <a:t> </a:t>
            </a:r>
            <a:r>
              <a:rPr lang="fr-FR" sz="1600" dirty="0" err="1">
                <a:solidFill>
                  <a:srgbClr val="404040"/>
                </a:solidFill>
                <a:latin typeface="+mn-lt"/>
                <a:cs typeface="Calibri"/>
              </a:rPr>
              <a:t>dolor</a:t>
            </a:r>
            <a:r>
              <a:rPr lang="fr-FR" sz="1600" dirty="0">
                <a:solidFill>
                  <a:srgbClr val="404040"/>
                </a:solidFill>
                <a:latin typeface="+mn-lt"/>
                <a:cs typeface="Calibri"/>
              </a:rPr>
              <a:t>, </a:t>
            </a:r>
            <a:r>
              <a:rPr lang="fr-FR" sz="1600" dirty="0" err="1">
                <a:solidFill>
                  <a:srgbClr val="404040"/>
                </a:solidFill>
                <a:latin typeface="+mn-lt"/>
                <a:cs typeface="Calibri"/>
              </a:rPr>
              <a:t>varius</a:t>
            </a:r>
            <a:r>
              <a:rPr lang="fr-FR" sz="1600" dirty="0">
                <a:solidFill>
                  <a:srgbClr val="404040"/>
                </a:solidFill>
                <a:latin typeface="+mn-lt"/>
                <a:cs typeface="Calibri"/>
              </a:rPr>
              <a:t> in </a:t>
            </a:r>
            <a:r>
              <a:rPr lang="fr-FR" sz="1600" dirty="0" err="1">
                <a:solidFill>
                  <a:srgbClr val="404040"/>
                </a:solidFill>
                <a:latin typeface="+mn-lt"/>
                <a:cs typeface="Calibri"/>
              </a:rPr>
              <a:t>ultrices</a:t>
            </a:r>
            <a:r>
              <a:rPr lang="fr-FR" sz="1600" dirty="0">
                <a:solidFill>
                  <a:srgbClr val="404040"/>
                </a:solidFill>
                <a:latin typeface="+mn-lt"/>
                <a:cs typeface="Calibri"/>
              </a:rPr>
              <a:t> ut, </a:t>
            </a:r>
            <a:r>
              <a:rPr lang="fr-FR" sz="1600" dirty="0" err="1">
                <a:solidFill>
                  <a:srgbClr val="404040"/>
                </a:solidFill>
                <a:latin typeface="+mn-lt"/>
                <a:cs typeface="Calibri"/>
              </a:rPr>
              <a:t>hendrerit</a:t>
            </a:r>
            <a:r>
              <a:rPr lang="fr-FR" sz="1600" dirty="0">
                <a:solidFill>
                  <a:srgbClr val="404040"/>
                </a:solidFill>
                <a:latin typeface="+mn-lt"/>
                <a:cs typeface="Calibri"/>
              </a:rPr>
              <a:t> nec diam. </a:t>
            </a:r>
            <a:r>
              <a:rPr lang="fr-FR" sz="1600" dirty="0" err="1">
                <a:solidFill>
                  <a:srgbClr val="404040"/>
                </a:solidFill>
                <a:latin typeface="+mn-lt"/>
                <a:cs typeface="Calibri"/>
              </a:rPr>
              <a:t>Proin</a:t>
            </a:r>
            <a:r>
              <a:rPr lang="fr-FR" sz="1600" dirty="0">
                <a:solidFill>
                  <a:srgbClr val="404040"/>
                </a:solidFill>
                <a:latin typeface="+mn-lt"/>
                <a:cs typeface="Calibri"/>
              </a:rPr>
              <a:t> </a:t>
            </a:r>
            <a:r>
              <a:rPr lang="fr-FR" sz="1600" dirty="0" err="1">
                <a:solidFill>
                  <a:srgbClr val="404040"/>
                </a:solidFill>
                <a:latin typeface="+mn-lt"/>
                <a:cs typeface="Calibri"/>
              </a:rPr>
              <a:t>sit</a:t>
            </a:r>
            <a:r>
              <a:rPr lang="fr-FR" sz="1600" dirty="0">
                <a:solidFill>
                  <a:srgbClr val="404040"/>
                </a:solidFill>
                <a:latin typeface="+mn-lt"/>
                <a:cs typeface="Calibri"/>
              </a:rPr>
              <a:t> </a:t>
            </a:r>
            <a:r>
              <a:rPr lang="fr-FR" sz="1600" dirty="0" err="1">
                <a:solidFill>
                  <a:srgbClr val="404040"/>
                </a:solidFill>
                <a:latin typeface="+mn-lt"/>
                <a:cs typeface="Calibri"/>
              </a:rPr>
              <a:t>amet</a:t>
            </a:r>
            <a:r>
              <a:rPr lang="fr-FR" sz="1600" dirty="0">
                <a:solidFill>
                  <a:srgbClr val="404040"/>
                </a:solidFill>
                <a:latin typeface="+mn-lt"/>
                <a:cs typeface="Calibri"/>
              </a:rPr>
              <a:t> </a:t>
            </a:r>
            <a:r>
              <a:rPr lang="fr-FR" sz="1600" dirty="0" err="1">
                <a:solidFill>
                  <a:srgbClr val="404040"/>
                </a:solidFill>
                <a:latin typeface="+mn-lt"/>
                <a:cs typeface="Calibri"/>
              </a:rPr>
              <a:t>odio</a:t>
            </a:r>
            <a:r>
              <a:rPr lang="fr-FR" sz="1600" dirty="0">
                <a:solidFill>
                  <a:srgbClr val="404040"/>
                </a:solidFill>
                <a:latin typeface="+mn-lt"/>
                <a:cs typeface="Calibri"/>
              </a:rPr>
              <a:t> libero. </a:t>
            </a:r>
            <a:r>
              <a:rPr lang="fr-FR" sz="1600" dirty="0" err="1">
                <a:solidFill>
                  <a:srgbClr val="404040"/>
                </a:solidFill>
                <a:latin typeface="+mn-lt"/>
                <a:cs typeface="Calibri"/>
              </a:rPr>
              <a:t>Vestibulum</a:t>
            </a:r>
            <a:r>
              <a:rPr lang="fr-FR" sz="1600" dirty="0">
                <a:solidFill>
                  <a:srgbClr val="404040"/>
                </a:solidFill>
                <a:latin typeface="+mn-lt"/>
                <a:cs typeface="Calibri"/>
              </a:rPr>
              <a:t> </a:t>
            </a:r>
            <a:r>
              <a:rPr lang="fr-FR" sz="1600" dirty="0" err="1">
                <a:solidFill>
                  <a:srgbClr val="404040"/>
                </a:solidFill>
                <a:latin typeface="+mn-lt"/>
                <a:cs typeface="Calibri"/>
              </a:rPr>
              <a:t>faucibus</a:t>
            </a:r>
            <a:r>
              <a:rPr lang="fr-FR" sz="1600" dirty="0">
                <a:solidFill>
                  <a:srgbClr val="404040"/>
                </a:solidFill>
                <a:latin typeface="+mn-lt"/>
                <a:cs typeface="Calibri"/>
              </a:rPr>
              <a:t>, </a:t>
            </a:r>
            <a:r>
              <a:rPr lang="fr-FR" sz="1600" dirty="0" err="1">
                <a:solidFill>
                  <a:srgbClr val="404040"/>
                </a:solidFill>
                <a:latin typeface="+mn-lt"/>
                <a:cs typeface="Calibri"/>
              </a:rPr>
              <a:t>odio</a:t>
            </a:r>
            <a:r>
              <a:rPr lang="fr-FR" sz="1600" dirty="0">
                <a:solidFill>
                  <a:srgbClr val="404040"/>
                </a:solidFill>
                <a:latin typeface="+mn-lt"/>
                <a:cs typeface="Calibri"/>
              </a:rPr>
              <a:t> nec </a:t>
            </a:r>
            <a:r>
              <a:rPr lang="fr-FR" sz="1600" dirty="0" err="1">
                <a:solidFill>
                  <a:srgbClr val="404040"/>
                </a:solidFill>
                <a:latin typeface="+mn-lt"/>
                <a:cs typeface="Calibri"/>
              </a:rPr>
              <a:t>elementum</a:t>
            </a:r>
            <a:r>
              <a:rPr lang="fr-FR" sz="1600" dirty="0">
                <a:solidFill>
                  <a:srgbClr val="404040"/>
                </a:solidFill>
                <a:latin typeface="+mn-lt"/>
                <a:cs typeface="Calibri"/>
              </a:rPr>
              <a:t> </a:t>
            </a:r>
            <a:r>
              <a:rPr lang="fr-FR" sz="1600" dirty="0" err="1">
                <a:solidFill>
                  <a:srgbClr val="404040"/>
                </a:solidFill>
                <a:latin typeface="+mn-lt"/>
                <a:cs typeface="Calibri"/>
              </a:rPr>
              <a:t>congue</a:t>
            </a:r>
            <a:r>
              <a:rPr lang="fr-FR" sz="1600" dirty="0">
                <a:solidFill>
                  <a:srgbClr val="404040"/>
                </a:solidFill>
                <a:latin typeface="+mn-lt"/>
                <a:cs typeface="Calibri"/>
              </a:rPr>
              <a:t>, </a:t>
            </a:r>
            <a:r>
              <a:rPr lang="fr-FR" sz="1600" dirty="0" err="1">
                <a:solidFill>
                  <a:srgbClr val="404040"/>
                </a:solidFill>
                <a:latin typeface="+mn-lt"/>
                <a:cs typeface="Calibri"/>
              </a:rPr>
              <a:t>nulla</a:t>
            </a:r>
            <a:r>
              <a:rPr lang="fr-FR" sz="1600" dirty="0">
                <a:solidFill>
                  <a:srgbClr val="404040"/>
                </a:solidFill>
                <a:latin typeface="+mn-lt"/>
                <a:cs typeface="Calibri"/>
              </a:rPr>
              <a:t> </a:t>
            </a:r>
            <a:r>
              <a:rPr lang="fr-FR" sz="1600" dirty="0" err="1">
                <a:solidFill>
                  <a:srgbClr val="404040"/>
                </a:solidFill>
                <a:latin typeface="+mn-lt"/>
                <a:cs typeface="Calibri"/>
              </a:rPr>
              <a:t>augue</a:t>
            </a:r>
            <a:r>
              <a:rPr lang="fr-FR" sz="1600" dirty="0">
                <a:solidFill>
                  <a:srgbClr val="404040"/>
                </a:solidFill>
                <a:latin typeface="+mn-lt"/>
                <a:cs typeface="Calibri"/>
              </a:rPr>
              <a:t> </a:t>
            </a:r>
            <a:r>
              <a:rPr lang="fr-FR" sz="1600" dirty="0" err="1">
                <a:solidFill>
                  <a:srgbClr val="404040"/>
                </a:solidFill>
                <a:latin typeface="+mn-lt"/>
                <a:cs typeface="Calibri"/>
              </a:rPr>
              <a:t>condimentum</a:t>
            </a:r>
            <a:r>
              <a:rPr lang="fr-FR" sz="1600" dirty="0">
                <a:solidFill>
                  <a:srgbClr val="404040"/>
                </a:solidFill>
                <a:latin typeface="+mn-lt"/>
                <a:cs typeface="Calibri"/>
              </a:rPr>
              <a:t> </a:t>
            </a:r>
            <a:r>
              <a:rPr lang="fr-FR" sz="1600" dirty="0" err="1">
                <a:solidFill>
                  <a:srgbClr val="404040"/>
                </a:solidFill>
                <a:latin typeface="+mn-lt"/>
                <a:cs typeface="Calibri"/>
              </a:rPr>
              <a:t>odio</a:t>
            </a:r>
            <a:r>
              <a:rPr lang="fr-FR" sz="1600" dirty="0">
                <a:solidFill>
                  <a:srgbClr val="404040"/>
                </a:solidFill>
                <a:latin typeface="+mn-lt"/>
                <a:cs typeface="Calibri"/>
              </a:rPr>
              <a:t>, </a:t>
            </a:r>
            <a:r>
              <a:rPr lang="fr-FR" sz="1600" dirty="0" err="1">
                <a:solidFill>
                  <a:srgbClr val="404040"/>
                </a:solidFill>
                <a:latin typeface="+mn-lt"/>
                <a:cs typeface="Calibri"/>
              </a:rPr>
              <a:t>fermentum</a:t>
            </a:r>
            <a:r>
              <a:rPr lang="fr-FR" sz="1600" dirty="0">
                <a:solidFill>
                  <a:srgbClr val="404040"/>
                </a:solidFill>
                <a:latin typeface="+mn-lt"/>
                <a:cs typeface="Calibri"/>
              </a:rPr>
              <a:t> </a:t>
            </a:r>
            <a:r>
              <a:rPr lang="fr-FR" sz="1600" dirty="0" err="1">
                <a:solidFill>
                  <a:srgbClr val="404040"/>
                </a:solidFill>
                <a:latin typeface="+mn-lt"/>
                <a:cs typeface="Calibri"/>
              </a:rPr>
              <a:t>ornare</a:t>
            </a:r>
            <a:r>
              <a:rPr lang="fr-FR" sz="1600" dirty="0">
                <a:solidFill>
                  <a:srgbClr val="404040"/>
                </a:solidFill>
                <a:latin typeface="+mn-lt"/>
                <a:cs typeface="Calibri"/>
              </a:rPr>
              <a:t> </a:t>
            </a:r>
            <a:r>
              <a:rPr lang="fr-FR" sz="1600" dirty="0" err="1">
                <a:solidFill>
                  <a:srgbClr val="404040"/>
                </a:solidFill>
                <a:latin typeface="+mn-lt"/>
                <a:cs typeface="Calibri"/>
              </a:rPr>
              <a:t>nisi</a:t>
            </a:r>
            <a:r>
              <a:rPr lang="fr-FR" sz="1600" dirty="0">
                <a:solidFill>
                  <a:srgbClr val="404040"/>
                </a:solidFill>
                <a:latin typeface="+mn-lt"/>
                <a:cs typeface="Calibri"/>
              </a:rPr>
              <a:t> </a:t>
            </a:r>
            <a:r>
              <a:rPr lang="fr-FR" sz="1600" dirty="0" err="1">
                <a:solidFill>
                  <a:srgbClr val="404040"/>
                </a:solidFill>
                <a:latin typeface="+mn-lt"/>
                <a:cs typeface="Calibri"/>
              </a:rPr>
              <a:t>odio</a:t>
            </a:r>
            <a:r>
              <a:rPr lang="fr-FR" sz="1600" dirty="0">
                <a:solidFill>
                  <a:srgbClr val="404040"/>
                </a:solidFill>
                <a:latin typeface="+mn-lt"/>
                <a:cs typeface="Calibri"/>
              </a:rPr>
              <a:t> </a:t>
            </a:r>
            <a:r>
              <a:rPr lang="fr-FR" sz="1600" dirty="0" err="1">
                <a:solidFill>
                  <a:srgbClr val="404040"/>
                </a:solidFill>
                <a:latin typeface="+mn-lt"/>
                <a:cs typeface="Calibri"/>
              </a:rPr>
              <a:t>eget</a:t>
            </a:r>
            <a:r>
              <a:rPr lang="fr-FR" sz="1600" dirty="0">
                <a:solidFill>
                  <a:srgbClr val="404040"/>
                </a:solidFill>
                <a:latin typeface="+mn-lt"/>
                <a:cs typeface="Calibri"/>
              </a:rPr>
              <a:t> diam. </a:t>
            </a:r>
            <a:r>
              <a:rPr lang="fr-FR" sz="1600" dirty="0" err="1">
                <a:solidFill>
                  <a:srgbClr val="404040"/>
                </a:solidFill>
                <a:latin typeface="+mn-lt"/>
                <a:cs typeface="Calibri"/>
              </a:rPr>
              <a:t>Fusce</a:t>
            </a:r>
            <a:r>
              <a:rPr lang="fr-FR" sz="1600" dirty="0">
                <a:solidFill>
                  <a:srgbClr val="404040"/>
                </a:solidFill>
                <a:latin typeface="+mn-lt"/>
                <a:cs typeface="Calibri"/>
              </a:rPr>
              <a:t> in massa </a:t>
            </a:r>
            <a:r>
              <a:rPr lang="fr-FR" sz="1600" dirty="0" err="1">
                <a:solidFill>
                  <a:srgbClr val="404040"/>
                </a:solidFill>
                <a:latin typeface="+mn-lt"/>
                <a:cs typeface="Calibri"/>
              </a:rPr>
              <a:t>nibh</a:t>
            </a:r>
            <a:r>
              <a:rPr lang="fr-FR" sz="1600" dirty="0">
                <a:solidFill>
                  <a:srgbClr val="404040"/>
                </a:solidFill>
                <a:latin typeface="+mn-lt"/>
                <a:cs typeface="Calibri"/>
              </a:rPr>
              <a:t>, nec </a:t>
            </a:r>
            <a:r>
              <a:rPr lang="fr-FR" sz="1600" dirty="0" err="1">
                <a:solidFill>
                  <a:srgbClr val="404040"/>
                </a:solidFill>
                <a:latin typeface="+mn-lt"/>
                <a:cs typeface="Calibri"/>
              </a:rPr>
              <a:t>feugiat</a:t>
            </a:r>
            <a:r>
              <a:rPr lang="fr-FR" sz="1600" dirty="0">
                <a:solidFill>
                  <a:srgbClr val="404040"/>
                </a:solidFill>
                <a:latin typeface="+mn-lt"/>
                <a:cs typeface="Calibri"/>
              </a:rPr>
              <a:t> </a:t>
            </a:r>
            <a:r>
              <a:rPr lang="fr-FR" sz="1600" dirty="0" err="1">
                <a:solidFill>
                  <a:srgbClr val="404040"/>
                </a:solidFill>
                <a:latin typeface="+mn-lt"/>
                <a:cs typeface="Calibri"/>
              </a:rPr>
              <a:t>elit</a:t>
            </a:r>
            <a:r>
              <a:rPr lang="fr-FR" sz="1600" dirty="0">
                <a:solidFill>
                  <a:srgbClr val="404040"/>
                </a:solidFill>
                <a:latin typeface="+mn-lt"/>
                <a:cs typeface="Calibri"/>
              </a:rPr>
              <a:t>. </a:t>
            </a:r>
            <a:r>
              <a:rPr lang="fr-FR" sz="1600" dirty="0" err="1">
                <a:solidFill>
                  <a:srgbClr val="404040"/>
                </a:solidFill>
                <a:latin typeface="+mn-lt"/>
                <a:cs typeface="Calibri"/>
              </a:rPr>
              <a:t>Donec</a:t>
            </a:r>
            <a:r>
              <a:rPr lang="fr-FR" sz="1600" dirty="0">
                <a:solidFill>
                  <a:srgbClr val="404040"/>
                </a:solidFill>
                <a:latin typeface="+mn-lt"/>
                <a:cs typeface="Calibri"/>
              </a:rPr>
              <a:t> </a:t>
            </a:r>
            <a:r>
              <a:rPr lang="fr-FR" sz="1600" dirty="0" err="1">
                <a:solidFill>
                  <a:srgbClr val="404040"/>
                </a:solidFill>
                <a:latin typeface="+mn-lt"/>
                <a:cs typeface="Calibri"/>
              </a:rPr>
              <a:t>vel</a:t>
            </a:r>
            <a:r>
              <a:rPr lang="fr-FR" sz="1600" dirty="0">
                <a:solidFill>
                  <a:srgbClr val="404040"/>
                </a:solidFill>
                <a:latin typeface="+mn-lt"/>
                <a:cs typeface="Calibri"/>
              </a:rPr>
              <a:t> </a:t>
            </a:r>
            <a:r>
              <a:rPr lang="fr-FR" sz="1600" dirty="0" err="1">
                <a:solidFill>
                  <a:srgbClr val="404040"/>
                </a:solidFill>
                <a:latin typeface="+mn-lt"/>
                <a:cs typeface="Calibri"/>
              </a:rPr>
              <a:t>odio</a:t>
            </a:r>
            <a:r>
              <a:rPr lang="fr-FR" sz="1600" dirty="0">
                <a:solidFill>
                  <a:srgbClr val="404040"/>
                </a:solidFill>
                <a:latin typeface="+mn-lt"/>
                <a:cs typeface="Calibri"/>
              </a:rPr>
              <a:t> nec </a:t>
            </a:r>
            <a:r>
              <a:rPr lang="fr-FR" sz="1600" dirty="0" err="1">
                <a:solidFill>
                  <a:srgbClr val="404040"/>
                </a:solidFill>
                <a:latin typeface="+mn-lt"/>
                <a:cs typeface="Calibri"/>
              </a:rPr>
              <a:t>dui</a:t>
            </a:r>
            <a:r>
              <a:rPr lang="fr-FR" sz="1600" dirty="0">
                <a:solidFill>
                  <a:srgbClr val="404040"/>
                </a:solidFill>
                <a:latin typeface="+mn-lt"/>
                <a:cs typeface="Calibri"/>
              </a:rPr>
              <a:t> semper pretium vitae </a:t>
            </a:r>
            <a:r>
              <a:rPr lang="fr-FR" sz="1600" dirty="0" err="1">
                <a:solidFill>
                  <a:srgbClr val="404040"/>
                </a:solidFill>
                <a:latin typeface="+mn-lt"/>
                <a:cs typeface="Calibri"/>
              </a:rPr>
              <a:t>ac</a:t>
            </a:r>
            <a:r>
              <a:rPr lang="fr-FR" sz="1600" dirty="0">
                <a:solidFill>
                  <a:srgbClr val="404040"/>
                </a:solidFill>
                <a:latin typeface="+mn-lt"/>
                <a:cs typeface="Calibri"/>
              </a:rPr>
              <a:t> es</a:t>
            </a:r>
          </a:p>
        </p:txBody>
      </p:sp>
      <p:sp>
        <p:nvSpPr>
          <p:cNvPr id="13" name="Espace réservé du texte 12"/>
          <p:cNvSpPr>
            <a:spLocks noGrp="1"/>
          </p:cNvSpPr>
          <p:nvPr>
            <p:ph type="body" sz="quarter" idx="12" hasCustomPrompt="1"/>
          </p:nvPr>
        </p:nvSpPr>
        <p:spPr>
          <a:xfrm>
            <a:off x="527051" y="1026866"/>
            <a:ext cx="7609416" cy="385911"/>
          </a:xfrm>
          <a:prstGeom prst="rect">
            <a:avLst/>
          </a:prstGeom>
        </p:spPr>
        <p:txBody>
          <a:bodyPr vert="horz"/>
          <a:lstStyle>
            <a:lvl1pPr marL="0" indent="0">
              <a:buNone/>
              <a:defRPr sz="1600" baseline="0">
                <a:solidFill>
                  <a:schemeClr val="tx1">
                    <a:lumMod val="65000"/>
                    <a:lumOff val="35000"/>
                  </a:schemeClr>
                </a:solidFill>
                <a:latin typeface="Nexa Heavy"/>
                <a:cs typeface="Nexa Heavy"/>
              </a:defRPr>
            </a:lvl1pPr>
          </a:lstStyle>
          <a:p>
            <a:pPr lvl="0"/>
            <a:r>
              <a:rPr lang="fr-FR" dirty="0"/>
              <a:t>TITRE SOUS-PARTIE</a:t>
            </a:r>
          </a:p>
        </p:txBody>
      </p:sp>
      <p:sp>
        <p:nvSpPr>
          <p:cNvPr id="6" name="Espace réservé du contenu 25"/>
          <p:cNvSpPr>
            <a:spLocks noGrp="1"/>
          </p:cNvSpPr>
          <p:nvPr>
            <p:ph sz="quarter" idx="16" hasCustomPrompt="1"/>
          </p:nvPr>
        </p:nvSpPr>
        <p:spPr>
          <a:xfrm>
            <a:off x="663890" y="6309320"/>
            <a:ext cx="6432549" cy="278936"/>
          </a:xfrm>
          <a:prstGeom prst="rect">
            <a:avLst/>
          </a:prstGeom>
        </p:spPr>
        <p:txBody>
          <a:bodyPr vert="horz"/>
          <a:lstStyle>
            <a:lvl1pPr marL="0" indent="0">
              <a:buNone/>
              <a:defRPr sz="1000" baseline="0">
                <a:solidFill>
                  <a:schemeClr val="bg1"/>
                </a:solidFill>
                <a:latin typeface="Nexa Heavy"/>
                <a:cs typeface="Nexa Heavy"/>
              </a:defRPr>
            </a:lvl1pPr>
          </a:lstStyle>
          <a:p>
            <a:pPr lvl="0"/>
            <a:r>
              <a:rPr lang="fr-FR" dirty="0"/>
              <a:t>NUMÉRO SLIDE ET/OU TITRE SECTION ET/OU AUTRE INFO</a:t>
            </a:r>
          </a:p>
        </p:txBody>
      </p:sp>
    </p:spTree>
    <p:extLst>
      <p:ext uri="{BB962C8B-B14F-4D97-AF65-F5344CB8AC3E}">
        <p14:creationId xmlns:p14="http://schemas.microsoft.com/office/powerpoint/2010/main" val="1766276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 - Dégradé Marque, Tit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9F8DF3-73BB-154A-90BB-F7CBB22A6272}"/>
              </a:ext>
            </a:extLst>
          </p:cNvPr>
          <p:cNvSpPr/>
          <p:nvPr userDrawn="1"/>
        </p:nvSpPr>
        <p:spPr>
          <a:xfrm>
            <a:off x="0" y="0"/>
            <a:ext cx="12192000" cy="6858000"/>
          </a:xfrm>
          <a:prstGeom prst="rect">
            <a:avLst/>
          </a:prstGeom>
          <a:gradFill flip="none" rotWithShape="1">
            <a:gsLst>
              <a:gs pos="9000">
                <a:srgbClr val="B8012D"/>
              </a:gs>
              <a:gs pos="100000">
                <a:srgbClr val="E7433C"/>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2150799" y="3037466"/>
            <a:ext cx="7890402" cy="783068"/>
          </a:xfrm>
          <a:prstGeom prst="rect">
            <a:avLst/>
          </a:prstGeom>
        </p:spPr>
        <p:txBody>
          <a:bodyPr anchor="b"/>
          <a:lstStyle>
            <a:lvl1pPr algn="ctr">
              <a:defRPr sz="4000" b="0" i="0">
                <a:solidFill>
                  <a:schemeClr val="bg1"/>
                </a:solidFill>
                <a:latin typeface="Nexa Light" panose="02000000000000000000" pitchFamily="2" charset="77"/>
              </a:defRPr>
            </a:lvl1pPr>
          </a:lstStyle>
          <a:p>
            <a:r>
              <a:rPr lang="fr-FR" dirty="0"/>
              <a:t>TITRE</a:t>
            </a:r>
          </a:p>
        </p:txBody>
      </p:sp>
    </p:spTree>
    <p:extLst>
      <p:ext uri="{BB962C8B-B14F-4D97-AF65-F5344CB8AC3E}">
        <p14:creationId xmlns:p14="http://schemas.microsoft.com/office/powerpoint/2010/main" val="800836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2 - Chiffres clé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9F8DF3-73BB-154A-90BB-F7CBB22A6272}"/>
              </a:ext>
            </a:extLst>
          </p:cNvPr>
          <p:cNvSpPr/>
          <p:nvPr userDrawn="1"/>
        </p:nvSpPr>
        <p:spPr>
          <a:xfrm>
            <a:off x="2767512" y="0"/>
            <a:ext cx="9424487" cy="6858000"/>
          </a:xfrm>
          <a:prstGeom prst="rect">
            <a:avLst/>
          </a:prstGeom>
          <a:gradFill flip="none" rotWithShape="1">
            <a:gsLst>
              <a:gs pos="9000">
                <a:srgbClr val="B8012D"/>
              </a:gs>
              <a:gs pos="100000">
                <a:srgbClr val="E7433C"/>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3505520" y="519734"/>
            <a:ext cx="7890402" cy="783068"/>
          </a:xfrm>
          <a:prstGeom prst="rect">
            <a:avLst/>
          </a:prstGeom>
        </p:spPr>
        <p:txBody>
          <a:bodyPr anchor="b"/>
          <a:lstStyle>
            <a:lvl1pPr algn="l">
              <a:defRPr sz="4000" b="0" i="0">
                <a:solidFill>
                  <a:schemeClr val="bg1"/>
                </a:solidFill>
                <a:latin typeface="Nexa Light" panose="02000000000000000000" pitchFamily="2" charset="77"/>
              </a:defRPr>
            </a:lvl1pPr>
          </a:lstStyle>
          <a:p>
            <a:r>
              <a:rPr lang="fr-FR" dirty="0"/>
              <a:t>TITRE</a:t>
            </a:r>
          </a:p>
        </p:txBody>
      </p:sp>
      <p:cxnSp>
        <p:nvCxnSpPr>
          <p:cNvPr id="5" name="Connecteur droit 4">
            <a:extLst>
              <a:ext uri="{FF2B5EF4-FFF2-40B4-BE49-F238E27FC236}">
                <a16:creationId xmlns:a16="http://schemas.microsoft.com/office/drawing/2014/main" id="{26D20F37-8C67-854E-82C7-F150D2ACC306}"/>
              </a:ext>
            </a:extLst>
          </p:cNvPr>
          <p:cNvCxnSpPr>
            <a:cxnSpLocks/>
          </p:cNvCxnSpPr>
          <p:nvPr userDrawn="1"/>
        </p:nvCxnSpPr>
        <p:spPr>
          <a:xfrm>
            <a:off x="3580676" y="1883044"/>
            <a:ext cx="0" cy="49749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Image 14">
            <a:extLst>
              <a:ext uri="{FF2B5EF4-FFF2-40B4-BE49-F238E27FC236}">
                <a16:creationId xmlns:a16="http://schemas.microsoft.com/office/drawing/2014/main" id="{FE48EA4C-EA06-1F41-96BD-DF6A7542CB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67512" cy="6858000"/>
          </a:xfrm>
          <a:prstGeom prst="rect">
            <a:avLst/>
          </a:prstGeom>
        </p:spPr>
      </p:pic>
      <p:sp>
        <p:nvSpPr>
          <p:cNvPr id="17" name="Espace réservé du texte 16">
            <a:extLst>
              <a:ext uri="{FF2B5EF4-FFF2-40B4-BE49-F238E27FC236}">
                <a16:creationId xmlns:a16="http://schemas.microsoft.com/office/drawing/2014/main" id="{55A2BE28-1BD7-974C-A56F-E0F8BD46FE6E}"/>
              </a:ext>
            </a:extLst>
          </p:cNvPr>
          <p:cNvSpPr>
            <a:spLocks noGrp="1"/>
          </p:cNvSpPr>
          <p:nvPr>
            <p:ph type="body" sz="quarter" idx="18" hasCustomPrompt="1"/>
          </p:nvPr>
        </p:nvSpPr>
        <p:spPr>
          <a:xfrm>
            <a:off x="3994751" y="2197712"/>
            <a:ext cx="4437176" cy="47705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endParaRPr lang="fr-FR" dirty="0"/>
          </a:p>
        </p:txBody>
      </p:sp>
      <p:sp>
        <p:nvSpPr>
          <p:cNvPr id="19" name="Espace réservé du texte 18">
            <a:extLst>
              <a:ext uri="{FF2B5EF4-FFF2-40B4-BE49-F238E27FC236}">
                <a16:creationId xmlns:a16="http://schemas.microsoft.com/office/drawing/2014/main" id="{F24D2E6E-0D8B-F04C-BC94-74C6899A091F}"/>
              </a:ext>
            </a:extLst>
          </p:cNvPr>
          <p:cNvSpPr>
            <a:spLocks noGrp="1"/>
          </p:cNvSpPr>
          <p:nvPr>
            <p:ph type="body" sz="quarter" idx="19" hasCustomPrompt="1"/>
          </p:nvPr>
        </p:nvSpPr>
        <p:spPr>
          <a:xfrm>
            <a:off x="3994751" y="1789270"/>
            <a:ext cx="4437176" cy="408442"/>
          </a:xfrm>
          <a:prstGeom prst="rect">
            <a:avLst/>
          </a:prstGeom>
        </p:spPr>
        <p:txBody>
          <a:bodyPr/>
          <a:lstStyle>
            <a:lvl1pPr marL="0" indent="0">
              <a:buNone/>
              <a:defRPr sz="2400">
                <a:solidFill>
                  <a:schemeClr val="bg1"/>
                </a:solidFill>
                <a:latin typeface="Times New Roman" panose="02020603050405020304" pitchFamily="18" charset="0"/>
                <a:cs typeface="Times New Roman" panose="02020603050405020304" pitchFamily="18" charset="0"/>
              </a:defRPr>
            </a:lvl1pPr>
          </a:lstStyle>
          <a:p>
            <a:r>
              <a:rPr lang="fr-FR" dirty="0"/>
              <a:t>Chiffre</a:t>
            </a:r>
          </a:p>
        </p:txBody>
      </p:sp>
      <p:sp>
        <p:nvSpPr>
          <p:cNvPr id="20" name="Espace réservé du texte 16">
            <a:extLst>
              <a:ext uri="{FF2B5EF4-FFF2-40B4-BE49-F238E27FC236}">
                <a16:creationId xmlns:a16="http://schemas.microsoft.com/office/drawing/2014/main" id="{E9D378D0-F90E-344B-AB3D-66BB06437908}"/>
              </a:ext>
            </a:extLst>
          </p:cNvPr>
          <p:cNvSpPr>
            <a:spLocks noGrp="1"/>
          </p:cNvSpPr>
          <p:nvPr>
            <p:ph type="body" sz="quarter" idx="20" hasCustomPrompt="1"/>
          </p:nvPr>
        </p:nvSpPr>
        <p:spPr>
          <a:xfrm>
            <a:off x="3994751" y="3287432"/>
            <a:ext cx="4437176" cy="47705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endParaRPr lang="fr-FR" dirty="0"/>
          </a:p>
        </p:txBody>
      </p:sp>
      <p:sp>
        <p:nvSpPr>
          <p:cNvPr id="21" name="Espace réservé du texte 18">
            <a:extLst>
              <a:ext uri="{FF2B5EF4-FFF2-40B4-BE49-F238E27FC236}">
                <a16:creationId xmlns:a16="http://schemas.microsoft.com/office/drawing/2014/main" id="{8550FC4D-973A-9E48-B33B-27AE7B934C26}"/>
              </a:ext>
            </a:extLst>
          </p:cNvPr>
          <p:cNvSpPr>
            <a:spLocks noGrp="1"/>
          </p:cNvSpPr>
          <p:nvPr>
            <p:ph type="body" sz="quarter" idx="21" hasCustomPrompt="1"/>
          </p:nvPr>
        </p:nvSpPr>
        <p:spPr>
          <a:xfrm>
            <a:off x="3994751" y="2878990"/>
            <a:ext cx="4437176" cy="408442"/>
          </a:xfrm>
          <a:prstGeom prst="rect">
            <a:avLst/>
          </a:prstGeom>
        </p:spPr>
        <p:txBody>
          <a:bodyPr/>
          <a:lstStyle>
            <a:lvl1pPr marL="0" indent="0">
              <a:buNone/>
              <a:defRPr sz="2400">
                <a:solidFill>
                  <a:schemeClr val="bg1"/>
                </a:solidFill>
                <a:latin typeface="Times New Roman" panose="02020603050405020304" pitchFamily="18" charset="0"/>
                <a:cs typeface="Times New Roman" panose="02020603050405020304" pitchFamily="18" charset="0"/>
              </a:defRPr>
            </a:lvl1pPr>
          </a:lstStyle>
          <a:p>
            <a:r>
              <a:rPr lang="fr-FR" dirty="0"/>
              <a:t>Chiffre</a:t>
            </a:r>
          </a:p>
        </p:txBody>
      </p:sp>
      <p:sp>
        <p:nvSpPr>
          <p:cNvPr id="24" name="Espace réservé du texte 16">
            <a:extLst>
              <a:ext uri="{FF2B5EF4-FFF2-40B4-BE49-F238E27FC236}">
                <a16:creationId xmlns:a16="http://schemas.microsoft.com/office/drawing/2014/main" id="{10F8895C-C05D-AE49-BB82-F8BAA40A887B}"/>
              </a:ext>
            </a:extLst>
          </p:cNvPr>
          <p:cNvSpPr>
            <a:spLocks noGrp="1"/>
          </p:cNvSpPr>
          <p:nvPr>
            <p:ph type="body" sz="quarter" idx="22" hasCustomPrompt="1"/>
          </p:nvPr>
        </p:nvSpPr>
        <p:spPr>
          <a:xfrm>
            <a:off x="3994751" y="4387453"/>
            <a:ext cx="4437176" cy="47705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endParaRPr lang="fr-FR" dirty="0"/>
          </a:p>
        </p:txBody>
      </p:sp>
      <p:sp>
        <p:nvSpPr>
          <p:cNvPr id="25" name="Espace réservé du texte 18">
            <a:extLst>
              <a:ext uri="{FF2B5EF4-FFF2-40B4-BE49-F238E27FC236}">
                <a16:creationId xmlns:a16="http://schemas.microsoft.com/office/drawing/2014/main" id="{6B4D303F-A4A8-0A4B-A986-C169258264F1}"/>
              </a:ext>
            </a:extLst>
          </p:cNvPr>
          <p:cNvSpPr>
            <a:spLocks noGrp="1"/>
          </p:cNvSpPr>
          <p:nvPr>
            <p:ph type="body" sz="quarter" idx="23" hasCustomPrompt="1"/>
          </p:nvPr>
        </p:nvSpPr>
        <p:spPr>
          <a:xfrm>
            <a:off x="3994751" y="3979011"/>
            <a:ext cx="4437176" cy="408442"/>
          </a:xfrm>
          <a:prstGeom prst="rect">
            <a:avLst/>
          </a:prstGeom>
        </p:spPr>
        <p:txBody>
          <a:bodyPr/>
          <a:lstStyle>
            <a:lvl1pPr marL="0" indent="0">
              <a:buNone/>
              <a:defRPr sz="2400">
                <a:solidFill>
                  <a:schemeClr val="bg1"/>
                </a:solidFill>
                <a:latin typeface="Times New Roman" panose="02020603050405020304" pitchFamily="18" charset="0"/>
                <a:cs typeface="Times New Roman" panose="02020603050405020304" pitchFamily="18" charset="0"/>
              </a:defRPr>
            </a:lvl1pPr>
          </a:lstStyle>
          <a:p>
            <a:r>
              <a:rPr lang="fr-FR" dirty="0"/>
              <a:t>Chiffre</a:t>
            </a:r>
          </a:p>
        </p:txBody>
      </p:sp>
      <p:sp>
        <p:nvSpPr>
          <p:cNvPr id="26" name="Espace réservé du texte 16">
            <a:extLst>
              <a:ext uri="{FF2B5EF4-FFF2-40B4-BE49-F238E27FC236}">
                <a16:creationId xmlns:a16="http://schemas.microsoft.com/office/drawing/2014/main" id="{A2CD405B-8C01-2742-AD6E-C2F3D50B640F}"/>
              </a:ext>
            </a:extLst>
          </p:cNvPr>
          <p:cNvSpPr>
            <a:spLocks noGrp="1"/>
          </p:cNvSpPr>
          <p:nvPr>
            <p:ph type="body" sz="quarter" idx="24" hasCustomPrompt="1"/>
          </p:nvPr>
        </p:nvSpPr>
        <p:spPr>
          <a:xfrm>
            <a:off x="3994751" y="5477173"/>
            <a:ext cx="4437176" cy="47705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n-lt"/>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endParaRPr lang="fr-FR" dirty="0"/>
          </a:p>
        </p:txBody>
      </p:sp>
      <p:sp>
        <p:nvSpPr>
          <p:cNvPr id="27" name="Espace réservé du texte 18">
            <a:extLst>
              <a:ext uri="{FF2B5EF4-FFF2-40B4-BE49-F238E27FC236}">
                <a16:creationId xmlns:a16="http://schemas.microsoft.com/office/drawing/2014/main" id="{5B7D0854-970F-9D48-8D24-65C3E364F534}"/>
              </a:ext>
            </a:extLst>
          </p:cNvPr>
          <p:cNvSpPr>
            <a:spLocks noGrp="1"/>
          </p:cNvSpPr>
          <p:nvPr>
            <p:ph type="body" sz="quarter" idx="25" hasCustomPrompt="1"/>
          </p:nvPr>
        </p:nvSpPr>
        <p:spPr>
          <a:xfrm>
            <a:off x="3994751" y="5068731"/>
            <a:ext cx="4437176" cy="408442"/>
          </a:xfrm>
          <a:prstGeom prst="rect">
            <a:avLst/>
          </a:prstGeom>
        </p:spPr>
        <p:txBody>
          <a:bodyPr/>
          <a:lstStyle>
            <a:lvl1pPr marL="0" indent="0">
              <a:buNone/>
              <a:defRPr sz="2400">
                <a:solidFill>
                  <a:schemeClr val="bg1"/>
                </a:solidFill>
                <a:latin typeface="Times New Roman" panose="02020603050405020304" pitchFamily="18" charset="0"/>
                <a:cs typeface="Times New Roman" panose="02020603050405020304" pitchFamily="18" charset="0"/>
              </a:defRPr>
            </a:lvl1pPr>
          </a:lstStyle>
          <a:p>
            <a:r>
              <a:rPr lang="fr-FR" dirty="0"/>
              <a:t>Chiffre</a:t>
            </a:r>
          </a:p>
        </p:txBody>
      </p:sp>
      <p:pic>
        <p:nvPicPr>
          <p:cNvPr id="16" name="Image 15" descr="Une image contenant dessin&#10;&#10;Description générée automatiquement">
            <a:extLst>
              <a:ext uri="{FF2B5EF4-FFF2-40B4-BE49-F238E27FC236}">
                <a16:creationId xmlns:a16="http://schemas.microsoft.com/office/drawing/2014/main" id="{63008F45-4053-BC40-BABA-B35C9A3F3A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58210" y="6211592"/>
            <a:ext cx="2475980" cy="427166"/>
          </a:xfrm>
          <a:prstGeom prst="rect">
            <a:avLst/>
          </a:prstGeom>
        </p:spPr>
      </p:pic>
    </p:spTree>
    <p:extLst>
      <p:ext uri="{BB962C8B-B14F-4D97-AF65-F5344CB8AC3E}">
        <p14:creationId xmlns:p14="http://schemas.microsoft.com/office/powerpoint/2010/main" val="2780849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9" Type="http://schemas.openxmlformats.org/officeDocument/2006/relationships/slideLayout" Target="../slideLayouts/slideLayout49.xml"/><Relationship Id="rId21" Type="http://schemas.openxmlformats.org/officeDocument/2006/relationships/slideLayout" Target="../slideLayouts/slideLayout31.xml"/><Relationship Id="rId34" Type="http://schemas.openxmlformats.org/officeDocument/2006/relationships/slideLayout" Target="../slideLayouts/slideLayout44.xml"/><Relationship Id="rId42" Type="http://schemas.openxmlformats.org/officeDocument/2006/relationships/slideLayout" Target="../slideLayouts/slideLayout52.xml"/><Relationship Id="rId47" Type="http://schemas.openxmlformats.org/officeDocument/2006/relationships/slideLayout" Target="../slideLayouts/slideLayout57.xml"/><Relationship Id="rId50" Type="http://schemas.openxmlformats.org/officeDocument/2006/relationships/slideLayout" Target="../slideLayouts/slideLayout60.xml"/><Relationship Id="rId55" Type="http://schemas.openxmlformats.org/officeDocument/2006/relationships/slideLayout" Target="../slideLayouts/slideLayout65.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9" Type="http://schemas.openxmlformats.org/officeDocument/2006/relationships/slideLayout" Target="../slideLayouts/slideLayout39.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slideLayout" Target="../slideLayouts/slideLayout42.xml"/><Relationship Id="rId37" Type="http://schemas.openxmlformats.org/officeDocument/2006/relationships/slideLayout" Target="../slideLayouts/slideLayout47.xml"/><Relationship Id="rId40" Type="http://schemas.openxmlformats.org/officeDocument/2006/relationships/slideLayout" Target="../slideLayouts/slideLayout50.xml"/><Relationship Id="rId45" Type="http://schemas.openxmlformats.org/officeDocument/2006/relationships/slideLayout" Target="../slideLayouts/slideLayout55.xml"/><Relationship Id="rId53" Type="http://schemas.openxmlformats.org/officeDocument/2006/relationships/slideLayout" Target="../slideLayouts/slideLayout63.xml"/><Relationship Id="rId58" Type="http://schemas.openxmlformats.org/officeDocument/2006/relationships/slideLayout" Target="../slideLayouts/slideLayout68.xml"/><Relationship Id="rId5" Type="http://schemas.openxmlformats.org/officeDocument/2006/relationships/slideLayout" Target="../slideLayouts/slideLayout15.xml"/><Relationship Id="rId61" Type="http://schemas.openxmlformats.org/officeDocument/2006/relationships/slideLayout" Target="../slideLayouts/slideLayout71.xml"/><Relationship Id="rId19" Type="http://schemas.openxmlformats.org/officeDocument/2006/relationships/slideLayout" Target="../slideLayouts/slideLayout2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35" Type="http://schemas.openxmlformats.org/officeDocument/2006/relationships/slideLayout" Target="../slideLayouts/slideLayout45.xml"/><Relationship Id="rId43" Type="http://schemas.openxmlformats.org/officeDocument/2006/relationships/slideLayout" Target="../slideLayouts/slideLayout53.xml"/><Relationship Id="rId48" Type="http://schemas.openxmlformats.org/officeDocument/2006/relationships/slideLayout" Target="../slideLayouts/slideLayout58.xml"/><Relationship Id="rId56" Type="http://schemas.openxmlformats.org/officeDocument/2006/relationships/slideLayout" Target="../slideLayouts/slideLayout66.xml"/><Relationship Id="rId8" Type="http://schemas.openxmlformats.org/officeDocument/2006/relationships/slideLayout" Target="../slideLayouts/slideLayout18.xml"/><Relationship Id="rId51" Type="http://schemas.openxmlformats.org/officeDocument/2006/relationships/slideLayout" Target="../slideLayouts/slideLayout61.xml"/><Relationship Id="rId3" Type="http://schemas.openxmlformats.org/officeDocument/2006/relationships/slideLayout" Target="../slideLayouts/slideLayout13.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slideLayout" Target="../slideLayouts/slideLayout43.xml"/><Relationship Id="rId38" Type="http://schemas.openxmlformats.org/officeDocument/2006/relationships/slideLayout" Target="../slideLayouts/slideLayout48.xml"/><Relationship Id="rId46" Type="http://schemas.openxmlformats.org/officeDocument/2006/relationships/slideLayout" Target="../slideLayouts/slideLayout56.xml"/><Relationship Id="rId59" Type="http://schemas.openxmlformats.org/officeDocument/2006/relationships/slideLayout" Target="../slideLayouts/slideLayout69.xml"/><Relationship Id="rId20" Type="http://schemas.openxmlformats.org/officeDocument/2006/relationships/slideLayout" Target="../slideLayouts/slideLayout30.xml"/><Relationship Id="rId41" Type="http://schemas.openxmlformats.org/officeDocument/2006/relationships/slideLayout" Target="../slideLayouts/slideLayout51.xml"/><Relationship Id="rId54" Type="http://schemas.openxmlformats.org/officeDocument/2006/relationships/slideLayout" Target="../slideLayouts/slideLayout64.xml"/><Relationship Id="rId62"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36" Type="http://schemas.openxmlformats.org/officeDocument/2006/relationships/slideLayout" Target="../slideLayouts/slideLayout46.xml"/><Relationship Id="rId49" Type="http://schemas.openxmlformats.org/officeDocument/2006/relationships/slideLayout" Target="../slideLayouts/slideLayout59.xml"/><Relationship Id="rId57" Type="http://schemas.openxmlformats.org/officeDocument/2006/relationships/slideLayout" Target="../slideLayouts/slideLayout67.xml"/><Relationship Id="rId10" Type="http://schemas.openxmlformats.org/officeDocument/2006/relationships/slideLayout" Target="../slideLayouts/slideLayout20.xml"/><Relationship Id="rId31" Type="http://schemas.openxmlformats.org/officeDocument/2006/relationships/slideLayout" Target="../slideLayouts/slideLayout41.xml"/><Relationship Id="rId44" Type="http://schemas.openxmlformats.org/officeDocument/2006/relationships/slideLayout" Target="../slideLayouts/slideLayout54.xml"/><Relationship Id="rId52" Type="http://schemas.openxmlformats.org/officeDocument/2006/relationships/slideLayout" Target="../slideLayouts/slideLayout62.xml"/><Relationship Id="rId60" Type="http://schemas.openxmlformats.org/officeDocument/2006/relationships/slideLayout" Target="../slideLayouts/slideLayout7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9730568"/>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1" r:id="rId3"/>
    <p:sldLayoutId id="2147483695" r:id="rId4"/>
    <p:sldLayoutId id="2147483685" r:id="rId5"/>
    <p:sldLayoutId id="2147483664" r:id="rId6"/>
    <p:sldLayoutId id="2147483696" r:id="rId7"/>
    <p:sldLayoutId id="2147483662" r:id="rId8"/>
    <p:sldLayoutId id="2147483679" r:id="rId9"/>
    <p:sldLayoutId id="214748367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330236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 id="2147483736" r:id="rId39"/>
    <p:sldLayoutId id="2147483737" r:id="rId40"/>
    <p:sldLayoutId id="2147483738" r:id="rId41"/>
    <p:sldLayoutId id="2147483739" r:id="rId42"/>
    <p:sldLayoutId id="2147483740" r:id="rId43"/>
    <p:sldLayoutId id="2147483741" r:id="rId44"/>
    <p:sldLayoutId id="2147483742" r:id="rId45"/>
    <p:sldLayoutId id="2147483743" r:id="rId46"/>
    <p:sldLayoutId id="2147483744" r:id="rId47"/>
    <p:sldLayoutId id="2147483745" r:id="rId48"/>
    <p:sldLayoutId id="2147483746" r:id="rId49"/>
    <p:sldLayoutId id="2147483747" r:id="rId50"/>
    <p:sldLayoutId id="2147483748" r:id="rId51"/>
    <p:sldLayoutId id="2147483749" r:id="rId52"/>
    <p:sldLayoutId id="2147483750" r:id="rId53"/>
    <p:sldLayoutId id="2147483751" r:id="rId54"/>
    <p:sldLayoutId id="2147483752" r:id="rId55"/>
    <p:sldLayoutId id="2147483753" r:id="rId56"/>
    <p:sldLayoutId id="2147483754" r:id="rId57"/>
    <p:sldLayoutId id="2147483755" r:id="rId58"/>
    <p:sldLayoutId id="2147483756" r:id="rId59"/>
    <p:sldLayoutId id="2147483757" r:id="rId60"/>
    <p:sldLayoutId id="2147483758" r:id="rId6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1.xml"/></Relationships>
</file>

<file path=ppt/slides/_rels/slide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hyperlink" Target="https://pubs.aeaweb.org/doi/pdf/10.1257/jel.20161353" TargetMode="External"/><Relationship Id="rId2" Type="http://schemas.openxmlformats.org/officeDocument/2006/relationships/image" Target="../media/image69.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pubs.aeaweb.org/doi/pdf/10.1257/jel.20161353" TargetMode="Externa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28.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44.png"/></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8.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2.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3.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4.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7.pn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8.xml"/><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PNG"/><Relationship Id="rId1" Type="http://schemas.openxmlformats.org/officeDocument/2006/relationships/slideLayout" Target="../slideLayouts/slideLayout28.xml"/><Relationship Id="rId5" Type="http://schemas.openxmlformats.org/officeDocument/2006/relationships/image" Target="../media/image98.png"/><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102.tif"/><Relationship Id="rId2" Type="http://schemas.openxmlformats.org/officeDocument/2006/relationships/image" Target="../media/image101.PNG"/><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image" Target="../media/image105.tif"/><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image" Target="../media/image106.tif"/><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8.xml"/><Relationship Id="rId4" Type="http://schemas.openxmlformats.org/officeDocument/2006/relationships/image" Target="../media/image49.png"/></Relationships>
</file>

<file path=ppt/slides/_rels/slide5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8.xml"/><Relationship Id="rId4" Type="http://schemas.openxmlformats.org/officeDocument/2006/relationships/image" Target="../media/image109.png"/></Relationships>
</file>

<file path=ppt/slides/_rels/slide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2" Type="http://schemas.openxmlformats.org/officeDocument/2006/relationships/image" Target="../media/image112.tif"/><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8.xml"/><Relationship Id="rId4" Type="http://schemas.openxmlformats.org/officeDocument/2006/relationships/image" Target="../media/image11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8.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58.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28.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pn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8.xml"/><Relationship Id="rId4" Type="http://schemas.openxmlformats.org/officeDocument/2006/relationships/image" Target="../media/image137.PNG"/></Relationships>
</file>

<file path=ppt/slides/_rels/slide6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8.xml"/><Relationship Id="rId4" Type="http://schemas.openxmlformats.org/officeDocument/2006/relationships/image" Target="../media/image142.png"/></Relationships>
</file>

<file path=ppt/slides/_rels/slide6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hyperlink" Target="https://www.kearney.com/operations-performance-transformation/us-reshoring-index/full-report" TargetMode="External"/><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1.xml"/></Relationships>
</file>

<file path=ppt/slides/_rels/slide8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F1FFEBCD-6B80-0443-8B7A-F3E0E51CB72A}"/>
              </a:ext>
            </a:extLst>
          </p:cNvPr>
          <p:cNvSpPr>
            <a:spLocks noGrp="1"/>
          </p:cNvSpPr>
          <p:nvPr>
            <p:ph type="subTitle" idx="1"/>
          </p:nvPr>
        </p:nvSpPr>
        <p:spPr>
          <a:xfrm>
            <a:off x="891062" y="2136258"/>
            <a:ext cx="10409875" cy="3591880"/>
          </a:xfrm>
        </p:spPr>
        <p:txBody>
          <a:bodyPr/>
          <a:lstStyle/>
          <a:p>
            <a:r>
              <a:rPr lang="fr-FR" sz="2800" dirty="0"/>
              <a:t>Grands enjeux de consilience </a:t>
            </a:r>
          </a:p>
          <a:p>
            <a:endParaRPr lang="fr-FR" sz="2800" dirty="0"/>
          </a:p>
          <a:p>
            <a:r>
              <a:rPr lang="fr-FR" sz="2800" dirty="0"/>
              <a:t>CM2 </a:t>
            </a:r>
          </a:p>
          <a:p>
            <a:endParaRPr lang="fr-FR" sz="2800" dirty="0"/>
          </a:p>
          <a:p>
            <a:r>
              <a:rPr lang="fr-FR" sz="2800" dirty="0"/>
              <a:t>(</a:t>
            </a:r>
            <a:r>
              <a:rPr lang="fr-FR" sz="2800" dirty="0" err="1"/>
              <a:t>Re</a:t>
            </a:r>
            <a:r>
              <a:rPr lang="fr-FR" sz="2800" dirty="0"/>
              <a:t>)penser la géopolitique : le commerce, la paix ou l’épée ?</a:t>
            </a:r>
          </a:p>
          <a:p>
            <a:endParaRPr lang="fr-FR" sz="2800" dirty="0"/>
          </a:p>
          <a:p>
            <a:endParaRPr lang="fr-FR" sz="2800" dirty="0"/>
          </a:p>
          <a:p>
            <a:r>
              <a:rPr lang="fr-FR" sz="2800" dirty="0"/>
              <a:t>Rodolphe </a:t>
            </a:r>
            <a:r>
              <a:rPr lang="fr-FR" sz="2800" dirty="0" err="1"/>
              <a:t>Desbordes</a:t>
            </a:r>
            <a:r>
              <a:rPr lang="fr-FR" sz="2800" dirty="0"/>
              <a:t> &amp; Frédéric Munier</a:t>
            </a:r>
          </a:p>
          <a:p>
            <a:endParaRPr lang="fr-FR" dirty="0"/>
          </a:p>
        </p:txBody>
      </p:sp>
    </p:spTree>
    <p:extLst>
      <p:ext uri="{BB962C8B-B14F-4D97-AF65-F5344CB8AC3E}">
        <p14:creationId xmlns:p14="http://schemas.microsoft.com/office/powerpoint/2010/main" val="330559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12D7EA-FBCB-4074-9758-1ECFBA3C56CE}"/>
              </a:ext>
            </a:extLst>
          </p:cNvPr>
          <p:cNvSpPr>
            <a:spLocks noGrp="1"/>
          </p:cNvSpPr>
          <p:nvPr>
            <p:ph type="ctrTitle"/>
          </p:nvPr>
        </p:nvSpPr>
        <p:spPr>
          <a:xfrm>
            <a:off x="5738648" y="0"/>
            <a:ext cx="1330872" cy="693299"/>
          </a:xfrm>
        </p:spPr>
        <p:txBody>
          <a:bodyPr/>
          <a:lstStyle/>
          <a:p>
            <a:r>
              <a:rPr lang="fr-FR" dirty="0">
                <a:solidFill>
                  <a:schemeClr val="accent2"/>
                </a:solidFill>
              </a:rPr>
              <a:t>PLAN</a:t>
            </a:r>
          </a:p>
        </p:txBody>
      </p:sp>
      <p:sp>
        <p:nvSpPr>
          <p:cNvPr id="5" name="ZoneTexte 4">
            <a:extLst>
              <a:ext uri="{FF2B5EF4-FFF2-40B4-BE49-F238E27FC236}">
                <a16:creationId xmlns:a16="http://schemas.microsoft.com/office/drawing/2014/main" id="{28F9061F-4F85-4F5F-9E3C-BAF14A3182CE}"/>
              </a:ext>
            </a:extLst>
          </p:cNvPr>
          <p:cNvSpPr txBox="1"/>
          <p:nvPr/>
        </p:nvSpPr>
        <p:spPr>
          <a:xfrm>
            <a:off x="1812500" y="1417583"/>
            <a:ext cx="8566999" cy="4401205"/>
          </a:xfrm>
          <a:prstGeom prst="rect">
            <a:avLst/>
          </a:prstGeom>
          <a:noFill/>
        </p:spPr>
        <p:txBody>
          <a:bodyPr wrap="square">
            <a:spAutoFit/>
          </a:bodyPr>
          <a:lstStyle/>
          <a:p>
            <a:pPr marL="0" indent="0">
              <a:buNone/>
            </a:pPr>
            <a:r>
              <a:rPr lang="fr-FR" sz="2800" b="1" dirty="0"/>
              <a:t>I. </a:t>
            </a:r>
            <a:r>
              <a:rPr lang="fr-FR" sz="2800" b="1" dirty="0">
                <a:solidFill>
                  <a:schemeClr val="accent2"/>
                </a:solidFill>
              </a:rPr>
              <a:t>La guerre économique, fille de la mondialisation ?</a:t>
            </a:r>
            <a:r>
              <a:rPr lang="fr-FR" sz="2800" dirty="0">
                <a:solidFill>
                  <a:schemeClr val="accent2"/>
                </a:solidFill>
              </a:rPr>
              <a:t> </a:t>
            </a:r>
          </a:p>
          <a:p>
            <a:endParaRPr lang="fr-FR" sz="2800" dirty="0">
              <a:solidFill>
                <a:schemeClr val="accent3"/>
              </a:solidFill>
            </a:endParaRPr>
          </a:p>
          <a:p>
            <a:pPr marL="0" indent="0">
              <a:buNone/>
            </a:pPr>
            <a:endParaRPr lang="fr-FR" sz="2800" dirty="0">
              <a:solidFill>
                <a:schemeClr val="accent3"/>
              </a:solidFill>
            </a:endParaRPr>
          </a:p>
          <a:p>
            <a:pPr marL="0" indent="0">
              <a:buNone/>
            </a:pPr>
            <a:endParaRPr lang="fr-FR" sz="2800" dirty="0">
              <a:solidFill>
                <a:schemeClr val="accent2"/>
              </a:solidFill>
            </a:endParaRPr>
          </a:p>
          <a:p>
            <a:pPr marL="0" indent="0">
              <a:buNone/>
            </a:pPr>
            <a:r>
              <a:rPr lang="fr-FR" sz="2800" b="1" dirty="0"/>
              <a:t>II. </a:t>
            </a:r>
            <a:r>
              <a:rPr lang="fr-FR" sz="2800" b="1" dirty="0">
                <a:solidFill>
                  <a:schemeClr val="accent2"/>
                </a:solidFill>
              </a:rPr>
              <a:t>Acteurs et armes de la guerre économique</a:t>
            </a:r>
          </a:p>
          <a:p>
            <a:pPr marL="457200" indent="-457200">
              <a:buAutoNum type="alphaUcPeriod"/>
            </a:pPr>
            <a:endParaRPr lang="fr-FR" sz="2800" dirty="0">
              <a:solidFill>
                <a:schemeClr val="accent3"/>
              </a:solidFill>
            </a:endParaRPr>
          </a:p>
          <a:p>
            <a:pPr marL="457200" indent="-457200">
              <a:buAutoNum type="alphaUcPeriod"/>
            </a:pPr>
            <a:endParaRPr lang="fr-FR" sz="2800" dirty="0">
              <a:solidFill>
                <a:schemeClr val="accent3"/>
              </a:solidFill>
            </a:endParaRPr>
          </a:p>
          <a:p>
            <a:pPr marL="457200" indent="-457200">
              <a:buAutoNum type="alphaUcPeriod"/>
            </a:pPr>
            <a:endParaRPr lang="fr-FR" sz="2800" dirty="0">
              <a:solidFill>
                <a:schemeClr val="accent3"/>
              </a:solidFill>
            </a:endParaRPr>
          </a:p>
          <a:p>
            <a:pPr marL="0" indent="0">
              <a:buNone/>
            </a:pPr>
            <a:r>
              <a:rPr lang="fr-FR" sz="2800" b="1" dirty="0"/>
              <a:t>III. </a:t>
            </a:r>
            <a:r>
              <a:rPr lang="fr-FR" sz="2800" b="1" dirty="0">
                <a:solidFill>
                  <a:schemeClr val="accent2"/>
                </a:solidFill>
              </a:rPr>
              <a:t>Les multiples facettes de la guerre économique</a:t>
            </a:r>
          </a:p>
          <a:p>
            <a:pPr marL="0" indent="0">
              <a:buNone/>
            </a:pPr>
            <a:endParaRPr lang="fr-FR" sz="2800" dirty="0">
              <a:solidFill>
                <a:schemeClr val="accent3"/>
              </a:solidFill>
            </a:endParaRPr>
          </a:p>
        </p:txBody>
      </p:sp>
    </p:spTree>
    <p:extLst>
      <p:ext uri="{BB962C8B-B14F-4D97-AF65-F5344CB8AC3E}">
        <p14:creationId xmlns:p14="http://schemas.microsoft.com/office/powerpoint/2010/main" val="186493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animEffect transition="in" filter="fade">
                                      <p:cBhvr>
                                        <p:cTn id="1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12D7EA-FBCB-4074-9758-1ECFBA3C56CE}"/>
              </a:ext>
            </a:extLst>
          </p:cNvPr>
          <p:cNvSpPr>
            <a:spLocks noGrp="1"/>
          </p:cNvSpPr>
          <p:nvPr>
            <p:ph type="ctrTitle"/>
          </p:nvPr>
        </p:nvSpPr>
        <p:spPr>
          <a:xfrm>
            <a:off x="2065282" y="0"/>
            <a:ext cx="8061436" cy="693299"/>
          </a:xfrm>
        </p:spPr>
        <p:txBody>
          <a:bodyPr/>
          <a:lstStyle/>
          <a:p>
            <a:r>
              <a:rPr lang="fr-FR" sz="2800" dirty="0">
                <a:solidFill>
                  <a:schemeClr val="accent2"/>
                </a:solidFill>
              </a:rPr>
              <a:t>https://fr.padlet.com/frederic_munier/hb2bgod50i7y</a:t>
            </a:r>
          </a:p>
        </p:txBody>
      </p:sp>
      <p:pic>
        <p:nvPicPr>
          <p:cNvPr id="3" name="Espace réservé du contenu 6">
            <a:extLst>
              <a:ext uri="{FF2B5EF4-FFF2-40B4-BE49-F238E27FC236}">
                <a16:creationId xmlns:a16="http://schemas.microsoft.com/office/drawing/2014/main" id="{E80AF90D-CD98-44A0-8A82-5EEF4072B2C5}"/>
              </a:ext>
            </a:extLst>
          </p:cNvPr>
          <p:cNvPicPr>
            <a:picLocks noChangeAspect="1"/>
          </p:cNvPicPr>
          <p:nvPr/>
        </p:nvPicPr>
        <p:blipFill>
          <a:blip r:embed="rId2"/>
          <a:stretch>
            <a:fillRect/>
          </a:stretch>
        </p:blipFill>
        <p:spPr>
          <a:xfrm>
            <a:off x="3610031" y="951649"/>
            <a:ext cx="4971938" cy="49547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881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useBgFill="1">
        <p:nvSpPr>
          <p:cNvPr id="28" name="Rectangle 1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1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1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2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2" name="Freeform: Shape 2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EF560C7-9AAE-1845-BAD2-A4E1F759EAE3}"/>
              </a:ext>
            </a:extLst>
          </p:cNvPr>
          <p:cNvSpPr>
            <a:spLocks noGrp="1"/>
          </p:cNvSpPr>
          <p:nvPr>
            <p:ph type="ctrTitle"/>
          </p:nvPr>
        </p:nvSpPr>
        <p:spPr>
          <a:xfrm>
            <a:off x="314216" y="2111357"/>
            <a:ext cx="3409384" cy="2615005"/>
          </a:xfrm>
        </p:spPr>
        <p:txBody>
          <a:bodyPr vert="horz" lIns="91440" tIns="45720" rIns="91440" bIns="45720" rtlCol="0" anchor="b">
            <a:normAutofit fontScale="90000"/>
          </a:bodyPr>
          <a:lstStyle/>
          <a:p>
            <a:pPr algn="ctr"/>
            <a:r>
              <a:rPr lang="fr-FR" sz="4000" b="1" kern="1200" dirty="0">
                <a:solidFill>
                  <a:srgbClr val="FFFFFF"/>
                </a:solidFill>
                <a:latin typeface="+mj-lt"/>
                <a:ea typeface="+mj-ea"/>
                <a:cs typeface="+mj-cs"/>
              </a:rPr>
              <a:t>I. </a:t>
            </a:r>
            <a:br>
              <a:rPr lang="fr-FR" sz="4000" b="1" kern="1200" dirty="0">
                <a:solidFill>
                  <a:srgbClr val="FFFFFF"/>
                </a:solidFill>
                <a:latin typeface="+mj-lt"/>
                <a:ea typeface="+mj-ea"/>
                <a:cs typeface="+mj-cs"/>
              </a:rPr>
            </a:br>
            <a:r>
              <a:rPr lang="fr-FR" sz="4000" b="1" kern="1200" dirty="0">
                <a:solidFill>
                  <a:srgbClr val="FFFFFF"/>
                </a:solidFill>
                <a:latin typeface="+mj-lt"/>
                <a:ea typeface="+mj-ea"/>
                <a:cs typeface="+mj-cs"/>
              </a:rPr>
              <a:t>La guerre économique, </a:t>
            </a:r>
            <a:br>
              <a:rPr lang="fr-FR" sz="4000" b="1" kern="1200" dirty="0">
                <a:solidFill>
                  <a:srgbClr val="FFFFFF"/>
                </a:solidFill>
                <a:latin typeface="+mj-lt"/>
                <a:ea typeface="+mj-ea"/>
                <a:cs typeface="+mj-cs"/>
              </a:rPr>
            </a:br>
            <a:r>
              <a:rPr lang="fr-FR" sz="4000" b="1" kern="1200" dirty="0">
                <a:solidFill>
                  <a:srgbClr val="FFFFFF"/>
                </a:solidFill>
                <a:latin typeface="+mj-lt"/>
                <a:ea typeface="+mj-ea"/>
                <a:cs typeface="+mj-cs"/>
              </a:rPr>
              <a:t>fille de la mondialisation ?</a:t>
            </a:r>
            <a:endParaRPr lang="fr-FR" kern="1200" dirty="0">
              <a:solidFill>
                <a:srgbClr val="FFFFFF"/>
              </a:solidFill>
              <a:latin typeface="+mj-lt"/>
              <a:ea typeface="+mj-ea"/>
              <a:cs typeface="+mj-cs"/>
            </a:endParaRPr>
          </a:p>
        </p:txBody>
      </p:sp>
      <p:sp>
        <p:nvSpPr>
          <p:cNvPr id="5" name="Text Placeholder 4">
            <a:extLst>
              <a:ext uri="{FF2B5EF4-FFF2-40B4-BE49-F238E27FC236}">
                <a16:creationId xmlns:a16="http://schemas.microsoft.com/office/drawing/2014/main" id="{0155F8B2-63C1-465B-AAAD-264F7A1AA9FC}"/>
              </a:ext>
            </a:extLst>
          </p:cNvPr>
          <p:cNvSpPr>
            <a:spLocks noGrp="1"/>
          </p:cNvSpPr>
          <p:nvPr>
            <p:ph type="body" sz="quarter" idx="12"/>
          </p:nvPr>
        </p:nvSpPr>
        <p:spPr>
          <a:xfrm>
            <a:off x="4133569" y="1442172"/>
            <a:ext cx="8058431" cy="3993932"/>
          </a:xfrm>
        </p:spPr>
        <p:txBody>
          <a:bodyPr/>
          <a:lstStyle/>
          <a:p>
            <a:r>
              <a:rPr lang="fr-FR" sz="2400" b="1" dirty="0">
                <a:solidFill>
                  <a:schemeClr val="accent2"/>
                </a:solidFill>
              </a:rPr>
              <a:t>A. </a:t>
            </a:r>
            <a:r>
              <a:rPr lang="fr-FR" sz="2400" b="1" dirty="0"/>
              <a:t>La vision économique libérale. Retour aux sources </a:t>
            </a:r>
          </a:p>
          <a:p>
            <a:endParaRPr lang="fr-FR" sz="2400" dirty="0"/>
          </a:p>
          <a:p>
            <a:endParaRPr lang="fr-FR" sz="2400" dirty="0"/>
          </a:p>
          <a:p>
            <a:r>
              <a:rPr lang="fr-FR" sz="2400" b="1" dirty="0">
                <a:solidFill>
                  <a:schemeClr val="accent2"/>
                </a:solidFill>
              </a:rPr>
              <a:t>B. </a:t>
            </a:r>
            <a:r>
              <a:rPr lang="fr-FR" sz="2400" b="1" dirty="0"/>
              <a:t>Un cadre conceptuel pour appréhender les échanges</a:t>
            </a:r>
          </a:p>
          <a:p>
            <a:endParaRPr lang="fr-FR" sz="2400" dirty="0"/>
          </a:p>
          <a:p>
            <a:endParaRPr lang="fr-FR" sz="2400" dirty="0"/>
          </a:p>
          <a:p>
            <a:r>
              <a:rPr lang="fr-FR" sz="2400" b="1" dirty="0">
                <a:solidFill>
                  <a:schemeClr val="accent2"/>
                </a:solidFill>
              </a:rPr>
              <a:t>C. </a:t>
            </a:r>
            <a:r>
              <a:rPr lang="fr-FR" sz="2400" b="1" dirty="0"/>
              <a:t>La guerre économique : un terme pour des réalités différentes</a:t>
            </a:r>
          </a:p>
          <a:p>
            <a:endParaRPr lang="fr-FR" sz="2400" dirty="0"/>
          </a:p>
        </p:txBody>
      </p:sp>
    </p:spTree>
    <p:extLst>
      <p:ext uri="{BB962C8B-B14F-4D97-AF65-F5344CB8AC3E}">
        <p14:creationId xmlns:p14="http://schemas.microsoft.com/office/powerpoint/2010/main" val="169762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fade">
                                      <p:cBhvr>
                                        <p:cTn id="1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 La guerre économique, fille de la mondialisation ?</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1" y="693299"/>
            <a:ext cx="10460038" cy="407116"/>
          </a:xfrm>
        </p:spPr>
        <p:txBody>
          <a:bodyPr/>
          <a:lstStyle/>
          <a:p>
            <a:r>
              <a:rPr lang="fr-FR" sz="2000" b="1" dirty="0">
                <a:solidFill>
                  <a:schemeClr val="accent2"/>
                </a:solidFill>
              </a:rPr>
              <a:t>A. </a:t>
            </a:r>
            <a:r>
              <a:rPr lang="fr-FR" sz="2000" b="1" dirty="0"/>
              <a:t>La vision économique libérale. Retour aux sources</a:t>
            </a:r>
          </a:p>
          <a:p>
            <a:endParaRPr lang="fr-FR" dirty="0"/>
          </a:p>
        </p:txBody>
      </p:sp>
    </p:spTree>
    <p:extLst>
      <p:ext uri="{BB962C8B-B14F-4D97-AF65-F5344CB8AC3E}">
        <p14:creationId xmlns:p14="http://schemas.microsoft.com/office/powerpoint/2010/main" val="281429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 La guerre économique, fille de la mondialisation ?</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1" y="693299"/>
            <a:ext cx="10460038" cy="407116"/>
          </a:xfrm>
        </p:spPr>
        <p:txBody>
          <a:bodyPr/>
          <a:lstStyle/>
          <a:p>
            <a:r>
              <a:rPr lang="fr-FR" sz="2000" b="1" dirty="0">
                <a:solidFill>
                  <a:schemeClr val="accent2"/>
                </a:solidFill>
              </a:rPr>
              <a:t>A. </a:t>
            </a:r>
            <a:r>
              <a:rPr lang="fr-FR" sz="2000" b="1" dirty="0"/>
              <a:t>La vision économique libérale. Retour aux sources </a:t>
            </a:r>
          </a:p>
          <a:p>
            <a:r>
              <a:rPr lang="fr-FR" sz="2000" b="1" dirty="0"/>
              <a:t>Le libéralisme, enfant des guerres de religions</a:t>
            </a:r>
          </a:p>
          <a:p>
            <a:endParaRPr lang="fr-FR" dirty="0"/>
          </a:p>
        </p:txBody>
      </p:sp>
      <p:pic>
        <p:nvPicPr>
          <p:cNvPr id="4" name="Espace réservé du contenu 7">
            <a:extLst>
              <a:ext uri="{FF2B5EF4-FFF2-40B4-BE49-F238E27FC236}">
                <a16:creationId xmlns:a16="http://schemas.microsoft.com/office/drawing/2014/main" id="{2B273611-5C95-4F5A-8D5E-BA9E80963176}"/>
              </a:ext>
            </a:extLst>
          </p:cNvPr>
          <p:cNvPicPr>
            <a:picLocks noChangeAspect="1"/>
          </p:cNvPicPr>
          <p:nvPr/>
        </p:nvPicPr>
        <p:blipFill>
          <a:blip r:embed="rId2"/>
          <a:stretch>
            <a:fillRect/>
          </a:stretch>
        </p:blipFill>
        <p:spPr>
          <a:xfrm>
            <a:off x="814257" y="1696542"/>
            <a:ext cx="3473963" cy="4592850"/>
          </a:xfrm>
          <a:prstGeom prst="rect">
            <a:avLst/>
          </a:prstGeom>
          <a:ln>
            <a:noFill/>
          </a:ln>
          <a:effectLst>
            <a:outerShdw blurRad="292100" dist="139700" dir="2700000" algn="tl" rotWithShape="0">
              <a:srgbClr val="333333">
                <a:alpha val="65000"/>
              </a:srgbClr>
            </a:outerShdw>
          </a:effectLst>
        </p:spPr>
      </p:pic>
      <p:sp>
        <p:nvSpPr>
          <p:cNvPr id="6" name="ZoneTexte 5">
            <a:extLst>
              <a:ext uri="{FF2B5EF4-FFF2-40B4-BE49-F238E27FC236}">
                <a16:creationId xmlns:a16="http://schemas.microsoft.com/office/drawing/2014/main" id="{BBE0C046-C696-421B-9EE6-5E0D0D0EE037}"/>
              </a:ext>
            </a:extLst>
          </p:cNvPr>
          <p:cNvSpPr txBox="1"/>
          <p:nvPr/>
        </p:nvSpPr>
        <p:spPr>
          <a:xfrm>
            <a:off x="4834278" y="1696542"/>
            <a:ext cx="6543465" cy="4524315"/>
          </a:xfrm>
          <a:prstGeom prst="rect">
            <a:avLst/>
          </a:prstGeom>
          <a:noFill/>
        </p:spPr>
        <p:txBody>
          <a:bodyPr wrap="square">
            <a:spAutoFit/>
          </a:bodyPr>
          <a:lstStyle/>
          <a:p>
            <a:pPr algn="just"/>
            <a:r>
              <a:rPr lang="fr-FR" b="1" dirty="0"/>
              <a:t>L’ambition du libéralisme est d’instituer la moins mauvaise société possible</a:t>
            </a:r>
            <a:r>
              <a:rPr lang="fr-FR" dirty="0"/>
              <a:t>, celle qui doit protéger l’humanité de sa folie idéologique. Pour ses partisans, c’est la volonté d’instituer le règne du Bien qui est à l’origine de tous les maux accablant le genre humain. </a:t>
            </a:r>
            <a:r>
              <a:rPr lang="fr-FR" b="1" dirty="0"/>
              <a:t>C’est en ce sens que le libéralisme doit être compris, et se comprend lui-même, comme la politique du moindre mal</a:t>
            </a:r>
            <a:r>
              <a:rPr lang="fr-FR" dirty="0"/>
              <a:t>. Cette configuration idéologique est née durant les guerres de religions qui ont ensanglanté l’Europe aux XVI</a:t>
            </a:r>
            <a:r>
              <a:rPr lang="fr-FR" baseline="30000" dirty="0"/>
              <a:t>e</a:t>
            </a:r>
            <a:r>
              <a:rPr lang="fr-FR" dirty="0"/>
              <a:t>-XVII</a:t>
            </a:r>
            <a:r>
              <a:rPr lang="fr-FR" baseline="30000" dirty="0"/>
              <a:t>e</a:t>
            </a:r>
            <a:r>
              <a:rPr lang="fr-FR" dirty="0"/>
              <a:t> siècles. Les libéraux redoutaient qu’un État puisse fixer le bien au nom de ses sujets.</a:t>
            </a:r>
          </a:p>
          <a:p>
            <a:pPr algn="just"/>
            <a:r>
              <a:rPr lang="fr-FR" dirty="0"/>
              <a:t>Cette critique de la « tyrannie du Bien » a un prix. N’exigeant rien de ses membres, cette société fonctionne d’autant mieux quand chaque individu se consacre à ses désirs particuliers sans céder à la tentation morale. Dans la société libérale, l’Etat se veut « le scepticisme devenu institution » selon les mots de Pierre Manent. En conséquence, l’État moderne ne gouverne plus les hommes mais administre les choses.</a:t>
            </a:r>
          </a:p>
        </p:txBody>
      </p:sp>
    </p:spTree>
    <p:extLst>
      <p:ext uri="{BB962C8B-B14F-4D97-AF65-F5344CB8AC3E}">
        <p14:creationId xmlns:p14="http://schemas.microsoft.com/office/powerpoint/2010/main" val="4622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 La guerre économique, fille de la mondialisation ?</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1" y="693299"/>
            <a:ext cx="10460038" cy="407116"/>
          </a:xfrm>
        </p:spPr>
        <p:txBody>
          <a:bodyPr/>
          <a:lstStyle/>
          <a:p>
            <a:r>
              <a:rPr lang="fr-FR" sz="2000" b="1" dirty="0">
                <a:solidFill>
                  <a:schemeClr val="accent2"/>
                </a:solidFill>
              </a:rPr>
              <a:t>A.</a:t>
            </a:r>
            <a:r>
              <a:rPr lang="fr-FR" sz="2000" b="1" dirty="0"/>
              <a:t> La vision économique libérale. Retour aux sources </a:t>
            </a:r>
          </a:p>
          <a:p>
            <a:r>
              <a:rPr lang="fr-FR" sz="2000" b="1" dirty="0"/>
              <a:t>Des </a:t>
            </a:r>
            <a:r>
              <a:rPr lang="fr-FR" dirty="0"/>
              <a:t>fondateurs</a:t>
            </a:r>
            <a:r>
              <a:rPr lang="fr-FR" sz="2000" b="1" dirty="0"/>
              <a:t>…</a:t>
            </a:r>
          </a:p>
          <a:p>
            <a:endParaRPr lang="fr-FR" dirty="0"/>
          </a:p>
        </p:txBody>
      </p:sp>
      <p:pic>
        <p:nvPicPr>
          <p:cNvPr id="5" name="Image 4" descr="Une image contenant texte&#10;&#10;Description générée automatiquement">
            <a:extLst>
              <a:ext uri="{FF2B5EF4-FFF2-40B4-BE49-F238E27FC236}">
                <a16:creationId xmlns:a16="http://schemas.microsoft.com/office/drawing/2014/main" id="{E0F03E22-698B-4ACB-88E4-7520A19FB071}"/>
              </a:ext>
            </a:extLst>
          </p:cNvPr>
          <p:cNvPicPr>
            <a:picLocks noChangeAspect="1"/>
          </p:cNvPicPr>
          <p:nvPr/>
        </p:nvPicPr>
        <p:blipFill>
          <a:blip r:embed="rId3"/>
          <a:stretch>
            <a:fillRect/>
          </a:stretch>
        </p:blipFill>
        <p:spPr>
          <a:xfrm>
            <a:off x="504302" y="1530127"/>
            <a:ext cx="2658285" cy="3826544"/>
          </a:xfrm>
          <a:prstGeom prst="rect">
            <a:avLst/>
          </a:prstGeom>
          <a:ln>
            <a:noFill/>
          </a:ln>
          <a:effectLst>
            <a:outerShdw blurRad="292100" dist="139700" dir="2700000" algn="tl" rotWithShape="0">
              <a:srgbClr val="333333">
                <a:alpha val="65000"/>
              </a:srgbClr>
            </a:outerShdw>
          </a:effectLst>
        </p:spPr>
      </p:pic>
      <p:sp>
        <p:nvSpPr>
          <p:cNvPr id="10" name="ZoneTexte 9">
            <a:extLst>
              <a:ext uri="{FF2B5EF4-FFF2-40B4-BE49-F238E27FC236}">
                <a16:creationId xmlns:a16="http://schemas.microsoft.com/office/drawing/2014/main" id="{EE24AA84-01B1-4A5E-B7C3-173E45CA786A}"/>
              </a:ext>
            </a:extLst>
          </p:cNvPr>
          <p:cNvSpPr txBox="1"/>
          <p:nvPr/>
        </p:nvSpPr>
        <p:spPr>
          <a:xfrm flipH="1">
            <a:off x="3368423" y="1538331"/>
            <a:ext cx="3107370" cy="3970318"/>
          </a:xfrm>
          <a:prstGeom prst="rect">
            <a:avLst/>
          </a:prstGeom>
          <a:noFill/>
        </p:spPr>
        <p:txBody>
          <a:bodyPr wrap="square" rtlCol="0">
            <a:spAutoFit/>
          </a:bodyPr>
          <a:lstStyle/>
          <a:p>
            <a:pPr algn="just"/>
            <a:r>
              <a:rPr lang="fr-FR" dirty="0"/>
              <a:t>« Il n’y a mestier comparable en utilité  que </a:t>
            </a:r>
            <a:r>
              <a:rPr lang="fr-FR" dirty="0" err="1"/>
              <a:t>celuy</a:t>
            </a:r>
            <a:r>
              <a:rPr lang="fr-FR" dirty="0"/>
              <a:t> de marchand qui </a:t>
            </a:r>
            <a:r>
              <a:rPr lang="fr-FR" dirty="0" err="1"/>
              <a:t>accroist</a:t>
            </a:r>
            <a:r>
              <a:rPr lang="fr-FR" dirty="0"/>
              <a:t> légitimement ses moyens aux dépends de son travail (…) sans endommager ni n’offenser personne : en quoi il est plus </a:t>
            </a:r>
            <a:r>
              <a:rPr lang="fr-FR" dirty="0" err="1"/>
              <a:t>loüable</a:t>
            </a:r>
            <a:r>
              <a:rPr lang="fr-FR" dirty="0"/>
              <a:t> que le soldat, dont l’</a:t>
            </a:r>
            <a:r>
              <a:rPr lang="fr-FR" dirty="0" err="1"/>
              <a:t>advancement</a:t>
            </a:r>
            <a:r>
              <a:rPr lang="fr-FR" dirty="0"/>
              <a:t>  ne dépend que des  </a:t>
            </a:r>
            <a:r>
              <a:rPr lang="fr-FR" dirty="0" err="1"/>
              <a:t>despoüilles</a:t>
            </a:r>
            <a:r>
              <a:rPr lang="fr-FR" dirty="0"/>
              <a:t>  et ruines d’</a:t>
            </a:r>
            <a:r>
              <a:rPr lang="fr-FR" dirty="0" err="1"/>
              <a:t>autruy</a:t>
            </a:r>
            <a:r>
              <a:rPr lang="fr-FR" dirty="0"/>
              <a:t>. » </a:t>
            </a:r>
          </a:p>
          <a:p>
            <a:endParaRPr lang="fr-FR" dirty="0"/>
          </a:p>
          <a:p>
            <a:r>
              <a:rPr lang="fr-FR" dirty="0"/>
              <a:t>Emery </a:t>
            </a:r>
            <a:r>
              <a:rPr lang="fr-FR" dirty="0" err="1"/>
              <a:t>Crucé</a:t>
            </a:r>
            <a:r>
              <a:rPr lang="fr-FR" dirty="0"/>
              <a:t> de Lacroix (1590-1648)</a:t>
            </a:r>
          </a:p>
        </p:txBody>
      </p:sp>
      <p:sp>
        <p:nvSpPr>
          <p:cNvPr id="12" name="ZoneTexte 11">
            <a:extLst>
              <a:ext uri="{FF2B5EF4-FFF2-40B4-BE49-F238E27FC236}">
                <a16:creationId xmlns:a16="http://schemas.microsoft.com/office/drawing/2014/main" id="{457FED76-C048-4114-963A-3436AC3EE611}"/>
              </a:ext>
            </a:extLst>
          </p:cNvPr>
          <p:cNvSpPr txBox="1"/>
          <p:nvPr/>
        </p:nvSpPr>
        <p:spPr>
          <a:xfrm>
            <a:off x="6776885" y="4927543"/>
            <a:ext cx="5116581" cy="307777"/>
          </a:xfrm>
          <a:prstGeom prst="rect">
            <a:avLst/>
          </a:prstGeom>
          <a:noFill/>
        </p:spPr>
        <p:txBody>
          <a:bodyPr wrap="square">
            <a:spAutoFit/>
          </a:bodyPr>
          <a:lstStyle/>
          <a:p>
            <a:pPr algn="ctr"/>
            <a:r>
              <a:rPr lang="fr-FR" sz="1400" b="1" dirty="0"/>
              <a:t>Le massacre de la </a:t>
            </a:r>
            <a:r>
              <a:rPr lang="fr-FR" sz="1400" b="1" dirty="0" err="1"/>
              <a:t>Saint-Barthélémy</a:t>
            </a:r>
            <a:r>
              <a:rPr lang="fr-FR" sz="1400" b="1" dirty="0"/>
              <a:t>, François Dubois (1529-1584)</a:t>
            </a:r>
          </a:p>
        </p:txBody>
      </p:sp>
      <p:sp>
        <p:nvSpPr>
          <p:cNvPr id="13" name="ZoneTexte 12">
            <a:extLst>
              <a:ext uri="{FF2B5EF4-FFF2-40B4-BE49-F238E27FC236}">
                <a16:creationId xmlns:a16="http://schemas.microsoft.com/office/drawing/2014/main" id="{7024862F-0E64-4F3D-B6F2-C431A7DD2EF8}"/>
              </a:ext>
            </a:extLst>
          </p:cNvPr>
          <p:cNvSpPr txBox="1"/>
          <p:nvPr/>
        </p:nvSpPr>
        <p:spPr>
          <a:xfrm>
            <a:off x="830153" y="5786383"/>
            <a:ext cx="10644680" cy="400110"/>
          </a:xfrm>
          <a:prstGeom prst="rect">
            <a:avLst/>
          </a:prstGeom>
          <a:noFill/>
        </p:spPr>
        <p:txBody>
          <a:bodyPr wrap="square" rtlCol="0">
            <a:spAutoFit/>
          </a:bodyPr>
          <a:lstStyle/>
          <a:p>
            <a:pPr algn="ctr"/>
            <a:r>
              <a:rPr lang="fr-FR" sz="2000" b="1" dirty="0">
                <a:solidFill>
                  <a:schemeClr val="accent2"/>
                </a:solidFill>
              </a:rPr>
              <a:t>Pour les premiers libéraux, le commerce est un jeu gagnant-gagnant, un enrichissement mutuel !</a:t>
            </a:r>
          </a:p>
        </p:txBody>
      </p:sp>
      <p:pic>
        <p:nvPicPr>
          <p:cNvPr id="6" name="Image 5">
            <a:extLst>
              <a:ext uri="{FF2B5EF4-FFF2-40B4-BE49-F238E27FC236}">
                <a16:creationId xmlns:a16="http://schemas.microsoft.com/office/drawing/2014/main" id="{E54AC5E3-7B81-A041-4D76-7FA16ECB074D}"/>
              </a:ext>
            </a:extLst>
          </p:cNvPr>
          <p:cNvPicPr>
            <a:picLocks noChangeAspect="1"/>
          </p:cNvPicPr>
          <p:nvPr/>
        </p:nvPicPr>
        <p:blipFill>
          <a:blip r:embed="rId4"/>
          <a:stretch>
            <a:fillRect/>
          </a:stretch>
        </p:blipFill>
        <p:spPr>
          <a:xfrm>
            <a:off x="6776885" y="1793714"/>
            <a:ext cx="5116581" cy="30707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539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 La guerre économique, fille de la mondialisation ?</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1" y="693299"/>
            <a:ext cx="10460038" cy="407116"/>
          </a:xfrm>
        </p:spPr>
        <p:txBody>
          <a:bodyPr/>
          <a:lstStyle/>
          <a:p>
            <a:r>
              <a:rPr lang="fr-FR" sz="2000" b="1" dirty="0">
                <a:solidFill>
                  <a:schemeClr val="accent2"/>
                </a:solidFill>
              </a:rPr>
              <a:t>A.</a:t>
            </a:r>
            <a:r>
              <a:rPr lang="fr-FR" sz="2000" b="1" dirty="0"/>
              <a:t> La vision économique libérale. Retour aux sources </a:t>
            </a:r>
          </a:p>
          <a:p>
            <a:r>
              <a:rPr lang="fr-FR" sz="2000" b="1" dirty="0"/>
              <a:t>… aux classiques</a:t>
            </a:r>
          </a:p>
          <a:p>
            <a:endParaRPr lang="fr-FR" dirty="0"/>
          </a:p>
        </p:txBody>
      </p:sp>
      <p:pic>
        <p:nvPicPr>
          <p:cNvPr id="7" name="Image 6" descr="Une image contenant texte&#10;&#10;Description générée automatiquement">
            <a:extLst>
              <a:ext uri="{FF2B5EF4-FFF2-40B4-BE49-F238E27FC236}">
                <a16:creationId xmlns:a16="http://schemas.microsoft.com/office/drawing/2014/main" id="{85D5EDCD-23DE-40B2-BC56-32050921F47F}"/>
              </a:ext>
            </a:extLst>
          </p:cNvPr>
          <p:cNvPicPr>
            <a:picLocks noChangeAspect="1"/>
          </p:cNvPicPr>
          <p:nvPr/>
        </p:nvPicPr>
        <p:blipFill>
          <a:blip r:embed="rId3"/>
          <a:stretch>
            <a:fillRect/>
          </a:stretch>
        </p:blipFill>
        <p:spPr>
          <a:xfrm>
            <a:off x="865981" y="1574883"/>
            <a:ext cx="2255297" cy="3871756"/>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E85BE804-438A-45FF-83A8-4DD74E1DC49B}"/>
              </a:ext>
            </a:extLst>
          </p:cNvPr>
          <p:cNvPicPr>
            <a:picLocks noChangeAspect="1"/>
          </p:cNvPicPr>
          <p:nvPr/>
        </p:nvPicPr>
        <p:blipFill>
          <a:blip r:embed="rId4"/>
          <a:stretch>
            <a:fillRect/>
          </a:stretch>
        </p:blipFill>
        <p:spPr>
          <a:xfrm>
            <a:off x="5236116" y="1574883"/>
            <a:ext cx="3115334" cy="3871756"/>
          </a:xfrm>
          <a:prstGeom prst="rect">
            <a:avLst/>
          </a:prstGeom>
          <a:ln>
            <a:noFill/>
          </a:ln>
          <a:effectLst>
            <a:outerShdw blurRad="292100" dist="139700" dir="2700000" algn="tl" rotWithShape="0">
              <a:srgbClr val="333333">
                <a:alpha val="65000"/>
              </a:srgbClr>
            </a:outerShdw>
          </a:effectLst>
        </p:spPr>
      </p:pic>
      <p:sp>
        <p:nvSpPr>
          <p:cNvPr id="11" name="ZoneTexte 10">
            <a:extLst>
              <a:ext uri="{FF2B5EF4-FFF2-40B4-BE49-F238E27FC236}">
                <a16:creationId xmlns:a16="http://schemas.microsoft.com/office/drawing/2014/main" id="{59FF681B-DC50-4D8D-973C-5AC76A0019D4}"/>
              </a:ext>
            </a:extLst>
          </p:cNvPr>
          <p:cNvSpPr txBox="1"/>
          <p:nvPr/>
        </p:nvSpPr>
        <p:spPr>
          <a:xfrm>
            <a:off x="374641" y="5581505"/>
            <a:ext cx="11326924" cy="707886"/>
          </a:xfrm>
          <a:prstGeom prst="rect">
            <a:avLst/>
          </a:prstGeom>
          <a:noFill/>
        </p:spPr>
        <p:txBody>
          <a:bodyPr wrap="square" rtlCol="0">
            <a:spAutoFit/>
          </a:bodyPr>
          <a:lstStyle/>
          <a:p>
            <a:pPr algn="ctr"/>
            <a:r>
              <a:rPr lang="fr-FR" sz="2000" b="1" dirty="0">
                <a:solidFill>
                  <a:schemeClr val="accent2"/>
                </a:solidFill>
              </a:rPr>
              <a:t>Le commerce international est pacificateur pour Montesquieu (1689-1755) ; </a:t>
            </a:r>
          </a:p>
          <a:p>
            <a:pPr algn="ctr"/>
            <a:r>
              <a:rPr lang="fr-FR" sz="2000" b="1" dirty="0">
                <a:solidFill>
                  <a:schemeClr val="accent2"/>
                </a:solidFill>
              </a:rPr>
              <a:t>les échanges domestiques font coïncider les vices privés et les vertus publiques pour Smith (1723-1790).</a:t>
            </a:r>
          </a:p>
        </p:txBody>
      </p:sp>
      <p:sp>
        <p:nvSpPr>
          <p:cNvPr id="13" name="ZoneTexte 12">
            <a:extLst>
              <a:ext uri="{FF2B5EF4-FFF2-40B4-BE49-F238E27FC236}">
                <a16:creationId xmlns:a16="http://schemas.microsoft.com/office/drawing/2014/main" id="{66293E21-539F-46EF-8399-C9515AEA992A}"/>
              </a:ext>
            </a:extLst>
          </p:cNvPr>
          <p:cNvSpPr txBox="1"/>
          <p:nvPr/>
        </p:nvSpPr>
        <p:spPr>
          <a:xfrm>
            <a:off x="8586230" y="1574883"/>
            <a:ext cx="3115335" cy="3970318"/>
          </a:xfrm>
          <a:prstGeom prst="rect">
            <a:avLst/>
          </a:prstGeom>
          <a:noFill/>
        </p:spPr>
        <p:txBody>
          <a:bodyPr wrap="square">
            <a:spAutoFit/>
          </a:bodyPr>
          <a:lstStyle/>
          <a:p>
            <a:r>
              <a:rPr lang="fr-FR" dirty="0"/>
              <a:t>« Ce n'est pas de la bienveillance du boucher, du brasseur ou du boulanger que nous attendons notre dîner, mais plutôt du soin qu'ils apportent à la recherche de leur propre intérêt. Nous ne nous en remettons pas à leur humanité, mais à leur égoïsme. »</a:t>
            </a:r>
          </a:p>
          <a:p>
            <a:endParaRPr lang="fr-FR" dirty="0"/>
          </a:p>
          <a:p>
            <a:endParaRPr lang="fr-FR" dirty="0"/>
          </a:p>
          <a:p>
            <a:r>
              <a:rPr lang="fr-FR" dirty="0"/>
              <a:t>Adam Smith, </a:t>
            </a:r>
            <a:r>
              <a:rPr lang="fr-FR" i="1" dirty="0"/>
              <a:t>La richesse des nations</a:t>
            </a:r>
            <a:r>
              <a:rPr lang="fr-FR" dirty="0"/>
              <a:t>, 1776.</a:t>
            </a:r>
          </a:p>
        </p:txBody>
      </p:sp>
      <p:sp>
        <p:nvSpPr>
          <p:cNvPr id="4" name="ZoneTexte 3">
            <a:extLst>
              <a:ext uri="{FF2B5EF4-FFF2-40B4-BE49-F238E27FC236}">
                <a16:creationId xmlns:a16="http://schemas.microsoft.com/office/drawing/2014/main" id="{1F2BAB10-5607-C240-9DB1-10A64DCF0CE6}"/>
              </a:ext>
            </a:extLst>
          </p:cNvPr>
          <p:cNvSpPr txBox="1"/>
          <p:nvPr/>
        </p:nvSpPr>
        <p:spPr>
          <a:xfrm>
            <a:off x="3356058" y="1589224"/>
            <a:ext cx="1580827" cy="1200329"/>
          </a:xfrm>
          <a:prstGeom prst="rect">
            <a:avLst/>
          </a:prstGeom>
          <a:noFill/>
        </p:spPr>
        <p:txBody>
          <a:bodyPr wrap="square" rtlCol="0">
            <a:spAutoFit/>
          </a:bodyPr>
          <a:lstStyle/>
          <a:p>
            <a:r>
              <a:rPr lang="fr-FR" dirty="0"/>
              <a:t>Montesquieu,</a:t>
            </a:r>
          </a:p>
          <a:p>
            <a:endParaRPr lang="fr-FR" dirty="0"/>
          </a:p>
          <a:p>
            <a:r>
              <a:rPr lang="fr-FR" i="1" dirty="0"/>
              <a:t>De l’esprit des lois</a:t>
            </a:r>
            <a:r>
              <a:rPr lang="fr-FR" dirty="0"/>
              <a:t>, 1748.</a:t>
            </a:r>
            <a:r>
              <a:rPr lang="fr-FR" i="1" dirty="0"/>
              <a:t> </a:t>
            </a:r>
          </a:p>
        </p:txBody>
      </p:sp>
    </p:spTree>
    <p:extLst>
      <p:ext uri="{BB962C8B-B14F-4D97-AF65-F5344CB8AC3E}">
        <p14:creationId xmlns:p14="http://schemas.microsoft.com/office/powerpoint/2010/main" val="164127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 La guerre économique, fille de la mondialisation ?</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407116"/>
          </a:xfrm>
        </p:spPr>
        <p:txBody>
          <a:bodyPr/>
          <a:lstStyle/>
          <a:p>
            <a:r>
              <a:rPr lang="fr-FR" sz="2000" b="1" dirty="0">
                <a:solidFill>
                  <a:schemeClr val="accent2"/>
                </a:solidFill>
              </a:rPr>
              <a:t>B. </a:t>
            </a:r>
            <a:r>
              <a:rPr lang="fr-FR" sz="2000" dirty="0"/>
              <a:t>Un cadre conceptuel pour appréhender les échanges</a:t>
            </a:r>
          </a:p>
          <a:p>
            <a:endParaRPr lang="fr-FR" dirty="0"/>
          </a:p>
        </p:txBody>
      </p:sp>
    </p:spTree>
    <p:extLst>
      <p:ext uri="{BB962C8B-B14F-4D97-AF65-F5344CB8AC3E}">
        <p14:creationId xmlns:p14="http://schemas.microsoft.com/office/powerpoint/2010/main" val="224074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 La guerre économique, fille de la mondialisation ?</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407116"/>
          </a:xfrm>
        </p:spPr>
        <p:txBody>
          <a:bodyPr/>
          <a:lstStyle/>
          <a:p>
            <a:r>
              <a:rPr lang="fr-FR" sz="2000" b="1" dirty="0">
                <a:solidFill>
                  <a:schemeClr val="accent2"/>
                </a:solidFill>
              </a:rPr>
              <a:t>B. </a:t>
            </a:r>
            <a:r>
              <a:rPr lang="fr-FR" sz="2000" dirty="0"/>
              <a:t>Un cadre conceptuel pour appréhender les échanges</a:t>
            </a:r>
          </a:p>
          <a:p>
            <a:r>
              <a:rPr lang="fr-FR" sz="2000" b="1" dirty="0"/>
              <a:t>Une constatation empirique : une relation globale ambigüe entre conflits et commerce international…  </a:t>
            </a:r>
          </a:p>
          <a:p>
            <a:endParaRPr lang="fr-FR" dirty="0"/>
          </a:p>
        </p:txBody>
      </p:sp>
      <p:sp>
        <p:nvSpPr>
          <p:cNvPr id="14" name="ZoneTexte 13">
            <a:extLst>
              <a:ext uri="{FF2B5EF4-FFF2-40B4-BE49-F238E27FC236}">
                <a16:creationId xmlns:a16="http://schemas.microsoft.com/office/drawing/2014/main" id="{189E9DC1-5F85-46C7-85C0-9B0CC79F09FB}"/>
              </a:ext>
            </a:extLst>
          </p:cNvPr>
          <p:cNvSpPr txBox="1"/>
          <p:nvPr/>
        </p:nvSpPr>
        <p:spPr>
          <a:xfrm>
            <a:off x="-2874" y="6151609"/>
            <a:ext cx="9998212" cy="646331"/>
          </a:xfrm>
          <a:prstGeom prst="rect">
            <a:avLst/>
          </a:prstGeom>
          <a:noFill/>
        </p:spPr>
        <p:txBody>
          <a:bodyPr wrap="square">
            <a:spAutoFit/>
          </a:bodyPr>
          <a:lstStyle/>
          <a:p>
            <a:r>
              <a:rPr lang="fr-FR" dirty="0">
                <a:solidFill>
                  <a:schemeClr val="accent3"/>
                </a:solidFill>
              </a:rPr>
              <a:t> </a:t>
            </a:r>
          </a:p>
          <a:p>
            <a:r>
              <a:rPr lang="fr-FR" dirty="0">
                <a:solidFill>
                  <a:schemeClr val="accent3"/>
                </a:solidFill>
              </a:rPr>
              <a:t>Conflits de niveau 3 (démonstration de force), 4 (utilisation de la force) et 5 (guerre &gt; 1 000 morts)</a:t>
            </a:r>
            <a:endParaRPr lang="fr-FR" dirty="0"/>
          </a:p>
        </p:txBody>
      </p:sp>
      <p:pic>
        <p:nvPicPr>
          <p:cNvPr id="6" name="Picture 5">
            <a:extLst>
              <a:ext uri="{FF2B5EF4-FFF2-40B4-BE49-F238E27FC236}">
                <a16:creationId xmlns:a16="http://schemas.microsoft.com/office/drawing/2014/main" id="{8BB57ACE-A3D5-72F3-4468-5EC8A0985BE5}"/>
              </a:ext>
            </a:extLst>
          </p:cNvPr>
          <p:cNvPicPr>
            <a:picLocks noChangeAspect="1"/>
          </p:cNvPicPr>
          <p:nvPr/>
        </p:nvPicPr>
        <p:blipFill>
          <a:blip r:embed="rId2"/>
          <a:stretch>
            <a:fillRect/>
          </a:stretch>
        </p:blipFill>
        <p:spPr>
          <a:xfrm>
            <a:off x="2971800" y="1692388"/>
            <a:ext cx="6021254" cy="4308494"/>
          </a:xfrm>
          <a:prstGeom prst="rect">
            <a:avLst/>
          </a:prstGeom>
        </p:spPr>
      </p:pic>
    </p:spTree>
    <p:extLst>
      <p:ext uri="{BB962C8B-B14F-4D97-AF65-F5344CB8AC3E}">
        <p14:creationId xmlns:p14="http://schemas.microsoft.com/office/powerpoint/2010/main" val="60285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useBgFill="1">
        <p:nvSpPr>
          <p:cNvPr id="28" name="Rectangle 1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1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1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2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2" name="Freeform: Shape 2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EF560C7-9AAE-1845-BAD2-A4E1F759EAE3}"/>
              </a:ext>
            </a:extLst>
          </p:cNvPr>
          <p:cNvSpPr>
            <a:spLocks noGrp="1"/>
          </p:cNvSpPr>
          <p:nvPr>
            <p:ph type="ctrTitle"/>
          </p:nvPr>
        </p:nvSpPr>
        <p:spPr>
          <a:xfrm>
            <a:off x="390924" y="684152"/>
            <a:ext cx="3482748" cy="4782083"/>
          </a:xfrm>
        </p:spPr>
        <p:txBody>
          <a:bodyPr vert="horz" lIns="91440" tIns="45720" rIns="91440" bIns="45720" rtlCol="0" anchor="b">
            <a:normAutofit fontScale="90000"/>
          </a:bodyPr>
          <a:lstStyle/>
          <a:p>
            <a:r>
              <a:rPr lang="fr-FR" dirty="0">
                <a:solidFill>
                  <a:srgbClr val="FFFFFF"/>
                </a:solidFill>
              </a:rPr>
              <a:t>Un cadre conceptuel qui croise objectifs et instruments : la vision libérale n’est pas forcément partagée par les acteurs  </a:t>
            </a:r>
            <a:endParaRPr lang="fr-FR" kern="1200" dirty="0">
              <a:solidFill>
                <a:srgbClr val="FFFFFF"/>
              </a:solidFill>
              <a:latin typeface="+mj-lt"/>
              <a:ea typeface="+mj-ea"/>
              <a:cs typeface="+mj-cs"/>
            </a:endParaRPr>
          </a:p>
        </p:txBody>
      </p:sp>
      <p:sp>
        <p:nvSpPr>
          <p:cNvPr id="3" name="Espace réservé du texte 2">
            <a:extLst>
              <a:ext uri="{FF2B5EF4-FFF2-40B4-BE49-F238E27FC236}">
                <a16:creationId xmlns:a16="http://schemas.microsoft.com/office/drawing/2014/main" id="{91DA3055-2F5A-DA45-B794-E2A00AB7013D}"/>
              </a:ext>
            </a:extLst>
          </p:cNvPr>
          <p:cNvSpPr>
            <a:spLocks noGrp="1"/>
          </p:cNvSpPr>
          <p:nvPr>
            <p:ph type="body" sz="quarter" idx="12"/>
          </p:nvPr>
        </p:nvSpPr>
        <p:spPr>
          <a:xfrm>
            <a:off x="4810259" y="649480"/>
            <a:ext cx="6555347" cy="5546047"/>
          </a:xfrm>
        </p:spPr>
        <p:txBody>
          <a:bodyPr vert="horz" lIns="91440" tIns="45720" rIns="91440" bIns="45720" rtlCol="0" anchor="ctr">
            <a:normAutofit/>
          </a:bodyPr>
          <a:lstStyle/>
          <a:p>
            <a:br>
              <a:rPr lang="en-US" sz="2000" dirty="0"/>
            </a:br>
            <a:endParaRPr lang="en-US" sz="2000" dirty="0"/>
          </a:p>
          <a:p>
            <a:pPr marL="285750" indent="-228600">
              <a:buFont typeface="Arial" panose="020B0604020202020204" pitchFamily="34" charset="0"/>
              <a:buChar char="•"/>
            </a:pPr>
            <a:endParaRPr lang="en-US" sz="2000" dirty="0"/>
          </a:p>
        </p:txBody>
      </p:sp>
      <p:pic>
        <p:nvPicPr>
          <p:cNvPr id="33" name="Image 32" descr="Une image contenant capture d’écran&#10;&#10;Description générée automatiquement">
            <a:extLst>
              <a:ext uri="{FF2B5EF4-FFF2-40B4-BE49-F238E27FC236}">
                <a16:creationId xmlns:a16="http://schemas.microsoft.com/office/drawing/2014/main" id="{0F1480AD-F347-2344-8962-CB3754A6908F}"/>
              </a:ext>
            </a:extLst>
          </p:cNvPr>
          <p:cNvPicPr>
            <a:picLocks noChangeAspect="1"/>
          </p:cNvPicPr>
          <p:nvPr/>
        </p:nvPicPr>
        <p:blipFill>
          <a:blip r:embed="rId2"/>
          <a:stretch>
            <a:fillRect/>
          </a:stretch>
        </p:blipFill>
        <p:spPr>
          <a:xfrm>
            <a:off x="4456051" y="552688"/>
            <a:ext cx="6894236" cy="2188920"/>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FC3D4F2D-850B-B14D-9998-06887BF59AFD}"/>
              </a:ext>
            </a:extLst>
          </p:cNvPr>
          <p:cNvSpPr/>
          <p:nvPr/>
        </p:nvSpPr>
        <p:spPr>
          <a:xfrm>
            <a:off x="4456051" y="3066348"/>
            <a:ext cx="6894236" cy="313932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srgbClr val="B8012C"/>
                </a:solidFill>
                <a:effectLst/>
                <a:uLnTx/>
                <a:uFillTx/>
                <a:latin typeface="Calibri" panose="020F0502020204030204"/>
                <a:ea typeface="+mn-ea"/>
                <a:cs typeface="+mn-cs"/>
              </a:rPr>
              <a:t>Approche libérale (Liberal Theory) </a:t>
            </a:r>
            <a:r>
              <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rPr>
              <a:t>: le commerce crée des gains </a:t>
            </a:r>
            <a:r>
              <a:rPr kumimoji="0" lang="fr-FR" sz="1800" b="1" i="0" u="none" strike="noStrike" kern="1200" cap="none" spc="0" normalizeH="0" baseline="0" noProof="0" dirty="0">
                <a:ln>
                  <a:noFill/>
                </a:ln>
                <a:solidFill>
                  <a:srgbClr val="000000"/>
                </a:solidFill>
                <a:effectLst/>
                <a:uLnTx/>
                <a:uFillTx/>
                <a:latin typeface="Calibri" panose="020F0502020204030204"/>
                <a:ea typeface="+mn-ea"/>
                <a:cs typeface="+mn-cs"/>
              </a:rPr>
              <a:t>mutuels</a:t>
            </a:r>
            <a:r>
              <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rPr>
              <a:t> liés à l’interdépendance et réduit l’incertitude.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srgbClr val="B8012C"/>
                </a:solidFill>
                <a:effectLst/>
                <a:uLnTx/>
                <a:uFillTx/>
                <a:latin typeface="Calibri" panose="020F0502020204030204"/>
                <a:ea typeface="+mn-ea"/>
                <a:cs typeface="+mn-cs"/>
              </a:rPr>
              <a:t>Approche réaliste (</a:t>
            </a:r>
            <a:r>
              <a:rPr kumimoji="0" lang="fr-FR" sz="1800" b="1" i="1" u="none" strike="noStrike" kern="1200" cap="none" spc="0" normalizeH="0" baseline="0" noProof="0" dirty="0" err="1">
                <a:ln>
                  <a:noFill/>
                </a:ln>
                <a:solidFill>
                  <a:srgbClr val="B8012C"/>
                </a:solidFill>
                <a:effectLst/>
                <a:uLnTx/>
                <a:uFillTx/>
                <a:latin typeface="Calibri" panose="020F0502020204030204"/>
                <a:ea typeface="+mn-ea"/>
                <a:cs typeface="+mn-cs"/>
              </a:rPr>
              <a:t>Realist</a:t>
            </a:r>
            <a:r>
              <a:rPr kumimoji="0" lang="fr-FR" sz="1800" b="1" i="1" u="none" strike="noStrike" kern="1200" cap="none" spc="0" normalizeH="0" baseline="0" noProof="0" dirty="0">
                <a:ln>
                  <a:noFill/>
                </a:ln>
                <a:solidFill>
                  <a:srgbClr val="B8012C"/>
                </a:solidFill>
                <a:effectLst/>
                <a:uLnTx/>
                <a:uFillTx/>
                <a:latin typeface="Calibri" panose="020F0502020204030204"/>
                <a:ea typeface="+mn-ea"/>
                <a:cs typeface="+mn-cs"/>
              </a:rPr>
              <a:t> Theory) </a:t>
            </a:r>
            <a:r>
              <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rPr>
              <a:t>: le commerce engendre de la vulnérabilité liée à l’interdépendance.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srgbClr val="B8012C"/>
                </a:solidFill>
                <a:effectLst/>
                <a:uLnTx/>
                <a:uFillTx/>
                <a:latin typeface="Calibri" panose="020F0502020204030204"/>
                <a:ea typeface="+mn-ea"/>
                <a:cs typeface="+mn-cs"/>
              </a:rPr>
              <a:t>Approche néo-marxiste (</a:t>
            </a:r>
            <a:r>
              <a:rPr kumimoji="0" lang="fr-FR" sz="1800" b="1" i="1" u="none" strike="noStrike" kern="1200" cap="none" spc="0" normalizeH="0" baseline="0" noProof="0" dirty="0" err="1">
                <a:ln>
                  <a:noFill/>
                </a:ln>
                <a:solidFill>
                  <a:srgbClr val="B8012C"/>
                </a:solidFill>
                <a:effectLst/>
                <a:uLnTx/>
                <a:uFillTx/>
                <a:latin typeface="Calibri" panose="020F0502020204030204"/>
                <a:ea typeface="+mn-ea"/>
                <a:cs typeface="+mn-cs"/>
              </a:rPr>
              <a:t>Neo</a:t>
            </a:r>
            <a:r>
              <a:rPr kumimoji="0" lang="fr-FR" sz="1800" b="1" i="1" u="none" strike="noStrike" kern="1200" cap="none" spc="0" normalizeH="0" baseline="0" noProof="0" dirty="0">
                <a:ln>
                  <a:noFill/>
                </a:ln>
                <a:solidFill>
                  <a:srgbClr val="B8012C"/>
                </a:solidFill>
                <a:effectLst/>
                <a:uLnTx/>
                <a:uFillTx/>
                <a:latin typeface="Calibri" panose="020F0502020204030204"/>
                <a:ea typeface="+mn-ea"/>
                <a:cs typeface="+mn-cs"/>
              </a:rPr>
              <a:t> </a:t>
            </a:r>
            <a:r>
              <a:rPr kumimoji="0" lang="fr-FR" sz="1800" b="1" i="1" u="none" strike="noStrike" kern="1200" cap="none" spc="0" normalizeH="0" baseline="0" noProof="0" dirty="0" err="1">
                <a:ln>
                  <a:noFill/>
                </a:ln>
                <a:solidFill>
                  <a:srgbClr val="B8012C"/>
                </a:solidFill>
                <a:effectLst/>
                <a:uLnTx/>
                <a:uFillTx/>
                <a:latin typeface="Calibri" panose="020F0502020204030204"/>
                <a:ea typeface="+mn-ea"/>
                <a:cs typeface="+mn-cs"/>
              </a:rPr>
              <a:t>Marxist</a:t>
            </a:r>
            <a:r>
              <a:rPr kumimoji="0" lang="fr-FR" sz="1800" b="1" i="1" u="none" strike="noStrike" kern="1200" cap="none" spc="0" normalizeH="0" baseline="0" noProof="0" dirty="0">
                <a:ln>
                  <a:noFill/>
                </a:ln>
                <a:solidFill>
                  <a:srgbClr val="B8012C"/>
                </a:solidFill>
                <a:effectLst/>
                <a:uLnTx/>
                <a:uFillTx/>
                <a:latin typeface="Calibri" panose="020F0502020204030204"/>
                <a:ea typeface="+mn-ea"/>
                <a:cs typeface="+mn-cs"/>
              </a:rPr>
              <a:t>)  </a:t>
            </a:r>
            <a:r>
              <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rPr>
              <a:t>: le commerce crée des gains </a:t>
            </a:r>
            <a:r>
              <a:rPr kumimoji="0" lang="fr-FR" sz="1800" b="1" i="0" u="none" strike="noStrike" kern="1200" cap="none" spc="0" normalizeH="0" baseline="0" noProof="0" dirty="0">
                <a:ln>
                  <a:noFill/>
                </a:ln>
                <a:solidFill>
                  <a:srgbClr val="000000"/>
                </a:solidFill>
                <a:effectLst/>
                <a:uLnTx/>
                <a:uFillTx/>
                <a:latin typeface="Calibri" panose="020F0502020204030204"/>
                <a:ea typeface="+mn-ea"/>
                <a:cs typeface="+mn-cs"/>
              </a:rPr>
              <a:t>unilatéraux</a:t>
            </a:r>
            <a:r>
              <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rPr>
              <a:t> liés à l’exploitation forcée de colonies.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srgbClr val="B8012C"/>
                </a:solidFill>
                <a:effectLst/>
                <a:uLnTx/>
                <a:uFillTx/>
                <a:latin typeface="Calibri" panose="020F0502020204030204"/>
                <a:ea typeface="+mn-ea"/>
                <a:cs typeface="+mn-cs"/>
              </a:rPr>
              <a:t>Approche libérale-réaliste (Trade Expectations) </a:t>
            </a:r>
            <a:r>
              <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rPr>
              <a:t>: le commerce crée des gains mutuels mais pourrait créer de la vulnérabilité future.</a:t>
            </a:r>
            <a:endParaRPr kumimoji="0" lang="fr-FR" sz="1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40A5278D-AA68-E14F-ADC9-1D690C9B3A47}"/>
              </a:ext>
            </a:extLst>
          </p:cNvPr>
          <p:cNvSpPr txBox="1"/>
          <p:nvPr/>
        </p:nvSpPr>
        <p:spPr>
          <a:xfrm>
            <a:off x="418225" y="6346612"/>
            <a:ext cx="312938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FFFFFF"/>
                </a:solidFill>
                <a:effectLst/>
                <a:uLnTx/>
                <a:uFillTx/>
                <a:latin typeface="Calibri" panose="020F0502020204030204"/>
                <a:ea typeface="+mn-ea"/>
                <a:cs typeface="+mn-cs"/>
              </a:rPr>
              <a:t>https://</a:t>
            </a:r>
            <a:r>
              <a:rPr kumimoji="0" lang="fr-FR" sz="1000" b="0" i="0" u="none" strike="noStrike" kern="1200" cap="none" spc="0" normalizeH="0" baseline="0" noProof="0" dirty="0" err="1">
                <a:ln>
                  <a:noFill/>
                </a:ln>
                <a:solidFill>
                  <a:srgbClr val="FFFFFF"/>
                </a:solidFill>
                <a:effectLst/>
                <a:uLnTx/>
                <a:uFillTx/>
                <a:latin typeface="Calibri" panose="020F0502020204030204"/>
                <a:ea typeface="+mn-ea"/>
                <a:cs typeface="+mn-cs"/>
              </a:rPr>
              <a:t>pubs.aeaweb.org</a:t>
            </a:r>
            <a:r>
              <a:rPr kumimoji="0" lang="fr-FR" sz="1000" b="0" i="0" u="none" strike="noStrike" kern="1200" cap="none" spc="0" normalizeH="0" baseline="0" noProof="0" dirty="0">
                <a:ln>
                  <a:noFill/>
                </a:ln>
                <a:solidFill>
                  <a:srgbClr val="FFFFFF"/>
                </a:solidFill>
                <a:effectLst/>
                <a:uLnTx/>
                <a:uFillTx/>
                <a:latin typeface="Calibri" panose="020F0502020204030204"/>
                <a:ea typeface="+mn-ea"/>
                <a:cs typeface="+mn-cs"/>
              </a:rPr>
              <a:t>/</a:t>
            </a:r>
            <a:r>
              <a:rPr kumimoji="0" lang="fr-FR" sz="1000" b="0" i="0" u="none" strike="noStrike" kern="1200" cap="none" spc="0" normalizeH="0" baseline="0" noProof="0" dirty="0" err="1">
                <a:ln>
                  <a:noFill/>
                </a:ln>
                <a:solidFill>
                  <a:srgbClr val="FFFFFF"/>
                </a:solidFill>
                <a:effectLst/>
                <a:uLnTx/>
                <a:uFillTx/>
                <a:latin typeface="Calibri" panose="020F0502020204030204"/>
                <a:ea typeface="+mn-ea"/>
                <a:cs typeface="+mn-cs"/>
              </a:rPr>
              <a:t>doi</a:t>
            </a:r>
            <a:r>
              <a:rPr kumimoji="0" lang="fr-FR" sz="1000" b="0" i="0" u="none" strike="noStrike" kern="1200" cap="none" spc="0" normalizeH="0" baseline="0" noProof="0" dirty="0">
                <a:ln>
                  <a:noFill/>
                </a:ln>
                <a:solidFill>
                  <a:srgbClr val="FFFFFF"/>
                </a:solidFill>
                <a:effectLst/>
                <a:uLnTx/>
                <a:uFillTx/>
                <a:latin typeface="Calibri" panose="020F0502020204030204"/>
                <a:ea typeface="+mn-ea"/>
                <a:cs typeface="+mn-cs"/>
              </a:rPr>
              <a:t>/</a:t>
            </a:r>
            <a:r>
              <a:rPr kumimoji="0" lang="fr-FR" sz="1000" b="0" i="0" u="none" strike="noStrike" kern="1200" cap="none" spc="0" normalizeH="0" baseline="0" noProof="0" dirty="0" err="1">
                <a:ln>
                  <a:noFill/>
                </a:ln>
                <a:solidFill>
                  <a:srgbClr val="FFFFFF"/>
                </a:solidFill>
                <a:effectLst/>
                <a:uLnTx/>
                <a:uFillTx/>
                <a:latin typeface="Calibri" panose="020F0502020204030204"/>
                <a:ea typeface="+mn-ea"/>
                <a:cs typeface="+mn-cs"/>
              </a:rPr>
              <a:t>pdf</a:t>
            </a:r>
            <a:r>
              <a:rPr kumimoji="0" lang="fr-FR" sz="1000" b="0" i="0" u="none" strike="noStrike" kern="1200" cap="none" spc="0" normalizeH="0" baseline="0" noProof="0" dirty="0">
                <a:ln>
                  <a:noFill/>
                </a:ln>
                <a:solidFill>
                  <a:srgbClr val="FFFFFF"/>
                </a:solidFill>
                <a:effectLst/>
                <a:uLnTx/>
                <a:uFillTx/>
                <a:latin typeface="Calibri" panose="020F0502020204030204"/>
                <a:ea typeface="+mn-ea"/>
                <a:cs typeface="+mn-cs"/>
              </a:rPr>
              <a:t>/10.1257/jel.20161353</a:t>
            </a:r>
          </a:p>
        </p:txBody>
      </p:sp>
    </p:spTree>
    <p:extLst>
      <p:ext uri="{BB962C8B-B14F-4D97-AF65-F5344CB8AC3E}">
        <p14:creationId xmlns:p14="http://schemas.microsoft.com/office/powerpoint/2010/main" val="236132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1136397" y="502020"/>
            <a:ext cx="5323715" cy="1642970"/>
          </a:xfrm>
        </p:spPr>
        <p:txBody>
          <a:bodyPr vert="horz" lIns="91440" tIns="45720" rIns="91440" bIns="45720" rtlCol="0" anchor="b">
            <a:normAutofit/>
          </a:bodyPr>
          <a:lstStyle/>
          <a:p>
            <a:r>
              <a:rPr lang="en-US" sz="4000" b="1" kern="1200" dirty="0">
                <a:solidFill>
                  <a:schemeClr val="accent2"/>
                </a:solidFill>
                <a:latin typeface="+mn-lt"/>
                <a:ea typeface="+mj-ea"/>
                <a:cs typeface="+mj-cs"/>
              </a:rPr>
              <a:t>INTRODUCTION</a:t>
            </a:r>
          </a:p>
        </p:txBody>
      </p:sp>
      <p:sp>
        <p:nvSpPr>
          <p:cNvPr id="3" name="Espace réservé du texte 2"/>
          <p:cNvSpPr>
            <a:spLocks noGrp="1"/>
          </p:cNvSpPr>
          <p:nvPr>
            <p:ph type="body" sz="quarter" idx="10"/>
          </p:nvPr>
        </p:nvSpPr>
        <p:spPr>
          <a:xfrm>
            <a:off x="1144923" y="2405894"/>
            <a:ext cx="5815701" cy="3535083"/>
          </a:xfrm>
        </p:spPr>
        <p:txBody>
          <a:bodyPr vert="horz" lIns="91440" tIns="45720" rIns="91440" bIns="45720" rtlCol="0" anchor="t">
            <a:normAutofit/>
          </a:bodyPr>
          <a:lstStyle/>
          <a:p>
            <a:pPr marL="0" indent="0" algn="just" defTabSz="914400">
              <a:lnSpc>
                <a:spcPct val="90000"/>
              </a:lnSpc>
              <a:buNone/>
            </a:pPr>
            <a:r>
              <a:rPr lang="fr-FR" sz="2400" dirty="0">
                <a:solidFill>
                  <a:schemeClr val="tx1"/>
                </a:solidFill>
              </a:rPr>
              <a:t>« Le commerce guérit des préjugés destructeurs ; et c’est une règle générale, que partout où il y a des mœurs douces, il y a du commerce ; et que partout où il y a du commerce, il y a des mœurs douces. »</a:t>
            </a:r>
          </a:p>
          <a:p>
            <a:pPr marL="0" indent="0" defTabSz="914400">
              <a:lnSpc>
                <a:spcPct val="90000"/>
              </a:lnSpc>
              <a:buNone/>
            </a:pPr>
            <a:endParaRPr lang="fr-FR" sz="2000" dirty="0">
              <a:solidFill>
                <a:schemeClr val="tx1"/>
              </a:solidFill>
            </a:endParaRPr>
          </a:p>
          <a:p>
            <a:pPr marL="0" indent="0" defTabSz="914400">
              <a:lnSpc>
                <a:spcPct val="90000"/>
              </a:lnSpc>
              <a:buNone/>
            </a:pPr>
            <a:endParaRPr lang="fr-FR" sz="2000" dirty="0">
              <a:solidFill>
                <a:schemeClr val="tx1"/>
              </a:solidFill>
            </a:endParaRPr>
          </a:p>
          <a:p>
            <a:pPr marL="0" indent="0" defTabSz="914400">
              <a:lnSpc>
                <a:spcPct val="90000"/>
              </a:lnSpc>
              <a:buNone/>
            </a:pPr>
            <a:r>
              <a:rPr lang="fr-FR" sz="2000" dirty="0">
                <a:solidFill>
                  <a:schemeClr val="tx1"/>
                </a:solidFill>
              </a:rPr>
              <a:t>Montesquieu, </a:t>
            </a:r>
            <a:r>
              <a:rPr lang="fr-FR" sz="2000" i="1" dirty="0">
                <a:solidFill>
                  <a:schemeClr val="tx1"/>
                </a:solidFill>
              </a:rPr>
              <a:t>De l’esprit des lois</a:t>
            </a:r>
            <a:r>
              <a:rPr lang="fr-FR" sz="2000" dirty="0">
                <a:solidFill>
                  <a:schemeClr val="tx1"/>
                </a:solidFill>
              </a:rPr>
              <a:t>, 1748.</a:t>
            </a:r>
          </a:p>
          <a:p>
            <a:pPr indent="-228600" defTabSz="914400">
              <a:lnSpc>
                <a:spcPct val="90000"/>
              </a:lnSpc>
              <a:buFont typeface="Arial" panose="020B0604020202020204" pitchFamily="34" charset="0"/>
              <a:buChar char="•"/>
            </a:pPr>
            <a:endParaRPr lang="fr-FR" sz="2000" dirty="0">
              <a:solidFill>
                <a:schemeClr val="tx1"/>
              </a:solidFill>
            </a:endParaRPr>
          </a:p>
        </p:txBody>
      </p:sp>
      <p:sp>
        <p:nvSpPr>
          <p:cNvPr id="35" name="Rectangle 34">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Espace réservé du contenu 6">
            <a:extLst>
              <a:ext uri="{FF2B5EF4-FFF2-40B4-BE49-F238E27FC236}">
                <a16:creationId xmlns:a16="http://schemas.microsoft.com/office/drawing/2014/main" id="{F85D38CB-B6E0-448F-A0E6-A838D3A845B7}"/>
              </a:ext>
            </a:extLst>
          </p:cNvPr>
          <p:cNvPicPr>
            <a:picLocks noGrp="1" noChangeAspect="1"/>
          </p:cNvPicPr>
          <p:nvPr>
            <p:ph sz="quarter" idx="16"/>
          </p:nvPr>
        </p:nvPicPr>
        <p:blipFill>
          <a:blip r:embed="rId2"/>
          <a:stretch>
            <a:fillRect/>
          </a:stretch>
        </p:blipFill>
        <p:spPr>
          <a:xfrm>
            <a:off x="7417824" y="909081"/>
            <a:ext cx="3486815" cy="5071731"/>
          </a:xfrm>
          <a:prstGeom prst="rect">
            <a:avLst/>
          </a:prstGeom>
        </p:spPr>
      </p:pic>
    </p:spTree>
    <p:extLst>
      <p:ext uri="{BB962C8B-B14F-4D97-AF65-F5344CB8AC3E}">
        <p14:creationId xmlns:p14="http://schemas.microsoft.com/office/powerpoint/2010/main" val="330877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1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2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Rectangle 2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EF560C7-9AAE-1845-BAD2-A4E1F759EAE3}"/>
              </a:ext>
            </a:extLst>
          </p:cNvPr>
          <p:cNvSpPr>
            <a:spLocks noGrp="1"/>
          </p:cNvSpPr>
          <p:nvPr>
            <p:ph type="ctrTitle"/>
          </p:nvPr>
        </p:nvSpPr>
        <p:spPr>
          <a:xfrm>
            <a:off x="0" y="1445989"/>
            <a:ext cx="3986913" cy="3945742"/>
          </a:xfrm>
        </p:spPr>
        <p:txBody>
          <a:bodyPr vert="horz" lIns="91440" tIns="45720" rIns="91440" bIns="45720" rtlCol="0" anchor="b">
            <a:normAutofit/>
          </a:bodyPr>
          <a:lstStyle/>
          <a:p>
            <a:pPr algn="ctr"/>
            <a:r>
              <a:rPr lang="fr-FR" dirty="0">
                <a:solidFill>
                  <a:srgbClr val="FFFFFF"/>
                </a:solidFill>
              </a:rPr>
              <a:t>Approche libérale révisée : comprendre l’interdépendance commerciale dans un monde multilatéral</a:t>
            </a:r>
            <a:endParaRPr lang="fr-FR" kern="1200" dirty="0">
              <a:solidFill>
                <a:srgbClr val="FFFFFF"/>
              </a:solidFill>
              <a:latin typeface="+mj-lt"/>
              <a:ea typeface="+mj-ea"/>
              <a:cs typeface="+mj-cs"/>
            </a:endParaRPr>
          </a:p>
        </p:txBody>
      </p:sp>
      <p:sp>
        <p:nvSpPr>
          <p:cNvPr id="3" name="Espace réservé du texte 2">
            <a:extLst>
              <a:ext uri="{FF2B5EF4-FFF2-40B4-BE49-F238E27FC236}">
                <a16:creationId xmlns:a16="http://schemas.microsoft.com/office/drawing/2014/main" id="{91DA3055-2F5A-DA45-B794-E2A00AB7013D}"/>
              </a:ext>
            </a:extLst>
          </p:cNvPr>
          <p:cNvSpPr>
            <a:spLocks noGrp="1"/>
          </p:cNvSpPr>
          <p:nvPr>
            <p:ph type="body" sz="quarter" idx="12"/>
          </p:nvPr>
        </p:nvSpPr>
        <p:spPr>
          <a:xfrm>
            <a:off x="4810259" y="649480"/>
            <a:ext cx="6555347" cy="5546047"/>
          </a:xfrm>
        </p:spPr>
        <p:txBody>
          <a:bodyPr vert="horz" lIns="91440" tIns="45720" rIns="91440" bIns="45720" rtlCol="0" anchor="ctr">
            <a:normAutofit/>
          </a:bodyPr>
          <a:lstStyle/>
          <a:p>
            <a:br>
              <a:rPr lang="en-US" sz="2000" dirty="0"/>
            </a:br>
            <a:endParaRPr lang="en-US" sz="2000" dirty="0"/>
          </a:p>
          <a:p>
            <a:pPr marL="285750" indent="-228600">
              <a:buFont typeface="Arial" panose="020B0604020202020204" pitchFamily="34" charset="0"/>
              <a:buChar char="•"/>
            </a:pPr>
            <a:endParaRPr lang="en-US" sz="2000" dirty="0"/>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56044C62-8F9A-2C4C-8354-5B510577871B}"/>
                  </a:ext>
                </a:extLst>
              </p:cNvPr>
              <p:cNvSpPr/>
              <p:nvPr/>
            </p:nvSpPr>
            <p:spPr>
              <a:xfrm>
                <a:off x="4673398" y="386590"/>
                <a:ext cx="7248092" cy="6254661"/>
              </a:xfrm>
              <a:prstGeom prst="rect">
                <a:avLst/>
              </a:prstGeom>
            </p:spPr>
            <p:txBody>
              <a:bodyPr wrap="square">
                <a:spAutoFit/>
              </a:bodyPr>
              <a:lstStyle/>
              <a:p>
                <a:pPr lvl="0">
                  <a:defRPr/>
                </a:pPr>
                <a:r>
                  <a:rPr lang="fr-FR" dirty="0">
                    <a:solidFill>
                      <a:srgbClr val="000000"/>
                    </a:solidFill>
                  </a:rPr>
                  <a:t>La dépendance bilatérale (entre pays A et B) devrait réduire la probabilité d’une guerre en accroissant les pertes de s’engager dans un conflit armé.</a:t>
                </a:r>
              </a:p>
              <a:p>
                <a:pPr lvl="0">
                  <a:defRPr/>
                </a:pPr>
                <a:endParaRPr lang="fr-FR" dirty="0">
                  <a:solidFill>
                    <a:srgbClr val="000000"/>
                  </a:solidFill>
                </a:endParaRPr>
              </a:p>
              <a:p>
                <a:pPr lvl="0">
                  <a:defRPr/>
                </a:pPr>
                <a:r>
                  <a:rPr lang="fr-FR" dirty="0">
                    <a:solidFill>
                      <a:srgbClr val="000000"/>
                    </a:solidFill>
                  </a:rPr>
                  <a:t> </a:t>
                </a:r>
              </a:p>
              <a:p>
                <a:pPr lvl="0">
                  <a:defRPr/>
                </a:pPr>
                <a:r>
                  <a:rPr lang="fr-FR" sz="1800" dirty="0">
                    <a:effectLst/>
                    <a:latin typeface="Calibri" panose="020F0502020204030204" pitchFamily="34" charset="0"/>
                    <a:ea typeface="Times New Roman" panose="02020603050405020304" pitchFamily="18" charset="0"/>
                    <a:cs typeface="Arial" panose="020B0604020202020204" pitchFamily="34" charset="0"/>
                  </a:rPr>
                  <a:t>Mais, </a:t>
                </a:r>
                <a:r>
                  <a:rPr lang="fr-FR" sz="1800" b="1" dirty="0">
                    <a:effectLst/>
                    <a:latin typeface="Calibri" panose="020F0502020204030204" pitchFamily="34" charset="0"/>
                    <a:ea typeface="Times New Roman" panose="02020603050405020304" pitchFamily="18" charset="0"/>
                    <a:cs typeface="Arial" panose="020B0604020202020204" pitchFamily="34" charset="0"/>
                  </a:rPr>
                  <a:t>la dépendance bilatérale créée par le commerce international est diluée quand les pays </a:t>
                </a:r>
                <a14:m>
                  <m:oMath xmlns:m="http://schemas.openxmlformats.org/officeDocument/2006/math">
                    <m:r>
                      <a:rPr lang="fr-FR" sz="1800" b="1" i="1">
                        <a:effectLst/>
                        <a:latin typeface="Cambria Math" panose="02040503050406030204" pitchFamily="18" charset="0"/>
                        <a:ea typeface="Times New Roman" panose="02020603050405020304" pitchFamily="18" charset="0"/>
                        <a:cs typeface="Arial" panose="020B0604020202020204" pitchFamily="34" charset="0"/>
                      </a:rPr>
                      <m:t>𝑨</m:t>
                    </m:r>
                  </m:oMath>
                </a14:m>
                <a:r>
                  <a:rPr lang="fr-FR" sz="1800" b="1" dirty="0">
                    <a:effectLst/>
                    <a:latin typeface="Calibri" panose="020F0502020204030204" pitchFamily="34" charset="0"/>
                    <a:ea typeface="Times New Roman" panose="02020603050405020304" pitchFamily="18" charset="0"/>
                    <a:cs typeface="Arial" panose="020B0604020202020204" pitchFamily="34" charset="0"/>
                  </a:rPr>
                  <a:t> et </a:t>
                </a:r>
                <a14:m>
                  <m:oMath xmlns:m="http://schemas.openxmlformats.org/officeDocument/2006/math">
                    <m:r>
                      <a:rPr lang="fr-FR" sz="1800" b="1" i="1">
                        <a:effectLst/>
                        <a:latin typeface="Cambria Math" panose="02040503050406030204" pitchFamily="18" charset="0"/>
                        <a:ea typeface="Times New Roman" panose="02020603050405020304" pitchFamily="18" charset="0"/>
                        <a:cs typeface="Arial" panose="020B0604020202020204" pitchFamily="34" charset="0"/>
                      </a:rPr>
                      <m:t>𝑩</m:t>
                    </m:r>
                  </m:oMath>
                </a14:m>
                <a:r>
                  <a:rPr lang="fr-FR" sz="1800" b="1" dirty="0">
                    <a:effectLst/>
                    <a:latin typeface="Calibri" panose="020F0502020204030204" pitchFamily="34" charset="0"/>
                    <a:ea typeface="Times New Roman" panose="02020603050405020304" pitchFamily="18" charset="0"/>
                    <a:cs typeface="Arial" panose="020B0604020202020204" pitchFamily="34" charset="0"/>
                  </a:rPr>
                  <a:t> commercent avec d’autres pays ou ont cette possibilité.</a:t>
                </a:r>
              </a:p>
              <a:p>
                <a:pPr lvl="0">
                  <a:defRPr/>
                </a:pPr>
                <a:endParaRPr lang="fr-FR" b="1" dirty="0">
                  <a:latin typeface="Calibri" panose="020F0502020204030204" pitchFamily="34" charset="0"/>
                  <a:ea typeface="Times New Roman" panose="02020603050405020304" pitchFamily="18" charset="0"/>
                  <a:cs typeface="Arial" panose="020B0604020202020204" pitchFamily="34" charset="0"/>
                </a:endParaRPr>
              </a:p>
              <a:p>
                <a:pPr lvl="0">
                  <a:defRPr/>
                </a:pPr>
                <a:r>
                  <a:rPr lang="fr-FR" sz="1800" dirty="0">
                    <a:effectLst/>
                    <a:latin typeface="Calibri" panose="020F0502020204030204" pitchFamily="34" charset="0"/>
                    <a:ea typeface="Times New Roman" panose="02020603050405020304" pitchFamily="18" charset="0"/>
                    <a:cs typeface="Arial" panose="020B0604020202020204" pitchFamily="34" charset="0"/>
                  </a:rPr>
                  <a:t> Le coût d’opportunité de la guerre (la renonciation aux gains commerciaux) devient moindre puisqu’en cas de conflits, les importations et les exportations de chaque pays peuvent être reportées vers d’autres partenaires commerciaux. </a:t>
                </a:r>
              </a:p>
              <a:p>
                <a:pPr lvl="0">
                  <a:defRPr/>
                </a:pPr>
                <a:endParaRPr lang="fr-FR" dirty="0">
                  <a:solidFill>
                    <a:srgbClr val="000000"/>
                  </a:solidFill>
                  <a:latin typeface="Calibri" panose="020F0502020204030204" pitchFamily="34" charset="0"/>
                  <a:cs typeface="Arial" panose="020B0604020202020204" pitchFamily="34" charset="0"/>
                </a:endParaRPr>
              </a:p>
              <a:p>
                <a:pPr lvl="0">
                  <a:defRPr/>
                </a:pPr>
                <a:r>
                  <a:rPr lang="fr-FR" dirty="0">
                    <a:solidFill>
                      <a:srgbClr val="000000"/>
                    </a:solidFill>
                    <a:latin typeface="Calibri" panose="020F0502020204030204" pitchFamily="34" charset="0"/>
                    <a:cs typeface="Arial" panose="020B0604020202020204" pitchFamily="34" charset="0"/>
                  </a:rPr>
                  <a:t>Ce qui compte alors est la </a:t>
                </a:r>
                <a:r>
                  <a:rPr lang="fr-FR" b="1" dirty="0">
                    <a:solidFill>
                      <a:srgbClr val="000000"/>
                    </a:solidFill>
                    <a:latin typeface="Calibri" panose="020F0502020204030204" pitchFamily="34" charset="0"/>
                    <a:cs typeface="Arial" panose="020B0604020202020204" pitchFamily="34" charset="0"/>
                  </a:rPr>
                  <a:t>dépendance relative </a:t>
                </a:r>
                <a:r>
                  <a:rPr lang="fr-FR" dirty="0">
                    <a:solidFill>
                      <a:srgbClr val="000000"/>
                    </a:solidFill>
                    <a:latin typeface="Calibri" panose="020F0502020204030204" pitchFamily="34" charset="0"/>
                    <a:cs typeface="Arial" panose="020B0604020202020204" pitchFamily="34" charset="0"/>
                  </a:rPr>
                  <a:t>:</a:t>
                </a:r>
              </a:p>
              <a:p>
                <a:pPr lvl="0">
                  <a:defRPr/>
                </a:pPr>
                <a:endParaRPr lang="fr-FR" dirty="0">
                  <a:solidFill>
                    <a:srgbClr val="000000"/>
                  </a:solidFill>
                  <a:latin typeface="Calibri" panose="020F0502020204030204" pitchFamily="34" charset="0"/>
                  <a:cs typeface="Arial" panose="020B0604020202020204" pitchFamily="34" charset="0"/>
                </a:endParaRPr>
              </a:p>
              <a:p>
                <a:pPr>
                  <a:defRPr/>
                </a:pPr>
                <a14:m>
                  <m:oMathPara xmlns:m="http://schemas.openxmlformats.org/officeDocument/2006/math">
                    <m:oMathParaPr>
                      <m:jc m:val="centerGroup"/>
                    </m:oMathParaPr>
                    <m:oMath xmlns:m="http://schemas.openxmlformats.org/officeDocument/2006/math">
                      <m:f>
                        <m:fPr>
                          <m:ctrlPr>
                            <a:rPr lang="fr-FR" sz="1800" i="1" smtClean="0">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fr-FR" sz="1800" i="1">
                                  <a:effectLst/>
                                  <a:latin typeface="Cambria Math" panose="02040503050406030204" pitchFamily="18" charset="0"/>
                                  <a:ea typeface="Times New Roman" panose="02020603050405020304" pitchFamily="18" charset="0"/>
                                  <a:cs typeface="Arial" panose="020B0604020202020204" pitchFamily="34" charset="0"/>
                                </a:rPr>
                              </m:ctrlPr>
                            </m:sSubPr>
                            <m:e>
                              <m:r>
                                <a:rPr lang="fr-FR" sz="1800" i="1">
                                  <a:effectLst/>
                                  <a:latin typeface="Cambria Math" panose="02040503050406030204" pitchFamily="18" charset="0"/>
                                  <a:ea typeface="Times New Roman" panose="02020603050405020304" pitchFamily="18" charset="0"/>
                                  <a:cs typeface="Arial" panose="020B0604020202020204" pitchFamily="34" charset="0"/>
                                </a:rPr>
                                <m:t>𝑋</m:t>
                              </m:r>
                            </m:e>
                            <m:sub>
                              <m:r>
                                <a:rPr lang="fr-FR" sz="1800" i="1">
                                  <a:effectLst/>
                                  <a:latin typeface="Cambria Math" panose="02040503050406030204" pitchFamily="18" charset="0"/>
                                  <a:ea typeface="Times New Roman" panose="02020603050405020304" pitchFamily="18" charset="0"/>
                                  <a:cs typeface="Arial" panose="020B0604020202020204" pitchFamily="34" charset="0"/>
                                </a:rPr>
                                <m:t>𝐴𝐵</m:t>
                              </m:r>
                            </m:sub>
                          </m:sSub>
                          <m:r>
                            <a:rPr lang="fr-FR"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fr-FR" sz="1800" i="1">
                                  <a:effectLst/>
                                  <a:latin typeface="Cambria Math" panose="02040503050406030204" pitchFamily="18" charset="0"/>
                                  <a:ea typeface="Times New Roman" panose="02020603050405020304" pitchFamily="18" charset="0"/>
                                  <a:cs typeface="Arial" panose="020B0604020202020204" pitchFamily="34" charset="0"/>
                                </a:rPr>
                              </m:ctrlPr>
                            </m:sSubPr>
                            <m:e>
                              <m:r>
                                <a:rPr lang="fr-FR" sz="1800" i="1">
                                  <a:effectLst/>
                                  <a:latin typeface="Cambria Math" panose="02040503050406030204" pitchFamily="18" charset="0"/>
                                  <a:ea typeface="Times New Roman" panose="02020603050405020304" pitchFamily="18" charset="0"/>
                                  <a:cs typeface="Arial" panose="020B0604020202020204" pitchFamily="34" charset="0"/>
                                </a:rPr>
                                <m:t>𝑀</m:t>
                              </m:r>
                            </m:e>
                            <m:sub>
                              <m:r>
                                <a:rPr lang="fr-FR" sz="1800" i="1">
                                  <a:effectLst/>
                                  <a:latin typeface="Cambria Math" panose="02040503050406030204" pitchFamily="18" charset="0"/>
                                  <a:ea typeface="Times New Roman" panose="02020603050405020304" pitchFamily="18" charset="0"/>
                                  <a:cs typeface="Arial" panose="020B0604020202020204" pitchFamily="34" charset="0"/>
                                </a:rPr>
                                <m:t>𝐴𝐵</m:t>
                              </m:r>
                            </m:sub>
                          </m:sSub>
                        </m:num>
                        <m:den>
                          <m:sSub>
                            <m:sSubPr>
                              <m:ctrlPr>
                                <a:rPr lang="fr-FR" sz="1800" i="1">
                                  <a:effectLst/>
                                  <a:latin typeface="Cambria Math" panose="02040503050406030204" pitchFamily="18" charset="0"/>
                                  <a:ea typeface="Times New Roman" panose="02020603050405020304" pitchFamily="18" charset="0"/>
                                  <a:cs typeface="Arial" panose="020B0604020202020204" pitchFamily="34" charset="0"/>
                                </a:rPr>
                              </m:ctrlPr>
                            </m:sSubPr>
                            <m:e>
                              <m:r>
                                <a:rPr lang="fr-FR" sz="1800" i="1">
                                  <a:effectLst/>
                                  <a:latin typeface="Cambria Math" panose="02040503050406030204" pitchFamily="18" charset="0"/>
                                  <a:ea typeface="Times New Roman" panose="02020603050405020304" pitchFamily="18" charset="0"/>
                                  <a:cs typeface="Arial" panose="020B0604020202020204" pitchFamily="34" charset="0"/>
                                </a:rPr>
                                <m:t>𝑋</m:t>
                              </m:r>
                            </m:e>
                            <m:sub>
                              <m:r>
                                <a:rPr lang="fr-FR" sz="1800" i="1">
                                  <a:effectLst/>
                                  <a:latin typeface="Cambria Math" panose="02040503050406030204" pitchFamily="18" charset="0"/>
                                  <a:ea typeface="Times New Roman" panose="02020603050405020304" pitchFamily="18" charset="0"/>
                                  <a:cs typeface="Arial" panose="020B0604020202020204" pitchFamily="34" charset="0"/>
                                </a:rPr>
                                <m:t>𝐴</m:t>
                              </m:r>
                            </m:sub>
                          </m:sSub>
                          <m:r>
                            <a:rPr lang="fr-FR"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fr-FR" sz="1800" i="1">
                                  <a:effectLst/>
                                  <a:latin typeface="Cambria Math" panose="02040503050406030204" pitchFamily="18" charset="0"/>
                                  <a:ea typeface="Times New Roman" panose="02020603050405020304" pitchFamily="18" charset="0"/>
                                  <a:cs typeface="Arial" panose="020B0604020202020204" pitchFamily="34" charset="0"/>
                                </a:rPr>
                              </m:ctrlPr>
                            </m:sSubPr>
                            <m:e>
                              <m:r>
                                <a:rPr lang="fr-FR" sz="1800" i="1">
                                  <a:effectLst/>
                                  <a:latin typeface="Cambria Math" panose="02040503050406030204" pitchFamily="18" charset="0"/>
                                  <a:ea typeface="Times New Roman" panose="02020603050405020304" pitchFamily="18" charset="0"/>
                                  <a:cs typeface="Arial" panose="020B0604020202020204" pitchFamily="34" charset="0"/>
                                </a:rPr>
                                <m:t>𝑀</m:t>
                              </m:r>
                            </m:e>
                            <m:sub>
                              <m:r>
                                <a:rPr lang="fr-FR" sz="1800" i="1">
                                  <a:effectLst/>
                                  <a:latin typeface="Cambria Math" panose="02040503050406030204" pitchFamily="18" charset="0"/>
                                  <a:ea typeface="Times New Roman" panose="02020603050405020304" pitchFamily="18" charset="0"/>
                                  <a:cs typeface="Arial" panose="020B0604020202020204" pitchFamily="34" charset="0"/>
                                </a:rPr>
                                <m:t>𝐴</m:t>
                              </m:r>
                            </m:sub>
                          </m:sSub>
                        </m:den>
                      </m:f>
                      <m:r>
                        <a:rPr lang="fr-FR" sz="1800">
                          <a:effectLst/>
                          <a:latin typeface="Cambria Math" panose="02040503050406030204" pitchFamily="18" charset="0"/>
                          <a:ea typeface="Times New Roman" panose="02020603050405020304" pitchFamily="18" charset="0"/>
                          <a:cs typeface="Arial" panose="020B0604020202020204" pitchFamily="34" charset="0"/>
                        </a:rPr>
                        <m:t>=</m:t>
                      </m:r>
                      <m:d>
                        <m:dPr>
                          <m:ctrlPr>
                            <a:rPr lang="fr-FR" sz="1800" i="1">
                              <a:effectLst/>
                              <a:latin typeface="Cambria Math" panose="02040503050406030204" pitchFamily="18" charset="0"/>
                              <a:ea typeface="Times New Roman" panose="02020603050405020304" pitchFamily="18" charset="0"/>
                              <a:cs typeface="Arial" panose="020B0604020202020204" pitchFamily="34" charset="0"/>
                            </a:rPr>
                          </m:ctrlPr>
                        </m:dPr>
                        <m:e>
                          <m:f>
                            <m:fPr>
                              <m:ctrlPr>
                                <a:rPr lang="fr-FR" sz="1800" i="1">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fr-FR" sz="1800" i="1">
                                      <a:effectLst/>
                                      <a:latin typeface="Cambria Math" panose="02040503050406030204" pitchFamily="18" charset="0"/>
                                      <a:ea typeface="Times New Roman" panose="02020603050405020304" pitchFamily="18" charset="0"/>
                                      <a:cs typeface="Arial" panose="020B0604020202020204" pitchFamily="34" charset="0"/>
                                    </a:rPr>
                                  </m:ctrlPr>
                                </m:sSubPr>
                                <m:e>
                                  <m:r>
                                    <a:rPr lang="fr-FR" sz="1800" i="1">
                                      <a:effectLst/>
                                      <a:latin typeface="Cambria Math" panose="02040503050406030204" pitchFamily="18" charset="0"/>
                                      <a:ea typeface="Times New Roman" panose="02020603050405020304" pitchFamily="18" charset="0"/>
                                      <a:cs typeface="Arial" panose="020B0604020202020204" pitchFamily="34" charset="0"/>
                                    </a:rPr>
                                    <m:t>𝑋</m:t>
                                  </m:r>
                                </m:e>
                                <m:sub>
                                  <m:r>
                                    <a:rPr lang="fr-FR" sz="1800" i="1">
                                      <a:effectLst/>
                                      <a:latin typeface="Cambria Math" panose="02040503050406030204" pitchFamily="18" charset="0"/>
                                      <a:ea typeface="Times New Roman" panose="02020603050405020304" pitchFamily="18" charset="0"/>
                                      <a:cs typeface="Arial" panose="020B0604020202020204" pitchFamily="34" charset="0"/>
                                    </a:rPr>
                                    <m:t>𝐴𝐵</m:t>
                                  </m:r>
                                </m:sub>
                              </m:sSub>
                              <m:r>
                                <a:rPr lang="fr-FR"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fr-FR" sz="1800" i="1">
                                      <a:effectLst/>
                                      <a:latin typeface="Cambria Math" panose="02040503050406030204" pitchFamily="18" charset="0"/>
                                      <a:ea typeface="Times New Roman" panose="02020603050405020304" pitchFamily="18" charset="0"/>
                                      <a:cs typeface="Arial" panose="020B0604020202020204" pitchFamily="34" charset="0"/>
                                    </a:rPr>
                                  </m:ctrlPr>
                                </m:sSubPr>
                                <m:e>
                                  <m:r>
                                    <a:rPr lang="fr-FR" sz="1800" i="1">
                                      <a:effectLst/>
                                      <a:latin typeface="Cambria Math" panose="02040503050406030204" pitchFamily="18" charset="0"/>
                                      <a:ea typeface="Times New Roman" panose="02020603050405020304" pitchFamily="18" charset="0"/>
                                      <a:cs typeface="Arial" panose="020B0604020202020204" pitchFamily="34" charset="0"/>
                                    </a:rPr>
                                    <m:t>𝑀</m:t>
                                  </m:r>
                                </m:e>
                                <m:sub>
                                  <m:r>
                                    <a:rPr lang="fr-FR" sz="1800" i="1">
                                      <a:effectLst/>
                                      <a:latin typeface="Cambria Math" panose="02040503050406030204" pitchFamily="18" charset="0"/>
                                      <a:ea typeface="Times New Roman" panose="02020603050405020304" pitchFamily="18" charset="0"/>
                                      <a:cs typeface="Arial" panose="020B0604020202020204" pitchFamily="34" charset="0"/>
                                    </a:rPr>
                                    <m:t>𝐴𝐵</m:t>
                                  </m:r>
                                </m:sub>
                              </m:sSub>
                            </m:num>
                            <m:den>
                              <m:sSub>
                                <m:sSubPr>
                                  <m:ctrlPr>
                                    <a:rPr lang="fr-FR" sz="1800" i="1">
                                      <a:effectLst/>
                                      <a:latin typeface="Cambria Math" panose="02040503050406030204" pitchFamily="18" charset="0"/>
                                      <a:ea typeface="Times New Roman" panose="02020603050405020304" pitchFamily="18" charset="0"/>
                                      <a:cs typeface="Arial" panose="020B0604020202020204" pitchFamily="34" charset="0"/>
                                    </a:rPr>
                                  </m:ctrlPr>
                                </m:sSubPr>
                                <m:e>
                                  <m:r>
                                    <a:rPr lang="fr-FR" sz="1800" i="1">
                                      <a:effectLst/>
                                      <a:latin typeface="Cambria Math" panose="02040503050406030204" pitchFamily="18" charset="0"/>
                                      <a:ea typeface="Times New Roman" panose="02020603050405020304" pitchFamily="18" charset="0"/>
                                      <a:cs typeface="Arial" panose="020B0604020202020204" pitchFamily="34" charset="0"/>
                                    </a:rPr>
                                    <m:t>𝑌</m:t>
                                  </m:r>
                                </m:e>
                                <m:sub>
                                  <m:r>
                                    <a:rPr lang="fr-FR" sz="1800" i="1">
                                      <a:effectLst/>
                                      <a:latin typeface="Cambria Math" panose="02040503050406030204" pitchFamily="18" charset="0"/>
                                      <a:ea typeface="Times New Roman" panose="02020603050405020304" pitchFamily="18" charset="0"/>
                                      <a:cs typeface="Arial" panose="020B0604020202020204" pitchFamily="34" charset="0"/>
                                    </a:rPr>
                                    <m:t>𝐴</m:t>
                                  </m:r>
                                </m:sub>
                              </m:sSub>
                            </m:den>
                          </m:f>
                        </m:e>
                      </m:d>
                      <m:r>
                        <a:rPr lang="fr-FR" sz="1800">
                          <a:effectLst/>
                          <a:latin typeface="Cambria Math" panose="02040503050406030204" pitchFamily="18" charset="0"/>
                          <a:ea typeface="Times New Roman" panose="02020603050405020304" pitchFamily="18" charset="0"/>
                          <a:cs typeface="Arial" panose="020B0604020202020204" pitchFamily="34" charset="0"/>
                        </a:rPr>
                        <m:t> </m:t>
                      </m:r>
                      <m:r>
                        <m:rPr>
                          <m:lit/>
                        </m:rPr>
                        <a:rPr lang="fr-FR" sz="1800">
                          <a:effectLst/>
                          <a:latin typeface="Cambria Math" panose="02040503050406030204" pitchFamily="18" charset="0"/>
                          <a:ea typeface="Times New Roman" panose="02020603050405020304" pitchFamily="18" charset="0"/>
                          <a:cs typeface="Arial" panose="020B0604020202020204" pitchFamily="34" charset="0"/>
                        </a:rPr>
                        <m:t>/</m:t>
                      </m:r>
                      <m:r>
                        <a:rPr lang="fr-FR" sz="1800">
                          <a:effectLst/>
                          <a:latin typeface="Cambria Math" panose="02040503050406030204" pitchFamily="18" charset="0"/>
                          <a:ea typeface="Times New Roman" panose="02020603050405020304" pitchFamily="18" charset="0"/>
                          <a:cs typeface="Arial" panose="020B0604020202020204" pitchFamily="34" charset="0"/>
                        </a:rPr>
                        <m:t> </m:t>
                      </m:r>
                      <m:d>
                        <m:dPr>
                          <m:ctrlPr>
                            <a:rPr lang="fr-FR" sz="1800" i="1">
                              <a:effectLst/>
                              <a:latin typeface="Cambria Math" panose="02040503050406030204" pitchFamily="18" charset="0"/>
                              <a:ea typeface="Times New Roman" panose="02020603050405020304" pitchFamily="18" charset="0"/>
                              <a:cs typeface="Arial" panose="020B0604020202020204" pitchFamily="34" charset="0"/>
                            </a:rPr>
                          </m:ctrlPr>
                        </m:dPr>
                        <m:e>
                          <m:f>
                            <m:fPr>
                              <m:ctrlPr>
                                <a:rPr lang="fr-FR" sz="1800" i="1">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fr-FR" sz="1800" i="1">
                                      <a:effectLst/>
                                      <a:latin typeface="Cambria Math" panose="02040503050406030204" pitchFamily="18" charset="0"/>
                                      <a:ea typeface="Times New Roman" panose="02020603050405020304" pitchFamily="18" charset="0"/>
                                      <a:cs typeface="Arial" panose="020B0604020202020204" pitchFamily="34" charset="0"/>
                                    </a:rPr>
                                  </m:ctrlPr>
                                </m:sSubPr>
                                <m:e>
                                  <m:r>
                                    <a:rPr lang="fr-FR" sz="1800" i="1">
                                      <a:effectLst/>
                                      <a:latin typeface="Cambria Math" panose="02040503050406030204" pitchFamily="18" charset="0"/>
                                      <a:ea typeface="Times New Roman" panose="02020603050405020304" pitchFamily="18" charset="0"/>
                                      <a:cs typeface="Arial" panose="020B0604020202020204" pitchFamily="34" charset="0"/>
                                    </a:rPr>
                                    <m:t>𝑋</m:t>
                                  </m:r>
                                </m:e>
                                <m:sub>
                                  <m:r>
                                    <a:rPr lang="fr-FR" sz="1800" i="1">
                                      <a:effectLst/>
                                      <a:latin typeface="Cambria Math" panose="02040503050406030204" pitchFamily="18" charset="0"/>
                                      <a:ea typeface="Times New Roman" panose="02020603050405020304" pitchFamily="18" charset="0"/>
                                      <a:cs typeface="Arial" panose="020B0604020202020204" pitchFamily="34" charset="0"/>
                                    </a:rPr>
                                    <m:t>𝐴</m:t>
                                  </m:r>
                                </m:sub>
                              </m:sSub>
                              <m:r>
                                <a:rPr lang="fr-FR" sz="18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fr-FR" sz="1800" i="1">
                                      <a:effectLst/>
                                      <a:latin typeface="Cambria Math" panose="02040503050406030204" pitchFamily="18" charset="0"/>
                                      <a:ea typeface="Times New Roman" panose="02020603050405020304" pitchFamily="18" charset="0"/>
                                      <a:cs typeface="Arial" panose="020B0604020202020204" pitchFamily="34" charset="0"/>
                                    </a:rPr>
                                  </m:ctrlPr>
                                </m:sSubPr>
                                <m:e>
                                  <m:r>
                                    <a:rPr lang="fr-FR" sz="1800" i="1">
                                      <a:effectLst/>
                                      <a:latin typeface="Cambria Math" panose="02040503050406030204" pitchFamily="18" charset="0"/>
                                      <a:ea typeface="Times New Roman" panose="02020603050405020304" pitchFamily="18" charset="0"/>
                                      <a:cs typeface="Arial" panose="020B0604020202020204" pitchFamily="34" charset="0"/>
                                    </a:rPr>
                                    <m:t>𝑀</m:t>
                                  </m:r>
                                </m:e>
                                <m:sub>
                                  <m:r>
                                    <a:rPr lang="fr-FR" sz="1800" i="1">
                                      <a:effectLst/>
                                      <a:latin typeface="Cambria Math" panose="02040503050406030204" pitchFamily="18" charset="0"/>
                                      <a:ea typeface="Times New Roman" panose="02020603050405020304" pitchFamily="18" charset="0"/>
                                      <a:cs typeface="Arial" panose="020B0604020202020204" pitchFamily="34" charset="0"/>
                                    </a:rPr>
                                    <m:t>𝐴</m:t>
                                  </m:r>
                                </m:sub>
                              </m:sSub>
                            </m:num>
                            <m:den>
                              <m:sSub>
                                <m:sSubPr>
                                  <m:ctrlPr>
                                    <a:rPr lang="fr-FR" sz="1800" i="1">
                                      <a:effectLst/>
                                      <a:latin typeface="Cambria Math" panose="02040503050406030204" pitchFamily="18" charset="0"/>
                                      <a:ea typeface="Times New Roman" panose="02020603050405020304" pitchFamily="18" charset="0"/>
                                      <a:cs typeface="Arial" panose="020B0604020202020204" pitchFamily="34" charset="0"/>
                                    </a:rPr>
                                  </m:ctrlPr>
                                </m:sSubPr>
                                <m:e>
                                  <m:r>
                                    <a:rPr lang="fr-FR" sz="1800" i="1">
                                      <a:effectLst/>
                                      <a:latin typeface="Cambria Math" panose="02040503050406030204" pitchFamily="18" charset="0"/>
                                      <a:ea typeface="Times New Roman" panose="02020603050405020304" pitchFamily="18" charset="0"/>
                                      <a:cs typeface="Arial" panose="020B0604020202020204" pitchFamily="34" charset="0"/>
                                    </a:rPr>
                                    <m:t>𝑌</m:t>
                                  </m:r>
                                </m:e>
                                <m:sub>
                                  <m:r>
                                    <a:rPr lang="fr-FR" sz="1800" i="1">
                                      <a:effectLst/>
                                      <a:latin typeface="Cambria Math" panose="02040503050406030204" pitchFamily="18" charset="0"/>
                                      <a:ea typeface="Times New Roman" panose="02020603050405020304" pitchFamily="18" charset="0"/>
                                      <a:cs typeface="Arial" panose="020B0604020202020204" pitchFamily="34" charset="0"/>
                                    </a:rPr>
                                    <m:t>𝐴</m:t>
                                  </m:r>
                                </m:sub>
                              </m:sSub>
                            </m:den>
                          </m:f>
                        </m:e>
                      </m:d>
                    </m:oMath>
                  </m:oMathPara>
                </a14:m>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lvl="0">
                  <a:defRPr/>
                </a:pPr>
                <a:endParaRPr lang="fr-FR" dirty="0">
                  <a:solidFill>
                    <a:srgbClr val="000000"/>
                  </a:solidFill>
                  <a:latin typeface="Calibri" panose="020F0502020204030204" pitchFamily="34" charset="0"/>
                  <a:cs typeface="Arial" panose="020B0604020202020204" pitchFamily="34" charset="0"/>
                </a:endParaRPr>
              </a:p>
              <a:p>
                <a:pPr lvl="0">
                  <a:defRPr/>
                </a:pPr>
                <a:r>
                  <a:rPr lang="fr-FR" dirty="0">
                    <a:solidFill>
                      <a:srgbClr val="000000"/>
                    </a:solidFill>
                    <a:latin typeface="Calibri" panose="020F0502020204030204" pitchFamily="34" charset="0"/>
                    <a:cs typeface="Arial" panose="020B0604020202020204" pitchFamily="34" charset="0"/>
                  </a:rPr>
                  <a:t>Le ratio entre la </a:t>
                </a:r>
                <a:r>
                  <a:rPr lang="fr-FR" b="1" dirty="0">
                    <a:solidFill>
                      <a:srgbClr val="000000"/>
                    </a:solidFill>
                    <a:latin typeface="Calibri" panose="020F0502020204030204" pitchFamily="34" charset="0"/>
                    <a:cs typeface="Arial" panose="020B0604020202020204" pitchFamily="34" charset="0"/>
                  </a:rPr>
                  <a:t>dépendance bilatérale </a:t>
                </a:r>
                <a:r>
                  <a:rPr lang="fr-FR" dirty="0">
                    <a:solidFill>
                      <a:srgbClr val="000000"/>
                    </a:solidFill>
                    <a:latin typeface="Calibri" panose="020F0502020204030204" pitchFamily="34" charset="0"/>
                    <a:cs typeface="Arial" panose="020B0604020202020204" pitchFamily="34" charset="0"/>
                  </a:rPr>
                  <a:t>et la </a:t>
                </a:r>
                <a:r>
                  <a:rPr lang="fr-FR" b="1" dirty="0">
                    <a:solidFill>
                      <a:srgbClr val="000000"/>
                    </a:solidFill>
                    <a:latin typeface="Calibri" panose="020F0502020204030204" pitchFamily="34" charset="0"/>
                    <a:cs typeface="Arial" panose="020B0604020202020204" pitchFamily="34" charset="0"/>
                  </a:rPr>
                  <a:t>dépendance multilatérale </a:t>
                </a:r>
                <a:r>
                  <a:rPr lang="fr-FR" dirty="0">
                    <a:solidFill>
                      <a:srgbClr val="000000"/>
                    </a:solidFill>
                    <a:latin typeface="Calibri" panose="020F0502020204030204" pitchFamily="34" charset="0"/>
                    <a:cs typeface="Arial" panose="020B0604020202020204" pitchFamily="34" charset="0"/>
                  </a:rPr>
                  <a:t>ou le poids du commerce bilatéral dans le commerce total.</a:t>
                </a:r>
              </a:p>
              <a:p>
                <a:pPr lvl="0">
                  <a:defRPr/>
                </a:pPr>
                <a:endParaRPr lang="fr-FR" dirty="0">
                  <a:solidFill>
                    <a:srgbClr val="000000"/>
                  </a:solidFill>
                  <a:latin typeface="Calibri" panose="020F0502020204030204" pitchFamily="34" charset="0"/>
                  <a:cs typeface="Arial" panose="020B0604020202020204" pitchFamily="34" charset="0"/>
                </a:endParaRPr>
              </a:p>
              <a:p>
                <a:pPr lvl="0">
                  <a:defRPr/>
                </a:pPr>
                <a:endParaRPr lang="fr-FR" dirty="0">
                  <a:solidFill>
                    <a:srgbClr val="000000"/>
                  </a:solidFill>
                </a:endParaRPr>
              </a:p>
            </p:txBody>
          </p:sp>
        </mc:Choice>
        <mc:Fallback xmlns="">
          <p:sp>
            <p:nvSpPr>
              <p:cNvPr id="4" name="Rectangle 3">
                <a:extLst>
                  <a:ext uri="{FF2B5EF4-FFF2-40B4-BE49-F238E27FC236}">
                    <a16:creationId xmlns:a16="http://schemas.microsoft.com/office/drawing/2014/main" id="{56044C62-8F9A-2C4C-8354-5B510577871B}"/>
                  </a:ext>
                </a:extLst>
              </p:cNvPr>
              <p:cNvSpPr>
                <a:spLocks noRot="1" noChangeAspect="1" noMove="1" noResize="1" noEditPoints="1" noAdjustHandles="1" noChangeArrowheads="1" noChangeShapeType="1" noTextEdit="1"/>
              </p:cNvSpPr>
              <p:nvPr/>
            </p:nvSpPr>
            <p:spPr>
              <a:xfrm>
                <a:off x="4673398" y="386590"/>
                <a:ext cx="7248092" cy="6254661"/>
              </a:xfrm>
              <a:prstGeom prst="rect">
                <a:avLst/>
              </a:prstGeom>
              <a:blipFill>
                <a:blip r:embed="rId2"/>
                <a:stretch>
                  <a:fillRect l="-757" t="-487" r="-841"/>
                </a:stretch>
              </a:blipFill>
            </p:spPr>
            <p:txBody>
              <a:bodyPr/>
              <a:lstStyle/>
              <a:p>
                <a:r>
                  <a:rPr lang="fr-FR">
                    <a:noFill/>
                  </a:rPr>
                  <a:t> </a:t>
                </a:r>
              </a:p>
            </p:txBody>
          </p:sp>
        </mc:Fallback>
      </mc:AlternateContent>
    </p:spTree>
    <p:extLst>
      <p:ext uri="{BB962C8B-B14F-4D97-AF65-F5344CB8AC3E}">
        <p14:creationId xmlns:p14="http://schemas.microsoft.com/office/powerpoint/2010/main" val="171482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useBgFill="1">
        <p:nvSpPr>
          <p:cNvPr id="28" name="Rectangle 1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1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1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2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2" name="Freeform: Shape 2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EF560C7-9AAE-1845-BAD2-A4E1F759EAE3}"/>
              </a:ext>
            </a:extLst>
          </p:cNvPr>
          <p:cNvSpPr>
            <a:spLocks noGrp="1"/>
          </p:cNvSpPr>
          <p:nvPr>
            <p:ph type="ctrTitle"/>
          </p:nvPr>
        </p:nvSpPr>
        <p:spPr>
          <a:xfrm>
            <a:off x="313122" y="1713260"/>
            <a:ext cx="3201366" cy="3451756"/>
          </a:xfrm>
        </p:spPr>
        <p:txBody>
          <a:bodyPr vert="horz" lIns="91440" tIns="45720" rIns="91440" bIns="45720" rtlCol="0" anchor="b">
            <a:normAutofit/>
          </a:bodyPr>
          <a:lstStyle/>
          <a:p>
            <a:r>
              <a:rPr lang="fr-FR" dirty="0">
                <a:solidFill>
                  <a:srgbClr val="FFFFFF"/>
                </a:solidFill>
              </a:rPr>
              <a:t>Application : le commerce pendant la Première Guerre mondiale</a:t>
            </a:r>
            <a:endParaRPr lang="fr-FR" kern="1200" dirty="0">
              <a:solidFill>
                <a:srgbClr val="FFFFFF"/>
              </a:solidFill>
              <a:latin typeface="+mj-lt"/>
              <a:ea typeface="+mj-ea"/>
              <a:cs typeface="+mj-cs"/>
            </a:endParaRPr>
          </a:p>
        </p:txBody>
      </p:sp>
      <p:sp>
        <p:nvSpPr>
          <p:cNvPr id="3" name="Espace réservé du texte 2">
            <a:extLst>
              <a:ext uri="{FF2B5EF4-FFF2-40B4-BE49-F238E27FC236}">
                <a16:creationId xmlns:a16="http://schemas.microsoft.com/office/drawing/2014/main" id="{91DA3055-2F5A-DA45-B794-E2A00AB7013D}"/>
              </a:ext>
            </a:extLst>
          </p:cNvPr>
          <p:cNvSpPr>
            <a:spLocks noGrp="1"/>
          </p:cNvSpPr>
          <p:nvPr>
            <p:ph type="body" sz="quarter" idx="12"/>
          </p:nvPr>
        </p:nvSpPr>
        <p:spPr>
          <a:xfrm>
            <a:off x="4810259" y="649480"/>
            <a:ext cx="6555347" cy="5546047"/>
          </a:xfrm>
        </p:spPr>
        <p:txBody>
          <a:bodyPr vert="horz" lIns="91440" tIns="45720" rIns="91440" bIns="45720" rtlCol="0" anchor="ctr">
            <a:normAutofit/>
          </a:bodyPr>
          <a:lstStyle/>
          <a:p>
            <a:br>
              <a:rPr lang="en-US" sz="2000" dirty="0"/>
            </a:br>
            <a:endParaRPr lang="en-US" sz="2000" dirty="0"/>
          </a:p>
          <a:p>
            <a:pPr marL="285750" indent="-228600">
              <a:buFont typeface="Arial" panose="020B0604020202020204" pitchFamily="34" charset="0"/>
              <a:buChar char="•"/>
            </a:pPr>
            <a:endParaRPr lang="en-US" sz="2000" dirty="0"/>
          </a:p>
        </p:txBody>
      </p:sp>
      <p:sp>
        <p:nvSpPr>
          <p:cNvPr id="4" name="Rectangle 3">
            <a:extLst>
              <a:ext uri="{FF2B5EF4-FFF2-40B4-BE49-F238E27FC236}">
                <a16:creationId xmlns:a16="http://schemas.microsoft.com/office/drawing/2014/main" id="{39F434DE-D591-6A43-8682-42801D006852}"/>
              </a:ext>
            </a:extLst>
          </p:cNvPr>
          <p:cNvSpPr/>
          <p:nvPr/>
        </p:nvSpPr>
        <p:spPr>
          <a:xfrm>
            <a:off x="5023625" y="6342246"/>
            <a:ext cx="2978123" cy="369332"/>
          </a:xfrm>
          <a:prstGeom prst="rect">
            <a:avLst/>
          </a:prstGeom>
        </p:spPr>
        <p:txBody>
          <a:bodyPr wrap="none">
            <a:spAutoFit/>
          </a:bodyPr>
          <a:lstStyle/>
          <a:p>
            <a:r>
              <a:rPr lang="en-GB" dirty="0">
                <a:solidFill>
                  <a:srgbClr val="000000"/>
                </a:solidFill>
              </a:rPr>
              <a:t>Source : </a:t>
            </a:r>
            <a:r>
              <a:rPr lang="en-GB" dirty="0" err="1">
                <a:solidFill>
                  <a:srgbClr val="000000"/>
                </a:solidFill>
              </a:rPr>
              <a:t>Gowa</a:t>
            </a:r>
            <a:r>
              <a:rPr lang="en-GB" dirty="0">
                <a:solidFill>
                  <a:srgbClr val="000000"/>
                </a:solidFill>
              </a:rPr>
              <a:t> et Hicks (2021)</a:t>
            </a:r>
            <a:endParaRPr lang="fr-FR" dirty="0"/>
          </a:p>
        </p:txBody>
      </p:sp>
      <p:pic>
        <p:nvPicPr>
          <p:cNvPr id="7" name="Picture 6">
            <a:extLst>
              <a:ext uri="{FF2B5EF4-FFF2-40B4-BE49-F238E27FC236}">
                <a16:creationId xmlns:a16="http://schemas.microsoft.com/office/drawing/2014/main" id="{C5193814-EBA3-E1E3-5B03-06ED73782725}"/>
              </a:ext>
            </a:extLst>
          </p:cNvPr>
          <p:cNvPicPr>
            <a:picLocks noChangeAspect="1"/>
          </p:cNvPicPr>
          <p:nvPr/>
        </p:nvPicPr>
        <p:blipFill>
          <a:blip r:embed="rId2"/>
          <a:stretch>
            <a:fillRect/>
          </a:stretch>
        </p:blipFill>
        <p:spPr>
          <a:xfrm>
            <a:off x="4456051" y="184552"/>
            <a:ext cx="7317724" cy="5749290"/>
          </a:xfrm>
          <a:prstGeom prst="rect">
            <a:avLst/>
          </a:prstGeom>
        </p:spPr>
      </p:pic>
    </p:spTree>
    <p:extLst>
      <p:ext uri="{BB962C8B-B14F-4D97-AF65-F5344CB8AC3E}">
        <p14:creationId xmlns:p14="http://schemas.microsoft.com/office/powerpoint/2010/main" val="116311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useBgFill="1">
        <p:nvSpPr>
          <p:cNvPr id="28" name="Rectangle 1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1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1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2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2" name="Freeform: Shape 2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EF560C7-9AAE-1845-BAD2-A4E1F759EAE3}"/>
              </a:ext>
            </a:extLst>
          </p:cNvPr>
          <p:cNvSpPr>
            <a:spLocks noGrp="1"/>
          </p:cNvSpPr>
          <p:nvPr>
            <p:ph type="ctrTitle"/>
          </p:nvPr>
        </p:nvSpPr>
        <p:spPr>
          <a:xfrm>
            <a:off x="418225" y="992459"/>
            <a:ext cx="3201366" cy="4782083"/>
          </a:xfrm>
        </p:spPr>
        <p:txBody>
          <a:bodyPr vert="horz" lIns="91440" tIns="45720" rIns="91440" bIns="45720" rtlCol="0" anchor="b">
            <a:normAutofit/>
          </a:bodyPr>
          <a:lstStyle/>
          <a:p>
            <a:r>
              <a:rPr lang="fr-FR" dirty="0">
                <a:solidFill>
                  <a:srgbClr val="FFFFFF"/>
                </a:solidFill>
              </a:rPr>
              <a:t>Quantification</a:t>
            </a:r>
            <a:br>
              <a:rPr lang="fr-FR" dirty="0">
                <a:solidFill>
                  <a:srgbClr val="FFFFFF"/>
                </a:solidFill>
              </a:rPr>
            </a:br>
            <a:r>
              <a:rPr lang="fr-FR" dirty="0">
                <a:solidFill>
                  <a:srgbClr val="FFFFFF"/>
                </a:solidFill>
              </a:rPr>
              <a:t>globale moderne</a:t>
            </a:r>
            <a:br>
              <a:rPr lang="fr-FR" dirty="0">
                <a:solidFill>
                  <a:srgbClr val="FFFFFF"/>
                </a:solidFill>
              </a:rPr>
            </a:br>
            <a:br>
              <a:rPr lang="fr-FR" dirty="0">
                <a:solidFill>
                  <a:srgbClr val="FFFFFF"/>
                </a:solidFill>
              </a:rPr>
            </a:br>
            <a:br>
              <a:rPr lang="fr-FR" dirty="0">
                <a:solidFill>
                  <a:srgbClr val="FFFFFF"/>
                </a:solidFill>
              </a:rPr>
            </a:br>
            <a:endParaRPr lang="fr-FR" kern="1200" dirty="0">
              <a:solidFill>
                <a:srgbClr val="FFFFFF"/>
              </a:solidFill>
              <a:latin typeface="+mj-lt"/>
              <a:ea typeface="+mj-ea"/>
              <a:cs typeface="+mj-cs"/>
            </a:endParaRPr>
          </a:p>
        </p:txBody>
      </p:sp>
      <p:sp>
        <p:nvSpPr>
          <p:cNvPr id="3" name="Espace réservé du texte 2">
            <a:extLst>
              <a:ext uri="{FF2B5EF4-FFF2-40B4-BE49-F238E27FC236}">
                <a16:creationId xmlns:a16="http://schemas.microsoft.com/office/drawing/2014/main" id="{91DA3055-2F5A-DA45-B794-E2A00AB7013D}"/>
              </a:ext>
            </a:extLst>
          </p:cNvPr>
          <p:cNvSpPr>
            <a:spLocks noGrp="1"/>
          </p:cNvSpPr>
          <p:nvPr>
            <p:ph type="body" sz="quarter" idx="12"/>
          </p:nvPr>
        </p:nvSpPr>
        <p:spPr>
          <a:xfrm>
            <a:off x="4810259" y="649480"/>
            <a:ext cx="6555347" cy="5546047"/>
          </a:xfrm>
        </p:spPr>
        <p:txBody>
          <a:bodyPr vert="horz" lIns="91440" tIns="45720" rIns="91440" bIns="45720" rtlCol="0" anchor="ctr">
            <a:normAutofit/>
          </a:bodyPr>
          <a:lstStyle/>
          <a:p>
            <a:br>
              <a:rPr lang="en-US" sz="2000" dirty="0"/>
            </a:br>
            <a:endParaRPr lang="en-US" sz="2000" dirty="0"/>
          </a:p>
          <a:p>
            <a:pPr marL="285750" indent="-228600">
              <a:buFont typeface="Arial" panose="020B0604020202020204" pitchFamily="34" charset="0"/>
              <a:buChar char="•"/>
            </a:pPr>
            <a:endParaRPr lang="en-US" sz="2000" dirty="0"/>
          </a:p>
        </p:txBody>
      </p:sp>
      <p:sp>
        <p:nvSpPr>
          <p:cNvPr id="4" name="Rectangle 3">
            <a:extLst>
              <a:ext uri="{FF2B5EF4-FFF2-40B4-BE49-F238E27FC236}">
                <a16:creationId xmlns:a16="http://schemas.microsoft.com/office/drawing/2014/main" id="{39F434DE-D591-6A43-8682-42801D006852}"/>
              </a:ext>
            </a:extLst>
          </p:cNvPr>
          <p:cNvSpPr/>
          <p:nvPr/>
        </p:nvSpPr>
        <p:spPr>
          <a:xfrm>
            <a:off x="5023625" y="6342246"/>
            <a:ext cx="2812180" cy="369332"/>
          </a:xfrm>
          <a:prstGeom prst="rect">
            <a:avLst/>
          </a:prstGeom>
        </p:spPr>
        <p:txBody>
          <a:bodyPr wrap="none">
            <a:spAutoFit/>
          </a:bodyPr>
          <a:lstStyle/>
          <a:p>
            <a:r>
              <a:rPr lang="en-GB" dirty="0">
                <a:solidFill>
                  <a:srgbClr val="000000"/>
                </a:solidFill>
              </a:rPr>
              <a:t>Source : Martin et al. (2008)</a:t>
            </a:r>
            <a:endParaRPr lang="fr-FR" dirty="0"/>
          </a:p>
        </p:txBody>
      </p:sp>
      <p:pic>
        <p:nvPicPr>
          <p:cNvPr id="6" name="Picture 5">
            <a:extLst>
              <a:ext uri="{FF2B5EF4-FFF2-40B4-BE49-F238E27FC236}">
                <a16:creationId xmlns:a16="http://schemas.microsoft.com/office/drawing/2014/main" id="{D21AE7D1-FF07-FDDC-A061-115A8F290E7C}"/>
              </a:ext>
            </a:extLst>
          </p:cNvPr>
          <p:cNvPicPr>
            <a:picLocks noChangeAspect="1"/>
          </p:cNvPicPr>
          <p:nvPr/>
        </p:nvPicPr>
        <p:blipFill>
          <a:blip r:embed="rId2"/>
          <a:stretch>
            <a:fillRect/>
          </a:stretch>
        </p:blipFill>
        <p:spPr>
          <a:xfrm>
            <a:off x="4501769" y="511388"/>
            <a:ext cx="7593041" cy="5546046"/>
          </a:xfrm>
          <a:prstGeom prst="rect">
            <a:avLst/>
          </a:prstGeom>
        </p:spPr>
      </p:pic>
    </p:spTree>
    <p:extLst>
      <p:ext uri="{BB962C8B-B14F-4D97-AF65-F5344CB8AC3E}">
        <p14:creationId xmlns:p14="http://schemas.microsoft.com/office/powerpoint/2010/main" val="272247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useBgFill="1">
        <p:nvSpPr>
          <p:cNvPr id="28" name="Rectangle 1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1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1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2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2" name="Freeform: Shape 2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EF560C7-9AAE-1845-BAD2-A4E1F759EAE3}"/>
              </a:ext>
            </a:extLst>
          </p:cNvPr>
          <p:cNvSpPr>
            <a:spLocks noGrp="1"/>
          </p:cNvSpPr>
          <p:nvPr>
            <p:ph type="ctrTitle"/>
          </p:nvPr>
        </p:nvSpPr>
        <p:spPr>
          <a:xfrm>
            <a:off x="-53072" y="914409"/>
            <a:ext cx="4090898" cy="5008902"/>
          </a:xfrm>
        </p:spPr>
        <p:txBody>
          <a:bodyPr vert="horz" lIns="91440" tIns="45720" rIns="91440" bIns="45720" rtlCol="0" anchor="b">
            <a:normAutofit/>
          </a:bodyPr>
          <a:lstStyle/>
          <a:p>
            <a:pPr algn="ctr"/>
            <a:br>
              <a:rPr lang="fr-FR" sz="3200" dirty="0">
                <a:solidFill>
                  <a:srgbClr val="FFFFFF"/>
                </a:solidFill>
              </a:rPr>
            </a:br>
            <a:r>
              <a:rPr lang="fr-FR" sz="3200" dirty="0">
                <a:solidFill>
                  <a:srgbClr val="FFFFFF"/>
                </a:solidFill>
              </a:rPr>
              <a:t>Quantification spécifique</a:t>
            </a:r>
            <a:br>
              <a:rPr lang="fr-FR" sz="3200" dirty="0">
                <a:solidFill>
                  <a:srgbClr val="FFFFFF"/>
                </a:solidFill>
              </a:rPr>
            </a:br>
            <a:br>
              <a:rPr lang="fr-FR" sz="3200" dirty="0">
                <a:solidFill>
                  <a:srgbClr val="FFFFFF"/>
                </a:solidFill>
              </a:rPr>
            </a:br>
            <a:r>
              <a:rPr lang="fr-FR" sz="3200" dirty="0">
                <a:solidFill>
                  <a:srgbClr val="FFFFFF"/>
                </a:solidFill>
              </a:rPr>
              <a:t>Si la dépendance bilatérale (relative) augmente, la probabilité de conflit violent décroît.</a:t>
            </a:r>
            <a:endParaRPr lang="fr-FR" sz="3200" kern="1200" dirty="0">
              <a:solidFill>
                <a:srgbClr val="FFFFFF"/>
              </a:solidFill>
              <a:latin typeface="+mj-lt"/>
              <a:ea typeface="+mj-ea"/>
              <a:cs typeface="+mj-cs"/>
            </a:endParaRPr>
          </a:p>
        </p:txBody>
      </p:sp>
      <p:sp>
        <p:nvSpPr>
          <p:cNvPr id="3" name="Espace réservé du texte 2">
            <a:extLst>
              <a:ext uri="{FF2B5EF4-FFF2-40B4-BE49-F238E27FC236}">
                <a16:creationId xmlns:a16="http://schemas.microsoft.com/office/drawing/2014/main" id="{91DA3055-2F5A-DA45-B794-E2A00AB7013D}"/>
              </a:ext>
            </a:extLst>
          </p:cNvPr>
          <p:cNvSpPr>
            <a:spLocks noGrp="1"/>
          </p:cNvSpPr>
          <p:nvPr>
            <p:ph type="body" sz="quarter" idx="12"/>
          </p:nvPr>
        </p:nvSpPr>
        <p:spPr>
          <a:xfrm>
            <a:off x="4810259" y="649480"/>
            <a:ext cx="6555347" cy="5546047"/>
          </a:xfrm>
        </p:spPr>
        <p:txBody>
          <a:bodyPr vert="horz" lIns="91440" tIns="45720" rIns="91440" bIns="45720" rtlCol="0" anchor="ctr">
            <a:normAutofit/>
          </a:bodyPr>
          <a:lstStyle/>
          <a:p>
            <a:br>
              <a:rPr lang="en-US" sz="2000" dirty="0"/>
            </a:br>
            <a:endParaRPr lang="en-US" sz="2000" dirty="0"/>
          </a:p>
          <a:p>
            <a:pPr marL="285750" indent="-228600">
              <a:buFont typeface="Arial" panose="020B0604020202020204" pitchFamily="34" charset="0"/>
              <a:buChar char="•"/>
            </a:pPr>
            <a:endParaRPr lang="en-US" sz="2000" dirty="0"/>
          </a:p>
        </p:txBody>
      </p:sp>
      <p:pic>
        <p:nvPicPr>
          <p:cNvPr id="11" name="Image 10">
            <a:extLst>
              <a:ext uri="{FF2B5EF4-FFF2-40B4-BE49-F238E27FC236}">
                <a16:creationId xmlns:a16="http://schemas.microsoft.com/office/drawing/2014/main" id="{C92322DD-F388-3B41-9D02-1C0024423B6B}"/>
              </a:ext>
            </a:extLst>
          </p:cNvPr>
          <p:cNvPicPr>
            <a:picLocks noChangeAspect="1"/>
          </p:cNvPicPr>
          <p:nvPr/>
        </p:nvPicPr>
        <p:blipFill>
          <a:blip r:embed="rId2"/>
          <a:stretch>
            <a:fillRect/>
          </a:stretch>
        </p:blipFill>
        <p:spPr>
          <a:xfrm>
            <a:off x="5336210" y="277131"/>
            <a:ext cx="5795552" cy="5803408"/>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068BB303-12AB-9C4E-94FD-AB351D75A05E}"/>
              </a:ext>
            </a:extLst>
          </p:cNvPr>
          <p:cNvSpPr/>
          <p:nvPr/>
        </p:nvSpPr>
        <p:spPr>
          <a:xfrm>
            <a:off x="5389282" y="1081668"/>
            <a:ext cx="5661578" cy="844315"/>
          </a:xfrm>
          <a:prstGeom prst="rect">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EF46116-C0C1-5748-9ED9-C712239270F3}"/>
              </a:ext>
            </a:extLst>
          </p:cNvPr>
          <p:cNvSpPr/>
          <p:nvPr/>
        </p:nvSpPr>
        <p:spPr>
          <a:xfrm>
            <a:off x="5489519" y="6483798"/>
            <a:ext cx="5517857" cy="246221"/>
          </a:xfrm>
          <a:prstGeom prst="rect">
            <a:avLst/>
          </a:prstGeom>
        </p:spPr>
        <p:txBody>
          <a:bodyPr wrap="none">
            <a:spAutoFit/>
          </a:bodyPr>
          <a:lstStyle/>
          <a:p>
            <a:pPr lvl="0">
              <a:defRPr/>
            </a:pPr>
            <a:r>
              <a:rPr lang="fr-FR" sz="1000" dirty="0">
                <a:solidFill>
                  <a:srgbClr val="000000"/>
                </a:solidFill>
              </a:rPr>
              <a:t>Source </a:t>
            </a:r>
            <a:r>
              <a:rPr lang="fr-FR" sz="1000" dirty="0">
                <a:solidFill>
                  <a:srgbClr val="000000"/>
                </a:solidFill>
                <a:hlinkClick r:id="rId3"/>
              </a:rPr>
              <a:t>https://pubs.aeaweb.org/doi/pdf/10.1257/jel.20161353</a:t>
            </a:r>
            <a:r>
              <a:rPr lang="fr-FR" sz="1000" dirty="0">
                <a:solidFill>
                  <a:srgbClr val="000000"/>
                </a:solidFill>
              </a:rPr>
              <a:t> ; ici </a:t>
            </a:r>
            <a:r>
              <a:rPr lang="fr-FR" sz="1000" dirty="0" err="1">
                <a:solidFill>
                  <a:srgbClr val="000000"/>
                </a:solidFill>
              </a:rPr>
              <a:t>bilateral</a:t>
            </a:r>
            <a:r>
              <a:rPr lang="fr-FR" sz="1000" dirty="0">
                <a:solidFill>
                  <a:srgbClr val="000000"/>
                </a:solidFill>
              </a:rPr>
              <a:t> </a:t>
            </a:r>
            <a:r>
              <a:rPr lang="fr-FR" sz="1000" dirty="0" err="1">
                <a:solidFill>
                  <a:srgbClr val="000000"/>
                </a:solidFill>
              </a:rPr>
              <a:t>depdence</a:t>
            </a:r>
            <a:r>
              <a:rPr lang="fr-FR" sz="1000" dirty="0">
                <a:solidFill>
                  <a:srgbClr val="000000"/>
                </a:solidFill>
              </a:rPr>
              <a:t> est « relative »</a:t>
            </a:r>
          </a:p>
        </p:txBody>
      </p:sp>
    </p:spTree>
    <p:extLst>
      <p:ext uri="{BB962C8B-B14F-4D97-AF65-F5344CB8AC3E}">
        <p14:creationId xmlns:p14="http://schemas.microsoft.com/office/powerpoint/2010/main" val="158358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useBgFill="1">
        <p:nvSpPr>
          <p:cNvPr id="28" name="Rectangle 1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1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1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2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2" name="Freeform: Shape 2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EF560C7-9AAE-1845-BAD2-A4E1F759EAE3}"/>
              </a:ext>
            </a:extLst>
          </p:cNvPr>
          <p:cNvSpPr>
            <a:spLocks noGrp="1"/>
          </p:cNvSpPr>
          <p:nvPr>
            <p:ph type="ctrTitle"/>
          </p:nvPr>
        </p:nvSpPr>
        <p:spPr>
          <a:xfrm>
            <a:off x="105103" y="315310"/>
            <a:ext cx="3881810" cy="6168488"/>
          </a:xfrm>
        </p:spPr>
        <p:txBody>
          <a:bodyPr vert="horz" lIns="91440" tIns="45720" rIns="91440" bIns="45720" rtlCol="0" anchor="b">
            <a:normAutofit fontScale="90000"/>
          </a:bodyPr>
          <a:lstStyle/>
          <a:p>
            <a:br>
              <a:rPr lang="fr-FR" sz="3200" dirty="0">
                <a:solidFill>
                  <a:srgbClr val="FFFFFF"/>
                </a:solidFill>
              </a:rPr>
            </a:br>
            <a:br>
              <a:rPr lang="fr-FR" sz="3200" dirty="0">
                <a:solidFill>
                  <a:srgbClr val="FFFFFF"/>
                </a:solidFill>
              </a:rPr>
            </a:br>
            <a:r>
              <a:rPr lang="fr-FR" sz="3200" dirty="0">
                <a:solidFill>
                  <a:srgbClr val="FFFFFF"/>
                </a:solidFill>
              </a:rPr>
              <a:t>Et même la WW1 n’est pas forcément un « grand échec » de la thèse libérale : </a:t>
            </a:r>
            <a:br>
              <a:rPr lang="fr-FR" sz="3200" dirty="0">
                <a:solidFill>
                  <a:srgbClr val="FFFFFF"/>
                </a:solidFill>
              </a:rPr>
            </a:br>
            <a:br>
              <a:rPr lang="fr-FR" sz="3200" dirty="0">
                <a:solidFill>
                  <a:srgbClr val="FFFFFF"/>
                </a:solidFill>
              </a:rPr>
            </a:br>
            <a:r>
              <a:rPr lang="fr-FR" sz="3200" dirty="0">
                <a:solidFill>
                  <a:srgbClr val="FFFFFF"/>
                </a:solidFill>
              </a:rPr>
              <a:t>Rôle important des alliances déclenchées par des conflits entre États peu intégrés commercialement alors que beaucoup de conflits bilatéraux directs entre grandes puissance avaient été évités.</a:t>
            </a:r>
            <a:endParaRPr lang="fr-FR" sz="3200" kern="1200" dirty="0">
              <a:solidFill>
                <a:srgbClr val="FFFFFF"/>
              </a:solidFill>
              <a:latin typeface="+mj-lt"/>
              <a:ea typeface="+mj-ea"/>
              <a:cs typeface="+mj-cs"/>
            </a:endParaRPr>
          </a:p>
        </p:txBody>
      </p:sp>
      <p:sp>
        <p:nvSpPr>
          <p:cNvPr id="3" name="Espace réservé du texte 2">
            <a:extLst>
              <a:ext uri="{FF2B5EF4-FFF2-40B4-BE49-F238E27FC236}">
                <a16:creationId xmlns:a16="http://schemas.microsoft.com/office/drawing/2014/main" id="{91DA3055-2F5A-DA45-B794-E2A00AB7013D}"/>
              </a:ext>
            </a:extLst>
          </p:cNvPr>
          <p:cNvSpPr>
            <a:spLocks noGrp="1"/>
          </p:cNvSpPr>
          <p:nvPr>
            <p:ph type="body" sz="quarter" idx="12"/>
          </p:nvPr>
        </p:nvSpPr>
        <p:spPr>
          <a:xfrm>
            <a:off x="4810259" y="649480"/>
            <a:ext cx="6555347" cy="5546047"/>
          </a:xfrm>
        </p:spPr>
        <p:txBody>
          <a:bodyPr vert="horz" lIns="91440" tIns="45720" rIns="91440" bIns="45720" rtlCol="0" anchor="ctr">
            <a:normAutofit/>
          </a:bodyPr>
          <a:lstStyle/>
          <a:p>
            <a:br>
              <a:rPr lang="en-US" sz="2000" dirty="0"/>
            </a:br>
            <a:endParaRPr lang="en-US" sz="2000" dirty="0"/>
          </a:p>
          <a:p>
            <a:pPr marL="285750" indent="-228600">
              <a:buFont typeface="Arial" panose="020B0604020202020204" pitchFamily="34" charset="0"/>
              <a:buChar char="•"/>
            </a:pPr>
            <a:endParaRPr lang="en-US" sz="2000" dirty="0"/>
          </a:p>
        </p:txBody>
      </p:sp>
      <p:sp>
        <p:nvSpPr>
          <p:cNvPr id="4" name="Rectangle 3">
            <a:extLst>
              <a:ext uri="{FF2B5EF4-FFF2-40B4-BE49-F238E27FC236}">
                <a16:creationId xmlns:a16="http://schemas.microsoft.com/office/drawing/2014/main" id="{FEF46116-C0C1-5748-9ED9-C712239270F3}"/>
              </a:ext>
            </a:extLst>
          </p:cNvPr>
          <p:cNvSpPr/>
          <p:nvPr/>
        </p:nvSpPr>
        <p:spPr>
          <a:xfrm>
            <a:off x="5489519" y="6483798"/>
            <a:ext cx="5517857" cy="246221"/>
          </a:xfrm>
          <a:prstGeom prst="rect">
            <a:avLst/>
          </a:prstGeom>
        </p:spPr>
        <p:txBody>
          <a:bodyPr wrap="none">
            <a:spAutoFit/>
          </a:bodyPr>
          <a:lstStyle/>
          <a:p>
            <a:pPr lvl="0">
              <a:defRPr/>
            </a:pPr>
            <a:r>
              <a:rPr lang="fr-FR" sz="1000" dirty="0">
                <a:solidFill>
                  <a:srgbClr val="000000"/>
                </a:solidFill>
              </a:rPr>
              <a:t>Source </a:t>
            </a:r>
            <a:r>
              <a:rPr lang="fr-FR" sz="1000" dirty="0">
                <a:solidFill>
                  <a:srgbClr val="000000"/>
                </a:solidFill>
                <a:hlinkClick r:id="rId2"/>
              </a:rPr>
              <a:t>https://pubs.aeaweb.org/doi/pdf/10.1257/jel.20161353</a:t>
            </a:r>
            <a:r>
              <a:rPr lang="fr-FR" sz="1000" dirty="0">
                <a:solidFill>
                  <a:srgbClr val="000000"/>
                </a:solidFill>
              </a:rPr>
              <a:t> ; ici </a:t>
            </a:r>
            <a:r>
              <a:rPr lang="fr-FR" sz="1000" dirty="0" err="1">
                <a:solidFill>
                  <a:srgbClr val="000000"/>
                </a:solidFill>
              </a:rPr>
              <a:t>bilateral</a:t>
            </a:r>
            <a:r>
              <a:rPr lang="fr-FR" sz="1000" dirty="0">
                <a:solidFill>
                  <a:srgbClr val="000000"/>
                </a:solidFill>
              </a:rPr>
              <a:t> </a:t>
            </a:r>
            <a:r>
              <a:rPr lang="fr-FR" sz="1000" dirty="0" err="1">
                <a:solidFill>
                  <a:srgbClr val="000000"/>
                </a:solidFill>
              </a:rPr>
              <a:t>depdence</a:t>
            </a:r>
            <a:r>
              <a:rPr lang="fr-FR" sz="1000" dirty="0">
                <a:solidFill>
                  <a:srgbClr val="000000"/>
                </a:solidFill>
              </a:rPr>
              <a:t> est « relative »</a:t>
            </a:r>
          </a:p>
        </p:txBody>
      </p:sp>
      <p:pic>
        <p:nvPicPr>
          <p:cNvPr id="6" name="Picture 5">
            <a:extLst>
              <a:ext uri="{FF2B5EF4-FFF2-40B4-BE49-F238E27FC236}">
                <a16:creationId xmlns:a16="http://schemas.microsoft.com/office/drawing/2014/main" id="{CE7E5333-C173-99B8-F0DC-DD595BD2838E}"/>
              </a:ext>
            </a:extLst>
          </p:cNvPr>
          <p:cNvPicPr>
            <a:picLocks noChangeAspect="1"/>
          </p:cNvPicPr>
          <p:nvPr/>
        </p:nvPicPr>
        <p:blipFill>
          <a:blip r:embed="rId3"/>
          <a:stretch>
            <a:fillRect/>
          </a:stretch>
        </p:blipFill>
        <p:spPr>
          <a:xfrm>
            <a:off x="4090889" y="1222790"/>
            <a:ext cx="8461732" cy="3977631"/>
          </a:xfrm>
          <a:prstGeom prst="rect">
            <a:avLst/>
          </a:prstGeom>
        </p:spPr>
      </p:pic>
    </p:spTree>
    <p:extLst>
      <p:ext uri="{BB962C8B-B14F-4D97-AF65-F5344CB8AC3E}">
        <p14:creationId xmlns:p14="http://schemas.microsoft.com/office/powerpoint/2010/main" val="206508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 La guerre économique, fille de la mondialisation ?</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1" y="693299"/>
            <a:ext cx="10460038" cy="407116"/>
          </a:xfrm>
        </p:spPr>
        <p:txBody>
          <a:bodyPr/>
          <a:lstStyle/>
          <a:p>
            <a:r>
              <a:rPr lang="fr-FR" sz="2000" b="1" dirty="0">
                <a:solidFill>
                  <a:schemeClr val="accent2"/>
                </a:solidFill>
              </a:rPr>
              <a:t>C. </a:t>
            </a:r>
            <a:r>
              <a:rPr lang="fr-FR" sz="2000" b="1" dirty="0"/>
              <a:t>La guerre économique : un terme pour des réalités différentes</a:t>
            </a:r>
          </a:p>
        </p:txBody>
      </p:sp>
    </p:spTree>
    <p:extLst>
      <p:ext uri="{BB962C8B-B14F-4D97-AF65-F5344CB8AC3E}">
        <p14:creationId xmlns:p14="http://schemas.microsoft.com/office/powerpoint/2010/main" val="237896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 La guerre économique, fille de la mondialisation ?</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1" y="693299"/>
            <a:ext cx="10460038" cy="407116"/>
          </a:xfrm>
        </p:spPr>
        <p:txBody>
          <a:bodyPr/>
          <a:lstStyle/>
          <a:p>
            <a:r>
              <a:rPr lang="fr-FR" sz="2000" b="1" dirty="0">
                <a:solidFill>
                  <a:schemeClr val="accent2"/>
                </a:solidFill>
              </a:rPr>
              <a:t>C. </a:t>
            </a:r>
            <a:r>
              <a:rPr lang="fr-FR" sz="2000" b="1" dirty="0"/>
              <a:t>La guerre économique : un terme pour des réalités différentes</a:t>
            </a:r>
          </a:p>
          <a:p>
            <a:r>
              <a:rPr lang="fr-FR" dirty="0"/>
              <a:t>Une définition</a:t>
            </a:r>
            <a:endParaRPr lang="fr-FR" sz="2000" b="1" dirty="0"/>
          </a:p>
        </p:txBody>
      </p:sp>
      <p:pic>
        <p:nvPicPr>
          <p:cNvPr id="4" name="Espace réservé du contenu 5" descr="Une image contenant bleu, rouge, blanc, mètre&#10;&#10;Description générée automatiquement">
            <a:extLst>
              <a:ext uri="{FF2B5EF4-FFF2-40B4-BE49-F238E27FC236}">
                <a16:creationId xmlns:a16="http://schemas.microsoft.com/office/drawing/2014/main" id="{34CB4DF4-84AF-42D2-82F2-920300614F24}"/>
              </a:ext>
            </a:extLst>
          </p:cNvPr>
          <p:cNvPicPr>
            <a:picLocks noChangeAspect="1"/>
          </p:cNvPicPr>
          <p:nvPr/>
        </p:nvPicPr>
        <p:blipFill>
          <a:blip r:embed="rId2"/>
          <a:stretch>
            <a:fillRect/>
          </a:stretch>
        </p:blipFill>
        <p:spPr>
          <a:xfrm>
            <a:off x="725214" y="1643236"/>
            <a:ext cx="3168352" cy="4528209"/>
          </a:xfrm>
          <a:prstGeom prst="rect">
            <a:avLst/>
          </a:prstGeom>
          <a:ln>
            <a:noFill/>
          </a:ln>
          <a:effectLst>
            <a:outerShdw blurRad="292100" dist="139700" dir="2700000" algn="tl" rotWithShape="0">
              <a:srgbClr val="333333">
                <a:alpha val="65000"/>
              </a:srgbClr>
            </a:outerShdw>
          </a:effectLst>
        </p:spPr>
      </p:pic>
      <p:sp>
        <p:nvSpPr>
          <p:cNvPr id="5" name="ZoneTexte 4">
            <a:extLst>
              <a:ext uri="{FF2B5EF4-FFF2-40B4-BE49-F238E27FC236}">
                <a16:creationId xmlns:a16="http://schemas.microsoft.com/office/drawing/2014/main" id="{13172756-526B-4380-B55E-EBE2ED26B82D}"/>
              </a:ext>
            </a:extLst>
          </p:cNvPr>
          <p:cNvSpPr txBox="1"/>
          <p:nvPr/>
        </p:nvSpPr>
        <p:spPr>
          <a:xfrm>
            <a:off x="4271607" y="1636492"/>
            <a:ext cx="3761772" cy="4247317"/>
          </a:xfrm>
          <a:prstGeom prst="rect">
            <a:avLst/>
          </a:prstGeom>
          <a:noFill/>
        </p:spPr>
        <p:txBody>
          <a:bodyPr wrap="square" rtlCol="0">
            <a:spAutoFit/>
          </a:bodyPr>
          <a:lstStyle/>
          <a:p>
            <a:pPr algn="just"/>
            <a:r>
              <a:rPr lang="fr-FR" b="1" dirty="0"/>
              <a:t>La guerre économique peut être entendue en trois sens :</a:t>
            </a:r>
          </a:p>
          <a:p>
            <a:pPr algn="just"/>
            <a:endParaRPr lang="fr-FR" dirty="0"/>
          </a:p>
          <a:p>
            <a:pPr marL="342900" indent="-342900" algn="just">
              <a:buAutoNum type="arabicPeriod"/>
            </a:pPr>
            <a:r>
              <a:rPr lang="fr-FR" dirty="0"/>
              <a:t>Une concurrence exacerbée</a:t>
            </a:r>
          </a:p>
          <a:p>
            <a:pPr marL="342900" indent="-342900" algn="just">
              <a:buFontTx/>
              <a:buAutoNum type="arabicPeriod"/>
            </a:pPr>
            <a:endParaRPr lang="fr-FR" dirty="0"/>
          </a:p>
          <a:p>
            <a:pPr marL="342900" indent="-342900" algn="just">
              <a:buFontTx/>
              <a:buAutoNum type="arabicPeriod"/>
            </a:pPr>
            <a:r>
              <a:rPr lang="fr-FR" dirty="0"/>
              <a:t>Une lutte entre les nations utilisant les ressorts de l’économie pour atteindre leurs buts (en bref, la guerre économique est une modalité du hard power)</a:t>
            </a:r>
          </a:p>
          <a:p>
            <a:pPr marL="342900" indent="-342900" algn="just">
              <a:buFontTx/>
              <a:buAutoNum type="arabicPeriod"/>
            </a:pPr>
            <a:endParaRPr lang="fr-FR" dirty="0"/>
          </a:p>
          <a:p>
            <a:pPr marL="342900" indent="-342900" algn="just">
              <a:buFontTx/>
              <a:buAutoNum type="arabicPeriod"/>
            </a:pPr>
            <a:r>
              <a:rPr lang="fr-FR" dirty="0"/>
              <a:t>Une modalité de la guerre recourant au pouvoir économique plus que militaire</a:t>
            </a:r>
          </a:p>
          <a:p>
            <a:pPr marL="342900" indent="-342900" algn="just">
              <a:buFontTx/>
              <a:buAutoNum type="arabicPeriod"/>
            </a:pPr>
            <a:endParaRPr lang="fr-FR" dirty="0"/>
          </a:p>
        </p:txBody>
      </p:sp>
      <p:pic>
        <p:nvPicPr>
          <p:cNvPr id="6" name="Espace réservé du contenu 7" descr="Une image contenant texte, livre, noir, homme&#10;&#10;Description générée automatiquement">
            <a:extLst>
              <a:ext uri="{FF2B5EF4-FFF2-40B4-BE49-F238E27FC236}">
                <a16:creationId xmlns:a16="http://schemas.microsoft.com/office/drawing/2014/main" id="{64B5F6DF-C1D3-4FF2-86C3-99A827D7D1C1}"/>
              </a:ext>
            </a:extLst>
          </p:cNvPr>
          <p:cNvPicPr>
            <a:picLocks noChangeAspect="1"/>
          </p:cNvPicPr>
          <p:nvPr/>
        </p:nvPicPr>
        <p:blipFill>
          <a:blip r:embed="rId3"/>
          <a:stretch>
            <a:fillRect/>
          </a:stretch>
        </p:blipFill>
        <p:spPr>
          <a:xfrm>
            <a:off x="8498074" y="1643236"/>
            <a:ext cx="2968712" cy="45214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864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 La guerre économique, fille de la mondialisation ?</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1" y="693299"/>
            <a:ext cx="10460038" cy="407116"/>
          </a:xfrm>
        </p:spPr>
        <p:txBody>
          <a:bodyPr/>
          <a:lstStyle/>
          <a:p>
            <a:r>
              <a:rPr lang="fr-FR" sz="2000" b="1" dirty="0">
                <a:solidFill>
                  <a:schemeClr val="accent2"/>
                </a:solidFill>
              </a:rPr>
              <a:t>C. </a:t>
            </a:r>
            <a:r>
              <a:rPr lang="fr-FR" sz="2000" b="1" dirty="0"/>
              <a:t>La guerre économique : un terme pour des réalités différentes</a:t>
            </a:r>
          </a:p>
          <a:p>
            <a:r>
              <a:rPr lang="fr-FR" dirty="0"/>
              <a:t>Une définition</a:t>
            </a:r>
            <a:endParaRPr lang="fr-FR" sz="2000" b="1" dirty="0"/>
          </a:p>
        </p:txBody>
      </p:sp>
      <p:pic>
        <p:nvPicPr>
          <p:cNvPr id="4" name="Espace réservé du contenu 5" descr="Une image contenant bleu, rouge, blanc, mètre&#10;&#10;Description générée automatiquement">
            <a:extLst>
              <a:ext uri="{FF2B5EF4-FFF2-40B4-BE49-F238E27FC236}">
                <a16:creationId xmlns:a16="http://schemas.microsoft.com/office/drawing/2014/main" id="{34CB4DF4-84AF-42D2-82F2-920300614F24}"/>
              </a:ext>
            </a:extLst>
          </p:cNvPr>
          <p:cNvPicPr>
            <a:picLocks noChangeAspect="1"/>
          </p:cNvPicPr>
          <p:nvPr/>
        </p:nvPicPr>
        <p:blipFill>
          <a:blip r:embed="rId2"/>
          <a:stretch>
            <a:fillRect/>
          </a:stretch>
        </p:blipFill>
        <p:spPr>
          <a:xfrm>
            <a:off x="725214" y="1643236"/>
            <a:ext cx="3168352" cy="4528209"/>
          </a:xfrm>
          <a:prstGeom prst="rect">
            <a:avLst/>
          </a:prstGeom>
          <a:ln>
            <a:noFill/>
          </a:ln>
          <a:effectLst>
            <a:outerShdw blurRad="292100" dist="139700" dir="2700000" algn="tl" rotWithShape="0">
              <a:srgbClr val="333333">
                <a:alpha val="65000"/>
              </a:srgbClr>
            </a:outerShdw>
          </a:effectLst>
        </p:spPr>
      </p:pic>
      <p:sp>
        <p:nvSpPr>
          <p:cNvPr id="5" name="ZoneTexte 4">
            <a:extLst>
              <a:ext uri="{FF2B5EF4-FFF2-40B4-BE49-F238E27FC236}">
                <a16:creationId xmlns:a16="http://schemas.microsoft.com/office/drawing/2014/main" id="{13172756-526B-4380-B55E-EBE2ED26B82D}"/>
              </a:ext>
            </a:extLst>
          </p:cNvPr>
          <p:cNvSpPr txBox="1"/>
          <p:nvPr/>
        </p:nvSpPr>
        <p:spPr>
          <a:xfrm>
            <a:off x="4271607" y="1643236"/>
            <a:ext cx="3761772" cy="4247317"/>
          </a:xfrm>
          <a:prstGeom prst="rect">
            <a:avLst/>
          </a:prstGeom>
          <a:noFill/>
        </p:spPr>
        <p:txBody>
          <a:bodyPr wrap="square" rtlCol="0">
            <a:spAutoFit/>
          </a:bodyPr>
          <a:lstStyle/>
          <a:p>
            <a:pPr algn="just"/>
            <a:r>
              <a:rPr lang="fr-FR" b="1" dirty="0"/>
              <a:t>La guerre économique peut être entendue en trois sens :</a:t>
            </a:r>
          </a:p>
          <a:p>
            <a:pPr algn="just"/>
            <a:endParaRPr lang="fr-FR" dirty="0"/>
          </a:p>
          <a:p>
            <a:pPr marL="342900" indent="-342900" algn="just">
              <a:buAutoNum type="arabicPeriod"/>
            </a:pPr>
            <a:r>
              <a:rPr lang="fr-FR" strike="sngStrike" dirty="0"/>
              <a:t>Une concurrence exacerbée</a:t>
            </a:r>
          </a:p>
          <a:p>
            <a:pPr marL="342900" indent="-342900" algn="just">
              <a:buFontTx/>
              <a:buAutoNum type="arabicPeriod"/>
            </a:pPr>
            <a:endParaRPr lang="fr-FR" dirty="0"/>
          </a:p>
          <a:p>
            <a:pPr marL="342900" indent="-342900" algn="just">
              <a:buFontTx/>
              <a:buAutoNum type="arabicPeriod"/>
            </a:pPr>
            <a:r>
              <a:rPr lang="fr-FR" dirty="0"/>
              <a:t>Une lutte entre les nations utilisant les ressorts de l’économie pour atteindre leurs buts (en bref, la guerre économique est une modalité du hard power)</a:t>
            </a:r>
          </a:p>
          <a:p>
            <a:pPr marL="342900" indent="-342900" algn="just">
              <a:buFontTx/>
              <a:buAutoNum type="arabicPeriod"/>
            </a:pPr>
            <a:endParaRPr lang="fr-FR" dirty="0"/>
          </a:p>
          <a:p>
            <a:pPr marL="342900" indent="-342900" algn="just">
              <a:buFontTx/>
              <a:buAutoNum type="arabicPeriod"/>
            </a:pPr>
            <a:r>
              <a:rPr lang="fr-FR" dirty="0"/>
              <a:t>Une modalité de la guerre recourant au pouvoir économique plus que militaire</a:t>
            </a:r>
          </a:p>
          <a:p>
            <a:pPr marL="342900" indent="-342900" algn="just">
              <a:buFontTx/>
              <a:buAutoNum type="arabicPeriod"/>
            </a:pPr>
            <a:endParaRPr lang="fr-FR" dirty="0"/>
          </a:p>
        </p:txBody>
      </p:sp>
      <p:pic>
        <p:nvPicPr>
          <p:cNvPr id="6" name="Espace réservé du contenu 7" descr="Une image contenant texte, livre, noir, homme&#10;&#10;Description générée automatiquement">
            <a:extLst>
              <a:ext uri="{FF2B5EF4-FFF2-40B4-BE49-F238E27FC236}">
                <a16:creationId xmlns:a16="http://schemas.microsoft.com/office/drawing/2014/main" id="{64B5F6DF-C1D3-4FF2-86C3-99A827D7D1C1}"/>
              </a:ext>
            </a:extLst>
          </p:cNvPr>
          <p:cNvPicPr>
            <a:picLocks noChangeAspect="1"/>
          </p:cNvPicPr>
          <p:nvPr/>
        </p:nvPicPr>
        <p:blipFill>
          <a:blip r:embed="rId3"/>
          <a:stretch>
            <a:fillRect/>
          </a:stretch>
        </p:blipFill>
        <p:spPr>
          <a:xfrm>
            <a:off x="8498074" y="1643236"/>
            <a:ext cx="2968712" cy="4521465"/>
          </a:xfrm>
          <a:prstGeom prst="rect">
            <a:avLst/>
          </a:prstGeom>
          <a:ln>
            <a:noFill/>
          </a:ln>
          <a:effectLst>
            <a:outerShdw blurRad="292100" dist="139700" dir="2700000" algn="tl" rotWithShape="0">
              <a:srgbClr val="333333">
                <a:alpha val="65000"/>
              </a:srgbClr>
            </a:outerShdw>
          </a:effectLst>
        </p:spPr>
      </p:pic>
      <p:sp>
        <p:nvSpPr>
          <p:cNvPr id="7" name="ZoneTexte 6">
            <a:extLst>
              <a:ext uri="{FF2B5EF4-FFF2-40B4-BE49-F238E27FC236}">
                <a16:creationId xmlns:a16="http://schemas.microsoft.com/office/drawing/2014/main" id="{2E7AEF9E-B2A2-7937-8A06-11771804C34D}"/>
              </a:ext>
            </a:extLst>
          </p:cNvPr>
          <p:cNvSpPr txBox="1"/>
          <p:nvPr/>
        </p:nvSpPr>
        <p:spPr>
          <a:xfrm>
            <a:off x="4172565" y="5703036"/>
            <a:ext cx="4046510" cy="923330"/>
          </a:xfrm>
          <a:prstGeom prst="rect">
            <a:avLst/>
          </a:prstGeom>
          <a:noFill/>
        </p:spPr>
        <p:txBody>
          <a:bodyPr wrap="square" rtlCol="0">
            <a:spAutoFit/>
          </a:bodyPr>
          <a:lstStyle/>
          <a:p>
            <a:pPr algn="ctr"/>
            <a:r>
              <a:rPr lang="fr-FR" dirty="0">
                <a:solidFill>
                  <a:srgbClr val="C00000"/>
                </a:solidFill>
              </a:rPr>
              <a:t>Dans les sens 2. et 3., la guerre économique est un quasi-synonyme du texte anglo-saxon « </a:t>
            </a:r>
            <a:r>
              <a:rPr lang="fr-FR" b="1" dirty="0" err="1">
                <a:solidFill>
                  <a:srgbClr val="C00000"/>
                </a:solidFill>
              </a:rPr>
              <a:t>Geoeconomics</a:t>
            </a:r>
            <a:r>
              <a:rPr lang="fr-FR" dirty="0">
                <a:solidFill>
                  <a:srgbClr val="C00000"/>
                </a:solidFill>
              </a:rPr>
              <a:t> »</a:t>
            </a:r>
          </a:p>
        </p:txBody>
      </p:sp>
    </p:spTree>
    <p:extLst>
      <p:ext uri="{BB962C8B-B14F-4D97-AF65-F5344CB8AC3E}">
        <p14:creationId xmlns:p14="http://schemas.microsoft.com/office/powerpoint/2010/main" val="6745668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useBgFill="1">
        <p:nvSpPr>
          <p:cNvPr id="28" name="Rectangle 1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1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1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2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2" name="Freeform: Shape 2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EF560C7-9AAE-1845-BAD2-A4E1F759EAE3}"/>
              </a:ext>
            </a:extLst>
          </p:cNvPr>
          <p:cNvSpPr>
            <a:spLocks noGrp="1"/>
          </p:cNvSpPr>
          <p:nvPr>
            <p:ph type="ctrTitle"/>
          </p:nvPr>
        </p:nvSpPr>
        <p:spPr>
          <a:xfrm>
            <a:off x="241542" y="2501984"/>
            <a:ext cx="3482748" cy="1798125"/>
          </a:xfrm>
        </p:spPr>
        <p:txBody>
          <a:bodyPr vert="horz" lIns="91440" tIns="45720" rIns="91440" bIns="45720" rtlCol="0" anchor="b">
            <a:normAutofit/>
          </a:bodyPr>
          <a:lstStyle/>
          <a:p>
            <a:pPr algn="ctr"/>
            <a:r>
              <a:rPr lang="fr-FR" dirty="0">
                <a:solidFill>
                  <a:srgbClr val="FFFFFF"/>
                </a:solidFill>
              </a:rPr>
              <a:t>Reprenons notre cadre conceptuel</a:t>
            </a:r>
            <a:endParaRPr lang="fr-FR" kern="1200" dirty="0">
              <a:solidFill>
                <a:srgbClr val="FFFFFF"/>
              </a:solidFill>
              <a:latin typeface="+mj-lt"/>
              <a:ea typeface="+mj-ea"/>
              <a:cs typeface="+mj-cs"/>
            </a:endParaRPr>
          </a:p>
        </p:txBody>
      </p:sp>
      <p:sp>
        <p:nvSpPr>
          <p:cNvPr id="3" name="Espace réservé du texte 2">
            <a:extLst>
              <a:ext uri="{FF2B5EF4-FFF2-40B4-BE49-F238E27FC236}">
                <a16:creationId xmlns:a16="http://schemas.microsoft.com/office/drawing/2014/main" id="{91DA3055-2F5A-DA45-B794-E2A00AB7013D}"/>
              </a:ext>
            </a:extLst>
          </p:cNvPr>
          <p:cNvSpPr>
            <a:spLocks noGrp="1"/>
          </p:cNvSpPr>
          <p:nvPr>
            <p:ph type="body" sz="quarter" idx="12"/>
          </p:nvPr>
        </p:nvSpPr>
        <p:spPr>
          <a:xfrm>
            <a:off x="4810259" y="649480"/>
            <a:ext cx="6555347" cy="5546047"/>
          </a:xfrm>
        </p:spPr>
        <p:txBody>
          <a:bodyPr vert="horz" lIns="91440" tIns="45720" rIns="91440" bIns="45720" rtlCol="0" anchor="ctr">
            <a:normAutofit/>
          </a:bodyPr>
          <a:lstStyle/>
          <a:p>
            <a:br>
              <a:rPr lang="en-US" sz="2000" dirty="0"/>
            </a:br>
            <a:endParaRPr lang="en-US" sz="2000" dirty="0"/>
          </a:p>
          <a:p>
            <a:pPr marL="285750" indent="-228600">
              <a:buFont typeface="Arial" panose="020B0604020202020204" pitchFamily="34" charset="0"/>
              <a:buChar char="•"/>
            </a:pPr>
            <a:endParaRPr lang="en-US" sz="2000" dirty="0"/>
          </a:p>
        </p:txBody>
      </p:sp>
      <p:pic>
        <p:nvPicPr>
          <p:cNvPr id="33" name="Image 32" descr="Une image contenant capture d’écran&#10;&#10;Description générée automatiquement">
            <a:extLst>
              <a:ext uri="{FF2B5EF4-FFF2-40B4-BE49-F238E27FC236}">
                <a16:creationId xmlns:a16="http://schemas.microsoft.com/office/drawing/2014/main" id="{0F1480AD-F347-2344-8962-CB3754A6908F}"/>
              </a:ext>
            </a:extLst>
          </p:cNvPr>
          <p:cNvPicPr>
            <a:picLocks noChangeAspect="1"/>
          </p:cNvPicPr>
          <p:nvPr/>
        </p:nvPicPr>
        <p:blipFill>
          <a:blip r:embed="rId2"/>
          <a:stretch>
            <a:fillRect/>
          </a:stretch>
        </p:blipFill>
        <p:spPr>
          <a:xfrm>
            <a:off x="4456051" y="552688"/>
            <a:ext cx="6894236" cy="2188920"/>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FC3D4F2D-850B-B14D-9998-06887BF59AFD}"/>
              </a:ext>
            </a:extLst>
          </p:cNvPr>
          <p:cNvSpPr/>
          <p:nvPr/>
        </p:nvSpPr>
        <p:spPr>
          <a:xfrm>
            <a:off x="4456051" y="3066348"/>
            <a:ext cx="6894236" cy="313932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srgbClr val="B8012C"/>
                </a:solidFill>
                <a:effectLst/>
                <a:uLnTx/>
                <a:uFillTx/>
                <a:latin typeface="Calibri" panose="020F0502020204030204"/>
                <a:ea typeface="+mn-ea"/>
                <a:cs typeface="+mn-cs"/>
              </a:rPr>
              <a:t>Approche libérale (Liberal Theory) </a:t>
            </a:r>
            <a:r>
              <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rPr>
              <a:t>: le commerce crée des gains </a:t>
            </a:r>
            <a:r>
              <a:rPr kumimoji="0" lang="fr-FR" sz="1800" b="1" i="0" u="none" strike="noStrike" kern="1200" cap="none" spc="0" normalizeH="0" baseline="0" noProof="0" dirty="0">
                <a:ln>
                  <a:noFill/>
                </a:ln>
                <a:solidFill>
                  <a:srgbClr val="000000"/>
                </a:solidFill>
                <a:effectLst/>
                <a:uLnTx/>
                <a:uFillTx/>
                <a:latin typeface="Calibri" panose="020F0502020204030204"/>
                <a:ea typeface="+mn-ea"/>
                <a:cs typeface="+mn-cs"/>
              </a:rPr>
              <a:t>mutuels</a:t>
            </a:r>
            <a:r>
              <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rPr>
              <a:t> liés à l’interdépendance et réduit l’incertitude.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srgbClr val="B8012C"/>
                </a:solidFill>
                <a:effectLst/>
                <a:uLnTx/>
                <a:uFillTx/>
                <a:latin typeface="Calibri" panose="020F0502020204030204"/>
                <a:ea typeface="+mn-ea"/>
                <a:cs typeface="+mn-cs"/>
              </a:rPr>
              <a:t>Approche réaliste (</a:t>
            </a:r>
            <a:r>
              <a:rPr kumimoji="0" lang="fr-FR" sz="1800" b="1" i="1" u="none" strike="noStrike" kern="1200" cap="none" spc="0" normalizeH="0" baseline="0" noProof="0" dirty="0" err="1">
                <a:ln>
                  <a:noFill/>
                </a:ln>
                <a:solidFill>
                  <a:srgbClr val="B8012C"/>
                </a:solidFill>
                <a:effectLst/>
                <a:uLnTx/>
                <a:uFillTx/>
                <a:latin typeface="Calibri" panose="020F0502020204030204"/>
                <a:ea typeface="+mn-ea"/>
                <a:cs typeface="+mn-cs"/>
              </a:rPr>
              <a:t>Realist</a:t>
            </a:r>
            <a:r>
              <a:rPr kumimoji="0" lang="fr-FR" sz="1800" b="1" i="1" u="none" strike="noStrike" kern="1200" cap="none" spc="0" normalizeH="0" baseline="0" noProof="0" dirty="0">
                <a:ln>
                  <a:noFill/>
                </a:ln>
                <a:solidFill>
                  <a:srgbClr val="B8012C"/>
                </a:solidFill>
                <a:effectLst/>
                <a:uLnTx/>
                <a:uFillTx/>
                <a:latin typeface="Calibri" panose="020F0502020204030204"/>
                <a:ea typeface="+mn-ea"/>
                <a:cs typeface="+mn-cs"/>
              </a:rPr>
              <a:t> Theory) </a:t>
            </a:r>
            <a:r>
              <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rPr>
              <a:t>: le commerce engendre de la vulnérabilité liée à l’interdépendance.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srgbClr val="B8012C"/>
                </a:solidFill>
                <a:effectLst/>
                <a:uLnTx/>
                <a:uFillTx/>
                <a:latin typeface="Calibri" panose="020F0502020204030204"/>
                <a:ea typeface="+mn-ea"/>
                <a:cs typeface="+mn-cs"/>
              </a:rPr>
              <a:t>Approche néo-marxiste (</a:t>
            </a:r>
            <a:r>
              <a:rPr kumimoji="0" lang="fr-FR" sz="1800" b="1" i="1" u="none" strike="noStrike" kern="1200" cap="none" spc="0" normalizeH="0" baseline="0" noProof="0" dirty="0" err="1">
                <a:ln>
                  <a:noFill/>
                </a:ln>
                <a:solidFill>
                  <a:srgbClr val="B8012C"/>
                </a:solidFill>
                <a:effectLst/>
                <a:uLnTx/>
                <a:uFillTx/>
                <a:latin typeface="Calibri" panose="020F0502020204030204"/>
                <a:ea typeface="+mn-ea"/>
                <a:cs typeface="+mn-cs"/>
              </a:rPr>
              <a:t>Neo</a:t>
            </a:r>
            <a:r>
              <a:rPr kumimoji="0" lang="fr-FR" sz="1800" b="1" i="1" u="none" strike="noStrike" kern="1200" cap="none" spc="0" normalizeH="0" baseline="0" noProof="0" dirty="0">
                <a:ln>
                  <a:noFill/>
                </a:ln>
                <a:solidFill>
                  <a:srgbClr val="B8012C"/>
                </a:solidFill>
                <a:effectLst/>
                <a:uLnTx/>
                <a:uFillTx/>
                <a:latin typeface="Calibri" panose="020F0502020204030204"/>
                <a:ea typeface="+mn-ea"/>
                <a:cs typeface="+mn-cs"/>
              </a:rPr>
              <a:t> </a:t>
            </a:r>
            <a:r>
              <a:rPr kumimoji="0" lang="fr-FR" sz="1800" b="1" i="1" u="none" strike="noStrike" kern="1200" cap="none" spc="0" normalizeH="0" baseline="0" noProof="0" dirty="0" err="1">
                <a:ln>
                  <a:noFill/>
                </a:ln>
                <a:solidFill>
                  <a:srgbClr val="B8012C"/>
                </a:solidFill>
                <a:effectLst/>
                <a:uLnTx/>
                <a:uFillTx/>
                <a:latin typeface="Calibri" panose="020F0502020204030204"/>
                <a:ea typeface="+mn-ea"/>
                <a:cs typeface="+mn-cs"/>
              </a:rPr>
              <a:t>Marxist</a:t>
            </a:r>
            <a:r>
              <a:rPr kumimoji="0" lang="fr-FR" sz="1800" b="1" i="1" u="none" strike="noStrike" kern="1200" cap="none" spc="0" normalizeH="0" baseline="0" noProof="0" dirty="0">
                <a:ln>
                  <a:noFill/>
                </a:ln>
                <a:solidFill>
                  <a:srgbClr val="B8012C"/>
                </a:solidFill>
                <a:effectLst/>
                <a:uLnTx/>
                <a:uFillTx/>
                <a:latin typeface="Calibri" panose="020F0502020204030204"/>
                <a:ea typeface="+mn-ea"/>
                <a:cs typeface="+mn-cs"/>
              </a:rPr>
              <a:t>)  </a:t>
            </a:r>
            <a:r>
              <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rPr>
              <a:t>: le commerce crée des gains </a:t>
            </a:r>
            <a:r>
              <a:rPr kumimoji="0" lang="fr-FR" sz="1800" b="1" i="0" u="none" strike="noStrike" kern="1200" cap="none" spc="0" normalizeH="0" baseline="0" noProof="0" dirty="0">
                <a:ln>
                  <a:noFill/>
                </a:ln>
                <a:solidFill>
                  <a:srgbClr val="000000"/>
                </a:solidFill>
                <a:effectLst/>
                <a:uLnTx/>
                <a:uFillTx/>
                <a:latin typeface="Calibri" panose="020F0502020204030204"/>
                <a:ea typeface="+mn-ea"/>
                <a:cs typeface="+mn-cs"/>
              </a:rPr>
              <a:t>unilatéraux</a:t>
            </a:r>
            <a:r>
              <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rPr>
              <a:t> liés à l’exploitation forcée de colonies.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srgbClr val="B8012C"/>
                </a:solidFill>
                <a:effectLst/>
                <a:uLnTx/>
                <a:uFillTx/>
                <a:latin typeface="Calibri" panose="020F0502020204030204"/>
                <a:ea typeface="+mn-ea"/>
                <a:cs typeface="+mn-cs"/>
              </a:rPr>
              <a:t>Approche libérale-réaliste (Trade Expectations) </a:t>
            </a:r>
            <a:r>
              <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rPr>
              <a:t>: le commerce crée des gains mutuels mais pourrait créer de la vulnérabilité future.</a:t>
            </a:r>
            <a:endParaRPr kumimoji="0" lang="fr-FR" sz="1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40A5278D-AA68-E14F-ADC9-1D690C9B3A47}"/>
              </a:ext>
            </a:extLst>
          </p:cNvPr>
          <p:cNvSpPr txBox="1"/>
          <p:nvPr/>
        </p:nvSpPr>
        <p:spPr>
          <a:xfrm>
            <a:off x="418225" y="6346612"/>
            <a:ext cx="312938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FFFFFF"/>
                </a:solidFill>
                <a:effectLst/>
                <a:uLnTx/>
                <a:uFillTx/>
                <a:latin typeface="Calibri" panose="020F0502020204030204"/>
                <a:ea typeface="+mn-ea"/>
                <a:cs typeface="+mn-cs"/>
              </a:rPr>
              <a:t>https://</a:t>
            </a:r>
            <a:r>
              <a:rPr kumimoji="0" lang="fr-FR" sz="1000" b="0" i="0" u="none" strike="noStrike" kern="1200" cap="none" spc="0" normalizeH="0" baseline="0" noProof="0" dirty="0" err="1">
                <a:ln>
                  <a:noFill/>
                </a:ln>
                <a:solidFill>
                  <a:srgbClr val="FFFFFF"/>
                </a:solidFill>
                <a:effectLst/>
                <a:uLnTx/>
                <a:uFillTx/>
                <a:latin typeface="Calibri" panose="020F0502020204030204"/>
                <a:ea typeface="+mn-ea"/>
                <a:cs typeface="+mn-cs"/>
              </a:rPr>
              <a:t>pubs.aeaweb.org</a:t>
            </a:r>
            <a:r>
              <a:rPr kumimoji="0" lang="fr-FR" sz="1000" b="0" i="0" u="none" strike="noStrike" kern="1200" cap="none" spc="0" normalizeH="0" baseline="0" noProof="0" dirty="0">
                <a:ln>
                  <a:noFill/>
                </a:ln>
                <a:solidFill>
                  <a:srgbClr val="FFFFFF"/>
                </a:solidFill>
                <a:effectLst/>
                <a:uLnTx/>
                <a:uFillTx/>
                <a:latin typeface="Calibri" panose="020F0502020204030204"/>
                <a:ea typeface="+mn-ea"/>
                <a:cs typeface="+mn-cs"/>
              </a:rPr>
              <a:t>/</a:t>
            </a:r>
            <a:r>
              <a:rPr kumimoji="0" lang="fr-FR" sz="1000" b="0" i="0" u="none" strike="noStrike" kern="1200" cap="none" spc="0" normalizeH="0" baseline="0" noProof="0" dirty="0" err="1">
                <a:ln>
                  <a:noFill/>
                </a:ln>
                <a:solidFill>
                  <a:srgbClr val="FFFFFF"/>
                </a:solidFill>
                <a:effectLst/>
                <a:uLnTx/>
                <a:uFillTx/>
                <a:latin typeface="Calibri" panose="020F0502020204030204"/>
                <a:ea typeface="+mn-ea"/>
                <a:cs typeface="+mn-cs"/>
              </a:rPr>
              <a:t>doi</a:t>
            </a:r>
            <a:r>
              <a:rPr kumimoji="0" lang="fr-FR" sz="1000" b="0" i="0" u="none" strike="noStrike" kern="1200" cap="none" spc="0" normalizeH="0" baseline="0" noProof="0" dirty="0">
                <a:ln>
                  <a:noFill/>
                </a:ln>
                <a:solidFill>
                  <a:srgbClr val="FFFFFF"/>
                </a:solidFill>
                <a:effectLst/>
                <a:uLnTx/>
                <a:uFillTx/>
                <a:latin typeface="Calibri" panose="020F0502020204030204"/>
                <a:ea typeface="+mn-ea"/>
                <a:cs typeface="+mn-cs"/>
              </a:rPr>
              <a:t>/</a:t>
            </a:r>
            <a:r>
              <a:rPr kumimoji="0" lang="fr-FR" sz="1000" b="0" i="0" u="none" strike="noStrike" kern="1200" cap="none" spc="0" normalizeH="0" baseline="0" noProof="0" dirty="0" err="1">
                <a:ln>
                  <a:noFill/>
                </a:ln>
                <a:solidFill>
                  <a:srgbClr val="FFFFFF"/>
                </a:solidFill>
                <a:effectLst/>
                <a:uLnTx/>
                <a:uFillTx/>
                <a:latin typeface="Calibri" panose="020F0502020204030204"/>
                <a:ea typeface="+mn-ea"/>
                <a:cs typeface="+mn-cs"/>
              </a:rPr>
              <a:t>pdf</a:t>
            </a:r>
            <a:r>
              <a:rPr kumimoji="0" lang="fr-FR" sz="1000" b="0" i="0" u="none" strike="noStrike" kern="1200" cap="none" spc="0" normalizeH="0" baseline="0" noProof="0" dirty="0">
                <a:ln>
                  <a:noFill/>
                </a:ln>
                <a:solidFill>
                  <a:srgbClr val="FFFFFF"/>
                </a:solidFill>
                <a:effectLst/>
                <a:uLnTx/>
                <a:uFillTx/>
                <a:latin typeface="Calibri" panose="020F0502020204030204"/>
                <a:ea typeface="+mn-ea"/>
                <a:cs typeface="+mn-cs"/>
              </a:rPr>
              <a:t>/10.1257/jel.20161353</a:t>
            </a:r>
          </a:p>
        </p:txBody>
      </p:sp>
    </p:spTree>
    <p:extLst>
      <p:ext uri="{BB962C8B-B14F-4D97-AF65-F5344CB8AC3E}">
        <p14:creationId xmlns:p14="http://schemas.microsoft.com/office/powerpoint/2010/main" val="151749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 La guerre économique, fille de la mondialisation ?</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399712"/>
          </a:xfrm>
        </p:spPr>
        <p:txBody>
          <a:bodyPr/>
          <a:lstStyle/>
          <a:p>
            <a:r>
              <a:rPr lang="fr-FR" sz="2000" b="1" dirty="0">
                <a:solidFill>
                  <a:schemeClr val="accent2"/>
                </a:solidFill>
              </a:rPr>
              <a:t>C. </a:t>
            </a:r>
            <a:r>
              <a:rPr lang="fr-FR" sz="2000" b="1" dirty="0"/>
              <a:t>La guerre économique : un terme pour des réalités différentes</a:t>
            </a:r>
          </a:p>
          <a:p>
            <a:r>
              <a:rPr lang="fr-FR" sz="2000" b="1" dirty="0"/>
              <a:t>Les guerres de l’opium : un exemple de l’approche néo-marxiste </a:t>
            </a:r>
          </a:p>
        </p:txBody>
      </p:sp>
      <p:pic>
        <p:nvPicPr>
          <p:cNvPr id="6" name="Image 5">
            <a:extLst>
              <a:ext uri="{FF2B5EF4-FFF2-40B4-BE49-F238E27FC236}">
                <a16:creationId xmlns:a16="http://schemas.microsoft.com/office/drawing/2014/main" id="{DB88A57A-4BDD-4E41-A1D2-80579BDC169E}"/>
              </a:ext>
            </a:extLst>
          </p:cNvPr>
          <p:cNvPicPr>
            <a:picLocks noChangeAspect="1"/>
          </p:cNvPicPr>
          <p:nvPr/>
        </p:nvPicPr>
        <p:blipFill>
          <a:blip r:embed="rId2"/>
          <a:stretch>
            <a:fillRect/>
          </a:stretch>
        </p:blipFill>
        <p:spPr>
          <a:xfrm>
            <a:off x="277100" y="2523888"/>
            <a:ext cx="3048560" cy="2567208"/>
          </a:xfrm>
          <a:prstGeom prst="rect">
            <a:avLst/>
          </a:prstGeom>
          <a:ln>
            <a:noFill/>
          </a:ln>
          <a:effectLst>
            <a:outerShdw blurRad="292100" dist="139700" dir="2700000" algn="tl" rotWithShape="0">
              <a:srgbClr val="333333">
                <a:alpha val="65000"/>
              </a:srgbClr>
            </a:outerShdw>
          </a:effectLst>
        </p:spPr>
      </p:pic>
      <p:sp>
        <p:nvSpPr>
          <p:cNvPr id="7" name="ZoneTexte 6">
            <a:extLst>
              <a:ext uri="{FF2B5EF4-FFF2-40B4-BE49-F238E27FC236}">
                <a16:creationId xmlns:a16="http://schemas.microsoft.com/office/drawing/2014/main" id="{C43CC87D-1EB3-5648-A279-5BF444979137}"/>
              </a:ext>
            </a:extLst>
          </p:cNvPr>
          <p:cNvSpPr txBox="1"/>
          <p:nvPr/>
        </p:nvSpPr>
        <p:spPr>
          <a:xfrm>
            <a:off x="398205" y="5202529"/>
            <a:ext cx="2806349" cy="200055"/>
          </a:xfrm>
          <a:prstGeom prst="rect">
            <a:avLst/>
          </a:prstGeom>
          <a:noFill/>
        </p:spPr>
        <p:txBody>
          <a:bodyPr wrap="square" rtlCol="0">
            <a:spAutoFit/>
          </a:bodyPr>
          <a:lstStyle/>
          <a:p>
            <a:r>
              <a:rPr lang="fr-FR" sz="700" dirty="0"/>
              <a:t>https://</a:t>
            </a:r>
            <a:r>
              <a:rPr lang="fr-FR" sz="700" dirty="0" err="1"/>
              <a:t>www.empiremuck.com</a:t>
            </a:r>
            <a:r>
              <a:rPr lang="fr-FR" sz="700" dirty="0"/>
              <a:t>/blog/running-the-lucrative-opium-</a:t>
            </a:r>
            <a:r>
              <a:rPr lang="fr-FR" sz="700" dirty="0" err="1"/>
              <a:t>trade</a:t>
            </a:r>
            <a:endParaRPr lang="fr-FR" sz="700" dirty="0"/>
          </a:p>
        </p:txBody>
      </p:sp>
      <p:pic>
        <p:nvPicPr>
          <p:cNvPr id="9" name="Image 8">
            <a:extLst>
              <a:ext uri="{FF2B5EF4-FFF2-40B4-BE49-F238E27FC236}">
                <a16:creationId xmlns:a16="http://schemas.microsoft.com/office/drawing/2014/main" id="{F834DF15-604F-3147-B1B7-1E9E2C572838}"/>
              </a:ext>
            </a:extLst>
          </p:cNvPr>
          <p:cNvPicPr>
            <a:picLocks noChangeAspect="1"/>
          </p:cNvPicPr>
          <p:nvPr/>
        </p:nvPicPr>
        <p:blipFill>
          <a:blip r:embed="rId3"/>
          <a:stretch>
            <a:fillRect/>
          </a:stretch>
        </p:blipFill>
        <p:spPr>
          <a:xfrm>
            <a:off x="3732098" y="1453470"/>
            <a:ext cx="3424948" cy="1362807"/>
          </a:xfrm>
          <a:prstGeom prst="rect">
            <a:avLst/>
          </a:prstGeom>
        </p:spPr>
      </p:pic>
      <p:pic>
        <p:nvPicPr>
          <p:cNvPr id="11" name="Image 10">
            <a:extLst>
              <a:ext uri="{FF2B5EF4-FFF2-40B4-BE49-F238E27FC236}">
                <a16:creationId xmlns:a16="http://schemas.microsoft.com/office/drawing/2014/main" id="{6D03CD46-B83C-0E46-900F-8363E75E5FFC}"/>
              </a:ext>
            </a:extLst>
          </p:cNvPr>
          <p:cNvPicPr>
            <a:picLocks noChangeAspect="1"/>
          </p:cNvPicPr>
          <p:nvPr/>
        </p:nvPicPr>
        <p:blipFill>
          <a:blip r:embed="rId4"/>
          <a:stretch>
            <a:fillRect/>
          </a:stretch>
        </p:blipFill>
        <p:spPr>
          <a:xfrm>
            <a:off x="3732098" y="2760415"/>
            <a:ext cx="3424948" cy="1557337"/>
          </a:xfrm>
          <a:prstGeom prst="rect">
            <a:avLst/>
          </a:prstGeom>
        </p:spPr>
      </p:pic>
      <p:pic>
        <p:nvPicPr>
          <p:cNvPr id="13" name="Image 12">
            <a:extLst>
              <a:ext uri="{FF2B5EF4-FFF2-40B4-BE49-F238E27FC236}">
                <a16:creationId xmlns:a16="http://schemas.microsoft.com/office/drawing/2014/main" id="{13421960-398E-FD40-A2DE-BBB5D94577DC}"/>
              </a:ext>
            </a:extLst>
          </p:cNvPr>
          <p:cNvPicPr>
            <a:picLocks noChangeAspect="1"/>
          </p:cNvPicPr>
          <p:nvPr/>
        </p:nvPicPr>
        <p:blipFill>
          <a:blip r:embed="rId5"/>
          <a:stretch>
            <a:fillRect/>
          </a:stretch>
        </p:blipFill>
        <p:spPr>
          <a:xfrm>
            <a:off x="3759543" y="4234945"/>
            <a:ext cx="624698" cy="299058"/>
          </a:xfrm>
          <a:prstGeom prst="rect">
            <a:avLst/>
          </a:prstGeom>
        </p:spPr>
      </p:pic>
      <p:pic>
        <p:nvPicPr>
          <p:cNvPr id="15" name="Image 14">
            <a:extLst>
              <a:ext uri="{FF2B5EF4-FFF2-40B4-BE49-F238E27FC236}">
                <a16:creationId xmlns:a16="http://schemas.microsoft.com/office/drawing/2014/main" id="{C8C7B9FD-32E8-F84B-AE0F-8AC229F556F3}"/>
              </a:ext>
            </a:extLst>
          </p:cNvPr>
          <p:cNvPicPr>
            <a:picLocks noChangeAspect="1"/>
          </p:cNvPicPr>
          <p:nvPr/>
        </p:nvPicPr>
        <p:blipFill>
          <a:blip r:embed="rId6"/>
          <a:stretch>
            <a:fillRect/>
          </a:stretch>
        </p:blipFill>
        <p:spPr>
          <a:xfrm>
            <a:off x="3732098" y="4491847"/>
            <a:ext cx="3424948" cy="673077"/>
          </a:xfrm>
          <a:prstGeom prst="rect">
            <a:avLst/>
          </a:prstGeom>
        </p:spPr>
      </p:pic>
      <p:pic>
        <p:nvPicPr>
          <p:cNvPr id="17" name="Image 16">
            <a:extLst>
              <a:ext uri="{FF2B5EF4-FFF2-40B4-BE49-F238E27FC236}">
                <a16:creationId xmlns:a16="http://schemas.microsoft.com/office/drawing/2014/main" id="{912825DC-1E7F-5249-BC18-6AAD64F636F2}"/>
              </a:ext>
            </a:extLst>
          </p:cNvPr>
          <p:cNvPicPr>
            <a:picLocks noChangeAspect="1"/>
          </p:cNvPicPr>
          <p:nvPr/>
        </p:nvPicPr>
        <p:blipFill>
          <a:blip r:embed="rId7"/>
          <a:stretch>
            <a:fillRect/>
          </a:stretch>
        </p:blipFill>
        <p:spPr>
          <a:xfrm>
            <a:off x="3759543" y="5120975"/>
            <a:ext cx="3424948" cy="1737025"/>
          </a:xfrm>
          <a:prstGeom prst="rect">
            <a:avLst/>
          </a:prstGeom>
        </p:spPr>
      </p:pic>
      <p:sp>
        <p:nvSpPr>
          <p:cNvPr id="18" name="ZoneTexte 17">
            <a:extLst>
              <a:ext uri="{FF2B5EF4-FFF2-40B4-BE49-F238E27FC236}">
                <a16:creationId xmlns:a16="http://schemas.microsoft.com/office/drawing/2014/main" id="{8B4C3BFE-CF7B-754E-9F7D-ADDC03639D1B}"/>
              </a:ext>
            </a:extLst>
          </p:cNvPr>
          <p:cNvSpPr txBox="1"/>
          <p:nvPr/>
        </p:nvSpPr>
        <p:spPr>
          <a:xfrm>
            <a:off x="7448754" y="5789432"/>
            <a:ext cx="4565951" cy="200055"/>
          </a:xfrm>
          <a:prstGeom prst="rect">
            <a:avLst/>
          </a:prstGeom>
          <a:noFill/>
        </p:spPr>
        <p:txBody>
          <a:bodyPr wrap="square" rtlCol="0">
            <a:spAutoFit/>
          </a:bodyPr>
          <a:lstStyle/>
          <a:p>
            <a:r>
              <a:rPr lang="fr-FR" sz="700" dirty="0"/>
              <a:t>https://</a:t>
            </a:r>
            <a:r>
              <a:rPr lang="fr-FR" sz="700" dirty="0" err="1"/>
              <a:t>en.wikipedia.org</a:t>
            </a:r>
            <a:r>
              <a:rPr lang="fr-FR" sz="700" dirty="0"/>
              <a:t>/wiki/</a:t>
            </a:r>
            <a:r>
              <a:rPr lang="fr-FR" sz="700" dirty="0" err="1"/>
              <a:t>History_of_opium_in_China</a:t>
            </a:r>
            <a:r>
              <a:rPr lang="fr-FR" sz="700" dirty="0"/>
              <a:t>#/media/File:Opium_imports_into_China_1650-1880_EN.svg</a:t>
            </a:r>
          </a:p>
        </p:txBody>
      </p:sp>
      <p:pic>
        <p:nvPicPr>
          <p:cNvPr id="20" name="Image 19">
            <a:extLst>
              <a:ext uri="{FF2B5EF4-FFF2-40B4-BE49-F238E27FC236}">
                <a16:creationId xmlns:a16="http://schemas.microsoft.com/office/drawing/2014/main" id="{1FCF7C60-AD83-FA44-BBDA-5A62A7E550D7}"/>
              </a:ext>
            </a:extLst>
          </p:cNvPr>
          <p:cNvPicPr>
            <a:picLocks noChangeAspect="1"/>
          </p:cNvPicPr>
          <p:nvPr/>
        </p:nvPicPr>
        <p:blipFill>
          <a:blip r:embed="rId8"/>
          <a:stretch>
            <a:fillRect/>
          </a:stretch>
        </p:blipFill>
        <p:spPr>
          <a:xfrm>
            <a:off x="7448754" y="3196837"/>
            <a:ext cx="4480034" cy="2590020"/>
          </a:xfrm>
          <a:prstGeom prst="rect">
            <a:avLst/>
          </a:prstGeom>
          <a:ln>
            <a:noFill/>
          </a:ln>
          <a:effectLst>
            <a:outerShdw blurRad="292100" dist="139700" dir="2700000" algn="tl" rotWithShape="0">
              <a:srgbClr val="333333">
                <a:alpha val="65000"/>
              </a:srgbClr>
            </a:outerShdw>
          </a:effectLst>
        </p:spPr>
      </p:pic>
      <p:pic>
        <p:nvPicPr>
          <p:cNvPr id="4" name="Image 3" descr="Une image contenant capture d’écran&#10;&#10;Description générée automatiquement">
            <a:extLst>
              <a:ext uri="{FF2B5EF4-FFF2-40B4-BE49-F238E27FC236}">
                <a16:creationId xmlns:a16="http://schemas.microsoft.com/office/drawing/2014/main" id="{9FD92E1C-E818-584B-F075-7C8420CF4CE9}"/>
              </a:ext>
            </a:extLst>
          </p:cNvPr>
          <p:cNvPicPr>
            <a:picLocks noChangeAspect="1"/>
          </p:cNvPicPr>
          <p:nvPr/>
        </p:nvPicPr>
        <p:blipFill>
          <a:blip r:embed="rId9"/>
          <a:stretch>
            <a:fillRect/>
          </a:stretch>
        </p:blipFill>
        <p:spPr>
          <a:xfrm>
            <a:off x="7926364" y="1505803"/>
            <a:ext cx="3988536" cy="1266360"/>
          </a:xfrm>
          <a:prstGeom prst="rect">
            <a:avLst/>
          </a:prstGeom>
          <a:ln>
            <a:solidFill>
              <a:srgbClr val="C00000"/>
            </a:solidFill>
          </a:ln>
          <a:effectLst>
            <a:outerShdw blurRad="292100" dist="139700" dir="2700000" algn="tl" rotWithShape="0">
              <a:srgbClr val="333333">
                <a:alpha val="65000"/>
              </a:srgbClr>
            </a:outerShdw>
          </a:effectLst>
        </p:spPr>
      </p:pic>
      <p:sp>
        <p:nvSpPr>
          <p:cNvPr id="8" name="ZoneTexte 7">
            <a:extLst>
              <a:ext uri="{FF2B5EF4-FFF2-40B4-BE49-F238E27FC236}">
                <a16:creationId xmlns:a16="http://schemas.microsoft.com/office/drawing/2014/main" id="{D42F557B-712D-FBFB-9D83-4406765255CF}"/>
              </a:ext>
            </a:extLst>
          </p:cNvPr>
          <p:cNvSpPr txBox="1"/>
          <p:nvPr/>
        </p:nvSpPr>
        <p:spPr>
          <a:xfrm>
            <a:off x="9196552" y="2184466"/>
            <a:ext cx="1219200" cy="307777"/>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3500000" scaled="1"/>
            <a:tileRect/>
          </a:gradFill>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fr-FR" sz="1400" i="1" dirty="0" err="1">
                <a:ln w="0"/>
                <a:solidFill>
                  <a:schemeClr val="tx1"/>
                </a:solidFill>
                <a:effectLst>
                  <a:outerShdw blurRad="38100" dist="19050" dir="2700000" algn="tl" rotWithShape="0">
                    <a:schemeClr val="dk1">
                      <a:alpha val="40000"/>
                    </a:schemeClr>
                  </a:outerShdw>
                </a:effectLst>
              </a:rPr>
              <a:t>Neo</a:t>
            </a:r>
            <a:r>
              <a:rPr lang="fr-FR" sz="1400" i="1" dirty="0">
                <a:ln w="0"/>
                <a:solidFill>
                  <a:schemeClr val="tx1"/>
                </a:solidFill>
                <a:effectLst>
                  <a:outerShdw blurRad="38100" dist="19050" dir="2700000" algn="tl" rotWithShape="0">
                    <a:schemeClr val="dk1">
                      <a:alpha val="40000"/>
                    </a:schemeClr>
                  </a:outerShdw>
                </a:effectLst>
              </a:rPr>
              <a:t> </a:t>
            </a:r>
            <a:r>
              <a:rPr lang="fr-FR" sz="1400" i="1" dirty="0" err="1">
                <a:ln w="0"/>
                <a:solidFill>
                  <a:schemeClr val="tx1"/>
                </a:solidFill>
                <a:effectLst>
                  <a:outerShdw blurRad="38100" dist="19050" dir="2700000" algn="tl" rotWithShape="0">
                    <a:schemeClr val="dk1">
                      <a:alpha val="40000"/>
                    </a:schemeClr>
                  </a:outerShdw>
                </a:effectLst>
              </a:rPr>
              <a:t>Marxist</a:t>
            </a:r>
            <a:endParaRPr lang="fr-FR" sz="1400" b="1" i="1" dirty="0">
              <a:ln w="22225">
                <a:solidFill>
                  <a:schemeClr val="accent2"/>
                </a:solidFill>
                <a:prstDash val="solid"/>
              </a:ln>
              <a:solidFill>
                <a:schemeClr val="accent2"/>
              </a:solidFill>
            </a:endParaRPr>
          </a:p>
        </p:txBody>
      </p:sp>
    </p:spTree>
    <p:extLst>
      <p:ext uri="{BB962C8B-B14F-4D97-AF65-F5344CB8AC3E}">
        <p14:creationId xmlns:p14="http://schemas.microsoft.com/office/powerpoint/2010/main" val="192558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F560C7-9AAE-1845-BAD2-A4E1F759EAE3}"/>
              </a:ext>
            </a:extLst>
          </p:cNvPr>
          <p:cNvSpPr>
            <a:spLocks noGrp="1"/>
          </p:cNvSpPr>
          <p:nvPr>
            <p:ph type="ctrTitle"/>
          </p:nvPr>
        </p:nvSpPr>
        <p:spPr>
          <a:xfrm>
            <a:off x="260220" y="640082"/>
            <a:ext cx="3529495" cy="5613236"/>
          </a:xfrm>
        </p:spPr>
        <p:txBody>
          <a:bodyPr vert="horz" lIns="91440" tIns="45720" rIns="91440" bIns="45720" rtlCol="0" anchor="ctr">
            <a:normAutofit/>
          </a:bodyPr>
          <a:lstStyle/>
          <a:p>
            <a:pPr algn="ctr"/>
            <a:r>
              <a:rPr lang="en-US" sz="4400" b="1" kern="1200" dirty="0">
                <a:solidFill>
                  <a:srgbClr val="FFFFFF"/>
                </a:solidFill>
                <a:latin typeface="+mj-lt"/>
                <a:ea typeface="+mj-ea"/>
                <a:cs typeface="+mj-cs"/>
              </a:rPr>
              <a:t>Introduction</a:t>
            </a:r>
            <a:br>
              <a:rPr lang="en-US" sz="4400" kern="1200" dirty="0">
                <a:solidFill>
                  <a:srgbClr val="FFFFFF"/>
                </a:solidFill>
                <a:latin typeface="+mj-lt"/>
                <a:ea typeface="+mj-ea"/>
                <a:cs typeface="+mj-cs"/>
              </a:rPr>
            </a:br>
            <a:br>
              <a:rPr lang="en-US" sz="4400" kern="1200" dirty="0">
                <a:solidFill>
                  <a:srgbClr val="FFFFFF"/>
                </a:solidFill>
                <a:latin typeface="+mj-lt"/>
                <a:ea typeface="+mj-ea"/>
                <a:cs typeface="+mj-cs"/>
              </a:rPr>
            </a:br>
            <a:br>
              <a:rPr lang="en-US" sz="4400" kern="1200" dirty="0">
                <a:solidFill>
                  <a:srgbClr val="FFFFFF"/>
                </a:solidFill>
                <a:latin typeface="+mj-lt"/>
                <a:ea typeface="+mj-ea"/>
                <a:cs typeface="+mj-cs"/>
              </a:rPr>
            </a:br>
            <a:br>
              <a:rPr lang="en-US" sz="4400" kern="1200" dirty="0">
                <a:solidFill>
                  <a:srgbClr val="FFFFFF"/>
                </a:solidFill>
                <a:latin typeface="+mj-lt"/>
                <a:ea typeface="+mj-ea"/>
                <a:cs typeface="+mj-cs"/>
              </a:rPr>
            </a:br>
            <a:r>
              <a:rPr lang="en-US" sz="4400" kern="1200" dirty="0">
                <a:solidFill>
                  <a:srgbClr val="FFFFFF"/>
                </a:solidFill>
                <a:latin typeface="+mj-lt"/>
                <a:ea typeface="+mj-ea"/>
                <a:cs typeface="+mj-cs"/>
              </a:rPr>
              <a:t>Ce que </a:t>
            </a:r>
            <a:r>
              <a:rPr lang="en-US" sz="4400" kern="1200" dirty="0" err="1">
                <a:solidFill>
                  <a:srgbClr val="FFFFFF"/>
                </a:solidFill>
                <a:latin typeface="+mj-lt"/>
                <a:ea typeface="+mj-ea"/>
                <a:cs typeface="+mj-cs"/>
              </a:rPr>
              <a:t>vous</a:t>
            </a:r>
            <a:r>
              <a:rPr lang="en-US" sz="4400" kern="1200" dirty="0">
                <a:solidFill>
                  <a:srgbClr val="FFFFFF"/>
                </a:solidFill>
                <a:latin typeface="+mj-lt"/>
                <a:ea typeface="+mj-ea"/>
                <a:cs typeface="+mj-cs"/>
              </a:rPr>
              <a:t> </a:t>
            </a:r>
            <a:r>
              <a:rPr lang="en-US" sz="4400" kern="1200" dirty="0" err="1">
                <a:solidFill>
                  <a:srgbClr val="FFFFFF"/>
                </a:solidFill>
                <a:latin typeface="+mj-lt"/>
                <a:ea typeface="+mj-ea"/>
                <a:cs typeface="+mj-cs"/>
              </a:rPr>
              <a:t>lisez</a:t>
            </a:r>
            <a:r>
              <a:rPr lang="en-US" sz="4400" kern="1200" dirty="0">
                <a:solidFill>
                  <a:srgbClr val="FFFFFF"/>
                </a:solidFill>
                <a:latin typeface="+mj-lt"/>
                <a:ea typeface="+mj-ea"/>
                <a:cs typeface="+mj-cs"/>
              </a:rPr>
              <a:t> le plus </a:t>
            </a:r>
            <a:r>
              <a:rPr lang="en-US" sz="4400" kern="1200" dirty="0" err="1">
                <a:solidFill>
                  <a:srgbClr val="FFFFFF"/>
                </a:solidFill>
                <a:latin typeface="+mj-lt"/>
                <a:ea typeface="+mj-ea"/>
                <a:cs typeface="+mj-cs"/>
              </a:rPr>
              <a:t>souvent</a:t>
            </a:r>
            <a:r>
              <a:rPr lang="en-US" sz="4400" kern="1200" dirty="0">
                <a:solidFill>
                  <a:srgbClr val="FFFFFF"/>
                </a:solidFill>
                <a:latin typeface="+mj-lt"/>
                <a:ea typeface="+mj-ea"/>
                <a:cs typeface="+mj-cs"/>
              </a:rPr>
              <a:t>!</a:t>
            </a:r>
          </a:p>
        </p:txBody>
      </p:sp>
      <p:sp>
        <p:nvSpPr>
          <p:cNvPr id="3" name="Espace réservé du texte 2">
            <a:extLst>
              <a:ext uri="{FF2B5EF4-FFF2-40B4-BE49-F238E27FC236}">
                <a16:creationId xmlns:a16="http://schemas.microsoft.com/office/drawing/2014/main" id="{91DA3055-2F5A-DA45-B794-E2A00AB7013D}"/>
              </a:ext>
            </a:extLst>
          </p:cNvPr>
          <p:cNvSpPr>
            <a:spLocks noGrp="1"/>
          </p:cNvSpPr>
          <p:nvPr>
            <p:ph type="body" sz="quarter" idx="12"/>
          </p:nvPr>
        </p:nvSpPr>
        <p:spPr>
          <a:xfrm>
            <a:off x="4699818" y="640082"/>
            <a:ext cx="6848715" cy="2484884"/>
          </a:xfrm>
        </p:spPr>
        <p:txBody>
          <a:bodyPr vert="horz" lIns="91440" tIns="45720" rIns="91440" bIns="45720" rtlCol="0" anchor="ctr">
            <a:normAutofit/>
          </a:bodyPr>
          <a:lstStyle/>
          <a:p>
            <a:br>
              <a:rPr lang="en-US" sz="2000" dirty="0"/>
            </a:br>
            <a:endParaRPr lang="en-US" sz="2000" dirty="0"/>
          </a:p>
          <a:p>
            <a:pPr marL="285750" indent="-228600">
              <a:buFont typeface="Arial" panose="020B0604020202020204" pitchFamily="34" charset="0"/>
              <a:buChar char="•"/>
            </a:pPr>
            <a:endParaRPr lang="en-US" sz="2000" dirty="0"/>
          </a:p>
        </p:txBody>
      </p:sp>
      <p:sp>
        <p:nvSpPr>
          <p:cNvPr id="5" name="ZoneTexte 4">
            <a:extLst>
              <a:ext uri="{FF2B5EF4-FFF2-40B4-BE49-F238E27FC236}">
                <a16:creationId xmlns:a16="http://schemas.microsoft.com/office/drawing/2014/main" id="{988C17BD-43C4-4145-A9D1-43371B062468}"/>
              </a:ext>
            </a:extLst>
          </p:cNvPr>
          <p:cNvSpPr txBox="1"/>
          <p:nvPr/>
        </p:nvSpPr>
        <p:spPr>
          <a:xfrm>
            <a:off x="4536661" y="2964070"/>
            <a:ext cx="7081078" cy="646331"/>
          </a:xfrm>
          <a:prstGeom prst="rect">
            <a:avLst/>
          </a:prstGeom>
          <a:noFill/>
        </p:spPr>
        <p:txBody>
          <a:bodyPr wrap="square" rtlCol="0">
            <a:spAutoFit/>
          </a:bodyPr>
          <a:lstStyle/>
          <a:p>
            <a:endParaRPr lang="fr-FR" dirty="0"/>
          </a:p>
          <a:p>
            <a:endParaRPr lang="fr-FR" dirty="0"/>
          </a:p>
        </p:txBody>
      </p:sp>
      <p:pic>
        <p:nvPicPr>
          <p:cNvPr id="4" name="Picture 3">
            <a:extLst>
              <a:ext uri="{FF2B5EF4-FFF2-40B4-BE49-F238E27FC236}">
                <a16:creationId xmlns:a16="http://schemas.microsoft.com/office/drawing/2014/main" id="{DE976686-F7FE-4DCC-8B8E-16A3623977B6}"/>
              </a:ext>
            </a:extLst>
          </p:cNvPr>
          <p:cNvPicPr>
            <a:picLocks noChangeAspect="1"/>
          </p:cNvPicPr>
          <p:nvPr/>
        </p:nvPicPr>
        <p:blipFill>
          <a:blip r:embed="rId3"/>
          <a:stretch>
            <a:fillRect/>
          </a:stretch>
        </p:blipFill>
        <p:spPr>
          <a:xfrm>
            <a:off x="0" y="-2"/>
            <a:ext cx="4059935" cy="6858001"/>
          </a:xfrm>
          <a:prstGeom prst="rect">
            <a:avLst/>
          </a:prstGeom>
        </p:spPr>
      </p:pic>
      <p:pic>
        <p:nvPicPr>
          <p:cNvPr id="10" name="Picture 9">
            <a:extLst>
              <a:ext uri="{FF2B5EF4-FFF2-40B4-BE49-F238E27FC236}">
                <a16:creationId xmlns:a16="http://schemas.microsoft.com/office/drawing/2014/main" id="{1BA44157-44FA-4411-8168-CF49B39B5416}"/>
              </a:ext>
            </a:extLst>
          </p:cNvPr>
          <p:cNvPicPr>
            <a:picLocks noChangeAspect="1"/>
          </p:cNvPicPr>
          <p:nvPr/>
        </p:nvPicPr>
        <p:blipFill>
          <a:blip r:embed="rId4"/>
          <a:stretch>
            <a:fillRect/>
          </a:stretch>
        </p:blipFill>
        <p:spPr>
          <a:xfrm>
            <a:off x="4699818" y="1073861"/>
            <a:ext cx="7029450" cy="4587646"/>
          </a:xfrm>
          <a:prstGeom prst="rect">
            <a:avLst/>
          </a:prstGeom>
        </p:spPr>
      </p:pic>
      <p:sp>
        <p:nvSpPr>
          <p:cNvPr id="11" name="Titre 1">
            <a:extLst>
              <a:ext uri="{FF2B5EF4-FFF2-40B4-BE49-F238E27FC236}">
                <a16:creationId xmlns:a16="http://schemas.microsoft.com/office/drawing/2014/main" id="{E791EF7A-A17B-494C-BFFE-E7A585A20E7E}"/>
              </a:ext>
            </a:extLst>
          </p:cNvPr>
          <p:cNvSpPr txBox="1">
            <a:spLocks/>
          </p:cNvSpPr>
          <p:nvPr/>
        </p:nvSpPr>
        <p:spPr>
          <a:xfrm>
            <a:off x="4049935" y="219665"/>
            <a:ext cx="8142065" cy="693299"/>
          </a:xfrm>
          <a:prstGeom prst="rect">
            <a:avLst/>
          </a:prstGeom>
        </p:spPr>
        <p:txBody>
          <a:bodyPr anchor="b"/>
          <a:lstStyle>
            <a:lvl1pPr algn="l" defTabSz="914400" rtl="0" eaLnBrk="1" latinLnBrk="0" hangingPunct="1">
              <a:lnSpc>
                <a:spcPct val="90000"/>
              </a:lnSpc>
              <a:spcBef>
                <a:spcPct val="0"/>
              </a:spcBef>
              <a:buNone/>
              <a:defRPr sz="4000" b="0" i="0" kern="1200">
                <a:solidFill>
                  <a:srgbClr val="E7433C"/>
                </a:solidFill>
                <a:latin typeface="Nexa Light" panose="02000000000000000000" pitchFamily="2" charset="77"/>
                <a:ea typeface="+mj-ea"/>
                <a:cs typeface="+mj-cs"/>
              </a:defRPr>
            </a:lvl1pPr>
          </a:lstStyle>
          <a:p>
            <a:pPr algn="ctr"/>
            <a:r>
              <a:rPr lang="fr-FR" sz="2800" b="1" dirty="0">
                <a:solidFill>
                  <a:schemeClr val="accent2"/>
                </a:solidFill>
              </a:rPr>
              <a:t>Une thèse réaffirmée avec vigueur par </a:t>
            </a:r>
            <a:r>
              <a:rPr lang="fr-FR" sz="2800" b="1" dirty="0" err="1">
                <a:solidFill>
                  <a:schemeClr val="accent2"/>
                </a:solidFill>
              </a:rPr>
              <a:t>Angell</a:t>
            </a:r>
            <a:r>
              <a:rPr lang="fr-FR" sz="2800" b="1" dirty="0">
                <a:solidFill>
                  <a:schemeClr val="accent2"/>
                </a:solidFill>
              </a:rPr>
              <a:t> en 1910</a:t>
            </a:r>
          </a:p>
        </p:txBody>
      </p:sp>
      <p:sp>
        <p:nvSpPr>
          <p:cNvPr id="6" name="ZoneTexte 5">
            <a:extLst>
              <a:ext uri="{FF2B5EF4-FFF2-40B4-BE49-F238E27FC236}">
                <a16:creationId xmlns:a16="http://schemas.microsoft.com/office/drawing/2014/main" id="{96393324-EFCF-FA87-3859-3BA749ADE00D}"/>
              </a:ext>
            </a:extLst>
          </p:cNvPr>
          <p:cNvSpPr txBox="1"/>
          <p:nvPr/>
        </p:nvSpPr>
        <p:spPr>
          <a:xfrm>
            <a:off x="7009888" y="5694698"/>
            <a:ext cx="2134623" cy="523220"/>
          </a:xfrm>
          <a:prstGeom prst="rect">
            <a:avLst/>
          </a:prstGeom>
          <a:noFill/>
        </p:spPr>
        <p:txBody>
          <a:bodyPr wrap="none" rtlCol="0">
            <a:spAutoFit/>
          </a:bodyPr>
          <a:lstStyle/>
          <a:p>
            <a:pPr algn="ctr"/>
            <a:r>
              <a:rPr lang="fr-FR" sz="2800" b="1" dirty="0">
                <a:solidFill>
                  <a:schemeClr val="accent2"/>
                </a:solidFill>
              </a:rPr>
              <a:t>Et pourtant…</a:t>
            </a:r>
          </a:p>
        </p:txBody>
      </p:sp>
    </p:spTree>
    <p:extLst>
      <p:ext uri="{BB962C8B-B14F-4D97-AF65-F5344CB8AC3E}">
        <p14:creationId xmlns:p14="http://schemas.microsoft.com/office/powerpoint/2010/main" val="304436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 La guerre économique, fille de la mondialisation ?</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1" y="693299"/>
            <a:ext cx="10460038" cy="717056"/>
          </a:xfrm>
        </p:spPr>
        <p:txBody>
          <a:bodyPr/>
          <a:lstStyle/>
          <a:p>
            <a:r>
              <a:rPr lang="fr-FR" sz="2000" b="1" dirty="0">
                <a:solidFill>
                  <a:schemeClr val="accent2"/>
                </a:solidFill>
              </a:rPr>
              <a:t>C. </a:t>
            </a:r>
            <a:r>
              <a:rPr lang="fr-FR" sz="2000" b="1" dirty="0"/>
              <a:t>La guerre économique : un terme pour des réalités différentes</a:t>
            </a:r>
          </a:p>
          <a:p>
            <a:r>
              <a:rPr lang="fr-FR" sz="2000" b="1" dirty="0"/>
              <a:t>Une analyse de la guerre économique</a:t>
            </a:r>
          </a:p>
          <a:p>
            <a:endParaRPr lang="fr-FR" dirty="0"/>
          </a:p>
        </p:txBody>
      </p:sp>
      <p:pic>
        <p:nvPicPr>
          <p:cNvPr id="4" name="Espace réservé du contenu 5" descr="Une image contenant texte, journal&#10;&#10;Description générée automatiquement">
            <a:extLst>
              <a:ext uri="{FF2B5EF4-FFF2-40B4-BE49-F238E27FC236}">
                <a16:creationId xmlns:a16="http://schemas.microsoft.com/office/drawing/2014/main" id="{F9F39922-3213-4587-8CC5-88CAB0C0B1D1}"/>
              </a:ext>
            </a:extLst>
          </p:cNvPr>
          <p:cNvPicPr>
            <a:picLocks noChangeAspect="1"/>
          </p:cNvPicPr>
          <p:nvPr/>
        </p:nvPicPr>
        <p:blipFill>
          <a:blip r:embed="rId2"/>
          <a:stretch>
            <a:fillRect/>
          </a:stretch>
        </p:blipFill>
        <p:spPr>
          <a:xfrm>
            <a:off x="403526" y="2063964"/>
            <a:ext cx="2300691" cy="3605153"/>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30EF4112-6CC6-490C-99C6-F35AFC2570FE}"/>
              </a:ext>
            </a:extLst>
          </p:cNvPr>
          <p:cNvPicPr>
            <a:picLocks noChangeAspect="1"/>
          </p:cNvPicPr>
          <p:nvPr/>
        </p:nvPicPr>
        <p:blipFill>
          <a:blip r:embed="rId3"/>
          <a:stretch>
            <a:fillRect/>
          </a:stretch>
        </p:blipFill>
        <p:spPr>
          <a:xfrm>
            <a:off x="9156848" y="2063963"/>
            <a:ext cx="2309938" cy="3605153"/>
          </a:xfrm>
          <a:prstGeom prst="rect">
            <a:avLst/>
          </a:prstGeom>
          <a:ln>
            <a:noFill/>
          </a:ln>
          <a:effectLst>
            <a:outerShdw blurRad="292100" dist="139700" dir="2700000" algn="tl" rotWithShape="0">
              <a:srgbClr val="333333">
                <a:alpha val="65000"/>
              </a:srgbClr>
            </a:outerShdw>
          </a:effectLst>
        </p:spPr>
      </p:pic>
      <p:sp>
        <p:nvSpPr>
          <p:cNvPr id="8" name="ZoneTexte 7">
            <a:extLst>
              <a:ext uri="{FF2B5EF4-FFF2-40B4-BE49-F238E27FC236}">
                <a16:creationId xmlns:a16="http://schemas.microsoft.com/office/drawing/2014/main" id="{67918978-98EA-42F8-A4B2-8E9572FB733C}"/>
              </a:ext>
            </a:extLst>
          </p:cNvPr>
          <p:cNvSpPr txBox="1"/>
          <p:nvPr/>
        </p:nvSpPr>
        <p:spPr>
          <a:xfrm>
            <a:off x="3009495" y="1974463"/>
            <a:ext cx="5544207" cy="4278094"/>
          </a:xfrm>
          <a:prstGeom prst="rect">
            <a:avLst/>
          </a:prstGeom>
          <a:noFill/>
        </p:spPr>
        <p:txBody>
          <a:bodyPr wrap="square">
            <a:spAutoFit/>
          </a:bodyPr>
          <a:lstStyle/>
          <a:p>
            <a:pPr algn="just"/>
            <a:r>
              <a:rPr lang="fr-FR" sz="1600" dirty="0">
                <a:solidFill>
                  <a:schemeClr val="accent3"/>
                </a:solidFill>
                <a:latin typeface="Nexa Heavy"/>
                <a:cs typeface="Nexa Heavy"/>
              </a:rPr>
              <a:t>« L’économie se globalise, la conquête des marchés et des technologies a pris la place des anciennes conquêtes territoriales et coloniales. </a:t>
            </a:r>
            <a:r>
              <a:rPr lang="fr-FR" sz="1600" b="1" dirty="0">
                <a:solidFill>
                  <a:schemeClr val="accent3"/>
                </a:solidFill>
                <a:latin typeface="Nexa Heavy"/>
                <a:cs typeface="Nexa Heavy"/>
              </a:rPr>
              <a:t>Nous vivons désormais en état de guerre économique mondiale</a:t>
            </a:r>
            <a:r>
              <a:rPr lang="fr-FR" sz="1600" dirty="0">
                <a:solidFill>
                  <a:schemeClr val="accent3"/>
                </a:solidFill>
                <a:latin typeface="Nexa Heavy"/>
                <a:cs typeface="Nexa Heavy"/>
              </a:rPr>
              <a:t> et il ne s’agit pas seulement d’une récupération du vocabulaire militaire.</a:t>
            </a:r>
          </a:p>
          <a:p>
            <a:pPr algn="just"/>
            <a:endParaRPr lang="fr-FR" sz="1600" dirty="0">
              <a:solidFill>
                <a:schemeClr val="accent3"/>
              </a:solidFill>
              <a:latin typeface="Nexa Heavy"/>
              <a:cs typeface="Nexa Heavy"/>
            </a:endParaRPr>
          </a:p>
          <a:p>
            <a:pPr algn="just"/>
            <a:r>
              <a:rPr lang="fr-FR" sz="1600" b="1" dirty="0">
                <a:solidFill>
                  <a:schemeClr val="accent3"/>
                </a:solidFill>
                <a:latin typeface="Nexa Heavy"/>
                <a:cs typeface="Nexa Heavy"/>
              </a:rPr>
              <a:t>L’objet de cette guerre est, pour chaque nation, de créer chez elle les emplois et revenus croissants au détriment de ceux de ses voisins</a:t>
            </a:r>
            <a:r>
              <a:rPr lang="fr-FR" sz="1600" dirty="0">
                <a:solidFill>
                  <a:schemeClr val="accent3"/>
                </a:solidFill>
                <a:latin typeface="Nexa Heavy"/>
                <a:cs typeface="Nexa Heavy"/>
              </a:rPr>
              <a:t>.</a:t>
            </a:r>
          </a:p>
          <a:p>
            <a:pPr algn="just"/>
            <a:endParaRPr lang="fr-FR" sz="1600" dirty="0">
              <a:solidFill>
                <a:schemeClr val="accent3"/>
              </a:solidFill>
              <a:latin typeface="Nexa Heavy"/>
              <a:cs typeface="Nexa Heavy"/>
            </a:endParaRPr>
          </a:p>
          <a:p>
            <a:pPr algn="just"/>
            <a:r>
              <a:rPr lang="fr-FR" sz="1600" dirty="0">
                <a:solidFill>
                  <a:schemeClr val="accent3"/>
                </a:solidFill>
                <a:latin typeface="Nexa Heavy"/>
                <a:cs typeface="Nexa Heavy"/>
              </a:rPr>
              <a:t>C’est en exportant plus de produits, de services, d’« invisibles » que chaque nation essaie de gagner cette guerre d’un nouveau genre dont les entreprises forment les armées et les chômeurs les victimes. »</a:t>
            </a:r>
          </a:p>
          <a:p>
            <a:endParaRPr lang="fr-FR" sz="1600" dirty="0">
              <a:solidFill>
                <a:schemeClr val="accent3"/>
              </a:solidFill>
              <a:latin typeface="Nexa Heavy"/>
              <a:cs typeface="Nexa Heavy"/>
            </a:endParaRPr>
          </a:p>
          <a:p>
            <a:pPr algn="just"/>
            <a:r>
              <a:rPr lang="fr-FR" sz="1600" dirty="0">
                <a:solidFill>
                  <a:schemeClr val="accent3"/>
                </a:solidFill>
                <a:latin typeface="Nexa Heavy"/>
                <a:cs typeface="Nexa Heavy"/>
              </a:rPr>
              <a:t>Bernard </a:t>
            </a:r>
            <a:r>
              <a:rPr lang="fr-FR" sz="1600" dirty="0" err="1">
                <a:solidFill>
                  <a:schemeClr val="accent3"/>
                </a:solidFill>
                <a:latin typeface="Nexa Heavy"/>
                <a:cs typeface="Nexa Heavy"/>
              </a:rPr>
              <a:t>Esambert</a:t>
            </a:r>
            <a:r>
              <a:rPr lang="fr-FR" sz="1600" dirty="0">
                <a:solidFill>
                  <a:schemeClr val="accent3"/>
                </a:solidFill>
                <a:latin typeface="Nexa Heavy"/>
                <a:cs typeface="Nexa Heavy"/>
              </a:rPr>
              <a:t>, </a:t>
            </a:r>
            <a:r>
              <a:rPr lang="fr-FR" sz="1600" i="1" dirty="0">
                <a:solidFill>
                  <a:schemeClr val="accent3"/>
                </a:solidFill>
                <a:latin typeface="Nexa Heavy"/>
                <a:cs typeface="Nexa Heavy"/>
              </a:rPr>
              <a:t>La guerre économique mondiale</a:t>
            </a:r>
            <a:r>
              <a:rPr lang="fr-FR" sz="1600" dirty="0">
                <a:solidFill>
                  <a:schemeClr val="accent3"/>
                </a:solidFill>
                <a:latin typeface="Nexa Heavy"/>
                <a:cs typeface="Nexa Heavy"/>
              </a:rPr>
              <a:t>, Paris, Olivier Orban, 1991, introduction.</a:t>
            </a:r>
          </a:p>
        </p:txBody>
      </p:sp>
      <p:sp>
        <p:nvSpPr>
          <p:cNvPr id="5" name="ZoneTexte 4">
            <a:extLst>
              <a:ext uri="{FF2B5EF4-FFF2-40B4-BE49-F238E27FC236}">
                <a16:creationId xmlns:a16="http://schemas.microsoft.com/office/drawing/2014/main" id="{1821EAEB-FFD1-4014-9AA1-92BD91F95E16}"/>
              </a:ext>
            </a:extLst>
          </p:cNvPr>
          <p:cNvSpPr txBox="1"/>
          <p:nvPr/>
        </p:nvSpPr>
        <p:spPr>
          <a:xfrm>
            <a:off x="1222795" y="5795369"/>
            <a:ext cx="662152" cy="369332"/>
          </a:xfrm>
          <a:prstGeom prst="rect">
            <a:avLst/>
          </a:prstGeom>
          <a:noFill/>
        </p:spPr>
        <p:txBody>
          <a:bodyPr wrap="square" rtlCol="0">
            <a:spAutoFit/>
          </a:bodyPr>
          <a:lstStyle/>
          <a:p>
            <a:r>
              <a:rPr lang="fr-FR" b="1" dirty="0"/>
              <a:t>1977</a:t>
            </a:r>
          </a:p>
        </p:txBody>
      </p:sp>
      <p:sp>
        <p:nvSpPr>
          <p:cNvPr id="7" name="ZoneTexte 6">
            <a:extLst>
              <a:ext uri="{FF2B5EF4-FFF2-40B4-BE49-F238E27FC236}">
                <a16:creationId xmlns:a16="http://schemas.microsoft.com/office/drawing/2014/main" id="{4842E161-16C8-44FE-A565-29DB00E4F975}"/>
              </a:ext>
            </a:extLst>
          </p:cNvPr>
          <p:cNvSpPr txBox="1"/>
          <p:nvPr/>
        </p:nvSpPr>
        <p:spPr>
          <a:xfrm>
            <a:off x="9860973" y="5752723"/>
            <a:ext cx="651641" cy="369332"/>
          </a:xfrm>
          <a:prstGeom prst="rect">
            <a:avLst/>
          </a:prstGeom>
          <a:noFill/>
        </p:spPr>
        <p:txBody>
          <a:bodyPr wrap="square" rtlCol="0">
            <a:spAutoFit/>
          </a:bodyPr>
          <a:lstStyle/>
          <a:p>
            <a:r>
              <a:rPr lang="fr-FR" b="1" dirty="0"/>
              <a:t>1991</a:t>
            </a:r>
          </a:p>
        </p:txBody>
      </p:sp>
      <p:pic>
        <p:nvPicPr>
          <p:cNvPr id="9" name="Image 8" descr="Une image contenant capture d’écran&#10;&#10;Description générée automatiquement">
            <a:extLst>
              <a:ext uri="{FF2B5EF4-FFF2-40B4-BE49-F238E27FC236}">
                <a16:creationId xmlns:a16="http://schemas.microsoft.com/office/drawing/2014/main" id="{02EA02A1-D0D6-6A65-5173-B793C68106DD}"/>
              </a:ext>
            </a:extLst>
          </p:cNvPr>
          <p:cNvPicPr>
            <a:picLocks noChangeAspect="1"/>
          </p:cNvPicPr>
          <p:nvPr/>
        </p:nvPicPr>
        <p:blipFill>
          <a:blip r:embed="rId4"/>
          <a:stretch>
            <a:fillRect/>
          </a:stretch>
        </p:blipFill>
        <p:spPr>
          <a:xfrm>
            <a:off x="7958666" y="679932"/>
            <a:ext cx="4002302" cy="1270731"/>
          </a:xfrm>
          <a:prstGeom prst="rect">
            <a:avLst/>
          </a:prstGeom>
          <a:ln>
            <a:solidFill>
              <a:srgbClr val="C00000"/>
            </a:solidFill>
          </a:ln>
          <a:effectLst>
            <a:outerShdw blurRad="292100" dist="139700" dir="2700000" algn="tl" rotWithShape="0">
              <a:srgbClr val="333333">
                <a:alpha val="65000"/>
              </a:srgbClr>
            </a:outerShdw>
          </a:effectLst>
        </p:spPr>
      </p:pic>
      <p:sp>
        <p:nvSpPr>
          <p:cNvPr id="10" name="ZoneTexte 9">
            <a:extLst>
              <a:ext uri="{FF2B5EF4-FFF2-40B4-BE49-F238E27FC236}">
                <a16:creationId xmlns:a16="http://schemas.microsoft.com/office/drawing/2014/main" id="{18666780-8B98-6CAB-7C5C-FED10726768B}"/>
              </a:ext>
            </a:extLst>
          </p:cNvPr>
          <p:cNvSpPr txBox="1"/>
          <p:nvPr/>
        </p:nvSpPr>
        <p:spPr>
          <a:xfrm>
            <a:off x="10436772" y="955711"/>
            <a:ext cx="1345741" cy="430887"/>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a:ea typeface="+mn-ea"/>
                <a:cs typeface="+mn-cs"/>
              </a:rPr>
              <a:t>Liberal </a:t>
            </a:r>
            <a:r>
              <a:rPr kumimoji="0" lang="fr-FR" sz="1100" b="0" i="1" u="none" strike="noStrike" kern="120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a:ea typeface="+mn-ea"/>
                <a:cs typeface="+mn-cs"/>
              </a:rPr>
              <a:t>Realist</a:t>
            </a:r>
            <a:endParaRPr kumimoji="0" lang="fr-FR" sz="1100" b="0" i="1"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a:ea typeface="+mn-ea"/>
                <a:cs typeface="+mn-cs"/>
              </a:rPr>
              <a:t>Trade Expectations</a:t>
            </a:r>
            <a:endParaRPr kumimoji="0" lang="fr-FR" sz="1100" b="1" i="1" u="none" strike="noStrike" kern="1200" cap="none" spc="0" normalizeH="0" baseline="0" noProof="0" dirty="0">
              <a:ln w="22225">
                <a:solidFill>
                  <a:srgbClr val="B8012C"/>
                </a:solidFill>
                <a:prstDash val="solid"/>
              </a:ln>
              <a:solidFill>
                <a:srgbClr val="B8012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80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17178" y="136804"/>
            <a:ext cx="10628586" cy="693299"/>
          </a:xfrm>
        </p:spPr>
        <p:txBody>
          <a:bodyPr/>
          <a:lstStyle/>
          <a:p>
            <a:r>
              <a:rPr lang="fr-FR" sz="2800" b="1" dirty="0">
                <a:solidFill>
                  <a:schemeClr val="accent2"/>
                </a:solidFill>
              </a:rPr>
              <a:t>I. La guerre économique, fille de la mondialisation ?</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1" y="693299"/>
            <a:ext cx="10460038" cy="407116"/>
          </a:xfrm>
        </p:spPr>
        <p:txBody>
          <a:bodyPr/>
          <a:lstStyle/>
          <a:p>
            <a:r>
              <a:rPr lang="fr-FR" sz="2000" b="1" dirty="0">
                <a:solidFill>
                  <a:schemeClr val="accent2"/>
                </a:solidFill>
              </a:rPr>
              <a:t>C. </a:t>
            </a:r>
            <a:r>
              <a:rPr lang="fr-FR" sz="2000" b="1" dirty="0"/>
              <a:t>La guerre économique : un terme pour des réalités différentes</a:t>
            </a:r>
          </a:p>
          <a:p>
            <a:r>
              <a:rPr lang="fr-FR" sz="2000" b="1" dirty="0"/>
              <a:t>L’approche réaliste ou la « géoéconomie » (E. </a:t>
            </a:r>
            <a:r>
              <a:rPr lang="fr-FR" sz="2000" b="1" dirty="0" err="1"/>
              <a:t>Luttwak</a:t>
            </a:r>
            <a:r>
              <a:rPr lang="fr-FR" sz="2000" b="1" dirty="0"/>
              <a:t>)</a:t>
            </a:r>
          </a:p>
          <a:p>
            <a:endParaRPr lang="fr-FR" sz="2000" b="1" dirty="0"/>
          </a:p>
          <a:p>
            <a:endParaRPr lang="fr-FR" dirty="0"/>
          </a:p>
        </p:txBody>
      </p:sp>
      <p:pic>
        <p:nvPicPr>
          <p:cNvPr id="4" name="Espace réservé du contenu 7">
            <a:extLst>
              <a:ext uri="{FF2B5EF4-FFF2-40B4-BE49-F238E27FC236}">
                <a16:creationId xmlns:a16="http://schemas.microsoft.com/office/drawing/2014/main" id="{629741EE-D65B-41D0-A2AC-9CF972029F4C}"/>
              </a:ext>
            </a:extLst>
          </p:cNvPr>
          <p:cNvPicPr>
            <a:picLocks noChangeAspect="1"/>
          </p:cNvPicPr>
          <p:nvPr/>
        </p:nvPicPr>
        <p:blipFill>
          <a:blip r:embed="rId2"/>
          <a:stretch>
            <a:fillRect/>
          </a:stretch>
        </p:blipFill>
        <p:spPr>
          <a:xfrm>
            <a:off x="865981" y="1611903"/>
            <a:ext cx="4117238" cy="4762643"/>
          </a:xfrm>
          <a:prstGeom prst="rect">
            <a:avLst/>
          </a:prstGeom>
          <a:ln>
            <a:noFill/>
          </a:ln>
          <a:effectLst>
            <a:outerShdw blurRad="292100" dist="139700" dir="2700000" algn="tl" rotWithShape="0">
              <a:srgbClr val="333333">
                <a:alpha val="65000"/>
              </a:srgbClr>
            </a:outerShdw>
          </a:effectLst>
        </p:spPr>
      </p:pic>
      <p:sp>
        <p:nvSpPr>
          <p:cNvPr id="6" name="ZoneTexte 5">
            <a:extLst>
              <a:ext uri="{FF2B5EF4-FFF2-40B4-BE49-F238E27FC236}">
                <a16:creationId xmlns:a16="http://schemas.microsoft.com/office/drawing/2014/main" id="{3B0909FE-B257-444E-A9F7-A66482CE34A9}"/>
              </a:ext>
            </a:extLst>
          </p:cNvPr>
          <p:cNvSpPr txBox="1"/>
          <p:nvPr/>
        </p:nvSpPr>
        <p:spPr>
          <a:xfrm>
            <a:off x="5349764" y="1913440"/>
            <a:ext cx="6663559" cy="2400657"/>
          </a:xfrm>
          <a:prstGeom prst="rect">
            <a:avLst/>
          </a:prstGeom>
          <a:noFill/>
        </p:spPr>
        <p:txBody>
          <a:bodyPr wrap="square">
            <a:spAutoFit/>
          </a:bodyPr>
          <a:lstStyle/>
          <a:p>
            <a:r>
              <a:rPr lang="fr-FR" sz="1500" b="1" dirty="0">
                <a:solidFill>
                  <a:schemeClr val="accent3"/>
                </a:solidFill>
                <a:latin typeface="Nexa Heavy"/>
                <a:cs typeface="Nexa Heavy"/>
              </a:rPr>
              <a:t>Durant la guerre froide :</a:t>
            </a:r>
          </a:p>
          <a:p>
            <a:endParaRPr lang="fr-FR" sz="1500" b="1" dirty="0">
              <a:solidFill>
                <a:schemeClr val="accent3"/>
              </a:solidFill>
              <a:latin typeface="Nexa Heavy"/>
              <a:cs typeface="Nexa Heavy"/>
            </a:endParaRPr>
          </a:p>
          <a:p>
            <a:pPr marL="285750" indent="-285750" algn="just">
              <a:buFontTx/>
              <a:buChar char="-"/>
            </a:pPr>
            <a:r>
              <a:rPr lang="fr-FR" sz="1500" b="1" dirty="0">
                <a:solidFill>
                  <a:schemeClr val="accent3"/>
                </a:solidFill>
                <a:latin typeface="Nexa Heavy"/>
                <a:cs typeface="Nexa Heavy"/>
              </a:rPr>
              <a:t>Une lecture avant tout géopolitique du monde </a:t>
            </a:r>
          </a:p>
          <a:p>
            <a:pPr marL="285750" indent="-285750" algn="just">
              <a:buFontTx/>
              <a:buChar char="-"/>
            </a:pPr>
            <a:r>
              <a:rPr lang="fr-FR" sz="1500" b="1" dirty="0">
                <a:solidFill>
                  <a:schemeClr val="accent3"/>
                </a:solidFill>
                <a:latin typeface="Nexa Heavy"/>
                <a:cs typeface="Nexa Heavy"/>
              </a:rPr>
              <a:t>La puissance des deux blocs domine ; de part et d’autre, un capitalisme et un socialisme « à visage humain »</a:t>
            </a:r>
          </a:p>
          <a:p>
            <a:pPr marL="285750" indent="-285750" algn="just">
              <a:buFontTx/>
              <a:buChar char="-"/>
            </a:pPr>
            <a:r>
              <a:rPr lang="fr-FR" sz="1500" b="1" dirty="0">
                <a:solidFill>
                  <a:schemeClr val="accent3"/>
                </a:solidFill>
                <a:latin typeface="Nexa Heavy"/>
                <a:cs typeface="Nexa Heavy"/>
              </a:rPr>
              <a:t>Au sein du bloc occidental, des échanges encadrés par le compromis de Bretton Woods et ses institutions (FMI, BM, alignement sur le dollar)</a:t>
            </a:r>
          </a:p>
          <a:p>
            <a:pPr marL="285750" indent="-285750" algn="just">
              <a:buFontTx/>
              <a:buChar char="-"/>
            </a:pPr>
            <a:endParaRPr lang="fr-FR" sz="1500" b="1" dirty="0">
              <a:solidFill>
                <a:schemeClr val="accent3"/>
              </a:solidFill>
              <a:latin typeface="Nexa Heavy"/>
              <a:cs typeface="Nexa Heavy"/>
            </a:endParaRPr>
          </a:p>
          <a:p>
            <a:pPr algn="just"/>
            <a:endParaRPr lang="fr-FR" sz="1500" b="1" dirty="0">
              <a:solidFill>
                <a:schemeClr val="accent3"/>
              </a:solidFill>
              <a:latin typeface="Nexa Heavy"/>
              <a:cs typeface="Nexa Heavy"/>
            </a:endParaRPr>
          </a:p>
          <a:p>
            <a:pPr algn="just"/>
            <a:endParaRPr lang="fr-FR" sz="1500" b="1" dirty="0">
              <a:solidFill>
                <a:schemeClr val="accent3"/>
              </a:solidFill>
              <a:latin typeface="Nexa Heavy"/>
              <a:cs typeface="Nexa Heavy"/>
            </a:endParaRPr>
          </a:p>
        </p:txBody>
      </p:sp>
      <p:sp>
        <p:nvSpPr>
          <p:cNvPr id="7" name="ZoneTexte 6">
            <a:extLst>
              <a:ext uri="{FF2B5EF4-FFF2-40B4-BE49-F238E27FC236}">
                <a16:creationId xmlns:a16="http://schemas.microsoft.com/office/drawing/2014/main" id="{3725B47F-7A36-4B36-9697-B04D989DEFA8}"/>
              </a:ext>
            </a:extLst>
          </p:cNvPr>
          <p:cNvSpPr txBox="1"/>
          <p:nvPr/>
        </p:nvSpPr>
        <p:spPr>
          <a:xfrm>
            <a:off x="5349764" y="3743056"/>
            <a:ext cx="6096000" cy="2631490"/>
          </a:xfrm>
          <a:prstGeom prst="rect">
            <a:avLst/>
          </a:prstGeom>
          <a:noFill/>
        </p:spPr>
        <p:txBody>
          <a:bodyPr wrap="square">
            <a:spAutoFit/>
          </a:bodyPr>
          <a:lstStyle/>
          <a:p>
            <a:pPr algn="just"/>
            <a:r>
              <a:rPr lang="fr-FR" sz="1500" b="1" dirty="0">
                <a:solidFill>
                  <a:schemeClr val="accent3"/>
                </a:solidFill>
                <a:latin typeface="Nexa Heavy"/>
                <a:cs typeface="Nexa Heavy"/>
              </a:rPr>
              <a:t>Avec la fin de la guerre froide :</a:t>
            </a:r>
          </a:p>
          <a:p>
            <a:pPr algn="just"/>
            <a:endParaRPr lang="fr-FR" sz="1500" b="1" dirty="0">
              <a:solidFill>
                <a:schemeClr val="accent3"/>
              </a:solidFill>
              <a:latin typeface="Nexa Heavy"/>
              <a:cs typeface="Nexa Heavy"/>
            </a:endParaRPr>
          </a:p>
          <a:p>
            <a:pPr marL="285750" indent="-285750" algn="just">
              <a:buFontTx/>
              <a:buChar char="-"/>
            </a:pPr>
            <a:r>
              <a:rPr lang="fr-FR" sz="1500" b="1" dirty="0">
                <a:solidFill>
                  <a:schemeClr val="accent3"/>
                </a:solidFill>
                <a:latin typeface="Nexa Heavy"/>
                <a:cs typeface="Nexa Heavy"/>
              </a:rPr>
              <a:t>Une lecture avant tout géoéconomique du monde : Edward </a:t>
            </a:r>
            <a:r>
              <a:rPr lang="fr-FR" sz="1500" b="1" dirty="0" err="1">
                <a:solidFill>
                  <a:schemeClr val="accent3"/>
                </a:solidFill>
                <a:latin typeface="Nexa Heavy"/>
                <a:cs typeface="Nexa Heavy"/>
              </a:rPr>
              <a:t>Luttwak</a:t>
            </a:r>
            <a:r>
              <a:rPr lang="fr-FR" sz="1500" b="1" dirty="0">
                <a:solidFill>
                  <a:schemeClr val="accent3"/>
                </a:solidFill>
                <a:latin typeface="Nexa Heavy"/>
                <a:cs typeface="Nexa Heavy"/>
              </a:rPr>
              <a:t>, « </a:t>
            </a:r>
            <a:r>
              <a:rPr lang="fr-FR" sz="1500" b="1" dirty="0" err="1">
                <a:solidFill>
                  <a:schemeClr val="accent3"/>
                </a:solidFill>
                <a:latin typeface="Nexa Heavy"/>
                <a:cs typeface="Nexa Heavy"/>
              </a:rPr>
              <a:t>From</a:t>
            </a:r>
            <a:r>
              <a:rPr lang="fr-FR" sz="1500" b="1" dirty="0">
                <a:solidFill>
                  <a:schemeClr val="accent3"/>
                </a:solidFill>
                <a:latin typeface="Nexa Heavy"/>
                <a:cs typeface="Nexa Heavy"/>
              </a:rPr>
              <a:t> </a:t>
            </a:r>
            <a:r>
              <a:rPr lang="fr-FR" sz="1500" b="1" dirty="0" err="1">
                <a:solidFill>
                  <a:schemeClr val="accent3"/>
                </a:solidFill>
                <a:latin typeface="Nexa Heavy"/>
                <a:cs typeface="Nexa Heavy"/>
              </a:rPr>
              <a:t>Geopolitics</a:t>
            </a:r>
            <a:r>
              <a:rPr lang="fr-FR" sz="1500" b="1" dirty="0">
                <a:solidFill>
                  <a:schemeClr val="accent3"/>
                </a:solidFill>
                <a:latin typeface="Nexa Heavy"/>
                <a:cs typeface="Nexa Heavy"/>
              </a:rPr>
              <a:t> to </a:t>
            </a:r>
            <a:r>
              <a:rPr lang="fr-FR" sz="1500" b="1" dirty="0" err="1">
                <a:solidFill>
                  <a:schemeClr val="accent3"/>
                </a:solidFill>
                <a:latin typeface="Nexa Heavy"/>
                <a:cs typeface="Nexa Heavy"/>
              </a:rPr>
              <a:t>Geoeconomics</a:t>
            </a:r>
            <a:r>
              <a:rPr lang="fr-FR" sz="1500" b="1" dirty="0">
                <a:solidFill>
                  <a:schemeClr val="accent3"/>
                </a:solidFill>
                <a:latin typeface="Nexa Heavy"/>
                <a:cs typeface="Nexa Heavy"/>
              </a:rPr>
              <a:t>. Logic of </a:t>
            </a:r>
            <a:r>
              <a:rPr lang="fr-FR" sz="1500" b="1" dirty="0" err="1">
                <a:solidFill>
                  <a:schemeClr val="accent3"/>
                </a:solidFill>
                <a:latin typeface="Nexa Heavy"/>
                <a:cs typeface="Nexa Heavy"/>
              </a:rPr>
              <a:t>Conflict</a:t>
            </a:r>
            <a:r>
              <a:rPr lang="fr-FR" sz="1500" b="1" dirty="0">
                <a:solidFill>
                  <a:schemeClr val="accent3"/>
                </a:solidFill>
                <a:latin typeface="Nexa Heavy"/>
                <a:cs typeface="Nexa Heavy"/>
              </a:rPr>
              <a:t>, </a:t>
            </a:r>
            <a:r>
              <a:rPr lang="fr-FR" sz="1500" b="1" dirty="0" err="1">
                <a:solidFill>
                  <a:schemeClr val="accent3"/>
                </a:solidFill>
                <a:latin typeface="Nexa Heavy"/>
                <a:cs typeface="Nexa Heavy"/>
              </a:rPr>
              <a:t>Grammar</a:t>
            </a:r>
            <a:r>
              <a:rPr lang="fr-FR" sz="1500" b="1" dirty="0">
                <a:solidFill>
                  <a:schemeClr val="accent3"/>
                </a:solidFill>
                <a:latin typeface="Nexa Heavy"/>
                <a:cs typeface="Nexa Heavy"/>
              </a:rPr>
              <a:t> of Commerce », </a:t>
            </a:r>
            <a:r>
              <a:rPr lang="fr-FR" sz="1500" b="1" i="1" dirty="0">
                <a:solidFill>
                  <a:schemeClr val="accent3"/>
                </a:solidFill>
                <a:latin typeface="Nexa Heavy"/>
                <a:cs typeface="Nexa Heavy"/>
              </a:rPr>
              <a:t>The National </a:t>
            </a:r>
            <a:r>
              <a:rPr lang="fr-FR" sz="1500" b="1" i="1" dirty="0" err="1">
                <a:solidFill>
                  <a:schemeClr val="accent3"/>
                </a:solidFill>
                <a:latin typeface="Nexa Heavy"/>
                <a:cs typeface="Nexa Heavy"/>
              </a:rPr>
              <a:t>Interest</a:t>
            </a:r>
            <a:r>
              <a:rPr lang="fr-FR" sz="1500" b="1" dirty="0">
                <a:solidFill>
                  <a:schemeClr val="accent3"/>
                </a:solidFill>
                <a:latin typeface="Nexa Heavy"/>
                <a:cs typeface="Nexa Heavy"/>
              </a:rPr>
              <a:t>, 1990. </a:t>
            </a:r>
          </a:p>
          <a:p>
            <a:pPr marL="285750" indent="-285750" algn="just">
              <a:buFontTx/>
              <a:buChar char="-"/>
            </a:pPr>
            <a:r>
              <a:rPr lang="fr-FR" sz="1500" b="1" dirty="0">
                <a:solidFill>
                  <a:schemeClr val="accent3"/>
                </a:solidFill>
                <a:latin typeface="Nexa Heavy"/>
              </a:rPr>
              <a:t>Les Etats-Unis hyperpuissance, « ouvrant les marchés à la barre à mine » (Carla Hill, 1991)</a:t>
            </a:r>
            <a:endParaRPr lang="fr-FR" sz="1500" dirty="0">
              <a:solidFill>
                <a:schemeClr val="accent3"/>
              </a:solidFill>
            </a:endParaRPr>
          </a:p>
          <a:p>
            <a:pPr marL="285750" indent="-285750" algn="just">
              <a:buFontTx/>
              <a:buChar char="-"/>
            </a:pPr>
            <a:r>
              <a:rPr lang="fr-FR" sz="1500" b="1" dirty="0">
                <a:solidFill>
                  <a:schemeClr val="accent3"/>
                </a:solidFill>
              </a:rPr>
              <a:t>Les secrétaires d’Etat américains élèvent la « sécurité économique » au rang de priorité nationale durant les années 1990. C’est le cas notamment de Warren Christopher en 1993 ou encore Madeleine Albright.</a:t>
            </a:r>
          </a:p>
        </p:txBody>
      </p:sp>
      <p:pic>
        <p:nvPicPr>
          <p:cNvPr id="5" name="Image 4" descr="Une image contenant capture d’écran&#10;&#10;Description générée automatiquement">
            <a:extLst>
              <a:ext uri="{FF2B5EF4-FFF2-40B4-BE49-F238E27FC236}">
                <a16:creationId xmlns:a16="http://schemas.microsoft.com/office/drawing/2014/main" id="{74BE4B2E-EF08-453D-21EC-9F5DBE593856}"/>
              </a:ext>
            </a:extLst>
          </p:cNvPr>
          <p:cNvPicPr>
            <a:picLocks noChangeAspect="1"/>
          </p:cNvPicPr>
          <p:nvPr/>
        </p:nvPicPr>
        <p:blipFill>
          <a:blip r:embed="rId3"/>
          <a:stretch>
            <a:fillRect/>
          </a:stretch>
        </p:blipFill>
        <p:spPr>
          <a:xfrm>
            <a:off x="7821260" y="933794"/>
            <a:ext cx="4271553" cy="1356218"/>
          </a:xfrm>
          <a:prstGeom prst="rect">
            <a:avLst/>
          </a:prstGeom>
          <a:ln>
            <a:solidFill>
              <a:srgbClr val="C00000"/>
            </a:solidFill>
          </a:ln>
          <a:effectLst>
            <a:outerShdw blurRad="292100" dist="139700" dir="2700000" algn="tl" rotWithShape="0">
              <a:srgbClr val="333333">
                <a:alpha val="65000"/>
              </a:srgbClr>
            </a:outerShdw>
          </a:effectLst>
        </p:spPr>
      </p:pic>
      <p:sp>
        <p:nvSpPr>
          <p:cNvPr id="8" name="ZoneTexte 7">
            <a:extLst>
              <a:ext uri="{FF2B5EF4-FFF2-40B4-BE49-F238E27FC236}">
                <a16:creationId xmlns:a16="http://schemas.microsoft.com/office/drawing/2014/main" id="{6401F231-D2DF-FABA-CF08-EB4440753F82}"/>
              </a:ext>
            </a:extLst>
          </p:cNvPr>
          <p:cNvSpPr txBox="1"/>
          <p:nvPr/>
        </p:nvSpPr>
        <p:spPr>
          <a:xfrm>
            <a:off x="10468303" y="1226023"/>
            <a:ext cx="1470195" cy="430887"/>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a:ea typeface="+mn-ea"/>
                <a:cs typeface="+mn-cs"/>
              </a:rPr>
              <a:t>Liberal </a:t>
            </a:r>
            <a:r>
              <a:rPr lang="fr-FR" sz="1100" i="1" dirty="0">
                <a:ln w="0"/>
                <a:solidFill>
                  <a:srgbClr val="000000"/>
                </a:solidFill>
                <a:effectLst>
                  <a:outerShdw blurRad="38100" dist="19050" dir="2700000" algn="tl" rotWithShape="0">
                    <a:srgbClr val="000000">
                      <a:alpha val="40000"/>
                    </a:srgbClr>
                  </a:outerShdw>
                </a:effectLst>
                <a:latin typeface="Calibri" panose="020F0502020204030204"/>
              </a:rPr>
              <a:t>R</a:t>
            </a:r>
            <a:r>
              <a:rPr kumimoji="0" lang="fr-FR" sz="1100" b="0" i="1" u="none" strike="noStrike" kern="120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a:ea typeface="+mn-ea"/>
                <a:cs typeface="+mn-cs"/>
              </a:rPr>
              <a:t>ealist</a:t>
            </a:r>
            <a:endParaRPr kumimoji="0" lang="fr-FR" sz="1100" b="0" i="1"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a:ea typeface="+mn-ea"/>
                <a:cs typeface="+mn-cs"/>
              </a:rPr>
              <a:t>Trade Expectations</a:t>
            </a:r>
            <a:endParaRPr kumimoji="0" lang="fr-FR" sz="1100" b="1" i="1" u="none" strike="noStrike" kern="1200" cap="none" spc="0" normalizeH="0" baseline="0" noProof="0" dirty="0">
              <a:ln w="22225">
                <a:solidFill>
                  <a:srgbClr val="B8012C"/>
                </a:solidFill>
                <a:prstDash val="solid"/>
              </a:ln>
              <a:solidFill>
                <a:srgbClr val="B8012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 La guerre économique, fille de la mondialisation ?</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399712"/>
          </a:xfrm>
        </p:spPr>
        <p:txBody>
          <a:bodyPr/>
          <a:lstStyle/>
          <a:p>
            <a:r>
              <a:rPr lang="fr-FR" sz="2000" b="1" dirty="0">
                <a:solidFill>
                  <a:schemeClr val="accent2"/>
                </a:solidFill>
              </a:rPr>
              <a:t>C. </a:t>
            </a:r>
            <a:r>
              <a:rPr lang="fr-FR" sz="2000" b="1" dirty="0"/>
              <a:t>La guerre économique : un terme pour des réalités différentes</a:t>
            </a:r>
          </a:p>
          <a:p>
            <a:r>
              <a:rPr lang="fr-FR" sz="2000" b="1" dirty="0"/>
              <a:t>Le collier de perle &amp; nouvelles routes de la soie : un exemple de l’approche libérale-réaliste. </a:t>
            </a:r>
          </a:p>
        </p:txBody>
      </p:sp>
      <p:pic>
        <p:nvPicPr>
          <p:cNvPr id="5" name="Image 4">
            <a:extLst>
              <a:ext uri="{FF2B5EF4-FFF2-40B4-BE49-F238E27FC236}">
                <a16:creationId xmlns:a16="http://schemas.microsoft.com/office/drawing/2014/main" id="{93F34910-BBD8-2BBB-A7C9-27279BD539F3}"/>
              </a:ext>
            </a:extLst>
          </p:cNvPr>
          <p:cNvPicPr>
            <a:picLocks noChangeAspect="1"/>
          </p:cNvPicPr>
          <p:nvPr/>
        </p:nvPicPr>
        <p:blipFill>
          <a:blip r:embed="rId2"/>
          <a:stretch>
            <a:fillRect/>
          </a:stretch>
        </p:blipFill>
        <p:spPr>
          <a:xfrm>
            <a:off x="991505" y="1513627"/>
            <a:ext cx="6383221" cy="4870704"/>
          </a:xfrm>
          <a:prstGeom prst="rect">
            <a:avLst/>
          </a:prstGeom>
          <a:ln>
            <a:noFill/>
          </a:ln>
          <a:effectLst>
            <a:outerShdw blurRad="292100" dist="139700" dir="2700000" algn="tl" rotWithShape="0">
              <a:srgbClr val="333333">
                <a:alpha val="65000"/>
              </a:srgbClr>
            </a:outerShdw>
          </a:effectLst>
        </p:spPr>
      </p:pic>
      <p:sp>
        <p:nvSpPr>
          <p:cNvPr id="8" name="ZoneTexte 7">
            <a:extLst>
              <a:ext uri="{FF2B5EF4-FFF2-40B4-BE49-F238E27FC236}">
                <a16:creationId xmlns:a16="http://schemas.microsoft.com/office/drawing/2014/main" id="{E8FB76A6-7A13-7D23-DBE0-8AC7601573F8}"/>
              </a:ext>
            </a:extLst>
          </p:cNvPr>
          <p:cNvSpPr txBox="1"/>
          <p:nvPr/>
        </p:nvSpPr>
        <p:spPr>
          <a:xfrm>
            <a:off x="2621017" y="6581001"/>
            <a:ext cx="7062952" cy="276999"/>
          </a:xfrm>
          <a:prstGeom prst="rect">
            <a:avLst/>
          </a:prstGeom>
          <a:noFill/>
        </p:spPr>
        <p:txBody>
          <a:bodyPr wrap="square" rtlCol="0">
            <a:spAutoFit/>
          </a:bodyPr>
          <a:lstStyle/>
          <a:p>
            <a:r>
              <a:rPr lang="fr-FR" sz="1200" dirty="0"/>
              <a:t>https://</a:t>
            </a:r>
            <a:r>
              <a:rPr lang="fr-FR" sz="1200" dirty="0" err="1"/>
              <a:t>www.courrierinternational.com</a:t>
            </a:r>
            <a:r>
              <a:rPr lang="fr-FR" sz="1200" dirty="0"/>
              <a:t>/grand-format/chine-route-de-la-soie-la-mondialisation-selon-xi-</a:t>
            </a:r>
            <a:r>
              <a:rPr lang="fr-FR" sz="1200" dirty="0" err="1"/>
              <a:t>jinping</a:t>
            </a:r>
            <a:endParaRPr lang="fr-FR" sz="1200" dirty="0"/>
          </a:p>
        </p:txBody>
      </p:sp>
      <p:pic>
        <p:nvPicPr>
          <p:cNvPr id="4" name="Image 3" descr="Une image contenant capture d’écran&#10;&#10;Description générée automatiquement">
            <a:extLst>
              <a:ext uri="{FF2B5EF4-FFF2-40B4-BE49-F238E27FC236}">
                <a16:creationId xmlns:a16="http://schemas.microsoft.com/office/drawing/2014/main" id="{6C78E611-C83A-F0BF-2C2C-188B59414B91}"/>
              </a:ext>
            </a:extLst>
          </p:cNvPr>
          <p:cNvPicPr>
            <a:picLocks noChangeAspect="1"/>
          </p:cNvPicPr>
          <p:nvPr/>
        </p:nvPicPr>
        <p:blipFill>
          <a:blip r:embed="rId3"/>
          <a:stretch>
            <a:fillRect/>
          </a:stretch>
        </p:blipFill>
        <p:spPr>
          <a:xfrm>
            <a:off x="7800240" y="2903679"/>
            <a:ext cx="3988536" cy="1266360"/>
          </a:xfrm>
          <a:prstGeom prst="rect">
            <a:avLst/>
          </a:prstGeom>
          <a:ln>
            <a:solidFill>
              <a:srgbClr val="C00000"/>
            </a:solidFill>
          </a:ln>
          <a:effectLst>
            <a:outerShdw blurRad="292100" dist="139700" dir="2700000" algn="tl" rotWithShape="0">
              <a:srgbClr val="333333">
                <a:alpha val="65000"/>
              </a:srgbClr>
            </a:outerShdw>
          </a:effectLst>
        </p:spPr>
      </p:pic>
      <p:sp>
        <p:nvSpPr>
          <p:cNvPr id="7" name="ZoneTexte 6">
            <a:extLst>
              <a:ext uri="{FF2B5EF4-FFF2-40B4-BE49-F238E27FC236}">
                <a16:creationId xmlns:a16="http://schemas.microsoft.com/office/drawing/2014/main" id="{FAB65989-3251-41F3-C708-6B88A7A30E69}"/>
              </a:ext>
            </a:extLst>
          </p:cNvPr>
          <p:cNvSpPr txBox="1"/>
          <p:nvPr/>
        </p:nvSpPr>
        <p:spPr>
          <a:xfrm>
            <a:off x="10310648" y="3190675"/>
            <a:ext cx="1313793" cy="430887"/>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a:ea typeface="+mn-ea"/>
                <a:cs typeface="+mn-cs"/>
              </a:rPr>
              <a:t>Liberal </a:t>
            </a:r>
            <a:r>
              <a:rPr lang="fr-FR" sz="1100" i="1" dirty="0">
                <a:ln w="0"/>
                <a:solidFill>
                  <a:srgbClr val="000000"/>
                </a:solidFill>
                <a:effectLst>
                  <a:outerShdw blurRad="38100" dist="19050" dir="2700000" algn="tl" rotWithShape="0">
                    <a:srgbClr val="000000">
                      <a:alpha val="40000"/>
                    </a:srgbClr>
                  </a:outerShdw>
                </a:effectLst>
                <a:latin typeface="Calibri" panose="020F0502020204030204"/>
              </a:rPr>
              <a:t>R</a:t>
            </a:r>
            <a:r>
              <a:rPr kumimoji="0" lang="fr-FR" sz="1100" b="0" i="1" u="none" strike="noStrike" kern="120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a:ea typeface="+mn-ea"/>
                <a:cs typeface="+mn-cs"/>
              </a:rPr>
              <a:t>ealist</a:t>
            </a:r>
            <a:endParaRPr kumimoji="0" lang="fr-FR" sz="1100" b="0" i="1"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i="1" dirty="0">
                <a:ln w="0"/>
                <a:solidFill>
                  <a:srgbClr val="000000"/>
                </a:solidFill>
                <a:effectLst>
                  <a:outerShdw blurRad="38100" dist="19050" dir="2700000" algn="tl" rotWithShape="0">
                    <a:srgbClr val="000000">
                      <a:alpha val="40000"/>
                    </a:srgbClr>
                  </a:outerShdw>
                </a:effectLst>
                <a:latin typeface="Calibri" panose="020F0502020204030204"/>
              </a:rPr>
              <a:t>Trade Expectations</a:t>
            </a:r>
            <a:endParaRPr kumimoji="0" lang="fr-FR" sz="1100" b="1" i="1" u="none" strike="noStrike" kern="1200" cap="none" spc="0" normalizeH="0" baseline="0" noProof="0" dirty="0">
              <a:ln w="22225">
                <a:solidFill>
                  <a:srgbClr val="B8012C"/>
                </a:solidFill>
                <a:prstDash val="solid"/>
              </a:ln>
              <a:solidFill>
                <a:srgbClr val="B8012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29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 La guerre économique, fille de la mondialisation ?</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sz="2000" b="1" dirty="0">
                <a:solidFill>
                  <a:schemeClr val="accent2"/>
                </a:solidFill>
              </a:rPr>
              <a:t>C. </a:t>
            </a:r>
            <a:r>
              <a:rPr lang="fr-FR" sz="2000" b="1" dirty="0"/>
              <a:t>La guerre économique : un terme pour des réalités différentes</a:t>
            </a:r>
          </a:p>
          <a:p>
            <a:r>
              <a:rPr lang="fr-FR" dirty="0"/>
              <a:t>L’approche libérale-réaliste en action : une vision partagée par les élites américaine dans les années 1990</a:t>
            </a:r>
            <a:endParaRPr lang="fr-FR" sz="2000" b="1" dirty="0"/>
          </a:p>
        </p:txBody>
      </p:sp>
      <p:pic>
        <p:nvPicPr>
          <p:cNvPr id="4" name="Image 3" descr="Capture d’écran 2017-10-21 à 23.00.55.png">
            <a:extLst>
              <a:ext uri="{FF2B5EF4-FFF2-40B4-BE49-F238E27FC236}">
                <a16:creationId xmlns:a16="http://schemas.microsoft.com/office/drawing/2014/main" id="{97175884-CDA7-401B-ABE1-5B185248E1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837" y="1873949"/>
            <a:ext cx="7128917" cy="3859305"/>
          </a:xfrm>
          <a:prstGeom prst="rect">
            <a:avLst/>
          </a:prstGeom>
          <a:ln>
            <a:noFill/>
          </a:ln>
          <a:effectLst>
            <a:outerShdw blurRad="292100" dist="139700" dir="2700000" algn="tl" rotWithShape="0">
              <a:srgbClr val="333333">
                <a:alpha val="65000"/>
              </a:srgbClr>
            </a:outerShdw>
          </a:effectLst>
        </p:spPr>
      </p:pic>
      <p:sp>
        <p:nvSpPr>
          <p:cNvPr id="8" name="ZoneTexte 7">
            <a:extLst>
              <a:ext uri="{FF2B5EF4-FFF2-40B4-BE49-F238E27FC236}">
                <a16:creationId xmlns:a16="http://schemas.microsoft.com/office/drawing/2014/main" id="{BA6E5B4C-97BB-487F-8271-D2F2AB763C87}"/>
              </a:ext>
            </a:extLst>
          </p:cNvPr>
          <p:cNvSpPr txBox="1"/>
          <p:nvPr/>
        </p:nvSpPr>
        <p:spPr>
          <a:xfrm>
            <a:off x="989426" y="6164701"/>
            <a:ext cx="5575738" cy="276999"/>
          </a:xfrm>
          <a:prstGeom prst="rect">
            <a:avLst/>
          </a:prstGeom>
          <a:noFill/>
        </p:spPr>
        <p:txBody>
          <a:bodyPr wrap="square">
            <a:spAutoFit/>
          </a:bodyPr>
          <a:lstStyle/>
          <a:p>
            <a:r>
              <a:rPr lang="fr-FR" sz="1200" b="1" dirty="0">
                <a:solidFill>
                  <a:srgbClr val="666666"/>
                </a:solidFill>
                <a:latin typeface="Nexa Heavy"/>
                <a:cs typeface="Nexa Heavy"/>
              </a:rPr>
              <a:t>Ali </a:t>
            </a:r>
            <a:r>
              <a:rPr lang="fr-FR" sz="1200" b="1" dirty="0" err="1">
                <a:solidFill>
                  <a:srgbClr val="666666"/>
                </a:solidFill>
                <a:latin typeface="Nexa Heavy"/>
                <a:cs typeface="Nexa Heavy"/>
              </a:rPr>
              <a:t>Laïdi</a:t>
            </a:r>
            <a:r>
              <a:rPr lang="fr-FR" sz="1200" b="1" dirty="0">
                <a:solidFill>
                  <a:srgbClr val="666666"/>
                </a:solidFill>
                <a:latin typeface="Nexa Heavy"/>
                <a:cs typeface="Nexa Heavy"/>
              </a:rPr>
              <a:t>, </a:t>
            </a:r>
            <a:r>
              <a:rPr lang="fr-FR" sz="1200" b="1" i="1" dirty="0">
                <a:solidFill>
                  <a:srgbClr val="666666"/>
                </a:solidFill>
                <a:latin typeface="Nexa Heavy"/>
                <a:cs typeface="Nexa Heavy"/>
              </a:rPr>
              <a:t>Histoire mondiale de la guerre économique</a:t>
            </a:r>
            <a:r>
              <a:rPr lang="fr-FR" sz="1200" b="1" dirty="0">
                <a:solidFill>
                  <a:srgbClr val="666666"/>
                </a:solidFill>
                <a:latin typeface="Nexa Heavy"/>
                <a:cs typeface="Nexa Heavy"/>
              </a:rPr>
              <a:t>, Paris, Perrin, 2016, p. 453-454.</a:t>
            </a:r>
          </a:p>
        </p:txBody>
      </p:sp>
      <p:pic>
        <p:nvPicPr>
          <p:cNvPr id="5" name="Image 4" descr="Une image contenant capture d’écran&#10;&#10;Description générée automatiquement">
            <a:extLst>
              <a:ext uri="{FF2B5EF4-FFF2-40B4-BE49-F238E27FC236}">
                <a16:creationId xmlns:a16="http://schemas.microsoft.com/office/drawing/2014/main" id="{47531006-5A81-145B-ADA5-6692359CC151}"/>
              </a:ext>
            </a:extLst>
          </p:cNvPr>
          <p:cNvPicPr>
            <a:picLocks noChangeAspect="1"/>
          </p:cNvPicPr>
          <p:nvPr/>
        </p:nvPicPr>
        <p:blipFill>
          <a:blip r:embed="rId3"/>
          <a:stretch>
            <a:fillRect/>
          </a:stretch>
        </p:blipFill>
        <p:spPr>
          <a:xfrm>
            <a:off x="7800240" y="2903679"/>
            <a:ext cx="3988536" cy="1266360"/>
          </a:xfrm>
          <a:prstGeom prst="rect">
            <a:avLst/>
          </a:prstGeom>
          <a:ln>
            <a:solidFill>
              <a:srgbClr val="C00000"/>
            </a:solidFill>
          </a:ln>
          <a:effectLst>
            <a:outerShdw blurRad="292100" dist="139700" dir="2700000" algn="tl" rotWithShape="0">
              <a:srgbClr val="333333">
                <a:alpha val="65000"/>
              </a:srgbClr>
            </a:outerShdw>
          </a:effectLst>
        </p:spPr>
      </p:pic>
      <p:sp>
        <p:nvSpPr>
          <p:cNvPr id="6" name="ZoneTexte 5">
            <a:extLst>
              <a:ext uri="{FF2B5EF4-FFF2-40B4-BE49-F238E27FC236}">
                <a16:creationId xmlns:a16="http://schemas.microsoft.com/office/drawing/2014/main" id="{0350A2CF-1A16-8247-D264-DB33E579174B}"/>
              </a:ext>
            </a:extLst>
          </p:cNvPr>
          <p:cNvSpPr txBox="1"/>
          <p:nvPr/>
        </p:nvSpPr>
        <p:spPr>
          <a:xfrm>
            <a:off x="10299560" y="3185328"/>
            <a:ext cx="1316335" cy="430887"/>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a:ea typeface="+mn-ea"/>
                <a:cs typeface="+mn-cs"/>
              </a:rPr>
              <a:t>Liberal </a:t>
            </a:r>
            <a:r>
              <a:rPr kumimoji="0" lang="fr-FR" sz="1100" b="0" i="1" u="none" strike="noStrike" kern="120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a:ea typeface="+mn-ea"/>
                <a:cs typeface="+mn-cs"/>
              </a:rPr>
              <a:t>Realist</a:t>
            </a:r>
            <a:endParaRPr kumimoji="0" lang="fr-FR" sz="1100" b="0" i="1"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a:ea typeface="+mn-ea"/>
                <a:cs typeface="+mn-cs"/>
              </a:rPr>
              <a:t>Trade Expectations</a:t>
            </a:r>
            <a:endParaRPr kumimoji="0" lang="fr-FR" sz="1100" b="1" i="1" u="none" strike="noStrike" kern="1200" cap="none" spc="0" normalizeH="0" baseline="0" noProof="0" dirty="0">
              <a:ln w="22225">
                <a:solidFill>
                  <a:srgbClr val="B8012C"/>
                </a:solidFill>
                <a:prstDash val="solid"/>
              </a:ln>
              <a:solidFill>
                <a:srgbClr val="B8012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8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 La guerre économique, fille de la mondialisation ?</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sz="2000" b="1" dirty="0">
                <a:solidFill>
                  <a:schemeClr val="accent2"/>
                </a:solidFill>
              </a:rPr>
              <a:t>C. </a:t>
            </a:r>
            <a:r>
              <a:rPr lang="fr-FR" sz="2000" b="1" dirty="0"/>
              <a:t>La guerre économique : un terme pour des réalités différentes</a:t>
            </a:r>
          </a:p>
          <a:p>
            <a:r>
              <a:rPr lang="fr-FR" sz="2000" b="1" dirty="0"/>
              <a:t>Washington, capitale de la guerre économique</a:t>
            </a:r>
          </a:p>
        </p:txBody>
      </p:sp>
      <p:pic>
        <p:nvPicPr>
          <p:cNvPr id="5" name="Image 4">
            <a:extLst>
              <a:ext uri="{FF2B5EF4-FFF2-40B4-BE49-F238E27FC236}">
                <a16:creationId xmlns:a16="http://schemas.microsoft.com/office/drawing/2014/main" id="{356A513B-8CDD-4AFE-8CD0-34607223E12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517244" y="1669847"/>
            <a:ext cx="3578755" cy="5044360"/>
          </a:xfrm>
          <a:prstGeom prst="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95444686-BE51-4306-B9EA-E8198FACB01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69846"/>
            <a:ext cx="3578756" cy="50443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9625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 La guerre économique, fille de la mondialisation ?</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sz="2000" b="1" dirty="0">
                <a:solidFill>
                  <a:schemeClr val="accent2"/>
                </a:solidFill>
              </a:rPr>
              <a:t>C. </a:t>
            </a:r>
            <a:r>
              <a:rPr lang="fr-FR" sz="2000" b="1" dirty="0"/>
              <a:t>La guerre économique : un terme pour des réalités différentes</a:t>
            </a:r>
          </a:p>
          <a:p>
            <a:r>
              <a:rPr lang="fr-FR" sz="2000" b="1" dirty="0"/>
              <a:t>The </a:t>
            </a:r>
            <a:r>
              <a:rPr lang="fr-FR" sz="2000" b="1" dirty="0" err="1"/>
              <a:t>Economic</a:t>
            </a:r>
            <a:r>
              <a:rPr lang="fr-FR" sz="2000" b="1" dirty="0"/>
              <a:t> </a:t>
            </a:r>
            <a:r>
              <a:rPr lang="fr-FR" sz="2000" b="1" dirty="0" err="1"/>
              <a:t>Weapon</a:t>
            </a:r>
            <a:r>
              <a:rPr lang="fr-FR" sz="2000" b="1" dirty="0"/>
              <a:t> : l’approche réaliste</a:t>
            </a:r>
          </a:p>
        </p:txBody>
      </p:sp>
      <p:sp>
        <p:nvSpPr>
          <p:cNvPr id="4" name="ZoneTexte 3">
            <a:extLst>
              <a:ext uri="{FF2B5EF4-FFF2-40B4-BE49-F238E27FC236}">
                <a16:creationId xmlns:a16="http://schemas.microsoft.com/office/drawing/2014/main" id="{43F2D3B6-DA1E-A07D-4E82-7FA1D464E6F4}"/>
              </a:ext>
            </a:extLst>
          </p:cNvPr>
          <p:cNvSpPr txBox="1"/>
          <p:nvPr/>
        </p:nvSpPr>
        <p:spPr>
          <a:xfrm>
            <a:off x="4128653" y="3117713"/>
            <a:ext cx="7767779" cy="3046988"/>
          </a:xfrm>
          <a:prstGeom prst="rect">
            <a:avLst/>
          </a:prstGeom>
          <a:noFill/>
        </p:spPr>
        <p:txBody>
          <a:bodyPr wrap="square" rtlCol="0">
            <a:spAutoFit/>
          </a:bodyPr>
          <a:lstStyle/>
          <a:p>
            <a:pPr algn="just"/>
            <a:r>
              <a:rPr lang="en-GB" sz="1600" b="0" i="0" u="none" strike="noStrike" dirty="0">
                <a:solidFill>
                  <a:srgbClr val="444444"/>
                </a:solidFill>
                <a:effectLst/>
                <a:latin typeface="Mallory Book"/>
              </a:rPr>
              <a:t>Economic sanctions dominate the landscape of world politics today. First developed in the early twentieth century as a way of exploiting the flows of globalization to defend liberal internationalism, their appeal is that they function as an alternative to war. </a:t>
            </a:r>
            <a:r>
              <a:rPr lang="en-GB" sz="1600" b="1" i="0" u="none" strike="noStrike" dirty="0">
                <a:solidFill>
                  <a:srgbClr val="444444"/>
                </a:solidFill>
                <a:effectLst/>
                <a:latin typeface="Mallory Book"/>
              </a:rPr>
              <a:t>This view, however, ignores the dark paradox at their core: designed to prevent war, economic sanctions are </a:t>
            </a:r>
            <a:r>
              <a:rPr lang="en-GB" sz="1600" b="1" i="0" u="none" strike="noStrike" dirty="0" err="1">
                <a:solidFill>
                  <a:srgbClr val="444444"/>
                </a:solidFill>
                <a:effectLst/>
                <a:latin typeface="Mallory Book"/>
              </a:rPr>
              <a:t>modeled</a:t>
            </a:r>
            <a:r>
              <a:rPr lang="en-GB" sz="1600" b="1" i="0" u="none" strike="noStrike" dirty="0">
                <a:solidFill>
                  <a:srgbClr val="444444"/>
                </a:solidFill>
                <a:effectLst/>
                <a:latin typeface="Mallory Book"/>
              </a:rPr>
              <a:t> on devastating techniques of warfare</a:t>
            </a:r>
            <a:r>
              <a:rPr lang="en-GB" sz="1600" b="0" i="0" u="none" strike="noStrike" dirty="0">
                <a:solidFill>
                  <a:srgbClr val="444444"/>
                </a:solidFill>
                <a:effectLst/>
                <a:latin typeface="Mallory Book"/>
              </a:rPr>
              <a:t>.</a:t>
            </a:r>
          </a:p>
          <a:p>
            <a:pPr algn="just"/>
            <a:br>
              <a:rPr lang="en-GB" sz="1600" dirty="0"/>
            </a:br>
            <a:r>
              <a:rPr lang="en-GB" sz="1600" b="0" i="0" u="none" strike="noStrike" dirty="0">
                <a:solidFill>
                  <a:srgbClr val="444444"/>
                </a:solidFill>
                <a:effectLst/>
                <a:latin typeface="Mallory Book"/>
              </a:rPr>
              <a:t>Tracing the use of economic sanctions from the blockades of World War I to the policing of colonial empires and the interwar confrontation with fascism, Nicholas Mulder uses extensive archival research in a political, economic, legal, and military history that reveals how a coercive wartime tool was adopted as an instrument of peacekeeping by the League of Nations. This timely study casts an overdue light on why sanctions are widely considered a form of war, and why their unintended consequences are so tremendous.</a:t>
            </a:r>
            <a:endParaRPr lang="en-GB" sz="1600" dirty="0"/>
          </a:p>
        </p:txBody>
      </p:sp>
      <p:pic>
        <p:nvPicPr>
          <p:cNvPr id="8" name="Image 7">
            <a:extLst>
              <a:ext uri="{FF2B5EF4-FFF2-40B4-BE49-F238E27FC236}">
                <a16:creationId xmlns:a16="http://schemas.microsoft.com/office/drawing/2014/main" id="{2A793F29-9ECF-21C5-697F-CA8D448EE93D}"/>
              </a:ext>
            </a:extLst>
          </p:cNvPr>
          <p:cNvPicPr>
            <a:picLocks noChangeAspect="1"/>
          </p:cNvPicPr>
          <p:nvPr/>
        </p:nvPicPr>
        <p:blipFill>
          <a:blip r:embed="rId2"/>
          <a:stretch>
            <a:fillRect/>
          </a:stretch>
        </p:blipFill>
        <p:spPr>
          <a:xfrm>
            <a:off x="865980" y="1866371"/>
            <a:ext cx="2873035" cy="4298330"/>
          </a:xfrm>
          <a:prstGeom prst="rect">
            <a:avLst/>
          </a:prstGeom>
          <a:ln>
            <a:noFill/>
          </a:ln>
          <a:effectLst>
            <a:outerShdw blurRad="292100" dist="139700" dir="2700000" algn="tl" rotWithShape="0">
              <a:srgbClr val="333333">
                <a:alpha val="65000"/>
              </a:srgbClr>
            </a:outerShdw>
          </a:effectLst>
        </p:spPr>
      </p:pic>
      <p:pic>
        <p:nvPicPr>
          <p:cNvPr id="5" name="Image 4" descr="Une image contenant capture d’écran&#10;&#10;Description générée automatiquement">
            <a:extLst>
              <a:ext uri="{FF2B5EF4-FFF2-40B4-BE49-F238E27FC236}">
                <a16:creationId xmlns:a16="http://schemas.microsoft.com/office/drawing/2014/main" id="{75A99042-7C69-C191-B2AF-01BDEC046D4F}"/>
              </a:ext>
            </a:extLst>
          </p:cNvPr>
          <p:cNvPicPr>
            <a:picLocks noChangeAspect="1"/>
          </p:cNvPicPr>
          <p:nvPr/>
        </p:nvPicPr>
        <p:blipFill>
          <a:blip r:embed="rId3"/>
          <a:stretch>
            <a:fillRect/>
          </a:stretch>
        </p:blipFill>
        <p:spPr>
          <a:xfrm>
            <a:off x="6152493" y="1413950"/>
            <a:ext cx="3988536" cy="1266360"/>
          </a:xfrm>
          <a:prstGeom prst="rect">
            <a:avLst/>
          </a:prstGeom>
          <a:ln>
            <a:solidFill>
              <a:srgbClr val="C00000"/>
            </a:solidFill>
          </a:ln>
          <a:effectLst>
            <a:outerShdw blurRad="292100" dist="139700" dir="2700000" algn="tl" rotWithShape="0">
              <a:srgbClr val="333333">
                <a:alpha val="65000"/>
              </a:srgbClr>
            </a:outerShdw>
          </a:effectLst>
        </p:spPr>
      </p:pic>
      <p:sp>
        <p:nvSpPr>
          <p:cNvPr id="7" name="ZoneTexte 6">
            <a:extLst>
              <a:ext uri="{FF2B5EF4-FFF2-40B4-BE49-F238E27FC236}">
                <a16:creationId xmlns:a16="http://schemas.microsoft.com/office/drawing/2014/main" id="{FCCC4D85-67C0-4274-864D-889C5173BB02}"/>
              </a:ext>
            </a:extLst>
          </p:cNvPr>
          <p:cNvSpPr txBox="1"/>
          <p:nvPr/>
        </p:nvSpPr>
        <p:spPr>
          <a:xfrm>
            <a:off x="8660524" y="2107790"/>
            <a:ext cx="1219200" cy="307777"/>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a:ea typeface="+mn-ea"/>
                <a:cs typeface="+mn-cs"/>
              </a:rPr>
              <a:t>Realist</a:t>
            </a:r>
            <a:r>
              <a:rPr kumimoji="0" lang="fr-FR" sz="1400" b="0" i="1"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a:ea typeface="+mn-ea"/>
                <a:cs typeface="+mn-cs"/>
              </a:rPr>
              <a:t> Theory</a:t>
            </a:r>
            <a:endParaRPr kumimoji="0" lang="fr-FR" sz="1400" b="1" i="1" u="none" strike="noStrike" kern="1200" cap="none" spc="0" normalizeH="0" baseline="0" noProof="0" dirty="0">
              <a:ln w="22225">
                <a:solidFill>
                  <a:srgbClr val="B8012C"/>
                </a:solidFill>
                <a:prstDash val="solid"/>
              </a:ln>
              <a:solidFill>
                <a:srgbClr val="B8012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5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useBgFill="1">
        <p:nvSpPr>
          <p:cNvPr id="28" name="Rectangle 1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1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1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2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2" name="Freeform: Shape 2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EF560C7-9AAE-1845-BAD2-A4E1F759EAE3}"/>
              </a:ext>
            </a:extLst>
          </p:cNvPr>
          <p:cNvSpPr>
            <a:spLocks noGrp="1"/>
          </p:cNvSpPr>
          <p:nvPr>
            <p:ph type="ctrTitle"/>
          </p:nvPr>
        </p:nvSpPr>
        <p:spPr>
          <a:xfrm>
            <a:off x="314216" y="2111357"/>
            <a:ext cx="3409384" cy="2615005"/>
          </a:xfrm>
        </p:spPr>
        <p:txBody>
          <a:bodyPr vert="horz" lIns="91440" tIns="45720" rIns="91440" bIns="45720" rtlCol="0" anchor="b">
            <a:noAutofit/>
          </a:bodyPr>
          <a:lstStyle/>
          <a:p>
            <a:pPr algn="ctr">
              <a:lnSpc>
                <a:spcPct val="90000"/>
              </a:lnSpc>
              <a:spcBef>
                <a:spcPct val="0"/>
              </a:spcBef>
              <a:spcAft>
                <a:spcPts val="600"/>
              </a:spcAft>
            </a:pPr>
            <a:r>
              <a:rPr lang="en-US" sz="3600" b="1" kern="1200" dirty="0">
                <a:solidFill>
                  <a:srgbClr val="FFFFFF"/>
                </a:solidFill>
                <a:latin typeface="+mj-lt"/>
                <a:ea typeface="+mj-ea"/>
                <a:cs typeface="+mj-cs"/>
              </a:rPr>
              <a:t>II. </a:t>
            </a:r>
            <a:br>
              <a:rPr lang="en-US" sz="3600" b="1" kern="1200" dirty="0">
                <a:solidFill>
                  <a:srgbClr val="FFFFFF"/>
                </a:solidFill>
                <a:latin typeface="+mj-lt"/>
                <a:ea typeface="+mj-ea"/>
                <a:cs typeface="+mj-cs"/>
              </a:rPr>
            </a:br>
            <a:r>
              <a:rPr lang="en-US" sz="3600" b="1" kern="1200" dirty="0" err="1">
                <a:solidFill>
                  <a:srgbClr val="FFFFFF"/>
                </a:solidFill>
                <a:latin typeface="+mj-lt"/>
                <a:ea typeface="+mj-ea"/>
                <a:cs typeface="+mj-cs"/>
              </a:rPr>
              <a:t>Acteurs</a:t>
            </a:r>
            <a:r>
              <a:rPr lang="en-US" sz="3600" b="1" kern="1200" dirty="0">
                <a:solidFill>
                  <a:srgbClr val="FFFFFF"/>
                </a:solidFill>
                <a:latin typeface="+mj-lt"/>
                <a:ea typeface="+mj-ea"/>
                <a:cs typeface="+mj-cs"/>
              </a:rPr>
              <a:t> et </a:t>
            </a:r>
            <a:r>
              <a:rPr lang="en-US" sz="3600" b="1" kern="1200" dirty="0" err="1">
                <a:solidFill>
                  <a:srgbClr val="FFFFFF"/>
                </a:solidFill>
                <a:latin typeface="+mj-lt"/>
                <a:ea typeface="+mj-ea"/>
                <a:cs typeface="+mj-cs"/>
              </a:rPr>
              <a:t>armes</a:t>
            </a:r>
            <a:r>
              <a:rPr lang="en-US" sz="3600" b="1" kern="1200" dirty="0">
                <a:solidFill>
                  <a:srgbClr val="FFFFFF"/>
                </a:solidFill>
                <a:latin typeface="+mj-lt"/>
                <a:ea typeface="+mj-ea"/>
                <a:cs typeface="+mj-cs"/>
              </a:rPr>
              <a:t> </a:t>
            </a:r>
            <a:br>
              <a:rPr lang="en-US" sz="3600" b="1" kern="1200" dirty="0">
                <a:solidFill>
                  <a:srgbClr val="FFFFFF"/>
                </a:solidFill>
                <a:latin typeface="+mj-lt"/>
                <a:ea typeface="+mj-ea"/>
                <a:cs typeface="+mj-cs"/>
              </a:rPr>
            </a:br>
            <a:r>
              <a:rPr lang="en-US" sz="3600" b="1" kern="1200" dirty="0">
                <a:solidFill>
                  <a:srgbClr val="FFFFFF"/>
                </a:solidFill>
                <a:latin typeface="+mj-lt"/>
                <a:ea typeface="+mj-ea"/>
                <a:cs typeface="+mj-cs"/>
              </a:rPr>
              <a:t>de la guerre </a:t>
            </a:r>
            <a:r>
              <a:rPr lang="en-US" sz="3600" b="1" kern="1200" dirty="0" err="1">
                <a:solidFill>
                  <a:srgbClr val="FFFFFF"/>
                </a:solidFill>
                <a:latin typeface="+mj-lt"/>
                <a:ea typeface="+mj-ea"/>
                <a:cs typeface="+mj-cs"/>
              </a:rPr>
              <a:t>économique</a:t>
            </a:r>
            <a:endParaRPr lang="en-US" sz="3600" kern="1200" dirty="0">
              <a:solidFill>
                <a:srgbClr val="FFFFFF"/>
              </a:solidFill>
              <a:latin typeface="+mj-lt"/>
              <a:ea typeface="+mj-ea"/>
              <a:cs typeface="+mj-cs"/>
            </a:endParaRPr>
          </a:p>
        </p:txBody>
      </p:sp>
      <p:sp>
        <p:nvSpPr>
          <p:cNvPr id="5" name="Text Placeholder 4">
            <a:extLst>
              <a:ext uri="{FF2B5EF4-FFF2-40B4-BE49-F238E27FC236}">
                <a16:creationId xmlns:a16="http://schemas.microsoft.com/office/drawing/2014/main" id="{0155F8B2-63C1-465B-AAAD-264F7A1AA9FC}"/>
              </a:ext>
            </a:extLst>
          </p:cNvPr>
          <p:cNvSpPr>
            <a:spLocks noGrp="1"/>
          </p:cNvSpPr>
          <p:nvPr>
            <p:ph type="body" sz="quarter" idx="12"/>
          </p:nvPr>
        </p:nvSpPr>
        <p:spPr>
          <a:xfrm>
            <a:off x="4124952" y="1776764"/>
            <a:ext cx="8058431" cy="3284190"/>
          </a:xfrm>
        </p:spPr>
        <p:txBody>
          <a:bodyPr/>
          <a:lstStyle/>
          <a:p>
            <a:r>
              <a:rPr lang="fr-FR" sz="2400" b="1" dirty="0">
                <a:solidFill>
                  <a:schemeClr val="accent2"/>
                </a:solidFill>
              </a:rPr>
              <a:t>A. </a:t>
            </a:r>
            <a:r>
              <a:rPr lang="fr-FR" sz="2400" b="1" dirty="0"/>
              <a:t>L’État, général en chef de la guerre économique</a:t>
            </a:r>
            <a:endParaRPr lang="fr-FR" sz="2400" dirty="0"/>
          </a:p>
          <a:p>
            <a:endParaRPr lang="fr-FR" sz="2400" dirty="0"/>
          </a:p>
          <a:p>
            <a:endParaRPr lang="fr-FR" sz="2400" dirty="0"/>
          </a:p>
          <a:p>
            <a:r>
              <a:rPr lang="fr-FR" sz="2400" b="1" dirty="0">
                <a:solidFill>
                  <a:schemeClr val="accent2"/>
                </a:solidFill>
              </a:rPr>
              <a:t>B. </a:t>
            </a:r>
            <a:r>
              <a:rPr lang="fr-FR" sz="2400" b="1" dirty="0"/>
              <a:t>Les entreprises et l’intelligence économique</a:t>
            </a:r>
            <a:endParaRPr lang="fr-FR" sz="2400" dirty="0"/>
          </a:p>
          <a:p>
            <a:endParaRPr lang="fr-FR" sz="2400" dirty="0"/>
          </a:p>
          <a:p>
            <a:endParaRPr lang="fr-FR" sz="2400" dirty="0"/>
          </a:p>
          <a:p>
            <a:r>
              <a:rPr lang="fr-FR" sz="2400" b="1" dirty="0">
                <a:solidFill>
                  <a:schemeClr val="accent2"/>
                </a:solidFill>
              </a:rPr>
              <a:t>C. </a:t>
            </a:r>
            <a:r>
              <a:rPr lang="fr-FR" sz="2400" b="1" dirty="0"/>
              <a:t>Une étude de cas : la vente d’Alstom à General Electric</a:t>
            </a:r>
            <a:endParaRPr lang="fr-FR" sz="2400" dirty="0"/>
          </a:p>
        </p:txBody>
      </p:sp>
    </p:spTree>
    <p:extLst>
      <p:ext uri="{BB962C8B-B14F-4D97-AF65-F5344CB8AC3E}">
        <p14:creationId xmlns:p14="http://schemas.microsoft.com/office/powerpoint/2010/main" val="330812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fade">
                                      <p:cBhvr>
                                        <p:cTn id="1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 Acteurs et armes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dirty="0">
                <a:solidFill>
                  <a:schemeClr val="accent2"/>
                </a:solidFill>
              </a:rPr>
              <a:t>A</a:t>
            </a:r>
            <a:r>
              <a:rPr lang="fr-FR" sz="2000" b="1" dirty="0">
                <a:solidFill>
                  <a:schemeClr val="accent2"/>
                </a:solidFill>
              </a:rPr>
              <a:t>. </a:t>
            </a:r>
            <a:r>
              <a:rPr lang="fr-FR" sz="2000" b="1" dirty="0"/>
              <a:t>L’État, général en chef de la guerre économique</a:t>
            </a:r>
            <a:endParaRPr lang="fr-FR" dirty="0"/>
          </a:p>
        </p:txBody>
      </p:sp>
    </p:spTree>
    <p:extLst>
      <p:ext uri="{BB962C8B-B14F-4D97-AF65-F5344CB8AC3E}">
        <p14:creationId xmlns:p14="http://schemas.microsoft.com/office/powerpoint/2010/main" val="117175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 Acteurs et armes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dirty="0">
                <a:solidFill>
                  <a:schemeClr val="accent2"/>
                </a:solidFill>
              </a:rPr>
              <a:t>A</a:t>
            </a:r>
            <a:r>
              <a:rPr lang="fr-FR" sz="2000" b="1" dirty="0">
                <a:solidFill>
                  <a:schemeClr val="accent2"/>
                </a:solidFill>
              </a:rPr>
              <a:t>. </a:t>
            </a:r>
            <a:r>
              <a:rPr lang="fr-FR" sz="2000" b="1" dirty="0"/>
              <a:t>L’État, général en chef de la guerre économique. Un nouveau cadre stratégique</a:t>
            </a:r>
            <a:endParaRPr lang="fr-FR" dirty="0"/>
          </a:p>
        </p:txBody>
      </p:sp>
      <p:sp>
        <p:nvSpPr>
          <p:cNvPr id="7" name="ZoneTexte 6">
            <a:extLst>
              <a:ext uri="{FF2B5EF4-FFF2-40B4-BE49-F238E27FC236}">
                <a16:creationId xmlns:a16="http://schemas.microsoft.com/office/drawing/2014/main" id="{B280717F-5408-4215-A4CE-8CD452365859}"/>
              </a:ext>
            </a:extLst>
          </p:cNvPr>
          <p:cNvSpPr txBox="1"/>
          <p:nvPr/>
        </p:nvSpPr>
        <p:spPr>
          <a:xfrm>
            <a:off x="838200" y="1582340"/>
            <a:ext cx="3752193" cy="3693319"/>
          </a:xfrm>
          <a:prstGeom prst="rect">
            <a:avLst/>
          </a:prstGeom>
          <a:noFill/>
        </p:spPr>
        <p:txBody>
          <a:bodyPr wrap="square">
            <a:spAutoFit/>
          </a:bodyPr>
          <a:lstStyle/>
          <a:p>
            <a:pPr marL="0" indent="0" algn="just">
              <a:buNone/>
            </a:pPr>
            <a:r>
              <a:rPr lang="fr-FR" sz="1800" dirty="0">
                <a:solidFill>
                  <a:schemeClr val="accent3"/>
                </a:solidFill>
              </a:rPr>
              <a:t>. Au couple « allié – adversaire », typique de la guerre s’est superposé un	second couple, celui de « partenaire – concurrent » (Chine-Taïwan)</a:t>
            </a:r>
          </a:p>
          <a:p>
            <a:pPr marL="0" indent="0">
              <a:buNone/>
            </a:pPr>
            <a:endParaRPr lang="fr-FR" sz="1800" dirty="0">
              <a:solidFill>
                <a:schemeClr val="accent3"/>
              </a:solidFill>
            </a:endParaRPr>
          </a:p>
          <a:p>
            <a:pPr marL="0" indent="0" algn="just">
              <a:buNone/>
            </a:pPr>
            <a:r>
              <a:rPr lang="fr-FR" sz="1800" dirty="0">
                <a:solidFill>
                  <a:schemeClr val="accent3"/>
                </a:solidFill>
              </a:rPr>
              <a:t>. Le triptyque pays capitalistes / pays communistes / pays en 	développement a cédé la place au triptyque Etats-Unis/pays émergents/	puissances historiques</a:t>
            </a:r>
          </a:p>
          <a:p>
            <a:endParaRPr lang="fr-FR" sz="1800" dirty="0"/>
          </a:p>
        </p:txBody>
      </p:sp>
      <p:pic>
        <p:nvPicPr>
          <p:cNvPr id="6" name="Image 5" descr="Capture d’écran 2016-06-19 à 14.03.55.png">
            <a:extLst>
              <a:ext uri="{FF2B5EF4-FFF2-40B4-BE49-F238E27FC236}">
                <a16:creationId xmlns:a16="http://schemas.microsoft.com/office/drawing/2014/main" id="{FDFE6CA2-A4A2-48A3-BE00-A6A1B40148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429" y="1397038"/>
            <a:ext cx="6977678" cy="4063922"/>
          </a:xfrm>
          <a:prstGeom prst="rect">
            <a:avLst/>
          </a:prstGeom>
          <a:ln>
            <a:noFill/>
          </a:ln>
          <a:effectLst>
            <a:outerShdw blurRad="292100" dist="139700" dir="2700000" algn="tl" rotWithShape="0">
              <a:srgbClr val="333333">
                <a:alpha val="65000"/>
              </a:srgbClr>
            </a:outerShdw>
          </a:effectLst>
        </p:spPr>
      </p:pic>
      <p:sp>
        <p:nvSpPr>
          <p:cNvPr id="11" name="ZoneTexte 10">
            <a:extLst>
              <a:ext uri="{FF2B5EF4-FFF2-40B4-BE49-F238E27FC236}">
                <a16:creationId xmlns:a16="http://schemas.microsoft.com/office/drawing/2014/main" id="{B66C3950-D062-49DF-B8B3-055C0B50ED9F}"/>
              </a:ext>
            </a:extLst>
          </p:cNvPr>
          <p:cNvSpPr txBox="1"/>
          <p:nvPr/>
        </p:nvSpPr>
        <p:spPr>
          <a:xfrm>
            <a:off x="5164713" y="5590785"/>
            <a:ext cx="6359109" cy="523220"/>
          </a:xfrm>
          <a:prstGeom prst="rect">
            <a:avLst/>
          </a:prstGeom>
          <a:noFill/>
        </p:spPr>
        <p:txBody>
          <a:bodyPr wrap="square">
            <a:spAutoFit/>
          </a:bodyPr>
          <a:lstStyle/>
          <a:p>
            <a:r>
              <a:rPr lang="fr-FR" sz="1000" b="1" dirty="0">
                <a:solidFill>
                  <a:srgbClr val="666666"/>
                </a:solidFill>
              </a:rPr>
              <a:t>Christian </a:t>
            </a:r>
            <a:r>
              <a:rPr lang="fr-FR" sz="1000" b="1" dirty="0" err="1">
                <a:solidFill>
                  <a:srgbClr val="666666"/>
                </a:solidFill>
              </a:rPr>
              <a:t>Harbulot</a:t>
            </a:r>
            <a:r>
              <a:rPr lang="fr-FR" sz="1000" b="1" dirty="0">
                <a:solidFill>
                  <a:srgbClr val="666666"/>
                </a:solidFill>
              </a:rPr>
              <a:t>, </a:t>
            </a:r>
            <a:r>
              <a:rPr lang="fr-FR" sz="1000" b="1" i="1" dirty="0">
                <a:solidFill>
                  <a:srgbClr val="666666"/>
                </a:solidFill>
              </a:rPr>
              <a:t>La main invisible des puissances. Les Européens face à la guerre économique</a:t>
            </a:r>
            <a:r>
              <a:rPr lang="fr-FR" sz="1000" b="1" dirty="0">
                <a:solidFill>
                  <a:srgbClr val="666666"/>
                </a:solidFill>
              </a:rPr>
              <a:t>, Paris, Ellipses, 2007</a:t>
            </a:r>
            <a:r>
              <a:rPr lang="fr-FR" sz="1000" b="1" i="1" dirty="0">
                <a:solidFill>
                  <a:srgbClr val="666666"/>
                </a:solidFill>
              </a:rPr>
              <a:t>.</a:t>
            </a:r>
            <a:endParaRPr lang="fr-FR" sz="1000" b="1" dirty="0">
              <a:solidFill>
                <a:srgbClr val="666666"/>
              </a:solidFill>
            </a:endParaRPr>
          </a:p>
          <a:p>
            <a:endParaRPr lang="fr-FR" sz="1800" dirty="0"/>
          </a:p>
        </p:txBody>
      </p:sp>
    </p:spTree>
    <p:extLst>
      <p:ext uri="{BB962C8B-B14F-4D97-AF65-F5344CB8AC3E}">
        <p14:creationId xmlns:p14="http://schemas.microsoft.com/office/powerpoint/2010/main" val="407123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 Acteurs et armes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dirty="0">
                <a:solidFill>
                  <a:schemeClr val="accent2"/>
                </a:solidFill>
              </a:rPr>
              <a:t>A</a:t>
            </a:r>
            <a:r>
              <a:rPr lang="fr-FR" sz="2000" b="1" dirty="0">
                <a:solidFill>
                  <a:schemeClr val="accent2"/>
                </a:solidFill>
              </a:rPr>
              <a:t>. </a:t>
            </a:r>
            <a:r>
              <a:rPr lang="fr-FR" sz="2000" b="1" dirty="0"/>
              <a:t>L’État, général en chef de la guerre économique. En France, le rapport Martre, une prise de conscience</a:t>
            </a:r>
            <a:endParaRPr lang="fr-FR" dirty="0"/>
          </a:p>
        </p:txBody>
      </p:sp>
      <p:pic>
        <p:nvPicPr>
          <p:cNvPr id="4" name="Image 3" descr="Capture d’écran 2017-10-21 à 22.47.13.png">
            <a:extLst>
              <a:ext uri="{FF2B5EF4-FFF2-40B4-BE49-F238E27FC236}">
                <a16:creationId xmlns:a16="http://schemas.microsoft.com/office/drawing/2014/main" id="{9C7F01E7-23B8-4CFD-B9A5-91F2AA27F8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80" y="1669847"/>
            <a:ext cx="2658003" cy="3522263"/>
          </a:xfrm>
          <a:prstGeom prst="rect">
            <a:avLst/>
          </a:prstGeom>
          <a:ln>
            <a:noFill/>
          </a:ln>
          <a:effectLst>
            <a:outerShdw blurRad="292100" dist="139700" dir="2700000" algn="tl" rotWithShape="0">
              <a:srgbClr val="333333">
                <a:alpha val="65000"/>
              </a:srgbClr>
            </a:outerShdw>
          </a:effectLst>
        </p:spPr>
      </p:pic>
      <p:sp>
        <p:nvSpPr>
          <p:cNvPr id="7" name="ZoneTexte 6">
            <a:extLst>
              <a:ext uri="{FF2B5EF4-FFF2-40B4-BE49-F238E27FC236}">
                <a16:creationId xmlns:a16="http://schemas.microsoft.com/office/drawing/2014/main" id="{9B6F2AF3-B51C-4CD0-B287-06FA64762CCE}"/>
              </a:ext>
            </a:extLst>
          </p:cNvPr>
          <p:cNvSpPr txBox="1"/>
          <p:nvPr/>
        </p:nvSpPr>
        <p:spPr>
          <a:xfrm>
            <a:off x="3605047" y="1166842"/>
            <a:ext cx="8418787" cy="5262979"/>
          </a:xfrm>
          <a:prstGeom prst="rect">
            <a:avLst/>
          </a:prstGeom>
          <a:noFill/>
        </p:spPr>
        <p:txBody>
          <a:bodyPr wrap="square">
            <a:spAutoFit/>
          </a:bodyPr>
          <a:lstStyle/>
          <a:p>
            <a:pPr algn="just"/>
            <a:r>
              <a:rPr lang="fr-FR" sz="1200" b="1" dirty="0"/>
              <a:t>En 1994, la Documentation française publiait le rapport « Intelligence économique et stratégie des entreprises », appelé communément "Rapport Martre". Henri Martre et Philippe Clerc étaient présidents du groupe de travail, Christian </a:t>
            </a:r>
            <a:r>
              <a:rPr lang="fr-FR" sz="1200" b="1" dirty="0" err="1"/>
              <a:t>Harbulot</a:t>
            </a:r>
            <a:r>
              <a:rPr lang="fr-FR" sz="1200" b="1" dirty="0"/>
              <a:t> était conseiller et Philippe Baumard en était le rapporteur.</a:t>
            </a:r>
          </a:p>
          <a:p>
            <a:pPr algn="just"/>
            <a:br>
              <a:rPr lang="fr-FR" sz="1200" dirty="0"/>
            </a:br>
            <a:r>
              <a:rPr lang="fr-FR" sz="1200" dirty="0"/>
              <a:t>Ce rapport s’inscrit dans la démarche du Commissariat général du Plan, lancée dans les années précédentes, pour comprendre les facteurs immatériels de la compétitivité. En effet, la fin de la guerre froide, l’émergence de nouvelles puissances économiques, le processus de mondialisation des échanges et la révolution des nouvelles technologies induisent un déplacement des logiques de puissance, historiquement dans le champ militaire, vers la sphère économique.</a:t>
            </a:r>
          </a:p>
          <a:p>
            <a:br>
              <a:rPr lang="fr-FR" sz="1200" dirty="0"/>
            </a:br>
            <a:r>
              <a:rPr lang="fr-FR" sz="1200" dirty="0"/>
              <a:t>Ainsi, l’information économique nécessite une gestion stratégique car elle est devenue l’un des moteurs essentiels de la performance globale des entreprises et des nations. Les entreprises évoluent alors dans un nouveau contexte, fait de concurrence et de coopération, dans lequel la conduite de leur stratégie repose sur leur capacité à accéder aux informations afin d’anticiper les nouveaux marchés potentiels et les stratégies des concurrents.</a:t>
            </a:r>
          </a:p>
          <a:p>
            <a:endParaRPr lang="fr-FR" sz="1200" dirty="0"/>
          </a:p>
          <a:p>
            <a:r>
              <a:rPr lang="fr-FR" sz="1200" dirty="0"/>
              <a:t>Le Rapport Martre exprime la volonté des pouvoirs publics de voir se développer l’intelligence économique en France, entendue comme « l’ensemble des actions coordonnées de recherche, de traitement et de distribution en vue de son exploitation, de l’information utile [nécessaire à l’élaboration et à la mise en œuvre de la stratégie] aux acteurs économiques ».</a:t>
            </a:r>
            <a:br>
              <a:rPr lang="fr-FR" sz="1200" dirty="0"/>
            </a:br>
            <a:r>
              <a:rPr lang="fr-FR" sz="1200" dirty="0"/>
              <a:t>Le Rapport Martre met l’accent sur la nécessaire coordination des acteurs, publics et privés – locaux et nationaux, partageant l’information stratégique obtenue légalement à des fins de développement et d’efficacité productive.</a:t>
            </a:r>
            <a:br>
              <a:rPr lang="fr-FR" sz="1200" dirty="0"/>
            </a:br>
            <a:r>
              <a:rPr lang="fr-FR" sz="1200" dirty="0"/>
              <a:t>Le rapport s’attache à faire une analyse comparée des systèmes nationaux d’intelligence économique les plus pertinents (Etats-Unis, Japon, Allemagne, Grande-Bretagne, Suède) puis dresse les atouts et lacunes de l’intelligence économique en France.</a:t>
            </a:r>
          </a:p>
          <a:p>
            <a:endParaRPr lang="fr-FR" sz="1200" dirty="0"/>
          </a:p>
          <a:p>
            <a:r>
              <a:rPr lang="fr-FR" sz="1200" b="1" dirty="0"/>
              <a:t>Pour finir, le rapport avance quatre propositions :</a:t>
            </a:r>
          </a:p>
          <a:p>
            <a:pPr>
              <a:buFont typeface="+mj-lt"/>
              <a:buAutoNum type="arabicPeriod"/>
            </a:pPr>
            <a:r>
              <a:rPr lang="fr-FR" sz="1200" b="1" dirty="0"/>
              <a:t>Diffuser la pratique de l’intelligence économique dans l’entreprise ;</a:t>
            </a:r>
          </a:p>
          <a:p>
            <a:pPr>
              <a:buFont typeface="+mj-lt"/>
              <a:buAutoNum type="arabicPeriod"/>
            </a:pPr>
            <a:r>
              <a:rPr lang="fr-FR" sz="1200" b="1" dirty="0"/>
              <a:t>Optimiser les flux d’informations entre le secteur public et le secteur privé ;</a:t>
            </a:r>
          </a:p>
          <a:p>
            <a:pPr>
              <a:buFont typeface="+mj-lt"/>
              <a:buAutoNum type="arabicPeriod"/>
            </a:pPr>
            <a:r>
              <a:rPr lang="fr-FR" sz="1200" b="1" dirty="0"/>
              <a:t>Concevoir les banques de données en fonction des besoins de l’utilisateur ;</a:t>
            </a:r>
          </a:p>
          <a:p>
            <a:pPr>
              <a:buFont typeface="+mj-lt"/>
              <a:buAutoNum type="arabicPeriod"/>
            </a:pPr>
            <a:r>
              <a:rPr lang="fr-FR" sz="1200" b="1" dirty="0"/>
              <a:t>Mobiliser le monde de l’éducation et de la formation.</a:t>
            </a:r>
          </a:p>
        </p:txBody>
      </p:sp>
    </p:spTree>
    <p:extLst>
      <p:ext uri="{BB962C8B-B14F-4D97-AF65-F5344CB8AC3E}">
        <p14:creationId xmlns:p14="http://schemas.microsoft.com/office/powerpoint/2010/main" val="406598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EE9842-60EE-4E6F-99D2-AE961785B9B2}"/>
              </a:ext>
            </a:extLst>
          </p:cNvPr>
          <p:cNvSpPr>
            <a:spLocks noGrp="1"/>
          </p:cNvSpPr>
          <p:nvPr>
            <p:ph type="ctrTitle"/>
          </p:nvPr>
        </p:nvSpPr>
        <p:spPr>
          <a:xfrm>
            <a:off x="1" y="235527"/>
            <a:ext cx="12192000" cy="1030995"/>
          </a:xfrm>
        </p:spPr>
        <p:txBody>
          <a:bodyPr/>
          <a:lstStyle/>
          <a:p>
            <a:br>
              <a:rPr lang="fr-FR" sz="2800" b="1" dirty="0">
                <a:solidFill>
                  <a:schemeClr val="accent2"/>
                </a:solidFill>
              </a:rPr>
            </a:br>
            <a:r>
              <a:rPr lang="fr-FR" sz="2800" b="1" dirty="0">
                <a:solidFill>
                  <a:schemeClr val="accent2"/>
                </a:solidFill>
              </a:rPr>
              <a:t>…la Première Guerre mondiale éclate à l’apogée de la première mondialisation</a:t>
            </a:r>
            <a:br>
              <a:rPr lang="fr-FR" sz="2800" b="1" dirty="0">
                <a:solidFill>
                  <a:schemeClr val="accent2"/>
                </a:solidFill>
              </a:rPr>
            </a:br>
            <a:r>
              <a:rPr lang="fr-FR" sz="2800" b="1" dirty="0">
                <a:solidFill>
                  <a:schemeClr val="accent2"/>
                </a:solidFill>
              </a:rPr>
              <a:t> </a:t>
            </a:r>
          </a:p>
        </p:txBody>
      </p:sp>
      <p:pic>
        <p:nvPicPr>
          <p:cNvPr id="5" name="Image 4" descr="Une image contenant texte, carte&#10;&#10;Description générée automatiquement">
            <a:extLst>
              <a:ext uri="{FF2B5EF4-FFF2-40B4-BE49-F238E27FC236}">
                <a16:creationId xmlns:a16="http://schemas.microsoft.com/office/drawing/2014/main" id="{2D166CF6-2C28-4C35-A714-44620BCC077D}"/>
              </a:ext>
            </a:extLst>
          </p:cNvPr>
          <p:cNvPicPr>
            <a:picLocks noChangeAspect="1"/>
          </p:cNvPicPr>
          <p:nvPr/>
        </p:nvPicPr>
        <p:blipFill>
          <a:blip r:embed="rId2"/>
          <a:stretch>
            <a:fillRect/>
          </a:stretch>
        </p:blipFill>
        <p:spPr>
          <a:xfrm>
            <a:off x="272559" y="1266522"/>
            <a:ext cx="5818541" cy="3974473"/>
          </a:xfrm>
          <a:prstGeom prst="rect">
            <a:avLst/>
          </a:prstGeom>
          <a:ln>
            <a:noFill/>
          </a:ln>
          <a:effectLst>
            <a:outerShdw blurRad="292100" dist="139700" dir="2700000" algn="tl" rotWithShape="0">
              <a:srgbClr val="333333">
                <a:alpha val="65000"/>
              </a:srgbClr>
            </a:outerShdw>
          </a:effectLst>
        </p:spPr>
      </p:pic>
      <p:pic>
        <p:nvPicPr>
          <p:cNvPr id="7" name="Image 6" descr="Une image contenant texte, carte&#10;&#10;Description générée automatiquement">
            <a:extLst>
              <a:ext uri="{FF2B5EF4-FFF2-40B4-BE49-F238E27FC236}">
                <a16:creationId xmlns:a16="http://schemas.microsoft.com/office/drawing/2014/main" id="{C91B4775-9A12-4DFD-8DDD-9192E1AD08C0}"/>
              </a:ext>
            </a:extLst>
          </p:cNvPr>
          <p:cNvPicPr>
            <a:picLocks noChangeAspect="1"/>
          </p:cNvPicPr>
          <p:nvPr/>
        </p:nvPicPr>
        <p:blipFill>
          <a:blip r:embed="rId3"/>
          <a:stretch>
            <a:fillRect/>
          </a:stretch>
        </p:blipFill>
        <p:spPr>
          <a:xfrm>
            <a:off x="6749966" y="1266521"/>
            <a:ext cx="5154776" cy="3974474"/>
          </a:xfrm>
          <a:prstGeom prst="rect">
            <a:avLst/>
          </a:prstGeom>
          <a:ln>
            <a:noFill/>
          </a:ln>
          <a:effectLst>
            <a:outerShdw blurRad="292100" dist="139700" dir="2700000" algn="tl" rotWithShape="0">
              <a:srgbClr val="333333">
                <a:alpha val="65000"/>
              </a:srgbClr>
            </a:outerShdw>
          </a:effectLst>
        </p:spPr>
      </p:pic>
      <p:sp>
        <p:nvSpPr>
          <p:cNvPr id="3" name="ZoneTexte 2">
            <a:extLst>
              <a:ext uri="{FF2B5EF4-FFF2-40B4-BE49-F238E27FC236}">
                <a16:creationId xmlns:a16="http://schemas.microsoft.com/office/drawing/2014/main" id="{B67033CB-E254-5EB4-A6B6-5696279D1987}"/>
              </a:ext>
            </a:extLst>
          </p:cNvPr>
          <p:cNvSpPr txBox="1"/>
          <p:nvPr/>
        </p:nvSpPr>
        <p:spPr>
          <a:xfrm>
            <a:off x="1527575" y="5591478"/>
            <a:ext cx="9127050" cy="461665"/>
          </a:xfrm>
          <a:prstGeom prst="rect">
            <a:avLst/>
          </a:prstGeom>
          <a:noFill/>
        </p:spPr>
        <p:txBody>
          <a:bodyPr wrap="none" rtlCol="0">
            <a:spAutoFit/>
          </a:bodyPr>
          <a:lstStyle/>
          <a:p>
            <a:r>
              <a:rPr lang="fr-FR" sz="2400" b="1" dirty="0">
                <a:solidFill>
                  <a:schemeClr val="accent2"/>
                </a:solidFill>
              </a:rPr>
              <a:t>Un équilibre toujours instable entre internationalisme et nationalisme</a:t>
            </a:r>
            <a:endParaRPr lang="fr-FR" sz="2400" dirty="0"/>
          </a:p>
        </p:txBody>
      </p:sp>
    </p:spTree>
    <p:extLst>
      <p:ext uri="{BB962C8B-B14F-4D97-AF65-F5344CB8AC3E}">
        <p14:creationId xmlns:p14="http://schemas.microsoft.com/office/powerpoint/2010/main" val="285672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 Acteurs et armes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dirty="0">
                <a:solidFill>
                  <a:schemeClr val="accent2"/>
                </a:solidFill>
              </a:rPr>
              <a:t>A</a:t>
            </a:r>
            <a:r>
              <a:rPr lang="fr-FR" sz="2000" b="1" dirty="0">
                <a:solidFill>
                  <a:schemeClr val="accent2"/>
                </a:solidFill>
              </a:rPr>
              <a:t>. </a:t>
            </a:r>
            <a:r>
              <a:rPr lang="fr-FR" sz="2000" b="1" dirty="0"/>
              <a:t>L’État, général en chef de la guerre économique. Le patriotisme économique, un gaullisme économique</a:t>
            </a:r>
            <a:endParaRPr lang="fr-FR" dirty="0"/>
          </a:p>
        </p:txBody>
      </p:sp>
      <p:pic>
        <p:nvPicPr>
          <p:cNvPr id="4" name="Espace réservé du contenu 8">
            <a:extLst>
              <a:ext uri="{FF2B5EF4-FFF2-40B4-BE49-F238E27FC236}">
                <a16:creationId xmlns:a16="http://schemas.microsoft.com/office/drawing/2014/main" id="{B61C0B58-5F6F-41A4-9152-1C1E1EF46D52}"/>
              </a:ext>
            </a:extLst>
          </p:cNvPr>
          <p:cNvPicPr>
            <a:picLocks noChangeAspect="1"/>
          </p:cNvPicPr>
          <p:nvPr/>
        </p:nvPicPr>
        <p:blipFill>
          <a:blip r:embed="rId2"/>
          <a:stretch>
            <a:fillRect/>
          </a:stretch>
        </p:blipFill>
        <p:spPr>
          <a:xfrm>
            <a:off x="865980" y="1617920"/>
            <a:ext cx="2897053" cy="3944729"/>
          </a:xfrm>
          <a:prstGeom prst="rect">
            <a:avLst/>
          </a:prstGeom>
          <a:ln>
            <a:noFill/>
          </a:ln>
          <a:effectLst>
            <a:outerShdw blurRad="292100" dist="139700" dir="2700000" algn="tl" rotWithShape="0">
              <a:srgbClr val="333333">
                <a:alpha val="65000"/>
              </a:srgbClr>
            </a:outerShdw>
          </a:effectLst>
        </p:spPr>
      </p:pic>
      <p:pic>
        <p:nvPicPr>
          <p:cNvPr id="5" name="Image 4">
            <a:extLst>
              <a:ext uri="{FF2B5EF4-FFF2-40B4-BE49-F238E27FC236}">
                <a16:creationId xmlns:a16="http://schemas.microsoft.com/office/drawing/2014/main" id="{ED18551E-8F73-4DA0-975D-E5BF56144863}"/>
              </a:ext>
            </a:extLst>
          </p:cNvPr>
          <p:cNvPicPr>
            <a:picLocks noChangeAspect="1"/>
          </p:cNvPicPr>
          <p:nvPr/>
        </p:nvPicPr>
        <p:blipFill>
          <a:blip r:embed="rId3"/>
          <a:stretch>
            <a:fillRect/>
          </a:stretch>
        </p:blipFill>
        <p:spPr>
          <a:xfrm>
            <a:off x="4691290" y="1617920"/>
            <a:ext cx="5731597" cy="1683036"/>
          </a:xfrm>
          <a:prstGeom prst="rect">
            <a:avLst/>
          </a:prstGeom>
          <a:ln>
            <a:noFill/>
          </a:ln>
          <a:effectLst>
            <a:outerShdw blurRad="292100" dist="139700" dir="2700000" algn="tl" rotWithShape="0">
              <a:srgbClr val="333333">
                <a:alpha val="65000"/>
              </a:srgbClr>
            </a:outerShdw>
          </a:effectLst>
        </p:spPr>
      </p:pic>
      <p:pic>
        <p:nvPicPr>
          <p:cNvPr id="6" name="Image 5" descr="Une image contenant table, moniteur, téléphone, écran&#10;&#10;Description générée automatiquement">
            <a:extLst>
              <a:ext uri="{FF2B5EF4-FFF2-40B4-BE49-F238E27FC236}">
                <a16:creationId xmlns:a16="http://schemas.microsoft.com/office/drawing/2014/main" id="{987E75A1-B809-4784-8878-2F760A510FE2}"/>
              </a:ext>
            </a:extLst>
          </p:cNvPr>
          <p:cNvPicPr>
            <a:picLocks noChangeAspect="1"/>
          </p:cNvPicPr>
          <p:nvPr/>
        </p:nvPicPr>
        <p:blipFill>
          <a:blip r:embed="rId4"/>
          <a:stretch>
            <a:fillRect/>
          </a:stretch>
        </p:blipFill>
        <p:spPr>
          <a:xfrm>
            <a:off x="4671944" y="4145217"/>
            <a:ext cx="5770287" cy="14174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293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 Acteurs et armes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dirty="0">
                <a:solidFill>
                  <a:schemeClr val="accent2"/>
                </a:solidFill>
              </a:rPr>
              <a:t>A</a:t>
            </a:r>
            <a:r>
              <a:rPr lang="fr-FR" sz="2000" b="1" dirty="0">
                <a:solidFill>
                  <a:schemeClr val="accent2"/>
                </a:solidFill>
              </a:rPr>
              <a:t>. </a:t>
            </a:r>
            <a:r>
              <a:rPr lang="fr-FR" sz="2000" b="1" dirty="0"/>
              <a:t>L’État, général en chef de la guerre économique. L’intelligence économique au sommet de l’Etat</a:t>
            </a:r>
            <a:endParaRPr lang="fr-FR" dirty="0"/>
          </a:p>
        </p:txBody>
      </p:sp>
      <p:pic>
        <p:nvPicPr>
          <p:cNvPr id="4" name="Espace réservé du contenu 7">
            <a:extLst>
              <a:ext uri="{FF2B5EF4-FFF2-40B4-BE49-F238E27FC236}">
                <a16:creationId xmlns:a16="http://schemas.microsoft.com/office/drawing/2014/main" id="{27652D58-43CC-46FF-9961-D3202BC25E94}"/>
              </a:ext>
            </a:extLst>
          </p:cNvPr>
          <p:cNvPicPr>
            <a:picLocks noChangeAspect="1"/>
          </p:cNvPicPr>
          <p:nvPr/>
        </p:nvPicPr>
        <p:blipFill>
          <a:blip r:embed="rId2"/>
          <a:stretch>
            <a:fillRect/>
          </a:stretch>
        </p:blipFill>
        <p:spPr>
          <a:xfrm>
            <a:off x="865980" y="1841783"/>
            <a:ext cx="2129468" cy="2697705"/>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E44BBC8E-8939-4F88-8ED9-58D4995F2A92}"/>
              </a:ext>
            </a:extLst>
          </p:cNvPr>
          <p:cNvPicPr>
            <a:picLocks noChangeAspect="1"/>
          </p:cNvPicPr>
          <p:nvPr/>
        </p:nvPicPr>
        <p:blipFill>
          <a:blip r:embed="rId3"/>
          <a:stretch>
            <a:fillRect/>
          </a:stretch>
        </p:blipFill>
        <p:spPr>
          <a:xfrm>
            <a:off x="3503713" y="1841783"/>
            <a:ext cx="7443157" cy="1587217"/>
          </a:xfrm>
          <a:prstGeom prst="rect">
            <a:avLst/>
          </a:prstGeom>
        </p:spPr>
      </p:pic>
      <p:sp>
        <p:nvSpPr>
          <p:cNvPr id="10" name="ZoneTexte 9">
            <a:extLst>
              <a:ext uri="{FF2B5EF4-FFF2-40B4-BE49-F238E27FC236}">
                <a16:creationId xmlns:a16="http://schemas.microsoft.com/office/drawing/2014/main" id="{B7653DBF-1F7D-4A6A-AE86-EF79D39D51B0}"/>
              </a:ext>
            </a:extLst>
          </p:cNvPr>
          <p:cNvSpPr txBox="1"/>
          <p:nvPr/>
        </p:nvSpPr>
        <p:spPr>
          <a:xfrm>
            <a:off x="3503713" y="3514322"/>
            <a:ext cx="7498758" cy="2754600"/>
          </a:xfrm>
          <a:prstGeom prst="rect">
            <a:avLst/>
          </a:prstGeom>
          <a:noFill/>
        </p:spPr>
        <p:txBody>
          <a:bodyPr wrap="square">
            <a:spAutoFit/>
          </a:bodyPr>
          <a:lstStyle/>
          <a:p>
            <a:r>
              <a:rPr lang="fr-FR" sz="1800" b="1" dirty="0">
                <a:solidFill>
                  <a:schemeClr val="accent3"/>
                </a:solidFill>
                <a:latin typeface="Nexa Heavy"/>
                <a:cs typeface="Nexa Heavy"/>
              </a:rPr>
              <a:t>Ses priorités :</a:t>
            </a:r>
          </a:p>
          <a:p>
            <a:endParaRPr lang="fr-FR" sz="1800" b="1" dirty="0">
              <a:solidFill>
                <a:schemeClr val="accent3"/>
              </a:solidFill>
              <a:latin typeface="Nexa Heavy"/>
              <a:cs typeface="Nexa Heavy"/>
            </a:endParaRPr>
          </a:p>
          <a:p>
            <a:pPr marL="342900" indent="-342900">
              <a:buAutoNum type="arabicPeriod"/>
            </a:pPr>
            <a:r>
              <a:rPr lang="fr-FR" sz="1800" b="1" dirty="0">
                <a:solidFill>
                  <a:schemeClr val="accent3"/>
                </a:solidFill>
                <a:latin typeface="Nexa Heavy"/>
                <a:cs typeface="Nexa Heavy"/>
              </a:rPr>
              <a:t>La constitution d’une culture d’intelligence économique au sein de l’Etat et des entreprises pour « </a:t>
            </a:r>
            <a:r>
              <a:rPr lang="fr-FR" sz="1800" b="1" dirty="0" err="1">
                <a:solidFill>
                  <a:schemeClr val="accent3"/>
                </a:solidFill>
                <a:latin typeface="Nexa Heavy"/>
                <a:cs typeface="Nexa Heavy"/>
              </a:rPr>
              <a:t>débarbouzer</a:t>
            </a:r>
            <a:r>
              <a:rPr lang="fr-FR" sz="1800" b="1" dirty="0">
                <a:solidFill>
                  <a:schemeClr val="accent3"/>
                </a:solidFill>
                <a:latin typeface="Nexa Heavy"/>
                <a:cs typeface="Nexa Heavy"/>
              </a:rPr>
              <a:t> » l’IE</a:t>
            </a:r>
          </a:p>
          <a:p>
            <a:pPr marL="342900" indent="-342900">
              <a:buAutoNum type="arabicPeriod"/>
            </a:pPr>
            <a:r>
              <a:rPr lang="fr-FR" sz="1800" b="1" dirty="0">
                <a:solidFill>
                  <a:schemeClr val="accent3"/>
                </a:solidFill>
                <a:latin typeface="Nexa Heavy"/>
                <a:cs typeface="Nexa Heavy"/>
              </a:rPr>
              <a:t>L’intelligence territoriale avec des comités d’IE dans chaque région</a:t>
            </a:r>
          </a:p>
          <a:p>
            <a:pPr marL="342900" indent="-342900">
              <a:buAutoNum type="arabicPeriod"/>
            </a:pPr>
            <a:r>
              <a:rPr lang="fr-FR" sz="1800" b="1" dirty="0">
                <a:solidFill>
                  <a:schemeClr val="accent3"/>
                </a:solidFill>
                <a:latin typeface="Nexa Heavy"/>
                <a:cs typeface="Nexa Heavy"/>
              </a:rPr>
              <a:t>Le patriotisme économique (« right or </a:t>
            </a:r>
            <a:r>
              <a:rPr lang="fr-FR" sz="1800" b="1" dirty="0" err="1">
                <a:solidFill>
                  <a:schemeClr val="accent3"/>
                </a:solidFill>
                <a:latin typeface="Nexa Heavy"/>
                <a:cs typeface="Nexa Heavy"/>
              </a:rPr>
              <a:t>wrong</a:t>
            </a:r>
            <a:r>
              <a:rPr lang="fr-FR" sz="1800" b="1" dirty="0">
                <a:solidFill>
                  <a:schemeClr val="accent3"/>
                </a:solidFill>
                <a:latin typeface="Nexa Heavy"/>
                <a:cs typeface="Nexa Heavy"/>
              </a:rPr>
              <a:t>, </a:t>
            </a:r>
            <a:r>
              <a:rPr lang="fr-FR" sz="1800" b="1" dirty="0" err="1">
                <a:solidFill>
                  <a:schemeClr val="accent3"/>
                </a:solidFill>
                <a:latin typeface="Nexa Heavy"/>
                <a:cs typeface="Nexa Heavy"/>
              </a:rPr>
              <a:t>my</a:t>
            </a:r>
            <a:r>
              <a:rPr lang="fr-FR" sz="1800" b="1" dirty="0">
                <a:solidFill>
                  <a:schemeClr val="accent3"/>
                </a:solidFill>
                <a:latin typeface="Nexa Heavy"/>
                <a:cs typeface="Nexa Heavy"/>
              </a:rPr>
              <a:t> country »)</a:t>
            </a:r>
          </a:p>
          <a:p>
            <a:pPr marL="342900" indent="-342900">
              <a:buAutoNum type="arabicPeriod"/>
            </a:pPr>
            <a:r>
              <a:rPr lang="fr-FR" sz="1800" b="1" dirty="0">
                <a:solidFill>
                  <a:schemeClr val="accent3"/>
                </a:solidFill>
                <a:latin typeface="Nexa Heavy"/>
                <a:cs typeface="Nexa Heavy"/>
              </a:rPr>
              <a:t>L’indépendance technologique</a:t>
            </a:r>
          </a:p>
          <a:p>
            <a:pPr marL="342900" indent="-342900">
              <a:buAutoNum type="arabicPeriod"/>
            </a:pPr>
            <a:endParaRPr lang="fr-FR" sz="1800" b="1" dirty="0">
              <a:solidFill>
                <a:schemeClr val="accent3"/>
              </a:solidFill>
              <a:latin typeface="Nexa Heavy"/>
              <a:cs typeface="Nexa Heavy"/>
            </a:endParaRPr>
          </a:p>
          <a:p>
            <a:pPr marL="342900" indent="-342900">
              <a:buAutoNum type="arabicPeriod"/>
            </a:pPr>
            <a:endParaRPr lang="fr-FR" sz="1800" b="1" dirty="0">
              <a:solidFill>
                <a:schemeClr val="accent3"/>
              </a:solidFill>
              <a:latin typeface="Nexa Heavy"/>
              <a:cs typeface="Nexa Heavy"/>
            </a:endParaRPr>
          </a:p>
          <a:p>
            <a:r>
              <a:rPr lang="fr-FR" sz="1100" dirty="0">
                <a:solidFill>
                  <a:schemeClr val="accent3"/>
                </a:solidFill>
                <a:latin typeface="Nexa Heavy"/>
                <a:cs typeface="Nexa Heavy"/>
              </a:rPr>
              <a:t>http://www.internetactu.net/2006/01/26/alain-juillet-mon-role-consiste-a-debarbouzer-lintelligence-economique/</a:t>
            </a:r>
          </a:p>
        </p:txBody>
      </p:sp>
      <p:sp>
        <p:nvSpPr>
          <p:cNvPr id="5" name="ZoneTexte 4">
            <a:extLst>
              <a:ext uri="{FF2B5EF4-FFF2-40B4-BE49-F238E27FC236}">
                <a16:creationId xmlns:a16="http://schemas.microsoft.com/office/drawing/2014/main" id="{193FAA43-667E-F145-80B3-349ECC8D30AC}"/>
              </a:ext>
            </a:extLst>
          </p:cNvPr>
          <p:cNvSpPr txBox="1"/>
          <p:nvPr/>
        </p:nvSpPr>
        <p:spPr>
          <a:xfrm>
            <a:off x="987973" y="4539488"/>
            <a:ext cx="970137" cy="369332"/>
          </a:xfrm>
          <a:prstGeom prst="rect">
            <a:avLst/>
          </a:prstGeom>
          <a:noFill/>
        </p:spPr>
        <p:txBody>
          <a:bodyPr wrap="none" rtlCol="0">
            <a:spAutoFit/>
          </a:bodyPr>
          <a:lstStyle/>
          <a:p>
            <a:r>
              <a:rPr lang="fr-FR" dirty="0"/>
              <a:t>(1942 - )</a:t>
            </a:r>
          </a:p>
        </p:txBody>
      </p:sp>
    </p:spTree>
    <p:extLst>
      <p:ext uri="{BB962C8B-B14F-4D97-AF65-F5344CB8AC3E}">
        <p14:creationId xmlns:p14="http://schemas.microsoft.com/office/powerpoint/2010/main" val="396472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 Acteurs et armes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dirty="0">
                <a:solidFill>
                  <a:schemeClr val="accent2"/>
                </a:solidFill>
              </a:rPr>
              <a:t>A</a:t>
            </a:r>
            <a:r>
              <a:rPr lang="fr-FR" sz="2000" b="1" dirty="0">
                <a:solidFill>
                  <a:schemeClr val="accent2"/>
                </a:solidFill>
              </a:rPr>
              <a:t>. </a:t>
            </a:r>
            <a:r>
              <a:rPr lang="fr-FR" sz="2000" b="1" dirty="0"/>
              <a:t>L’État, général en chef de la guerre économique. Une diplomatie économique</a:t>
            </a:r>
            <a:endParaRPr lang="fr-FR" dirty="0"/>
          </a:p>
        </p:txBody>
      </p:sp>
      <p:pic>
        <p:nvPicPr>
          <p:cNvPr id="5" name="Image 4">
            <a:extLst>
              <a:ext uri="{FF2B5EF4-FFF2-40B4-BE49-F238E27FC236}">
                <a16:creationId xmlns:a16="http://schemas.microsoft.com/office/drawing/2014/main" id="{795EE5F0-4552-41AD-8D92-E2FEAD79B408}"/>
              </a:ext>
            </a:extLst>
          </p:cNvPr>
          <p:cNvPicPr>
            <a:picLocks noChangeAspect="1"/>
          </p:cNvPicPr>
          <p:nvPr/>
        </p:nvPicPr>
        <p:blipFill>
          <a:blip r:embed="rId2"/>
          <a:stretch>
            <a:fillRect/>
          </a:stretch>
        </p:blipFill>
        <p:spPr>
          <a:xfrm>
            <a:off x="865980" y="1134500"/>
            <a:ext cx="5738050" cy="1639443"/>
          </a:xfrm>
          <a:prstGeom prst="rect">
            <a:avLst/>
          </a:prstGeom>
          <a:ln>
            <a:noFill/>
          </a:ln>
          <a:effectLst>
            <a:outerShdw blurRad="292100" dist="139700" dir="2700000" algn="tl" rotWithShape="0">
              <a:srgbClr val="333333">
                <a:alpha val="65000"/>
              </a:srgbClr>
            </a:outerShdw>
          </a:effectLst>
        </p:spPr>
      </p:pic>
      <p:sp>
        <p:nvSpPr>
          <p:cNvPr id="7" name="object 7">
            <a:extLst>
              <a:ext uri="{FF2B5EF4-FFF2-40B4-BE49-F238E27FC236}">
                <a16:creationId xmlns:a16="http://schemas.microsoft.com/office/drawing/2014/main" id="{6F2E38AE-2787-4807-A02D-1293C44355AB}"/>
              </a:ext>
            </a:extLst>
          </p:cNvPr>
          <p:cNvSpPr/>
          <p:nvPr/>
        </p:nvSpPr>
        <p:spPr>
          <a:xfrm>
            <a:off x="865981" y="3067069"/>
            <a:ext cx="5799386" cy="3271738"/>
          </a:xfrm>
          <a:prstGeom prst="rect">
            <a:avLst/>
          </a:prstGeom>
          <a:blipFill>
            <a:blip r:embed="rId3" cstate="print"/>
            <a:stretch>
              <a:fillRect/>
            </a:stretch>
          </a:blipFill>
        </p:spPr>
        <p:txBody>
          <a:bodyPr wrap="square" lIns="0" tIns="0" rIns="0" bIns="0" rtlCol="0"/>
          <a:lstStyle/>
          <a:p>
            <a:endParaRPr dirty="0"/>
          </a:p>
        </p:txBody>
      </p:sp>
      <p:sp>
        <p:nvSpPr>
          <p:cNvPr id="4" name="ZoneTexte 3">
            <a:extLst>
              <a:ext uri="{FF2B5EF4-FFF2-40B4-BE49-F238E27FC236}">
                <a16:creationId xmlns:a16="http://schemas.microsoft.com/office/drawing/2014/main" id="{30912DB1-CFFB-4946-B6DC-BCAB63AFF000}"/>
              </a:ext>
            </a:extLst>
          </p:cNvPr>
          <p:cNvSpPr txBox="1"/>
          <p:nvPr/>
        </p:nvSpPr>
        <p:spPr>
          <a:xfrm>
            <a:off x="6665366" y="1727800"/>
            <a:ext cx="730469" cy="369332"/>
          </a:xfrm>
          <a:prstGeom prst="rect">
            <a:avLst/>
          </a:prstGeom>
          <a:noFill/>
        </p:spPr>
        <p:txBody>
          <a:bodyPr wrap="square" rtlCol="0">
            <a:spAutoFit/>
          </a:bodyPr>
          <a:lstStyle/>
          <a:p>
            <a:r>
              <a:rPr lang="fr-FR" b="1" dirty="0"/>
              <a:t>2014</a:t>
            </a:r>
          </a:p>
        </p:txBody>
      </p:sp>
      <p:pic>
        <p:nvPicPr>
          <p:cNvPr id="9" name="Image 8">
            <a:extLst>
              <a:ext uri="{FF2B5EF4-FFF2-40B4-BE49-F238E27FC236}">
                <a16:creationId xmlns:a16="http://schemas.microsoft.com/office/drawing/2014/main" id="{C439F611-C545-EA57-C84B-640B5F1626D6}"/>
              </a:ext>
            </a:extLst>
          </p:cNvPr>
          <p:cNvPicPr>
            <a:picLocks noChangeAspect="1"/>
          </p:cNvPicPr>
          <p:nvPr/>
        </p:nvPicPr>
        <p:blipFill>
          <a:blip r:embed="rId4"/>
          <a:stretch>
            <a:fillRect/>
          </a:stretch>
        </p:blipFill>
        <p:spPr>
          <a:xfrm>
            <a:off x="8239634" y="1084082"/>
            <a:ext cx="2237220" cy="3310276"/>
          </a:xfrm>
          <a:prstGeom prst="rect">
            <a:avLst/>
          </a:prstGeom>
        </p:spPr>
      </p:pic>
      <p:pic>
        <p:nvPicPr>
          <p:cNvPr id="12" name="Image 11">
            <a:extLst>
              <a:ext uri="{FF2B5EF4-FFF2-40B4-BE49-F238E27FC236}">
                <a16:creationId xmlns:a16="http://schemas.microsoft.com/office/drawing/2014/main" id="{13E8FC87-2650-9C1E-A3BB-5D47A36E4679}"/>
              </a:ext>
            </a:extLst>
          </p:cNvPr>
          <p:cNvPicPr>
            <a:picLocks noChangeAspect="1"/>
          </p:cNvPicPr>
          <p:nvPr/>
        </p:nvPicPr>
        <p:blipFill>
          <a:blip r:embed="rId5"/>
          <a:stretch>
            <a:fillRect/>
          </a:stretch>
        </p:blipFill>
        <p:spPr>
          <a:xfrm>
            <a:off x="7005801" y="4501892"/>
            <a:ext cx="4848786" cy="1322395"/>
          </a:xfrm>
          <a:prstGeom prst="rect">
            <a:avLst/>
          </a:prstGeom>
        </p:spPr>
      </p:pic>
      <p:sp>
        <p:nvSpPr>
          <p:cNvPr id="13" name="ZoneTexte 12">
            <a:extLst>
              <a:ext uri="{FF2B5EF4-FFF2-40B4-BE49-F238E27FC236}">
                <a16:creationId xmlns:a16="http://schemas.microsoft.com/office/drawing/2014/main" id="{C7EE08D8-6B09-54F7-D4D9-A8FFE0BC8ECC}"/>
              </a:ext>
            </a:extLst>
          </p:cNvPr>
          <p:cNvSpPr txBox="1"/>
          <p:nvPr/>
        </p:nvSpPr>
        <p:spPr>
          <a:xfrm>
            <a:off x="7355042" y="5931821"/>
            <a:ext cx="4150304" cy="215444"/>
          </a:xfrm>
          <a:prstGeom prst="rect">
            <a:avLst/>
          </a:prstGeom>
          <a:noFill/>
        </p:spPr>
        <p:txBody>
          <a:bodyPr wrap="square" rtlCol="0">
            <a:spAutoFit/>
          </a:bodyPr>
          <a:lstStyle/>
          <a:p>
            <a:r>
              <a:rPr lang="fr-FR" sz="800" dirty="0"/>
              <a:t>https://</a:t>
            </a:r>
            <a:r>
              <a:rPr lang="fr-FR" sz="800" dirty="0" err="1"/>
              <a:t>lannuaire.service-public.fr</a:t>
            </a:r>
            <a:r>
              <a:rPr lang="fr-FR" sz="800" dirty="0"/>
              <a:t>/gouvernement/59575d41-9204-4c91-a5ac-669cd791ca40</a:t>
            </a:r>
          </a:p>
        </p:txBody>
      </p:sp>
    </p:spTree>
    <p:extLst>
      <p:ext uri="{BB962C8B-B14F-4D97-AF65-F5344CB8AC3E}">
        <p14:creationId xmlns:p14="http://schemas.microsoft.com/office/powerpoint/2010/main" val="90030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 Acteurs et armes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dirty="0">
                <a:solidFill>
                  <a:schemeClr val="accent2"/>
                </a:solidFill>
              </a:rPr>
              <a:t>A</a:t>
            </a:r>
            <a:r>
              <a:rPr lang="fr-FR" sz="2000" b="1" dirty="0">
                <a:solidFill>
                  <a:schemeClr val="accent2"/>
                </a:solidFill>
              </a:rPr>
              <a:t>. </a:t>
            </a:r>
            <a:r>
              <a:rPr lang="fr-FR" sz="2000" b="1" dirty="0"/>
              <a:t>L’État, général en chef de la guerre économique. La traduction opérative : Business France</a:t>
            </a:r>
            <a:endParaRPr lang="fr-FR" dirty="0"/>
          </a:p>
        </p:txBody>
      </p:sp>
      <p:sp>
        <p:nvSpPr>
          <p:cNvPr id="5" name="ZoneTexte 4">
            <a:extLst>
              <a:ext uri="{FF2B5EF4-FFF2-40B4-BE49-F238E27FC236}">
                <a16:creationId xmlns:a16="http://schemas.microsoft.com/office/drawing/2014/main" id="{8C6F6A06-E347-4B90-A0C9-A16BC9F133DA}"/>
              </a:ext>
            </a:extLst>
          </p:cNvPr>
          <p:cNvSpPr txBox="1"/>
          <p:nvPr/>
        </p:nvSpPr>
        <p:spPr>
          <a:xfrm>
            <a:off x="865980" y="2009223"/>
            <a:ext cx="2659117" cy="2862322"/>
          </a:xfrm>
          <a:prstGeom prst="rect">
            <a:avLst/>
          </a:prstGeom>
          <a:noFill/>
        </p:spPr>
        <p:txBody>
          <a:bodyPr wrap="square">
            <a:spAutoFit/>
          </a:bodyPr>
          <a:lstStyle/>
          <a:p>
            <a:r>
              <a:rPr lang="fr-FR" sz="1800" b="1" dirty="0">
                <a:solidFill>
                  <a:schemeClr val="accent3"/>
                </a:solidFill>
                <a:latin typeface="Nexa Heavy"/>
                <a:cs typeface="Nexa Heavy"/>
              </a:rPr>
              <a:t>Business France</a:t>
            </a:r>
          </a:p>
          <a:p>
            <a:endParaRPr lang="fr-FR" sz="1800" b="1" dirty="0">
              <a:solidFill>
                <a:schemeClr val="accent3"/>
              </a:solidFill>
              <a:latin typeface="Nexa Heavy"/>
              <a:cs typeface="Nexa Heavy"/>
            </a:endParaRPr>
          </a:p>
          <a:p>
            <a:r>
              <a:rPr lang="fr-FR" sz="1800" dirty="0">
                <a:solidFill>
                  <a:schemeClr val="accent3"/>
                </a:solidFill>
                <a:latin typeface="Nexa Heavy"/>
                <a:cs typeface="Nexa Heavy"/>
              </a:rPr>
              <a:t>Fusion en 2015</a:t>
            </a:r>
          </a:p>
          <a:p>
            <a:r>
              <a:rPr lang="fr-FR" sz="1800" dirty="0">
                <a:solidFill>
                  <a:schemeClr val="accent3"/>
                </a:solidFill>
                <a:latin typeface="Nexa Heavy"/>
                <a:cs typeface="Nexa Heavy"/>
              </a:rPr>
              <a:t>d’Ubifrance</a:t>
            </a:r>
          </a:p>
          <a:p>
            <a:endParaRPr lang="fr-FR" sz="1800" dirty="0">
              <a:solidFill>
                <a:schemeClr val="accent3"/>
              </a:solidFill>
              <a:latin typeface="Nexa Heavy"/>
              <a:cs typeface="Nexa Heavy"/>
            </a:endParaRPr>
          </a:p>
          <a:p>
            <a:r>
              <a:rPr lang="fr-FR" sz="1800" dirty="0">
                <a:solidFill>
                  <a:schemeClr val="accent3"/>
                </a:solidFill>
                <a:latin typeface="Nexa Heavy"/>
                <a:cs typeface="Nexa Heavy"/>
              </a:rPr>
              <a:t>et de </a:t>
            </a:r>
          </a:p>
          <a:p>
            <a:endParaRPr lang="fr-FR" sz="1800" dirty="0">
              <a:solidFill>
                <a:schemeClr val="accent3"/>
              </a:solidFill>
              <a:latin typeface="Nexa Heavy"/>
              <a:cs typeface="Nexa Heavy"/>
            </a:endParaRPr>
          </a:p>
          <a:p>
            <a:r>
              <a:rPr lang="fr-FR" sz="1800" dirty="0">
                <a:solidFill>
                  <a:schemeClr val="accent3"/>
                </a:solidFill>
                <a:latin typeface="Nexa Heavy"/>
                <a:cs typeface="Nexa Heavy"/>
              </a:rPr>
              <a:t>l’Agence française </a:t>
            </a:r>
          </a:p>
          <a:p>
            <a:r>
              <a:rPr lang="fr-FR" sz="1800" dirty="0">
                <a:solidFill>
                  <a:schemeClr val="accent3"/>
                </a:solidFill>
                <a:latin typeface="Nexa Heavy"/>
                <a:cs typeface="Nexa Heavy"/>
              </a:rPr>
              <a:t>Pour les investissements</a:t>
            </a:r>
          </a:p>
          <a:p>
            <a:r>
              <a:rPr lang="fr-FR" sz="1800" dirty="0">
                <a:solidFill>
                  <a:schemeClr val="accent3"/>
                </a:solidFill>
                <a:latin typeface="Nexa Heavy"/>
                <a:cs typeface="Nexa Heavy"/>
              </a:rPr>
              <a:t>internationaux</a:t>
            </a:r>
          </a:p>
        </p:txBody>
      </p:sp>
      <p:pic>
        <p:nvPicPr>
          <p:cNvPr id="7" name="Image 6">
            <a:extLst>
              <a:ext uri="{FF2B5EF4-FFF2-40B4-BE49-F238E27FC236}">
                <a16:creationId xmlns:a16="http://schemas.microsoft.com/office/drawing/2014/main" id="{52AC9528-D168-4ADF-915D-F6D863559306}"/>
              </a:ext>
            </a:extLst>
          </p:cNvPr>
          <p:cNvPicPr>
            <a:picLocks noChangeAspect="1"/>
          </p:cNvPicPr>
          <p:nvPr/>
        </p:nvPicPr>
        <p:blipFill>
          <a:blip r:embed="rId2"/>
          <a:stretch>
            <a:fillRect/>
          </a:stretch>
        </p:blipFill>
        <p:spPr>
          <a:xfrm>
            <a:off x="3689627" y="1220271"/>
            <a:ext cx="2643291" cy="4800849"/>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4AC0F70E-2AB3-4484-93A7-79BEBE18F06B}"/>
              </a:ext>
            </a:extLst>
          </p:cNvPr>
          <p:cNvPicPr>
            <a:picLocks noChangeAspect="1"/>
          </p:cNvPicPr>
          <p:nvPr/>
        </p:nvPicPr>
        <p:blipFill>
          <a:blip r:embed="rId3"/>
          <a:stretch>
            <a:fillRect/>
          </a:stretch>
        </p:blipFill>
        <p:spPr>
          <a:xfrm>
            <a:off x="6518832" y="1220271"/>
            <a:ext cx="3465601" cy="4769173"/>
          </a:xfrm>
          <a:prstGeom prst="rect">
            <a:avLst/>
          </a:prstGeom>
          <a:ln>
            <a:noFill/>
          </a:ln>
          <a:effectLst>
            <a:outerShdw blurRad="292100" dist="139700" dir="2700000" algn="tl" rotWithShape="0">
              <a:srgbClr val="333333">
                <a:alpha val="65000"/>
              </a:srgbClr>
            </a:outerShdw>
          </a:effectLst>
        </p:spPr>
      </p:pic>
      <p:sp>
        <p:nvSpPr>
          <p:cNvPr id="4" name="ZoneTexte 3">
            <a:extLst>
              <a:ext uri="{FF2B5EF4-FFF2-40B4-BE49-F238E27FC236}">
                <a16:creationId xmlns:a16="http://schemas.microsoft.com/office/drawing/2014/main" id="{A0D3D43A-BC01-0C27-117E-093FFE2790A9}"/>
              </a:ext>
            </a:extLst>
          </p:cNvPr>
          <p:cNvSpPr txBox="1"/>
          <p:nvPr/>
        </p:nvSpPr>
        <p:spPr>
          <a:xfrm>
            <a:off x="5289106" y="6264843"/>
            <a:ext cx="2087623" cy="276999"/>
          </a:xfrm>
          <a:prstGeom prst="rect">
            <a:avLst/>
          </a:prstGeom>
          <a:noFill/>
        </p:spPr>
        <p:txBody>
          <a:bodyPr wrap="none" rtlCol="0">
            <a:spAutoFit/>
          </a:bodyPr>
          <a:lstStyle/>
          <a:p>
            <a:r>
              <a:rPr lang="fr-FR" sz="1200" dirty="0"/>
              <a:t>https://</a:t>
            </a:r>
            <a:r>
              <a:rPr lang="fr-FR" sz="1200" dirty="0" err="1"/>
              <a:t>www.businessfrance.fr</a:t>
            </a:r>
            <a:endParaRPr lang="fr-FR" sz="1200" dirty="0"/>
          </a:p>
        </p:txBody>
      </p:sp>
    </p:spTree>
    <p:extLst>
      <p:ext uri="{BB962C8B-B14F-4D97-AF65-F5344CB8AC3E}">
        <p14:creationId xmlns:p14="http://schemas.microsoft.com/office/powerpoint/2010/main" val="4195371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 Acteurs et armes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sz="2000" b="1" dirty="0">
                <a:solidFill>
                  <a:schemeClr val="accent2"/>
                </a:solidFill>
              </a:rPr>
              <a:t>B. </a:t>
            </a:r>
            <a:r>
              <a:rPr lang="fr-FR" sz="2000" b="1" dirty="0"/>
              <a:t>Les entreprises et l’intelligence économique</a:t>
            </a:r>
            <a:endParaRPr lang="fr-FR" i="1" dirty="0"/>
          </a:p>
        </p:txBody>
      </p:sp>
    </p:spTree>
    <p:extLst>
      <p:ext uri="{BB962C8B-B14F-4D97-AF65-F5344CB8AC3E}">
        <p14:creationId xmlns:p14="http://schemas.microsoft.com/office/powerpoint/2010/main" val="102919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 Acteurs et armes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sz="2000" b="1" dirty="0">
                <a:solidFill>
                  <a:schemeClr val="accent2"/>
                </a:solidFill>
              </a:rPr>
              <a:t>B. </a:t>
            </a:r>
            <a:r>
              <a:rPr lang="fr-FR" sz="2000" b="1" dirty="0"/>
              <a:t>Les entreprises et l’intelligence économique. Une définition de la </a:t>
            </a:r>
            <a:r>
              <a:rPr lang="fr-FR" i="1" dirty="0" err="1"/>
              <a:t>C</a:t>
            </a:r>
            <a:r>
              <a:rPr lang="fr-FR" sz="2000" b="1" i="1" dirty="0" err="1"/>
              <a:t>ompetitive</a:t>
            </a:r>
            <a:r>
              <a:rPr lang="fr-FR" sz="2000" b="1" dirty="0"/>
              <a:t> </a:t>
            </a:r>
            <a:r>
              <a:rPr lang="fr-FR" i="1" dirty="0"/>
              <a:t>I</a:t>
            </a:r>
            <a:r>
              <a:rPr lang="fr-FR" sz="2000" b="1" i="1" dirty="0"/>
              <a:t>ntelligence</a:t>
            </a:r>
            <a:endParaRPr lang="fr-FR" i="1" dirty="0"/>
          </a:p>
        </p:txBody>
      </p:sp>
      <p:pic>
        <p:nvPicPr>
          <p:cNvPr id="6" name="Espace réservé du contenu 6">
            <a:extLst>
              <a:ext uri="{FF2B5EF4-FFF2-40B4-BE49-F238E27FC236}">
                <a16:creationId xmlns:a16="http://schemas.microsoft.com/office/drawing/2014/main" id="{7900A196-A6A0-4CCD-8783-9786F606AB01}"/>
              </a:ext>
            </a:extLst>
          </p:cNvPr>
          <p:cNvPicPr>
            <a:picLocks noChangeAspect="1"/>
          </p:cNvPicPr>
          <p:nvPr/>
        </p:nvPicPr>
        <p:blipFill>
          <a:blip r:embed="rId2"/>
          <a:stretch>
            <a:fillRect/>
          </a:stretch>
        </p:blipFill>
        <p:spPr>
          <a:xfrm>
            <a:off x="865980" y="1477059"/>
            <a:ext cx="3355271" cy="4687642"/>
          </a:xfrm>
          <a:prstGeom prst="rect">
            <a:avLst/>
          </a:prstGeom>
          <a:ln>
            <a:noFill/>
          </a:ln>
          <a:effectLst>
            <a:outerShdw blurRad="292100" dist="139700" dir="2700000" algn="tl" rotWithShape="0">
              <a:srgbClr val="333333">
                <a:alpha val="65000"/>
              </a:srgbClr>
            </a:outerShdw>
          </a:effectLst>
        </p:spPr>
      </p:pic>
      <p:pic>
        <p:nvPicPr>
          <p:cNvPr id="4" name="Image 3">
            <a:extLst>
              <a:ext uri="{FF2B5EF4-FFF2-40B4-BE49-F238E27FC236}">
                <a16:creationId xmlns:a16="http://schemas.microsoft.com/office/drawing/2014/main" id="{080AE1BC-A21F-4E6D-8F89-CCE95117BCB7}"/>
              </a:ext>
            </a:extLst>
          </p:cNvPr>
          <p:cNvPicPr>
            <a:picLocks noChangeAspect="1"/>
          </p:cNvPicPr>
          <p:nvPr/>
        </p:nvPicPr>
        <p:blipFill>
          <a:blip r:embed="rId3"/>
          <a:stretch>
            <a:fillRect/>
          </a:stretch>
        </p:blipFill>
        <p:spPr>
          <a:xfrm>
            <a:off x="4598044" y="1894071"/>
            <a:ext cx="7078949" cy="30698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828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 Acteurs et armes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sz="2000" b="1" dirty="0">
                <a:solidFill>
                  <a:schemeClr val="accent2"/>
                </a:solidFill>
              </a:rPr>
              <a:t>B. </a:t>
            </a:r>
            <a:r>
              <a:rPr lang="fr-FR" sz="2000" b="1" dirty="0"/>
              <a:t>Les entreprises et l’intelligence économique. </a:t>
            </a:r>
            <a:r>
              <a:rPr lang="fr-FR" dirty="0"/>
              <a:t>U</a:t>
            </a:r>
            <a:r>
              <a:rPr lang="fr-FR" sz="2000" b="1" dirty="0"/>
              <a:t>ne représentation des trois volets de l’IE</a:t>
            </a:r>
          </a:p>
        </p:txBody>
      </p:sp>
      <p:pic>
        <p:nvPicPr>
          <p:cNvPr id="4" name="Image 3">
            <a:extLst>
              <a:ext uri="{FF2B5EF4-FFF2-40B4-BE49-F238E27FC236}">
                <a16:creationId xmlns:a16="http://schemas.microsoft.com/office/drawing/2014/main" id="{40299958-ACB8-4847-95FC-678DE3617EE1}"/>
              </a:ext>
            </a:extLst>
          </p:cNvPr>
          <p:cNvPicPr>
            <a:picLocks noChangeAspect="1"/>
          </p:cNvPicPr>
          <p:nvPr/>
        </p:nvPicPr>
        <p:blipFill>
          <a:blip r:embed="rId2"/>
          <a:stretch>
            <a:fillRect/>
          </a:stretch>
        </p:blipFill>
        <p:spPr>
          <a:xfrm>
            <a:off x="2599035" y="1386598"/>
            <a:ext cx="6993930" cy="45225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133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 Acteurs et armes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sz="2000" b="1" dirty="0">
                <a:solidFill>
                  <a:schemeClr val="accent2"/>
                </a:solidFill>
              </a:rPr>
              <a:t>B. </a:t>
            </a:r>
            <a:r>
              <a:rPr lang="fr-FR" sz="2000" b="1" dirty="0"/>
              <a:t>Les entreprises et l’intelligence économique. Une histoire ancienne</a:t>
            </a:r>
            <a:endParaRPr lang="fr-FR" dirty="0"/>
          </a:p>
        </p:txBody>
      </p:sp>
      <p:sp>
        <p:nvSpPr>
          <p:cNvPr id="7" name="ZoneTexte 6">
            <a:extLst>
              <a:ext uri="{FF2B5EF4-FFF2-40B4-BE49-F238E27FC236}">
                <a16:creationId xmlns:a16="http://schemas.microsoft.com/office/drawing/2014/main" id="{99819059-913C-4911-A24E-58D023E50D27}"/>
              </a:ext>
            </a:extLst>
          </p:cNvPr>
          <p:cNvSpPr txBox="1"/>
          <p:nvPr/>
        </p:nvSpPr>
        <p:spPr>
          <a:xfrm>
            <a:off x="939362" y="5337632"/>
            <a:ext cx="10426261" cy="836768"/>
          </a:xfrm>
          <a:prstGeom prst="rect">
            <a:avLst/>
          </a:prstGeom>
          <a:noFill/>
        </p:spPr>
        <p:txBody>
          <a:bodyPr wrap="square">
            <a:spAutoFit/>
          </a:bodyPr>
          <a:lstStyle/>
          <a:p>
            <a:pPr marL="12700" marR="48260" algn="just">
              <a:lnSpc>
                <a:spcPct val="141100"/>
              </a:lnSpc>
            </a:pPr>
            <a:r>
              <a:rPr lang="fr-FR" sz="1800" b="1" spc="-5" dirty="0">
                <a:solidFill>
                  <a:schemeClr val="accent3"/>
                </a:solidFill>
                <a:latin typeface="+mj-lt"/>
                <a:cs typeface="Arial"/>
              </a:rPr>
              <a:t>Dans une lettre de 1712, un jésuite révèle la manière dont la porcelaine chinoise </a:t>
            </a:r>
            <a:r>
              <a:rPr lang="fr-FR" sz="1800" b="1" spc="-50" dirty="0">
                <a:solidFill>
                  <a:schemeClr val="accent3"/>
                </a:solidFill>
                <a:latin typeface="+mj-lt"/>
                <a:cs typeface="Arial"/>
              </a:rPr>
              <a:t>était  </a:t>
            </a:r>
            <a:r>
              <a:rPr lang="fr-FR" sz="1800" b="1" spc="-30" dirty="0">
                <a:solidFill>
                  <a:schemeClr val="accent3"/>
                </a:solidFill>
                <a:latin typeface="+mj-lt"/>
                <a:cs typeface="Arial"/>
              </a:rPr>
              <a:t>fabriquée. </a:t>
            </a:r>
            <a:r>
              <a:rPr lang="fr-FR" sz="1800" b="1" spc="-5" dirty="0">
                <a:solidFill>
                  <a:schemeClr val="accent3"/>
                </a:solidFill>
                <a:latin typeface="+mj-lt"/>
                <a:cs typeface="Arial"/>
              </a:rPr>
              <a:t>Il est de ce </a:t>
            </a:r>
            <a:r>
              <a:rPr lang="fr-FR" sz="1800" b="1" spc="-10" dirty="0">
                <a:solidFill>
                  <a:schemeClr val="accent3"/>
                </a:solidFill>
                <a:latin typeface="+mj-lt"/>
                <a:cs typeface="Arial"/>
              </a:rPr>
              <a:t>fait à </a:t>
            </a:r>
            <a:r>
              <a:rPr lang="fr-FR" sz="1800" b="1" spc="-5" dirty="0">
                <a:solidFill>
                  <a:schemeClr val="accent3"/>
                </a:solidFill>
                <a:latin typeface="+mj-lt"/>
                <a:cs typeface="Arial"/>
              </a:rPr>
              <a:t>l’origine de la production de la porcelaine en</a:t>
            </a:r>
            <a:r>
              <a:rPr lang="fr-FR" sz="1800" b="1" spc="-30" dirty="0">
                <a:solidFill>
                  <a:schemeClr val="accent3"/>
                </a:solidFill>
                <a:latin typeface="+mj-lt"/>
                <a:cs typeface="Arial"/>
              </a:rPr>
              <a:t> </a:t>
            </a:r>
            <a:r>
              <a:rPr lang="fr-FR" sz="1800" b="1" spc="-5" dirty="0">
                <a:solidFill>
                  <a:schemeClr val="accent3"/>
                </a:solidFill>
                <a:latin typeface="+mj-lt"/>
                <a:cs typeface="Arial"/>
              </a:rPr>
              <a:t>Europe.</a:t>
            </a:r>
            <a:endParaRPr lang="fr-FR" sz="1800" b="1" dirty="0">
              <a:solidFill>
                <a:schemeClr val="accent3"/>
              </a:solidFill>
              <a:latin typeface="+mj-lt"/>
              <a:cs typeface="Arial"/>
            </a:endParaRPr>
          </a:p>
        </p:txBody>
      </p:sp>
      <p:sp>
        <p:nvSpPr>
          <p:cNvPr id="9" name="ZoneTexte 8">
            <a:extLst>
              <a:ext uri="{FF2B5EF4-FFF2-40B4-BE49-F238E27FC236}">
                <a16:creationId xmlns:a16="http://schemas.microsoft.com/office/drawing/2014/main" id="{D7D09A5A-9FE3-4FA5-95CB-5848DA771163}"/>
              </a:ext>
            </a:extLst>
          </p:cNvPr>
          <p:cNvSpPr txBox="1"/>
          <p:nvPr/>
        </p:nvSpPr>
        <p:spPr>
          <a:xfrm>
            <a:off x="3568262" y="6303607"/>
            <a:ext cx="5055476" cy="246221"/>
          </a:xfrm>
          <a:prstGeom prst="rect">
            <a:avLst/>
          </a:prstGeom>
          <a:noFill/>
        </p:spPr>
        <p:txBody>
          <a:bodyPr wrap="square">
            <a:spAutoFit/>
          </a:bodyPr>
          <a:lstStyle/>
          <a:p>
            <a:r>
              <a:rPr lang="fr-FR" sz="1000" dirty="0"/>
              <a:t>https://fr.wikipedia.org/wiki/Fichier:Lettre_du_pere_Entrecolles_1712_du_Halde_1735.jpg</a:t>
            </a:r>
          </a:p>
        </p:txBody>
      </p:sp>
      <p:pic>
        <p:nvPicPr>
          <p:cNvPr id="11" name="Image 10" descr="Une image contenant texte, journal&#10;&#10;Description générée automatiquement">
            <a:extLst>
              <a:ext uri="{FF2B5EF4-FFF2-40B4-BE49-F238E27FC236}">
                <a16:creationId xmlns:a16="http://schemas.microsoft.com/office/drawing/2014/main" id="{FF7FB624-863B-4C39-AD4F-B3C56F7E9436}"/>
              </a:ext>
            </a:extLst>
          </p:cNvPr>
          <p:cNvPicPr>
            <a:picLocks noChangeAspect="1"/>
          </p:cNvPicPr>
          <p:nvPr/>
        </p:nvPicPr>
        <p:blipFill>
          <a:blip r:embed="rId2"/>
          <a:stretch>
            <a:fillRect/>
          </a:stretch>
        </p:blipFill>
        <p:spPr>
          <a:xfrm>
            <a:off x="2759638" y="1180177"/>
            <a:ext cx="6672724" cy="41477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9464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 Acteurs et armes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sz="2000" b="1" dirty="0">
                <a:solidFill>
                  <a:schemeClr val="accent2"/>
                </a:solidFill>
              </a:rPr>
              <a:t>B. </a:t>
            </a:r>
            <a:r>
              <a:rPr lang="fr-FR" sz="2000" b="1" dirty="0"/>
              <a:t>Les entreprises et l’intelligence économique. La veille / L’anticipation </a:t>
            </a:r>
          </a:p>
        </p:txBody>
      </p:sp>
      <p:pic>
        <p:nvPicPr>
          <p:cNvPr id="5" name="Espace réservé du contenu 10">
            <a:extLst>
              <a:ext uri="{FF2B5EF4-FFF2-40B4-BE49-F238E27FC236}">
                <a16:creationId xmlns:a16="http://schemas.microsoft.com/office/drawing/2014/main" id="{6A126218-7620-4A40-8DBC-7101D2FF2FED}"/>
              </a:ext>
            </a:extLst>
          </p:cNvPr>
          <p:cNvPicPr>
            <a:picLocks noChangeAspect="1"/>
          </p:cNvPicPr>
          <p:nvPr/>
        </p:nvPicPr>
        <p:blipFill>
          <a:blip r:embed="rId2"/>
          <a:stretch>
            <a:fillRect/>
          </a:stretch>
        </p:blipFill>
        <p:spPr>
          <a:xfrm>
            <a:off x="2827282" y="1386598"/>
            <a:ext cx="6537435" cy="4636994"/>
          </a:xfrm>
          <a:prstGeom prst="rect">
            <a:avLst/>
          </a:prstGeom>
          <a:ln>
            <a:noFill/>
          </a:ln>
          <a:effectLst>
            <a:outerShdw blurRad="292100" dist="139700" dir="2700000" algn="tl" rotWithShape="0">
              <a:srgbClr val="333333">
                <a:alpha val="65000"/>
              </a:srgbClr>
            </a:outerShdw>
          </a:effectLst>
        </p:spPr>
      </p:pic>
      <p:sp>
        <p:nvSpPr>
          <p:cNvPr id="7" name="ZoneTexte 6">
            <a:extLst>
              <a:ext uri="{FF2B5EF4-FFF2-40B4-BE49-F238E27FC236}">
                <a16:creationId xmlns:a16="http://schemas.microsoft.com/office/drawing/2014/main" id="{D5B715F1-C366-45B5-9288-4354C067E0B2}"/>
              </a:ext>
            </a:extLst>
          </p:cNvPr>
          <p:cNvSpPr txBox="1"/>
          <p:nvPr/>
        </p:nvSpPr>
        <p:spPr>
          <a:xfrm>
            <a:off x="4983874" y="6310531"/>
            <a:ext cx="2224252" cy="246221"/>
          </a:xfrm>
          <a:prstGeom prst="rect">
            <a:avLst/>
          </a:prstGeom>
          <a:noFill/>
        </p:spPr>
        <p:txBody>
          <a:bodyPr wrap="square">
            <a:spAutoFit/>
          </a:bodyPr>
          <a:lstStyle/>
          <a:p>
            <a:r>
              <a:rPr lang="fr-FR" sz="1000" dirty="0">
                <a:solidFill>
                  <a:schemeClr val="accent3"/>
                </a:solidFill>
              </a:rPr>
              <a:t>Alice </a:t>
            </a:r>
            <a:r>
              <a:rPr lang="fr-FR" sz="1000" dirty="0" err="1">
                <a:solidFill>
                  <a:schemeClr val="accent3"/>
                </a:solidFill>
              </a:rPr>
              <a:t>Guilhon</a:t>
            </a:r>
            <a:r>
              <a:rPr lang="fr-FR" sz="1000" dirty="0">
                <a:solidFill>
                  <a:schemeClr val="accent3"/>
                </a:solidFill>
              </a:rPr>
              <a:t>, Nicolas </a:t>
            </a:r>
            <a:r>
              <a:rPr lang="fr-FR" sz="1000" dirty="0" err="1">
                <a:solidFill>
                  <a:schemeClr val="accent3"/>
                </a:solidFill>
              </a:rPr>
              <a:t>Moinet</a:t>
            </a:r>
            <a:r>
              <a:rPr lang="fr-FR" sz="1000" dirty="0">
                <a:solidFill>
                  <a:schemeClr val="accent3"/>
                </a:solidFill>
              </a:rPr>
              <a:t>, op. </a:t>
            </a:r>
            <a:r>
              <a:rPr lang="fr-FR" sz="1000" dirty="0" err="1">
                <a:solidFill>
                  <a:schemeClr val="accent3"/>
                </a:solidFill>
              </a:rPr>
              <a:t>cit</a:t>
            </a:r>
            <a:r>
              <a:rPr lang="fr-FR" sz="1000" dirty="0">
                <a:solidFill>
                  <a:schemeClr val="accent3"/>
                </a:solidFill>
              </a:rPr>
              <a:t>. </a:t>
            </a:r>
            <a:endParaRPr lang="fr-FR" sz="1000" dirty="0"/>
          </a:p>
        </p:txBody>
      </p:sp>
    </p:spTree>
    <p:extLst>
      <p:ext uri="{BB962C8B-B14F-4D97-AF65-F5344CB8AC3E}">
        <p14:creationId xmlns:p14="http://schemas.microsoft.com/office/powerpoint/2010/main" val="1814337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 Acteurs et armes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sz="2000" b="1" dirty="0">
                <a:solidFill>
                  <a:schemeClr val="accent2"/>
                </a:solidFill>
              </a:rPr>
              <a:t>B. </a:t>
            </a:r>
            <a:r>
              <a:rPr lang="fr-FR" sz="2000" b="1" dirty="0"/>
              <a:t>Les entreprises et l’intelligence économique. La sécurité économique</a:t>
            </a:r>
          </a:p>
        </p:txBody>
      </p:sp>
      <p:pic>
        <p:nvPicPr>
          <p:cNvPr id="4" name="Espace réservé du contenu 6">
            <a:extLst>
              <a:ext uri="{FF2B5EF4-FFF2-40B4-BE49-F238E27FC236}">
                <a16:creationId xmlns:a16="http://schemas.microsoft.com/office/drawing/2014/main" id="{63D8A82F-255C-4B42-A3F3-357EC30D66B6}"/>
              </a:ext>
            </a:extLst>
          </p:cNvPr>
          <p:cNvPicPr>
            <a:picLocks noChangeAspect="1"/>
          </p:cNvPicPr>
          <p:nvPr/>
        </p:nvPicPr>
        <p:blipFill>
          <a:blip r:embed="rId2"/>
          <a:stretch>
            <a:fillRect/>
          </a:stretch>
        </p:blipFill>
        <p:spPr>
          <a:xfrm>
            <a:off x="1308225" y="1268759"/>
            <a:ext cx="9575549" cy="4606523"/>
          </a:xfrm>
          <a:prstGeom prst="rect">
            <a:avLst/>
          </a:prstGeom>
          <a:ln>
            <a:noFill/>
          </a:ln>
          <a:effectLst>
            <a:outerShdw blurRad="292100" dist="139700" dir="2700000" algn="tl" rotWithShape="0">
              <a:srgbClr val="333333">
                <a:alpha val="65000"/>
              </a:srgbClr>
            </a:outerShdw>
          </a:effectLst>
        </p:spPr>
      </p:pic>
      <p:sp>
        <p:nvSpPr>
          <p:cNvPr id="6" name="ZoneTexte 5">
            <a:extLst>
              <a:ext uri="{FF2B5EF4-FFF2-40B4-BE49-F238E27FC236}">
                <a16:creationId xmlns:a16="http://schemas.microsoft.com/office/drawing/2014/main" id="{1EC52C98-D3B8-4E7E-8E73-A6978352361F}"/>
              </a:ext>
            </a:extLst>
          </p:cNvPr>
          <p:cNvSpPr txBox="1"/>
          <p:nvPr/>
        </p:nvSpPr>
        <p:spPr>
          <a:xfrm>
            <a:off x="4834757" y="6581001"/>
            <a:ext cx="2522483" cy="276999"/>
          </a:xfrm>
          <a:prstGeom prst="rect">
            <a:avLst/>
          </a:prstGeom>
          <a:noFill/>
        </p:spPr>
        <p:txBody>
          <a:bodyPr wrap="square">
            <a:spAutoFit/>
          </a:bodyPr>
          <a:lstStyle/>
          <a:p>
            <a:r>
              <a:rPr lang="fr-FR" sz="1200" dirty="0">
                <a:solidFill>
                  <a:schemeClr val="accent3"/>
                </a:solidFill>
              </a:rPr>
              <a:t>Alice </a:t>
            </a:r>
            <a:r>
              <a:rPr lang="fr-FR" sz="1200" dirty="0" err="1">
                <a:solidFill>
                  <a:schemeClr val="accent3"/>
                </a:solidFill>
              </a:rPr>
              <a:t>Guilhon</a:t>
            </a:r>
            <a:r>
              <a:rPr lang="fr-FR" sz="1200" dirty="0">
                <a:solidFill>
                  <a:schemeClr val="accent3"/>
                </a:solidFill>
              </a:rPr>
              <a:t>, Nicolas </a:t>
            </a:r>
            <a:r>
              <a:rPr lang="fr-FR" sz="1200" dirty="0" err="1">
                <a:solidFill>
                  <a:schemeClr val="accent3"/>
                </a:solidFill>
              </a:rPr>
              <a:t>Moinet</a:t>
            </a:r>
            <a:r>
              <a:rPr lang="fr-FR" sz="1200" dirty="0">
                <a:solidFill>
                  <a:schemeClr val="accent3"/>
                </a:solidFill>
              </a:rPr>
              <a:t>, op. </a:t>
            </a:r>
            <a:r>
              <a:rPr lang="fr-FR" sz="1200" dirty="0" err="1">
                <a:solidFill>
                  <a:schemeClr val="accent3"/>
                </a:solidFill>
              </a:rPr>
              <a:t>cit</a:t>
            </a:r>
            <a:r>
              <a:rPr lang="fr-FR" sz="1200" dirty="0">
                <a:solidFill>
                  <a:schemeClr val="accent3"/>
                </a:solidFill>
              </a:rPr>
              <a:t>. </a:t>
            </a:r>
            <a:endParaRPr lang="fr-FR" sz="1200" dirty="0"/>
          </a:p>
        </p:txBody>
      </p:sp>
    </p:spTree>
    <p:extLst>
      <p:ext uri="{BB962C8B-B14F-4D97-AF65-F5344CB8AC3E}">
        <p14:creationId xmlns:p14="http://schemas.microsoft.com/office/powerpoint/2010/main" val="161461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6404A3-67D3-425F-A7A1-BB71C6141B8F}"/>
              </a:ext>
            </a:extLst>
          </p:cNvPr>
          <p:cNvSpPr>
            <a:spLocks noGrp="1"/>
          </p:cNvSpPr>
          <p:nvPr>
            <p:ph type="ctrTitle"/>
          </p:nvPr>
        </p:nvSpPr>
        <p:spPr>
          <a:xfrm>
            <a:off x="0" y="1"/>
            <a:ext cx="12192000" cy="909776"/>
          </a:xfrm>
        </p:spPr>
        <p:txBody>
          <a:bodyPr/>
          <a:lstStyle/>
          <a:p>
            <a:pPr algn="ctr"/>
            <a:r>
              <a:rPr lang="fr-FR" sz="2800" b="1" dirty="0">
                <a:solidFill>
                  <a:schemeClr val="accent2"/>
                </a:solidFill>
                <a:latin typeface="Nexa Light"/>
              </a:rPr>
              <a:t>De même, l’interdépendance économique entre l’UE et la Russie…</a:t>
            </a:r>
            <a:endParaRPr lang="fr-FR" sz="2800" b="1" dirty="0">
              <a:solidFill>
                <a:schemeClr val="accent2"/>
              </a:solidFill>
            </a:endParaRPr>
          </a:p>
        </p:txBody>
      </p:sp>
      <p:pic>
        <p:nvPicPr>
          <p:cNvPr id="5" name="Image 4">
            <a:extLst>
              <a:ext uri="{FF2B5EF4-FFF2-40B4-BE49-F238E27FC236}">
                <a16:creationId xmlns:a16="http://schemas.microsoft.com/office/drawing/2014/main" id="{2515BF38-FE6E-A088-5D44-7254A9DBE248}"/>
              </a:ext>
            </a:extLst>
          </p:cNvPr>
          <p:cNvPicPr>
            <a:picLocks noChangeAspect="1"/>
          </p:cNvPicPr>
          <p:nvPr/>
        </p:nvPicPr>
        <p:blipFill>
          <a:blip r:embed="rId2"/>
          <a:stretch>
            <a:fillRect/>
          </a:stretch>
        </p:blipFill>
        <p:spPr>
          <a:xfrm>
            <a:off x="6838669" y="1201882"/>
            <a:ext cx="4729876" cy="4729876"/>
          </a:xfrm>
          <a:prstGeom prst="rect">
            <a:avLst/>
          </a:prstGeom>
        </p:spPr>
      </p:pic>
      <p:pic>
        <p:nvPicPr>
          <p:cNvPr id="8" name="Image 7">
            <a:extLst>
              <a:ext uri="{FF2B5EF4-FFF2-40B4-BE49-F238E27FC236}">
                <a16:creationId xmlns:a16="http://schemas.microsoft.com/office/drawing/2014/main" id="{AA942AF8-A6D6-2E13-AFB6-F78ACA70510A}"/>
              </a:ext>
            </a:extLst>
          </p:cNvPr>
          <p:cNvPicPr>
            <a:picLocks noChangeAspect="1"/>
          </p:cNvPicPr>
          <p:nvPr/>
        </p:nvPicPr>
        <p:blipFill>
          <a:blip r:embed="rId3"/>
          <a:stretch>
            <a:fillRect/>
          </a:stretch>
        </p:blipFill>
        <p:spPr>
          <a:xfrm>
            <a:off x="349729" y="1201882"/>
            <a:ext cx="4839658" cy="2489200"/>
          </a:xfrm>
          <a:prstGeom prst="rect">
            <a:avLst/>
          </a:prstGeom>
        </p:spPr>
      </p:pic>
      <p:pic>
        <p:nvPicPr>
          <p:cNvPr id="11" name="Image 10">
            <a:extLst>
              <a:ext uri="{FF2B5EF4-FFF2-40B4-BE49-F238E27FC236}">
                <a16:creationId xmlns:a16="http://schemas.microsoft.com/office/drawing/2014/main" id="{F6D4F670-77FC-1694-12A7-F7CE5AD49C37}"/>
              </a:ext>
            </a:extLst>
          </p:cNvPr>
          <p:cNvPicPr>
            <a:picLocks noChangeAspect="1"/>
          </p:cNvPicPr>
          <p:nvPr/>
        </p:nvPicPr>
        <p:blipFill>
          <a:blip r:embed="rId4"/>
          <a:stretch>
            <a:fillRect/>
          </a:stretch>
        </p:blipFill>
        <p:spPr>
          <a:xfrm>
            <a:off x="349729" y="4633003"/>
            <a:ext cx="6009507" cy="1030398"/>
          </a:xfrm>
          <a:prstGeom prst="rect">
            <a:avLst/>
          </a:prstGeom>
        </p:spPr>
      </p:pic>
      <p:sp>
        <p:nvSpPr>
          <p:cNvPr id="12" name="ZoneTexte 11">
            <a:extLst>
              <a:ext uri="{FF2B5EF4-FFF2-40B4-BE49-F238E27FC236}">
                <a16:creationId xmlns:a16="http://schemas.microsoft.com/office/drawing/2014/main" id="{BA774292-B6F3-C9F6-6DCE-E0A10623C38C}"/>
              </a:ext>
            </a:extLst>
          </p:cNvPr>
          <p:cNvSpPr txBox="1"/>
          <p:nvPr/>
        </p:nvSpPr>
        <p:spPr>
          <a:xfrm>
            <a:off x="349729" y="5931758"/>
            <a:ext cx="5292436" cy="276999"/>
          </a:xfrm>
          <a:prstGeom prst="rect">
            <a:avLst/>
          </a:prstGeom>
          <a:noFill/>
        </p:spPr>
        <p:txBody>
          <a:bodyPr wrap="square" rtlCol="0">
            <a:spAutoFit/>
          </a:bodyPr>
          <a:lstStyle/>
          <a:p>
            <a:r>
              <a:rPr lang="fr-FR" sz="1200" dirty="0"/>
              <a:t>https://</a:t>
            </a:r>
            <a:r>
              <a:rPr lang="fr-FR" sz="1200" dirty="0" err="1"/>
              <a:t>www.cairn.info</a:t>
            </a:r>
            <a:r>
              <a:rPr lang="fr-FR" sz="1200" dirty="0"/>
              <a:t>/revue-internationale-et-strategique-2011-4-page-95.htm</a:t>
            </a:r>
          </a:p>
        </p:txBody>
      </p:sp>
    </p:spTree>
    <p:extLst>
      <p:ext uri="{BB962C8B-B14F-4D97-AF65-F5344CB8AC3E}">
        <p14:creationId xmlns:p14="http://schemas.microsoft.com/office/powerpoint/2010/main" val="250661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 Acteurs et armes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sz="2000" b="1" dirty="0">
                <a:solidFill>
                  <a:schemeClr val="accent2"/>
                </a:solidFill>
              </a:rPr>
              <a:t>B. </a:t>
            </a:r>
            <a:r>
              <a:rPr lang="fr-FR" sz="2000" b="1" dirty="0"/>
              <a:t>Les entreprises et l’intelligence économique. La sécurité économique. Un exemple récent - les faits</a:t>
            </a:r>
          </a:p>
        </p:txBody>
      </p:sp>
      <p:sp>
        <p:nvSpPr>
          <p:cNvPr id="6" name="ZoneTexte 5">
            <a:extLst>
              <a:ext uri="{FF2B5EF4-FFF2-40B4-BE49-F238E27FC236}">
                <a16:creationId xmlns:a16="http://schemas.microsoft.com/office/drawing/2014/main" id="{1EC52C98-D3B8-4E7E-8E73-A6978352361F}"/>
              </a:ext>
            </a:extLst>
          </p:cNvPr>
          <p:cNvSpPr txBox="1"/>
          <p:nvPr/>
        </p:nvSpPr>
        <p:spPr>
          <a:xfrm>
            <a:off x="-1" y="6611779"/>
            <a:ext cx="12192000" cy="246221"/>
          </a:xfrm>
          <a:prstGeom prst="rect">
            <a:avLst/>
          </a:prstGeom>
          <a:noFill/>
        </p:spPr>
        <p:txBody>
          <a:bodyPr wrap="square">
            <a:spAutoFit/>
          </a:bodyPr>
          <a:lstStyle/>
          <a:p>
            <a:pPr algn="ctr"/>
            <a:r>
              <a:rPr lang="fr-FR" sz="1000" dirty="0"/>
              <a:t>https://media-exp1.licdn.com/</a:t>
            </a:r>
            <a:r>
              <a:rPr lang="fr-FR" sz="1000" dirty="0" err="1"/>
              <a:t>dms</a:t>
            </a:r>
            <a:r>
              <a:rPr lang="fr-FR" sz="1000" dirty="0"/>
              <a:t>/document/D4E1FAQE-sdNAEKo5pA/</a:t>
            </a:r>
            <a:r>
              <a:rPr lang="fr-FR" sz="1000" dirty="0" err="1"/>
              <a:t>feedshare</a:t>
            </a:r>
            <a:r>
              <a:rPr lang="fr-FR" sz="1000" dirty="0"/>
              <a:t>-document-</a:t>
            </a:r>
            <a:r>
              <a:rPr lang="fr-FR" sz="1000" dirty="0" err="1"/>
              <a:t>pdf</a:t>
            </a:r>
            <a:r>
              <a:rPr lang="fr-FR" sz="1000" dirty="0"/>
              <a:t>-</a:t>
            </a:r>
            <a:r>
              <a:rPr lang="fr-FR" sz="1000" dirty="0" err="1"/>
              <a:t>analyzed</a:t>
            </a:r>
            <a:r>
              <a:rPr lang="fr-FR" sz="1000" dirty="0"/>
              <a:t>/0/1664456212884?e=1665619200&amp;v=</a:t>
            </a:r>
            <a:r>
              <a:rPr lang="fr-FR" sz="1000" dirty="0" err="1"/>
              <a:t>beta&amp;t</a:t>
            </a:r>
            <a:r>
              <a:rPr lang="fr-FR" sz="1000" dirty="0"/>
              <a:t>=_mNsUuZW12zQlnniF-sKW13h9x0bHnZThrrgfaMh36U</a:t>
            </a:r>
          </a:p>
        </p:txBody>
      </p:sp>
      <p:pic>
        <p:nvPicPr>
          <p:cNvPr id="7" name="Image 6">
            <a:extLst>
              <a:ext uri="{FF2B5EF4-FFF2-40B4-BE49-F238E27FC236}">
                <a16:creationId xmlns:a16="http://schemas.microsoft.com/office/drawing/2014/main" id="{60F2D0B4-27B3-21F1-BD86-F2B5EFFAA9F7}"/>
              </a:ext>
            </a:extLst>
          </p:cNvPr>
          <p:cNvPicPr>
            <a:picLocks noChangeAspect="1"/>
          </p:cNvPicPr>
          <p:nvPr/>
        </p:nvPicPr>
        <p:blipFill>
          <a:blip r:embed="rId2"/>
          <a:stretch>
            <a:fillRect/>
          </a:stretch>
        </p:blipFill>
        <p:spPr>
          <a:xfrm>
            <a:off x="961464" y="1423626"/>
            <a:ext cx="3391891" cy="4759589"/>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53D242B4-1F25-9524-063D-33569471DEC1}"/>
              </a:ext>
            </a:extLst>
          </p:cNvPr>
          <p:cNvPicPr>
            <a:picLocks noChangeAspect="1"/>
          </p:cNvPicPr>
          <p:nvPr/>
        </p:nvPicPr>
        <p:blipFill>
          <a:blip r:embed="rId3"/>
          <a:stretch>
            <a:fillRect/>
          </a:stretch>
        </p:blipFill>
        <p:spPr>
          <a:xfrm>
            <a:off x="4695365" y="1423626"/>
            <a:ext cx="3363962" cy="4759589"/>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41FACA52-A744-D313-AAA9-11F800E8F998}"/>
              </a:ext>
            </a:extLst>
          </p:cNvPr>
          <p:cNvPicPr>
            <a:picLocks noChangeAspect="1"/>
          </p:cNvPicPr>
          <p:nvPr/>
        </p:nvPicPr>
        <p:blipFill>
          <a:blip r:embed="rId4"/>
          <a:stretch>
            <a:fillRect/>
          </a:stretch>
        </p:blipFill>
        <p:spPr>
          <a:xfrm>
            <a:off x="8401337" y="1404174"/>
            <a:ext cx="3282053" cy="47401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08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 Acteurs et armes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sz="2000" b="1" dirty="0">
                <a:solidFill>
                  <a:schemeClr val="accent2"/>
                </a:solidFill>
              </a:rPr>
              <a:t>B. </a:t>
            </a:r>
            <a:r>
              <a:rPr lang="fr-FR" sz="2000" b="1" dirty="0"/>
              <a:t>Les entreprises et l’intelligence économique. La sécurité économique. Un exemple récent - les préconisations</a:t>
            </a:r>
          </a:p>
        </p:txBody>
      </p:sp>
      <p:sp>
        <p:nvSpPr>
          <p:cNvPr id="6" name="ZoneTexte 5">
            <a:extLst>
              <a:ext uri="{FF2B5EF4-FFF2-40B4-BE49-F238E27FC236}">
                <a16:creationId xmlns:a16="http://schemas.microsoft.com/office/drawing/2014/main" id="{1EC52C98-D3B8-4E7E-8E73-A6978352361F}"/>
              </a:ext>
            </a:extLst>
          </p:cNvPr>
          <p:cNvSpPr txBox="1"/>
          <p:nvPr/>
        </p:nvSpPr>
        <p:spPr>
          <a:xfrm>
            <a:off x="-1" y="6611779"/>
            <a:ext cx="12192000" cy="246221"/>
          </a:xfrm>
          <a:prstGeom prst="rect">
            <a:avLst/>
          </a:prstGeom>
          <a:noFill/>
        </p:spPr>
        <p:txBody>
          <a:bodyPr wrap="square">
            <a:spAutoFit/>
          </a:bodyPr>
          <a:lstStyle/>
          <a:p>
            <a:pPr algn="ctr"/>
            <a:r>
              <a:rPr lang="fr-FR" sz="1000" dirty="0"/>
              <a:t>https://media-exp1.licdn.com/</a:t>
            </a:r>
            <a:r>
              <a:rPr lang="fr-FR" sz="1000" dirty="0" err="1"/>
              <a:t>dms</a:t>
            </a:r>
            <a:r>
              <a:rPr lang="fr-FR" sz="1000" dirty="0"/>
              <a:t>/document/D4E1FAQE-sdNAEKo5pA/</a:t>
            </a:r>
            <a:r>
              <a:rPr lang="fr-FR" sz="1000" dirty="0" err="1"/>
              <a:t>feedshare</a:t>
            </a:r>
            <a:r>
              <a:rPr lang="fr-FR" sz="1000" dirty="0"/>
              <a:t>-document-</a:t>
            </a:r>
            <a:r>
              <a:rPr lang="fr-FR" sz="1000" dirty="0" err="1"/>
              <a:t>pdf</a:t>
            </a:r>
            <a:r>
              <a:rPr lang="fr-FR" sz="1000" dirty="0"/>
              <a:t>-</a:t>
            </a:r>
            <a:r>
              <a:rPr lang="fr-FR" sz="1000" dirty="0" err="1"/>
              <a:t>analyzed</a:t>
            </a:r>
            <a:r>
              <a:rPr lang="fr-FR" sz="1000" dirty="0"/>
              <a:t>/0/1664456212884?e=1665619200&amp;v=</a:t>
            </a:r>
            <a:r>
              <a:rPr lang="fr-FR" sz="1000" dirty="0" err="1"/>
              <a:t>beta&amp;t</a:t>
            </a:r>
            <a:r>
              <a:rPr lang="fr-FR" sz="1000" dirty="0"/>
              <a:t>=_mNsUuZW12zQlnniF-sKW13h9x0bHnZThrrgfaMh36U</a:t>
            </a:r>
          </a:p>
        </p:txBody>
      </p:sp>
      <p:pic>
        <p:nvPicPr>
          <p:cNvPr id="5" name="Image 4">
            <a:extLst>
              <a:ext uri="{FF2B5EF4-FFF2-40B4-BE49-F238E27FC236}">
                <a16:creationId xmlns:a16="http://schemas.microsoft.com/office/drawing/2014/main" id="{6D1800BC-4DA5-2589-0274-98CF04A97F1F}"/>
              </a:ext>
            </a:extLst>
          </p:cNvPr>
          <p:cNvPicPr>
            <a:picLocks noChangeAspect="1"/>
          </p:cNvPicPr>
          <p:nvPr/>
        </p:nvPicPr>
        <p:blipFill>
          <a:blip r:embed="rId2"/>
          <a:stretch>
            <a:fillRect/>
          </a:stretch>
        </p:blipFill>
        <p:spPr>
          <a:xfrm>
            <a:off x="2625047" y="1140377"/>
            <a:ext cx="3605225" cy="5188153"/>
          </a:xfrm>
          <a:prstGeom prst="rect">
            <a:avLst/>
          </a:prstGeom>
          <a:ln>
            <a:noFill/>
          </a:ln>
          <a:effectLst>
            <a:outerShdw blurRad="292100" dist="139700" dir="2700000" algn="tl" rotWithShape="0">
              <a:srgbClr val="333333">
                <a:alpha val="65000"/>
              </a:srgbClr>
            </a:outerShdw>
          </a:effectLst>
        </p:spPr>
      </p:pic>
      <p:pic>
        <p:nvPicPr>
          <p:cNvPr id="10" name="Image 9">
            <a:extLst>
              <a:ext uri="{FF2B5EF4-FFF2-40B4-BE49-F238E27FC236}">
                <a16:creationId xmlns:a16="http://schemas.microsoft.com/office/drawing/2014/main" id="{65A7664E-E5CB-6FA9-63F3-BBEC1F261306}"/>
              </a:ext>
            </a:extLst>
          </p:cNvPr>
          <p:cNvPicPr>
            <a:picLocks noChangeAspect="1"/>
          </p:cNvPicPr>
          <p:nvPr/>
        </p:nvPicPr>
        <p:blipFill>
          <a:blip r:embed="rId3"/>
          <a:stretch>
            <a:fillRect/>
          </a:stretch>
        </p:blipFill>
        <p:spPr>
          <a:xfrm>
            <a:off x="6757597" y="1158890"/>
            <a:ext cx="3562224" cy="51696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084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 Acteurs et armes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sz="2000" b="1" dirty="0">
                <a:solidFill>
                  <a:schemeClr val="accent2"/>
                </a:solidFill>
              </a:rPr>
              <a:t>B. </a:t>
            </a:r>
            <a:r>
              <a:rPr lang="fr-FR" sz="2000" b="1" dirty="0"/>
              <a:t>Les entreprises et l’intelligence économique. L’influence </a:t>
            </a:r>
          </a:p>
        </p:txBody>
      </p:sp>
      <p:sp>
        <p:nvSpPr>
          <p:cNvPr id="5" name="ZoneTexte 4">
            <a:extLst>
              <a:ext uri="{FF2B5EF4-FFF2-40B4-BE49-F238E27FC236}">
                <a16:creationId xmlns:a16="http://schemas.microsoft.com/office/drawing/2014/main" id="{9E243266-A6B9-408B-8071-47FF35FCF0FC}"/>
              </a:ext>
            </a:extLst>
          </p:cNvPr>
          <p:cNvSpPr txBox="1"/>
          <p:nvPr/>
        </p:nvSpPr>
        <p:spPr>
          <a:xfrm>
            <a:off x="4803227" y="6581001"/>
            <a:ext cx="2585545" cy="276999"/>
          </a:xfrm>
          <a:prstGeom prst="rect">
            <a:avLst/>
          </a:prstGeom>
          <a:noFill/>
        </p:spPr>
        <p:txBody>
          <a:bodyPr wrap="square">
            <a:spAutoFit/>
          </a:bodyPr>
          <a:lstStyle/>
          <a:p>
            <a:r>
              <a:rPr lang="fr-FR" sz="1200" dirty="0">
                <a:solidFill>
                  <a:schemeClr val="accent3"/>
                </a:solidFill>
              </a:rPr>
              <a:t>Alice </a:t>
            </a:r>
            <a:r>
              <a:rPr lang="fr-FR" sz="1200" dirty="0" err="1">
                <a:solidFill>
                  <a:schemeClr val="accent3"/>
                </a:solidFill>
              </a:rPr>
              <a:t>Guilhon</a:t>
            </a:r>
            <a:r>
              <a:rPr lang="fr-FR" sz="1200" dirty="0">
                <a:solidFill>
                  <a:schemeClr val="accent3"/>
                </a:solidFill>
              </a:rPr>
              <a:t>, Nicolas </a:t>
            </a:r>
            <a:r>
              <a:rPr lang="fr-FR" sz="1200" dirty="0" err="1">
                <a:solidFill>
                  <a:schemeClr val="accent3"/>
                </a:solidFill>
              </a:rPr>
              <a:t>Moinet</a:t>
            </a:r>
            <a:r>
              <a:rPr lang="fr-FR" sz="1200" dirty="0">
                <a:solidFill>
                  <a:schemeClr val="accent3"/>
                </a:solidFill>
              </a:rPr>
              <a:t>, op. </a:t>
            </a:r>
            <a:r>
              <a:rPr lang="fr-FR" sz="1200" dirty="0" err="1">
                <a:solidFill>
                  <a:schemeClr val="accent3"/>
                </a:solidFill>
              </a:rPr>
              <a:t>cit</a:t>
            </a:r>
            <a:r>
              <a:rPr lang="fr-FR" sz="1200" dirty="0">
                <a:solidFill>
                  <a:schemeClr val="accent3"/>
                </a:solidFill>
              </a:rPr>
              <a:t>. </a:t>
            </a:r>
            <a:endParaRPr lang="fr-FR" sz="1200" dirty="0"/>
          </a:p>
        </p:txBody>
      </p:sp>
      <p:pic>
        <p:nvPicPr>
          <p:cNvPr id="6" name="Espace réservé du contenu 6">
            <a:extLst>
              <a:ext uri="{FF2B5EF4-FFF2-40B4-BE49-F238E27FC236}">
                <a16:creationId xmlns:a16="http://schemas.microsoft.com/office/drawing/2014/main" id="{888940A0-9775-44F5-AD34-C034956B51BD}"/>
              </a:ext>
            </a:extLst>
          </p:cNvPr>
          <p:cNvPicPr>
            <a:picLocks noChangeAspect="1"/>
          </p:cNvPicPr>
          <p:nvPr/>
        </p:nvPicPr>
        <p:blipFill>
          <a:blip r:embed="rId2"/>
          <a:stretch>
            <a:fillRect/>
          </a:stretch>
        </p:blipFill>
        <p:spPr>
          <a:xfrm>
            <a:off x="2999733" y="1132324"/>
            <a:ext cx="6305519" cy="50323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656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 Acteurs et armes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sz="2000" b="1" dirty="0">
                <a:solidFill>
                  <a:schemeClr val="accent2"/>
                </a:solidFill>
              </a:rPr>
              <a:t>B. </a:t>
            </a:r>
            <a:r>
              <a:rPr lang="fr-FR" sz="2000" b="1" dirty="0"/>
              <a:t>Les entreprises et l’intelligence économique. Pour finir, un exemple d’entreprise : </a:t>
            </a:r>
            <a:r>
              <a:rPr lang="fr-FR" sz="2000" b="1" dirty="0" err="1"/>
              <a:t>Spallian</a:t>
            </a:r>
            <a:r>
              <a:rPr lang="fr-FR" sz="2000" b="1" dirty="0"/>
              <a:t> </a:t>
            </a:r>
          </a:p>
        </p:txBody>
      </p:sp>
      <p:pic>
        <p:nvPicPr>
          <p:cNvPr id="7" name="Espace réservé du contenu 6">
            <a:extLst>
              <a:ext uri="{FF2B5EF4-FFF2-40B4-BE49-F238E27FC236}">
                <a16:creationId xmlns:a16="http://schemas.microsoft.com/office/drawing/2014/main" id="{478D78BE-0ED7-4C97-A522-AD24BE143875}"/>
              </a:ext>
            </a:extLst>
          </p:cNvPr>
          <p:cNvPicPr>
            <a:picLocks noChangeAspect="1"/>
          </p:cNvPicPr>
          <p:nvPr/>
        </p:nvPicPr>
        <p:blipFill>
          <a:blip r:embed="rId2"/>
          <a:stretch>
            <a:fillRect/>
          </a:stretch>
        </p:blipFill>
        <p:spPr>
          <a:xfrm>
            <a:off x="99081" y="1125000"/>
            <a:ext cx="5685877" cy="2821239"/>
          </a:xfrm>
          <a:prstGeom prst="rect">
            <a:avLst/>
          </a:prstGeom>
          <a:ln>
            <a:noFill/>
          </a:ln>
          <a:effectLst>
            <a:outerShdw blurRad="292100" dist="139700" dir="2700000" algn="tl" rotWithShape="0">
              <a:srgbClr val="333333">
                <a:alpha val="65000"/>
              </a:srgbClr>
            </a:outerShdw>
          </a:effectLst>
        </p:spPr>
      </p:pic>
      <p:pic>
        <p:nvPicPr>
          <p:cNvPr id="4" name="Image 3">
            <a:extLst>
              <a:ext uri="{FF2B5EF4-FFF2-40B4-BE49-F238E27FC236}">
                <a16:creationId xmlns:a16="http://schemas.microsoft.com/office/drawing/2014/main" id="{06BF5A80-6802-452D-94F5-D162EA9B3406}"/>
              </a:ext>
            </a:extLst>
          </p:cNvPr>
          <p:cNvPicPr>
            <a:picLocks noChangeAspect="1"/>
          </p:cNvPicPr>
          <p:nvPr/>
        </p:nvPicPr>
        <p:blipFill>
          <a:blip r:embed="rId3"/>
          <a:stretch>
            <a:fillRect/>
          </a:stretch>
        </p:blipFill>
        <p:spPr>
          <a:xfrm>
            <a:off x="1527755" y="4094691"/>
            <a:ext cx="2828528" cy="760703"/>
          </a:xfrm>
          <a:prstGeom prst="rect">
            <a:avLst/>
          </a:prstGeom>
          <a:ln>
            <a:noFill/>
          </a:ln>
          <a:effectLst>
            <a:outerShdw blurRad="292100" dist="139700" dir="2700000" algn="tl" rotWithShape="0">
              <a:srgbClr val="333333">
                <a:alpha val="65000"/>
              </a:srgbClr>
            </a:outerShdw>
          </a:effectLst>
        </p:spPr>
      </p:pic>
      <p:pic>
        <p:nvPicPr>
          <p:cNvPr id="9" name="Espace réservé du contenu 12">
            <a:extLst>
              <a:ext uri="{FF2B5EF4-FFF2-40B4-BE49-F238E27FC236}">
                <a16:creationId xmlns:a16="http://schemas.microsoft.com/office/drawing/2014/main" id="{3D2CFE2D-8E05-4988-B538-692E901C154E}"/>
              </a:ext>
            </a:extLst>
          </p:cNvPr>
          <p:cNvPicPr>
            <a:picLocks noChangeAspect="1"/>
          </p:cNvPicPr>
          <p:nvPr/>
        </p:nvPicPr>
        <p:blipFill>
          <a:blip r:embed="rId4"/>
          <a:stretch>
            <a:fillRect/>
          </a:stretch>
        </p:blipFill>
        <p:spPr>
          <a:xfrm>
            <a:off x="5268752" y="2851396"/>
            <a:ext cx="6824167" cy="38121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562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 Acteurs et armes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sz="2000" b="1" dirty="0">
                <a:solidFill>
                  <a:schemeClr val="accent2"/>
                </a:solidFill>
              </a:rPr>
              <a:t>C. </a:t>
            </a:r>
            <a:r>
              <a:rPr lang="fr-FR" sz="2000" b="1" dirty="0"/>
              <a:t>Une étude de cas : la vente d’Alstom à General Electric</a:t>
            </a:r>
          </a:p>
        </p:txBody>
      </p:sp>
    </p:spTree>
    <p:extLst>
      <p:ext uri="{BB962C8B-B14F-4D97-AF65-F5344CB8AC3E}">
        <p14:creationId xmlns:p14="http://schemas.microsoft.com/office/powerpoint/2010/main" val="248468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 Acteurs et armes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sz="2000" b="1" dirty="0">
                <a:solidFill>
                  <a:schemeClr val="accent2"/>
                </a:solidFill>
              </a:rPr>
              <a:t>C. </a:t>
            </a:r>
            <a:r>
              <a:rPr lang="fr-FR" sz="2000" b="1" dirty="0"/>
              <a:t>Une étude de cas : la vente d’Alstom à General Electric (2014). Une « guerre fantôme »…</a:t>
            </a:r>
          </a:p>
        </p:txBody>
      </p:sp>
      <p:pic>
        <p:nvPicPr>
          <p:cNvPr id="4" name="Espace réservé du contenu 6">
            <a:extLst>
              <a:ext uri="{FF2B5EF4-FFF2-40B4-BE49-F238E27FC236}">
                <a16:creationId xmlns:a16="http://schemas.microsoft.com/office/drawing/2014/main" id="{1CA0979B-E728-4B3D-A726-BFCF942C0353}"/>
              </a:ext>
            </a:extLst>
          </p:cNvPr>
          <p:cNvPicPr>
            <a:picLocks noChangeAspect="1"/>
          </p:cNvPicPr>
          <p:nvPr/>
        </p:nvPicPr>
        <p:blipFill>
          <a:blip r:embed="rId2"/>
          <a:stretch>
            <a:fillRect/>
          </a:stretch>
        </p:blipFill>
        <p:spPr>
          <a:xfrm>
            <a:off x="2128536" y="1449897"/>
            <a:ext cx="7934928" cy="4386297"/>
          </a:xfrm>
          <a:prstGeom prst="rect">
            <a:avLst/>
          </a:prstGeom>
          <a:ln>
            <a:noFill/>
          </a:ln>
          <a:effectLst>
            <a:outerShdw blurRad="292100" dist="139700" dir="2700000" algn="tl" rotWithShape="0">
              <a:srgbClr val="333333">
                <a:alpha val="65000"/>
              </a:srgbClr>
            </a:outerShdw>
          </a:effectLst>
        </p:spPr>
      </p:pic>
      <p:sp>
        <p:nvSpPr>
          <p:cNvPr id="5" name="ZoneTexte 4">
            <a:extLst>
              <a:ext uri="{FF2B5EF4-FFF2-40B4-BE49-F238E27FC236}">
                <a16:creationId xmlns:a16="http://schemas.microsoft.com/office/drawing/2014/main" id="{EE9582DA-3EE5-5748-BFC6-493125E47719}"/>
              </a:ext>
            </a:extLst>
          </p:cNvPr>
          <p:cNvSpPr txBox="1"/>
          <p:nvPr/>
        </p:nvSpPr>
        <p:spPr>
          <a:xfrm>
            <a:off x="3860872" y="6309543"/>
            <a:ext cx="4583242" cy="369332"/>
          </a:xfrm>
          <a:prstGeom prst="rect">
            <a:avLst/>
          </a:prstGeom>
          <a:noFill/>
        </p:spPr>
        <p:txBody>
          <a:bodyPr wrap="none" rtlCol="0">
            <a:spAutoFit/>
          </a:bodyPr>
          <a:lstStyle/>
          <a:p>
            <a:r>
              <a:rPr lang="fr-FR" dirty="0"/>
              <a:t>https://</a:t>
            </a:r>
            <a:r>
              <a:rPr lang="fr-FR" dirty="0" err="1"/>
              <a:t>www.dailymotion.com</a:t>
            </a:r>
            <a:r>
              <a:rPr lang="fr-FR" dirty="0"/>
              <a:t>/</a:t>
            </a:r>
            <a:r>
              <a:rPr lang="fr-FR" dirty="0" err="1"/>
              <a:t>video</a:t>
            </a:r>
            <a:r>
              <a:rPr lang="fr-FR" dirty="0"/>
              <a:t>/x68yqm9</a:t>
            </a:r>
          </a:p>
        </p:txBody>
      </p:sp>
    </p:spTree>
    <p:extLst>
      <p:ext uri="{BB962C8B-B14F-4D97-AF65-F5344CB8AC3E}">
        <p14:creationId xmlns:p14="http://schemas.microsoft.com/office/powerpoint/2010/main" val="386333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 Acteurs et armes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sz="2000" b="1" dirty="0">
                <a:solidFill>
                  <a:schemeClr val="accent2"/>
                </a:solidFill>
              </a:rPr>
              <a:t>C. </a:t>
            </a:r>
            <a:r>
              <a:rPr lang="fr-FR" sz="2000" b="1" dirty="0"/>
              <a:t>Une étude de cas : la vente d’Alstom à General Electric (2014). </a:t>
            </a:r>
            <a:r>
              <a:rPr lang="fr-FR" dirty="0"/>
              <a:t>… ses suites (avril 2018)…</a:t>
            </a:r>
            <a:endParaRPr lang="fr-FR" sz="2000" b="1" dirty="0"/>
          </a:p>
        </p:txBody>
      </p:sp>
      <p:pic>
        <p:nvPicPr>
          <p:cNvPr id="5" name="Espace réservé du contenu 9">
            <a:extLst>
              <a:ext uri="{FF2B5EF4-FFF2-40B4-BE49-F238E27FC236}">
                <a16:creationId xmlns:a16="http://schemas.microsoft.com/office/drawing/2014/main" id="{C34156EF-BBD2-4753-B5C5-23515A2C6DB0}"/>
              </a:ext>
            </a:extLst>
          </p:cNvPr>
          <p:cNvPicPr>
            <a:picLocks noChangeAspect="1"/>
          </p:cNvPicPr>
          <p:nvPr/>
        </p:nvPicPr>
        <p:blipFill>
          <a:blip r:embed="rId2"/>
          <a:stretch>
            <a:fillRect/>
          </a:stretch>
        </p:blipFill>
        <p:spPr>
          <a:xfrm>
            <a:off x="201683" y="1779563"/>
            <a:ext cx="5655447" cy="2857490"/>
          </a:xfrm>
          <a:prstGeom prst="rect">
            <a:avLst/>
          </a:prstGeom>
          <a:ln>
            <a:noFill/>
          </a:ln>
          <a:effectLst>
            <a:outerShdw blurRad="292100" dist="139700" dir="2700000" algn="tl" rotWithShape="0">
              <a:srgbClr val="333333">
                <a:alpha val="65000"/>
              </a:srgbClr>
            </a:outerShdw>
          </a:effectLst>
        </p:spPr>
      </p:pic>
      <p:sp>
        <p:nvSpPr>
          <p:cNvPr id="7" name="ZoneTexte 6">
            <a:extLst>
              <a:ext uri="{FF2B5EF4-FFF2-40B4-BE49-F238E27FC236}">
                <a16:creationId xmlns:a16="http://schemas.microsoft.com/office/drawing/2014/main" id="{DF1D4C8E-6F72-491F-807A-9B5B5E546A40}"/>
              </a:ext>
            </a:extLst>
          </p:cNvPr>
          <p:cNvSpPr txBox="1"/>
          <p:nvPr/>
        </p:nvSpPr>
        <p:spPr>
          <a:xfrm>
            <a:off x="201683" y="4815874"/>
            <a:ext cx="5950810" cy="553998"/>
          </a:xfrm>
          <a:prstGeom prst="rect">
            <a:avLst/>
          </a:prstGeom>
          <a:noFill/>
        </p:spPr>
        <p:txBody>
          <a:bodyPr wrap="square">
            <a:spAutoFit/>
          </a:bodyPr>
          <a:lstStyle/>
          <a:p>
            <a:r>
              <a:rPr lang="fr-FR" sz="1000" dirty="0"/>
              <a:t>http://www2.assemblee-nationale.fr/15/autres-commissions/commissions-d-enquete/commission-d-enquete-sur-les-decisions-de-l-etat-en-matiere-de-politique-industrielle-notamment-dans-les-cas-d-alstom-d-alcatel-et-de-stx/(block)/RapEnquete/(instance_leg)/15/(init)/A0-15</a:t>
            </a:r>
          </a:p>
        </p:txBody>
      </p:sp>
      <p:pic>
        <p:nvPicPr>
          <p:cNvPr id="9" name="Espace réservé du contenu 7">
            <a:extLst>
              <a:ext uri="{FF2B5EF4-FFF2-40B4-BE49-F238E27FC236}">
                <a16:creationId xmlns:a16="http://schemas.microsoft.com/office/drawing/2014/main" id="{F551DCD8-6950-BF4C-A1EC-46764AEDA0C7}"/>
              </a:ext>
            </a:extLst>
          </p:cNvPr>
          <p:cNvPicPr>
            <a:picLocks noChangeAspect="1"/>
          </p:cNvPicPr>
          <p:nvPr/>
        </p:nvPicPr>
        <p:blipFill>
          <a:blip r:embed="rId3"/>
          <a:stretch>
            <a:fillRect/>
          </a:stretch>
        </p:blipFill>
        <p:spPr>
          <a:xfrm>
            <a:off x="6243206" y="1779563"/>
            <a:ext cx="5747111" cy="2857490"/>
          </a:xfrm>
          <a:prstGeom prst="rect">
            <a:avLst/>
          </a:prstGeom>
          <a:ln>
            <a:noFill/>
          </a:ln>
          <a:effectLst>
            <a:outerShdw blurRad="292100" dist="139700" dir="2700000" algn="tl" rotWithShape="0">
              <a:srgbClr val="333333">
                <a:alpha val="65000"/>
              </a:srgbClr>
            </a:outerShdw>
          </a:effectLst>
        </p:spPr>
      </p:pic>
      <p:sp>
        <p:nvSpPr>
          <p:cNvPr id="4" name="ZoneTexte 3">
            <a:extLst>
              <a:ext uri="{FF2B5EF4-FFF2-40B4-BE49-F238E27FC236}">
                <a16:creationId xmlns:a16="http://schemas.microsoft.com/office/drawing/2014/main" id="{8D8BDF72-B000-294F-A14A-3F8613207B5D}"/>
              </a:ext>
            </a:extLst>
          </p:cNvPr>
          <p:cNvSpPr txBox="1"/>
          <p:nvPr/>
        </p:nvSpPr>
        <p:spPr>
          <a:xfrm>
            <a:off x="6268866" y="4831263"/>
            <a:ext cx="5695790" cy="523220"/>
          </a:xfrm>
          <a:prstGeom prst="rect">
            <a:avLst/>
          </a:prstGeom>
          <a:noFill/>
        </p:spPr>
        <p:txBody>
          <a:bodyPr wrap="none" rtlCol="0">
            <a:spAutoFit/>
          </a:bodyPr>
          <a:lstStyle/>
          <a:p>
            <a:pPr lvl="0"/>
            <a:r>
              <a:rPr lang="fr-FR" sz="1000" dirty="0">
                <a:solidFill>
                  <a:srgbClr val="000000"/>
                </a:solidFill>
              </a:rPr>
              <a:t>http://</a:t>
            </a:r>
            <a:r>
              <a:rPr lang="fr-FR" sz="1000" dirty="0" err="1">
                <a:solidFill>
                  <a:srgbClr val="000000"/>
                </a:solidFill>
              </a:rPr>
              <a:t>lcp.fr</a:t>
            </a:r>
            <a:r>
              <a:rPr lang="fr-FR" sz="1000" dirty="0">
                <a:solidFill>
                  <a:srgbClr val="000000"/>
                </a:solidFill>
              </a:rPr>
              <a:t>/</a:t>
            </a:r>
            <a:r>
              <a:rPr lang="fr-FR" sz="1000" dirty="0" err="1">
                <a:solidFill>
                  <a:srgbClr val="000000"/>
                </a:solidFill>
              </a:rPr>
              <a:t>actualites</a:t>
            </a:r>
            <a:r>
              <a:rPr lang="fr-FR" sz="1000" dirty="0">
                <a:solidFill>
                  <a:srgbClr val="000000"/>
                </a:solidFill>
              </a:rPr>
              <a:t>/affaire-alstom-lenquete-parlementaire-qui-denonce-la-faillite-des-elites-francaises</a:t>
            </a:r>
          </a:p>
          <a:p>
            <a:endParaRPr lang="fr-FR" dirty="0"/>
          </a:p>
        </p:txBody>
      </p:sp>
    </p:spTree>
    <p:extLst>
      <p:ext uri="{BB962C8B-B14F-4D97-AF65-F5344CB8AC3E}">
        <p14:creationId xmlns:p14="http://schemas.microsoft.com/office/powerpoint/2010/main" val="13394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 Acteurs et armes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sz="2000" b="1" dirty="0">
                <a:solidFill>
                  <a:schemeClr val="accent2"/>
                </a:solidFill>
              </a:rPr>
              <a:t>C. </a:t>
            </a:r>
            <a:r>
              <a:rPr lang="fr-FR" sz="2000" b="1" dirty="0"/>
              <a:t>Une étude de cas : la vente d’Alstom à General Electric (2014). </a:t>
            </a:r>
            <a:r>
              <a:rPr lang="fr-FR" dirty="0"/>
              <a:t>… et un retour au bercail (sept. 2021)…</a:t>
            </a:r>
            <a:endParaRPr lang="fr-FR" sz="2000" b="1" dirty="0"/>
          </a:p>
        </p:txBody>
      </p:sp>
      <p:sp>
        <p:nvSpPr>
          <p:cNvPr id="4" name="ZoneTexte 3">
            <a:extLst>
              <a:ext uri="{FF2B5EF4-FFF2-40B4-BE49-F238E27FC236}">
                <a16:creationId xmlns:a16="http://schemas.microsoft.com/office/drawing/2014/main" id="{40A7ABF3-6B5B-3D4F-84E1-971AB273C13F}"/>
              </a:ext>
            </a:extLst>
          </p:cNvPr>
          <p:cNvSpPr txBox="1"/>
          <p:nvPr/>
        </p:nvSpPr>
        <p:spPr>
          <a:xfrm>
            <a:off x="2860979" y="6611779"/>
            <a:ext cx="6470041" cy="246221"/>
          </a:xfrm>
          <a:prstGeom prst="rect">
            <a:avLst/>
          </a:prstGeom>
          <a:noFill/>
        </p:spPr>
        <p:txBody>
          <a:bodyPr wrap="none" rtlCol="0">
            <a:spAutoFit/>
          </a:bodyPr>
          <a:lstStyle/>
          <a:p>
            <a:r>
              <a:rPr lang="fr-FR" sz="1000" dirty="0"/>
              <a:t>https://portail-</a:t>
            </a:r>
            <a:r>
              <a:rPr lang="fr-FR" sz="1000" dirty="0" err="1"/>
              <a:t>ie.fr</a:t>
            </a:r>
            <a:r>
              <a:rPr lang="fr-FR" sz="1000" dirty="0"/>
              <a:t>/short/2968/general-electric-officialise-les-negociations-avec-edf-pour-la-vente-de-sa-filiale-nucleaire</a:t>
            </a:r>
          </a:p>
        </p:txBody>
      </p:sp>
      <p:pic>
        <p:nvPicPr>
          <p:cNvPr id="7" name="Image 6">
            <a:extLst>
              <a:ext uri="{FF2B5EF4-FFF2-40B4-BE49-F238E27FC236}">
                <a16:creationId xmlns:a16="http://schemas.microsoft.com/office/drawing/2014/main" id="{35BA0131-D147-B643-A66B-D5A6F8703163}"/>
              </a:ext>
            </a:extLst>
          </p:cNvPr>
          <p:cNvPicPr>
            <a:picLocks noChangeAspect="1"/>
          </p:cNvPicPr>
          <p:nvPr/>
        </p:nvPicPr>
        <p:blipFill>
          <a:blip r:embed="rId2"/>
          <a:stretch>
            <a:fillRect/>
          </a:stretch>
        </p:blipFill>
        <p:spPr>
          <a:xfrm>
            <a:off x="25400" y="2098951"/>
            <a:ext cx="3632200" cy="571500"/>
          </a:xfrm>
          <a:prstGeom prst="rect">
            <a:avLst/>
          </a:prstGeom>
        </p:spPr>
      </p:pic>
      <p:pic>
        <p:nvPicPr>
          <p:cNvPr id="10" name="Image 9">
            <a:extLst>
              <a:ext uri="{FF2B5EF4-FFF2-40B4-BE49-F238E27FC236}">
                <a16:creationId xmlns:a16="http://schemas.microsoft.com/office/drawing/2014/main" id="{9041DED0-F1C8-C64F-B7F4-3632AB09007F}"/>
              </a:ext>
            </a:extLst>
          </p:cNvPr>
          <p:cNvPicPr>
            <a:picLocks noChangeAspect="1"/>
          </p:cNvPicPr>
          <p:nvPr/>
        </p:nvPicPr>
        <p:blipFill>
          <a:blip r:embed="rId3"/>
          <a:stretch>
            <a:fillRect/>
          </a:stretch>
        </p:blipFill>
        <p:spPr>
          <a:xfrm>
            <a:off x="25401" y="1249601"/>
            <a:ext cx="5475288" cy="731802"/>
          </a:xfrm>
          <a:prstGeom prst="rect">
            <a:avLst/>
          </a:prstGeom>
        </p:spPr>
      </p:pic>
      <p:pic>
        <p:nvPicPr>
          <p:cNvPr id="12" name="Image 11">
            <a:extLst>
              <a:ext uri="{FF2B5EF4-FFF2-40B4-BE49-F238E27FC236}">
                <a16:creationId xmlns:a16="http://schemas.microsoft.com/office/drawing/2014/main" id="{29D782A6-B3FA-A34F-BEBA-53729A213F91}"/>
              </a:ext>
            </a:extLst>
          </p:cNvPr>
          <p:cNvPicPr>
            <a:picLocks noChangeAspect="1"/>
          </p:cNvPicPr>
          <p:nvPr/>
        </p:nvPicPr>
        <p:blipFill>
          <a:blip r:embed="rId4"/>
          <a:stretch>
            <a:fillRect/>
          </a:stretch>
        </p:blipFill>
        <p:spPr>
          <a:xfrm>
            <a:off x="25400" y="2610288"/>
            <a:ext cx="5475288" cy="3205692"/>
          </a:xfrm>
          <a:prstGeom prst="rect">
            <a:avLst/>
          </a:prstGeom>
        </p:spPr>
      </p:pic>
      <p:pic>
        <p:nvPicPr>
          <p:cNvPr id="14" name="Image 13">
            <a:extLst>
              <a:ext uri="{FF2B5EF4-FFF2-40B4-BE49-F238E27FC236}">
                <a16:creationId xmlns:a16="http://schemas.microsoft.com/office/drawing/2014/main" id="{7AEC9A07-9D0A-3140-83AB-7150F01A31AF}"/>
              </a:ext>
            </a:extLst>
          </p:cNvPr>
          <p:cNvPicPr>
            <a:picLocks noChangeAspect="1"/>
          </p:cNvPicPr>
          <p:nvPr/>
        </p:nvPicPr>
        <p:blipFill>
          <a:blip r:embed="rId5"/>
          <a:stretch>
            <a:fillRect/>
          </a:stretch>
        </p:blipFill>
        <p:spPr>
          <a:xfrm>
            <a:off x="5642135" y="1249601"/>
            <a:ext cx="6411752" cy="2469712"/>
          </a:xfrm>
          <a:prstGeom prst="rect">
            <a:avLst/>
          </a:prstGeom>
        </p:spPr>
      </p:pic>
      <p:pic>
        <p:nvPicPr>
          <p:cNvPr id="16" name="Image 15">
            <a:extLst>
              <a:ext uri="{FF2B5EF4-FFF2-40B4-BE49-F238E27FC236}">
                <a16:creationId xmlns:a16="http://schemas.microsoft.com/office/drawing/2014/main" id="{773CF474-8F21-7D45-B44B-CC0EC04110C9}"/>
              </a:ext>
            </a:extLst>
          </p:cNvPr>
          <p:cNvPicPr>
            <a:picLocks noChangeAspect="1"/>
          </p:cNvPicPr>
          <p:nvPr/>
        </p:nvPicPr>
        <p:blipFill>
          <a:blip r:embed="rId6"/>
          <a:stretch>
            <a:fillRect/>
          </a:stretch>
        </p:blipFill>
        <p:spPr>
          <a:xfrm>
            <a:off x="5642135" y="3719313"/>
            <a:ext cx="6545104" cy="2817623"/>
          </a:xfrm>
          <a:prstGeom prst="rect">
            <a:avLst/>
          </a:prstGeom>
        </p:spPr>
      </p:pic>
    </p:spTree>
    <p:extLst>
      <p:ext uri="{BB962C8B-B14F-4D97-AF65-F5344CB8AC3E}">
        <p14:creationId xmlns:p14="http://schemas.microsoft.com/office/powerpoint/2010/main" val="409076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 Acteurs et armes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sz="2000" b="1" dirty="0">
                <a:solidFill>
                  <a:schemeClr val="accent2"/>
                </a:solidFill>
              </a:rPr>
              <a:t>C. </a:t>
            </a:r>
            <a:r>
              <a:rPr lang="fr-FR" sz="2000" b="1" dirty="0"/>
              <a:t>Une étude de cas : la vente d’Alstom à General Electric (2014). </a:t>
            </a:r>
            <a:r>
              <a:rPr lang="fr-FR" dirty="0"/>
              <a:t>… non sans difficultés (2023)</a:t>
            </a:r>
            <a:endParaRPr lang="fr-FR" sz="2000" b="1" dirty="0"/>
          </a:p>
        </p:txBody>
      </p:sp>
      <p:sp>
        <p:nvSpPr>
          <p:cNvPr id="4" name="ZoneTexte 3">
            <a:extLst>
              <a:ext uri="{FF2B5EF4-FFF2-40B4-BE49-F238E27FC236}">
                <a16:creationId xmlns:a16="http://schemas.microsoft.com/office/drawing/2014/main" id="{40A7ABF3-6B5B-3D4F-84E1-971AB273C13F}"/>
              </a:ext>
            </a:extLst>
          </p:cNvPr>
          <p:cNvSpPr txBox="1"/>
          <p:nvPr/>
        </p:nvSpPr>
        <p:spPr>
          <a:xfrm>
            <a:off x="6349146" y="6046024"/>
            <a:ext cx="5810425" cy="400110"/>
          </a:xfrm>
          <a:prstGeom prst="rect">
            <a:avLst/>
          </a:prstGeom>
          <a:noFill/>
        </p:spPr>
        <p:txBody>
          <a:bodyPr wrap="square" rtlCol="0">
            <a:spAutoFit/>
          </a:bodyPr>
          <a:lstStyle/>
          <a:p>
            <a:r>
              <a:rPr lang="fr-FR" sz="1000" dirty="0"/>
              <a:t>https://</a:t>
            </a:r>
            <a:r>
              <a:rPr lang="fr-FR" sz="1000" dirty="0" err="1"/>
              <a:t>www.lesechos.fr</a:t>
            </a:r>
            <a:r>
              <a:rPr lang="fr-FR" sz="1000" dirty="0"/>
              <a:t>/industrie-services/</a:t>
            </a:r>
            <a:r>
              <a:rPr lang="fr-FR" sz="1000" dirty="0" err="1"/>
              <a:t>energie</a:t>
            </a:r>
            <a:r>
              <a:rPr lang="fr-FR" sz="1000" dirty="0"/>
              <a:t>-environnement/nucleaire-le-rachat-des-turbines-arabelle-par-edf-otage-de-la-guerre-en-ukraine-1977573</a:t>
            </a:r>
          </a:p>
        </p:txBody>
      </p:sp>
      <p:pic>
        <p:nvPicPr>
          <p:cNvPr id="6" name="Image 5">
            <a:extLst>
              <a:ext uri="{FF2B5EF4-FFF2-40B4-BE49-F238E27FC236}">
                <a16:creationId xmlns:a16="http://schemas.microsoft.com/office/drawing/2014/main" id="{061EC22A-7039-AD0A-5BB3-E09BF60C8601}"/>
              </a:ext>
            </a:extLst>
          </p:cNvPr>
          <p:cNvPicPr>
            <a:picLocks noChangeAspect="1"/>
          </p:cNvPicPr>
          <p:nvPr/>
        </p:nvPicPr>
        <p:blipFill>
          <a:blip r:embed="rId2"/>
          <a:stretch>
            <a:fillRect/>
          </a:stretch>
        </p:blipFill>
        <p:spPr>
          <a:xfrm>
            <a:off x="848108" y="1111554"/>
            <a:ext cx="4289742" cy="1216429"/>
          </a:xfrm>
          <a:prstGeom prst="rect">
            <a:avLst/>
          </a:prstGeom>
        </p:spPr>
      </p:pic>
      <p:pic>
        <p:nvPicPr>
          <p:cNvPr id="9" name="Image 8">
            <a:extLst>
              <a:ext uri="{FF2B5EF4-FFF2-40B4-BE49-F238E27FC236}">
                <a16:creationId xmlns:a16="http://schemas.microsoft.com/office/drawing/2014/main" id="{EB2167D9-9251-F772-A244-91815C4BBAC5}"/>
              </a:ext>
            </a:extLst>
          </p:cNvPr>
          <p:cNvPicPr>
            <a:picLocks noChangeAspect="1"/>
          </p:cNvPicPr>
          <p:nvPr/>
        </p:nvPicPr>
        <p:blipFill>
          <a:blip r:embed="rId3"/>
          <a:stretch>
            <a:fillRect/>
          </a:stretch>
        </p:blipFill>
        <p:spPr>
          <a:xfrm>
            <a:off x="865980" y="2327983"/>
            <a:ext cx="4271870" cy="2045848"/>
          </a:xfrm>
          <a:prstGeom prst="rect">
            <a:avLst/>
          </a:prstGeom>
        </p:spPr>
      </p:pic>
      <p:pic>
        <p:nvPicPr>
          <p:cNvPr id="13" name="Image 12">
            <a:extLst>
              <a:ext uri="{FF2B5EF4-FFF2-40B4-BE49-F238E27FC236}">
                <a16:creationId xmlns:a16="http://schemas.microsoft.com/office/drawing/2014/main" id="{C71CE479-AE2B-54A9-D1D9-95C1ED4C8DA9}"/>
              </a:ext>
            </a:extLst>
          </p:cNvPr>
          <p:cNvPicPr>
            <a:picLocks noChangeAspect="1"/>
          </p:cNvPicPr>
          <p:nvPr/>
        </p:nvPicPr>
        <p:blipFill>
          <a:blip r:embed="rId4"/>
          <a:stretch>
            <a:fillRect/>
          </a:stretch>
        </p:blipFill>
        <p:spPr>
          <a:xfrm>
            <a:off x="873942" y="4325875"/>
            <a:ext cx="4263908" cy="1770257"/>
          </a:xfrm>
          <a:prstGeom prst="rect">
            <a:avLst/>
          </a:prstGeom>
        </p:spPr>
      </p:pic>
      <p:pic>
        <p:nvPicPr>
          <p:cNvPr id="17" name="Image 16">
            <a:extLst>
              <a:ext uri="{FF2B5EF4-FFF2-40B4-BE49-F238E27FC236}">
                <a16:creationId xmlns:a16="http://schemas.microsoft.com/office/drawing/2014/main" id="{126E9CD1-6A06-033B-2506-6D1DB2C14659}"/>
              </a:ext>
            </a:extLst>
          </p:cNvPr>
          <p:cNvPicPr>
            <a:picLocks noChangeAspect="1"/>
          </p:cNvPicPr>
          <p:nvPr/>
        </p:nvPicPr>
        <p:blipFill>
          <a:blip r:embed="rId5"/>
          <a:stretch>
            <a:fillRect/>
          </a:stretch>
        </p:blipFill>
        <p:spPr>
          <a:xfrm>
            <a:off x="873942" y="6016130"/>
            <a:ext cx="4309561" cy="812793"/>
          </a:xfrm>
          <a:prstGeom prst="rect">
            <a:avLst/>
          </a:prstGeom>
        </p:spPr>
      </p:pic>
      <p:pic>
        <p:nvPicPr>
          <p:cNvPr id="19" name="Image 18">
            <a:extLst>
              <a:ext uri="{FF2B5EF4-FFF2-40B4-BE49-F238E27FC236}">
                <a16:creationId xmlns:a16="http://schemas.microsoft.com/office/drawing/2014/main" id="{607F0090-8C95-090B-DEF0-7B9F2A9354C7}"/>
              </a:ext>
            </a:extLst>
          </p:cNvPr>
          <p:cNvPicPr>
            <a:picLocks noChangeAspect="1"/>
          </p:cNvPicPr>
          <p:nvPr/>
        </p:nvPicPr>
        <p:blipFill>
          <a:blip r:embed="rId6"/>
          <a:stretch>
            <a:fillRect/>
          </a:stretch>
        </p:blipFill>
        <p:spPr>
          <a:xfrm>
            <a:off x="7041932" y="1069755"/>
            <a:ext cx="4309242" cy="1608627"/>
          </a:xfrm>
          <a:prstGeom prst="rect">
            <a:avLst/>
          </a:prstGeom>
        </p:spPr>
      </p:pic>
      <p:pic>
        <p:nvPicPr>
          <p:cNvPr id="21" name="Image 20">
            <a:extLst>
              <a:ext uri="{FF2B5EF4-FFF2-40B4-BE49-F238E27FC236}">
                <a16:creationId xmlns:a16="http://schemas.microsoft.com/office/drawing/2014/main" id="{E4DE28E9-2F89-2498-4140-638A611E3A0A}"/>
              </a:ext>
            </a:extLst>
          </p:cNvPr>
          <p:cNvPicPr>
            <a:picLocks noChangeAspect="1"/>
          </p:cNvPicPr>
          <p:nvPr/>
        </p:nvPicPr>
        <p:blipFill>
          <a:blip r:embed="rId7"/>
          <a:stretch>
            <a:fillRect/>
          </a:stretch>
        </p:blipFill>
        <p:spPr>
          <a:xfrm>
            <a:off x="7041932" y="2624041"/>
            <a:ext cx="4424854" cy="1637497"/>
          </a:xfrm>
          <a:prstGeom prst="rect">
            <a:avLst/>
          </a:prstGeom>
        </p:spPr>
      </p:pic>
      <p:pic>
        <p:nvPicPr>
          <p:cNvPr id="23" name="Image 22">
            <a:extLst>
              <a:ext uri="{FF2B5EF4-FFF2-40B4-BE49-F238E27FC236}">
                <a16:creationId xmlns:a16="http://schemas.microsoft.com/office/drawing/2014/main" id="{FAF0FE61-FE10-8943-1D06-4FD646B978F2}"/>
              </a:ext>
            </a:extLst>
          </p:cNvPr>
          <p:cNvPicPr>
            <a:picLocks noChangeAspect="1"/>
          </p:cNvPicPr>
          <p:nvPr/>
        </p:nvPicPr>
        <p:blipFill>
          <a:blip r:embed="rId8"/>
          <a:stretch>
            <a:fillRect/>
          </a:stretch>
        </p:blipFill>
        <p:spPr>
          <a:xfrm>
            <a:off x="7041932" y="4325875"/>
            <a:ext cx="4309242" cy="1720149"/>
          </a:xfrm>
          <a:prstGeom prst="rect">
            <a:avLst/>
          </a:prstGeom>
        </p:spPr>
      </p:pic>
    </p:spTree>
    <p:extLst>
      <p:ext uri="{BB962C8B-B14F-4D97-AF65-F5344CB8AC3E}">
        <p14:creationId xmlns:p14="http://schemas.microsoft.com/office/powerpoint/2010/main" val="244484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useBgFill="1">
        <p:nvSpPr>
          <p:cNvPr id="28" name="Rectangle 1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1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1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2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2" name="Freeform: Shape 2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EF560C7-9AAE-1845-BAD2-A4E1F759EAE3}"/>
              </a:ext>
            </a:extLst>
          </p:cNvPr>
          <p:cNvSpPr>
            <a:spLocks noGrp="1"/>
          </p:cNvSpPr>
          <p:nvPr>
            <p:ph type="ctrTitle"/>
          </p:nvPr>
        </p:nvSpPr>
        <p:spPr>
          <a:xfrm>
            <a:off x="314216" y="2111357"/>
            <a:ext cx="3409384" cy="2615005"/>
          </a:xfrm>
        </p:spPr>
        <p:txBody>
          <a:bodyPr vert="horz" lIns="91440" tIns="45720" rIns="91440" bIns="45720" rtlCol="0" anchor="b">
            <a:noAutofit/>
          </a:bodyPr>
          <a:lstStyle/>
          <a:p>
            <a:pPr algn="ctr">
              <a:lnSpc>
                <a:spcPct val="90000"/>
              </a:lnSpc>
              <a:spcBef>
                <a:spcPct val="0"/>
              </a:spcBef>
              <a:spcAft>
                <a:spcPts val="600"/>
              </a:spcAft>
            </a:pPr>
            <a:r>
              <a:rPr lang="fr-FR" sz="3600" b="1" kern="1200" dirty="0">
                <a:solidFill>
                  <a:srgbClr val="FFFFFF"/>
                </a:solidFill>
                <a:latin typeface="+mj-lt"/>
                <a:ea typeface="+mj-ea"/>
                <a:cs typeface="+mj-cs"/>
              </a:rPr>
              <a:t>III. </a:t>
            </a:r>
            <a:br>
              <a:rPr lang="fr-FR" sz="3600" b="1" kern="1200" dirty="0">
                <a:solidFill>
                  <a:srgbClr val="FFFFFF"/>
                </a:solidFill>
                <a:latin typeface="+mj-lt"/>
                <a:ea typeface="+mj-ea"/>
                <a:cs typeface="+mj-cs"/>
              </a:rPr>
            </a:br>
            <a:r>
              <a:rPr lang="fr-FR" sz="3600" b="1" kern="1200" dirty="0">
                <a:solidFill>
                  <a:srgbClr val="FFFFFF"/>
                </a:solidFill>
                <a:latin typeface="+mj-lt"/>
                <a:ea typeface="+mj-ea"/>
                <a:cs typeface="+mj-cs"/>
              </a:rPr>
              <a:t>Les champs de bataille </a:t>
            </a:r>
            <a:br>
              <a:rPr lang="fr-FR" sz="3600" b="1" kern="1200" dirty="0">
                <a:solidFill>
                  <a:srgbClr val="FFFFFF"/>
                </a:solidFill>
                <a:latin typeface="+mj-lt"/>
                <a:ea typeface="+mj-ea"/>
                <a:cs typeface="+mj-cs"/>
              </a:rPr>
            </a:br>
            <a:r>
              <a:rPr lang="fr-FR" sz="3600" b="1" kern="1200" dirty="0">
                <a:solidFill>
                  <a:srgbClr val="FFFFFF"/>
                </a:solidFill>
                <a:latin typeface="+mj-lt"/>
                <a:ea typeface="+mj-ea"/>
                <a:cs typeface="+mj-cs"/>
              </a:rPr>
              <a:t>de la guerre économique</a:t>
            </a:r>
            <a:endParaRPr lang="fr-FR" sz="3600" kern="1200" dirty="0">
              <a:solidFill>
                <a:srgbClr val="FFFFFF"/>
              </a:solidFill>
              <a:latin typeface="+mj-lt"/>
              <a:ea typeface="+mj-ea"/>
              <a:cs typeface="+mj-cs"/>
            </a:endParaRPr>
          </a:p>
        </p:txBody>
      </p:sp>
      <p:sp>
        <p:nvSpPr>
          <p:cNvPr id="5" name="Text Placeholder 4">
            <a:extLst>
              <a:ext uri="{FF2B5EF4-FFF2-40B4-BE49-F238E27FC236}">
                <a16:creationId xmlns:a16="http://schemas.microsoft.com/office/drawing/2014/main" id="{0155F8B2-63C1-465B-AAAD-264F7A1AA9FC}"/>
              </a:ext>
            </a:extLst>
          </p:cNvPr>
          <p:cNvSpPr>
            <a:spLocks noGrp="1"/>
          </p:cNvSpPr>
          <p:nvPr>
            <p:ph type="body" sz="quarter" idx="12"/>
          </p:nvPr>
        </p:nvSpPr>
        <p:spPr>
          <a:xfrm>
            <a:off x="4124952" y="1653379"/>
            <a:ext cx="8058431" cy="3530960"/>
          </a:xfrm>
        </p:spPr>
        <p:txBody>
          <a:bodyPr/>
          <a:lstStyle/>
          <a:p>
            <a:r>
              <a:rPr lang="fr-FR" sz="2400" b="1" dirty="0">
                <a:solidFill>
                  <a:schemeClr val="accent2"/>
                </a:solidFill>
              </a:rPr>
              <a:t>A. </a:t>
            </a:r>
            <a:r>
              <a:rPr lang="fr-FR" sz="2400" b="1" dirty="0"/>
              <a:t>La guerre économique couverte</a:t>
            </a:r>
          </a:p>
          <a:p>
            <a:endParaRPr lang="fr-FR" sz="2400" dirty="0"/>
          </a:p>
          <a:p>
            <a:endParaRPr lang="fr-FR" sz="2400" dirty="0"/>
          </a:p>
          <a:p>
            <a:r>
              <a:rPr lang="fr-FR" sz="2400" b="1" dirty="0">
                <a:solidFill>
                  <a:schemeClr val="accent2"/>
                </a:solidFill>
              </a:rPr>
              <a:t>B. </a:t>
            </a:r>
            <a:r>
              <a:rPr lang="fr-FR" sz="2400" b="1" dirty="0"/>
              <a:t>La guerre économique ouverte</a:t>
            </a:r>
            <a:endParaRPr lang="fr-FR" sz="2400" dirty="0"/>
          </a:p>
          <a:p>
            <a:endParaRPr lang="fr-FR" sz="2400" dirty="0"/>
          </a:p>
          <a:p>
            <a:endParaRPr lang="fr-FR" sz="2400" dirty="0"/>
          </a:p>
          <a:p>
            <a:r>
              <a:rPr lang="fr-FR" sz="2400" b="1" dirty="0">
                <a:solidFill>
                  <a:schemeClr val="accent2"/>
                </a:solidFill>
              </a:rPr>
              <a:t>C. </a:t>
            </a:r>
            <a:r>
              <a:rPr lang="fr-FR" sz="2400" b="1" dirty="0"/>
              <a:t>Repenser la « Trade </a:t>
            </a:r>
            <a:r>
              <a:rPr lang="fr-FR" sz="2400" b="1" dirty="0" err="1"/>
              <a:t>War</a:t>
            </a:r>
            <a:r>
              <a:rPr lang="fr-FR" sz="2400" b="1" dirty="0"/>
              <a:t> » sino-américaine : une guerre vraiment ? Un essai de méta-analyse</a:t>
            </a:r>
          </a:p>
          <a:p>
            <a:endParaRPr lang="fr-FR" sz="2400" dirty="0"/>
          </a:p>
        </p:txBody>
      </p:sp>
    </p:spTree>
    <p:extLst>
      <p:ext uri="{BB962C8B-B14F-4D97-AF65-F5344CB8AC3E}">
        <p14:creationId xmlns:p14="http://schemas.microsoft.com/office/powerpoint/2010/main" val="244746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fade">
                                      <p:cBhvr>
                                        <p:cTn id="1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6404A3-67D3-425F-A7A1-BB71C6141B8F}"/>
              </a:ext>
            </a:extLst>
          </p:cNvPr>
          <p:cNvSpPr>
            <a:spLocks noGrp="1"/>
          </p:cNvSpPr>
          <p:nvPr>
            <p:ph type="ctrTitle"/>
          </p:nvPr>
        </p:nvSpPr>
        <p:spPr>
          <a:xfrm>
            <a:off x="0" y="399394"/>
            <a:ext cx="12192000" cy="830588"/>
          </a:xfrm>
        </p:spPr>
        <p:txBody>
          <a:bodyPr/>
          <a:lstStyle/>
          <a:p>
            <a:pPr algn="ctr"/>
            <a:r>
              <a:rPr lang="fr-FR" sz="2800" b="1" dirty="0">
                <a:solidFill>
                  <a:schemeClr val="accent2"/>
                </a:solidFill>
                <a:latin typeface="Nexa Light"/>
              </a:rPr>
              <a:t>… n’a pas empêché des sanctions économiques </a:t>
            </a:r>
            <a:br>
              <a:rPr lang="fr-FR" sz="2800" b="1" dirty="0">
                <a:solidFill>
                  <a:schemeClr val="accent2"/>
                </a:solidFill>
                <a:latin typeface="Nexa Light"/>
              </a:rPr>
            </a:br>
            <a:r>
              <a:rPr lang="fr-FR" sz="2800" b="1" dirty="0">
                <a:solidFill>
                  <a:schemeClr val="accent2"/>
                </a:solidFill>
                <a:latin typeface="Nexa Light"/>
              </a:rPr>
              <a:t>compromettant les échanges bilatéraux</a:t>
            </a:r>
            <a:endParaRPr lang="fr-FR" sz="2800" b="1" dirty="0">
              <a:solidFill>
                <a:schemeClr val="accent2"/>
              </a:solidFill>
            </a:endParaRPr>
          </a:p>
        </p:txBody>
      </p:sp>
      <p:sp>
        <p:nvSpPr>
          <p:cNvPr id="3" name="ZoneTexte 2">
            <a:extLst>
              <a:ext uri="{FF2B5EF4-FFF2-40B4-BE49-F238E27FC236}">
                <a16:creationId xmlns:a16="http://schemas.microsoft.com/office/drawing/2014/main" id="{EA773673-B18C-1E26-7427-2269C601EC70}"/>
              </a:ext>
            </a:extLst>
          </p:cNvPr>
          <p:cNvSpPr txBox="1"/>
          <p:nvPr/>
        </p:nvSpPr>
        <p:spPr>
          <a:xfrm>
            <a:off x="3263108" y="6581001"/>
            <a:ext cx="5665782" cy="276999"/>
          </a:xfrm>
          <a:prstGeom prst="rect">
            <a:avLst/>
          </a:prstGeom>
          <a:noFill/>
        </p:spPr>
        <p:txBody>
          <a:bodyPr wrap="none" rtlCol="0">
            <a:spAutoFit/>
          </a:bodyPr>
          <a:lstStyle/>
          <a:p>
            <a:r>
              <a:rPr lang="fr-FR" sz="1200" dirty="0"/>
              <a:t>https://</a:t>
            </a:r>
            <a:r>
              <a:rPr lang="fr-FR" sz="1200" dirty="0" err="1"/>
              <a:t>www.consilium.europa.eu</a:t>
            </a:r>
            <a:r>
              <a:rPr lang="fr-FR" sz="1200" dirty="0"/>
              <a:t>/</a:t>
            </a:r>
            <a:r>
              <a:rPr lang="fr-FR" sz="1200" dirty="0" err="1"/>
              <a:t>fr</a:t>
            </a:r>
            <a:r>
              <a:rPr lang="fr-FR" sz="1200" dirty="0"/>
              <a:t>/</a:t>
            </a:r>
            <a:r>
              <a:rPr lang="fr-FR" sz="1200" dirty="0" err="1"/>
              <a:t>infographics</a:t>
            </a:r>
            <a:r>
              <a:rPr lang="fr-FR" sz="1200" dirty="0"/>
              <a:t>/eu-sanctions-</a:t>
            </a:r>
            <a:r>
              <a:rPr lang="fr-FR" sz="1200" dirty="0" err="1"/>
              <a:t>russia</a:t>
            </a:r>
            <a:r>
              <a:rPr lang="fr-FR" sz="1200" dirty="0"/>
              <a:t>-</a:t>
            </a:r>
            <a:r>
              <a:rPr lang="fr-FR" sz="1200" dirty="0" err="1"/>
              <a:t>ukraine</a:t>
            </a:r>
            <a:r>
              <a:rPr lang="fr-FR" sz="1200" dirty="0"/>
              <a:t>-invasion/</a:t>
            </a:r>
          </a:p>
        </p:txBody>
      </p:sp>
      <p:pic>
        <p:nvPicPr>
          <p:cNvPr id="6" name="Image 5">
            <a:extLst>
              <a:ext uri="{FF2B5EF4-FFF2-40B4-BE49-F238E27FC236}">
                <a16:creationId xmlns:a16="http://schemas.microsoft.com/office/drawing/2014/main" id="{166AF9FD-2BA7-B4E4-B8A0-8D05066AE9DF}"/>
              </a:ext>
            </a:extLst>
          </p:cNvPr>
          <p:cNvPicPr>
            <a:picLocks noChangeAspect="1"/>
          </p:cNvPicPr>
          <p:nvPr/>
        </p:nvPicPr>
        <p:blipFill>
          <a:blip r:embed="rId2"/>
          <a:stretch>
            <a:fillRect/>
          </a:stretch>
        </p:blipFill>
        <p:spPr>
          <a:xfrm>
            <a:off x="0" y="1698314"/>
            <a:ext cx="4019550" cy="2749550"/>
          </a:xfrm>
          <a:prstGeom prst="rect">
            <a:avLst/>
          </a:prstGeom>
        </p:spPr>
      </p:pic>
      <p:pic>
        <p:nvPicPr>
          <p:cNvPr id="10" name="Image 9">
            <a:extLst>
              <a:ext uri="{FF2B5EF4-FFF2-40B4-BE49-F238E27FC236}">
                <a16:creationId xmlns:a16="http://schemas.microsoft.com/office/drawing/2014/main" id="{15C517F1-03FC-544E-9136-DB6B92CC6B68}"/>
              </a:ext>
            </a:extLst>
          </p:cNvPr>
          <p:cNvPicPr>
            <a:picLocks noChangeAspect="1"/>
          </p:cNvPicPr>
          <p:nvPr/>
        </p:nvPicPr>
        <p:blipFill>
          <a:blip r:embed="rId3"/>
          <a:stretch>
            <a:fillRect/>
          </a:stretch>
        </p:blipFill>
        <p:spPr>
          <a:xfrm>
            <a:off x="4019550" y="1717277"/>
            <a:ext cx="3974033" cy="2735701"/>
          </a:xfrm>
          <a:prstGeom prst="rect">
            <a:avLst/>
          </a:prstGeom>
        </p:spPr>
      </p:pic>
      <p:pic>
        <p:nvPicPr>
          <p:cNvPr id="12" name="Image 11">
            <a:extLst>
              <a:ext uri="{FF2B5EF4-FFF2-40B4-BE49-F238E27FC236}">
                <a16:creationId xmlns:a16="http://schemas.microsoft.com/office/drawing/2014/main" id="{569AF686-CB05-3734-AEDD-C183C64AE5DC}"/>
              </a:ext>
            </a:extLst>
          </p:cNvPr>
          <p:cNvPicPr>
            <a:picLocks noChangeAspect="1"/>
          </p:cNvPicPr>
          <p:nvPr/>
        </p:nvPicPr>
        <p:blipFill>
          <a:blip r:embed="rId4"/>
          <a:stretch>
            <a:fillRect/>
          </a:stretch>
        </p:blipFill>
        <p:spPr>
          <a:xfrm>
            <a:off x="0" y="4146946"/>
            <a:ext cx="3945530" cy="2098969"/>
          </a:xfrm>
          <a:prstGeom prst="rect">
            <a:avLst/>
          </a:prstGeom>
        </p:spPr>
      </p:pic>
      <p:pic>
        <p:nvPicPr>
          <p:cNvPr id="14" name="Image 13">
            <a:extLst>
              <a:ext uri="{FF2B5EF4-FFF2-40B4-BE49-F238E27FC236}">
                <a16:creationId xmlns:a16="http://schemas.microsoft.com/office/drawing/2014/main" id="{D58BF5AD-0413-EFDB-5CC2-57590FC406CE}"/>
              </a:ext>
            </a:extLst>
          </p:cNvPr>
          <p:cNvPicPr>
            <a:picLocks noChangeAspect="1"/>
          </p:cNvPicPr>
          <p:nvPr/>
        </p:nvPicPr>
        <p:blipFill>
          <a:blip r:embed="rId5"/>
          <a:stretch>
            <a:fillRect/>
          </a:stretch>
        </p:blipFill>
        <p:spPr>
          <a:xfrm>
            <a:off x="4019550" y="4471941"/>
            <a:ext cx="3728486" cy="1777245"/>
          </a:xfrm>
          <a:prstGeom prst="rect">
            <a:avLst/>
          </a:prstGeom>
        </p:spPr>
      </p:pic>
      <p:pic>
        <p:nvPicPr>
          <p:cNvPr id="16" name="Image 15">
            <a:extLst>
              <a:ext uri="{FF2B5EF4-FFF2-40B4-BE49-F238E27FC236}">
                <a16:creationId xmlns:a16="http://schemas.microsoft.com/office/drawing/2014/main" id="{EF320733-DDAA-F100-282D-36B023AAEE15}"/>
              </a:ext>
            </a:extLst>
          </p:cNvPr>
          <p:cNvPicPr>
            <a:picLocks noChangeAspect="1"/>
          </p:cNvPicPr>
          <p:nvPr/>
        </p:nvPicPr>
        <p:blipFill>
          <a:blip r:embed="rId6"/>
          <a:stretch>
            <a:fillRect/>
          </a:stretch>
        </p:blipFill>
        <p:spPr>
          <a:xfrm>
            <a:off x="7993584" y="1792245"/>
            <a:ext cx="4198416" cy="2679696"/>
          </a:xfrm>
          <a:prstGeom prst="rect">
            <a:avLst/>
          </a:prstGeom>
        </p:spPr>
      </p:pic>
      <p:pic>
        <p:nvPicPr>
          <p:cNvPr id="18" name="Image 17">
            <a:extLst>
              <a:ext uri="{FF2B5EF4-FFF2-40B4-BE49-F238E27FC236}">
                <a16:creationId xmlns:a16="http://schemas.microsoft.com/office/drawing/2014/main" id="{E17E3729-4DB1-F0C4-D1E4-9B840A1235A0}"/>
              </a:ext>
            </a:extLst>
          </p:cNvPr>
          <p:cNvPicPr>
            <a:picLocks noChangeAspect="1"/>
          </p:cNvPicPr>
          <p:nvPr/>
        </p:nvPicPr>
        <p:blipFill>
          <a:blip r:embed="rId7"/>
          <a:stretch>
            <a:fillRect/>
          </a:stretch>
        </p:blipFill>
        <p:spPr>
          <a:xfrm>
            <a:off x="7993583" y="4350585"/>
            <a:ext cx="4198417" cy="1898687"/>
          </a:xfrm>
          <a:prstGeom prst="rect">
            <a:avLst/>
          </a:prstGeom>
        </p:spPr>
      </p:pic>
    </p:spTree>
    <p:extLst>
      <p:ext uri="{BB962C8B-B14F-4D97-AF65-F5344CB8AC3E}">
        <p14:creationId xmlns:p14="http://schemas.microsoft.com/office/powerpoint/2010/main" val="3711882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III. Les multiples facettes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dirty="0">
                <a:solidFill>
                  <a:schemeClr val="accent2"/>
                </a:solidFill>
              </a:rPr>
              <a:t>A</a:t>
            </a:r>
            <a:r>
              <a:rPr lang="fr-FR" sz="2000" b="1" dirty="0">
                <a:solidFill>
                  <a:schemeClr val="accent2"/>
                </a:solidFill>
              </a:rPr>
              <a:t>. </a:t>
            </a:r>
            <a:r>
              <a:rPr lang="fr-FR" sz="2000" dirty="0"/>
              <a:t>La guerre économique couverte</a:t>
            </a:r>
            <a:endParaRPr lang="fr-FR" sz="2000" dirty="0">
              <a:solidFill>
                <a:schemeClr val="accent3"/>
              </a:solidFill>
            </a:endParaRPr>
          </a:p>
          <a:p>
            <a:endParaRPr lang="fr-FR" sz="2000" b="1" dirty="0">
              <a:solidFill>
                <a:schemeClr val="accent3"/>
              </a:solidFill>
            </a:endParaRPr>
          </a:p>
        </p:txBody>
      </p:sp>
    </p:spTree>
    <p:extLst>
      <p:ext uri="{BB962C8B-B14F-4D97-AF65-F5344CB8AC3E}">
        <p14:creationId xmlns:p14="http://schemas.microsoft.com/office/powerpoint/2010/main" val="146688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III. Les multiples facettes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dirty="0">
                <a:solidFill>
                  <a:schemeClr val="accent2"/>
                </a:solidFill>
              </a:rPr>
              <a:t>A</a:t>
            </a:r>
            <a:r>
              <a:rPr lang="fr-FR" sz="2000" b="1" dirty="0">
                <a:solidFill>
                  <a:schemeClr val="accent2"/>
                </a:solidFill>
              </a:rPr>
              <a:t>. </a:t>
            </a:r>
            <a:r>
              <a:rPr lang="fr-FR" sz="2000" dirty="0"/>
              <a:t>La guerre économique couverte. L’exemple des terres rares 1/3</a:t>
            </a:r>
          </a:p>
          <a:p>
            <a:endParaRPr lang="fr-FR" sz="2000" dirty="0">
              <a:solidFill>
                <a:schemeClr val="accent3"/>
              </a:solidFill>
            </a:endParaRPr>
          </a:p>
          <a:p>
            <a:endParaRPr lang="fr-FR" sz="2000" b="1" dirty="0">
              <a:solidFill>
                <a:schemeClr val="accent3"/>
              </a:solidFill>
            </a:endParaRPr>
          </a:p>
        </p:txBody>
      </p:sp>
      <p:pic>
        <p:nvPicPr>
          <p:cNvPr id="4" name="Image 3" descr="Macintosh HD:Users:Frederic:Desktop:Capture d’écran 2017-11-22 à 08.07.12.png">
            <a:extLst>
              <a:ext uri="{FF2B5EF4-FFF2-40B4-BE49-F238E27FC236}">
                <a16:creationId xmlns:a16="http://schemas.microsoft.com/office/drawing/2014/main" id="{4AF801AB-EB62-4A9F-99E9-4EE54B53479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49507" y="1640944"/>
            <a:ext cx="5702986" cy="3911145"/>
          </a:xfrm>
          <a:prstGeom prst="rect">
            <a:avLst/>
          </a:prstGeom>
          <a:ln>
            <a:noFill/>
          </a:ln>
          <a:effectLst>
            <a:outerShdw blurRad="292100" dist="139700" dir="2700000" algn="tl" rotWithShape="0">
              <a:srgbClr val="333333">
                <a:alpha val="65000"/>
              </a:srgbClr>
            </a:outerShdw>
          </a:effectLst>
        </p:spPr>
      </p:pic>
      <p:pic>
        <p:nvPicPr>
          <p:cNvPr id="5" name="Image 4" descr="Une image contenant texte, carte&#10;&#10;Description générée automatiquement">
            <a:extLst>
              <a:ext uri="{FF2B5EF4-FFF2-40B4-BE49-F238E27FC236}">
                <a16:creationId xmlns:a16="http://schemas.microsoft.com/office/drawing/2014/main" id="{19112BF3-2E95-473C-B0F4-C5ADA45061F9}"/>
              </a:ext>
            </a:extLst>
          </p:cNvPr>
          <p:cNvPicPr>
            <a:picLocks noChangeAspect="1"/>
          </p:cNvPicPr>
          <p:nvPr/>
        </p:nvPicPr>
        <p:blipFill>
          <a:blip r:embed="rId3"/>
          <a:stretch>
            <a:fillRect/>
          </a:stretch>
        </p:blipFill>
        <p:spPr>
          <a:xfrm>
            <a:off x="6755482" y="1669847"/>
            <a:ext cx="4987011" cy="39111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124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III. Les multiples facettes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dirty="0">
                <a:solidFill>
                  <a:schemeClr val="accent2"/>
                </a:solidFill>
              </a:rPr>
              <a:t>A</a:t>
            </a:r>
            <a:r>
              <a:rPr lang="fr-FR" sz="2000" b="1" dirty="0">
                <a:solidFill>
                  <a:schemeClr val="accent2"/>
                </a:solidFill>
              </a:rPr>
              <a:t>. </a:t>
            </a:r>
            <a:r>
              <a:rPr lang="fr-FR" sz="2000" dirty="0"/>
              <a:t>La guerre économique couverte. L’exemple des terres rares 2/3</a:t>
            </a:r>
          </a:p>
          <a:p>
            <a:endParaRPr lang="fr-FR" sz="2000" b="1" dirty="0">
              <a:solidFill>
                <a:schemeClr val="accent3"/>
              </a:solidFill>
            </a:endParaRPr>
          </a:p>
        </p:txBody>
      </p:sp>
      <p:pic>
        <p:nvPicPr>
          <p:cNvPr id="5" name="Image 4" descr="Capture d’écran 2017-10-22 à 09.58.38.png">
            <a:extLst>
              <a:ext uri="{FF2B5EF4-FFF2-40B4-BE49-F238E27FC236}">
                <a16:creationId xmlns:a16="http://schemas.microsoft.com/office/drawing/2014/main" id="{319A1331-8BC4-4BB6-9D75-165937977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80" y="1455915"/>
            <a:ext cx="2639001" cy="3946169"/>
          </a:xfrm>
          <a:prstGeom prst="rect">
            <a:avLst/>
          </a:prstGeom>
          <a:ln>
            <a:noFill/>
          </a:ln>
          <a:effectLst>
            <a:outerShdw blurRad="292100" dist="139700" dir="2700000" algn="tl" rotWithShape="0">
              <a:srgbClr val="333333">
                <a:alpha val="65000"/>
              </a:srgbClr>
            </a:outerShdw>
          </a:effectLst>
        </p:spPr>
      </p:pic>
      <p:sp>
        <p:nvSpPr>
          <p:cNvPr id="7" name="ZoneTexte 6">
            <a:extLst>
              <a:ext uri="{FF2B5EF4-FFF2-40B4-BE49-F238E27FC236}">
                <a16:creationId xmlns:a16="http://schemas.microsoft.com/office/drawing/2014/main" id="{7461EFC4-3526-4A7E-9502-B9FF35204479}"/>
              </a:ext>
            </a:extLst>
          </p:cNvPr>
          <p:cNvSpPr txBox="1"/>
          <p:nvPr/>
        </p:nvSpPr>
        <p:spPr>
          <a:xfrm>
            <a:off x="5174336" y="4875113"/>
            <a:ext cx="4571962" cy="276999"/>
          </a:xfrm>
          <a:prstGeom prst="rect">
            <a:avLst/>
          </a:prstGeom>
          <a:noFill/>
        </p:spPr>
        <p:txBody>
          <a:bodyPr wrap="square">
            <a:spAutoFit/>
          </a:bodyPr>
          <a:lstStyle/>
          <a:p>
            <a:pPr marL="0" indent="0" algn="ctr">
              <a:buNone/>
            </a:pPr>
            <a:r>
              <a:rPr lang="fr-FR" sz="1200" b="1" i="1" dirty="0" err="1"/>
              <a:t>Committee</a:t>
            </a:r>
            <a:r>
              <a:rPr lang="fr-FR" sz="1200" b="1" i="1" dirty="0"/>
              <a:t> on Critical </a:t>
            </a:r>
            <a:r>
              <a:rPr lang="fr-FR" sz="1200" b="1" i="1" dirty="0" err="1"/>
              <a:t>Mineral</a:t>
            </a:r>
            <a:r>
              <a:rPr lang="fr-FR" sz="1200" b="1" i="1" dirty="0"/>
              <a:t> Impacts on the U.S. Economy</a:t>
            </a:r>
            <a:r>
              <a:rPr lang="fr-FR" sz="1200" b="1" dirty="0"/>
              <a:t>, 2007.</a:t>
            </a:r>
          </a:p>
        </p:txBody>
      </p:sp>
      <p:pic>
        <p:nvPicPr>
          <p:cNvPr id="9" name="Image 8" descr="Capture d’écran 2017-10-22 à 10.02.15.png">
            <a:extLst>
              <a:ext uri="{FF2B5EF4-FFF2-40B4-BE49-F238E27FC236}">
                <a16:creationId xmlns:a16="http://schemas.microsoft.com/office/drawing/2014/main" id="{4C9F88E2-F690-48E6-910F-0FD6037A5A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7117" y="2130262"/>
            <a:ext cx="7466400" cy="25974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968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III. Les multiples facettes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dirty="0">
                <a:solidFill>
                  <a:schemeClr val="accent2"/>
                </a:solidFill>
              </a:rPr>
              <a:t>A</a:t>
            </a:r>
            <a:r>
              <a:rPr lang="fr-FR" sz="2000" b="1" dirty="0">
                <a:solidFill>
                  <a:schemeClr val="accent2"/>
                </a:solidFill>
              </a:rPr>
              <a:t>. </a:t>
            </a:r>
            <a:r>
              <a:rPr lang="fr-FR" sz="2000" dirty="0"/>
              <a:t>La guerre économique couverte. L’exemple des terres rares </a:t>
            </a:r>
            <a:r>
              <a:rPr lang="fr-FR" dirty="0"/>
              <a:t>3</a:t>
            </a:r>
            <a:r>
              <a:rPr lang="fr-FR" sz="2000" dirty="0"/>
              <a:t>/3</a:t>
            </a:r>
          </a:p>
          <a:p>
            <a:endParaRPr lang="fr-FR" sz="2000" b="1" dirty="0">
              <a:solidFill>
                <a:schemeClr val="accent3"/>
              </a:solidFill>
            </a:endParaRPr>
          </a:p>
        </p:txBody>
      </p:sp>
      <p:sp>
        <p:nvSpPr>
          <p:cNvPr id="8" name="ZoneTexte 7">
            <a:extLst>
              <a:ext uri="{FF2B5EF4-FFF2-40B4-BE49-F238E27FC236}">
                <a16:creationId xmlns:a16="http://schemas.microsoft.com/office/drawing/2014/main" id="{63EDEB3C-A56E-4A39-83D9-5884693BE712}"/>
              </a:ext>
            </a:extLst>
          </p:cNvPr>
          <p:cNvSpPr txBox="1"/>
          <p:nvPr/>
        </p:nvSpPr>
        <p:spPr>
          <a:xfrm>
            <a:off x="3104493" y="6259294"/>
            <a:ext cx="6096000" cy="400110"/>
          </a:xfrm>
          <a:prstGeom prst="rect">
            <a:avLst/>
          </a:prstGeom>
          <a:noFill/>
        </p:spPr>
        <p:txBody>
          <a:bodyPr wrap="square">
            <a:spAutoFit/>
          </a:bodyPr>
          <a:lstStyle/>
          <a:p>
            <a:r>
              <a:rPr lang="fr-FR" sz="1000" dirty="0"/>
              <a:t>https://www.latribune.fr/entreprises-finance/industrie/20140327trib000822184/quotas-de-terres-rares-l-omc-donne-raison-a-l-ue-et-aux-usa-face-a-la-chine.html</a:t>
            </a:r>
          </a:p>
        </p:txBody>
      </p:sp>
      <p:pic>
        <p:nvPicPr>
          <p:cNvPr id="10" name="Image 9">
            <a:extLst>
              <a:ext uri="{FF2B5EF4-FFF2-40B4-BE49-F238E27FC236}">
                <a16:creationId xmlns:a16="http://schemas.microsoft.com/office/drawing/2014/main" id="{79202003-6929-4AEA-9C5B-5F7B40ACEAC8}"/>
              </a:ext>
            </a:extLst>
          </p:cNvPr>
          <p:cNvPicPr>
            <a:picLocks noChangeAspect="1"/>
          </p:cNvPicPr>
          <p:nvPr/>
        </p:nvPicPr>
        <p:blipFill>
          <a:blip r:embed="rId2"/>
          <a:stretch>
            <a:fillRect/>
          </a:stretch>
        </p:blipFill>
        <p:spPr>
          <a:xfrm>
            <a:off x="679814" y="1878054"/>
            <a:ext cx="5867702" cy="1149409"/>
          </a:xfrm>
          <a:prstGeom prst="rect">
            <a:avLst/>
          </a:prstGeom>
        </p:spPr>
      </p:pic>
      <p:pic>
        <p:nvPicPr>
          <p:cNvPr id="12" name="Image 11" descr="Une image contenant texte&#10;&#10;Description générée automatiquement">
            <a:extLst>
              <a:ext uri="{FF2B5EF4-FFF2-40B4-BE49-F238E27FC236}">
                <a16:creationId xmlns:a16="http://schemas.microsoft.com/office/drawing/2014/main" id="{3178F0DA-16FD-4329-BA5D-071DB5DA12A4}"/>
              </a:ext>
            </a:extLst>
          </p:cNvPr>
          <p:cNvPicPr>
            <a:picLocks noChangeAspect="1"/>
          </p:cNvPicPr>
          <p:nvPr/>
        </p:nvPicPr>
        <p:blipFill>
          <a:blip r:embed="rId3"/>
          <a:stretch>
            <a:fillRect/>
          </a:stretch>
        </p:blipFill>
        <p:spPr>
          <a:xfrm>
            <a:off x="679814" y="3120888"/>
            <a:ext cx="4483330" cy="2470277"/>
          </a:xfrm>
          <a:prstGeom prst="rect">
            <a:avLst/>
          </a:prstGeom>
        </p:spPr>
      </p:pic>
      <p:pic>
        <p:nvPicPr>
          <p:cNvPr id="14" name="Image 13" descr="Une image contenant texte&#10;&#10;Description générée automatiquement">
            <a:extLst>
              <a:ext uri="{FF2B5EF4-FFF2-40B4-BE49-F238E27FC236}">
                <a16:creationId xmlns:a16="http://schemas.microsoft.com/office/drawing/2014/main" id="{99EE7DBA-B033-47A4-B8A8-F377C771FC4C}"/>
              </a:ext>
            </a:extLst>
          </p:cNvPr>
          <p:cNvPicPr>
            <a:picLocks noChangeAspect="1"/>
          </p:cNvPicPr>
          <p:nvPr/>
        </p:nvPicPr>
        <p:blipFill>
          <a:blip r:embed="rId4"/>
          <a:stretch>
            <a:fillRect/>
          </a:stretch>
        </p:blipFill>
        <p:spPr>
          <a:xfrm>
            <a:off x="6971528" y="2092038"/>
            <a:ext cx="4457929" cy="3543482"/>
          </a:xfrm>
          <a:prstGeom prst="rect">
            <a:avLst/>
          </a:prstGeom>
        </p:spPr>
      </p:pic>
    </p:spTree>
    <p:extLst>
      <p:ext uri="{BB962C8B-B14F-4D97-AF65-F5344CB8AC3E}">
        <p14:creationId xmlns:p14="http://schemas.microsoft.com/office/powerpoint/2010/main" val="204960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III. Les multiples facettes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dirty="0">
                <a:solidFill>
                  <a:schemeClr val="accent2"/>
                </a:solidFill>
              </a:rPr>
              <a:t>A</a:t>
            </a:r>
            <a:r>
              <a:rPr lang="fr-FR" sz="2000" b="1" dirty="0">
                <a:solidFill>
                  <a:schemeClr val="accent2"/>
                </a:solidFill>
              </a:rPr>
              <a:t>. </a:t>
            </a:r>
            <a:r>
              <a:rPr lang="fr-FR" sz="2000" dirty="0"/>
              <a:t>La guerre économique couverte. Les différends à l’OMC. </a:t>
            </a:r>
            <a:r>
              <a:rPr lang="fr-FR" dirty="0"/>
              <a:t>N’est pas le plus agressif celui qu’on pense</a:t>
            </a:r>
            <a:endParaRPr lang="fr-FR" sz="2000" dirty="0"/>
          </a:p>
          <a:p>
            <a:endParaRPr lang="fr-FR" sz="2000" b="1" dirty="0">
              <a:solidFill>
                <a:schemeClr val="accent3"/>
              </a:solidFill>
            </a:endParaRPr>
          </a:p>
        </p:txBody>
      </p:sp>
      <p:sp>
        <p:nvSpPr>
          <p:cNvPr id="9" name="ZoneTexte 8">
            <a:extLst>
              <a:ext uri="{FF2B5EF4-FFF2-40B4-BE49-F238E27FC236}">
                <a16:creationId xmlns:a16="http://schemas.microsoft.com/office/drawing/2014/main" id="{3C44DCF3-D989-4388-AC75-41CCA9105C3C}"/>
              </a:ext>
            </a:extLst>
          </p:cNvPr>
          <p:cNvSpPr txBox="1"/>
          <p:nvPr/>
        </p:nvSpPr>
        <p:spPr>
          <a:xfrm>
            <a:off x="3972910" y="6282586"/>
            <a:ext cx="4246179" cy="276999"/>
          </a:xfrm>
          <a:prstGeom prst="rect">
            <a:avLst/>
          </a:prstGeom>
          <a:noFill/>
        </p:spPr>
        <p:txBody>
          <a:bodyPr wrap="square">
            <a:spAutoFit/>
          </a:bodyPr>
          <a:lstStyle/>
          <a:p>
            <a:r>
              <a:rPr lang="fr-FR" sz="1200" dirty="0"/>
              <a:t>https://www.wto.org/french/tratop_f/dispu_f/dispu_maps_f.htm</a:t>
            </a:r>
          </a:p>
        </p:txBody>
      </p:sp>
      <p:pic>
        <p:nvPicPr>
          <p:cNvPr id="11" name="Image 10">
            <a:extLst>
              <a:ext uri="{FF2B5EF4-FFF2-40B4-BE49-F238E27FC236}">
                <a16:creationId xmlns:a16="http://schemas.microsoft.com/office/drawing/2014/main" id="{DECE35EB-1853-4527-950D-365DD40AE128}"/>
              </a:ext>
            </a:extLst>
          </p:cNvPr>
          <p:cNvPicPr>
            <a:picLocks noChangeAspect="1"/>
          </p:cNvPicPr>
          <p:nvPr/>
        </p:nvPicPr>
        <p:blipFill>
          <a:blip r:embed="rId2"/>
          <a:stretch>
            <a:fillRect/>
          </a:stretch>
        </p:blipFill>
        <p:spPr>
          <a:xfrm>
            <a:off x="6436491" y="1722851"/>
            <a:ext cx="5534793" cy="3450384"/>
          </a:xfrm>
          <a:prstGeom prst="rect">
            <a:avLst/>
          </a:prstGeom>
          <a:ln>
            <a:noFill/>
          </a:ln>
          <a:effectLst>
            <a:outerShdw blurRad="292100" dist="139700" dir="2700000" algn="tl" rotWithShape="0">
              <a:srgbClr val="333333">
                <a:alpha val="65000"/>
              </a:srgbClr>
            </a:outerShdw>
          </a:effectLst>
        </p:spPr>
      </p:pic>
      <p:pic>
        <p:nvPicPr>
          <p:cNvPr id="13" name="Image 12" descr="Une image contenant carte&#10;&#10;Description générée automatiquement">
            <a:extLst>
              <a:ext uri="{FF2B5EF4-FFF2-40B4-BE49-F238E27FC236}">
                <a16:creationId xmlns:a16="http://schemas.microsoft.com/office/drawing/2014/main" id="{95B21F55-0B8B-4E91-8D7F-369F657E9DD9}"/>
              </a:ext>
            </a:extLst>
          </p:cNvPr>
          <p:cNvPicPr>
            <a:picLocks noChangeAspect="1"/>
          </p:cNvPicPr>
          <p:nvPr/>
        </p:nvPicPr>
        <p:blipFill>
          <a:blip r:embed="rId3"/>
          <a:stretch>
            <a:fillRect/>
          </a:stretch>
        </p:blipFill>
        <p:spPr>
          <a:xfrm>
            <a:off x="165316" y="1722851"/>
            <a:ext cx="5590195" cy="34503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4640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III. Les multiples facettes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dirty="0">
                <a:solidFill>
                  <a:schemeClr val="accent2"/>
                </a:solidFill>
              </a:rPr>
              <a:t>A.</a:t>
            </a:r>
            <a:r>
              <a:rPr lang="fr-FR" sz="2000" b="1" dirty="0">
                <a:solidFill>
                  <a:schemeClr val="accent2"/>
                </a:solidFill>
              </a:rPr>
              <a:t> </a:t>
            </a:r>
            <a:r>
              <a:rPr lang="fr-FR" sz="2000" dirty="0"/>
              <a:t>La guerre économique couverte. L’ORD au service du règlement des différends</a:t>
            </a:r>
          </a:p>
          <a:p>
            <a:endParaRPr lang="fr-FR" sz="2000" b="1" dirty="0">
              <a:solidFill>
                <a:schemeClr val="accent3"/>
              </a:solidFill>
            </a:endParaRPr>
          </a:p>
        </p:txBody>
      </p:sp>
      <p:sp>
        <p:nvSpPr>
          <p:cNvPr id="9" name="ZoneTexte 8">
            <a:extLst>
              <a:ext uri="{FF2B5EF4-FFF2-40B4-BE49-F238E27FC236}">
                <a16:creationId xmlns:a16="http://schemas.microsoft.com/office/drawing/2014/main" id="{3C44DCF3-D989-4388-AC75-41CCA9105C3C}"/>
              </a:ext>
            </a:extLst>
          </p:cNvPr>
          <p:cNvSpPr txBox="1"/>
          <p:nvPr/>
        </p:nvSpPr>
        <p:spPr>
          <a:xfrm>
            <a:off x="3972910" y="6559585"/>
            <a:ext cx="4246179" cy="276999"/>
          </a:xfrm>
          <a:prstGeom prst="rect">
            <a:avLst/>
          </a:prstGeom>
          <a:noFill/>
        </p:spPr>
        <p:txBody>
          <a:bodyPr wrap="square">
            <a:spAutoFit/>
          </a:bodyPr>
          <a:lstStyle/>
          <a:p>
            <a:r>
              <a:rPr lang="fr-FR" sz="1200" dirty="0"/>
              <a:t>https://www.wto.org/french/tratop_f/dispu_f/dispu_maps_f.htm</a:t>
            </a:r>
          </a:p>
        </p:txBody>
      </p:sp>
      <p:pic>
        <p:nvPicPr>
          <p:cNvPr id="4" name="Image 3">
            <a:extLst>
              <a:ext uri="{FF2B5EF4-FFF2-40B4-BE49-F238E27FC236}">
                <a16:creationId xmlns:a16="http://schemas.microsoft.com/office/drawing/2014/main" id="{7982C113-C7C9-42DD-BC67-37DA3CA9F1DA}"/>
              </a:ext>
            </a:extLst>
          </p:cNvPr>
          <p:cNvPicPr>
            <a:picLocks noChangeAspect="1"/>
          </p:cNvPicPr>
          <p:nvPr/>
        </p:nvPicPr>
        <p:blipFill>
          <a:blip r:embed="rId2"/>
          <a:stretch>
            <a:fillRect/>
          </a:stretch>
        </p:blipFill>
        <p:spPr>
          <a:xfrm>
            <a:off x="192965" y="1095976"/>
            <a:ext cx="5365199" cy="4991317"/>
          </a:xfrm>
          <a:prstGeom prst="rect">
            <a:avLst/>
          </a:prstGeom>
          <a:ln>
            <a:noFill/>
          </a:ln>
          <a:effectLst>
            <a:outerShdw blurRad="292100" dist="139700" dir="2700000" algn="tl" rotWithShape="0">
              <a:srgbClr val="333333">
                <a:alpha val="65000"/>
              </a:srgbClr>
            </a:outerShdw>
          </a:effectLst>
        </p:spPr>
      </p:pic>
      <p:pic>
        <p:nvPicPr>
          <p:cNvPr id="5" name="Image 4">
            <a:extLst>
              <a:ext uri="{FF2B5EF4-FFF2-40B4-BE49-F238E27FC236}">
                <a16:creationId xmlns:a16="http://schemas.microsoft.com/office/drawing/2014/main" id="{1ED5303D-681D-4A27-906E-849EDB8E5686}"/>
              </a:ext>
            </a:extLst>
          </p:cNvPr>
          <p:cNvPicPr>
            <a:picLocks noChangeAspect="1"/>
          </p:cNvPicPr>
          <p:nvPr/>
        </p:nvPicPr>
        <p:blipFill>
          <a:blip r:embed="rId3"/>
          <a:stretch>
            <a:fillRect/>
          </a:stretch>
        </p:blipFill>
        <p:spPr>
          <a:xfrm>
            <a:off x="6287219" y="1095976"/>
            <a:ext cx="4608399" cy="2400879"/>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69A35EDA-3F0C-4A0A-A3C8-10E5A5F3B56D}"/>
              </a:ext>
            </a:extLst>
          </p:cNvPr>
          <p:cNvPicPr>
            <a:picLocks noChangeAspect="1"/>
          </p:cNvPicPr>
          <p:nvPr/>
        </p:nvPicPr>
        <p:blipFill>
          <a:blip r:embed="rId4"/>
          <a:stretch>
            <a:fillRect/>
          </a:stretch>
        </p:blipFill>
        <p:spPr>
          <a:xfrm>
            <a:off x="6287218" y="3639763"/>
            <a:ext cx="4608399" cy="25249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87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III. Les multiples facettes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dirty="0">
                <a:solidFill>
                  <a:schemeClr val="accent2"/>
                </a:solidFill>
              </a:rPr>
              <a:t>B</a:t>
            </a:r>
            <a:r>
              <a:rPr lang="fr-FR" sz="2000" b="1" dirty="0">
                <a:solidFill>
                  <a:schemeClr val="accent2"/>
                </a:solidFill>
              </a:rPr>
              <a:t>. </a:t>
            </a:r>
            <a:r>
              <a:rPr lang="fr-FR" sz="2000" b="1" dirty="0"/>
              <a:t>La guerre économique ouverte</a:t>
            </a:r>
            <a:endParaRPr lang="fr-FR" dirty="0"/>
          </a:p>
          <a:p>
            <a:r>
              <a:rPr lang="fr-FR" sz="2000" b="1" dirty="0">
                <a:solidFill>
                  <a:schemeClr val="accent3"/>
                </a:solidFill>
              </a:rPr>
              <a:t> </a:t>
            </a:r>
          </a:p>
        </p:txBody>
      </p:sp>
      <p:pic>
        <p:nvPicPr>
          <p:cNvPr id="5" name="Picture 4">
            <a:extLst>
              <a:ext uri="{FF2B5EF4-FFF2-40B4-BE49-F238E27FC236}">
                <a16:creationId xmlns:a16="http://schemas.microsoft.com/office/drawing/2014/main" id="{409BA0FA-50E5-0644-E53C-792F44DB77CF}"/>
              </a:ext>
            </a:extLst>
          </p:cNvPr>
          <p:cNvPicPr>
            <a:picLocks noChangeAspect="1"/>
          </p:cNvPicPr>
          <p:nvPr/>
        </p:nvPicPr>
        <p:blipFill>
          <a:blip r:embed="rId2"/>
          <a:stretch>
            <a:fillRect/>
          </a:stretch>
        </p:blipFill>
        <p:spPr>
          <a:xfrm>
            <a:off x="3162773" y="1141143"/>
            <a:ext cx="5866454" cy="51707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665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III. Les multiples facettes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dirty="0">
                <a:solidFill>
                  <a:schemeClr val="accent2"/>
                </a:solidFill>
              </a:rPr>
              <a:t>B</a:t>
            </a:r>
            <a:r>
              <a:rPr lang="fr-FR" sz="2000" b="1" dirty="0">
                <a:solidFill>
                  <a:schemeClr val="accent2"/>
                </a:solidFill>
              </a:rPr>
              <a:t>. </a:t>
            </a:r>
            <a:r>
              <a:rPr lang="fr-FR" sz="2000" b="1" dirty="0"/>
              <a:t>La guerre économique ouverte. Les sanctions, une extension de la politique étrangère</a:t>
            </a:r>
            <a:endParaRPr lang="fr-FR" dirty="0"/>
          </a:p>
          <a:p>
            <a:r>
              <a:rPr lang="fr-FR" sz="2000" b="1" dirty="0">
                <a:solidFill>
                  <a:schemeClr val="accent3"/>
                </a:solidFill>
              </a:rPr>
              <a:t> </a:t>
            </a:r>
          </a:p>
        </p:txBody>
      </p:sp>
      <p:sp>
        <p:nvSpPr>
          <p:cNvPr id="5" name="ZoneTexte 4">
            <a:extLst>
              <a:ext uri="{FF2B5EF4-FFF2-40B4-BE49-F238E27FC236}">
                <a16:creationId xmlns:a16="http://schemas.microsoft.com/office/drawing/2014/main" id="{E4A04686-657E-45AC-AA79-DA48E1E81832}"/>
              </a:ext>
            </a:extLst>
          </p:cNvPr>
          <p:cNvSpPr txBox="1"/>
          <p:nvPr/>
        </p:nvSpPr>
        <p:spPr>
          <a:xfrm>
            <a:off x="681858" y="1669847"/>
            <a:ext cx="10941269" cy="3785652"/>
          </a:xfrm>
          <a:prstGeom prst="rect">
            <a:avLst/>
          </a:prstGeom>
          <a:noFill/>
        </p:spPr>
        <p:txBody>
          <a:bodyPr wrap="square">
            <a:spAutoFit/>
          </a:bodyPr>
          <a:lstStyle/>
          <a:p>
            <a:pPr algn="ctr"/>
            <a:r>
              <a:rPr lang="fr-FR" sz="2400" b="1" dirty="0">
                <a:solidFill>
                  <a:schemeClr val="accent3"/>
                </a:solidFill>
              </a:rPr>
              <a:t>Les sanctions économiques sont des décisions :</a:t>
            </a:r>
          </a:p>
          <a:p>
            <a:endParaRPr lang="fr-FR" sz="2400" b="1" dirty="0">
              <a:solidFill>
                <a:schemeClr val="accent3"/>
              </a:solidFill>
            </a:endParaRPr>
          </a:p>
          <a:p>
            <a:endParaRPr lang="fr-FR" sz="2400" b="1" dirty="0">
              <a:solidFill>
                <a:schemeClr val="accent3"/>
              </a:solidFill>
            </a:endParaRPr>
          </a:p>
          <a:p>
            <a:r>
              <a:rPr lang="fr-FR" sz="2400" b="1" dirty="0">
                <a:solidFill>
                  <a:schemeClr val="accent3"/>
                </a:solidFill>
              </a:rPr>
              <a:t>	. … prises par un ou plusieurs États…</a:t>
            </a:r>
          </a:p>
          <a:p>
            <a:endParaRPr lang="fr-FR" sz="2400" b="1" dirty="0">
              <a:solidFill>
                <a:schemeClr val="accent3"/>
              </a:solidFill>
            </a:endParaRPr>
          </a:p>
          <a:p>
            <a:endParaRPr lang="fr-FR" sz="2400" b="1" dirty="0">
              <a:solidFill>
                <a:schemeClr val="accent3"/>
              </a:solidFill>
            </a:endParaRPr>
          </a:p>
          <a:p>
            <a:r>
              <a:rPr lang="fr-FR" sz="2400" b="1" dirty="0">
                <a:solidFill>
                  <a:schemeClr val="accent3"/>
                </a:solidFill>
              </a:rPr>
              <a:t>	. …afin de limiter ou d’éliminer les relations économiques avec un autre État…</a:t>
            </a:r>
          </a:p>
          <a:p>
            <a:endParaRPr lang="fr-FR" sz="2400" b="1" dirty="0">
              <a:solidFill>
                <a:schemeClr val="accent3"/>
              </a:solidFill>
            </a:endParaRPr>
          </a:p>
          <a:p>
            <a:endParaRPr lang="fr-FR" sz="2400" b="1" dirty="0">
              <a:solidFill>
                <a:schemeClr val="accent3"/>
              </a:solidFill>
            </a:endParaRPr>
          </a:p>
          <a:p>
            <a:r>
              <a:rPr lang="fr-FR" sz="2400" b="1" dirty="0">
                <a:solidFill>
                  <a:schemeClr val="accent3"/>
                </a:solidFill>
              </a:rPr>
              <a:t>	. … dans l’objectif de forcer ce dernier à modifier ses politiques actuelles</a:t>
            </a:r>
          </a:p>
        </p:txBody>
      </p:sp>
    </p:spTree>
    <p:extLst>
      <p:ext uri="{BB962C8B-B14F-4D97-AF65-F5344CB8AC3E}">
        <p14:creationId xmlns:p14="http://schemas.microsoft.com/office/powerpoint/2010/main" val="196053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6" end="6"/>
                                            </p:txEl>
                                          </p:spTgt>
                                        </p:tgtEl>
                                        <p:attrNameLst>
                                          <p:attrName>style.visibility</p:attrName>
                                        </p:attrNameLst>
                                      </p:cBhvr>
                                      <p:to>
                                        <p:strVal val="visible"/>
                                      </p:to>
                                    </p:set>
                                    <p:animEffect transition="in" filter="fade">
                                      <p:cBhvr>
                                        <p:cTn id="12" dur="500"/>
                                        <p:tgtEl>
                                          <p:spTgt spid="5">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9" end="9"/>
                                            </p:txEl>
                                          </p:spTgt>
                                        </p:tgtEl>
                                        <p:attrNameLst>
                                          <p:attrName>style.visibility</p:attrName>
                                        </p:attrNameLst>
                                      </p:cBhvr>
                                      <p:to>
                                        <p:strVal val="visible"/>
                                      </p:to>
                                    </p:set>
                                    <p:animEffect transition="in" filter="fade">
                                      <p:cBhvr>
                                        <p:cTn id="17"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III. Les multiples facettes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dirty="0">
                <a:solidFill>
                  <a:schemeClr val="accent2"/>
                </a:solidFill>
              </a:rPr>
              <a:t>B</a:t>
            </a:r>
            <a:r>
              <a:rPr lang="fr-FR" sz="2000" b="1" dirty="0">
                <a:solidFill>
                  <a:schemeClr val="accent2"/>
                </a:solidFill>
              </a:rPr>
              <a:t>. </a:t>
            </a:r>
            <a:r>
              <a:rPr lang="fr-FR" sz="2000" b="1" dirty="0"/>
              <a:t>La guerre économique ouverte. Les sanctions, des moyens multiples</a:t>
            </a:r>
            <a:endParaRPr lang="fr-FR" dirty="0"/>
          </a:p>
          <a:p>
            <a:r>
              <a:rPr lang="fr-FR" sz="2000" b="1" dirty="0">
                <a:solidFill>
                  <a:schemeClr val="accent3"/>
                </a:solidFill>
              </a:rPr>
              <a:t> </a:t>
            </a:r>
          </a:p>
        </p:txBody>
      </p:sp>
      <p:sp>
        <p:nvSpPr>
          <p:cNvPr id="7" name="object 7">
            <a:extLst>
              <a:ext uri="{FF2B5EF4-FFF2-40B4-BE49-F238E27FC236}">
                <a16:creationId xmlns:a16="http://schemas.microsoft.com/office/drawing/2014/main" id="{3C6EA81E-2E1D-49D4-944F-0E1D80747435}"/>
              </a:ext>
            </a:extLst>
          </p:cNvPr>
          <p:cNvSpPr/>
          <p:nvPr/>
        </p:nvSpPr>
        <p:spPr>
          <a:xfrm>
            <a:off x="2521214" y="1234680"/>
            <a:ext cx="6876302" cy="4662496"/>
          </a:xfrm>
          <a:prstGeom prst="rect">
            <a:avLst/>
          </a:prstGeom>
          <a:blipFill>
            <a:blip r:embed="rId2" cstate="print"/>
            <a:stretch>
              <a:fillRect/>
            </a:stretch>
          </a:blipFill>
        </p:spPr>
        <p:txBody>
          <a:bodyPr wrap="square" lIns="0" tIns="0" rIns="0" bIns="0" rtlCol="0"/>
          <a:lstStyle/>
          <a:p>
            <a:endParaRPr/>
          </a:p>
        </p:txBody>
      </p:sp>
      <p:sp>
        <p:nvSpPr>
          <p:cNvPr id="11" name="ZoneTexte 10">
            <a:extLst>
              <a:ext uri="{FF2B5EF4-FFF2-40B4-BE49-F238E27FC236}">
                <a16:creationId xmlns:a16="http://schemas.microsoft.com/office/drawing/2014/main" id="{AA81F46D-13ED-4EFC-BBE7-9EDDEA12BBB4}"/>
              </a:ext>
            </a:extLst>
          </p:cNvPr>
          <p:cNvSpPr txBox="1"/>
          <p:nvPr/>
        </p:nvSpPr>
        <p:spPr>
          <a:xfrm>
            <a:off x="4498427" y="6155309"/>
            <a:ext cx="3195145" cy="369332"/>
          </a:xfrm>
          <a:prstGeom prst="rect">
            <a:avLst/>
          </a:prstGeom>
          <a:noFill/>
        </p:spPr>
        <p:txBody>
          <a:bodyPr wrap="square">
            <a:spAutoFit/>
          </a:bodyPr>
          <a:lstStyle/>
          <a:p>
            <a:r>
              <a:rPr lang="fr-FR" spc="-25" dirty="0">
                <a:latin typeface="Arial"/>
                <a:cs typeface="Arial"/>
              </a:rPr>
              <a:t>Von </a:t>
            </a:r>
            <a:r>
              <a:rPr lang="fr-FR" spc="-5" dirty="0" err="1">
                <a:latin typeface="Arial"/>
                <a:cs typeface="Arial"/>
              </a:rPr>
              <a:t>Soest</a:t>
            </a:r>
            <a:r>
              <a:rPr lang="fr-FR" spc="-5" dirty="0">
                <a:latin typeface="Arial"/>
                <a:cs typeface="Arial"/>
              </a:rPr>
              <a:t> et </a:t>
            </a:r>
            <a:r>
              <a:rPr lang="fr-FR" spc="-10" dirty="0" err="1">
                <a:latin typeface="Arial"/>
                <a:cs typeface="Arial"/>
              </a:rPr>
              <a:t>Wahman</a:t>
            </a:r>
            <a:r>
              <a:rPr lang="fr-FR" spc="55" dirty="0">
                <a:latin typeface="Arial"/>
                <a:cs typeface="Arial"/>
              </a:rPr>
              <a:t> </a:t>
            </a:r>
            <a:r>
              <a:rPr lang="fr-FR" spc="-5" dirty="0">
                <a:latin typeface="Arial"/>
                <a:cs typeface="Arial"/>
              </a:rPr>
              <a:t>(2014)</a:t>
            </a:r>
            <a:endParaRPr lang="fr-FR" dirty="0"/>
          </a:p>
        </p:txBody>
      </p:sp>
    </p:spTree>
    <p:extLst>
      <p:ext uri="{BB962C8B-B14F-4D97-AF65-F5344CB8AC3E}">
        <p14:creationId xmlns:p14="http://schemas.microsoft.com/office/powerpoint/2010/main" val="3567052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III. Les multiples facettes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dirty="0">
                <a:solidFill>
                  <a:schemeClr val="accent2"/>
                </a:solidFill>
              </a:rPr>
              <a:t>B</a:t>
            </a:r>
            <a:r>
              <a:rPr lang="fr-FR" sz="2000" b="1" dirty="0">
                <a:solidFill>
                  <a:schemeClr val="accent2"/>
                </a:solidFill>
              </a:rPr>
              <a:t>. </a:t>
            </a:r>
            <a:r>
              <a:rPr lang="fr-FR" sz="2000" b="1" dirty="0"/>
              <a:t>La guerre économique ouverte. Les sanctions, des moyens multiples et parfois ciblés</a:t>
            </a:r>
            <a:endParaRPr lang="fr-FR" dirty="0"/>
          </a:p>
          <a:p>
            <a:r>
              <a:rPr lang="fr-FR" sz="2000" b="1" dirty="0">
                <a:solidFill>
                  <a:schemeClr val="accent3"/>
                </a:solidFill>
              </a:rPr>
              <a:t> </a:t>
            </a:r>
          </a:p>
        </p:txBody>
      </p:sp>
      <p:sp>
        <p:nvSpPr>
          <p:cNvPr id="11" name="ZoneTexte 10">
            <a:extLst>
              <a:ext uri="{FF2B5EF4-FFF2-40B4-BE49-F238E27FC236}">
                <a16:creationId xmlns:a16="http://schemas.microsoft.com/office/drawing/2014/main" id="{AA81F46D-13ED-4EFC-BBE7-9EDDEA12BBB4}"/>
              </a:ext>
            </a:extLst>
          </p:cNvPr>
          <p:cNvSpPr txBox="1"/>
          <p:nvPr/>
        </p:nvSpPr>
        <p:spPr>
          <a:xfrm>
            <a:off x="4498427" y="6155309"/>
            <a:ext cx="3195145" cy="369332"/>
          </a:xfrm>
          <a:prstGeom prst="rect">
            <a:avLst/>
          </a:prstGeom>
          <a:noFill/>
        </p:spPr>
        <p:txBody>
          <a:bodyPr wrap="square">
            <a:spAutoFit/>
          </a:bodyPr>
          <a:lstStyle/>
          <a:p>
            <a:r>
              <a:rPr lang="fr-FR" spc="-5" dirty="0" err="1">
                <a:latin typeface="Arial"/>
                <a:cs typeface="Arial"/>
              </a:rPr>
              <a:t>Felbermayr</a:t>
            </a:r>
            <a:r>
              <a:rPr lang="fr-FR" spc="-5" dirty="0">
                <a:latin typeface="Arial"/>
                <a:cs typeface="Arial"/>
              </a:rPr>
              <a:t>  et al. (2020)</a:t>
            </a:r>
            <a:endParaRPr lang="fr-FR" dirty="0"/>
          </a:p>
        </p:txBody>
      </p:sp>
      <p:pic>
        <p:nvPicPr>
          <p:cNvPr id="10" name="Picture 9">
            <a:extLst>
              <a:ext uri="{FF2B5EF4-FFF2-40B4-BE49-F238E27FC236}">
                <a16:creationId xmlns:a16="http://schemas.microsoft.com/office/drawing/2014/main" id="{1EB29B6B-66C5-736C-4A99-3EFF9B6B5890}"/>
              </a:ext>
            </a:extLst>
          </p:cNvPr>
          <p:cNvPicPr>
            <a:picLocks noChangeAspect="1"/>
          </p:cNvPicPr>
          <p:nvPr/>
        </p:nvPicPr>
        <p:blipFill>
          <a:blip r:embed="rId2"/>
          <a:stretch>
            <a:fillRect/>
          </a:stretch>
        </p:blipFill>
        <p:spPr>
          <a:xfrm>
            <a:off x="681693" y="1281073"/>
            <a:ext cx="10785093" cy="4295853"/>
          </a:xfrm>
          <a:prstGeom prst="rect">
            <a:avLst/>
          </a:prstGeom>
        </p:spPr>
      </p:pic>
    </p:spTree>
    <p:extLst>
      <p:ext uri="{BB962C8B-B14F-4D97-AF65-F5344CB8AC3E}">
        <p14:creationId xmlns:p14="http://schemas.microsoft.com/office/powerpoint/2010/main" val="377965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6404A3-67D3-425F-A7A1-BB71C6141B8F}"/>
              </a:ext>
            </a:extLst>
          </p:cNvPr>
          <p:cNvSpPr>
            <a:spLocks noGrp="1"/>
          </p:cNvSpPr>
          <p:nvPr>
            <p:ph type="ctrTitle"/>
          </p:nvPr>
        </p:nvSpPr>
        <p:spPr>
          <a:xfrm>
            <a:off x="0" y="0"/>
            <a:ext cx="12191999" cy="693299"/>
          </a:xfrm>
        </p:spPr>
        <p:txBody>
          <a:bodyPr/>
          <a:lstStyle/>
          <a:p>
            <a:pPr algn="ctr"/>
            <a:r>
              <a:rPr lang="fr-FR" sz="2800" b="1" dirty="0">
                <a:solidFill>
                  <a:schemeClr val="accent2"/>
                </a:solidFill>
                <a:latin typeface="Nexa Light"/>
              </a:rPr>
              <a:t>Avec la mondialisation, le temps est-il venu de la guerre économique ? </a:t>
            </a:r>
            <a:endParaRPr lang="fr-FR" sz="2800" b="1" dirty="0">
              <a:solidFill>
                <a:schemeClr val="accent2"/>
              </a:solidFill>
            </a:endParaRPr>
          </a:p>
        </p:txBody>
      </p:sp>
      <p:pic>
        <p:nvPicPr>
          <p:cNvPr id="4" name="Image 3" descr="Capture d’écran 2017-02-09 à 10.26.47.png">
            <a:extLst>
              <a:ext uri="{FF2B5EF4-FFF2-40B4-BE49-F238E27FC236}">
                <a16:creationId xmlns:a16="http://schemas.microsoft.com/office/drawing/2014/main" id="{066D8947-FCA9-4DD3-B202-C5B69269A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003" y="1072967"/>
            <a:ext cx="4401740" cy="5255810"/>
          </a:xfrm>
          <a:prstGeom prst="rect">
            <a:avLst/>
          </a:prstGeom>
          <a:ln>
            <a:noFill/>
          </a:ln>
          <a:effectLst>
            <a:outerShdw blurRad="292100" dist="139700" dir="2700000" algn="tl" rotWithShape="0">
              <a:srgbClr val="333333">
                <a:alpha val="65000"/>
              </a:srgbClr>
            </a:outerShdw>
          </a:effectLst>
        </p:spPr>
      </p:pic>
      <p:pic>
        <p:nvPicPr>
          <p:cNvPr id="7" name="Espace réservé du contenu 5" descr="Une image contenant homme, eau, équitation, groupe&#10;&#10;Description générée automatiquement">
            <a:extLst>
              <a:ext uri="{FF2B5EF4-FFF2-40B4-BE49-F238E27FC236}">
                <a16:creationId xmlns:a16="http://schemas.microsoft.com/office/drawing/2014/main" id="{B0DB5AF7-F4D7-4710-A2D0-F570BBBB8E43}"/>
              </a:ext>
            </a:extLst>
          </p:cNvPr>
          <p:cNvPicPr>
            <a:picLocks noChangeAspect="1"/>
          </p:cNvPicPr>
          <p:nvPr/>
        </p:nvPicPr>
        <p:blipFill>
          <a:blip r:embed="rId3"/>
          <a:stretch>
            <a:fillRect/>
          </a:stretch>
        </p:blipFill>
        <p:spPr>
          <a:xfrm>
            <a:off x="6313875" y="2076348"/>
            <a:ext cx="4760511" cy="3249048"/>
          </a:xfrm>
          <a:prstGeom prst="rect">
            <a:avLst/>
          </a:prstGeom>
          <a:ln>
            <a:noFill/>
          </a:ln>
          <a:effectLst>
            <a:outerShdw blurRad="292100" dist="139700" dir="2700000" algn="tl" rotWithShape="0">
              <a:srgbClr val="333333">
                <a:alpha val="65000"/>
              </a:srgbClr>
            </a:outerShdw>
          </a:effectLst>
        </p:spPr>
      </p:pic>
      <p:sp>
        <p:nvSpPr>
          <p:cNvPr id="9" name="ZoneTexte 8">
            <a:extLst>
              <a:ext uri="{FF2B5EF4-FFF2-40B4-BE49-F238E27FC236}">
                <a16:creationId xmlns:a16="http://schemas.microsoft.com/office/drawing/2014/main" id="{C3AAE5C2-A3AD-42E7-8CD5-A39C40CEB4CD}"/>
              </a:ext>
            </a:extLst>
          </p:cNvPr>
          <p:cNvSpPr txBox="1"/>
          <p:nvPr/>
        </p:nvSpPr>
        <p:spPr>
          <a:xfrm>
            <a:off x="6313876" y="5407663"/>
            <a:ext cx="4760511" cy="192360"/>
          </a:xfrm>
          <a:prstGeom prst="rect">
            <a:avLst/>
          </a:prstGeom>
          <a:noFill/>
        </p:spPr>
        <p:txBody>
          <a:bodyPr wrap="square">
            <a:spAutoFit/>
          </a:bodyPr>
          <a:lstStyle/>
          <a:p>
            <a:r>
              <a:rPr lang="fr-FR" sz="650" dirty="0"/>
              <a:t>https://www.japantimes.co.jp/opinion/2018/04/11/commentary/world-commentary/can-u-s-china-trade-war-averted/#.W921zVKNzUI</a:t>
            </a:r>
          </a:p>
        </p:txBody>
      </p:sp>
    </p:spTree>
    <p:extLst>
      <p:ext uri="{BB962C8B-B14F-4D97-AF65-F5344CB8AC3E}">
        <p14:creationId xmlns:p14="http://schemas.microsoft.com/office/powerpoint/2010/main" val="67436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III. Les multiples facettes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dirty="0">
                <a:solidFill>
                  <a:schemeClr val="accent2"/>
                </a:solidFill>
              </a:rPr>
              <a:t>B</a:t>
            </a:r>
            <a:r>
              <a:rPr lang="fr-FR" sz="2000" b="1" dirty="0">
                <a:solidFill>
                  <a:schemeClr val="accent2"/>
                </a:solidFill>
              </a:rPr>
              <a:t>. </a:t>
            </a:r>
            <a:r>
              <a:rPr lang="fr-FR" sz="2000" b="1" dirty="0"/>
              <a:t>La guerre économique ouverte. Les sanctions, des acteurs multiples</a:t>
            </a:r>
            <a:endParaRPr lang="fr-FR" dirty="0"/>
          </a:p>
          <a:p>
            <a:r>
              <a:rPr lang="fr-FR" sz="2000" b="1" dirty="0">
                <a:solidFill>
                  <a:schemeClr val="accent3"/>
                </a:solidFill>
              </a:rPr>
              <a:t> </a:t>
            </a:r>
          </a:p>
        </p:txBody>
      </p:sp>
      <p:pic>
        <p:nvPicPr>
          <p:cNvPr id="5" name="Picture 4">
            <a:extLst>
              <a:ext uri="{FF2B5EF4-FFF2-40B4-BE49-F238E27FC236}">
                <a16:creationId xmlns:a16="http://schemas.microsoft.com/office/drawing/2014/main" id="{F16ABEF8-8E15-1B7B-A59A-F64FFB4A0708}"/>
              </a:ext>
            </a:extLst>
          </p:cNvPr>
          <p:cNvPicPr>
            <a:picLocks noChangeAspect="1"/>
          </p:cNvPicPr>
          <p:nvPr/>
        </p:nvPicPr>
        <p:blipFill>
          <a:blip r:embed="rId2"/>
          <a:stretch>
            <a:fillRect/>
          </a:stretch>
        </p:blipFill>
        <p:spPr>
          <a:xfrm>
            <a:off x="5819060" y="1256242"/>
            <a:ext cx="5647725" cy="4752994"/>
          </a:xfrm>
          <a:prstGeom prst="rect">
            <a:avLst/>
          </a:prstGeom>
        </p:spPr>
      </p:pic>
      <p:sp>
        <p:nvSpPr>
          <p:cNvPr id="6" name="ZoneTexte 10">
            <a:extLst>
              <a:ext uri="{FF2B5EF4-FFF2-40B4-BE49-F238E27FC236}">
                <a16:creationId xmlns:a16="http://schemas.microsoft.com/office/drawing/2014/main" id="{5107C1E6-7A50-BDF1-D923-49C3A6A81CCD}"/>
              </a:ext>
            </a:extLst>
          </p:cNvPr>
          <p:cNvSpPr txBox="1"/>
          <p:nvPr/>
        </p:nvSpPr>
        <p:spPr>
          <a:xfrm>
            <a:off x="1972406" y="6191059"/>
            <a:ext cx="6782974" cy="646331"/>
          </a:xfrm>
          <a:prstGeom prst="rect">
            <a:avLst/>
          </a:prstGeom>
          <a:noFill/>
        </p:spPr>
        <p:txBody>
          <a:bodyPr wrap="square">
            <a:spAutoFit/>
          </a:bodyPr>
          <a:lstStyle/>
          <a:p>
            <a:r>
              <a:rPr lang="fr-FR" spc="-5" dirty="0" err="1">
                <a:latin typeface="Arial"/>
                <a:cs typeface="Arial"/>
              </a:rPr>
              <a:t>Felbermayr</a:t>
            </a:r>
            <a:r>
              <a:rPr lang="fr-FR" spc="-5" dirty="0">
                <a:latin typeface="Arial"/>
                <a:cs typeface="Arial"/>
              </a:rPr>
              <a:t>  et al. (2020) et  </a:t>
            </a:r>
            <a:r>
              <a:rPr lang="fr-FR" spc="-5" dirty="0" err="1">
                <a:latin typeface="Arial"/>
                <a:cs typeface="Arial"/>
              </a:rPr>
              <a:t>Kirilakha</a:t>
            </a:r>
            <a:r>
              <a:rPr lang="fr-FR" spc="-5" dirty="0">
                <a:latin typeface="Arial"/>
                <a:cs typeface="Arial"/>
              </a:rPr>
              <a:t> et al. (2021); graphique de gauche, nombre de pays soumis à des sanctions</a:t>
            </a:r>
            <a:endParaRPr lang="fr-FR" dirty="0"/>
          </a:p>
        </p:txBody>
      </p:sp>
      <p:pic>
        <p:nvPicPr>
          <p:cNvPr id="10" name="Picture 9">
            <a:extLst>
              <a:ext uri="{FF2B5EF4-FFF2-40B4-BE49-F238E27FC236}">
                <a16:creationId xmlns:a16="http://schemas.microsoft.com/office/drawing/2014/main" id="{607B3306-B4BA-7A31-F0A4-8B82696878E7}"/>
              </a:ext>
            </a:extLst>
          </p:cNvPr>
          <p:cNvPicPr>
            <a:picLocks noChangeAspect="1"/>
          </p:cNvPicPr>
          <p:nvPr/>
        </p:nvPicPr>
        <p:blipFill>
          <a:blip r:embed="rId3"/>
          <a:stretch>
            <a:fillRect/>
          </a:stretch>
        </p:blipFill>
        <p:spPr>
          <a:xfrm>
            <a:off x="-41162" y="1074419"/>
            <a:ext cx="5860223" cy="4918779"/>
          </a:xfrm>
          <a:prstGeom prst="rect">
            <a:avLst/>
          </a:prstGeom>
        </p:spPr>
      </p:pic>
    </p:spTree>
    <p:extLst>
      <p:ext uri="{BB962C8B-B14F-4D97-AF65-F5344CB8AC3E}">
        <p14:creationId xmlns:p14="http://schemas.microsoft.com/office/powerpoint/2010/main" val="167170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III. Les multiples facettes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dirty="0">
                <a:solidFill>
                  <a:schemeClr val="accent2"/>
                </a:solidFill>
              </a:rPr>
              <a:t>B</a:t>
            </a:r>
            <a:r>
              <a:rPr lang="fr-FR" sz="2000" b="1" dirty="0">
                <a:solidFill>
                  <a:schemeClr val="accent2"/>
                </a:solidFill>
              </a:rPr>
              <a:t>. </a:t>
            </a:r>
            <a:r>
              <a:rPr lang="fr-FR" sz="2000" b="1" dirty="0"/>
              <a:t>La guerre économique ouverte. Les sanctions, des objectifs multiples</a:t>
            </a:r>
            <a:endParaRPr lang="fr-FR" dirty="0"/>
          </a:p>
          <a:p>
            <a:r>
              <a:rPr lang="fr-FR" sz="2000" b="1" dirty="0">
                <a:solidFill>
                  <a:schemeClr val="accent3"/>
                </a:solidFill>
              </a:rPr>
              <a:t> </a:t>
            </a:r>
          </a:p>
        </p:txBody>
      </p:sp>
      <p:sp>
        <p:nvSpPr>
          <p:cNvPr id="5" name="object 7">
            <a:extLst>
              <a:ext uri="{FF2B5EF4-FFF2-40B4-BE49-F238E27FC236}">
                <a16:creationId xmlns:a16="http://schemas.microsoft.com/office/drawing/2014/main" id="{0921FCCA-5F94-4A82-8998-BF0C4D15F5B2}"/>
              </a:ext>
            </a:extLst>
          </p:cNvPr>
          <p:cNvSpPr/>
          <p:nvPr/>
        </p:nvSpPr>
        <p:spPr>
          <a:xfrm>
            <a:off x="2565963" y="1445196"/>
            <a:ext cx="7060074" cy="4489448"/>
          </a:xfrm>
          <a:prstGeom prst="rect">
            <a:avLst/>
          </a:prstGeom>
          <a:blipFill>
            <a:blip r:embed="rId2" cstate="print"/>
            <a:stretch>
              <a:fillRect/>
            </a:stretch>
          </a:blipFill>
        </p:spPr>
        <p:txBody>
          <a:bodyPr wrap="square" lIns="0" tIns="0" rIns="0" bIns="0" rtlCol="0"/>
          <a:lstStyle/>
          <a:p>
            <a:endParaRPr/>
          </a:p>
        </p:txBody>
      </p:sp>
      <p:sp>
        <p:nvSpPr>
          <p:cNvPr id="7" name="ZoneTexte 6">
            <a:extLst>
              <a:ext uri="{FF2B5EF4-FFF2-40B4-BE49-F238E27FC236}">
                <a16:creationId xmlns:a16="http://schemas.microsoft.com/office/drawing/2014/main" id="{000B1D61-E867-49E0-BA23-BC7A99B0B02F}"/>
              </a:ext>
            </a:extLst>
          </p:cNvPr>
          <p:cNvSpPr txBox="1"/>
          <p:nvPr/>
        </p:nvSpPr>
        <p:spPr>
          <a:xfrm>
            <a:off x="4510908" y="6164701"/>
            <a:ext cx="3170183" cy="369332"/>
          </a:xfrm>
          <a:prstGeom prst="rect">
            <a:avLst/>
          </a:prstGeom>
          <a:noFill/>
        </p:spPr>
        <p:txBody>
          <a:bodyPr wrap="square">
            <a:spAutoFit/>
          </a:bodyPr>
          <a:lstStyle/>
          <a:p>
            <a:r>
              <a:rPr lang="fr-FR" spc="-25" dirty="0">
                <a:latin typeface="Arial"/>
                <a:cs typeface="Arial"/>
              </a:rPr>
              <a:t>Von </a:t>
            </a:r>
            <a:r>
              <a:rPr lang="fr-FR" spc="-5" dirty="0" err="1">
                <a:latin typeface="Arial"/>
                <a:cs typeface="Arial"/>
              </a:rPr>
              <a:t>Soest</a:t>
            </a:r>
            <a:r>
              <a:rPr lang="fr-FR" spc="-5" dirty="0">
                <a:latin typeface="Arial"/>
                <a:cs typeface="Arial"/>
              </a:rPr>
              <a:t> et </a:t>
            </a:r>
            <a:r>
              <a:rPr lang="fr-FR" spc="-10" dirty="0" err="1">
                <a:latin typeface="Arial"/>
                <a:cs typeface="Arial"/>
              </a:rPr>
              <a:t>Wahman</a:t>
            </a:r>
            <a:r>
              <a:rPr lang="fr-FR" spc="55" dirty="0">
                <a:latin typeface="Arial"/>
                <a:cs typeface="Arial"/>
              </a:rPr>
              <a:t> </a:t>
            </a:r>
            <a:r>
              <a:rPr lang="fr-FR" spc="-5" dirty="0">
                <a:latin typeface="Arial"/>
                <a:cs typeface="Arial"/>
              </a:rPr>
              <a:t>(2014)</a:t>
            </a:r>
            <a:endParaRPr lang="fr-FR" dirty="0"/>
          </a:p>
        </p:txBody>
      </p:sp>
    </p:spTree>
    <p:extLst>
      <p:ext uri="{BB962C8B-B14F-4D97-AF65-F5344CB8AC3E}">
        <p14:creationId xmlns:p14="http://schemas.microsoft.com/office/powerpoint/2010/main" val="418640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III. Les multiples facettes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dirty="0">
                <a:solidFill>
                  <a:schemeClr val="accent2"/>
                </a:solidFill>
              </a:rPr>
              <a:t>B</a:t>
            </a:r>
            <a:r>
              <a:rPr lang="fr-FR" sz="2000" b="1" dirty="0">
                <a:solidFill>
                  <a:schemeClr val="accent2"/>
                </a:solidFill>
              </a:rPr>
              <a:t>. </a:t>
            </a:r>
            <a:r>
              <a:rPr lang="fr-FR" sz="2000" b="1" dirty="0"/>
              <a:t>La guerre économique ouverte. Les sanctions, </a:t>
            </a:r>
            <a:r>
              <a:rPr lang="fr-FR" dirty="0"/>
              <a:t>au service de la démocratie ?</a:t>
            </a:r>
          </a:p>
          <a:p>
            <a:r>
              <a:rPr lang="fr-FR" sz="2000" b="1" dirty="0">
                <a:solidFill>
                  <a:schemeClr val="accent3"/>
                </a:solidFill>
              </a:rPr>
              <a:t> </a:t>
            </a:r>
          </a:p>
        </p:txBody>
      </p:sp>
      <p:pic>
        <p:nvPicPr>
          <p:cNvPr id="10" name="Picture 9">
            <a:extLst>
              <a:ext uri="{FF2B5EF4-FFF2-40B4-BE49-F238E27FC236}">
                <a16:creationId xmlns:a16="http://schemas.microsoft.com/office/drawing/2014/main" id="{A1C0D8D8-C287-4DA3-39CE-D80CE3DEF9EB}"/>
              </a:ext>
            </a:extLst>
          </p:cNvPr>
          <p:cNvPicPr>
            <a:picLocks noChangeAspect="1"/>
          </p:cNvPicPr>
          <p:nvPr/>
        </p:nvPicPr>
        <p:blipFill>
          <a:blip r:embed="rId2"/>
          <a:stretch>
            <a:fillRect/>
          </a:stretch>
        </p:blipFill>
        <p:spPr>
          <a:xfrm>
            <a:off x="1154430" y="1299788"/>
            <a:ext cx="10312356" cy="4546101"/>
          </a:xfrm>
          <a:prstGeom prst="rect">
            <a:avLst/>
          </a:prstGeom>
        </p:spPr>
      </p:pic>
      <p:sp>
        <p:nvSpPr>
          <p:cNvPr id="11" name="ZoneTexte 10">
            <a:extLst>
              <a:ext uri="{FF2B5EF4-FFF2-40B4-BE49-F238E27FC236}">
                <a16:creationId xmlns:a16="http://schemas.microsoft.com/office/drawing/2014/main" id="{8E50BD9E-4C0D-E7B9-0FE8-3FE16D0BF60A}"/>
              </a:ext>
            </a:extLst>
          </p:cNvPr>
          <p:cNvSpPr txBox="1"/>
          <p:nvPr/>
        </p:nvSpPr>
        <p:spPr>
          <a:xfrm>
            <a:off x="3069677" y="6155309"/>
            <a:ext cx="3195145" cy="369332"/>
          </a:xfrm>
          <a:prstGeom prst="rect">
            <a:avLst/>
          </a:prstGeom>
          <a:noFill/>
        </p:spPr>
        <p:txBody>
          <a:bodyPr wrap="square">
            <a:spAutoFit/>
          </a:bodyPr>
          <a:lstStyle/>
          <a:p>
            <a:r>
              <a:rPr lang="fr-FR" spc="-5" dirty="0" err="1">
                <a:latin typeface="Arial"/>
                <a:cs typeface="Arial"/>
              </a:rPr>
              <a:t>Felbermayr</a:t>
            </a:r>
            <a:r>
              <a:rPr lang="fr-FR" spc="-5" dirty="0">
                <a:latin typeface="Arial"/>
                <a:cs typeface="Arial"/>
              </a:rPr>
              <a:t>  et al. (2020)</a:t>
            </a:r>
            <a:endParaRPr lang="fr-FR" dirty="0"/>
          </a:p>
        </p:txBody>
      </p:sp>
    </p:spTree>
    <p:extLst>
      <p:ext uri="{BB962C8B-B14F-4D97-AF65-F5344CB8AC3E}">
        <p14:creationId xmlns:p14="http://schemas.microsoft.com/office/powerpoint/2010/main" val="3974086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III. Les multiples facettes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dirty="0">
                <a:solidFill>
                  <a:schemeClr val="accent2"/>
                </a:solidFill>
              </a:rPr>
              <a:t>B</a:t>
            </a:r>
            <a:r>
              <a:rPr lang="fr-FR" sz="2000" b="1" dirty="0">
                <a:solidFill>
                  <a:schemeClr val="accent2"/>
                </a:solidFill>
              </a:rPr>
              <a:t>. </a:t>
            </a:r>
            <a:r>
              <a:rPr lang="fr-FR" sz="2000" b="1" dirty="0"/>
              <a:t>La guerre économique ouverte. Les sanctions, des objectifs pas toujours ou encore atteints</a:t>
            </a:r>
          </a:p>
        </p:txBody>
      </p:sp>
      <p:pic>
        <p:nvPicPr>
          <p:cNvPr id="10" name="Picture 9">
            <a:extLst>
              <a:ext uri="{FF2B5EF4-FFF2-40B4-BE49-F238E27FC236}">
                <a16:creationId xmlns:a16="http://schemas.microsoft.com/office/drawing/2014/main" id="{334416FC-94AC-0F9C-40CB-3C4E6E24DC1B}"/>
              </a:ext>
            </a:extLst>
          </p:cNvPr>
          <p:cNvPicPr>
            <a:picLocks noChangeAspect="1"/>
          </p:cNvPicPr>
          <p:nvPr/>
        </p:nvPicPr>
        <p:blipFill>
          <a:blip r:embed="rId2"/>
          <a:stretch>
            <a:fillRect/>
          </a:stretch>
        </p:blipFill>
        <p:spPr>
          <a:xfrm>
            <a:off x="1203767" y="1192878"/>
            <a:ext cx="9525965" cy="4973623"/>
          </a:xfrm>
          <a:prstGeom prst="rect">
            <a:avLst/>
          </a:prstGeom>
        </p:spPr>
      </p:pic>
      <p:sp>
        <p:nvSpPr>
          <p:cNvPr id="13" name="ZoneTexte 10">
            <a:extLst>
              <a:ext uri="{FF2B5EF4-FFF2-40B4-BE49-F238E27FC236}">
                <a16:creationId xmlns:a16="http://schemas.microsoft.com/office/drawing/2014/main" id="{8DEC73A2-4B27-E3BA-8E89-0ACD612A0102}"/>
              </a:ext>
            </a:extLst>
          </p:cNvPr>
          <p:cNvSpPr txBox="1"/>
          <p:nvPr/>
        </p:nvSpPr>
        <p:spPr>
          <a:xfrm>
            <a:off x="3069677" y="6339975"/>
            <a:ext cx="3195145" cy="369332"/>
          </a:xfrm>
          <a:prstGeom prst="rect">
            <a:avLst/>
          </a:prstGeom>
          <a:noFill/>
        </p:spPr>
        <p:txBody>
          <a:bodyPr wrap="square">
            <a:spAutoFit/>
          </a:bodyPr>
          <a:lstStyle/>
          <a:p>
            <a:r>
              <a:rPr lang="fr-FR" spc="-5" dirty="0" err="1">
                <a:latin typeface="Arial"/>
                <a:cs typeface="Arial"/>
              </a:rPr>
              <a:t>Felbermayr</a:t>
            </a:r>
            <a:r>
              <a:rPr lang="fr-FR" spc="-5" dirty="0">
                <a:latin typeface="Arial"/>
                <a:cs typeface="Arial"/>
              </a:rPr>
              <a:t>  et al. (2020)</a:t>
            </a:r>
            <a:endParaRPr lang="fr-FR" dirty="0"/>
          </a:p>
        </p:txBody>
      </p:sp>
    </p:spTree>
    <p:extLst>
      <p:ext uri="{BB962C8B-B14F-4D97-AF65-F5344CB8AC3E}">
        <p14:creationId xmlns:p14="http://schemas.microsoft.com/office/powerpoint/2010/main" val="277214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III. Les multiples facettes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0" y="693299"/>
            <a:ext cx="11326019" cy="283249"/>
          </a:xfrm>
        </p:spPr>
        <p:txBody>
          <a:bodyPr/>
          <a:lstStyle/>
          <a:p>
            <a:r>
              <a:rPr lang="fr-FR" dirty="0">
                <a:solidFill>
                  <a:schemeClr val="accent2"/>
                </a:solidFill>
              </a:rPr>
              <a:t>B</a:t>
            </a:r>
            <a:r>
              <a:rPr lang="fr-FR" sz="2000" b="1" dirty="0">
                <a:solidFill>
                  <a:schemeClr val="accent2"/>
                </a:solidFill>
              </a:rPr>
              <a:t>. </a:t>
            </a:r>
            <a:r>
              <a:rPr lang="fr-FR" sz="2000" b="1" dirty="0"/>
              <a:t>La guerre économique ouverte. Les sanctions, des objectifs multiples</a:t>
            </a:r>
            <a:endParaRPr lang="fr-FR" dirty="0"/>
          </a:p>
          <a:p>
            <a:r>
              <a:rPr lang="fr-FR" sz="2000" b="1" dirty="0">
                <a:solidFill>
                  <a:schemeClr val="accent3"/>
                </a:solidFill>
              </a:rPr>
              <a:t> </a:t>
            </a:r>
          </a:p>
        </p:txBody>
      </p:sp>
      <p:sp>
        <p:nvSpPr>
          <p:cNvPr id="5" name="object 7">
            <a:extLst>
              <a:ext uri="{FF2B5EF4-FFF2-40B4-BE49-F238E27FC236}">
                <a16:creationId xmlns:a16="http://schemas.microsoft.com/office/drawing/2014/main" id="{09EC8D95-31B8-4FA4-98B8-CF908F8F087F}"/>
              </a:ext>
            </a:extLst>
          </p:cNvPr>
          <p:cNvSpPr/>
          <p:nvPr/>
        </p:nvSpPr>
        <p:spPr>
          <a:xfrm>
            <a:off x="2342639" y="1411238"/>
            <a:ext cx="7506722" cy="4536277"/>
          </a:xfrm>
          <a:prstGeom prst="rect">
            <a:avLst/>
          </a:prstGeom>
          <a:blipFill>
            <a:blip r:embed="rId2" cstate="print"/>
            <a:stretch>
              <a:fillRect/>
            </a:stretch>
          </a:blipFill>
        </p:spPr>
        <p:txBody>
          <a:bodyPr wrap="square" lIns="0" tIns="0" rIns="0" bIns="0" rtlCol="0"/>
          <a:lstStyle/>
          <a:p>
            <a:endParaRPr/>
          </a:p>
        </p:txBody>
      </p:sp>
      <p:sp>
        <p:nvSpPr>
          <p:cNvPr id="7" name="ZoneTexte 6">
            <a:extLst>
              <a:ext uri="{FF2B5EF4-FFF2-40B4-BE49-F238E27FC236}">
                <a16:creationId xmlns:a16="http://schemas.microsoft.com/office/drawing/2014/main" id="{87C971EC-0A9E-4E65-A349-EEEC77F82F36}"/>
              </a:ext>
            </a:extLst>
          </p:cNvPr>
          <p:cNvSpPr txBox="1"/>
          <p:nvPr/>
        </p:nvSpPr>
        <p:spPr>
          <a:xfrm>
            <a:off x="5217072" y="6243705"/>
            <a:ext cx="1870841" cy="276999"/>
          </a:xfrm>
          <a:prstGeom prst="rect">
            <a:avLst/>
          </a:prstGeom>
          <a:noFill/>
        </p:spPr>
        <p:txBody>
          <a:bodyPr wrap="square">
            <a:spAutoFit/>
          </a:bodyPr>
          <a:lstStyle/>
          <a:p>
            <a:pPr marL="12700">
              <a:spcBef>
                <a:spcPts val="395"/>
              </a:spcBef>
            </a:pPr>
            <a:r>
              <a:rPr lang="fr-FR" sz="1200" spc="-5" dirty="0" err="1">
                <a:latin typeface="Arial"/>
                <a:cs typeface="Arial"/>
              </a:rPr>
              <a:t>Hufbauer</a:t>
            </a:r>
            <a:r>
              <a:rPr lang="fr-FR" sz="1200" spc="-5" dirty="0">
                <a:latin typeface="Arial"/>
                <a:cs typeface="Arial"/>
              </a:rPr>
              <a:t> et al.</a:t>
            </a:r>
            <a:r>
              <a:rPr lang="fr-FR" sz="1200" spc="90" dirty="0">
                <a:latin typeface="Arial"/>
                <a:cs typeface="Arial"/>
              </a:rPr>
              <a:t> </a:t>
            </a:r>
            <a:r>
              <a:rPr lang="fr-FR" sz="1200" spc="-5" dirty="0">
                <a:latin typeface="Arial"/>
                <a:cs typeface="Arial"/>
              </a:rPr>
              <a:t>(2007)</a:t>
            </a:r>
            <a:endParaRPr lang="fr-FR" sz="1200" dirty="0">
              <a:latin typeface="Courier New"/>
              <a:cs typeface="Courier New"/>
            </a:endParaRPr>
          </a:p>
        </p:txBody>
      </p:sp>
    </p:spTree>
    <p:extLst>
      <p:ext uri="{BB962C8B-B14F-4D97-AF65-F5344CB8AC3E}">
        <p14:creationId xmlns:p14="http://schemas.microsoft.com/office/powerpoint/2010/main" val="299598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648810-305F-401D-A5AB-4FF9DA6611A1}"/>
              </a:ext>
            </a:extLst>
          </p:cNvPr>
          <p:cNvSpPr>
            <a:spLocks noGrp="1"/>
          </p:cNvSpPr>
          <p:nvPr>
            <p:ph type="ctrTitle"/>
          </p:nvPr>
        </p:nvSpPr>
        <p:spPr>
          <a:xfrm>
            <a:off x="838200" y="0"/>
            <a:ext cx="10628586" cy="693299"/>
          </a:xfrm>
        </p:spPr>
        <p:txBody>
          <a:bodyPr/>
          <a:lstStyle/>
          <a:p>
            <a:r>
              <a:rPr lang="fr-FR" sz="2800" b="1" dirty="0">
                <a:solidFill>
                  <a:schemeClr val="accent2"/>
                </a:solidFill>
              </a:rPr>
              <a:t>III. Les multiples facettes de la guerre économique</a:t>
            </a:r>
            <a:endParaRPr lang="fr-FR" sz="2800" dirty="0">
              <a:solidFill>
                <a:schemeClr val="accent2"/>
              </a:solidFill>
            </a:endParaRPr>
          </a:p>
        </p:txBody>
      </p:sp>
      <p:sp>
        <p:nvSpPr>
          <p:cNvPr id="3" name="Espace réservé du texte 2">
            <a:extLst>
              <a:ext uri="{FF2B5EF4-FFF2-40B4-BE49-F238E27FC236}">
                <a16:creationId xmlns:a16="http://schemas.microsoft.com/office/drawing/2014/main" id="{87BDC41C-2D64-4B02-99BB-56E419B5B345}"/>
              </a:ext>
            </a:extLst>
          </p:cNvPr>
          <p:cNvSpPr>
            <a:spLocks noGrp="1"/>
          </p:cNvSpPr>
          <p:nvPr>
            <p:ph type="body" sz="quarter" idx="13"/>
          </p:nvPr>
        </p:nvSpPr>
        <p:spPr>
          <a:xfrm>
            <a:off x="865981" y="693299"/>
            <a:ext cx="10487820" cy="283249"/>
          </a:xfrm>
        </p:spPr>
        <p:txBody>
          <a:bodyPr/>
          <a:lstStyle/>
          <a:p>
            <a:r>
              <a:rPr lang="fr-FR" sz="2000" b="1" dirty="0">
                <a:solidFill>
                  <a:schemeClr val="accent2"/>
                </a:solidFill>
              </a:rPr>
              <a:t>C. </a:t>
            </a:r>
            <a:r>
              <a:rPr lang="fr-FR" sz="2000" dirty="0"/>
              <a:t>Repenser la « Trade </a:t>
            </a:r>
            <a:r>
              <a:rPr lang="fr-FR" sz="2000" dirty="0" err="1"/>
              <a:t>War</a:t>
            </a:r>
            <a:r>
              <a:rPr lang="fr-FR" sz="2000" dirty="0"/>
              <a:t> » sino-américaine : une guerre vraiment ? Un essai de méta-analyse</a:t>
            </a:r>
          </a:p>
          <a:p>
            <a:endParaRPr lang="fr-FR" sz="2000" b="1" dirty="0">
              <a:solidFill>
                <a:schemeClr val="accent3"/>
              </a:solidFill>
            </a:endParaRPr>
          </a:p>
        </p:txBody>
      </p:sp>
    </p:spTree>
    <p:extLst>
      <p:ext uri="{BB962C8B-B14F-4D97-AF65-F5344CB8AC3E}">
        <p14:creationId xmlns:p14="http://schemas.microsoft.com/office/powerpoint/2010/main" val="379154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useBgFill="1">
        <p:nvSpPr>
          <p:cNvPr id="28" name="Rectangle 1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1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1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2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2" name="Freeform: Shape 2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EF560C7-9AAE-1845-BAD2-A4E1F759EAE3}"/>
              </a:ext>
            </a:extLst>
          </p:cNvPr>
          <p:cNvSpPr>
            <a:spLocks noGrp="1"/>
          </p:cNvSpPr>
          <p:nvPr>
            <p:ph type="ctrTitle"/>
          </p:nvPr>
        </p:nvSpPr>
        <p:spPr>
          <a:xfrm>
            <a:off x="418225" y="992459"/>
            <a:ext cx="3201366" cy="4782083"/>
          </a:xfrm>
        </p:spPr>
        <p:txBody>
          <a:bodyPr vert="horz" lIns="91440" tIns="45720" rIns="91440" bIns="45720" rtlCol="0" anchor="b">
            <a:normAutofit/>
          </a:bodyPr>
          <a:lstStyle/>
          <a:p>
            <a:br>
              <a:rPr lang="en-US" dirty="0">
                <a:solidFill>
                  <a:srgbClr val="FFFFFF"/>
                </a:solidFill>
              </a:rPr>
            </a:br>
            <a:r>
              <a:rPr lang="en-US" dirty="0">
                <a:solidFill>
                  <a:srgbClr val="FFFFFF"/>
                </a:solidFill>
              </a:rPr>
              <a:t>Comment </a:t>
            </a:r>
            <a:r>
              <a:rPr lang="en-US" dirty="0" err="1">
                <a:solidFill>
                  <a:srgbClr val="FFFFFF"/>
                </a:solidFill>
              </a:rPr>
              <a:t>comprendre</a:t>
            </a:r>
            <a:r>
              <a:rPr lang="en-US" dirty="0">
                <a:solidFill>
                  <a:srgbClr val="FFFFFF"/>
                </a:solidFill>
              </a:rPr>
              <a:t> les tensions </a:t>
            </a:r>
            <a:br>
              <a:rPr lang="en-US" dirty="0">
                <a:solidFill>
                  <a:srgbClr val="FFFFFF"/>
                </a:solidFill>
              </a:rPr>
            </a:br>
            <a:r>
              <a:rPr lang="en-US" dirty="0">
                <a:solidFill>
                  <a:srgbClr val="FFFFFF"/>
                </a:solidFill>
              </a:rPr>
              <a:t>(pas guerre !) </a:t>
            </a:r>
            <a:r>
              <a:rPr lang="en-US" dirty="0" err="1">
                <a:solidFill>
                  <a:srgbClr val="FFFFFF"/>
                </a:solidFill>
              </a:rPr>
              <a:t>commerciales</a:t>
            </a:r>
            <a:r>
              <a:rPr lang="en-US" dirty="0">
                <a:solidFill>
                  <a:srgbClr val="FFFFFF"/>
                </a:solidFill>
              </a:rPr>
              <a:t> Chine-</a:t>
            </a:r>
            <a:r>
              <a:rPr lang="en-US" dirty="0" err="1">
                <a:solidFill>
                  <a:srgbClr val="FFFFFF"/>
                </a:solidFill>
              </a:rPr>
              <a:t>Etats</a:t>
            </a:r>
            <a:r>
              <a:rPr lang="en-US" dirty="0">
                <a:solidFill>
                  <a:srgbClr val="FFFFFF"/>
                </a:solidFill>
              </a:rPr>
              <a:t>-Unis ?</a:t>
            </a:r>
            <a:endParaRPr lang="en-US" kern="1200" dirty="0">
              <a:solidFill>
                <a:srgbClr val="FFFFFF"/>
              </a:solidFill>
              <a:latin typeface="+mj-lt"/>
              <a:ea typeface="+mj-ea"/>
              <a:cs typeface="+mj-cs"/>
            </a:endParaRPr>
          </a:p>
        </p:txBody>
      </p:sp>
      <p:sp>
        <p:nvSpPr>
          <p:cNvPr id="3" name="Espace réservé du texte 2">
            <a:extLst>
              <a:ext uri="{FF2B5EF4-FFF2-40B4-BE49-F238E27FC236}">
                <a16:creationId xmlns:a16="http://schemas.microsoft.com/office/drawing/2014/main" id="{91DA3055-2F5A-DA45-B794-E2A00AB7013D}"/>
              </a:ext>
            </a:extLst>
          </p:cNvPr>
          <p:cNvSpPr>
            <a:spLocks noGrp="1"/>
          </p:cNvSpPr>
          <p:nvPr>
            <p:ph type="body" sz="quarter" idx="12"/>
          </p:nvPr>
        </p:nvSpPr>
        <p:spPr>
          <a:xfrm>
            <a:off x="4810259" y="649480"/>
            <a:ext cx="6555347" cy="5546047"/>
          </a:xfrm>
        </p:spPr>
        <p:txBody>
          <a:bodyPr vert="horz" lIns="91440" tIns="45720" rIns="91440" bIns="45720" rtlCol="0" anchor="ctr">
            <a:normAutofit/>
          </a:bodyPr>
          <a:lstStyle/>
          <a:p>
            <a:br>
              <a:rPr lang="en-US" sz="2000" dirty="0"/>
            </a:br>
            <a:endParaRPr lang="en-US" sz="2000" dirty="0"/>
          </a:p>
          <a:p>
            <a:pPr marL="285750" indent="-228600">
              <a:buFont typeface="Arial" panose="020B0604020202020204" pitchFamily="34" charset="0"/>
              <a:buChar char="•"/>
            </a:pPr>
            <a:endParaRPr lang="en-US" sz="2000" dirty="0"/>
          </a:p>
        </p:txBody>
      </p:sp>
      <p:sp>
        <p:nvSpPr>
          <p:cNvPr id="5" name="Rectangle 4">
            <a:extLst>
              <a:ext uri="{FF2B5EF4-FFF2-40B4-BE49-F238E27FC236}">
                <a16:creationId xmlns:a16="http://schemas.microsoft.com/office/drawing/2014/main" id="{7014DFAF-ED1F-E848-AF74-FC6178FFA3F2}"/>
              </a:ext>
            </a:extLst>
          </p:cNvPr>
          <p:cNvSpPr/>
          <p:nvPr/>
        </p:nvSpPr>
        <p:spPr>
          <a:xfrm>
            <a:off x="4807211" y="224748"/>
            <a:ext cx="6555256" cy="424732"/>
          </a:xfrm>
          <a:prstGeom prst="rect">
            <a:avLst/>
          </a:prstGeom>
        </p:spPr>
        <p:txBody>
          <a:bodyPr wrap="none">
            <a:spAutoFit/>
          </a:bodyPr>
          <a:lstStyle/>
          <a:p>
            <a:pPr lvl="0">
              <a:lnSpc>
                <a:spcPct val="90000"/>
              </a:lnSpc>
              <a:spcBef>
                <a:spcPct val="0"/>
              </a:spcBef>
              <a:defRPr/>
            </a:pPr>
            <a:r>
              <a:rPr lang="fr-FR" sz="2400" b="1" dirty="0">
                <a:solidFill>
                  <a:srgbClr val="B8012C"/>
                </a:solidFill>
                <a:latin typeface="Nexa Light" panose="02000000000000000000" pitchFamily="2" charset="77"/>
              </a:rPr>
              <a:t>Réponse de la Chine aux </a:t>
            </a:r>
            <a:r>
              <a:rPr lang="fr-FR" sz="2400" b="1" dirty="0">
                <a:solidFill>
                  <a:srgbClr val="B8012C"/>
                </a:solidFill>
              </a:rPr>
              <a:t>« </a:t>
            </a:r>
            <a:r>
              <a:rPr lang="fr-FR" sz="2400" b="1" dirty="0">
                <a:solidFill>
                  <a:srgbClr val="B8012C"/>
                </a:solidFill>
                <a:latin typeface="Nexa Light" panose="02000000000000000000" pitchFamily="2" charset="77"/>
              </a:rPr>
              <a:t>attaques</a:t>
            </a:r>
            <a:r>
              <a:rPr lang="fr-FR" sz="2400" b="1" dirty="0">
                <a:solidFill>
                  <a:srgbClr val="B8012C"/>
                </a:solidFill>
              </a:rPr>
              <a:t> »</a:t>
            </a:r>
            <a:r>
              <a:rPr lang="fr-FR" sz="2400" b="1" dirty="0">
                <a:solidFill>
                  <a:srgbClr val="B8012C"/>
                </a:solidFill>
                <a:latin typeface="Nexa Light" panose="02000000000000000000" pitchFamily="2" charset="77"/>
              </a:rPr>
              <a:t> américaines</a:t>
            </a:r>
          </a:p>
        </p:txBody>
      </p:sp>
      <p:pic>
        <p:nvPicPr>
          <p:cNvPr id="13" name="Picture 2">
            <a:extLst>
              <a:ext uri="{FF2B5EF4-FFF2-40B4-BE49-F238E27FC236}">
                <a16:creationId xmlns:a16="http://schemas.microsoft.com/office/drawing/2014/main" id="{F3DFC50A-B134-CF4D-BB38-013209354742}"/>
              </a:ext>
            </a:extLst>
          </p:cNvPr>
          <p:cNvPicPr>
            <a:picLocks noChangeAspect="1"/>
          </p:cNvPicPr>
          <p:nvPr/>
        </p:nvPicPr>
        <p:blipFill>
          <a:blip r:embed="rId2"/>
          <a:stretch>
            <a:fillRect/>
          </a:stretch>
        </p:blipFill>
        <p:spPr>
          <a:xfrm>
            <a:off x="4200047" y="1271342"/>
            <a:ext cx="7769583" cy="49241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502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useBgFill="1">
        <p:nvSpPr>
          <p:cNvPr id="28" name="Rectangle 1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1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1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2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2" name="Freeform: Shape 2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EF560C7-9AAE-1845-BAD2-A4E1F759EAE3}"/>
              </a:ext>
            </a:extLst>
          </p:cNvPr>
          <p:cNvSpPr>
            <a:spLocks noGrp="1"/>
          </p:cNvSpPr>
          <p:nvPr>
            <p:ph type="ctrTitle"/>
          </p:nvPr>
        </p:nvSpPr>
        <p:spPr>
          <a:xfrm>
            <a:off x="418225" y="992459"/>
            <a:ext cx="3482748" cy="4782083"/>
          </a:xfrm>
        </p:spPr>
        <p:txBody>
          <a:bodyPr vert="horz" lIns="91440" tIns="45720" rIns="91440" bIns="45720" rtlCol="0" anchor="b">
            <a:normAutofit/>
          </a:bodyPr>
          <a:lstStyle/>
          <a:p>
            <a:r>
              <a:rPr lang="en-US" dirty="0" err="1">
                <a:solidFill>
                  <a:srgbClr val="FFFFFF"/>
                </a:solidFill>
              </a:rPr>
              <a:t>Reprenons</a:t>
            </a:r>
            <a:r>
              <a:rPr lang="en-US" dirty="0">
                <a:solidFill>
                  <a:srgbClr val="FFFFFF"/>
                </a:solidFill>
              </a:rPr>
              <a:t> </a:t>
            </a:r>
            <a:r>
              <a:rPr lang="en-US" dirty="0" err="1">
                <a:solidFill>
                  <a:srgbClr val="FFFFFF"/>
                </a:solidFill>
              </a:rPr>
              <a:t>notre</a:t>
            </a:r>
            <a:r>
              <a:rPr lang="en-US" dirty="0">
                <a:solidFill>
                  <a:srgbClr val="FFFFFF"/>
                </a:solidFill>
              </a:rPr>
              <a:t> cadre </a:t>
            </a:r>
            <a:r>
              <a:rPr lang="en-US" dirty="0" err="1">
                <a:solidFill>
                  <a:srgbClr val="FFFFFF"/>
                </a:solidFill>
              </a:rPr>
              <a:t>conceptuel</a:t>
            </a:r>
            <a:r>
              <a:rPr lang="en-US" dirty="0">
                <a:solidFill>
                  <a:srgbClr val="FFFFFF"/>
                </a:solidFill>
              </a:rPr>
              <a:t> pour </a:t>
            </a:r>
            <a:r>
              <a:rPr lang="en-US" dirty="0" err="1">
                <a:solidFill>
                  <a:srgbClr val="FFFFFF"/>
                </a:solidFill>
              </a:rPr>
              <a:t>analyser</a:t>
            </a:r>
            <a:r>
              <a:rPr lang="en-US" dirty="0">
                <a:solidFill>
                  <a:srgbClr val="FFFFFF"/>
                </a:solidFill>
              </a:rPr>
              <a:t> </a:t>
            </a:r>
            <a:r>
              <a:rPr lang="en-US" dirty="0" err="1">
                <a:solidFill>
                  <a:srgbClr val="FFFFFF"/>
                </a:solidFill>
              </a:rPr>
              <a:t>cette</a:t>
            </a:r>
            <a:r>
              <a:rPr lang="en-US" dirty="0">
                <a:solidFill>
                  <a:srgbClr val="FFFFFF"/>
                </a:solidFill>
              </a:rPr>
              <a:t> situation !</a:t>
            </a:r>
            <a:br>
              <a:rPr lang="en-US" dirty="0">
                <a:solidFill>
                  <a:srgbClr val="FFFFFF"/>
                </a:solidFill>
              </a:rPr>
            </a:br>
            <a:br>
              <a:rPr lang="en-US" dirty="0">
                <a:solidFill>
                  <a:srgbClr val="FFFFFF"/>
                </a:solidFill>
              </a:rPr>
            </a:br>
            <a:endParaRPr lang="en-US" kern="1200" dirty="0">
              <a:solidFill>
                <a:srgbClr val="FFFFFF"/>
              </a:solidFill>
              <a:latin typeface="+mj-lt"/>
              <a:ea typeface="+mj-ea"/>
              <a:cs typeface="+mj-cs"/>
            </a:endParaRPr>
          </a:p>
        </p:txBody>
      </p:sp>
      <p:sp>
        <p:nvSpPr>
          <p:cNvPr id="3" name="Espace réservé du texte 2">
            <a:extLst>
              <a:ext uri="{FF2B5EF4-FFF2-40B4-BE49-F238E27FC236}">
                <a16:creationId xmlns:a16="http://schemas.microsoft.com/office/drawing/2014/main" id="{91DA3055-2F5A-DA45-B794-E2A00AB7013D}"/>
              </a:ext>
            </a:extLst>
          </p:cNvPr>
          <p:cNvSpPr>
            <a:spLocks noGrp="1"/>
          </p:cNvSpPr>
          <p:nvPr>
            <p:ph type="body" sz="quarter" idx="12"/>
          </p:nvPr>
        </p:nvSpPr>
        <p:spPr>
          <a:xfrm>
            <a:off x="4810259" y="649480"/>
            <a:ext cx="6555347" cy="5546047"/>
          </a:xfrm>
        </p:spPr>
        <p:txBody>
          <a:bodyPr vert="horz" lIns="91440" tIns="45720" rIns="91440" bIns="45720" rtlCol="0" anchor="ctr">
            <a:normAutofit/>
          </a:bodyPr>
          <a:lstStyle/>
          <a:p>
            <a:br>
              <a:rPr lang="en-US" sz="2000" dirty="0"/>
            </a:br>
            <a:endParaRPr lang="en-US" sz="2000" dirty="0"/>
          </a:p>
          <a:p>
            <a:pPr marL="285750" indent="-228600">
              <a:buFont typeface="Arial" panose="020B0604020202020204" pitchFamily="34" charset="0"/>
              <a:buChar char="•"/>
            </a:pPr>
            <a:endParaRPr lang="en-US" sz="2000" dirty="0"/>
          </a:p>
        </p:txBody>
      </p:sp>
      <p:pic>
        <p:nvPicPr>
          <p:cNvPr id="11" name="Image 10">
            <a:extLst>
              <a:ext uri="{FF2B5EF4-FFF2-40B4-BE49-F238E27FC236}">
                <a16:creationId xmlns:a16="http://schemas.microsoft.com/office/drawing/2014/main" id="{220AC14E-725B-E140-8E09-AA75D84C12B0}"/>
              </a:ext>
            </a:extLst>
          </p:cNvPr>
          <p:cNvPicPr>
            <a:picLocks noChangeAspect="1"/>
          </p:cNvPicPr>
          <p:nvPr/>
        </p:nvPicPr>
        <p:blipFill>
          <a:blip r:embed="rId2"/>
          <a:stretch>
            <a:fillRect/>
          </a:stretch>
        </p:blipFill>
        <p:spPr>
          <a:xfrm>
            <a:off x="4784100" y="221011"/>
            <a:ext cx="6895174" cy="1704972"/>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ED794195-D91B-8F46-B7CA-EEBAA354DC71}"/>
              </a:ext>
            </a:extLst>
          </p:cNvPr>
          <p:cNvSpPr/>
          <p:nvPr/>
        </p:nvSpPr>
        <p:spPr>
          <a:xfrm>
            <a:off x="9066876" y="221011"/>
            <a:ext cx="2613922" cy="939683"/>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4C689B6-39FE-A745-A36D-12508AD188E2}"/>
              </a:ext>
            </a:extLst>
          </p:cNvPr>
          <p:cNvSpPr/>
          <p:nvPr/>
        </p:nvSpPr>
        <p:spPr>
          <a:xfrm>
            <a:off x="4528937" y="2480255"/>
            <a:ext cx="6895174" cy="3139321"/>
          </a:xfrm>
          <a:prstGeom prst="rect">
            <a:avLst/>
          </a:prstGeom>
        </p:spPr>
        <p:txBody>
          <a:bodyPr wrap="square">
            <a:spAutoFit/>
          </a:bodyPr>
          <a:lstStyle/>
          <a:p>
            <a:pPr lvl="0" algn="just">
              <a:defRPr/>
            </a:pPr>
            <a:r>
              <a:rPr lang="fr-FR" i="1" dirty="0">
                <a:solidFill>
                  <a:srgbClr val="000000"/>
                </a:solidFill>
              </a:rPr>
              <a:t>Approche libérale-réaliste </a:t>
            </a:r>
            <a:r>
              <a:rPr lang="fr-FR" dirty="0">
                <a:solidFill>
                  <a:srgbClr val="000000"/>
                </a:solidFill>
              </a:rPr>
              <a:t>: les Etats-Unis semblent considérer que l’interdépendance avec la Chine n’est </a:t>
            </a:r>
            <a:r>
              <a:rPr lang="fr-FR" b="1" dirty="0">
                <a:solidFill>
                  <a:srgbClr val="000000"/>
                </a:solidFill>
              </a:rPr>
              <a:t>pas une mauvaise chose </a:t>
            </a:r>
            <a:r>
              <a:rPr lang="fr-FR" dirty="0">
                <a:solidFill>
                  <a:srgbClr val="000000"/>
                </a:solidFill>
              </a:rPr>
              <a:t>mais les rend de plus en plus </a:t>
            </a:r>
            <a:r>
              <a:rPr lang="fr-FR" b="1" dirty="0">
                <a:solidFill>
                  <a:srgbClr val="000000"/>
                </a:solidFill>
              </a:rPr>
              <a:t>vulnérables</a:t>
            </a:r>
            <a:r>
              <a:rPr lang="fr-FR" dirty="0">
                <a:solidFill>
                  <a:srgbClr val="000000"/>
                </a:solidFill>
              </a:rPr>
              <a:t> et pourrait leur </a:t>
            </a:r>
            <a:r>
              <a:rPr lang="fr-FR" b="1" dirty="0">
                <a:solidFill>
                  <a:srgbClr val="000000"/>
                </a:solidFill>
              </a:rPr>
              <a:t>puissance économique actuelle et future </a:t>
            </a:r>
            <a:r>
              <a:rPr lang="fr-FR" dirty="0">
                <a:solidFill>
                  <a:srgbClr val="000000"/>
                </a:solidFill>
              </a:rPr>
              <a:t>:</a:t>
            </a:r>
          </a:p>
          <a:p>
            <a:pPr lvl="0">
              <a:defRPr/>
            </a:pPr>
            <a:endParaRPr lang="fr-FR" dirty="0">
              <a:solidFill>
                <a:srgbClr val="000000"/>
              </a:solidFill>
            </a:endParaRPr>
          </a:p>
          <a:p>
            <a:pPr marL="285750" lvl="0" indent="-285750">
              <a:buFont typeface="Arial" panose="020B0604020202020204" pitchFamily="34" charset="0"/>
              <a:buChar char="•"/>
              <a:defRPr/>
            </a:pPr>
            <a:r>
              <a:rPr lang="fr-FR" dirty="0">
                <a:solidFill>
                  <a:srgbClr val="000000"/>
                </a:solidFill>
              </a:rPr>
              <a:t>Perte d’emplois manufacturiers liés aux importations</a:t>
            </a:r>
          </a:p>
          <a:p>
            <a:pPr marL="285750" lvl="0" indent="-285750">
              <a:buFont typeface="Arial" panose="020B0604020202020204" pitchFamily="34" charset="0"/>
              <a:buChar char="•"/>
              <a:defRPr/>
            </a:pPr>
            <a:r>
              <a:rPr lang="fr-FR" dirty="0">
                <a:solidFill>
                  <a:srgbClr val="000000"/>
                </a:solidFill>
              </a:rPr>
              <a:t>Pas assez d’accès au marché chinois</a:t>
            </a:r>
          </a:p>
          <a:p>
            <a:pPr marL="285750" lvl="0" indent="-285750">
              <a:buFont typeface="Arial" panose="020B0604020202020204" pitchFamily="34" charset="0"/>
              <a:buChar char="•"/>
              <a:defRPr/>
            </a:pPr>
            <a:endParaRPr lang="fr-FR" dirty="0">
              <a:solidFill>
                <a:srgbClr val="000000"/>
              </a:solidFill>
            </a:endParaRPr>
          </a:p>
          <a:p>
            <a:pPr marL="285750" lvl="0" indent="-285750">
              <a:buFont typeface="Arial" panose="020B0604020202020204" pitchFamily="34" charset="0"/>
              <a:buChar char="•"/>
              <a:defRPr/>
            </a:pPr>
            <a:endParaRPr lang="fr-FR" dirty="0">
              <a:solidFill>
                <a:srgbClr val="000000"/>
              </a:solidFill>
            </a:endParaRPr>
          </a:p>
          <a:p>
            <a:pPr lvl="0">
              <a:defRPr/>
            </a:pPr>
            <a:endParaRPr lang="fr-FR" dirty="0">
              <a:solidFill>
                <a:srgbClr val="000000"/>
              </a:solidFill>
            </a:endParaRPr>
          </a:p>
          <a:p>
            <a:pPr lvl="0">
              <a:defRPr/>
            </a:pPr>
            <a:endParaRPr lang="fr-FR" dirty="0">
              <a:solidFill>
                <a:srgbClr val="000000"/>
              </a:solidFill>
            </a:endParaRPr>
          </a:p>
        </p:txBody>
      </p:sp>
      <p:sp>
        <p:nvSpPr>
          <p:cNvPr id="5" name="Rectangle 4">
            <a:extLst>
              <a:ext uri="{FF2B5EF4-FFF2-40B4-BE49-F238E27FC236}">
                <a16:creationId xmlns:a16="http://schemas.microsoft.com/office/drawing/2014/main" id="{D56390DE-1470-1E48-8FC6-AC971769D76D}"/>
              </a:ext>
            </a:extLst>
          </p:cNvPr>
          <p:cNvSpPr/>
          <p:nvPr/>
        </p:nvSpPr>
        <p:spPr>
          <a:xfrm>
            <a:off x="4665798" y="4710820"/>
            <a:ext cx="6895174" cy="1200329"/>
          </a:xfrm>
          <a:prstGeom prst="rect">
            <a:avLst/>
          </a:prstGeom>
        </p:spPr>
        <p:txBody>
          <a:bodyPr wrap="square">
            <a:spAutoFit/>
          </a:bodyPr>
          <a:lstStyle/>
          <a:p>
            <a:pPr lvl="0" algn="just">
              <a:defRPr/>
            </a:pPr>
            <a:r>
              <a:rPr lang="fr-FR" dirty="0">
                <a:solidFill>
                  <a:srgbClr val="000000"/>
                </a:solidFill>
              </a:rPr>
              <a:t>Donald </a:t>
            </a:r>
            <a:r>
              <a:rPr lang="fr-FR" dirty="0" err="1">
                <a:solidFill>
                  <a:srgbClr val="000000"/>
                </a:solidFill>
              </a:rPr>
              <a:t>Trump</a:t>
            </a:r>
            <a:r>
              <a:rPr lang="fr-FR" dirty="0">
                <a:solidFill>
                  <a:srgbClr val="000000"/>
                </a:solidFill>
              </a:rPr>
              <a:t> ne voulait pas forcément réduire </a:t>
            </a:r>
            <a:r>
              <a:rPr lang="fr-FR" b="1" dirty="0">
                <a:solidFill>
                  <a:srgbClr val="000000"/>
                </a:solidFill>
              </a:rPr>
              <a:t>la dépendance bilatérale </a:t>
            </a:r>
            <a:r>
              <a:rPr lang="fr-FR" dirty="0">
                <a:solidFill>
                  <a:srgbClr val="000000"/>
                </a:solidFill>
              </a:rPr>
              <a:t>MAIS la rendre </a:t>
            </a:r>
            <a:r>
              <a:rPr lang="fr-FR" b="1" dirty="0">
                <a:solidFill>
                  <a:srgbClr val="000000"/>
                </a:solidFill>
              </a:rPr>
              <a:t>plus asymétrique </a:t>
            </a:r>
            <a:r>
              <a:rPr lang="fr-FR" dirty="0">
                <a:solidFill>
                  <a:srgbClr val="000000"/>
                </a:solidFill>
              </a:rPr>
              <a:t>en faveur des Etats-Unis (éliminer les importations et accroître les exportations, de/vers la Chine ou le reste du monde).</a:t>
            </a:r>
          </a:p>
        </p:txBody>
      </p:sp>
    </p:spTree>
    <p:extLst>
      <p:ext uri="{BB962C8B-B14F-4D97-AF65-F5344CB8AC3E}">
        <p14:creationId xmlns:p14="http://schemas.microsoft.com/office/powerpoint/2010/main" val="370642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useBgFill="1">
        <p:nvSpPr>
          <p:cNvPr id="28" name="Rectangle 1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1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1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2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2" name="Freeform: Shape 2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EF560C7-9AAE-1845-BAD2-A4E1F759EAE3}"/>
              </a:ext>
            </a:extLst>
          </p:cNvPr>
          <p:cNvSpPr>
            <a:spLocks noGrp="1"/>
          </p:cNvSpPr>
          <p:nvPr>
            <p:ph type="ctrTitle"/>
          </p:nvPr>
        </p:nvSpPr>
        <p:spPr>
          <a:xfrm>
            <a:off x="418225" y="511388"/>
            <a:ext cx="3201366" cy="5914795"/>
          </a:xfrm>
        </p:spPr>
        <p:txBody>
          <a:bodyPr vert="horz" lIns="91440" tIns="45720" rIns="91440" bIns="45720" rtlCol="0" anchor="b">
            <a:normAutofit fontScale="90000"/>
          </a:bodyPr>
          <a:lstStyle/>
          <a:p>
            <a:r>
              <a:rPr lang="en-US" dirty="0">
                <a:solidFill>
                  <a:srgbClr val="FFFFFF"/>
                </a:solidFill>
              </a:rPr>
              <a:t>Les </a:t>
            </a:r>
            <a:r>
              <a:rPr lang="en-US" dirty="0" err="1">
                <a:solidFill>
                  <a:srgbClr val="FFFFFF"/>
                </a:solidFill>
              </a:rPr>
              <a:t>conséquences</a:t>
            </a:r>
            <a:r>
              <a:rPr lang="en-US" dirty="0">
                <a:solidFill>
                  <a:srgbClr val="FFFFFF"/>
                </a:solidFill>
              </a:rPr>
              <a:t> de la guerre </a:t>
            </a:r>
            <a:r>
              <a:rPr lang="en-US" dirty="0" err="1">
                <a:solidFill>
                  <a:srgbClr val="FFFFFF"/>
                </a:solidFill>
              </a:rPr>
              <a:t>commerciale</a:t>
            </a:r>
            <a:r>
              <a:rPr lang="en-US" dirty="0">
                <a:solidFill>
                  <a:srgbClr val="FFFFFF"/>
                </a:solidFill>
              </a:rPr>
              <a:t> </a:t>
            </a:r>
            <a:r>
              <a:rPr lang="en-US" dirty="0" err="1">
                <a:solidFill>
                  <a:srgbClr val="FFFFFF"/>
                </a:solidFill>
              </a:rPr>
              <a:t>sont</a:t>
            </a:r>
            <a:r>
              <a:rPr lang="en-US" dirty="0">
                <a:solidFill>
                  <a:srgbClr val="FFFFFF"/>
                </a:solidFill>
              </a:rPr>
              <a:t> </a:t>
            </a:r>
            <a:r>
              <a:rPr lang="en-US" dirty="0" err="1">
                <a:solidFill>
                  <a:srgbClr val="FFFFFF"/>
                </a:solidFill>
              </a:rPr>
              <a:t>une</a:t>
            </a:r>
            <a:r>
              <a:rPr lang="en-US" dirty="0">
                <a:solidFill>
                  <a:srgbClr val="FFFFFF"/>
                </a:solidFill>
              </a:rPr>
              <a:t> </a:t>
            </a:r>
            <a:r>
              <a:rPr lang="en-US" dirty="0">
                <a:solidFill>
                  <a:srgbClr val="FFFFFF"/>
                </a:solidFill>
                <a:hlinkClick r:id="rId2"/>
              </a:rPr>
              <a:t>baisse</a:t>
            </a:r>
            <a:r>
              <a:rPr lang="en-US" dirty="0">
                <a:solidFill>
                  <a:srgbClr val="FFFFFF"/>
                </a:solidFill>
              </a:rPr>
              <a:t> de la </a:t>
            </a:r>
            <a:r>
              <a:rPr lang="en-US" dirty="0" err="1">
                <a:solidFill>
                  <a:srgbClr val="FFFFFF"/>
                </a:solidFill>
              </a:rPr>
              <a:t>dépendance</a:t>
            </a:r>
            <a:r>
              <a:rPr lang="en-US" dirty="0">
                <a:solidFill>
                  <a:srgbClr val="FFFFFF"/>
                </a:solidFill>
              </a:rPr>
              <a:t> </a:t>
            </a:r>
            <a:r>
              <a:rPr lang="en-US" dirty="0" err="1">
                <a:solidFill>
                  <a:srgbClr val="FFFFFF"/>
                </a:solidFill>
              </a:rPr>
              <a:t>bilatérale</a:t>
            </a:r>
            <a:r>
              <a:rPr lang="en-US" dirty="0">
                <a:solidFill>
                  <a:srgbClr val="FFFFFF"/>
                </a:solidFill>
              </a:rPr>
              <a:t> MAIS pas </a:t>
            </a:r>
            <a:r>
              <a:rPr lang="en-US" dirty="0" err="1">
                <a:solidFill>
                  <a:srgbClr val="FFFFFF"/>
                </a:solidFill>
              </a:rPr>
              <a:t>forcément</a:t>
            </a:r>
            <a:r>
              <a:rPr lang="en-US" dirty="0">
                <a:solidFill>
                  <a:srgbClr val="FFFFFF"/>
                </a:solidFill>
              </a:rPr>
              <a:t> de la </a:t>
            </a:r>
            <a:r>
              <a:rPr lang="en-US" dirty="0" err="1">
                <a:solidFill>
                  <a:srgbClr val="FFFFFF"/>
                </a:solidFill>
              </a:rPr>
              <a:t>dépendance</a:t>
            </a:r>
            <a:r>
              <a:rPr lang="en-US" dirty="0">
                <a:solidFill>
                  <a:srgbClr val="FFFFFF"/>
                </a:solidFill>
              </a:rPr>
              <a:t> </a:t>
            </a:r>
            <a:r>
              <a:rPr lang="en-US" dirty="0" err="1">
                <a:solidFill>
                  <a:srgbClr val="FFFFFF"/>
                </a:solidFill>
              </a:rPr>
              <a:t>multilatérale</a:t>
            </a:r>
            <a:endParaRPr lang="en-US" kern="1200" dirty="0">
              <a:solidFill>
                <a:srgbClr val="FFFFFF"/>
              </a:solidFill>
              <a:latin typeface="+mj-lt"/>
              <a:ea typeface="+mj-ea"/>
              <a:cs typeface="+mj-cs"/>
            </a:endParaRPr>
          </a:p>
        </p:txBody>
      </p:sp>
      <p:sp>
        <p:nvSpPr>
          <p:cNvPr id="3" name="Espace réservé du texte 2">
            <a:extLst>
              <a:ext uri="{FF2B5EF4-FFF2-40B4-BE49-F238E27FC236}">
                <a16:creationId xmlns:a16="http://schemas.microsoft.com/office/drawing/2014/main" id="{91DA3055-2F5A-DA45-B794-E2A00AB7013D}"/>
              </a:ext>
            </a:extLst>
          </p:cNvPr>
          <p:cNvSpPr>
            <a:spLocks noGrp="1"/>
          </p:cNvSpPr>
          <p:nvPr>
            <p:ph type="body" sz="quarter" idx="12"/>
          </p:nvPr>
        </p:nvSpPr>
        <p:spPr>
          <a:xfrm>
            <a:off x="4810259" y="649480"/>
            <a:ext cx="6555347" cy="5546047"/>
          </a:xfrm>
        </p:spPr>
        <p:txBody>
          <a:bodyPr vert="horz" lIns="91440" tIns="45720" rIns="91440" bIns="45720" rtlCol="0" anchor="ctr">
            <a:normAutofit/>
          </a:bodyPr>
          <a:lstStyle/>
          <a:p>
            <a:br>
              <a:rPr lang="en-US" sz="2000" dirty="0"/>
            </a:br>
            <a:endParaRPr lang="en-US" sz="2000" dirty="0"/>
          </a:p>
          <a:p>
            <a:pPr marL="285750" indent="-228600">
              <a:buFont typeface="Arial" panose="020B0604020202020204" pitchFamily="34" charset="0"/>
              <a:buChar char="•"/>
            </a:pPr>
            <a:endParaRPr lang="en-US" sz="2000" dirty="0"/>
          </a:p>
        </p:txBody>
      </p:sp>
      <p:pic>
        <p:nvPicPr>
          <p:cNvPr id="11" name="Image 10">
            <a:extLst>
              <a:ext uri="{FF2B5EF4-FFF2-40B4-BE49-F238E27FC236}">
                <a16:creationId xmlns:a16="http://schemas.microsoft.com/office/drawing/2014/main" id="{FB5E8C6D-9133-3740-A752-01F310BD5C17}"/>
              </a:ext>
            </a:extLst>
          </p:cNvPr>
          <p:cNvPicPr>
            <a:picLocks noChangeAspect="1"/>
          </p:cNvPicPr>
          <p:nvPr/>
        </p:nvPicPr>
        <p:blipFill>
          <a:blip r:embed="rId3"/>
          <a:stretch>
            <a:fillRect/>
          </a:stretch>
        </p:blipFill>
        <p:spPr>
          <a:xfrm>
            <a:off x="4215799" y="0"/>
            <a:ext cx="7832536" cy="3231926"/>
          </a:xfrm>
          <a:prstGeom prst="rect">
            <a:avLst/>
          </a:prstGeom>
        </p:spPr>
      </p:pic>
      <p:sp>
        <p:nvSpPr>
          <p:cNvPr id="4" name="Rectangle 3">
            <a:extLst>
              <a:ext uri="{FF2B5EF4-FFF2-40B4-BE49-F238E27FC236}">
                <a16:creationId xmlns:a16="http://schemas.microsoft.com/office/drawing/2014/main" id="{4885EE7B-0B4D-3D46-B6A5-1AEF0E5EAC56}"/>
              </a:ext>
            </a:extLst>
          </p:cNvPr>
          <p:cNvSpPr/>
          <p:nvPr/>
        </p:nvSpPr>
        <p:spPr>
          <a:xfrm>
            <a:off x="4456051" y="3626075"/>
            <a:ext cx="7442300" cy="2862322"/>
          </a:xfrm>
          <a:prstGeom prst="rect">
            <a:avLst/>
          </a:prstGeom>
        </p:spPr>
        <p:txBody>
          <a:bodyPr wrap="square">
            <a:spAutoFit/>
          </a:bodyPr>
          <a:lstStyle/>
          <a:p>
            <a:pPr lvl="0">
              <a:defRPr/>
            </a:pPr>
            <a:r>
              <a:rPr lang="fr-FR" dirty="0">
                <a:solidFill>
                  <a:srgbClr val="000000"/>
                </a:solidFill>
              </a:rPr>
              <a:t>La guerre commerciale a entraîné une </a:t>
            </a:r>
            <a:r>
              <a:rPr lang="fr-FR" b="1" dirty="0">
                <a:solidFill>
                  <a:srgbClr val="000000"/>
                </a:solidFill>
              </a:rPr>
              <a:t>diversification des sources d’importations</a:t>
            </a:r>
            <a:r>
              <a:rPr lang="fr-FR" dirty="0">
                <a:solidFill>
                  <a:srgbClr val="000000"/>
                </a:solidFill>
              </a:rPr>
              <a:t> vers les autres pays asiatiques et le Mexique.</a:t>
            </a:r>
          </a:p>
          <a:p>
            <a:pPr lvl="0">
              <a:defRPr/>
            </a:pPr>
            <a:endParaRPr lang="fr-FR" dirty="0">
              <a:solidFill>
                <a:srgbClr val="000000"/>
              </a:solidFill>
            </a:endParaRPr>
          </a:p>
          <a:p>
            <a:pPr lvl="0">
              <a:defRPr/>
            </a:pPr>
            <a:r>
              <a:rPr lang="fr-FR" dirty="0">
                <a:solidFill>
                  <a:srgbClr val="000000"/>
                </a:solidFill>
              </a:rPr>
              <a:t>Ironiquement, cela a pu aider les industriels américains à rendre leurs opérations internationales </a:t>
            </a:r>
            <a:r>
              <a:rPr lang="fr-FR" b="1" dirty="0">
                <a:solidFill>
                  <a:srgbClr val="000000"/>
                </a:solidFill>
              </a:rPr>
              <a:t>plus résilientes face à l’épidémie actuelle</a:t>
            </a:r>
            <a:r>
              <a:rPr lang="fr-FR" dirty="0">
                <a:solidFill>
                  <a:srgbClr val="000000"/>
                </a:solidFill>
              </a:rPr>
              <a:t>!</a:t>
            </a:r>
          </a:p>
          <a:p>
            <a:pPr lvl="0">
              <a:defRPr/>
            </a:pPr>
            <a:endParaRPr lang="fr-FR" dirty="0">
              <a:solidFill>
                <a:srgbClr val="000000"/>
              </a:solidFill>
            </a:endParaRPr>
          </a:p>
          <a:p>
            <a:pPr lvl="0">
              <a:defRPr/>
            </a:pPr>
            <a:r>
              <a:rPr lang="fr-FR" b="1" dirty="0">
                <a:solidFill>
                  <a:srgbClr val="000000"/>
                </a:solidFill>
              </a:rPr>
              <a:t>Chute des exportations </a:t>
            </a:r>
            <a:r>
              <a:rPr lang="fr-FR" dirty="0">
                <a:solidFill>
                  <a:srgbClr val="000000"/>
                </a:solidFill>
              </a:rPr>
              <a:t>vers la Chine.</a:t>
            </a:r>
          </a:p>
          <a:p>
            <a:pPr lvl="0">
              <a:defRPr/>
            </a:pPr>
            <a:endParaRPr lang="fr-FR" dirty="0">
              <a:solidFill>
                <a:srgbClr val="000000"/>
              </a:solidFill>
            </a:endParaRPr>
          </a:p>
          <a:p>
            <a:pPr lvl="0">
              <a:defRPr/>
            </a:pPr>
            <a:r>
              <a:rPr lang="fr-FR" dirty="0">
                <a:solidFill>
                  <a:srgbClr val="000000"/>
                </a:solidFill>
              </a:rPr>
              <a:t>Moins de dépendance bilatérale </a:t>
            </a:r>
            <a:r>
              <a:rPr lang="fr-FR" b="1" dirty="0">
                <a:solidFill>
                  <a:srgbClr val="000000"/>
                </a:solidFill>
              </a:rPr>
              <a:t>ne signifie pas moins de dépendance internationale</a:t>
            </a:r>
            <a:r>
              <a:rPr lang="fr-FR" dirty="0">
                <a:solidFill>
                  <a:srgbClr val="000000"/>
                </a:solidFill>
              </a:rPr>
              <a:t>.</a:t>
            </a:r>
          </a:p>
        </p:txBody>
      </p:sp>
    </p:spTree>
    <p:extLst>
      <p:ext uri="{BB962C8B-B14F-4D97-AF65-F5344CB8AC3E}">
        <p14:creationId xmlns:p14="http://schemas.microsoft.com/office/powerpoint/2010/main" val="285893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useBgFill="1">
        <p:nvSpPr>
          <p:cNvPr id="28" name="Rectangle 1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1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1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2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2" name="Freeform: Shape 2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EF560C7-9AAE-1845-BAD2-A4E1F759EAE3}"/>
              </a:ext>
            </a:extLst>
          </p:cNvPr>
          <p:cNvSpPr>
            <a:spLocks noGrp="1"/>
          </p:cNvSpPr>
          <p:nvPr>
            <p:ph type="ctrTitle"/>
          </p:nvPr>
        </p:nvSpPr>
        <p:spPr>
          <a:xfrm>
            <a:off x="277534" y="79348"/>
            <a:ext cx="3482748" cy="2642086"/>
          </a:xfrm>
        </p:spPr>
        <p:txBody>
          <a:bodyPr vert="horz" lIns="91440" tIns="45720" rIns="91440" bIns="45720" rtlCol="0" anchor="b">
            <a:normAutofit/>
          </a:bodyPr>
          <a:lstStyle/>
          <a:p>
            <a:r>
              <a:rPr lang="en-US" sz="3600" dirty="0">
                <a:solidFill>
                  <a:srgbClr val="FFFFFF"/>
                </a:solidFill>
              </a:rPr>
              <a:t>Une guerre entre les </a:t>
            </a:r>
            <a:r>
              <a:rPr lang="en-US" sz="3600" dirty="0" err="1">
                <a:solidFill>
                  <a:srgbClr val="FFFFFF"/>
                </a:solidFill>
              </a:rPr>
              <a:t>Etats</a:t>
            </a:r>
            <a:r>
              <a:rPr lang="en-US" sz="3600" dirty="0">
                <a:solidFill>
                  <a:srgbClr val="FFFFFF"/>
                </a:solidFill>
              </a:rPr>
              <a:t>-Unis et la Chine, </a:t>
            </a:r>
            <a:r>
              <a:rPr lang="en-US" sz="3600" dirty="0" err="1">
                <a:solidFill>
                  <a:srgbClr val="FFFFFF"/>
                </a:solidFill>
              </a:rPr>
              <a:t>mythe</a:t>
            </a:r>
            <a:r>
              <a:rPr lang="en-US" sz="3600" dirty="0">
                <a:solidFill>
                  <a:srgbClr val="FFFFFF"/>
                </a:solidFill>
              </a:rPr>
              <a:t> </a:t>
            </a:r>
            <a:r>
              <a:rPr lang="en-US" sz="3600" dirty="0" err="1">
                <a:solidFill>
                  <a:srgbClr val="FFFFFF"/>
                </a:solidFill>
              </a:rPr>
              <a:t>ou</a:t>
            </a:r>
            <a:r>
              <a:rPr lang="en-US" sz="3600" dirty="0">
                <a:solidFill>
                  <a:srgbClr val="FFFFFF"/>
                </a:solidFill>
              </a:rPr>
              <a:t> </a:t>
            </a:r>
            <a:r>
              <a:rPr lang="en-US" sz="3600" dirty="0" err="1">
                <a:solidFill>
                  <a:srgbClr val="FFFFFF"/>
                </a:solidFill>
              </a:rPr>
              <a:t>réalité</a:t>
            </a:r>
            <a:r>
              <a:rPr lang="en-US" sz="3600" dirty="0">
                <a:solidFill>
                  <a:srgbClr val="FFFFFF"/>
                </a:solidFill>
              </a:rPr>
              <a:t> possible ?</a:t>
            </a:r>
            <a:endParaRPr lang="en-US" sz="3600" kern="1200" dirty="0">
              <a:solidFill>
                <a:srgbClr val="FFFFFF"/>
              </a:solidFill>
              <a:latin typeface="+mj-lt"/>
              <a:ea typeface="+mj-ea"/>
              <a:cs typeface="+mj-cs"/>
            </a:endParaRPr>
          </a:p>
        </p:txBody>
      </p:sp>
      <p:sp>
        <p:nvSpPr>
          <p:cNvPr id="3" name="Espace réservé du texte 2">
            <a:extLst>
              <a:ext uri="{FF2B5EF4-FFF2-40B4-BE49-F238E27FC236}">
                <a16:creationId xmlns:a16="http://schemas.microsoft.com/office/drawing/2014/main" id="{91DA3055-2F5A-DA45-B794-E2A00AB7013D}"/>
              </a:ext>
            </a:extLst>
          </p:cNvPr>
          <p:cNvSpPr>
            <a:spLocks noGrp="1"/>
          </p:cNvSpPr>
          <p:nvPr>
            <p:ph type="body" sz="quarter" idx="12"/>
          </p:nvPr>
        </p:nvSpPr>
        <p:spPr>
          <a:xfrm>
            <a:off x="4810259" y="649480"/>
            <a:ext cx="6555347" cy="5546047"/>
          </a:xfrm>
        </p:spPr>
        <p:txBody>
          <a:bodyPr vert="horz" lIns="91440" tIns="45720" rIns="91440" bIns="45720" rtlCol="0" anchor="ctr">
            <a:normAutofit/>
          </a:bodyPr>
          <a:lstStyle/>
          <a:p>
            <a:br>
              <a:rPr lang="en-US" sz="2000" dirty="0"/>
            </a:br>
            <a:endParaRPr lang="en-US" sz="2000" dirty="0"/>
          </a:p>
          <a:p>
            <a:pPr marL="285750" indent="-228600">
              <a:buFont typeface="Arial" panose="020B0604020202020204" pitchFamily="34" charset="0"/>
              <a:buChar char="•"/>
            </a:pPr>
            <a:endParaRPr lang="en-US" sz="2000" dirty="0"/>
          </a:p>
        </p:txBody>
      </p:sp>
      <p:pic>
        <p:nvPicPr>
          <p:cNvPr id="12" name="Espace réservé du contenu 7">
            <a:extLst>
              <a:ext uri="{FF2B5EF4-FFF2-40B4-BE49-F238E27FC236}">
                <a16:creationId xmlns:a16="http://schemas.microsoft.com/office/drawing/2014/main" id="{E915A220-4852-214E-A5D2-E07583592060}"/>
              </a:ext>
            </a:extLst>
          </p:cNvPr>
          <p:cNvPicPr>
            <a:picLocks noChangeAspect="1"/>
          </p:cNvPicPr>
          <p:nvPr/>
        </p:nvPicPr>
        <p:blipFill>
          <a:blip r:embed="rId2"/>
          <a:stretch>
            <a:fillRect/>
          </a:stretch>
        </p:blipFill>
        <p:spPr>
          <a:xfrm>
            <a:off x="682585" y="2966389"/>
            <a:ext cx="2672646" cy="3599673"/>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655516C7-4009-7447-B3D5-39E7EEC1C123}"/>
              </a:ext>
            </a:extLst>
          </p:cNvPr>
          <p:cNvSpPr/>
          <p:nvPr/>
        </p:nvSpPr>
        <p:spPr>
          <a:xfrm>
            <a:off x="4720411" y="1176980"/>
            <a:ext cx="6695090" cy="4524315"/>
          </a:xfrm>
          <a:prstGeom prst="rect">
            <a:avLst/>
          </a:prstGeom>
        </p:spPr>
        <p:txBody>
          <a:bodyPr wrap="square">
            <a:spAutoFit/>
          </a:bodyPr>
          <a:lstStyle/>
          <a:p>
            <a:pPr algn="just"/>
            <a:endParaRPr lang="fr-FR" dirty="0">
              <a:solidFill>
                <a:schemeClr val="accent3"/>
              </a:solidFill>
            </a:endParaRPr>
          </a:p>
          <a:p>
            <a:pPr algn="just"/>
            <a:r>
              <a:rPr lang="fr-FR" dirty="0">
                <a:solidFill>
                  <a:schemeClr val="accent3"/>
                </a:solidFill>
              </a:rPr>
              <a:t>Dans son ouvrage </a:t>
            </a:r>
            <a:r>
              <a:rPr lang="fr-FR" i="1" dirty="0" err="1">
                <a:solidFill>
                  <a:schemeClr val="accent3"/>
                </a:solidFill>
              </a:rPr>
              <a:t>Destined</a:t>
            </a:r>
            <a:r>
              <a:rPr lang="fr-FR" i="1" dirty="0">
                <a:solidFill>
                  <a:schemeClr val="accent3"/>
                </a:solidFill>
              </a:rPr>
              <a:t> for </a:t>
            </a:r>
            <a:r>
              <a:rPr lang="fr-FR" i="1" dirty="0" err="1">
                <a:solidFill>
                  <a:schemeClr val="accent3"/>
                </a:solidFill>
              </a:rPr>
              <a:t>War</a:t>
            </a:r>
            <a:r>
              <a:rPr lang="fr-FR" i="1" dirty="0">
                <a:solidFill>
                  <a:schemeClr val="accent3"/>
                </a:solidFill>
              </a:rPr>
              <a:t> </a:t>
            </a:r>
            <a:r>
              <a:rPr lang="fr-FR" dirty="0">
                <a:solidFill>
                  <a:schemeClr val="accent3"/>
                </a:solidFill>
              </a:rPr>
              <a:t>(2017), Graham Allison, professeur à la Kennedy </a:t>
            </a:r>
            <a:r>
              <a:rPr lang="fr-FR" dirty="0" err="1">
                <a:solidFill>
                  <a:schemeClr val="accent3"/>
                </a:solidFill>
              </a:rPr>
              <a:t>School</a:t>
            </a:r>
            <a:r>
              <a:rPr lang="fr-FR" dirty="0">
                <a:solidFill>
                  <a:schemeClr val="accent3"/>
                </a:solidFill>
              </a:rPr>
              <a:t> d’Harvard, s’appuie sur l’analyse que l’historien grec Thucydide a fait de la guerre du Péloponnèse dans son ouvrage éponyme. Selon Thucydide, Sparte avait déclenché le conflit contre la cité d’Athènes par peur de la montée en puissance de cette dernière. </a:t>
            </a:r>
          </a:p>
          <a:p>
            <a:pPr algn="just"/>
            <a:endParaRPr lang="fr-FR" dirty="0">
              <a:solidFill>
                <a:schemeClr val="accent3"/>
              </a:solidFill>
            </a:endParaRPr>
          </a:p>
          <a:p>
            <a:pPr algn="just"/>
            <a:r>
              <a:rPr lang="fr-FR" dirty="0">
                <a:solidFill>
                  <a:schemeClr val="accent3"/>
                </a:solidFill>
              </a:rPr>
              <a:t>De manière analogue, Allison, discute le fait de savoir si, aujourd’hui, les Etats-Unis, qui font face à l’essor de la Chine, pourront échapper à ce qu’il nomme « le piège de Thucydide », c’est-à-dire la tentation d’une guerre préventive. Toute la question est alors de comprendre le sens de la guerre commerciale que se livrent aujourd’hui Washington et Pékin. Cette guerre économique s’est-elle substituée à la guerre traditionnelle ou est-elle son prélude ? </a:t>
            </a:r>
          </a:p>
          <a:p>
            <a:pPr algn="just"/>
            <a:endParaRPr lang="fr-FR" dirty="0">
              <a:solidFill>
                <a:schemeClr val="accent3"/>
              </a:solidFill>
            </a:endParaRPr>
          </a:p>
        </p:txBody>
      </p:sp>
    </p:spTree>
    <p:extLst>
      <p:ext uri="{BB962C8B-B14F-4D97-AF65-F5344CB8AC3E}">
        <p14:creationId xmlns:p14="http://schemas.microsoft.com/office/powerpoint/2010/main" val="12443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610C9C-44F7-4950-88E2-66F778A40EEB}"/>
              </a:ext>
            </a:extLst>
          </p:cNvPr>
          <p:cNvSpPr>
            <a:spLocks noGrp="1"/>
          </p:cNvSpPr>
          <p:nvPr>
            <p:ph type="ctrTitle"/>
          </p:nvPr>
        </p:nvSpPr>
        <p:spPr>
          <a:xfrm>
            <a:off x="0" y="1427630"/>
            <a:ext cx="12192000" cy="4002739"/>
          </a:xfrm>
        </p:spPr>
        <p:txBody>
          <a:bodyPr/>
          <a:lstStyle/>
          <a:p>
            <a:r>
              <a:rPr lang="fr-FR" sz="2800" b="1" dirty="0">
                <a:solidFill>
                  <a:schemeClr val="accent2"/>
                </a:solidFill>
              </a:rPr>
              <a:t>A l’âge de la mondialisation économique, les échanges, loin d’être un élément pacificateur, sont-ils devenus les vecteurs de nouvelles formes de conflictualités ?</a:t>
            </a:r>
            <a:br>
              <a:rPr lang="fr-FR" sz="2800" b="1" dirty="0">
                <a:solidFill>
                  <a:schemeClr val="accent2"/>
                </a:solidFill>
              </a:rPr>
            </a:br>
            <a:br>
              <a:rPr lang="fr-FR" sz="2800" b="1" dirty="0">
                <a:solidFill>
                  <a:schemeClr val="accent2"/>
                </a:solidFill>
              </a:rPr>
            </a:br>
            <a:br>
              <a:rPr lang="fr-FR" sz="2800" b="1" dirty="0">
                <a:solidFill>
                  <a:schemeClr val="accent2"/>
                </a:solidFill>
              </a:rPr>
            </a:br>
            <a:r>
              <a:rPr lang="fr-FR" sz="2800" b="1" dirty="0">
                <a:solidFill>
                  <a:schemeClr val="accent2"/>
                </a:solidFill>
              </a:rPr>
              <a:t>Les tensions interétatiques comportant une dimension économique sont-elles toutes assimilables à des « guerres » ?</a:t>
            </a:r>
            <a:br>
              <a:rPr lang="fr-FR" sz="2800" b="1" dirty="0">
                <a:solidFill>
                  <a:schemeClr val="accent2"/>
                </a:solidFill>
              </a:rPr>
            </a:br>
            <a:br>
              <a:rPr lang="fr-FR" sz="2800" b="1" dirty="0">
                <a:solidFill>
                  <a:schemeClr val="accent2"/>
                </a:solidFill>
              </a:rPr>
            </a:br>
            <a:br>
              <a:rPr lang="fr-FR" sz="2800" b="1" dirty="0">
                <a:solidFill>
                  <a:schemeClr val="accent2"/>
                </a:solidFill>
              </a:rPr>
            </a:br>
            <a:r>
              <a:rPr lang="fr-FR" sz="2800" b="1" i="1" dirty="0">
                <a:solidFill>
                  <a:schemeClr val="accent2"/>
                </a:solidFill>
              </a:rPr>
              <a:t>In fine</a:t>
            </a:r>
            <a:r>
              <a:rPr lang="fr-FR" sz="2800" b="1" dirty="0">
                <a:solidFill>
                  <a:schemeClr val="accent2"/>
                </a:solidFill>
              </a:rPr>
              <a:t>, faut-il prendre au pied de la lettre la notion même de « guerre économique » ? Cette expression n’est-elle pas une métaphore dangereuse ?</a:t>
            </a:r>
          </a:p>
        </p:txBody>
      </p:sp>
    </p:spTree>
    <p:extLst>
      <p:ext uri="{BB962C8B-B14F-4D97-AF65-F5344CB8AC3E}">
        <p14:creationId xmlns:p14="http://schemas.microsoft.com/office/powerpoint/2010/main" val="229061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3">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useBgFill="1">
        <p:nvSpPr>
          <p:cNvPr id="28" name="Rectangle 1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1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1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2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2" name="Freeform: Shape 2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EF560C7-9AAE-1845-BAD2-A4E1F759EAE3}"/>
              </a:ext>
            </a:extLst>
          </p:cNvPr>
          <p:cNvSpPr>
            <a:spLocks noGrp="1"/>
          </p:cNvSpPr>
          <p:nvPr>
            <p:ph type="ctrTitle"/>
          </p:nvPr>
        </p:nvSpPr>
        <p:spPr>
          <a:xfrm>
            <a:off x="418225" y="400954"/>
            <a:ext cx="3201366" cy="2032748"/>
          </a:xfrm>
        </p:spPr>
        <p:txBody>
          <a:bodyPr vert="horz" lIns="91440" tIns="45720" rIns="91440" bIns="45720" rtlCol="0" anchor="b">
            <a:normAutofit fontScale="90000"/>
          </a:bodyPr>
          <a:lstStyle/>
          <a:p>
            <a:pPr algn="r"/>
            <a:r>
              <a:rPr lang="en-US" dirty="0">
                <a:solidFill>
                  <a:srgbClr val="FFFFFF"/>
                </a:solidFill>
              </a:rPr>
              <a:t>Notre contribution</a:t>
            </a:r>
            <a:br>
              <a:rPr lang="en-US" dirty="0">
                <a:solidFill>
                  <a:srgbClr val="FFFFFF"/>
                </a:solidFill>
              </a:rPr>
            </a:br>
            <a:r>
              <a:rPr lang="en-US" dirty="0">
                <a:solidFill>
                  <a:srgbClr val="FFFFFF"/>
                </a:solidFill>
              </a:rPr>
              <a:t>au </a:t>
            </a:r>
            <a:r>
              <a:rPr lang="en-US" dirty="0" err="1">
                <a:solidFill>
                  <a:srgbClr val="FFFFFF"/>
                </a:solidFill>
              </a:rPr>
              <a:t>débat</a:t>
            </a:r>
            <a:br>
              <a:rPr lang="en-US" dirty="0">
                <a:solidFill>
                  <a:srgbClr val="FFFFFF"/>
                </a:solidFill>
              </a:rPr>
            </a:br>
            <a:endParaRPr lang="en-US" kern="1200" dirty="0">
              <a:solidFill>
                <a:srgbClr val="FFFFFF"/>
              </a:solidFill>
              <a:latin typeface="+mj-lt"/>
              <a:ea typeface="+mj-ea"/>
              <a:cs typeface="+mj-cs"/>
            </a:endParaRPr>
          </a:p>
        </p:txBody>
      </p:sp>
      <p:pic>
        <p:nvPicPr>
          <p:cNvPr id="11" name="Image 10" descr="Une image contenant texte&#10;&#10;Description générée automatiquement">
            <a:extLst>
              <a:ext uri="{FF2B5EF4-FFF2-40B4-BE49-F238E27FC236}">
                <a16:creationId xmlns:a16="http://schemas.microsoft.com/office/drawing/2014/main" id="{21BAD955-2829-9C45-9F8B-3ADAC6E0E0F5}"/>
              </a:ext>
            </a:extLst>
          </p:cNvPr>
          <p:cNvPicPr>
            <a:picLocks noChangeAspect="1"/>
          </p:cNvPicPr>
          <p:nvPr/>
        </p:nvPicPr>
        <p:blipFill>
          <a:blip r:embed="rId2"/>
          <a:stretch>
            <a:fillRect/>
          </a:stretch>
        </p:blipFill>
        <p:spPr>
          <a:xfrm>
            <a:off x="229548" y="2544136"/>
            <a:ext cx="3578720" cy="3862745"/>
          </a:xfrm>
          <a:prstGeom prst="rect">
            <a:avLst/>
          </a:prstGeom>
          <a:ln>
            <a:noFill/>
          </a:ln>
          <a:effectLst>
            <a:outerShdw blurRad="292100" dist="139700" dir="2700000" algn="tl" rotWithShape="0">
              <a:srgbClr val="333333">
                <a:alpha val="65000"/>
              </a:srgbClr>
            </a:outerShdw>
          </a:effectLst>
        </p:spPr>
      </p:pic>
      <p:sp>
        <p:nvSpPr>
          <p:cNvPr id="5" name="Text Placeholder 4">
            <a:extLst>
              <a:ext uri="{FF2B5EF4-FFF2-40B4-BE49-F238E27FC236}">
                <a16:creationId xmlns:a16="http://schemas.microsoft.com/office/drawing/2014/main" id="{0155F8B2-63C1-465B-AAAD-264F7A1AA9FC}"/>
              </a:ext>
            </a:extLst>
          </p:cNvPr>
          <p:cNvSpPr>
            <a:spLocks noGrp="1"/>
          </p:cNvSpPr>
          <p:nvPr>
            <p:ph type="body" sz="quarter" idx="12"/>
          </p:nvPr>
        </p:nvSpPr>
        <p:spPr>
          <a:xfrm>
            <a:off x="4130521" y="111450"/>
            <a:ext cx="8058431" cy="6736411"/>
          </a:xfrm>
        </p:spPr>
        <p:txBody>
          <a:bodyPr/>
          <a:lstStyle/>
          <a:p>
            <a:r>
              <a:rPr lang="fr-FR" dirty="0"/>
              <a:t>La thèse du piège de Thucydide présente des</a:t>
            </a:r>
            <a:r>
              <a:rPr lang="fr-FR" b="1" dirty="0"/>
              <a:t> lacunes </a:t>
            </a:r>
            <a:r>
              <a:rPr lang="fr-FR" dirty="0"/>
              <a:t>en termes de :</a:t>
            </a:r>
          </a:p>
          <a:p>
            <a:pPr marL="285750" indent="-285750">
              <a:buFont typeface="Arial" panose="020B0604020202020204" pitchFamily="34" charset="0"/>
              <a:buChar char="•"/>
            </a:pPr>
            <a:r>
              <a:rPr lang="fr-FR" dirty="0"/>
              <a:t> Contrefactuel : attention aux analogies historiques ! Le monde d’aujourd’hui n’est plus le monde d’hier.</a:t>
            </a:r>
          </a:p>
          <a:p>
            <a:pPr marL="285750" indent="-285750">
              <a:buFont typeface="Arial" panose="020B0604020202020204" pitchFamily="34" charset="0"/>
              <a:buChar char="•"/>
            </a:pPr>
            <a:r>
              <a:rPr lang="fr-FR" dirty="0"/>
              <a:t>Economie : plus besoin de conquérir pour s’enrichir, le commerce suffit.</a:t>
            </a:r>
          </a:p>
          <a:p>
            <a:pPr marL="285750" indent="-285750">
              <a:buFont typeface="Arial" panose="020B0604020202020204" pitchFamily="34" charset="0"/>
              <a:buChar char="•"/>
            </a:pPr>
            <a:r>
              <a:rPr lang="fr-FR" dirty="0"/>
              <a:t>Dimension : 0,1% de la population mondiale vs 22% + armes nucléaires.</a:t>
            </a:r>
          </a:p>
          <a:p>
            <a:endParaRPr lang="fr-FR" dirty="0"/>
          </a:p>
          <a:p>
            <a:r>
              <a:rPr lang="fr-FR" dirty="0"/>
              <a:t>Nous mettons en avant :</a:t>
            </a:r>
          </a:p>
          <a:p>
            <a:pPr marL="285750" indent="-285750">
              <a:buFont typeface="Arial" panose="020B0604020202020204" pitchFamily="34" charset="0"/>
              <a:buChar char="•"/>
            </a:pPr>
            <a:r>
              <a:rPr lang="fr-FR" dirty="0"/>
              <a:t>La rationalité économique de l’ex-Président Trump dans le cadre de….</a:t>
            </a:r>
          </a:p>
          <a:p>
            <a:pPr marL="285750" indent="-285750">
              <a:buFont typeface="Arial" panose="020B0604020202020204" pitchFamily="34" charset="0"/>
              <a:buChar char="•"/>
            </a:pPr>
            <a:r>
              <a:rPr lang="fr-FR" dirty="0"/>
              <a:t>La </a:t>
            </a:r>
            <a:r>
              <a:rPr lang="fr-FR" b="1" dirty="0"/>
              <a:t>perspective libérale-réaliste.</a:t>
            </a:r>
          </a:p>
          <a:p>
            <a:endParaRPr lang="fr-FR" dirty="0"/>
          </a:p>
          <a:p>
            <a:r>
              <a:rPr lang="fr-FR" dirty="0"/>
              <a:t>Nous fournissons une autre interprétation, </a:t>
            </a:r>
            <a:r>
              <a:rPr lang="fr-FR" i="1" dirty="0"/>
              <a:t>l’oscillation endogène</a:t>
            </a:r>
            <a:r>
              <a:rPr lang="fr-FR" dirty="0"/>
              <a:t>, qui affirme </a:t>
            </a:r>
            <a:r>
              <a:rPr lang="fr-FR" b="1" dirty="0"/>
              <a:t>que la mondialisation crée elle-même des cycles géopolitiques :</a:t>
            </a:r>
          </a:p>
          <a:p>
            <a:endParaRPr lang="fr-FR" dirty="0"/>
          </a:p>
          <a:p>
            <a:pPr marL="342900" indent="-342900">
              <a:buFont typeface="+mj-lt"/>
              <a:buAutoNum type="alphaLcParenR"/>
            </a:pPr>
            <a:r>
              <a:rPr lang="fr-FR" dirty="0"/>
              <a:t>Elle génère des gains globaux…</a:t>
            </a:r>
          </a:p>
          <a:p>
            <a:pPr marL="342900" indent="-342900">
              <a:buFont typeface="+mj-lt"/>
              <a:buAutoNum type="alphaLcParenR"/>
            </a:pPr>
            <a:r>
              <a:rPr lang="fr-FR" dirty="0"/>
              <a:t>Mais inégalement répartis entre et à l’intérieur des pays…</a:t>
            </a:r>
          </a:p>
          <a:p>
            <a:pPr marL="342900" indent="-342900">
              <a:buFont typeface="+mj-lt"/>
              <a:buAutoNum type="alphaLcParenR"/>
            </a:pPr>
            <a:r>
              <a:rPr lang="fr-FR" dirty="0"/>
              <a:t>Ce qui crée des facteurs de tensions externes et internes…</a:t>
            </a:r>
          </a:p>
          <a:p>
            <a:pPr marL="342900" indent="-342900">
              <a:buFont typeface="+mj-lt"/>
              <a:buAutoNum type="alphaLcParenR"/>
            </a:pPr>
            <a:r>
              <a:rPr lang="fr-FR" dirty="0"/>
              <a:t>Produisant des demandes nationales pour une redistribution des gains globaux…</a:t>
            </a:r>
          </a:p>
          <a:p>
            <a:pPr marL="342900" indent="-342900">
              <a:buFont typeface="+mj-lt"/>
              <a:buAutoNum type="alphaLcParenR"/>
            </a:pPr>
            <a:r>
              <a:rPr lang="fr-FR" dirty="0"/>
              <a:t>Et une remise en cause de l’ordre économique international.</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p:txBody>
      </p:sp>
    </p:spTree>
    <p:extLst>
      <p:ext uri="{BB962C8B-B14F-4D97-AF65-F5344CB8AC3E}">
        <p14:creationId xmlns:p14="http://schemas.microsoft.com/office/powerpoint/2010/main" val="43717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F79DFBB-A36F-4E77-8EC4-DB69EC0398FC}"/>
              </a:ext>
            </a:extLst>
          </p:cNvPr>
          <p:cNvSpPr>
            <a:spLocks noGrp="1"/>
          </p:cNvSpPr>
          <p:nvPr>
            <p:ph type="ctrTitle"/>
          </p:nvPr>
        </p:nvSpPr>
        <p:spPr>
          <a:xfrm>
            <a:off x="1371599" y="294538"/>
            <a:ext cx="9895951" cy="1033669"/>
          </a:xfrm>
        </p:spPr>
        <p:txBody>
          <a:bodyPr vert="horz" lIns="91440" tIns="45720" rIns="91440" bIns="45720" rtlCol="0" anchor="ctr">
            <a:normAutofit/>
          </a:bodyPr>
          <a:lstStyle/>
          <a:p>
            <a:r>
              <a:rPr lang="en-US" b="1" kern="1200" dirty="0">
                <a:solidFill>
                  <a:srgbClr val="FFFFFF"/>
                </a:solidFill>
                <a:latin typeface="+mn-lt"/>
                <a:ea typeface="+mj-ea"/>
                <a:cs typeface="+mj-cs"/>
              </a:rPr>
              <a:t>Conclusion 1</a:t>
            </a:r>
          </a:p>
        </p:txBody>
      </p:sp>
      <p:sp>
        <p:nvSpPr>
          <p:cNvPr id="3" name="Espace réservé du texte 2">
            <a:extLst>
              <a:ext uri="{FF2B5EF4-FFF2-40B4-BE49-F238E27FC236}">
                <a16:creationId xmlns:a16="http://schemas.microsoft.com/office/drawing/2014/main" id="{C8B51567-760B-46A4-A175-FEF102F7CE40}"/>
              </a:ext>
            </a:extLst>
          </p:cNvPr>
          <p:cNvSpPr>
            <a:spLocks noGrp="1"/>
          </p:cNvSpPr>
          <p:nvPr>
            <p:ph type="body" sz="quarter" idx="13"/>
          </p:nvPr>
        </p:nvSpPr>
        <p:spPr>
          <a:xfrm>
            <a:off x="664776" y="2157177"/>
            <a:ext cx="10862443" cy="4141077"/>
          </a:xfrm>
        </p:spPr>
        <p:txBody>
          <a:bodyPr vert="horz" lIns="91440" tIns="45720" rIns="91440" bIns="45720" rtlCol="0" anchor="ctr">
            <a:noAutofit/>
          </a:bodyPr>
          <a:lstStyle/>
          <a:p>
            <a:pPr indent="-228600" algn="just">
              <a:buFont typeface="Arial" panose="020B0604020202020204" pitchFamily="34" charset="0"/>
              <a:buChar char="•"/>
            </a:pPr>
            <a:r>
              <a:rPr lang="fr-FR" b="0" dirty="0"/>
              <a:t>Le commerce, sous certaines conditions, peut réduire les conflits armés</a:t>
            </a:r>
          </a:p>
          <a:p>
            <a:pPr indent="-228600" algn="just">
              <a:buFont typeface="Arial" panose="020B0604020202020204" pitchFamily="34" charset="0"/>
              <a:buChar char="•"/>
            </a:pPr>
            <a:r>
              <a:rPr lang="fr-FR" b="0" dirty="0"/>
              <a:t>Néanmoins, un monde plus mondialisé est également un monde qui peut faciliter l’atténuation de relations bilatérales profondes</a:t>
            </a:r>
          </a:p>
          <a:p>
            <a:pPr indent="-228600" algn="just">
              <a:buFont typeface="Arial" panose="020B0604020202020204" pitchFamily="34" charset="0"/>
              <a:buChar char="•"/>
            </a:pPr>
            <a:r>
              <a:rPr lang="fr-FR" b="0" dirty="0"/>
              <a:t>Les mouvements régionaux indépendantistes en Europe peuvent être compris comme la conséquence d’une Europe plus intégrée</a:t>
            </a:r>
          </a:p>
          <a:p>
            <a:pPr indent="-228600" algn="just">
              <a:buFont typeface="Arial" panose="020B0604020202020204" pitchFamily="34" charset="0"/>
              <a:buChar char="•"/>
            </a:pPr>
            <a:r>
              <a:rPr lang="fr-FR" b="0" dirty="0"/>
              <a:t>Une guerre commerciale n’est pas un conflit armé ! Elle traduit plutôt des craintes sur le futur économique (avant la Chine, c’était le Japon !)</a:t>
            </a:r>
          </a:p>
          <a:p>
            <a:pPr indent="-228600" algn="just">
              <a:buFont typeface="Arial" panose="020B0604020202020204" pitchFamily="34" charset="0"/>
              <a:buChar char="•"/>
            </a:pPr>
            <a:r>
              <a:rPr lang="fr-FR" b="0" dirty="0"/>
              <a:t>Il est difficile d’imaginer que les Etats-Unis fassent la guerre à la Chine pour accéder à ses ressources </a:t>
            </a:r>
          </a:p>
          <a:p>
            <a:pPr indent="-228600" algn="just">
              <a:buFont typeface="Arial" panose="020B0604020202020204" pitchFamily="34" charset="0"/>
              <a:buChar char="•"/>
            </a:pPr>
            <a:r>
              <a:rPr lang="fr-FR" b="0" dirty="0"/>
              <a:t>Il est plus probable de voir l’usage d’instruments économiques internationaux (tarifs, réglementations, extra-territorialité) pour réduire la dépendance bilatérale ou modifier son équilibre</a:t>
            </a:r>
          </a:p>
          <a:p>
            <a:pPr indent="-228600" algn="just">
              <a:buFont typeface="Arial" panose="020B0604020202020204" pitchFamily="34" charset="0"/>
              <a:buChar char="•"/>
            </a:pPr>
            <a:endParaRPr lang="fr-FR" b="0" dirty="0"/>
          </a:p>
        </p:txBody>
      </p:sp>
    </p:spTree>
    <p:extLst>
      <p:ext uri="{BB962C8B-B14F-4D97-AF65-F5344CB8AC3E}">
        <p14:creationId xmlns:p14="http://schemas.microsoft.com/office/powerpoint/2010/main" val="1245405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F79DFBB-A36F-4E77-8EC4-DB69EC0398FC}"/>
              </a:ext>
            </a:extLst>
          </p:cNvPr>
          <p:cNvSpPr>
            <a:spLocks noGrp="1"/>
          </p:cNvSpPr>
          <p:nvPr>
            <p:ph type="ctrTitle"/>
          </p:nvPr>
        </p:nvSpPr>
        <p:spPr>
          <a:xfrm>
            <a:off x="1371599" y="294538"/>
            <a:ext cx="9895951" cy="1033669"/>
          </a:xfrm>
        </p:spPr>
        <p:txBody>
          <a:bodyPr vert="horz" lIns="91440" tIns="45720" rIns="91440" bIns="45720" rtlCol="0" anchor="ctr">
            <a:normAutofit fontScale="90000"/>
          </a:bodyPr>
          <a:lstStyle/>
          <a:p>
            <a:r>
              <a:rPr lang="en-US" b="1" dirty="0">
                <a:solidFill>
                  <a:srgbClr val="FFFFFF"/>
                </a:solidFill>
                <a:latin typeface="+mn-lt"/>
              </a:rPr>
              <a:t>Conclusion 2 </a:t>
            </a:r>
            <a:br>
              <a:rPr lang="en-US" b="1" dirty="0">
                <a:solidFill>
                  <a:srgbClr val="FFFFFF"/>
                </a:solidFill>
                <a:latin typeface="+mn-lt"/>
              </a:rPr>
            </a:br>
            <a:r>
              <a:rPr lang="en-US" b="1" dirty="0">
                <a:solidFill>
                  <a:srgbClr val="FFFFFF"/>
                </a:solidFill>
                <a:latin typeface="+mn-lt"/>
              </a:rPr>
              <a:t>Angell a </a:t>
            </a:r>
            <a:r>
              <a:rPr lang="en-US" b="1" dirty="0" err="1">
                <a:solidFill>
                  <a:srgbClr val="FFFFFF"/>
                </a:solidFill>
                <a:latin typeface="+mn-lt"/>
              </a:rPr>
              <a:t>reçu</a:t>
            </a:r>
            <a:r>
              <a:rPr lang="en-US" b="1" dirty="0">
                <a:solidFill>
                  <a:srgbClr val="FFFFFF"/>
                </a:solidFill>
                <a:latin typeface="+mn-lt"/>
              </a:rPr>
              <a:t> le prix Nobel de la </a:t>
            </a:r>
            <a:r>
              <a:rPr lang="en-US" b="1" dirty="0" err="1">
                <a:solidFill>
                  <a:srgbClr val="FFFFFF"/>
                </a:solidFill>
                <a:latin typeface="+mn-lt"/>
              </a:rPr>
              <a:t>paix</a:t>
            </a:r>
            <a:r>
              <a:rPr lang="en-US" b="1" dirty="0">
                <a:solidFill>
                  <a:srgbClr val="FFFFFF"/>
                </a:solidFill>
                <a:latin typeface="+mn-lt"/>
              </a:rPr>
              <a:t> </a:t>
            </a:r>
            <a:r>
              <a:rPr lang="en-US" b="1" dirty="0" err="1">
                <a:solidFill>
                  <a:srgbClr val="FFFFFF"/>
                </a:solidFill>
                <a:latin typeface="+mn-lt"/>
              </a:rPr>
              <a:t>en</a:t>
            </a:r>
            <a:r>
              <a:rPr lang="en-US" b="1" dirty="0">
                <a:solidFill>
                  <a:srgbClr val="FFFFFF"/>
                </a:solidFill>
                <a:latin typeface="+mn-lt"/>
              </a:rPr>
              <a:t> 1933</a:t>
            </a:r>
            <a:endParaRPr lang="en-US" b="1" kern="1200" dirty="0">
              <a:solidFill>
                <a:srgbClr val="FFFFFF"/>
              </a:solidFill>
              <a:latin typeface="+mn-lt"/>
              <a:ea typeface="+mj-ea"/>
              <a:cs typeface="+mj-cs"/>
            </a:endParaRPr>
          </a:p>
        </p:txBody>
      </p:sp>
      <p:pic>
        <p:nvPicPr>
          <p:cNvPr id="11" name="Picture 2">
            <a:extLst>
              <a:ext uri="{FF2B5EF4-FFF2-40B4-BE49-F238E27FC236}">
                <a16:creationId xmlns:a16="http://schemas.microsoft.com/office/drawing/2014/main" id="{9E089485-9F5B-A743-BB3E-485D8BAB03A8}"/>
              </a:ext>
            </a:extLst>
          </p:cNvPr>
          <p:cNvPicPr>
            <a:picLocks noChangeAspect="1"/>
          </p:cNvPicPr>
          <p:nvPr/>
        </p:nvPicPr>
        <p:blipFill>
          <a:blip r:embed="rId2"/>
          <a:stretch>
            <a:fillRect/>
          </a:stretch>
        </p:blipFill>
        <p:spPr>
          <a:xfrm>
            <a:off x="3409340" y="2543175"/>
            <a:ext cx="5373319" cy="4119544"/>
          </a:xfrm>
          <a:prstGeom prst="rect">
            <a:avLst/>
          </a:prstGeom>
        </p:spPr>
      </p:pic>
    </p:spTree>
    <p:extLst>
      <p:ext uri="{BB962C8B-B14F-4D97-AF65-F5344CB8AC3E}">
        <p14:creationId xmlns:p14="http://schemas.microsoft.com/office/powerpoint/2010/main" val="243295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F08046-2EF0-442D-B5A5-CDF9F66C15E5}"/>
              </a:ext>
            </a:extLst>
          </p:cNvPr>
          <p:cNvSpPr>
            <a:spLocks noGrp="1"/>
          </p:cNvSpPr>
          <p:nvPr>
            <p:ph type="title"/>
          </p:nvPr>
        </p:nvSpPr>
        <p:spPr>
          <a:xfrm>
            <a:off x="2109124" y="118075"/>
            <a:ext cx="8081255" cy="720824"/>
          </a:xfrm>
        </p:spPr>
        <p:txBody>
          <a:bodyPr>
            <a:noAutofit/>
          </a:bodyPr>
          <a:lstStyle/>
          <a:p>
            <a:r>
              <a:rPr lang="fr-FR" sz="2800" b="1" dirty="0">
                <a:solidFill>
                  <a:schemeClr val="accent2"/>
                </a:solidFill>
              </a:rPr>
              <a:t>Bonus : et si l’on décidait de vivre « Made in France »</a:t>
            </a:r>
          </a:p>
        </p:txBody>
      </p:sp>
      <p:sp>
        <p:nvSpPr>
          <p:cNvPr id="8" name="Rectangle 7">
            <a:extLst>
              <a:ext uri="{FF2B5EF4-FFF2-40B4-BE49-F238E27FC236}">
                <a16:creationId xmlns:a16="http://schemas.microsoft.com/office/drawing/2014/main" id="{0C887652-BFDA-514B-95B6-6215A2970610}"/>
              </a:ext>
            </a:extLst>
          </p:cNvPr>
          <p:cNvSpPr/>
          <p:nvPr/>
        </p:nvSpPr>
        <p:spPr>
          <a:xfrm>
            <a:off x="3766107" y="6218587"/>
            <a:ext cx="4659786" cy="367280"/>
          </a:xfrm>
          <a:prstGeom prst="rect">
            <a:avLst/>
          </a:prstGeom>
        </p:spPr>
        <p:txBody>
          <a:bodyPr wrap="square">
            <a:spAutoFit/>
          </a:bodyPr>
          <a:lstStyle/>
          <a:p>
            <a:pPr marL="12700" marR="5080" indent="31750">
              <a:lnSpc>
                <a:spcPct val="102600"/>
              </a:lnSpc>
              <a:spcBef>
                <a:spcPts val="55"/>
              </a:spcBef>
            </a:pPr>
            <a:r>
              <a:rPr lang="fr-FR" spc="-10" dirty="0">
                <a:latin typeface="+mj-lt"/>
                <a:cs typeface="Courier New"/>
              </a:rPr>
              <a:t>https://</a:t>
            </a:r>
            <a:r>
              <a:rPr lang="fr-FR" spc="-10" dirty="0" err="1">
                <a:latin typeface="+mj-lt"/>
                <a:cs typeface="Courier New"/>
              </a:rPr>
              <a:t>www.dailymotion.com</a:t>
            </a:r>
            <a:r>
              <a:rPr lang="fr-FR" spc="-10" dirty="0">
                <a:latin typeface="+mj-lt"/>
                <a:cs typeface="Courier New"/>
              </a:rPr>
              <a:t>/</a:t>
            </a:r>
            <a:r>
              <a:rPr lang="fr-FR" spc="-10" dirty="0" err="1">
                <a:latin typeface="+mj-lt"/>
                <a:cs typeface="Courier New"/>
              </a:rPr>
              <a:t>video</a:t>
            </a:r>
            <a:r>
              <a:rPr lang="fr-FR" spc="-10" dirty="0">
                <a:latin typeface="+mj-lt"/>
                <a:cs typeface="Courier New"/>
              </a:rPr>
              <a:t>/x1iadzm</a:t>
            </a:r>
            <a:endParaRPr lang="fr-FR" dirty="0">
              <a:latin typeface="+mj-lt"/>
              <a:cs typeface="Courier New"/>
            </a:endParaRPr>
          </a:p>
        </p:txBody>
      </p:sp>
      <p:pic>
        <p:nvPicPr>
          <p:cNvPr id="9" name="Image 8">
            <a:extLst>
              <a:ext uri="{FF2B5EF4-FFF2-40B4-BE49-F238E27FC236}">
                <a16:creationId xmlns:a16="http://schemas.microsoft.com/office/drawing/2014/main" id="{218EC39C-D6D6-2D4F-86F9-97A688A9CFE7}"/>
              </a:ext>
            </a:extLst>
          </p:cNvPr>
          <p:cNvPicPr>
            <a:picLocks noChangeAspect="1"/>
          </p:cNvPicPr>
          <p:nvPr/>
        </p:nvPicPr>
        <p:blipFill>
          <a:blip r:embed="rId2"/>
          <a:stretch>
            <a:fillRect/>
          </a:stretch>
        </p:blipFill>
        <p:spPr>
          <a:xfrm>
            <a:off x="2459596" y="1300609"/>
            <a:ext cx="7380312" cy="42567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072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36ED45B-CEE9-6A82-E5C4-2DBC4F2DF526}"/>
              </a:ext>
            </a:extLst>
          </p:cNvPr>
          <p:cNvSpPr txBox="1"/>
          <p:nvPr/>
        </p:nvSpPr>
        <p:spPr>
          <a:xfrm>
            <a:off x="3506733" y="149902"/>
            <a:ext cx="5178534" cy="461665"/>
          </a:xfrm>
          <a:prstGeom prst="rect">
            <a:avLst/>
          </a:prstGeom>
          <a:noFill/>
        </p:spPr>
        <p:txBody>
          <a:bodyPr wrap="none" rtlCol="0">
            <a:spAutoFit/>
          </a:bodyPr>
          <a:lstStyle/>
          <a:p>
            <a:r>
              <a:rPr lang="fr-FR" sz="2400" b="1" dirty="0">
                <a:solidFill>
                  <a:schemeClr val="accent2"/>
                </a:solidFill>
              </a:rPr>
              <a:t>https://</a:t>
            </a:r>
            <a:r>
              <a:rPr lang="fr-FR" sz="2400" b="1" dirty="0" err="1">
                <a:solidFill>
                  <a:schemeClr val="accent2"/>
                </a:solidFill>
              </a:rPr>
              <a:t>forms.office.com</a:t>
            </a:r>
            <a:r>
              <a:rPr lang="fr-FR" sz="2400" b="1">
                <a:solidFill>
                  <a:schemeClr val="accent2"/>
                </a:solidFill>
              </a:rPr>
              <a:t>/r/fFQfsf2A1V</a:t>
            </a:r>
            <a:endParaRPr lang="fr-FR" sz="2400" b="1" dirty="0">
              <a:solidFill>
                <a:schemeClr val="accent2"/>
              </a:solidFill>
            </a:endParaRPr>
          </a:p>
        </p:txBody>
      </p:sp>
      <p:pic>
        <p:nvPicPr>
          <p:cNvPr id="5" name="Image 4">
            <a:extLst>
              <a:ext uri="{FF2B5EF4-FFF2-40B4-BE49-F238E27FC236}">
                <a16:creationId xmlns:a16="http://schemas.microsoft.com/office/drawing/2014/main" id="{9CB9EA65-E2CF-3A09-1FE8-3698C0B401D7}"/>
              </a:ext>
            </a:extLst>
          </p:cNvPr>
          <p:cNvPicPr>
            <a:picLocks noChangeAspect="1"/>
          </p:cNvPicPr>
          <p:nvPr/>
        </p:nvPicPr>
        <p:blipFill>
          <a:blip r:embed="rId2"/>
          <a:stretch>
            <a:fillRect/>
          </a:stretch>
        </p:blipFill>
        <p:spPr>
          <a:xfrm>
            <a:off x="3145658" y="797690"/>
            <a:ext cx="5735583" cy="5735583"/>
          </a:xfrm>
          <a:prstGeom prst="rect">
            <a:avLst/>
          </a:prstGeom>
        </p:spPr>
      </p:pic>
    </p:spTree>
    <p:extLst>
      <p:ext uri="{BB962C8B-B14F-4D97-AF65-F5344CB8AC3E}">
        <p14:creationId xmlns:p14="http://schemas.microsoft.com/office/powerpoint/2010/main" val="1779412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38200" y="0"/>
            <a:ext cx="10460420" cy="693299"/>
          </a:xfrm>
        </p:spPr>
        <p:txBody>
          <a:bodyPr>
            <a:normAutofit/>
          </a:bodyPr>
          <a:lstStyle/>
          <a:p>
            <a:pPr algn="ctr"/>
            <a:r>
              <a:rPr lang="fr-FR" sz="2800" b="1" dirty="0">
                <a:solidFill>
                  <a:schemeClr val="accent2"/>
                </a:solidFill>
              </a:rPr>
              <a:t>Quelles compétences et savoirs ?</a:t>
            </a:r>
          </a:p>
        </p:txBody>
      </p:sp>
      <p:sp>
        <p:nvSpPr>
          <p:cNvPr id="3" name="Espace réservé du texte 2"/>
          <p:cNvSpPr>
            <a:spLocks noGrp="1"/>
          </p:cNvSpPr>
          <p:nvPr>
            <p:ph type="body" sz="quarter" idx="12"/>
          </p:nvPr>
        </p:nvSpPr>
        <p:spPr>
          <a:xfrm>
            <a:off x="259208" y="867581"/>
            <a:ext cx="11932792" cy="5416841"/>
          </a:xfrm>
        </p:spPr>
        <p:txBody>
          <a:bodyPr/>
          <a:lstStyle/>
          <a:p>
            <a:pPr algn="just">
              <a:spcBef>
                <a:spcPts val="0"/>
              </a:spcBef>
            </a:pPr>
            <a:r>
              <a:rPr lang="fr-FR" sz="2400" spc="-10" dirty="0">
                <a:solidFill>
                  <a:schemeClr val="accent2"/>
                </a:solidFill>
                <a:cs typeface="Arial"/>
              </a:rPr>
              <a:t>Dans ce cours, vous allez acquérir des savoirs et savoir-faire utiles à la conduite des affaires en environnement géopolitique incertain en…</a:t>
            </a:r>
          </a:p>
          <a:p>
            <a:pPr marL="514350" indent="-514350" algn="just">
              <a:spcBef>
                <a:spcPts val="0"/>
              </a:spcBef>
              <a:buAutoNum type="romanUcPeriod"/>
            </a:pPr>
            <a:endParaRPr lang="fr-FR" sz="2400" dirty="0">
              <a:cs typeface="Arial"/>
            </a:endParaRPr>
          </a:p>
          <a:p>
            <a:pPr algn="just">
              <a:spcBef>
                <a:spcPts val="0"/>
              </a:spcBef>
            </a:pPr>
            <a:endParaRPr lang="fr-FR" sz="2400" dirty="0">
              <a:cs typeface="Arial"/>
            </a:endParaRPr>
          </a:p>
          <a:p>
            <a:pPr marR="1439545" algn="just">
              <a:lnSpc>
                <a:spcPct val="100000"/>
              </a:lnSpc>
              <a:spcBef>
                <a:spcPts val="0"/>
              </a:spcBef>
            </a:pPr>
            <a:r>
              <a:rPr lang="fr-FR" sz="2400" spc="-10" dirty="0">
                <a:cs typeface="Arial"/>
              </a:rPr>
              <a:t>1. … appréhendant des cadres généraux de compréhension des relations internationales au travers du prisme de la géoéconomie</a:t>
            </a:r>
          </a:p>
          <a:p>
            <a:pPr marL="457200" marR="1439545" indent="-457200" algn="just">
              <a:lnSpc>
                <a:spcPct val="100000"/>
              </a:lnSpc>
              <a:spcBef>
                <a:spcPts val="0"/>
              </a:spcBef>
              <a:buAutoNum type="arabicPeriod"/>
            </a:pPr>
            <a:endParaRPr lang="fr-FR" sz="2400" spc="-10" dirty="0">
              <a:cs typeface="Arial"/>
            </a:endParaRPr>
          </a:p>
          <a:p>
            <a:pPr marR="1439545" algn="just">
              <a:lnSpc>
                <a:spcPct val="100000"/>
              </a:lnSpc>
              <a:spcBef>
                <a:spcPts val="0"/>
              </a:spcBef>
            </a:pPr>
            <a:r>
              <a:rPr lang="fr-FR" sz="2400" spc="-10" dirty="0">
                <a:cs typeface="Arial"/>
              </a:rPr>
              <a:t>2. … étant sensibilisés aux débats relatifs au thème de la guerre économique</a:t>
            </a:r>
          </a:p>
          <a:p>
            <a:pPr marL="457200" marR="1439545" indent="-457200" algn="just">
              <a:lnSpc>
                <a:spcPct val="100000"/>
              </a:lnSpc>
              <a:spcBef>
                <a:spcPts val="0"/>
              </a:spcBef>
              <a:buAutoNum type="arabicPeriod"/>
            </a:pPr>
            <a:endParaRPr lang="fr-FR" sz="2400" spc="-10" dirty="0">
              <a:cs typeface="Arial"/>
            </a:endParaRPr>
          </a:p>
          <a:p>
            <a:pPr marR="1439545" algn="just">
              <a:lnSpc>
                <a:spcPct val="100000"/>
              </a:lnSpc>
              <a:spcBef>
                <a:spcPts val="0"/>
              </a:spcBef>
            </a:pPr>
            <a:r>
              <a:rPr lang="fr-FR" sz="2400" spc="-10" dirty="0">
                <a:cs typeface="Arial"/>
              </a:rPr>
              <a:t>3. … découvrant le champ de l’intelligence économique</a:t>
            </a:r>
          </a:p>
          <a:p>
            <a:pPr marL="457200" marR="1439545" indent="-457200" algn="just">
              <a:lnSpc>
                <a:spcPct val="100000"/>
              </a:lnSpc>
              <a:spcBef>
                <a:spcPts val="0"/>
              </a:spcBef>
              <a:buAutoNum type="arabicPeriod"/>
            </a:pPr>
            <a:endParaRPr lang="fr-FR" sz="2400" spc="-10" dirty="0">
              <a:cs typeface="Arial"/>
            </a:endParaRPr>
          </a:p>
          <a:p>
            <a:pPr marR="1439545" algn="just">
              <a:lnSpc>
                <a:spcPct val="100000"/>
              </a:lnSpc>
              <a:spcBef>
                <a:spcPts val="0"/>
              </a:spcBef>
            </a:pPr>
            <a:r>
              <a:rPr lang="fr-FR" sz="2400" spc="-10" dirty="0">
                <a:cs typeface="Arial"/>
              </a:rPr>
              <a:t>4. … croisant les disciplines (géopolitique, économie, histoire…)</a:t>
            </a:r>
          </a:p>
        </p:txBody>
      </p:sp>
    </p:spTree>
    <p:extLst>
      <p:ext uri="{BB962C8B-B14F-4D97-AF65-F5344CB8AC3E}">
        <p14:creationId xmlns:p14="http://schemas.microsoft.com/office/powerpoint/2010/main" val="363675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fade">
                                      <p:cBhvr>
                                        <p:cTn id="1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ide">
  <a:themeElements>
    <a:clrScheme name="SKEMA">
      <a:dk1>
        <a:srgbClr val="000000"/>
      </a:dk1>
      <a:lt1>
        <a:srgbClr val="FFFFFF"/>
      </a:lt1>
      <a:dk2>
        <a:srgbClr val="4B4B4B"/>
      </a:dk2>
      <a:lt2>
        <a:srgbClr val="D0D0D0"/>
      </a:lt2>
      <a:accent1>
        <a:srgbClr val="E7433C"/>
      </a:accent1>
      <a:accent2>
        <a:srgbClr val="B8012C"/>
      </a:accent2>
      <a:accent3>
        <a:srgbClr val="717171"/>
      </a:accent3>
      <a:accent4>
        <a:srgbClr val="D0D0D0"/>
      </a:accent4>
      <a:accent5>
        <a:srgbClr val="ECECEC"/>
      </a:accent5>
      <a:accent6>
        <a:srgbClr val="F2F2F2"/>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Vide">
  <a:themeElements>
    <a:clrScheme name="SKEMA">
      <a:dk1>
        <a:srgbClr val="000000"/>
      </a:dk1>
      <a:lt1>
        <a:srgbClr val="FFFFFF"/>
      </a:lt1>
      <a:dk2>
        <a:srgbClr val="4B4B4B"/>
      </a:dk2>
      <a:lt2>
        <a:srgbClr val="D0D0D0"/>
      </a:lt2>
      <a:accent1>
        <a:srgbClr val="E7433C"/>
      </a:accent1>
      <a:accent2>
        <a:srgbClr val="B8012C"/>
      </a:accent2>
      <a:accent3>
        <a:srgbClr val="717171"/>
      </a:accent3>
      <a:accent4>
        <a:srgbClr val="D0D0D0"/>
      </a:accent4>
      <a:accent5>
        <a:srgbClr val="ECECEC"/>
      </a:accent5>
      <a:accent6>
        <a:srgbClr val="F2F2F2"/>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AB840D79EA6084886107994ED90AC08" ma:contentTypeVersion="3" ma:contentTypeDescription="Crée un document." ma:contentTypeScope="" ma:versionID="636621b21d2bc364394017f6f5d5eb80">
  <xsd:schema xmlns:xsd="http://www.w3.org/2001/XMLSchema" xmlns:xs="http://www.w3.org/2001/XMLSchema" xmlns:p="http://schemas.microsoft.com/office/2006/metadata/properties" xmlns:ns1="http://schemas.microsoft.com/sharepoint/v3" xmlns:ns2="http://schemas.microsoft.com/sharepoint/v4" targetNamespace="http://schemas.microsoft.com/office/2006/metadata/properties" ma:root="true" ma:fieldsID="9b6bb42571ed0aa671dd218a848d4923" ns1:_="" ns2:_="">
    <xsd:import namespace="http://schemas.microsoft.com/sharepoint/v3"/>
    <xsd:import namespace="http://schemas.microsoft.com/sharepoint/v4"/>
    <xsd:element name="properties">
      <xsd:complexType>
        <xsd:sequence>
          <xsd:element name="documentManagement">
            <xsd:complexType>
              <xsd:all>
                <xsd:element ref="ns1:PublishingStartDate" minOccurs="0"/>
                <xsd:element ref="ns1:PublishingExpirationDate" minOccurs="0"/>
                <xsd:element ref="ns2: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Date de début de planification" ma:description="" ma:hidden="true" ma:internalName="PublishingStartDate">
      <xsd:simpleType>
        <xsd:restriction base="dms:Unknown"/>
      </xsd:simpleType>
    </xsd:element>
    <xsd:element name="PublishingExpirationDate" ma:index="9" nillable="true" ma:displayName="Date de fin de planification"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E9EA1758-3A2B-43B2-B7E2-D25D59060FBA}">
  <ds:schemaRefs>
    <ds:schemaRef ds:uri="http://schemas.microsoft.com/sharepoint/v3/contenttype/forms"/>
  </ds:schemaRefs>
</ds:datastoreItem>
</file>

<file path=customXml/itemProps2.xml><?xml version="1.0" encoding="utf-8"?>
<ds:datastoreItem xmlns:ds="http://schemas.openxmlformats.org/officeDocument/2006/customXml" ds:itemID="{6C7C2E28-2F90-4672-BAB2-FC85AD8548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4ABBF43-FC33-4422-9204-1FC6C15DD2E9}">
  <ds:schemaRefs>
    <ds:schemaRef ds:uri="http://schemas.microsoft.com/office/2006/metadata/properties"/>
    <ds:schemaRef ds:uri="http://schemas.microsoft.com/office/infopath/2007/PartnerControls"/>
    <ds:schemaRef ds:uri="http://schemas.microsoft.com/sharepoint/v4"/>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290</TotalTime>
  <Words>5439</Words>
  <Application>Microsoft Macintosh PowerPoint</Application>
  <PresentationFormat>Grand écran</PresentationFormat>
  <Paragraphs>450</Paragraphs>
  <Slides>84</Slides>
  <Notes>3</Notes>
  <HiddenSlides>0</HiddenSlides>
  <MMClips>0</MMClips>
  <ScaleCrop>false</ScaleCrop>
  <HeadingPairs>
    <vt:vector size="6" baseType="variant">
      <vt:variant>
        <vt:lpstr>Polices utilisées</vt:lpstr>
      </vt:variant>
      <vt:variant>
        <vt:i4>13</vt:i4>
      </vt:variant>
      <vt:variant>
        <vt:lpstr>Thème</vt:lpstr>
      </vt:variant>
      <vt:variant>
        <vt:i4>2</vt:i4>
      </vt:variant>
      <vt:variant>
        <vt:lpstr>Titres des diapositives</vt:lpstr>
      </vt:variant>
      <vt:variant>
        <vt:i4>84</vt:i4>
      </vt:variant>
    </vt:vector>
  </HeadingPairs>
  <TitlesOfParts>
    <vt:vector size="99" baseType="lpstr">
      <vt:lpstr>Arial</vt:lpstr>
      <vt:lpstr>Calibri</vt:lpstr>
      <vt:lpstr>Calibri Light</vt:lpstr>
      <vt:lpstr>Cambria Math</vt:lpstr>
      <vt:lpstr>Courier New</vt:lpstr>
      <vt:lpstr>Lucida Grande</vt:lpstr>
      <vt:lpstr>Mallory Book</vt:lpstr>
      <vt:lpstr>Nexa Bold</vt:lpstr>
      <vt:lpstr>Nexa Heavy</vt:lpstr>
      <vt:lpstr>Nexa Light</vt:lpstr>
      <vt:lpstr>Nexa Thin</vt:lpstr>
      <vt:lpstr>Police système</vt:lpstr>
      <vt:lpstr>Times New Roman</vt:lpstr>
      <vt:lpstr>Vide</vt:lpstr>
      <vt:lpstr>1_Vide</vt:lpstr>
      <vt:lpstr>Présentation PowerPoint</vt:lpstr>
      <vt:lpstr>INTRODUCTION</vt:lpstr>
      <vt:lpstr>Introduction    Ce que vous lisez le plus souvent!</vt:lpstr>
      <vt:lpstr> …la Première Guerre mondiale éclate à l’apogée de la première mondialisation  </vt:lpstr>
      <vt:lpstr>De même, l’interdépendance économique entre l’UE et la Russie…</vt:lpstr>
      <vt:lpstr>… n’a pas empêché des sanctions économiques  compromettant les échanges bilatéraux</vt:lpstr>
      <vt:lpstr>Avec la mondialisation, le temps est-il venu de la guerre économique ? </vt:lpstr>
      <vt:lpstr>A l’âge de la mondialisation économique, les échanges, loin d’être un élément pacificateur, sont-ils devenus les vecteurs de nouvelles formes de conflictualités ?   Les tensions interétatiques comportant une dimension économique sont-elles toutes assimilables à des « guerres » ?   In fine, faut-il prendre au pied de la lettre la notion même de « guerre économique » ? Cette expression n’est-elle pas une métaphore dangereuse ?</vt:lpstr>
      <vt:lpstr>Quelles compétences et savoirs ?</vt:lpstr>
      <vt:lpstr>PLAN</vt:lpstr>
      <vt:lpstr>https://fr.padlet.com/frederic_munier/hb2bgod50i7y</vt:lpstr>
      <vt:lpstr>I.  La guerre économique,  fille de la mondialisation ?</vt:lpstr>
      <vt:lpstr>I. La guerre économique, fille de la mondialisation ?</vt:lpstr>
      <vt:lpstr>I. La guerre économique, fille de la mondialisation ?</vt:lpstr>
      <vt:lpstr>I. La guerre économique, fille de la mondialisation ?</vt:lpstr>
      <vt:lpstr>I. La guerre économique, fille de la mondialisation ?</vt:lpstr>
      <vt:lpstr>I. La guerre économique, fille de la mondialisation ?</vt:lpstr>
      <vt:lpstr>I. La guerre économique, fille de la mondialisation ?</vt:lpstr>
      <vt:lpstr>Un cadre conceptuel qui croise objectifs et instruments : la vision libérale n’est pas forcément partagée par les acteurs  </vt:lpstr>
      <vt:lpstr>Approche libérale révisée : comprendre l’interdépendance commerciale dans un monde multilatéral</vt:lpstr>
      <vt:lpstr>Application : le commerce pendant la Première Guerre mondiale</vt:lpstr>
      <vt:lpstr>Quantification globale moderne   </vt:lpstr>
      <vt:lpstr> Quantification spécifique  Si la dépendance bilatérale (relative) augmente, la probabilité de conflit violent décroît.</vt:lpstr>
      <vt:lpstr>  Et même la WW1 n’est pas forcément un « grand échec » de la thèse libérale :   Rôle important des alliances déclenchées par des conflits entre États peu intégrés commercialement alors que beaucoup de conflits bilatéraux directs entre grandes puissance avaient été évités.</vt:lpstr>
      <vt:lpstr>I. La guerre économique, fille de la mondialisation ?</vt:lpstr>
      <vt:lpstr>I. La guerre économique, fille de la mondialisation ?</vt:lpstr>
      <vt:lpstr>I. La guerre économique, fille de la mondialisation ?</vt:lpstr>
      <vt:lpstr>Reprenons notre cadre conceptuel</vt:lpstr>
      <vt:lpstr>I. La guerre économique, fille de la mondialisation ?</vt:lpstr>
      <vt:lpstr>I. La guerre économique, fille de la mondialisation ?</vt:lpstr>
      <vt:lpstr>I. La guerre économique, fille de la mondialisation ?</vt:lpstr>
      <vt:lpstr>I. La guerre économique, fille de la mondialisation ?</vt:lpstr>
      <vt:lpstr>I. La guerre économique, fille de la mondialisation ?</vt:lpstr>
      <vt:lpstr>I. La guerre économique, fille de la mondialisation ?</vt:lpstr>
      <vt:lpstr>I. La guerre économique, fille de la mondialisation ?</vt:lpstr>
      <vt:lpstr>II.  Acteurs et armes  de la guerre économique</vt:lpstr>
      <vt:lpstr>II. Acteurs et armes de la guerre économique</vt:lpstr>
      <vt:lpstr>II. Acteurs et armes de la guerre économique</vt:lpstr>
      <vt:lpstr>II. Acteurs et armes de la guerre économique</vt:lpstr>
      <vt:lpstr>II. Acteurs et armes de la guerre économique</vt:lpstr>
      <vt:lpstr>II. Acteurs et armes de la guerre économique</vt:lpstr>
      <vt:lpstr>II. Acteurs et armes de la guerre économique</vt:lpstr>
      <vt:lpstr>II. Acteurs et armes de la guerre économique</vt:lpstr>
      <vt:lpstr>II. Acteurs et armes de la guerre économique</vt:lpstr>
      <vt:lpstr>II. Acteurs et armes de la guerre économique</vt:lpstr>
      <vt:lpstr>II. Acteurs et armes de la guerre économique</vt:lpstr>
      <vt:lpstr>II. Acteurs et armes de la guerre économique</vt:lpstr>
      <vt:lpstr>II. Acteurs et armes de la guerre économique</vt:lpstr>
      <vt:lpstr>II. Acteurs et armes de la guerre économique</vt:lpstr>
      <vt:lpstr>II. Acteurs et armes de la guerre économique</vt:lpstr>
      <vt:lpstr>II. Acteurs et armes de la guerre économique</vt:lpstr>
      <vt:lpstr>II. Acteurs et armes de la guerre économique</vt:lpstr>
      <vt:lpstr>II. Acteurs et armes de la guerre économique</vt:lpstr>
      <vt:lpstr>II. Acteurs et armes de la guerre économique</vt:lpstr>
      <vt:lpstr>II. Acteurs et armes de la guerre économique</vt:lpstr>
      <vt:lpstr>II. Acteurs et armes de la guerre économique</vt:lpstr>
      <vt:lpstr>II. Acteurs et armes de la guerre économique</vt:lpstr>
      <vt:lpstr>II. Acteurs et armes de la guerre économique</vt:lpstr>
      <vt:lpstr>III.  Les champs de bataille  de la guerre économique</vt:lpstr>
      <vt:lpstr>III. Les multiples facettes de la guerre économique</vt:lpstr>
      <vt:lpstr>III. Les multiples facettes de la guerre économique</vt:lpstr>
      <vt:lpstr>III. Les multiples facettes de la guerre économique</vt:lpstr>
      <vt:lpstr>III. Les multiples facettes de la guerre économique</vt:lpstr>
      <vt:lpstr>III. Les multiples facettes de la guerre économique</vt:lpstr>
      <vt:lpstr>III. Les multiples facettes de la guerre économique</vt:lpstr>
      <vt:lpstr>III. Les multiples facettes de la guerre économique</vt:lpstr>
      <vt:lpstr>III. Les multiples facettes de la guerre économique</vt:lpstr>
      <vt:lpstr>III. Les multiples facettes de la guerre économique</vt:lpstr>
      <vt:lpstr>III. Les multiples facettes de la guerre économique</vt:lpstr>
      <vt:lpstr>III. Les multiples facettes de la guerre économique</vt:lpstr>
      <vt:lpstr>III. Les multiples facettes de la guerre économique</vt:lpstr>
      <vt:lpstr>III. Les multiples facettes de la guerre économique</vt:lpstr>
      <vt:lpstr>III. Les multiples facettes de la guerre économique</vt:lpstr>
      <vt:lpstr>III. Les multiples facettes de la guerre économique</vt:lpstr>
      <vt:lpstr>III. Les multiples facettes de la guerre économique</vt:lpstr>
      <vt:lpstr> Comment comprendre les tensions  (pas guerre !) commerciales Chine-Etats-Unis ?</vt:lpstr>
      <vt:lpstr>Reprenons notre cadre conceptuel pour analyser cette situation !  </vt:lpstr>
      <vt:lpstr>Les conséquences de la guerre commerciale sont une baisse de la dépendance bilatérale MAIS pas forcément de la dépendance multilatérale</vt:lpstr>
      <vt:lpstr>Une guerre entre les Etats-Unis et la Chine, mythe ou réalité possible ?</vt:lpstr>
      <vt:lpstr>Notre contribution au débat </vt:lpstr>
      <vt:lpstr>Conclusion 1</vt:lpstr>
      <vt:lpstr>Conclusion 2  Angell a reçu le prix Nobel de la paix en 1933</vt:lpstr>
      <vt:lpstr>Bonus : et si l’on décidait de vivre « Made in France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Microsoft Office</dc:creator>
  <cp:lastModifiedBy>Frédéric Munier</cp:lastModifiedBy>
  <cp:revision>188</cp:revision>
  <dcterms:created xsi:type="dcterms:W3CDTF">2018-11-25T20:50:01Z</dcterms:created>
  <dcterms:modified xsi:type="dcterms:W3CDTF">2023-10-02T17:46:52Z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0x0101009AB840D79EA6084886107994ED90AC08</vt:lpwstr>
  </property>
</Properties>
</file>