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5" r:id="rId2"/>
    <p:sldId id="284" r:id="rId3"/>
    <p:sldId id="283" r:id="rId4"/>
    <p:sldId id="282" r:id="rId5"/>
    <p:sldId id="281" r:id="rId6"/>
    <p:sldId id="280" r:id="rId7"/>
    <p:sldId id="279" r:id="rId8"/>
    <p:sldId id="278" r:id="rId9"/>
    <p:sldId id="277" r:id="rId10"/>
    <p:sldId id="276" r:id="rId11"/>
    <p:sldId id="274" r:id="rId12"/>
    <p:sldId id="275" r:id="rId13"/>
    <p:sldId id="273" r:id="rId14"/>
    <p:sldId id="272" r:id="rId15"/>
    <p:sldId id="268" r:id="rId16"/>
    <p:sldId id="267" r:id="rId17"/>
    <p:sldId id="271" r:id="rId18"/>
    <p:sldId id="269" r:id="rId19"/>
    <p:sldId id="270" r:id="rId20"/>
    <p:sldId id="262" r:id="rId21"/>
    <p:sldId id="264" r:id="rId22"/>
    <p:sldId id="266" r:id="rId23"/>
    <p:sldId id="265" r:id="rId24"/>
    <p:sldId id="263" r:id="rId25"/>
    <p:sldId id="261" r:id="rId26"/>
    <p:sldId id="260" r:id="rId27"/>
    <p:sldId id="259" r:id="rId28"/>
    <p:sldId id="258" r:id="rId29"/>
    <p:sldId id="257" r:id="rId30"/>
    <p:sldId id="256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vrwt03srZA9AM6CDpqBmg==" hashData="/RrDOUIHNIr6QB0p2OueaJYqCKf12EIBMKOeWLp6h4G4+rcM2Ai1xKUTfM4fnVgB6jLEFagcz+X2BZYjRBL7p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AF78957-76CA-4BA9-8752-E5DD65F07D75}" v="155" dt="2023-10-21T08:04:19.51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7" autoAdjust="0"/>
    <p:restoredTop sz="94660"/>
  </p:normalViewPr>
  <p:slideViewPr>
    <p:cSldViewPr snapToGrid="0">
      <p:cViewPr varScale="1">
        <p:scale>
          <a:sx n="94" d="100"/>
          <a:sy n="94" d="100"/>
        </p:scale>
        <p:origin x="66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EEF0058-2ABD-62DB-84F4-1121EC391F2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26E3F827-36C1-DF10-659E-6B1545B6736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D2FD6FF-E2D8-2A4A-21F1-178EF0610C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E512D-D19F-4053-82BE-F5D7AA9F247F}" type="datetimeFigureOut">
              <a:rPr lang="fr-FR" smtClean="0"/>
              <a:t>21/10/2023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8254DD9-92D3-0E72-9DB6-9B8CE116D8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FABD2E2-35DA-FE9B-999E-2090BE3F82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A9D98-5A29-4C1B-9E81-0FA3866FF5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5865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fade/>
      </p:transition>
    </mc:Choice>
    <mc:Fallback>
      <p:transition spd="slow" advClick="0" advTm="1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3BDC5FB-00C1-EB9F-AB3F-A3B7B89A36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5E3E26C-4811-B7AD-5133-02988C0987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01D03DF-EAED-E66A-FBFA-D429AEA3AE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E512D-D19F-4053-82BE-F5D7AA9F247F}" type="datetimeFigureOut">
              <a:rPr lang="fr-FR" smtClean="0"/>
              <a:t>21/10/2023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C664B8A-C31F-C2D0-A433-3FAA0C83FD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EFF22D1-98E9-099D-DE5D-F002C07E02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A9D98-5A29-4C1B-9E81-0FA3866FF5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0784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fade/>
      </p:transition>
    </mc:Choice>
    <mc:Fallback>
      <p:transition spd="slow" advClick="0" advTm="1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3D8D9C9-9A4B-3A46-78AD-0E6D578E43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79D8A7A-C543-8EED-8565-9A0EB7F6A7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7FEE27B-C48C-6BF2-E9EE-9750C961CC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E512D-D19F-4053-82BE-F5D7AA9F247F}" type="datetimeFigureOut">
              <a:rPr lang="fr-FR" smtClean="0"/>
              <a:t>21/10/2023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D09E49E-4EB4-5350-BAE1-6CF04D7AEA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E966579-E844-D288-6870-8D7E4F3EB0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A9D98-5A29-4C1B-9E81-0FA3866FF5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587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fade/>
      </p:transition>
    </mc:Choice>
    <mc:Fallback>
      <p:transition spd="slow" advClick="0" advTm="1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480F7FC-C19D-157F-51B5-BE3884FB5B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68AEC1F-13AC-CB99-E9D2-238EEDB4190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F69EF04-47E1-F7AD-312A-06C5B2152ED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569D2A1-7F71-B1C9-C3DC-235D85B00F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E512D-D19F-4053-82BE-F5D7AA9F247F}" type="datetimeFigureOut">
              <a:rPr lang="fr-FR" smtClean="0"/>
              <a:t>21/10/2023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513F4AB-D9D5-B2A5-089D-24B30DE519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F32E565-B41C-05B3-09C1-E77D1CB1DF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A9D98-5A29-4C1B-9E81-0FA3866FF5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7490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fade/>
      </p:transition>
    </mc:Choice>
    <mc:Fallback>
      <p:transition spd="slow" advClick="0" advTm="1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B3A6CE-811F-214E-E5A0-BD6C30F3F1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CA60FCB-4CF6-E9C4-0875-44D2284A9F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3523777-BD4E-8E0F-30BD-DEAE3FB87A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6B4E13CD-8475-8E88-45F4-F9A7A6F8A84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E5D0EFE8-9CE2-BCCA-1257-3F262ED96DF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3473114B-4700-B21A-D0A9-1CB66A79FB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E512D-D19F-4053-82BE-F5D7AA9F247F}" type="datetimeFigureOut">
              <a:rPr lang="fr-FR" smtClean="0"/>
              <a:t>21/10/2023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082DE540-80C9-9D2F-B927-C89AF3F6E4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8EA09096-C32D-FED6-F78F-DCE9F18336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A9D98-5A29-4C1B-9E81-0FA3866FF5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2836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fade/>
      </p:transition>
    </mc:Choice>
    <mc:Fallback>
      <p:transition spd="slow" advClick="0" advTm="1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67B3F7D-BB78-9602-9699-31365E0052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F562C71A-EE4D-7BFD-1944-64CD2A279F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E512D-D19F-4053-82BE-F5D7AA9F247F}" type="datetimeFigureOut">
              <a:rPr lang="fr-FR" smtClean="0"/>
              <a:t>21/10/2023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C6AFFDD-4493-6D0F-9B45-947D1B8A4C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DB1845CF-A0D1-B09B-D648-A83C007FB7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A9D98-5A29-4C1B-9E81-0FA3866FF5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2038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fade/>
      </p:transition>
    </mc:Choice>
    <mc:Fallback>
      <p:transition spd="slow" advClick="0" advTm="1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B65C4B3B-6957-20CB-3F99-A9CBA720EC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E512D-D19F-4053-82BE-F5D7AA9F247F}" type="datetimeFigureOut">
              <a:rPr lang="fr-FR" smtClean="0"/>
              <a:t>21/10/2023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02B075CE-5F64-451D-FA49-86562B6CB1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48A366A6-DD25-8B1B-95A0-068BAEBB99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A9D98-5A29-4C1B-9E81-0FA3866FF5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44072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fade/>
      </p:transition>
    </mc:Choice>
    <mc:Fallback>
      <p:transition spd="slow" advClick="0" advTm="1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61A9BBE-D13B-5723-FFFB-C69D591AA6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F1B9980-C912-B27C-5D3E-CDF69FEF27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70225D0-AD53-1546-819A-8DFDA9612D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E368CD6-A52B-6620-6197-4E5D85A522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E512D-D19F-4053-82BE-F5D7AA9F247F}" type="datetimeFigureOut">
              <a:rPr lang="fr-FR" smtClean="0"/>
              <a:t>21/10/2023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AC56DD3-F845-4D24-6451-24B69559DF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E1BD3A9-DBDD-151D-843F-FC32B15310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A9D98-5A29-4C1B-9E81-0FA3866FF5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1552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fade/>
      </p:transition>
    </mc:Choice>
    <mc:Fallback>
      <p:transition spd="slow" advClick="0" advTm="1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6C902B-FB77-6E03-01E0-061ED425E5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102203E-D277-A841-D7F2-C688E078792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1D9AA72-4AE2-4EFF-BA15-9BC1DD86960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73A28DE-0A38-8222-E24B-BE62248272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E512D-D19F-4053-82BE-F5D7AA9F247F}" type="datetimeFigureOut">
              <a:rPr lang="fr-FR" smtClean="0"/>
              <a:t>21/10/2023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AADA2C7-EC90-BD2F-00F5-FA07867935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9033C68-D526-8863-9833-F3BD3B0BAB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A9D98-5A29-4C1B-9E81-0FA3866FF5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4117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fade/>
      </p:transition>
    </mc:Choice>
    <mc:Fallback>
      <p:transition spd="slow" advClick="0" advTm="1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EA6AB61-1AF6-E5C0-B10C-320F0BFEF7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8B0EEB9-BEAB-DF42-D909-60F830989C8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5A27D36-75BA-5A72-967C-8C67A69AD9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E512D-D19F-4053-82BE-F5D7AA9F247F}" type="datetimeFigureOut">
              <a:rPr lang="fr-FR" smtClean="0"/>
              <a:t>21/10/2023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3C420FE-483D-2B0B-D6A3-4C994DBA46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A41339F-4BF9-B4D7-DEEE-9DF13E4EA7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A9D98-5A29-4C1B-9E81-0FA3866FF5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4037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fade/>
      </p:transition>
    </mc:Choice>
    <mc:Fallback>
      <p:transition spd="slow" advClick="0" advTm="1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A90638DA-31D8-35FA-C868-581462E1BCC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46CC66F-63E9-C55B-9AE6-84D78C4832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74E1CC6-4C67-E7CF-04F2-5F3E7FC1D3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E512D-D19F-4053-82BE-F5D7AA9F247F}" type="datetimeFigureOut">
              <a:rPr lang="fr-FR" smtClean="0"/>
              <a:t>21/10/2023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CD1BD69-4655-517C-8CD3-05A3F1E178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E40B6DE-D677-133F-5CE9-7105E31B52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A9D98-5A29-4C1B-9E81-0FA3866FF5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27658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fade/>
      </p:transition>
    </mc:Choice>
    <mc:Fallback>
      <p:transition spd="slow" advClick="0" advTm="1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C97F5EF5-FBC5-3FC3-5019-B47ED7155B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4C16A5D-EB41-AEE3-7970-62DFDCDEA7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0C8E779-61AD-C09D-1556-3B4383F175E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DE512D-D19F-4053-82BE-F5D7AA9F247F}" type="datetimeFigureOut">
              <a:rPr lang="fr-FR" smtClean="0"/>
              <a:t>21/10/2023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73ECBB7-22DB-5883-A1A0-C6F0E8F2D2F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98775B5-DCF4-A91E-D7D3-B76382F3824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5A9D98-5A29-4C1B-9E81-0FA3866FF5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1460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fade/>
      </p:transition>
    </mc:Choice>
    <mc:Fallback>
      <p:transition spd="slow" advClick="0" advTm="10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nuage, ciel&#10;&#10;Description générée automatiquement">
            <a:extLst>
              <a:ext uri="{FF2B5EF4-FFF2-40B4-BE49-F238E27FC236}">
                <a16:creationId xmlns:a16="http://schemas.microsoft.com/office/drawing/2014/main" id="{7662C08A-706A-DB6D-D611-559E9BFAE25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6000" y="795600"/>
            <a:ext cx="7920000" cy="52668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EACC243-B43C-4655-ADD5-21C545304CE4}"/>
              </a:ext>
            </a:extLst>
          </p:cNvPr>
          <p:cNvSpPr txBox="1"/>
          <p:nvPr/>
        </p:nvSpPr>
        <p:spPr>
          <a:xfrm>
            <a:off x="3631095" y="156474"/>
            <a:ext cx="93030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Présente Le Finistère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8F8EE7A3-67C7-E3F3-E9F3-236CA0C85EC2}"/>
              </a:ext>
            </a:extLst>
          </p:cNvPr>
          <p:cNvSpPr txBox="1"/>
          <p:nvPr/>
        </p:nvSpPr>
        <p:spPr>
          <a:xfrm>
            <a:off x="4770783" y="6062400"/>
            <a:ext cx="72597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 Port De Vannes </a:t>
            </a:r>
          </a:p>
        </p:txBody>
      </p:sp>
    </p:spTree>
    <p:extLst>
      <p:ext uri="{BB962C8B-B14F-4D97-AF65-F5344CB8AC3E}">
        <p14:creationId xmlns:p14="http://schemas.microsoft.com/office/powerpoint/2010/main" val="3112328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fade/>
        <p:sndAc>
          <p:stSnd loop="1">
            <p:snd r:embed="rId2" name="Gilles servat - Je vous emporte dans mon coeur.wav"/>
          </p:stSnd>
        </p:sndAc>
      </p:transition>
    </mc:Choice>
    <mc:Fallback>
      <p:transition spd="slow" advClick="0" advTm="10000">
        <p:fade/>
        <p:sndAc>
          <p:stSnd loop="1">
            <p:snd r:embed="rId2" name="Gilles servat - Je vous emporte dans mon coe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ciel, lac&#10;&#10;Description générée automatiquement">
            <a:extLst>
              <a:ext uri="{FF2B5EF4-FFF2-40B4-BE49-F238E27FC236}">
                <a16:creationId xmlns:a16="http://schemas.microsoft.com/office/drawing/2014/main" id="{3D756ACD-9244-D5A8-6C0E-8D10336F062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8000" y="311426"/>
            <a:ext cx="8136000" cy="6102000"/>
          </a:xfrm>
          <a:prstGeom prst="rect">
            <a:avLst/>
          </a:prstGeom>
          <a:ln w="79375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193F26F-27E6-8027-9ECE-85A7314ABBB6}"/>
              </a:ext>
            </a:extLst>
          </p:cNvPr>
          <p:cNvSpPr txBox="1"/>
          <p:nvPr/>
        </p:nvSpPr>
        <p:spPr>
          <a:xfrm>
            <a:off x="5115340" y="6413426"/>
            <a:ext cx="78452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Saint - Cado</a:t>
            </a:r>
          </a:p>
        </p:txBody>
      </p:sp>
    </p:spTree>
    <p:extLst>
      <p:ext uri="{BB962C8B-B14F-4D97-AF65-F5344CB8AC3E}">
        <p14:creationId xmlns:p14="http://schemas.microsoft.com/office/powerpoint/2010/main" val="624381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fade/>
      </p:transition>
    </mc:Choice>
    <mc:Fallback>
      <p:transition spd="slow" advClick="0" advTm="10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eau, ciel, bateau&#10;&#10;Description générée automatiquement">
            <a:extLst>
              <a:ext uri="{FF2B5EF4-FFF2-40B4-BE49-F238E27FC236}">
                <a16:creationId xmlns:a16="http://schemas.microsoft.com/office/drawing/2014/main" id="{5A7FFC5C-2831-8201-EAD8-8AD4578BAC3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6000" y="789000"/>
            <a:ext cx="7920000" cy="5280000"/>
          </a:xfrm>
          <a:prstGeom prst="ellipse">
            <a:avLst/>
          </a:prstGeom>
          <a:ln w="120650" cap="rnd" cmpd="dbl">
            <a:solidFill>
              <a:srgbClr val="FF0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445C3F2-AEDB-C3DD-8DEA-9B9A3DDB7796}"/>
              </a:ext>
            </a:extLst>
          </p:cNvPr>
          <p:cNvSpPr txBox="1"/>
          <p:nvPr/>
        </p:nvSpPr>
        <p:spPr>
          <a:xfrm>
            <a:off x="5632175" y="6069000"/>
            <a:ext cx="58442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Roscoff</a:t>
            </a:r>
          </a:p>
        </p:txBody>
      </p:sp>
    </p:spTree>
    <p:extLst>
      <p:ext uri="{BB962C8B-B14F-4D97-AF65-F5344CB8AC3E}">
        <p14:creationId xmlns:p14="http://schemas.microsoft.com/office/powerpoint/2010/main" val="403810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fade/>
      </p:transition>
    </mc:Choice>
    <mc:Fallback>
      <p:transition spd="slow" advClick="0" advTm="10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herbe&#10;&#10;Description générée automatiquement">
            <a:extLst>
              <a:ext uri="{FF2B5EF4-FFF2-40B4-BE49-F238E27FC236}">
                <a16:creationId xmlns:a16="http://schemas.microsoft.com/office/drawing/2014/main" id="{CEFF5706-9816-16C7-6D5D-34E790FAB75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66900" y="717000"/>
            <a:ext cx="8136000" cy="5424000"/>
          </a:xfrm>
          <a:prstGeom prst="rect">
            <a:avLst/>
          </a:prstGeom>
          <a:ln w="76200" cmpd="dbl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559BC37-9457-AE09-FD91-D5AAF56CFB7C}"/>
              </a:ext>
            </a:extLst>
          </p:cNvPr>
          <p:cNvSpPr txBox="1"/>
          <p:nvPr/>
        </p:nvSpPr>
        <p:spPr>
          <a:xfrm>
            <a:off x="4093265" y="6149114"/>
            <a:ext cx="87480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Ponte – Saint -Mathieu</a:t>
            </a:r>
          </a:p>
        </p:txBody>
      </p:sp>
    </p:spTree>
    <p:extLst>
      <p:ext uri="{BB962C8B-B14F-4D97-AF65-F5344CB8AC3E}">
        <p14:creationId xmlns:p14="http://schemas.microsoft.com/office/powerpoint/2010/main" val="561450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fade/>
      </p:transition>
    </mc:Choice>
    <mc:Fallback>
      <p:transition spd="slow" advClick="0" advTm="10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D31281B-4CE5-F4F8-93DC-52AC39F979E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96000" y="729000"/>
            <a:ext cx="7200000" cy="5400000"/>
          </a:xfrm>
          <a:prstGeom prst="rect">
            <a:avLst/>
          </a:prstGeom>
          <a:ln w="76200" cmpd="dbl">
            <a:solidFill>
              <a:srgbClr val="C000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ED13D11-F011-868A-0D50-69D14EA1D527}"/>
              </a:ext>
            </a:extLst>
          </p:cNvPr>
          <p:cNvSpPr txBox="1"/>
          <p:nvPr/>
        </p:nvSpPr>
        <p:spPr>
          <a:xfrm>
            <a:off x="5530748" y="6129000"/>
            <a:ext cx="7999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Locronan</a:t>
            </a:r>
          </a:p>
        </p:txBody>
      </p:sp>
    </p:spTree>
    <p:extLst>
      <p:ext uri="{BB962C8B-B14F-4D97-AF65-F5344CB8AC3E}">
        <p14:creationId xmlns:p14="http://schemas.microsoft.com/office/powerpoint/2010/main" val="850174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fade/>
      </p:transition>
    </mc:Choice>
    <mc:Fallback>
      <p:transition spd="slow" advClick="0" advTm="10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chitecture médiévale&#10;&#10;Description générée automatiquement">
            <a:extLst>
              <a:ext uri="{FF2B5EF4-FFF2-40B4-BE49-F238E27FC236}">
                <a16:creationId xmlns:a16="http://schemas.microsoft.com/office/drawing/2014/main" id="{E0367D9C-CAB9-48A6-05F0-1985E9547D5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46000" y="729000"/>
            <a:ext cx="8100000" cy="5400000"/>
          </a:xfrm>
          <a:prstGeom prst="rect">
            <a:avLst/>
          </a:prstGeom>
          <a:ln w="79375" cmpd="dbl">
            <a:solidFill>
              <a:srgbClr val="C000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635558F-D3EB-2A08-F34E-3F9C87A27DE9}"/>
              </a:ext>
            </a:extLst>
          </p:cNvPr>
          <p:cNvSpPr txBox="1"/>
          <p:nvPr/>
        </p:nvSpPr>
        <p:spPr>
          <a:xfrm>
            <a:off x="5738191" y="6129000"/>
            <a:ext cx="50755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Locronan </a:t>
            </a:r>
          </a:p>
        </p:txBody>
      </p:sp>
    </p:spTree>
    <p:extLst>
      <p:ext uri="{BB962C8B-B14F-4D97-AF65-F5344CB8AC3E}">
        <p14:creationId xmlns:p14="http://schemas.microsoft.com/office/powerpoint/2010/main" val="32922308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fade/>
      </p:transition>
    </mc:Choice>
    <mc:Fallback>
      <p:transition spd="slow" advClick="0" advTm="10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arbre&#10;&#10;Description générée automatiquement">
            <a:extLst>
              <a:ext uri="{FF2B5EF4-FFF2-40B4-BE49-F238E27FC236}">
                <a16:creationId xmlns:a16="http://schemas.microsoft.com/office/drawing/2014/main" id="{82E4F17E-7598-A997-BD1C-BD536F2233F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6000" y="789000"/>
            <a:ext cx="7920000" cy="5280000"/>
          </a:xfrm>
          <a:prstGeom prst="rect">
            <a:avLst/>
          </a:prstGeom>
          <a:ln w="79375" cmpd="dbl">
            <a:solidFill>
              <a:srgbClr val="0070C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2E6E00B-1356-F4C4-DC3A-46CA623BA06E}"/>
              </a:ext>
            </a:extLst>
          </p:cNvPr>
          <p:cNvSpPr txBox="1"/>
          <p:nvPr/>
        </p:nvSpPr>
        <p:spPr>
          <a:xfrm>
            <a:off x="5590017" y="6069000"/>
            <a:ext cx="89319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Locronan</a:t>
            </a:r>
          </a:p>
        </p:txBody>
      </p:sp>
    </p:spTree>
    <p:extLst>
      <p:ext uri="{BB962C8B-B14F-4D97-AF65-F5344CB8AC3E}">
        <p14:creationId xmlns:p14="http://schemas.microsoft.com/office/powerpoint/2010/main" val="1152743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fade/>
      </p:transition>
    </mc:Choice>
    <mc:Fallback>
      <p:transition spd="slow" advClick="0" advTm="10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fenêtre, ciel&#10;&#10;Description générée automatiquement">
            <a:extLst>
              <a:ext uri="{FF2B5EF4-FFF2-40B4-BE49-F238E27FC236}">
                <a16:creationId xmlns:a16="http://schemas.microsoft.com/office/drawing/2014/main" id="{CCFDA6BA-D403-6606-471C-1998EECD299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64000" y="741000"/>
            <a:ext cx="8064000" cy="5376000"/>
          </a:xfrm>
          <a:prstGeom prst="rect">
            <a:avLst/>
          </a:prstGeom>
          <a:ln w="79375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CA23B8D-6C8C-D836-E572-B67EA8680C32}"/>
              </a:ext>
            </a:extLst>
          </p:cNvPr>
          <p:cNvSpPr txBox="1"/>
          <p:nvPr/>
        </p:nvSpPr>
        <p:spPr>
          <a:xfrm>
            <a:off x="5377043" y="6117000"/>
            <a:ext cx="83919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Chaumière </a:t>
            </a:r>
          </a:p>
        </p:txBody>
      </p:sp>
    </p:spTree>
    <p:extLst>
      <p:ext uri="{BB962C8B-B14F-4D97-AF65-F5344CB8AC3E}">
        <p14:creationId xmlns:p14="http://schemas.microsoft.com/office/powerpoint/2010/main" val="3861234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fade/>
      </p:transition>
    </mc:Choice>
    <mc:Fallback>
      <p:transition spd="slow" advClick="0" advTm="10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eau&#10;&#10;Description générée automatiquement">
            <a:extLst>
              <a:ext uri="{FF2B5EF4-FFF2-40B4-BE49-F238E27FC236}">
                <a16:creationId xmlns:a16="http://schemas.microsoft.com/office/drawing/2014/main" id="{2F1149F1-071B-AEF2-0768-4B94C2D8A24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72918" y="753000"/>
            <a:ext cx="8028000" cy="5352000"/>
          </a:xfrm>
          <a:prstGeom prst="rect">
            <a:avLst/>
          </a:prstGeom>
          <a:ln w="8255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8BCEC0F-90AA-79F3-3508-FC412A0D04F5}"/>
              </a:ext>
            </a:extLst>
          </p:cNvPr>
          <p:cNvSpPr txBox="1"/>
          <p:nvPr/>
        </p:nvSpPr>
        <p:spPr>
          <a:xfrm>
            <a:off x="5564257" y="6105000"/>
            <a:ext cx="86553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err="1">
                <a:solidFill>
                  <a:srgbClr val="FFFF00"/>
                </a:solidFill>
              </a:rPr>
              <a:t>Doelan</a:t>
            </a:r>
            <a:r>
              <a:rPr lang="fr-FR" sz="2800" b="1" dirty="0">
                <a:solidFill>
                  <a:srgbClr val="FFFF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297259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fade/>
      </p:transition>
    </mc:Choice>
    <mc:Fallback>
      <p:transition spd="slow" advClick="0" advTm="10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bâtiment, ciel&#10;&#10;Description générée automatiquement">
            <a:extLst>
              <a:ext uri="{FF2B5EF4-FFF2-40B4-BE49-F238E27FC236}">
                <a16:creationId xmlns:a16="http://schemas.microsoft.com/office/drawing/2014/main" id="{73AFB1BC-1D18-81F2-6CF3-5ECA456FD82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4766" y="487982"/>
            <a:ext cx="8028000" cy="6021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CE79630-9B6D-D64F-7BA0-20AF228F7277}"/>
              </a:ext>
            </a:extLst>
          </p:cNvPr>
          <p:cNvSpPr txBox="1"/>
          <p:nvPr/>
        </p:nvSpPr>
        <p:spPr>
          <a:xfrm>
            <a:off x="9303026" y="2113268"/>
            <a:ext cx="254441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 Faouët (Morbihan), la chapelle Sainte-Barbe et l'oratoire Saint-Michel : vue extérieure d'ensemble.</a:t>
            </a:r>
          </a:p>
        </p:txBody>
      </p:sp>
    </p:spTree>
    <p:extLst>
      <p:ext uri="{BB962C8B-B14F-4D97-AF65-F5344CB8AC3E}">
        <p14:creationId xmlns:p14="http://schemas.microsoft.com/office/powerpoint/2010/main" val="3210995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fade/>
      </p:transition>
    </mc:Choice>
    <mc:Fallback>
      <p:transition spd="slow" advClick="0" advTm="10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ciel&#10;&#10;Description générée automatiquement">
            <a:extLst>
              <a:ext uri="{FF2B5EF4-FFF2-40B4-BE49-F238E27FC236}">
                <a16:creationId xmlns:a16="http://schemas.microsoft.com/office/drawing/2014/main" id="{94C2854E-D5DA-04DF-A93D-BDEFAE65E4A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6000" y="189000"/>
            <a:ext cx="4320000" cy="6480000"/>
          </a:xfrm>
          <a:prstGeom prst="ellipse">
            <a:avLst/>
          </a:prstGeom>
          <a:ln w="114300" cap="rnd" cmpd="dbl">
            <a:solidFill>
              <a:srgbClr val="FFFF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CE3698A-2139-C6A0-53E5-C27A6D37C7CF}"/>
              </a:ext>
            </a:extLst>
          </p:cNvPr>
          <p:cNvSpPr txBox="1"/>
          <p:nvPr/>
        </p:nvSpPr>
        <p:spPr>
          <a:xfrm>
            <a:off x="344504" y="4853118"/>
            <a:ext cx="402866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 Faouët (Morbihan): arche du pont et escalier de la chapelle Sainte-Barbe.</a:t>
            </a:r>
          </a:p>
        </p:txBody>
      </p:sp>
    </p:spTree>
    <p:extLst>
      <p:ext uri="{BB962C8B-B14F-4D97-AF65-F5344CB8AC3E}">
        <p14:creationId xmlns:p14="http://schemas.microsoft.com/office/powerpoint/2010/main" val="1123753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fade/>
      </p:transition>
    </mc:Choice>
    <mc:Fallback>
      <p:transition spd="slow" advClick="0" advTm="10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nuage, bâtiment&#10;&#10;Description générée automatiquement">
            <a:extLst>
              <a:ext uri="{FF2B5EF4-FFF2-40B4-BE49-F238E27FC236}">
                <a16:creationId xmlns:a16="http://schemas.microsoft.com/office/drawing/2014/main" id="{FCA1D4CB-5564-331C-8B5A-F768AD4D4EF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96000" y="523362"/>
            <a:ext cx="9000000" cy="5254683"/>
          </a:xfrm>
          <a:prstGeom prst="rect">
            <a:avLst/>
          </a:prstGeom>
          <a:solidFill>
            <a:srgbClr val="FFFFFF">
              <a:shade val="85000"/>
            </a:srgbClr>
          </a:solidFill>
          <a:ln w="69850" cap="sq" cmpd="dbl">
            <a:solidFill>
              <a:srgbClr val="C0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024CD95D-BAC4-B059-0EFE-305AB2C2D927}"/>
              </a:ext>
            </a:extLst>
          </p:cNvPr>
          <p:cNvSpPr txBox="1"/>
          <p:nvPr/>
        </p:nvSpPr>
        <p:spPr>
          <a:xfrm>
            <a:off x="1596000" y="5778045"/>
            <a:ext cx="1072852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Le Faouët (Morbihan) : l'église paroissiale Notre-Dame de l'Assomption, vue extérieure d'ensemble du placître.(</a:t>
            </a:r>
            <a:r>
              <a:rPr lang="fr-FR" sz="2800" b="1" dirty="0" err="1"/>
              <a:t>Faouet</a:t>
            </a:r>
            <a:r>
              <a:rPr lang="fr-FR" sz="2800" b="1" dirty="0"/>
              <a:t> )</a:t>
            </a:r>
          </a:p>
        </p:txBody>
      </p:sp>
    </p:spTree>
    <p:extLst>
      <p:ext uri="{BB962C8B-B14F-4D97-AF65-F5344CB8AC3E}">
        <p14:creationId xmlns:p14="http://schemas.microsoft.com/office/powerpoint/2010/main" val="24221197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fade/>
      </p:transition>
    </mc:Choice>
    <mc:Fallback>
      <p:transition spd="slow" advClick="0" advTm="10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ottage, toit&#10;&#10;Description générée automatiquement">
            <a:extLst>
              <a:ext uri="{FF2B5EF4-FFF2-40B4-BE49-F238E27FC236}">
                <a16:creationId xmlns:a16="http://schemas.microsoft.com/office/drawing/2014/main" id="{10B1E8BE-5F57-0E2F-ED79-E04809D8AF1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4000" y="1550854"/>
            <a:ext cx="10944000" cy="3756292"/>
          </a:xfrm>
          <a:prstGeom prst="rect">
            <a:avLst/>
          </a:prstGeom>
          <a:ln w="76200" cmpd="dbl">
            <a:solidFill>
              <a:srgbClr val="7030A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0AE1949-4C84-C5D8-19A9-A98EB97ED5E1}"/>
              </a:ext>
            </a:extLst>
          </p:cNvPr>
          <p:cNvSpPr txBox="1"/>
          <p:nvPr/>
        </p:nvSpPr>
        <p:spPr>
          <a:xfrm>
            <a:off x="938610" y="5128591"/>
            <a:ext cx="11198086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r>
              <a:rPr lang="fr-FR" sz="2800" b="1" dirty="0"/>
              <a:t>Le musée de l'Abeille Vivante et la Cité des Fourmis, vue extérieure du bâtiment.( </a:t>
            </a:r>
            <a:r>
              <a:rPr lang="fr-FR" sz="2800" b="1" dirty="0" err="1"/>
              <a:t>Faouet</a:t>
            </a:r>
            <a:r>
              <a:rPr lang="fr-FR" sz="2800" b="1" dirty="0"/>
              <a:t> )</a:t>
            </a:r>
          </a:p>
        </p:txBody>
      </p:sp>
    </p:spTree>
    <p:extLst>
      <p:ext uri="{BB962C8B-B14F-4D97-AF65-F5344CB8AC3E}">
        <p14:creationId xmlns:p14="http://schemas.microsoft.com/office/powerpoint/2010/main" val="2498188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fade/>
      </p:transition>
    </mc:Choice>
    <mc:Fallback>
      <p:transition spd="slow" advClick="0" advTm="10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plante, Ruines&#10;&#10;Description générée automatiquement">
            <a:extLst>
              <a:ext uri="{FF2B5EF4-FFF2-40B4-BE49-F238E27FC236}">
                <a16:creationId xmlns:a16="http://schemas.microsoft.com/office/drawing/2014/main" id="{62B4C886-3B0E-0C08-9413-9135FF4DA64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000" y="163980"/>
            <a:ext cx="4896000" cy="6530040"/>
          </a:xfrm>
          <a:prstGeom prst="rect">
            <a:avLst/>
          </a:prstGeom>
          <a:ln w="762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FC0363F-9CBE-95E4-DB30-A19EC2FC0002}"/>
              </a:ext>
            </a:extLst>
          </p:cNvPr>
          <p:cNvSpPr txBox="1"/>
          <p:nvPr/>
        </p:nvSpPr>
        <p:spPr>
          <a:xfrm>
            <a:off x="401219" y="3313043"/>
            <a:ext cx="2964834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800" b="1" dirty="0">
              <a:solidFill>
                <a:schemeClr val="bg1"/>
              </a:solidFill>
            </a:endParaRPr>
          </a:p>
          <a:p>
            <a:r>
              <a:rPr lang="fr-FR" sz="2800" b="1" dirty="0">
                <a:solidFill>
                  <a:schemeClr val="bg1"/>
                </a:solidFill>
              </a:rPr>
              <a:t>Plus de détails</a:t>
            </a:r>
          </a:p>
          <a:p>
            <a:r>
              <a:rPr lang="fr-FR" sz="2800" b="1" dirty="0">
                <a:solidFill>
                  <a:schemeClr val="bg1"/>
                </a:solidFill>
              </a:rPr>
              <a:t>Chapelle Sainte-Barbe, et les arches menant à l'oratoire Saint-Michel.(</a:t>
            </a:r>
            <a:r>
              <a:rPr lang="fr-FR" sz="2800" b="1" dirty="0" err="1">
                <a:solidFill>
                  <a:schemeClr val="bg1"/>
                </a:solidFill>
              </a:rPr>
              <a:t>Faouet</a:t>
            </a:r>
            <a:r>
              <a:rPr lang="fr-FR" sz="2800" b="1" dirty="0">
                <a:solidFill>
                  <a:schemeClr val="bg1"/>
                </a:solidFill>
              </a:rPr>
              <a:t> )</a:t>
            </a:r>
          </a:p>
        </p:txBody>
      </p:sp>
    </p:spTree>
    <p:extLst>
      <p:ext uri="{BB962C8B-B14F-4D97-AF65-F5344CB8AC3E}">
        <p14:creationId xmlns:p14="http://schemas.microsoft.com/office/powerpoint/2010/main" val="37834011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fade/>
      </p:transition>
    </mc:Choice>
    <mc:Fallback>
      <p:transition spd="slow" advClick="0" advTm="10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bâtiment, mégalithe, plein air, herbe&#10;&#10;Description générée automatiquement">
            <a:extLst>
              <a:ext uri="{FF2B5EF4-FFF2-40B4-BE49-F238E27FC236}">
                <a16:creationId xmlns:a16="http://schemas.microsoft.com/office/drawing/2014/main" id="{58BAE296-181C-3689-C345-041F0E23B33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0504" y="981000"/>
            <a:ext cx="8709498" cy="4896000"/>
          </a:xfrm>
          <a:prstGeom prst="rect">
            <a:avLst/>
          </a:prstGeom>
          <a:ln w="82550" cmpd="dbl">
            <a:solidFill>
              <a:srgbClr val="FFFF00"/>
            </a:solidFill>
          </a:ln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6A4BD2AA-4EF5-0F38-D85D-06D7766A8E81}"/>
              </a:ext>
            </a:extLst>
          </p:cNvPr>
          <p:cNvSpPr txBox="1"/>
          <p:nvPr/>
        </p:nvSpPr>
        <p:spPr>
          <a:xfrm>
            <a:off x="3882887" y="5877000"/>
            <a:ext cx="74742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Alignements (Carnac )</a:t>
            </a:r>
          </a:p>
        </p:txBody>
      </p:sp>
    </p:spTree>
    <p:extLst>
      <p:ext uri="{BB962C8B-B14F-4D97-AF65-F5344CB8AC3E}">
        <p14:creationId xmlns:p14="http://schemas.microsoft.com/office/powerpoint/2010/main" val="452676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fade/>
      </p:transition>
    </mc:Choice>
    <mc:Fallback>
      <p:transition spd="slow" advClick="0" advTm="10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arbre&#10;&#10;Description générée automatiquement">
            <a:extLst>
              <a:ext uri="{FF2B5EF4-FFF2-40B4-BE49-F238E27FC236}">
                <a16:creationId xmlns:a16="http://schemas.microsoft.com/office/drawing/2014/main" id="{E7543C9B-ABBB-045D-1BBA-D9AF49707D5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54088" y="300965"/>
            <a:ext cx="7776000" cy="5832000"/>
          </a:xfrm>
          <a:prstGeom prst="rect">
            <a:avLst/>
          </a:prstGeom>
          <a:ln w="79375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38092F0-18EA-39A1-D3D3-FBCB8471F22C}"/>
              </a:ext>
            </a:extLst>
          </p:cNvPr>
          <p:cNvSpPr txBox="1"/>
          <p:nvPr/>
        </p:nvSpPr>
        <p:spPr>
          <a:xfrm>
            <a:off x="2361912" y="6103670"/>
            <a:ext cx="7951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, </a:t>
            </a:r>
            <a:r>
              <a:rPr lang="fr-FR" sz="2800" b="1" dirty="0">
                <a:solidFill>
                  <a:srgbClr val="FFFF00"/>
                </a:solidFill>
              </a:rPr>
              <a:t>Morbihan, Carnac, Alignement de </a:t>
            </a:r>
            <a:r>
              <a:rPr lang="fr-FR" sz="2800" b="1" dirty="0" err="1">
                <a:solidFill>
                  <a:srgbClr val="FFFF00"/>
                </a:solidFill>
              </a:rPr>
              <a:t>Kermario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59140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fade/>
      </p:transition>
    </mc:Choice>
    <mc:Fallback>
      <p:transition spd="slow" advClick="0" advTm="10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plante&#10;&#10;Description générée automatiquement">
            <a:extLst>
              <a:ext uri="{FF2B5EF4-FFF2-40B4-BE49-F238E27FC236}">
                <a16:creationId xmlns:a16="http://schemas.microsoft.com/office/drawing/2014/main" id="{A61F85F6-BD1B-1874-7913-4A5355B2A00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689" y="786946"/>
            <a:ext cx="7920000" cy="5284108"/>
          </a:xfrm>
          <a:prstGeom prst="rect">
            <a:avLst/>
          </a:prstGeom>
          <a:ln w="79375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48C3FBB-275F-E676-5225-3BBB4982EEDB}"/>
              </a:ext>
            </a:extLst>
          </p:cNvPr>
          <p:cNvSpPr txBox="1"/>
          <p:nvPr/>
        </p:nvSpPr>
        <p:spPr>
          <a:xfrm>
            <a:off x="1179444" y="6071054"/>
            <a:ext cx="102571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Alignement de </a:t>
            </a:r>
            <a:r>
              <a:rPr lang="fr-FR" sz="2800" b="1" dirty="0" err="1">
                <a:solidFill>
                  <a:srgbClr val="FFFF00"/>
                </a:solidFill>
              </a:rPr>
              <a:t>Kermario</a:t>
            </a:r>
            <a:r>
              <a:rPr lang="fr-FR" sz="2800" b="1" dirty="0">
                <a:solidFill>
                  <a:srgbClr val="FFFF00"/>
                </a:solidFill>
              </a:rPr>
              <a:t>. (Carnac, Morbihan, Bretagne, France)</a:t>
            </a:r>
          </a:p>
        </p:txBody>
      </p:sp>
    </p:spTree>
    <p:extLst>
      <p:ext uri="{BB962C8B-B14F-4D97-AF65-F5344CB8AC3E}">
        <p14:creationId xmlns:p14="http://schemas.microsoft.com/office/powerpoint/2010/main" val="3795072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fade/>
      </p:transition>
    </mc:Choice>
    <mc:Fallback>
      <p:transition spd="slow" advClick="0" advTm="10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lac, eau&#10;&#10;Description générée automatiquement">
            <a:extLst>
              <a:ext uri="{FF2B5EF4-FFF2-40B4-BE49-F238E27FC236}">
                <a16:creationId xmlns:a16="http://schemas.microsoft.com/office/drawing/2014/main" id="{FE73CB98-720F-086D-D4B9-1D7CBDC977A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46870" y="395385"/>
            <a:ext cx="7956000" cy="5967000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FDD11D0-6CCB-EFD5-903F-905941B2FC75}"/>
              </a:ext>
            </a:extLst>
          </p:cNvPr>
          <p:cNvSpPr txBox="1"/>
          <p:nvPr/>
        </p:nvSpPr>
        <p:spPr>
          <a:xfrm>
            <a:off x="187669" y="2392067"/>
            <a:ext cx="2659201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La cale du Passage au </a:t>
            </a:r>
            <a:r>
              <a:rPr lang="fr-FR" sz="2800" b="1" dirty="0" err="1"/>
              <a:t>Relecq</a:t>
            </a:r>
            <a:r>
              <a:rPr lang="fr-FR" sz="2800" b="1" dirty="0"/>
              <a:t>-Kerhuon et à l'arrière-plan, le Passage côté Plougastel-Daoulas</a:t>
            </a:r>
            <a:r>
              <a:rPr lang="fr-FR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92113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fade/>
      </p:transition>
    </mc:Choice>
    <mc:Fallback>
      <p:transition spd="slow" advClick="0" advTm="10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ruit, fraise, plante, pot de fleurs&#10;&#10;Description générée automatiquement">
            <a:extLst>
              <a:ext uri="{FF2B5EF4-FFF2-40B4-BE49-F238E27FC236}">
                <a16:creationId xmlns:a16="http://schemas.microsoft.com/office/drawing/2014/main" id="{ABBAE43C-C764-E220-D5E0-F03ADCF363F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1147" y="195469"/>
            <a:ext cx="5088532" cy="6467061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0DE2C32-E522-EF46-2DAC-4DC8BE3E5AC9}"/>
              </a:ext>
            </a:extLst>
          </p:cNvPr>
          <p:cNvSpPr txBox="1"/>
          <p:nvPr/>
        </p:nvSpPr>
        <p:spPr>
          <a:xfrm>
            <a:off x="8653669" y="4810538"/>
            <a:ext cx="33925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Fraises de Plougastel</a:t>
            </a:r>
          </a:p>
        </p:txBody>
      </p:sp>
    </p:spTree>
    <p:extLst>
      <p:ext uri="{BB962C8B-B14F-4D97-AF65-F5344CB8AC3E}">
        <p14:creationId xmlns:p14="http://schemas.microsoft.com/office/powerpoint/2010/main" val="3453472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fade/>
      </p:transition>
    </mc:Choice>
    <mc:Fallback>
      <p:transition spd="slow" advClick="0" advTm="10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erre, plante, arbre&#10;&#10;Description générée automatiquement">
            <a:extLst>
              <a:ext uri="{FF2B5EF4-FFF2-40B4-BE49-F238E27FC236}">
                <a16:creationId xmlns:a16="http://schemas.microsoft.com/office/drawing/2014/main" id="{FE26C09C-24AD-4E01-CFF6-0655DA119CA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78296" y="441000"/>
            <a:ext cx="7968000" cy="5976000"/>
          </a:xfrm>
          <a:prstGeom prst="rect">
            <a:avLst/>
          </a:prstGeom>
          <a:ln w="79375" cmpd="dbl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98C5D00-88B8-2A20-063A-C838023B8401}"/>
              </a:ext>
            </a:extLst>
          </p:cNvPr>
          <p:cNvSpPr txBox="1"/>
          <p:nvPr/>
        </p:nvSpPr>
        <p:spPr>
          <a:xfrm>
            <a:off x="56190" y="2570922"/>
            <a:ext cx="277854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800" b="1" dirty="0"/>
          </a:p>
          <a:p>
            <a:r>
              <a:rPr lang="fr-FR" sz="2800" b="1" dirty="0"/>
              <a:t>Plus de détails</a:t>
            </a:r>
          </a:p>
          <a:p>
            <a:r>
              <a:rPr lang="fr-FR" sz="2800" b="1" dirty="0"/>
              <a:t>Plougastel-Daoulas : culture de fraises en hauteur et sous serre.</a:t>
            </a:r>
          </a:p>
        </p:txBody>
      </p:sp>
    </p:spTree>
    <p:extLst>
      <p:ext uri="{BB962C8B-B14F-4D97-AF65-F5344CB8AC3E}">
        <p14:creationId xmlns:p14="http://schemas.microsoft.com/office/powerpoint/2010/main" val="42801873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fade/>
      </p:transition>
    </mc:Choice>
    <mc:Fallback>
      <p:transition spd="slow" advClick="0" advTm="10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statue&#10;&#10;Description générée automatiquement">
            <a:extLst>
              <a:ext uri="{FF2B5EF4-FFF2-40B4-BE49-F238E27FC236}">
                <a16:creationId xmlns:a16="http://schemas.microsoft.com/office/drawing/2014/main" id="{04010118-CE96-147D-08C7-EBA1F2A8C18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21369" y="407974"/>
            <a:ext cx="8549262" cy="5724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82E77FA-3A6A-0F52-24D3-68AC5A0CB216}"/>
              </a:ext>
            </a:extLst>
          </p:cNvPr>
          <p:cNvSpPr txBox="1"/>
          <p:nvPr/>
        </p:nvSpPr>
        <p:spPr>
          <a:xfrm>
            <a:off x="2328667" y="5906687"/>
            <a:ext cx="10257182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800" b="1" dirty="0"/>
              <a:t>Calvaire de Plougastel-Daoulas (Finistère, France)</a:t>
            </a:r>
          </a:p>
        </p:txBody>
      </p:sp>
    </p:spTree>
    <p:extLst>
      <p:ext uri="{BB962C8B-B14F-4D97-AF65-F5344CB8AC3E}">
        <p14:creationId xmlns:p14="http://schemas.microsoft.com/office/powerpoint/2010/main" val="3507889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fade/>
      </p:transition>
    </mc:Choice>
    <mc:Fallback>
      <p:transition spd="slow" advClick="0" advTm="10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hotographie aérienne, aérien, Vue plongeante, plein air&#10;&#10;Description générée automatiquement">
            <a:extLst>
              <a:ext uri="{FF2B5EF4-FFF2-40B4-BE49-F238E27FC236}">
                <a16:creationId xmlns:a16="http://schemas.microsoft.com/office/drawing/2014/main" id="{7EE239E1-FCDC-7B0A-5B0F-ABA4DA01F13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55913" y="493607"/>
            <a:ext cx="8680174" cy="5643000"/>
          </a:xfrm>
          <a:prstGeom prst="rect">
            <a:avLst/>
          </a:prstGeom>
          <a:ln w="762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7B33C9C-0276-37EE-79F2-D3F6A94082EB}"/>
              </a:ext>
            </a:extLst>
          </p:cNvPr>
          <p:cNvSpPr txBox="1"/>
          <p:nvPr/>
        </p:nvSpPr>
        <p:spPr>
          <a:xfrm>
            <a:off x="3962399" y="6136607"/>
            <a:ext cx="86801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Vue aérienne de Concarneau</a:t>
            </a:r>
          </a:p>
        </p:txBody>
      </p:sp>
    </p:spTree>
    <p:extLst>
      <p:ext uri="{BB962C8B-B14F-4D97-AF65-F5344CB8AC3E}">
        <p14:creationId xmlns:p14="http://schemas.microsoft.com/office/powerpoint/2010/main" val="1371720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fade/>
      </p:transition>
    </mc:Choice>
    <mc:Fallback>
      <p:transition spd="slow" advClick="0" advTm="10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Photographie aérienne, eau, Vue plongeante&#10;&#10;Description générée automatiquement">
            <a:extLst>
              <a:ext uri="{FF2B5EF4-FFF2-40B4-BE49-F238E27FC236}">
                <a16:creationId xmlns:a16="http://schemas.microsoft.com/office/drawing/2014/main" id="{4A64D5CA-2A60-DFC3-B2A1-77BF2866386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66273" y="291469"/>
            <a:ext cx="8859453" cy="5904000"/>
          </a:xfrm>
          <a:prstGeom prst="rect">
            <a:avLst/>
          </a:prstGeom>
          <a:ln w="82550" cmpd="dbl">
            <a:solidFill>
              <a:schemeClr val="bg1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9C59A60-27F7-3A41-7E2C-547A2073E57F}"/>
              </a:ext>
            </a:extLst>
          </p:cNvPr>
          <p:cNvSpPr txBox="1"/>
          <p:nvPr/>
        </p:nvSpPr>
        <p:spPr>
          <a:xfrm>
            <a:off x="2752952" y="5908166"/>
            <a:ext cx="9240266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800" b="1" dirty="0">
                <a:solidFill>
                  <a:schemeClr val="bg1"/>
                </a:solidFill>
              </a:rPr>
              <a:t>Vue aérienne de la ville close de Concarneau.</a:t>
            </a:r>
          </a:p>
        </p:txBody>
      </p:sp>
    </p:spTree>
    <p:extLst>
      <p:ext uri="{BB962C8B-B14F-4D97-AF65-F5344CB8AC3E}">
        <p14:creationId xmlns:p14="http://schemas.microsoft.com/office/powerpoint/2010/main" val="23001739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fade/>
      </p:transition>
    </mc:Choice>
    <mc:Fallback>
      <p:transition spd="slow" advClick="0" advTm="10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voile, voilier&#10;&#10;Description générée automatiquement">
            <a:extLst>
              <a:ext uri="{FF2B5EF4-FFF2-40B4-BE49-F238E27FC236}">
                <a16:creationId xmlns:a16="http://schemas.microsoft.com/office/drawing/2014/main" id="{122D509A-EF60-705F-E8B0-823A8986219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6880" y="1234440"/>
            <a:ext cx="8778240" cy="438912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3091F4F-7D38-2AB0-10C2-D4FD8685A823}"/>
              </a:ext>
            </a:extLst>
          </p:cNvPr>
          <p:cNvSpPr txBox="1"/>
          <p:nvPr/>
        </p:nvSpPr>
        <p:spPr>
          <a:xfrm>
            <a:off x="5181600" y="5635607"/>
            <a:ext cx="66128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Port De Lorient</a:t>
            </a:r>
          </a:p>
        </p:txBody>
      </p:sp>
    </p:spTree>
    <p:extLst>
      <p:ext uri="{BB962C8B-B14F-4D97-AF65-F5344CB8AC3E}">
        <p14:creationId xmlns:p14="http://schemas.microsoft.com/office/powerpoint/2010/main" val="1263073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fade/>
      </p:transition>
    </mc:Choice>
    <mc:Fallback>
      <p:transition spd="slow" advClick="0" advTm="10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hotographie aérienne, aérien, plein air, Vue plongeante&#10;&#10;Description générée automatiquement">
            <a:extLst>
              <a:ext uri="{FF2B5EF4-FFF2-40B4-BE49-F238E27FC236}">
                <a16:creationId xmlns:a16="http://schemas.microsoft.com/office/drawing/2014/main" id="{0B416CA0-3F90-3F89-A718-C00946F733B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1278" y="450089"/>
            <a:ext cx="9000000" cy="5957822"/>
          </a:xfrm>
          <a:prstGeom prst="rect">
            <a:avLst/>
          </a:prstGeom>
          <a:ln w="79375" cmpd="dbl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9B1DA1B-53DA-2F82-55D0-2765B0813C83}"/>
              </a:ext>
            </a:extLst>
          </p:cNvPr>
          <p:cNvSpPr txBox="1"/>
          <p:nvPr/>
        </p:nvSpPr>
        <p:spPr>
          <a:xfrm>
            <a:off x="10008844" y="3775523"/>
            <a:ext cx="2438400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r>
              <a:rPr lang="fr-FR" sz="2800" b="1" dirty="0"/>
              <a:t>La rade de Lorient</a:t>
            </a:r>
          </a:p>
        </p:txBody>
      </p:sp>
    </p:spTree>
    <p:extLst>
      <p:ext uri="{BB962C8B-B14F-4D97-AF65-F5344CB8AC3E}">
        <p14:creationId xmlns:p14="http://schemas.microsoft.com/office/powerpoint/2010/main" val="961068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fade/>
      </p:transition>
    </mc:Choice>
    <mc:Fallback>
      <p:transition spd="slow" advClick="0" advTm="10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roduits de boulangerie, nourriture, pâtisserie, Gluten&#10;&#10;Description générée automatiquement">
            <a:extLst>
              <a:ext uri="{FF2B5EF4-FFF2-40B4-BE49-F238E27FC236}">
                <a16:creationId xmlns:a16="http://schemas.microsoft.com/office/drawing/2014/main" id="{85E261F4-9BC0-724F-5874-714AB40875C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18292" y="384334"/>
            <a:ext cx="8028000" cy="577640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bg1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0AEC913-6BD4-2FEE-7208-0C58C0371B18}"/>
              </a:ext>
            </a:extLst>
          </p:cNvPr>
          <p:cNvSpPr txBox="1"/>
          <p:nvPr/>
        </p:nvSpPr>
        <p:spPr>
          <a:xfrm>
            <a:off x="3432313" y="5869188"/>
            <a:ext cx="6983896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r>
              <a:rPr lang="fr-FR" sz="2800" b="1" dirty="0"/>
              <a:t>Gâteau breton de la région de Lorient</a:t>
            </a:r>
          </a:p>
        </p:txBody>
      </p:sp>
    </p:spTree>
    <p:extLst>
      <p:ext uri="{BB962C8B-B14F-4D97-AF65-F5344CB8AC3E}">
        <p14:creationId xmlns:p14="http://schemas.microsoft.com/office/powerpoint/2010/main" val="3633511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fade/>
      </p:transition>
    </mc:Choice>
    <mc:Fallback>
      <p:transition spd="slow" advClick="0" advTm="10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ciel&#10;&#10;Description générée automatiquement">
            <a:extLst>
              <a:ext uri="{FF2B5EF4-FFF2-40B4-BE49-F238E27FC236}">
                <a16:creationId xmlns:a16="http://schemas.microsoft.com/office/drawing/2014/main" id="{4BA21048-6832-6ADA-2CB8-C16F33651C4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30000" y="490331"/>
            <a:ext cx="8532000" cy="5659122"/>
          </a:xfrm>
          <a:prstGeom prst="rect">
            <a:avLst/>
          </a:prstGeom>
          <a:ln w="228600" cap="sq" cmpd="thickThin">
            <a:solidFill>
              <a:schemeClr val="accent4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07A2A93-F234-64D2-EE89-AAED624226A9}"/>
              </a:ext>
            </a:extLst>
          </p:cNvPr>
          <p:cNvSpPr txBox="1"/>
          <p:nvPr/>
        </p:nvSpPr>
        <p:spPr>
          <a:xfrm>
            <a:off x="1398104" y="6057781"/>
            <a:ext cx="9395792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b="1" dirty="0">
              <a:solidFill>
                <a:schemeClr val="bg1"/>
              </a:solidFill>
            </a:endParaRPr>
          </a:p>
          <a:p>
            <a:r>
              <a:rPr lang="fr-FR" sz="2800" b="1" dirty="0">
                <a:solidFill>
                  <a:schemeClr val="bg1"/>
                </a:solidFill>
              </a:rPr>
              <a:t>Vannes, remparts, tour du Connétables, cathédrale, et jardins</a:t>
            </a:r>
          </a:p>
        </p:txBody>
      </p:sp>
    </p:spTree>
    <p:extLst>
      <p:ext uri="{BB962C8B-B14F-4D97-AF65-F5344CB8AC3E}">
        <p14:creationId xmlns:p14="http://schemas.microsoft.com/office/powerpoint/2010/main" val="994764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fade/>
      </p:transition>
    </mc:Choice>
    <mc:Fallback>
      <p:transition spd="slow" advClick="0" advTm="10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ciel, arbre&#10;&#10;Description générée automatiquement">
            <a:extLst>
              <a:ext uri="{FF2B5EF4-FFF2-40B4-BE49-F238E27FC236}">
                <a16:creationId xmlns:a16="http://schemas.microsoft.com/office/drawing/2014/main" id="{41B750BE-5A6A-2B92-B130-5E8DE03233B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9166" y="337832"/>
            <a:ext cx="9108000" cy="6069616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7F1EC7A-11F9-3B27-8FFC-7A34EE5387BE}"/>
              </a:ext>
            </a:extLst>
          </p:cNvPr>
          <p:cNvSpPr txBox="1"/>
          <p:nvPr/>
        </p:nvSpPr>
        <p:spPr>
          <a:xfrm>
            <a:off x="534834" y="4246971"/>
            <a:ext cx="243840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Hôtel Lagorce, Jardin du Château de l’Hermine, Vannes</a:t>
            </a:r>
          </a:p>
        </p:txBody>
      </p:sp>
    </p:spTree>
    <p:extLst>
      <p:ext uri="{BB962C8B-B14F-4D97-AF65-F5344CB8AC3E}">
        <p14:creationId xmlns:p14="http://schemas.microsoft.com/office/powerpoint/2010/main" val="2293463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fade/>
      </p:transition>
    </mc:Choice>
    <mc:Fallback>
      <p:transition spd="slow" advClick="0" advTm="10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ateau, eau&#10;&#10;Description générée automatiquement">
            <a:extLst>
              <a:ext uri="{FF2B5EF4-FFF2-40B4-BE49-F238E27FC236}">
                <a16:creationId xmlns:a16="http://schemas.microsoft.com/office/drawing/2014/main" id="{9E3622F9-62B5-7F11-8A82-61534663D1E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68000" y="371081"/>
            <a:ext cx="8856000" cy="5901679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2364283-C206-2D42-1E45-FE091C951C27}"/>
              </a:ext>
            </a:extLst>
          </p:cNvPr>
          <p:cNvSpPr txBox="1"/>
          <p:nvPr/>
        </p:nvSpPr>
        <p:spPr>
          <a:xfrm>
            <a:off x="3505199" y="6057781"/>
            <a:ext cx="7726018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800" b="1" dirty="0">
                <a:solidFill>
                  <a:srgbClr val="FFFF00"/>
                </a:solidFill>
              </a:rPr>
              <a:t>Rive gauche du Port de Vannes</a:t>
            </a:r>
          </a:p>
        </p:txBody>
      </p:sp>
    </p:spTree>
    <p:extLst>
      <p:ext uri="{BB962C8B-B14F-4D97-AF65-F5344CB8AC3E}">
        <p14:creationId xmlns:p14="http://schemas.microsoft.com/office/powerpoint/2010/main" val="3402607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fade/>
      </p:transition>
    </mc:Choice>
    <mc:Fallback>
      <p:transition spd="slow" advClick="0" advTm="10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nack, nourriture, plein air, copeau&#10;&#10;Description générée automatiquement">
            <a:extLst>
              <a:ext uri="{FF2B5EF4-FFF2-40B4-BE49-F238E27FC236}">
                <a16:creationId xmlns:a16="http://schemas.microsoft.com/office/drawing/2014/main" id="{820AC4EB-C5BD-F70E-D8CA-BCFAB4445FA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173" y="523220"/>
            <a:ext cx="6336000" cy="6028357"/>
          </a:xfrm>
          <a:prstGeom prst="roundRect">
            <a:avLst>
              <a:gd name="adj" fmla="val 16667"/>
            </a:avLst>
          </a:prstGeom>
          <a:ln w="63500" cmpd="dbl">
            <a:solidFill>
              <a:srgbClr val="FF00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75A1BFC-3554-153B-F4FE-8416DE971D4C}"/>
              </a:ext>
            </a:extLst>
          </p:cNvPr>
          <p:cNvSpPr txBox="1"/>
          <p:nvPr/>
        </p:nvSpPr>
        <p:spPr>
          <a:xfrm>
            <a:off x="2321191" y="0"/>
            <a:ext cx="48476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Palets Bretons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BCE2F588-C306-69BA-36C6-2E4BE449A62C}"/>
              </a:ext>
            </a:extLst>
          </p:cNvPr>
          <p:cNvSpPr txBox="1"/>
          <p:nvPr/>
        </p:nvSpPr>
        <p:spPr>
          <a:xfrm>
            <a:off x="6612834" y="523220"/>
            <a:ext cx="58972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Présenté Le Finistère 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230C1472-707E-96F2-5F85-02822985C27E}"/>
              </a:ext>
            </a:extLst>
          </p:cNvPr>
          <p:cNvSpPr txBox="1"/>
          <p:nvPr/>
        </p:nvSpPr>
        <p:spPr>
          <a:xfrm>
            <a:off x="7050157" y="2395692"/>
            <a:ext cx="48105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AF5A0B42-D40C-0F77-246A-33C9F07B3F0D}"/>
              </a:ext>
            </a:extLst>
          </p:cNvPr>
          <p:cNvSpPr txBox="1"/>
          <p:nvPr/>
        </p:nvSpPr>
        <p:spPr>
          <a:xfrm>
            <a:off x="8547652" y="3246542"/>
            <a:ext cx="37503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2492529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fade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</TotalTime>
  <Words>245</Words>
  <Application>Microsoft Office PowerPoint</Application>
  <PresentationFormat>Grand écran</PresentationFormat>
  <Paragraphs>45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3</cp:revision>
  <dcterms:created xsi:type="dcterms:W3CDTF">2023-10-20T07:06:53Z</dcterms:created>
  <dcterms:modified xsi:type="dcterms:W3CDTF">2023-10-21T08:06:10Z</dcterms:modified>
</cp:coreProperties>
</file>