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80" r:id="rId2"/>
    <p:sldId id="278" r:id="rId3"/>
    <p:sldId id="274" r:id="rId4"/>
    <p:sldId id="276" r:id="rId5"/>
    <p:sldId id="279" r:id="rId6"/>
    <p:sldId id="275" r:id="rId7"/>
    <p:sldId id="277" r:id="rId8"/>
    <p:sldId id="269" r:id="rId9"/>
    <p:sldId id="256" r:id="rId10"/>
    <p:sldId id="268" r:id="rId11"/>
    <p:sldId id="270" r:id="rId12"/>
    <p:sldId id="271" r:id="rId13"/>
    <p:sldId id="257" r:id="rId14"/>
    <p:sldId id="262" r:id="rId15"/>
    <p:sldId id="261" r:id="rId16"/>
    <p:sldId id="258" r:id="rId17"/>
    <p:sldId id="266" r:id="rId18"/>
    <p:sldId id="263" r:id="rId19"/>
    <p:sldId id="264" r:id="rId20"/>
    <p:sldId id="265" r:id="rId21"/>
    <p:sldId id="267" r:id="rId22"/>
    <p:sldId id="272" r:id="rId23"/>
    <p:sldId id="260" r:id="rId24"/>
    <p:sldId id="259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vuXiE9gI43TkdCv7xVoFA==" hashData="8FgsaDRibCykiz+4JPYADGLLyZgyqwHFxtJXJxE0+MAn/N8bBw0tyjoP5wsWCQlzcJoGk3Lf8jnXTtpJJ2yAo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1DB1B89-C5B4-4243-BBFA-C7ABE66E0A24}" v="1" dt="2023-10-21T05:04:22.7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52" autoAdjust="0"/>
    <p:restoredTop sz="94660"/>
  </p:normalViewPr>
  <p:slideViewPr>
    <p:cSldViewPr snapToGrid="0">
      <p:cViewPr varScale="1">
        <p:scale>
          <a:sx n="97" d="100"/>
          <a:sy n="97" d="100"/>
        </p:scale>
        <p:origin x="78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01BF3B-FBD1-4D3F-97E9-C10544CB66ED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10E2E7-1B9A-4E2A-BD42-C1A61871C4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0795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1134B4-B585-C604-B0FE-52C7A21BB0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F18B1DF-7C25-F9DF-1659-291CC464CB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08EF567-BEB7-BA93-F01B-DAAB5A099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471DA-A6F7-477A-A00A-57E6695D12E8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673E0C-E8DA-1735-72A5-D46C390EA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92B5EC-14A0-510B-C876-01E9128AA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8E0BC-D89A-40D8-84E7-7584A39C6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141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57F5AC-D1CD-DB4E-5F24-88B5332A9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A71F5AC-A10A-3F42-ED84-0183914FDE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572B73-EE2D-34E7-FC6B-7208DB4A80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471DA-A6F7-477A-A00A-57E6695D12E8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C6AA25-ADF0-2772-4D5D-7C10C45D4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D53242-8B19-DF73-0E00-FF5C870AB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8E0BC-D89A-40D8-84E7-7584A39C6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02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B6B7F3-4D8D-33E1-D0CC-C6A1F6AB9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BAD15A5-FE84-7498-5220-741B4A3742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CCC090-8468-09E7-B24E-4D5F80352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471DA-A6F7-477A-A00A-57E6695D12E8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E190F1-DEEF-7DD0-9F7D-7E22B63DF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3E1804-261E-8A15-1AD3-F4AFD3A82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8E0BC-D89A-40D8-84E7-7584A39C6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289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C9729F-006F-AF3E-914D-76A7B93A3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A7799D-A465-BB55-89FD-8F5994F21D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11BD672-6EB9-D002-9E1D-613ABFF1BF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DD7DAB2-1EB7-81CF-90B5-22430DF26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471DA-A6F7-477A-A00A-57E6695D12E8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24822F2-3746-4379-2833-D6B20383E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9C043DB-82B7-B702-EC8F-561D74747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8E0BC-D89A-40D8-84E7-7584A39C6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540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47F468-EE5E-98BD-EA1C-66C942A62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E9F0E34-AECB-DF7F-E530-553E497EE6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7528EB-336B-1D5D-7D71-C026234992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9D97199-6D60-D425-E99B-CFA22AF894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154C5E9-C726-BB34-A5AC-74B747C31C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D1479E4-7C04-20E5-59B2-96634D273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471DA-A6F7-477A-A00A-57E6695D12E8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55E5792-429E-A6F5-FAA6-68441F770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87EF46D-C4FF-1A23-5043-FD711BC3F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8E0BC-D89A-40D8-84E7-7584A39C6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830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1A257F-35FD-8AC9-F130-E0C10D520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1C87852-4162-FE62-FEFC-5B990B877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471DA-A6F7-477A-A00A-57E6695D12E8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5A8055A-838E-E982-CD37-DAFB4359E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E195C0F-E95E-591F-1F4A-63619A7D8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8E0BC-D89A-40D8-84E7-7584A39C6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90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C928243-C73C-EAAA-835E-B4BAAEF7C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471DA-A6F7-477A-A00A-57E6695D12E8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9204A52-8F76-31EC-7CE8-31E98DD94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8EFBDF3-5710-D585-361A-853FEC294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8E0BC-D89A-40D8-84E7-7584A39C6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141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571BC4-3F50-97DA-377A-0F96B1350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F19AD0-6F49-8D45-514F-7C14CC6059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C537373-C095-8494-6023-3D347E8251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D7877A5-AECE-BB5D-0E31-A1FBFFCA8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471DA-A6F7-477A-A00A-57E6695D12E8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BCD2536-C202-3938-320E-E76CDD849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21CAE53-07BD-371C-FB8E-B67E465F5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8E0BC-D89A-40D8-84E7-7584A39C6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020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21488E-B22E-C8E2-E95D-5693A40C7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4558AA5-12B0-215C-66EB-80F08CCFC8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6198C-48F7-EA6F-66C2-FC35885753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A06E2ED-ED0E-D3A0-3EAF-A95076339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471DA-A6F7-477A-A00A-57E6695D12E8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0493E29-F79B-6D59-9F79-92F8CA65C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0454DB6-7294-642B-E395-5D65393AE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8E0BC-D89A-40D8-84E7-7584A39C6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38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A158EF-BC3C-DF86-B624-C88695FF0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8650F42-50FB-A116-A7F8-F0B0150F97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B256DA9-61F5-5E02-A784-6995CF700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471DA-A6F7-477A-A00A-57E6695D12E8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A3F8B9-FB23-2B52-3C1F-A96B33C96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A9027F-F5C3-5DDF-8FBF-00D89835D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8E0BC-D89A-40D8-84E7-7584A39C6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46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6A5E5DF-0D95-1106-418A-6652A47719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852ABBE-74A8-A081-3F24-2DDA392ECA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94CAAD-244D-5E21-90E1-AE8F66DA5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471DA-A6F7-477A-A00A-57E6695D12E8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79489A-8268-F94A-EBCC-41F109178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DCEBD9-C0CC-247D-DE6A-B066BCF4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8E0BC-D89A-40D8-84E7-7584A39C6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768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4180A55-AA1E-7087-6304-1487BF0FC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3E445D-5EF7-7F4B-769D-CAA4CC9EF1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EED557-5460-670F-864A-767965CE93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471DA-A6F7-477A-A00A-57E6695D12E8}" type="datetimeFigureOut">
              <a:rPr lang="fr-FR" smtClean="0"/>
              <a:t>21/10/2023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CC99BE-0F15-5D08-6E10-07589E3A3F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D5CC8D5-B6F1-571B-BE20-C2F8299586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48E0BC-D89A-40D8-84E7-7584A39C68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3635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08B5869-B9E9-7388-15C0-D29EFE61CD1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71" y="1261949"/>
            <a:ext cx="4228292" cy="5206085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BBEDD5C-AD04-CB87-6C40-D51686233A0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191871"/>
            <a:ext cx="5295753" cy="3429000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72AD80B-EB00-7D2A-634D-DF5360B2AB6E}"/>
              </a:ext>
            </a:extLst>
          </p:cNvPr>
          <p:cNvSpPr txBox="1"/>
          <p:nvPr/>
        </p:nvSpPr>
        <p:spPr>
          <a:xfrm>
            <a:off x="1506071" y="687469"/>
            <a:ext cx="9749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                           OSAGES  et  MONTAUBAN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861DCD8-4592-6BC2-DA77-ABA185976310}"/>
              </a:ext>
            </a:extLst>
          </p:cNvPr>
          <p:cNvSpPr txBox="1"/>
          <p:nvPr/>
        </p:nvSpPr>
        <p:spPr>
          <a:xfrm>
            <a:off x="4084690" y="248138"/>
            <a:ext cx="45918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Propose</a:t>
            </a:r>
          </a:p>
        </p:txBody>
      </p:sp>
    </p:spTree>
    <p:extLst>
      <p:ext uri="{BB962C8B-B14F-4D97-AF65-F5344CB8AC3E}">
        <p14:creationId xmlns:p14="http://schemas.microsoft.com/office/powerpoint/2010/main" val="128652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push dir="u"/>
        <p:sndAc>
          <p:stSnd loop="1">
            <p:snd r:embed="rId2" name="The Lake and I composed by Ernesto Cortazar.wav"/>
          </p:stSnd>
        </p:sndAc>
      </p:transition>
    </mc:Choice>
    <mc:Fallback xmlns="">
      <p:transition spd="slow" advClick="0" advTm="15000">
        <p:push dir="u"/>
        <p:sndAc>
          <p:stSnd loop="1">
            <p:snd r:embed="rId5" name="The Lake and I composed by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9CC48CC-6010-0862-3A76-E32B2D2A6D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4342" y="329453"/>
            <a:ext cx="5091658" cy="6199094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4A4B0A-3E19-3494-9B22-6A222B0D0E9D}"/>
              </a:ext>
            </a:extLst>
          </p:cNvPr>
          <p:cNvSpPr txBox="1"/>
          <p:nvPr/>
        </p:nvSpPr>
        <p:spPr>
          <a:xfrm>
            <a:off x="6387353" y="5688106"/>
            <a:ext cx="4854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Indien Osage peinture de Georges CATLIN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9CFE087-9480-821A-BD76-B5749C9D2FDC}"/>
              </a:ext>
            </a:extLst>
          </p:cNvPr>
          <p:cNvSpPr txBox="1"/>
          <p:nvPr/>
        </p:nvSpPr>
        <p:spPr>
          <a:xfrm>
            <a:off x="6777318" y="1169894"/>
            <a:ext cx="446442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    LES OSAGES</a:t>
            </a:r>
          </a:p>
          <a:p>
            <a:endParaRPr lang="fr-FR" sz="2000" b="1" dirty="0"/>
          </a:p>
          <a:p>
            <a:r>
              <a:rPr lang="fr-FR" sz="2000" b="1" dirty="0">
                <a:solidFill>
                  <a:srgbClr val="FFFF00"/>
                </a:solidFill>
              </a:rPr>
              <a:t>Tribu d’Amérindiens aux Etats-Unis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installés dans le Comté d’Osage en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Oklahoma</a:t>
            </a:r>
          </a:p>
          <a:p>
            <a:endParaRPr lang="fr-FR" sz="2000" b="1" dirty="0"/>
          </a:p>
          <a:p>
            <a:endParaRPr lang="fr-FR" sz="2000" b="1" dirty="0"/>
          </a:p>
          <a:p>
            <a:r>
              <a:rPr lang="fr-FR" sz="2000" b="1" dirty="0">
                <a:solidFill>
                  <a:srgbClr val="FFFF00"/>
                </a:solidFill>
              </a:rPr>
              <a:t>Histoire de leur destin….</a:t>
            </a:r>
          </a:p>
        </p:txBody>
      </p:sp>
    </p:spTree>
    <p:extLst>
      <p:ext uri="{BB962C8B-B14F-4D97-AF65-F5344CB8AC3E}">
        <p14:creationId xmlns:p14="http://schemas.microsoft.com/office/powerpoint/2010/main" val="3485538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E9ED2F-7249-0881-5E01-4BACF6B605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1347" y="1110502"/>
            <a:ext cx="2667000" cy="32385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CC6C25-B83C-7781-0865-3A7B15BFC53F}"/>
              </a:ext>
            </a:extLst>
          </p:cNvPr>
          <p:cNvSpPr txBox="1"/>
          <p:nvPr/>
        </p:nvSpPr>
        <p:spPr>
          <a:xfrm>
            <a:off x="1075765" y="4531659"/>
            <a:ext cx="465268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René-Robert Cavelier de la Salle (1643-1687)</a:t>
            </a:r>
          </a:p>
          <a:p>
            <a:endParaRPr lang="fr-FR" b="1" dirty="0"/>
          </a:p>
          <a:p>
            <a:r>
              <a:rPr lang="fr-FR" b="1" dirty="0"/>
              <a:t>Prend possession de la Louisiane au nom du Roi Louis XIV en 1682, le vaste territoire inclut les Grandes Plaines où vit la tribu Osage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C13A227-5341-4657-A71A-7E6E7721975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554730"/>
            <a:ext cx="5438775" cy="577711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tx1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24952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CE1B769-E4C2-DCFD-70FE-272311E39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2847" y="752288"/>
            <a:ext cx="6350000" cy="5003800"/>
          </a:xfrm>
          <a:prstGeom prst="rect">
            <a:avLst/>
          </a:prstGeom>
          <a:ln w="53975" cmpd="dbl">
            <a:solidFill>
              <a:srgbClr val="FF0000"/>
            </a:solidFill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5C40A17-1449-C8E0-EB95-BF5DB9733D11}"/>
              </a:ext>
            </a:extLst>
          </p:cNvPr>
          <p:cNvSpPr txBox="1"/>
          <p:nvPr/>
        </p:nvSpPr>
        <p:spPr>
          <a:xfrm>
            <a:off x="5150224" y="5997388"/>
            <a:ext cx="52981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Osages et Missionnaires Français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7C92460-1C03-C63E-9753-1592A9D2C800}"/>
              </a:ext>
            </a:extLst>
          </p:cNvPr>
          <p:cNvSpPr txBox="1"/>
          <p:nvPr/>
        </p:nvSpPr>
        <p:spPr>
          <a:xfrm>
            <a:off x="605118" y="1331259"/>
            <a:ext cx="38055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En 1803, Napoléon Bonaparte vend la Louisiane aux Etats-Unis, sous la présidence de Thomas JEFFERSON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/>
              <a:t>Les missionnaires et trappeurs Français qui entretenaient de bonnes relations avec les Osages, se retirent de la région</a:t>
            </a:r>
          </a:p>
        </p:txBody>
      </p:sp>
    </p:spTree>
    <p:extLst>
      <p:ext uri="{BB962C8B-B14F-4D97-AF65-F5344CB8AC3E}">
        <p14:creationId xmlns:p14="http://schemas.microsoft.com/office/powerpoint/2010/main" val="4239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20E763-DC06-5C8C-890B-9AA2104C98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6330" y="246473"/>
            <a:ext cx="5169586" cy="6365053"/>
          </a:xfrm>
          <a:prstGeom prst="rect">
            <a:avLst/>
          </a:prstGeom>
          <a:ln w="508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3626F8-CEFF-65F7-10AD-BA778629F304}"/>
              </a:ext>
            </a:extLst>
          </p:cNvPr>
          <p:cNvSpPr txBox="1"/>
          <p:nvPr/>
        </p:nvSpPr>
        <p:spPr>
          <a:xfrm>
            <a:off x="578224" y="5284694"/>
            <a:ext cx="50695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Shonka Sabe (Black Dog) chef de la Division Hunkah</a:t>
            </a:r>
          </a:p>
          <a:p>
            <a:r>
              <a:rPr lang="fr-FR" dirty="0"/>
              <a:t> de la tribu Osage peint en 1834 par G. CATLIN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548971C-B235-3B81-733B-BAB3BA8D6495}"/>
              </a:ext>
            </a:extLst>
          </p:cNvPr>
          <p:cNvSpPr txBox="1"/>
          <p:nvPr/>
        </p:nvSpPr>
        <p:spPr>
          <a:xfrm>
            <a:off x="578224" y="645459"/>
            <a:ext cx="5169586" cy="3693319"/>
          </a:xfrm>
          <a:prstGeom prst="rect">
            <a:avLst/>
          </a:prstGeom>
          <a:pattFill prst="pct90">
            <a:fgClr>
              <a:schemeClr val="accent4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b="1" dirty="0"/>
              <a:t>En 1827 un groupe d’Osages entreprend de venir en France (Petit Chef et, son épouse Femme Faucon – Esprit Noir et, son épouse Soleil Sacré – Grand Soldat et, Jeune Soldat, embarquent à la Nouvelle-Orléans</a:t>
            </a:r>
          </a:p>
          <a:p>
            <a:endParaRPr lang="fr-FR" b="1" dirty="0"/>
          </a:p>
          <a:p>
            <a:r>
              <a:rPr lang="fr-FR" b="1" dirty="0"/>
              <a:t>Les Amérindiens débarquent six mois après au Havre; applaudis par la foule, rencontrent le maire, assistent à des spectacles, réceptions.</a:t>
            </a:r>
          </a:p>
          <a:p>
            <a:r>
              <a:rPr lang="fr-FR" b="1" dirty="0"/>
              <a:t>Après une escale à Rouen ils rejoignent PARIS</a:t>
            </a:r>
          </a:p>
          <a:p>
            <a:endParaRPr lang="fr-FR" b="1" dirty="0"/>
          </a:p>
          <a:p>
            <a:r>
              <a:rPr lang="fr-FR" b="1" dirty="0"/>
              <a:t>Reçus par le Roi Charles X à Saint-Cloud, accueillis</a:t>
            </a:r>
          </a:p>
          <a:p>
            <a:r>
              <a:rPr lang="fr-FR" b="1" dirty="0"/>
              <a:t> à l’Opéra, dans les théâtres, palais etc.</a:t>
            </a:r>
          </a:p>
        </p:txBody>
      </p:sp>
    </p:spTree>
    <p:extLst>
      <p:ext uri="{BB962C8B-B14F-4D97-AF65-F5344CB8AC3E}">
        <p14:creationId xmlns:p14="http://schemas.microsoft.com/office/powerpoint/2010/main" val="324121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A9816A-B6C0-0289-5384-DDD9248430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2718" y="999192"/>
            <a:ext cx="3556000" cy="4483100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242F2F-A3D0-D2BD-3425-5F41B5C2486F}"/>
              </a:ext>
            </a:extLst>
          </p:cNvPr>
          <p:cNvSpPr txBox="1"/>
          <p:nvPr/>
        </p:nvSpPr>
        <p:spPr>
          <a:xfrm>
            <a:off x="6096000" y="4853357"/>
            <a:ext cx="54415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Guillaume-Valentin DUBOURG  évêque</a:t>
            </a:r>
          </a:p>
          <a:p>
            <a:r>
              <a:rPr lang="fr-FR" dirty="0"/>
              <a:t>(1766-1833)</a:t>
            </a:r>
          </a:p>
          <a:p>
            <a:endParaRPr lang="fr-FR" dirty="0"/>
          </a:p>
          <a:p>
            <a:r>
              <a:rPr lang="fr-FR" dirty="0"/>
              <a:t>Diocèse de Louisiane en 1812</a:t>
            </a:r>
          </a:p>
          <a:p>
            <a:endParaRPr lang="fr-FR" dirty="0"/>
          </a:p>
          <a:p>
            <a:r>
              <a:rPr lang="fr-FR" dirty="0"/>
              <a:t> puis à Montauban dès 1826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A9701CC-488F-211B-4909-7CF5CF147AF0}"/>
              </a:ext>
            </a:extLst>
          </p:cNvPr>
          <p:cNvSpPr txBox="1"/>
          <p:nvPr/>
        </p:nvSpPr>
        <p:spPr>
          <a:xfrm>
            <a:off x="5768788" y="726141"/>
            <a:ext cx="57687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fin 1827, le public se désintéresse de leur sort et, ils errent sans argent en Europe, certains décèdent</a:t>
            </a:r>
          </a:p>
          <a:p>
            <a:endParaRPr lang="fr-FR" b="1" dirty="0"/>
          </a:p>
          <a:p>
            <a:r>
              <a:rPr lang="fr-FR" b="1" dirty="0"/>
              <a:t>En 1829, la troupe décide de retrouver Monseigneur DUBOURG, ancien évêque de Louisiane qui est en poste à MONTAUBAN, ils arrivent en fin d’année, épuisés dans la ville, L’évêque leur offre l’hospitalité et, organise des quêtes pour financer leur retour. Ils rentrent aux Etats-Unis</a:t>
            </a:r>
          </a:p>
        </p:txBody>
      </p:sp>
    </p:spTree>
    <p:extLst>
      <p:ext uri="{BB962C8B-B14F-4D97-AF65-F5344CB8AC3E}">
        <p14:creationId xmlns:p14="http://schemas.microsoft.com/office/powerpoint/2010/main" val="420152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80F6AD-0276-4A54-59FB-427BDF9683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446" y="1426845"/>
            <a:ext cx="5251554" cy="4004310"/>
          </a:xfrm>
          <a:prstGeom prst="rect">
            <a:avLst/>
          </a:prstGeom>
          <a:ln w="53975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A5BAE6-64A8-10FE-8F3C-3C43344626BA}"/>
              </a:ext>
            </a:extLst>
          </p:cNvPr>
          <p:cNvSpPr txBox="1"/>
          <p:nvPr/>
        </p:nvSpPr>
        <p:spPr>
          <a:xfrm>
            <a:off x="6790765" y="1653988"/>
            <a:ext cx="45585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Président Américain Cavin COOLIDGE</a:t>
            </a:r>
          </a:p>
          <a:p>
            <a:r>
              <a:rPr lang="fr-FR" sz="2000" b="1" dirty="0"/>
              <a:t> avec 4 Indiens Osages, après avoir signé le projet de loi accordant aux Indiens, la pleine citoyenneté   (1924)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CECAFCB-F4B6-9B28-C751-81AE43D00B02}"/>
              </a:ext>
            </a:extLst>
          </p:cNvPr>
          <p:cNvSpPr txBox="1"/>
          <p:nvPr/>
        </p:nvSpPr>
        <p:spPr>
          <a:xfrm>
            <a:off x="6865605" y="3184386"/>
            <a:ext cx="440887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Fin du 19eme, début du 20eme siècle</a:t>
            </a:r>
          </a:p>
          <a:p>
            <a:endParaRPr lang="fr-FR" sz="2000" b="1" dirty="0"/>
          </a:p>
          <a:p>
            <a:r>
              <a:rPr lang="fr-FR" sz="2000" b="1" dirty="0"/>
              <a:t>Le gouvernement Américain attribue aux Osages, une réserve au nord de l’Oklahoma</a:t>
            </a:r>
          </a:p>
          <a:p>
            <a:r>
              <a:rPr lang="fr-FR" sz="2000" b="1" dirty="0"/>
              <a:t>Les terres se révèlent riches en pétrole, assurant la survie de la tribu Osage</a:t>
            </a:r>
          </a:p>
        </p:txBody>
      </p:sp>
    </p:spTree>
    <p:extLst>
      <p:ext uri="{BB962C8B-B14F-4D97-AF65-F5344CB8AC3E}">
        <p14:creationId xmlns:p14="http://schemas.microsoft.com/office/powerpoint/2010/main" val="120092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BD21FC28-0185-E36E-542D-0BE58489ED1B}"/>
              </a:ext>
            </a:extLst>
          </p:cNvPr>
          <p:cNvSpPr txBox="1"/>
          <p:nvPr/>
        </p:nvSpPr>
        <p:spPr>
          <a:xfrm>
            <a:off x="8256494" y="793376"/>
            <a:ext cx="33886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Le rond-point des totems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C794DD6-F483-F6D1-6429-0B73319019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765" y="1162708"/>
            <a:ext cx="6643955" cy="4500744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5C2F0C9-1BE6-460C-A548-5582C5F92A4E}"/>
              </a:ext>
            </a:extLst>
          </p:cNvPr>
          <p:cNvSpPr txBox="1"/>
          <p:nvPr/>
        </p:nvSpPr>
        <p:spPr>
          <a:xfrm>
            <a:off x="8256494" y="1849433"/>
            <a:ext cx="338865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Actuellement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La ville de MONTAUBAN sur l’initiative d’une Association (Oklahoma- </a:t>
            </a:r>
            <a:r>
              <a:rPr lang="fr-FR" b="1" dirty="0" err="1">
                <a:solidFill>
                  <a:srgbClr val="FFFF00"/>
                </a:solidFill>
              </a:rPr>
              <a:t>Occitania</a:t>
            </a:r>
            <a:r>
              <a:rPr lang="fr-FR" b="1" dirty="0">
                <a:solidFill>
                  <a:srgbClr val="FFFF00"/>
                </a:solidFill>
              </a:rPr>
              <a:t>) est jumelée avec PAWHUSKA siège du Conseil tribal Osage.</a:t>
            </a:r>
          </a:p>
          <a:p>
            <a:r>
              <a:rPr lang="fr-FR" b="1" dirty="0">
                <a:solidFill>
                  <a:srgbClr val="FFFF00"/>
                </a:solidFill>
              </a:rPr>
              <a:t>A l’entrée de la ville, un rond-point comporte des structures métalliques tubulaires allongées en forme de rectangles jaune, rouge et bleu avec une plaque en l’honneur des Osages</a:t>
            </a:r>
          </a:p>
          <a:p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3192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>
            <a:extLst>
              <a:ext uri="{FF2B5EF4-FFF2-40B4-BE49-F238E27FC236}">
                <a16:creationId xmlns:a16="http://schemas.microsoft.com/office/drawing/2014/main" id="{BCCB0AB5-345E-67BF-A381-271B4110A9A8}"/>
              </a:ext>
            </a:extLst>
          </p:cNvPr>
          <p:cNvSpPr txBox="1"/>
          <p:nvPr/>
        </p:nvSpPr>
        <p:spPr>
          <a:xfrm>
            <a:off x="6266329" y="5624463"/>
            <a:ext cx="52846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Jardin des plantes Montauban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7626130-2E49-5A9F-13C0-798DFCC5F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1033" y="606032"/>
            <a:ext cx="4320515" cy="5760687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0CEE98C-5649-683B-E4FE-52C9427FFB50}"/>
              </a:ext>
            </a:extLst>
          </p:cNvPr>
          <p:cNvSpPr txBox="1"/>
          <p:nvPr/>
        </p:nvSpPr>
        <p:spPr>
          <a:xfrm>
            <a:off x="6481482" y="1048871"/>
            <a:ext cx="48543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Toujours à  MONTAUBAN en 1992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Un espace du Jardin des plantes leur est réservé</a:t>
            </a:r>
          </a:p>
          <a:p>
            <a:r>
              <a:rPr lang="fr-FR" b="1" dirty="0">
                <a:solidFill>
                  <a:srgbClr val="FFFF00"/>
                </a:solidFill>
              </a:rPr>
              <a:t> avec des sculptures de pierre (page suivante)</a:t>
            </a:r>
          </a:p>
        </p:txBody>
      </p:sp>
    </p:spTree>
    <p:extLst>
      <p:ext uri="{BB962C8B-B14F-4D97-AF65-F5344CB8AC3E}">
        <p14:creationId xmlns:p14="http://schemas.microsoft.com/office/powerpoint/2010/main" val="695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1F69CC4-65E2-654F-CA0D-5F42C7942B40}"/>
              </a:ext>
            </a:extLst>
          </p:cNvPr>
          <p:cNvSpPr txBox="1"/>
          <p:nvPr/>
        </p:nvSpPr>
        <p:spPr>
          <a:xfrm>
            <a:off x="3003176" y="5414809"/>
            <a:ext cx="618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Sculptures Osages au Jardin des Plantes de Montauban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78C7907-CE3F-9CAD-760F-11C807AB9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867797"/>
            <a:ext cx="6267205" cy="4314729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92651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19A7D32-E15F-4E03-77EB-281A37F022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1941" y="806218"/>
            <a:ext cx="3789919" cy="524556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5340CD5B-74AD-4778-AAB2-18D6A3A389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64824" y="2115902"/>
            <a:ext cx="2205318" cy="350072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21B9904-EEE9-094F-25EC-809F18865A0B}"/>
              </a:ext>
            </a:extLst>
          </p:cNvPr>
          <p:cNvSpPr txBox="1"/>
          <p:nvPr/>
        </p:nvSpPr>
        <p:spPr>
          <a:xfrm>
            <a:off x="1411941" y="6380534"/>
            <a:ext cx="93681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Nombreux échanges entre Montalbanais et Osages – rencontres - manifestations</a:t>
            </a:r>
          </a:p>
        </p:txBody>
      </p:sp>
    </p:spTree>
    <p:extLst>
      <p:ext uri="{BB962C8B-B14F-4D97-AF65-F5344CB8AC3E}">
        <p14:creationId xmlns:p14="http://schemas.microsoft.com/office/powerpoint/2010/main" val="138971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144D40C-D563-B836-61C5-27B13A872C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0200" y="1175050"/>
            <a:ext cx="4087906" cy="4968633"/>
          </a:xfrm>
          <a:prstGeom prst="rect">
            <a:avLst/>
          </a:prstGeom>
          <a:ln w="53975" cmpd="dbl">
            <a:solidFill>
              <a:srgbClr val="FF0000"/>
            </a:solidFill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59CDAE9-46DD-1A6D-7E16-47089AAE2A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0011" y="1467619"/>
            <a:ext cx="3101789" cy="4676064"/>
          </a:xfrm>
          <a:prstGeom prst="rect">
            <a:avLst/>
          </a:prstGeom>
          <a:ln w="50800" cmpd="dbl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14962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16802B5-9D85-7616-74C4-854EB2E3A11F}"/>
              </a:ext>
            </a:extLst>
          </p:cNvPr>
          <p:cNvSpPr txBox="1"/>
          <p:nvPr/>
        </p:nvSpPr>
        <p:spPr>
          <a:xfrm>
            <a:off x="3402106" y="6131859"/>
            <a:ext cx="6024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Manifestation Amitié Osages et Montalbanais  2019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A5573BD-BDA1-ABDD-AF3A-18DE3C83BB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2734" y="824753"/>
            <a:ext cx="7436223" cy="4957482"/>
          </a:xfrm>
          <a:prstGeom prst="rect">
            <a:avLst/>
          </a:prstGeom>
          <a:ln w="57150" cmpd="dbl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99860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D1D2B9-82BC-0FBA-F1AE-F3F21CC8CA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2505" y="406282"/>
            <a:ext cx="6372000" cy="6045436"/>
          </a:xfrm>
          <a:prstGeom prst="rect">
            <a:avLst/>
          </a:prstGeom>
          <a:ln w="60325" cmpd="dbl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70474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F2DFF5-07F3-6E58-C59D-2CF3D6EA61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000" y="351675"/>
            <a:ext cx="5076000" cy="6154649"/>
          </a:xfrm>
          <a:prstGeom prst="rect">
            <a:avLst/>
          </a:prstGeom>
          <a:ln w="571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80B9D3-849B-4544-C99E-41E4DE514731}"/>
              </a:ext>
            </a:extLst>
          </p:cNvPr>
          <p:cNvSpPr txBox="1"/>
          <p:nvPr/>
        </p:nvSpPr>
        <p:spPr>
          <a:xfrm>
            <a:off x="7032812" y="806824"/>
            <a:ext cx="407445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MONTAUBAN</a:t>
            </a:r>
          </a:p>
          <a:p>
            <a:endParaRPr lang="fr-FR" b="1" dirty="0"/>
          </a:p>
          <a:p>
            <a:endParaRPr lang="fr-FR" b="1" dirty="0"/>
          </a:p>
          <a:p>
            <a:r>
              <a:rPr lang="fr-FR" b="1" dirty="0">
                <a:solidFill>
                  <a:srgbClr val="FFFF00"/>
                </a:solidFill>
              </a:rPr>
              <a:t>Localité – Préfecture du Tarn &amp; Garonne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 riche en Patrimoine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Cathédrale Notre-Dame de l’assomption</a:t>
            </a:r>
          </a:p>
          <a:p>
            <a:r>
              <a:rPr lang="fr-FR" b="1" dirty="0">
                <a:solidFill>
                  <a:srgbClr val="FFFF00"/>
                </a:solidFill>
              </a:rPr>
              <a:t>Musée Ingres</a:t>
            </a:r>
          </a:p>
          <a:p>
            <a:r>
              <a:rPr lang="fr-FR" b="1" dirty="0">
                <a:solidFill>
                  <a:srgbClr val="FFFF00"/>
                </a:solidFill>
              </a:rPr>
              <a:t>Pont Vieux</a:t>
            </a:r>
          </a:p>
          <a:p>
            <a:r>
              <a:rPr lang="fr-FR" b="1" dirty="0">
                <a:solidFill>
                  <a:srgbClr val="FFFF00"/>
                </a:solidFill>
              </a:rPr>
              <a:t>Place Nationale</a:t>
            </a:r>
          </a:p>
          <a:p>
            <a:r>
              <a:rPr lang="fr-FR" b="1" dirty="0">
                <a:solidFill>
                  <a:srgbClr val="FFFF00"/>
                </a:solidFill>
              </a:rPr>
              <a:t>Jardin des Plantes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Jumelée à PAWHUSKA en Louisiane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  ……….découverte……….</a:t>
            </a:r>
          </a:p>
          <a:p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67849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3988CA1-35D4-D607-B3E3-325093D084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670" y="509207"/>
            <a:ext cx="5387819" cy="4990640"/>
          </a:xfrm>
          <a:prstGeom prst="rect">
            <a:avLst/>
          </a:prstGeom>
          <a:ln w="5715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1A466C-C16F-BDEC-BAA2-F25214B05E71}"/>
              </a:ext>
            </a:extLst>
          </p:cNvPr>
          <p:cNvSpPr txBox="1"/>
          <p:nvPr/>
        </p:nvSpPr>
        <p:spPr>
          <a:xfrm>
            <a:off x="484094" y="5741894"/>
            <a:ext cx="6252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Cathédrale Notre Dame de l’Assomption – façade -MONTAUBAN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8DEEE0D-1F9C-2B64-CD16-D66D9BDEBB9A}"/>
              </a:ext>
            </a:extLst>
          </p:cNvPr>
          <p:cNvSpPr txBox="1"/>
          <p:nvPr/>
        </p:nvSpPr>
        <p:spPr>
          <a:xfrm>
            <a:off x="6736976" y="975374"/>
            <a:ext cx="50426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Cathédrale monumentale perchée en haut de grandes marches</a:t>
            </a:r>
          </a:p>
          <a:p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>
                <a:solidFill>
                  <a:schemeClr val="bg1"/>
                </a:solidFill>
              </a:rPr>
              <a:t>En façade statues des 4 évangélistes</a:t>
            </a:r>
          </a:p>
          <a:p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>
                <a:solidFill>
                  <a:schemeClr val="bg1"/>
                </a:solidFill>
              </a:rPr>
              <a:t>Vaste nef</a:t>
            </a:r>
          </a:p>
          <a:p>
            <a:endParaRPr lang="fr-FR" b="1" dirty="0"/>
          </a:p>
          <a:p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86427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4BC2E3-37A9-C3D7-89A7-FDB1CB87E4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1534" y="349769"/>
            <a:ext cx="4824000" cy="604206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FE7612-39E8-FD37-E13F-D822A4C61D3A}"/>
              </a:ext>
            </a:extLst>
          </p:cNvPr>
          <p:cNvSpPr txBox="1"/>
          <p:nvPr/>
        </p:nvSpPr>
        <p:spPr>
          <a:xfrm>
            <a:off x="2302917" y="5292763"/>
            <a:ext cx="4827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Cathédrale de Montauban – la nef</a:t>
            </a:r>
          </a:p>
        </p:txBody>
      </p:sp>
    </p:spTree>
    <p:extLst>
      <p:ext uri="{BB962C8B-B14F-4D97-AF65-F5344CB8AC3E}">
        <p14:creationId xmlns:p14="http://schemas.microsoft.com/office/powerpoint/2010/main" val="420224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008DB8A8-3FF9-7959-9793-A7493864172C}"/>
              </a:ext>
            </a:extLst>
          </p:cNvPr>
          <p:cNvSpPr txBox="1"/>
          <p:nvPr/>
        </p:nvSpPr>
        <p:spPr>
          <a:xfrm>
            <a:off x="3133165" y="6414247"/>
            <a:ext cx="6642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Musée INGRES à Montauban – salle du Prince Noir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F0B7561-23B5-C0FD-8F5D-66EE74022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7355" y="280410"/>
            <a:ext cx="9798828" cy="6133837"/>
          </a:xfrm>
          <a:prstGeom prst="rect">
            <a:avLst/>
          </a:prstGeom>
          <a:ln w="50800" cmpd="dbl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5432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ADC72D5-B77F-4D49-7BA0-2D4896FCEB53}"/>
              </a:ext>
            </a:extLst>
          </p:cNvPr>
          <p:cNvSpPr txBox="1"/>
          <p:nvPr/>
        </p:nvSpPr>
        <p:spPr>
          <a:xfrm>
            <a:off x="6602506" y="5795682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Musée Ingres MONTAUBAN en nocturne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BB71F05-5248-7F6D-537A-E199268754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8300" y="457200"/>
            <a:ext cx="8801100" cy="5867400"/>
          </a:xfrm>
          <a:prstGeom prst="rect">
            <a:avLst/>
          </a:prstGeom>
          <a:ln w="50800" cmpd="dbl">
            <a:solidFill>
              <a:srgbClr val="FF00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2978F5A-7745-C2C4-B4D7-15D43BB7E4AF}"/>
              </a:ext>
            </a:extLst>
          </p:cNvPr>
          <p:cNvSpPr txBox="1"/>
          <p:nvPr/>
        </p:nvSpPr>
        <p:spPr>
          <a:xfrm>
            <a:off x="6096000" y="5795682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Musée Ingres Montauban en nocturne</a:t>
            </a:r>
          </a:p>
        </p:txBody>
      </p:sp>
    </p:spTree>
    <p:extLst>
      <p:ext uri="{BB962C8B-B14F-4D97-AF65-F5344CB8AC3E}">
        <p14:creationId xmlns:p14="http://schemas.microsoft.com/office/powerpoint/2010/main" val="216153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46D30B-14A7-ADC2-BBAB-EA8CB5C4F8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227759"/>
            <a:ext cx="9753600" cy="5972175"/>
          </a:xfrm>
          <a:prstGeom prst="roundRect">
            <a:avLst>
              <a:gd name="adj" fmla="val 16667"/>
            </a:avLst>
          </a:prstGeom>
          <a:ln w="50800" cmpd="dbl">
            <a:solidFill>
              <a:schemeClr val="bg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70F0B5-B161-75C9-81E4-D330A5DD63DE}"/>
              </a:ext>
            </a:extLst>
          </p:cNvPr>
          <p:cNvSpPr txBox="1"/>
          <p:nvPr/>
        </p:nvSpPr>
        <p:spPr>
          <a:xfrm>
            <a:off x="4439235" y="6260909"/>
            <a:ext cx="5365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MONTAUBAN  -  le Pont Vieux</a:t>
            </a:r>
          </a:p>
        </p:txBody>
      </p:sp>
    </p:spTree>
    <p:extLst>
      <p:ext uri="{BB962C8B-B14F-4D97-AF65-F5344CB8AC3E}">
        <p14:creationId xmlns:p14="http://schemas.microsoft.com/office/powerpoint/2010/main" val="428078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4AB529E-1CCF-9D31-A0C7-F5DD455C8B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7229" y="690869"/>
            <a:ext cx="8229600" cy="5333413"/>
          </a:xfrm>
          <a:prstGeom prst="rect">
            <a:avLst/>
          </a:prstGeom>
          <a:ln w="53975" cmpd="dbl">
            <a:solidFill>
              <a:srgbClr val="FF0000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5708B29-0765-B71E-ADA7-E490DE377E36}"/>
              </a:ext>
            </a:extLst>
          </p:cNvPr>
          <p:cNvSpPr txBox="1"/>
          <p:nvPr/>
        </p:nvSpPr>
        <p:spPr>
          <a:xfrm>
            <a:off x="4469158" y="6167131"/>
            <a:ext cx="4370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Place Nationale de MONTAUBAN</a:t>
            </a:r>
          </a:p>
        </p:txBody>
      </p:sp>
    </p:spTree>
    <p:extLst>
      <p:ext uri="{BB962C8B-B14F-4D97-AF65-F5344CB8AC3E}">
        <p14:creationId xmlns:p14="http://schemas.microsoft.com/office/powerpoint/2010/main" val="180627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DACC595-C00D-713A-2B16-B0C8289895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035" y="571500"/>
            <a:ext cx="7620000" cy="5715000"/>
          </a:xfrm>
          <a:prstGeom prst="rect">
            <a:avLst/>
          </a:prstGeom>
          <a:ln w="571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E4473E-CE18-04FC-989A-C6A7EA994641}"/>
              </a:ext>
            </a:extLst>
          </p:cNvPr>
          <p:cNvSpPr txBox="1"/>
          <p:nvPr/>
        </p:nvSpPr>
        <p:spPr>
          <a:xfrm>
            <a:off x="8861612" y="1035424"/>
            <a:ext cx="2554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PAWHUSKA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04D58DC-1B1B-B684-6EE5-0A055E61AA76}"/>
              </a:ext>
            </a:extLst>
          </p:cNvPr>
          <p:cNvSpPr txBox="1"/>
          <p:nvPr/>
        </p:nvSpPr>
        <p:spPr>
          <a:xfrm>
            <a:off x="8592671" y="2218765"/>
            <a:ext cx="32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Siège du Conseil tribal Osage</a:t>
            </a:r>
          </a:p>
          <a:p>
            <a:r>
              <a:rPr lang="fr-FR" b="1" dirty="0">
                <a:solidFill>
                  <a:srgbClr val="FFFF00"/>
                </a:solidFill>
              </a:rPr>
              <a:t>  en Oklahoma</a:t>
            </a:r>
          </a:p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Jumelage avec Montauban</a:t>
            </a:r>
          </a:p>
        </p:txBody>
      </p:sp>
    </p:spTree>
    <p:extLst>
      <p:ext uri="{BB962C8B-B14F-4D97-AF65-F5344CB8AC3E}">
        <p14:creationId xmlns:p14="http://schemas.microsoft.com/office/powerpoint/2010/main" val="340584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FDBE92-81B1-92F2-E50C-E12E61ED9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4772" y="375711"/>
            <a:ext cx="4284000" cy="6106577"/>
          </a:xfrm>
          <a:prstGeom prst="roundRect">
            <a:avLst>
              <a:gd name="adj" fmla="val 11111"/>
            </a:avLst>
          </a:prstGeom>
          <a:ln w="133350" cap="rnd">
            <a:solidFill>
              <a:schemeClr val="accent6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38052E2-B9DB-CF4E-6E6D-366A96D7736F}"/>
              </a:ext>
            </a:extLst>
          </p:cNvPr>
          <p:cNvSpPr txBox="1"/>
          <p:nvPr/>
        </p:nvSpPr>
        <p:spPr>
          <a:xfrm>
            <a:off x="645459" y="1546412"/>
            <a:ext cx="46661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Le nouveau film de Martin Scorcèse, sort en salle mi Octobre 2023, il évoque un pan de l’histoire de cette tribu Osage</a:t>
            </a:r>
          </a:p>
        </p:txBody>
      </p:sp>
    </p:spTree>
    <p:extLst>
      <p:ext uri="{BB962C8B-B14F-4D97-AF65-F5344CB8AC3E}">
        <p14:creationId xmlns:p14="http://schemas.microsoft.com/office/powerpoint/2010/main" val="2104864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>
        <p:push dir="u"/>
      </p:transition>
    </mc:Choice>
    <mc:Fallback xmlns="">
      <p:transition spd="slow" advClick="0" advTm="10000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2CFE46-6950-30FE-77BF-E65881C8E4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1640" y="566005"/>
            <a:ext cx="3924000" cy="5886000"/>
          </a:xfrm>
          <a:prstGeom prst="rect">
            <a:avLst/>
          </a:prstGeom>
          <a:ln w="53975" cmpd="dbl">
            <a:solidFill>
              <a:srgbClr val="FF00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1C14394-9D1A-A45A-05CE-97AD896D3A09}"/>
              </a:ext>
            </a:extLst>
          </p:cNvPr>
          <p:cNvSpPr txBox="1"/>
          <p:nvPr/>
        </p:nvSpPr>
        <p:spPr>
          <a:xfrm>
            <a:off x="6508376" y="927847"/>
            <a:ext cx="52981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Ce documentaire, qui sortira fin octobre 2023 revient sur le lien singulier unissant la tribu amérindienne Osage aux Occitans , depuis le </a:t>
            </a:r>
            <a:r>
              <a:rPr lang="fr-FR" b="1"/>
              <a:t>19eme siècle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30475C3-50C1-7C77-33C5-E96FEED18C08}"/>
              </a:ext>
            </a:extLst>
          </p:cNvPr>
          <p:cNvSpPr txBox="1"/>
          <p:nvPr/>
        </p:nvSpPr>
        <p:spPr>
          <a:xfrm>
            <a:off x="6508376" y="479866"/>
            <a:ext cx="4611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Lorient Vous A Proposé  </a:t>
            </a:r>
            <a:r>
              <a:rPr lang="fr-FR" b="1" dirty="0" err="1"/>
              <a:t>Osages</a:t>
            </a:r>
            <a:r>
              <a:rPr lang="fr-FR" b="1" dirty="0"/>
              <a:t> Et Montauban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29B40B5-7CB3-F386-38CB-F1D5A3F8F307}"/>
              </a:ext>
            </a:extLst>
          </p:cNvPr>
          <p:cNvSpPr txBox="1"/>
          <p:nvPr/>
        </p:nvSpPr>
        <p:spPr>
          <a:xfrm>
            <a:off x="8485239" y="2159687"/>
            <a:ext cx="29103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15520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:push dir="u"/>
      </p:transition>
    </mc:Choice>
    <mc:Fallback xmlns="">
      <p:transition spd="slow" advClick="0" advTm="15000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650</Words>
  <Application>Microsoft Office PowerPoint</Application>
  <PresentationFormat>Grand écran</PresentationFormat>
  <Paragraphs>93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27</cp:revision>
  <dcterms:created xsi:type="dcterms:W3CDTF">2023-10-19T18:22:48Z</dcterms:created>
  <dcterms:modified xsi:type="dcterms:W3CDTF">2023-10-21T21:15:38Z</dcterms:modified>
</cp:coreProperties>
</file>