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7" r:id="rId4"/>
    <p:sldId id="282" r:id="rId5"/>
    <p:sldId id="283" r:id="rId6"/>
    <p:sldId id="279" r:id="rId7"/>
    <p:sldId id="280" r:id="rId8"/>
    <p:sldId id="281" r:id="rId9"/>
    <p:sldId id="277" r:id="rId10"/>
    <p:sldId id="278" r:id="rId11"/>
    <p:sldId id="276" r:id="rId12"/>
    <p:sldId id="275" r:id="rId13"/>
    <p:sldId id="274" r:id="rId14"/>
    <p:sldId id="273" r:id="rId15"/>
    <p:sldId id="272" r:id="rId16"/>
    <p:sldId id="271" r:id="rId17"/>
    <p:sldId id="270" r:id="rId18"/>
    <p:sldId id="269" r:id="rId19"/>
    <p:sldId id="266" r:id="rId20"/>
    <p:sldId id="265" r:id="rId21"/>
    <p:sldId id="264" r:id="rId22"/>
    <p:sldId id="263" r:id="rId23"/>
    <p:sldId id="262" r:id="rId24"/>
    <p:sldId id="261"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guEfn/QeuBHkywNQCkRCw==" hashData="+fOHNAvupbki50TQ1SOUv3RVGLgmma7SGjt8lYKontzjjMxH3yojF+k1qocIN2mj+Isxqo2irKr44RwLtIw0f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360D60-B4AF-4B52-8162-63B3CD4CB6E1}" v="31" dt="2023-10-20T03:51:22.369"/>
    <p1510:client id="{87A8905A-B456-4CAA-A73E-10ED3C3FC817}" v="91" dt="2023-10-20T05:08:50.4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69" autoAdjust="0"/>
    <p:restoredTop sz="94660"/>
  </p:normalViewPr>
  <p:slideViewPr>
    <p:cSldViewPr snapToGrid="0">
      <p:cViewPr varScale="1">
        <p:scale>
          <a:sx n="92" d="100"/>
          <a:sy n="92" d="100"/>
        </p:scale>
        <p:origin x="10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E1E3BC-CDEC-B3B8-6673-88BAB8FD6AC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E0B7120-1444-6C36-F97B-E97D20AA6F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8815946-49E2-D287-FD13-5689B7EFC748}"/>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419E6E25-6323-C8CB-D3C8-F59F978D2B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52BF1-7B31-2DA8-9409-6EB44B416A9B}"/>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582590836"/>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751F90-C543-C0B0-23A4-6CF3F475243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22A9C5C-DCBE-7682-AC71-C90483E3A93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51FAF7-AC30-7691-B3AE-D5263C056CE9}"/>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AAAB75AF-3316-56E9-DABD-7963288448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164767-C3B8-EDD3-E895-DC5DB02E8BC6}"/>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3523704404"/>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3C0348-FDDB-9CC7-6C8B-13A76E3BCB9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E9BF6E4-D37E-2B9C-1076-196A0958FE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2320EEB-D735-C35B-645D-BAB79FDC43FA}"/>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0A904DD5-FF28-B9AA-6F5D-C2F99FE011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9447328-48B2-04FB-5A30-C7B55D12F7DC}"/>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394452611"/>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E1D883-D7A2-BBB5-7BA9-A82324987BA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58D3395-EAC8-E046-3EFF-AAE24BBDF9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9A01F38-977D-17C3-2CE9-DC42F06C562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5CB549D-CC8A-4888-CB28-DAF235C9130D}"/>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6" name="Espace réservé du pied de page 5">
            <a:extLst>
              <a:ext uri="{FF2B5EF4-FFF2-40B4-BE49-F238E27FC236}">
                <a16:creationId xmlns:a16="http://schemas.microsoft.com/office/drawing/2014/main" id="{2EAFF126-A687-E97B-9E32-2D6DADBDE4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68A4FD-5EDC-1301-B186-3EC18B09F1DE}"/>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613409749"/>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EE12B8-B0D3-C414-3C37-E7E1F3EFC07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FC0B745-EE32-698A-1ECB-CBCFAFA3D0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5830C01-643A-D4AD-39E1-F6994D589C0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B690071-9B3F-6D74-D626-B0652CC3DF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B9A12B4-2254-AC00-6DC6-5063D2825BC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4CFAF76-6D3C-2730-C535-CA7138E06769}"/>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8" name="Espace réservé du pied de page 7">
            <a:extLst>
              <a:ext uri="{FF2B5EF4-FFF2-40B4-BE49-F238E27FC236}">
                <a16:creationId xmlns:a16="http://schemas.microsoft.com/office/drawing/2014/main" id="{38325708-48DE-D312-8BD6-7B22570ACD7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9AB155D-AF64-FC38-294D-940CE048687E}"/>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378653438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B50ACB-CE13-1C88-4BE1-01280D46845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35F715B-2030-6E85-8302-B7EED19B78C2}"/>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4" name="Espace réservé du pied de page 3">
            <a:extLst>
              <a:ext uri="{FF2B5EF4-FFF2-40B4-BE49-F238E27FC236}">
                <a16:creationId xmlns:a16="http://schemas.microsoft.com/office/drawing/2014/main" id="{753BE323-4CCB-40CD-85B5-1AF2BD3B139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DFB359A-E8FF-F8B4-F0FE-2302C2B90537}"/>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2215541633"/>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B85FA43-E3E1-48FA-DE65-FE64DCFBE6E9}"/>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3" name="Espace réservé du pied de page 2">
            <a:extLst>
              <a:ext uri="{FF2B5EF4-FFF2-40B4-BE49-F238E27FC236}">
                <a16:creationId xmlns:a16="http://schemas.microsoft.com/office/drawing/2014/main" id="{52314F88-0B57-8BEC-E91A-F717676D284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52B6A30-F7CD-9883-3962-9D177E0746B6}"/>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1550557208"/>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430410-0938-D0A1-006B-EDE2C26A794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169E1E4-0950-F78E-A9B1-6DD2ED2CB1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3A9B54-4FAB-0B3F-EFF2-8D6B9A96A7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5D6B0B-66B1-85D5-782D-BEAF7FB5226F}"/>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6" name="Espace réservé du pied de page 5">
            <a:extLst>
              <a:ext uri="{FF2B5EF4-FFF2-40B4-BE49-F238E27FC236}">
                <a16:creationId xmlns:a16="http://schemas.microsoft.com/office/drawing/2014/main" id="{F748E3B0-4C37-40C3-6B29-F6DF5C2051B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8B377AE-032F-82F3-F04F-723D45A62C38}"/>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3575479442"/>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6D7ADB-FC6F-A388-6537-FCD66390BCB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37E436E-99A1-FE34-BD1D-6E27614E85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460D3BD-3550-3995-9DA6-A228C483C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DEF2A5B-DB83-36A7-A410-3C9DC7B03A59}"/>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6" name="Espace réservé du pied de page 5">
            <a:extLst>
              <a:ext uri="{FF2B5EF4-FFF2-40B4-BE49-F238E27FC236}">
                <a16:creationId xmlns:a16="http://schemas.microsoft.com/office/drawing/2014/main" id="{82F1073F-E135-AA2F-A810-63E1270157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EB5369-300F-F5EC-9F3F-7471B8787BA7}"/>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1531901292"/>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094C8A-95BD-D77F-81F6-FA6544175EC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D01F4BE-035A-29A5-4689-DBA2B3203D2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F52F44-8013-1622-08A7-3357D3891A54}"/>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50A365B4-1167-A0BD-DB73-4C76DF283B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A934787-32E5-0923-EA17-81678B7A7837}"/>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188278414"/>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D4E16BF-8D8D-CFED-2506-EEB48CDE64A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BE14164-CFDD-5CFC-CBC9-4BDEC285932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1097C37-A3D6-F85A-736B-1ECF9E7AA059}"/>
              </a:ext>
            </a:extLst>
          </p:cNvPr>
          <p:cNvSpPr>
            <a:spLocks noGrp="1"/>
          </p:cNvSpPr>
          <p:nvPr>
            <p:ph type="dt" sz="half" idx="10"/>
          </p:nvPr>
        </p:nvSpPr>
        <p:spPr/>
        <p:txBody>
          <a:body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8D9DBA07-D505-7CC4-39C6-D72CEFB4E0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2126FF-9A6B-E2DE-8781-D403BE79760D}"/>
              </a:ext>
            </a:extLst>
          </p:cNvPr>
          <p:cNvSpPr>
            <a:spLocks noGrp="1"/>
          </p:cNvSpPr>
          <p:nvPr>
            <p:ph type="sldNum" sz="quarter" idx="12"/>
          </p:nvPr>
        </p:nvSpPr>
        <p:spPr/>
        <p:txBody>
          <a:bodyPr/>
          <a:lstStyle/>
          <a:p>
            <a:fld id="{B60FBE99-ACFA-41AC-9DCA-E0E450EEDE99}" type="slidenum">
              <a:rPr lang="fr-FR" smtClean="0"/>
              <a:t>‹N°›</a:t>
            </a:fld>
            <a:endParaRPr lang="fr-FR"/>
          </a:p>
        </p:txBody>
      </p:sp>
    </p:spTree>
    <p:extLst>
      <p:ext uri="{BB962C8B-B14F-4D97-AF65-F5344CB8AC3E}">
        <p14:creationId xmlns:p14="http://schemas.microsoft.com/office/powerpoint/2010/main" val="620754237"/>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E5E780A-52E2-F20F-5A5E-C0F1F8F5EB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5C42717-D8EC-5661-3352-D7C0466501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A837F2-1F64-7100-8135-2D64B0B842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11076F-0AA6-4B31-91EB-01FF6E402BF3}" type="datetimeFigureOut">
              <a:rPr lang="fr-FR" smtClean="0"/>
              <a:t>20/10/2023</a:t>
            </a:fld>
            <a:endParaRPr lang="fr-FR"/>
          </a:p>
        </p:txBody>
      </p:sp>
      <p:sp>
        <p:nvSpPr>
          <p:cNvPr id="5" name="Espace réservé du pied de page 4">
            <a:extLst>
              <a:ext uri="{FF2B5EF4-FFF2-40B4-BE49-F238E27FC236}">
                <a16:creationId xmlns:a16="http://schemas.microsoft.com/office/drawing/2014/main" id="{7303B64C-388C-8DF1-9496-5F5304008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E7FC471-B636-D607-AD80-5F4D6D8C5B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0FBE99-ACFA-41AC-9DCA-E0E450EEDE99}" type="slidenum">
              <a:rPr lang="fr-FR" smtClean="0"/>
              <a:t>‹N°›</a:t>
            </a:fld>
            <a:endParaRPr lang="fr-FR"/>
          </a:p>
        </p:txBody>
      </p:sp>
    </p:spTree>
    <p:extLst>
      <p:ext uri="{BB962C8B-B14F-4D97-AF65-F5344CB8AC3E}">
        <p14:creationId xmlns:p14="http://schemas.microsoft.com/office/powerpoint/2010/main" val="2409980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ute d’eau, plein air, nature, eau&#10;&#10;Description générée automatiquement">
            <a:extLst>
              <a:ext uri="{FF2B5EF4-FFF2-40B4-BE49-F238E27FC236}">
                <a16:creationId xmlns:a16="http://schemas.microsoft.com/office/drawing/2014/main" id="{9BE1022B-03E0-DEFD-A2CC-CF6E5AD649E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15682" y="1139294"/>
            <a:ext cx="8136000" cy="4579411"/>
          </a:xfrm>
          <a:prstGeom prst="rect">
            <a:avLst/>
          </a:prstGeom>
          <a:ln w="53975">
            <a:solidFill>
              <a:srgbClr val="FFFF00"/>
            </a:solidFill>
            <a:prstDash val="sysDot"/>
          </a:ln>
        </p:spPr>
      </p:pic>
      <p:sp>
        <p:nvSpPr>
          <p:cNvPr id="2" name="ZoneTexte 1">
            <a:extLst>
              <a:ext uri="{FF2B5EF4-FFF2-40B4-BE49-F238E27FC236}">
                <a16:creationId xmlns:a16="http://schemas.microsoft.com/office/drawing/2014/main" id="{AF4F8F3D-878E-BBC9-55C3-1C758126183D}"/>
              </a:ext>
            </a:extLst>
          </p:cNvPr>
          <p:cNvSpPr txBox="1"/>
          <p:nvPr/>
        </p:nvSpPr>
        <p:spPr>
          <a:xfrm>
            <a:off x="2952750" y="523875"/>
            <a:ext cx="8601075" cy="523220"/>
          </a:xfrm>
          <a:prstGeom prst="rect">
            <a:avLst/>
          </a:prstGeom>
          <a:noFill/>
        </p:spPr>
        <p:txBody>
          <a:bodyPr wrap="square" rtlCol="0">
            <a:spAutoFit/>
          </a:bodyPr>
          <a:lstStyle/>
          <a:p>
            <a:r>
              <a:rPr lang="fr-FR" sz="2800" b="1" dirty="0">
                <a:solidFill>
                  <a:srgbClr val="FFFF00"/>
                </a:solidFill>
              </a:rPr>
              <a:t>Lorient Vous</a:t>
            </a:r>
            <a:r>
              <a:rPr lang="fr-FR" sz="2000" dirty="0">
                <a:solidFill>
                  <a:srgbClr val="FFFF00"/>
                </a:solidFill>
              </a:rPr>
              <a:t> </a:t>
            </a:r>
            <a:r>
              <a:rPr lang="fr-FR" sz="2800" b="1" dirty="0">
                <a:solidFill>
                  <a:srgbClr val="FFFF00"/>
                </a:solidFill>
              </a:rPr>
              <a:t>Présente</a:t>
            </a:r>
            <a:r>
              <a:rPr lang="fr-FR" sz="2000" dirty="0">
                <a:solidFill>
                  <a:srgbClr val="FFFF00"/>
                </a:solidFill>
              </a:rPr>
              <a:t> </a:t>
            </a:r>
            <a:r>
              <a:rPr lang="fr-FR" sz="2800" b="1" dirty="0">
                <a:solidFill>
                  <a:srgbClr val="FFFF00"/>
                </a:solidFill>
              </a:rPr>
              <a:t>La Cascade  D’Arifat</a:t>
            </a:r>
          </a:p>
        </p:txBody>
      </p:sp>
    </p:spTree>
    <p:extLst>
      <p:ext uri="{BB962C8B-B14F-4D97-AF65-F5344CB8AC3E}">
        <p14:creationId xmlns:p14="http://schemas.microsoft.com/office/powerpoint/2010/main" val="853307868"/>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sndAc>
          <p:stSnd loop="1">
            <p:snd r:embed="rId2" name="Bonjour le Tarn (Aurélien et son orchestre).wav"/>
          </p:stSnd>
        </p:sndAc>
      </p:transition>
    </mc:Choice>
    <mc:Fallback>
      <p:transition spd="slow" advClick="0" advTm="14000">
        <p:fade/>
        <p:sndAc>
          <p:stSnd loop="1">
            <p:snd r:embed="rId2" name="Bonjour le Tarn (Aurélien et son orchest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5A0C57-62F5-DFB8-9955-61294939FA6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ln>
                  <a:solidFill>
                    <a:srgbClr val="FF0000"/>
                  </a:solidFill>
                </a:ln>
                <a:solidFill>
                  <a:srgbClr val="FFFF00"/>
                </a:solidFill>
                <a:effectLst>
                  <a:glow rad="139700">
                    <a:schemeClr val="accent1">
                      <a:satMod val="175000"/>
                      <a:alpha val="40000"/>
                    </a:schemeClr>
                  </a:glow>
                </a:effectLst>
                <a:latin typeface="Algerian" panose="04020705040A02060702" pitchFamily="82" charset="0"/>
              </a:rPr>
              <a:t>Arifat est une commune française située dans l'est du département du Tarn, en région Occitanie. Sur le plan historique et culturel, la commune est dans l'Albigeois, une région naturelle agricole correspondant aux environs de la ville d’Albi</a:t>
            </a:r>
          </a:p>
        </p:txBody>
      </p:sp>
    </p:spTree>
    <p:extLst>
      <p:ext uri="{BB962C8B-B14F-4D97-AF65-F5344CB8AC3E}">
        <p14:creationId xmlns:p14="http://schemas.microsoft.com/office/powerpoint/2010/main" val="325992973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texte, nature, arbre&#10;&#10;Description générée automatiquement">
            <a:extLst>
              <a:ext uri="{FF2B5EF4-FFF2-40B4-BE49-F238E27FC236}">
                <a16:creationId xmlns:a16="http://schemas.microsoft.com/office/drawing/2014/main" id="{7DB4B01D-BFE6-6902-5900-9FBB78DA26D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09247" y="369000"/>
            <a:ext cx="6120000"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35282996"/>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rbre, plante, Roche-mère&#10;&#10;Description générée automatiquement">
            <a:extLst>
              <a:ext uri="{FF2B5EF4-FFF2-40B4-BE49-F238E27FC236}">
                <a16:creationId xmlns:a16="http://schemas.microsoft.com/office/drawing/2014/main" id="{03480B3A-24BC-4C03-2142-6E858861D4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18000" y="164720"/>
            <a:ext cx="4356000" cy="6528559"/>
          </a:xfrm>
          <a:prstGeom prst="rect">
            <a:avLst/>
          </a:prstGeom>
          <a:ln w="50800">
            <a:solidFill>
              <a:srgbClr val="FFFF00"/>
            </a:solidFill>
            <a:prstDash val="sysDot"/>
          </a:ln>
        </p:spPr>
      </p:pic>
      <p:sp>
        <p:nvSpPr>
          <p:cNvPr id="6" name="ZoneTexte 5">
            <a:extLst>
              <a:ext uri="{FF2B5EF4-FFF2-40B4-BE49-F238E27FC236}">
                <a16:creationId xmlns:a16="http://schemas.microsoft.com/office/drawing/2014/main" id="{4915021C-BD09-A66D-64A2-620D509AA60B}"/>
              </a:ext>
            </a:extLst>
          </p:cNvPr>
          <p:cNvSpPr txBox="1"/>
          <p:nvPr/>
        </p:nvSpPr>
        <p:spPr>
          <a:xfrm>
            <a:off x="939452" y="4087060"/>
            <a:ext cx="3544866" cy="523220"/>
          </a:xfrm>
          <a:prstGeom prst="rect">
            <a:avLst/>
          </a:prstGeom>
          <a:noFill/>
        </p:spPr>
        <p:txBody>
          <a:bodyPr wrap="square" rtlCol="0">
            <a:spAutoFit/>
          </a:bodyPr>
          <a:lstStyle/>
          <a:p>
            <a:r>
              <a:rPr lang="fr-FR" sz="2800" b="1" dirty="0">
                <a:solidFill>
                  <a:srgbClr val="FFFF00"/>
                </a:solidFill>
              </a:rPr>
              <a:t>Cascades D’Arifat</a:t>
            </a:r>
          </a:p>
        </p:txBody>
      </p:sp>
    </p:spTree>
    <p:extLst>
      <p:ext uri="{BB962C8B-B14F-4D97-AF65-F5344CB8AC3E}">
        <p14:creationId xmlns:p14="http://schemas.microsoft.com/office/powerpoint/2010/main" val="3221251824"/>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plein air, arbre, signalisation&#10;&#10;Description générée automatiquement">
            <a:extLst>
              <a:ext uri="{FF2B5EF4-FFF2-40B4-BE49-F238E27FC236}">
                <a16:creationId xmlns:a16="http://schemas.microsoft.com/office/drawing/2014/main" id="{BDDEAD9C-C89E-6E97-6640-C5C08FAEF0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000" y="853162"/>
            <a:ext cx="8784000" cy="4938673"/>
          </a:xfrm>
          <a:prstGeom prst="rect">
            <a:avLst/>
          </a:prstGeom>
          <a:ln w="53975">
            <a:solidFill>
              <a:schemeClr val="bg1"/>
            </a:solidFill>
            <a:prstDash val="sysDot"/>
          </a:ln>
        </p:spPr>
      </p:pic>
      <p:sp>
        <p:nvSpPr>
          <p:cNvPr id="6" name="ZoneTexte 5">
            <a:extLst>
              <a:ext uri="{FF2B5EF4-FFF2-40B4-BE49-F238E27FC236}">
                <a16:creationId xmlns:a16="http://schemas.microsoft.com/office/drawing/2014/main" id="{0972F4C3-4B53-D3A5-AF1C-6A722A9CF4C7}"/>
              </a:ext>
            </a:extLst>
          </p:cNvPr>
          <p:cNvSpPr txBox="1"/>
          <p:nvPr/>
        </p:nvSpPr>
        <p:spPr>
          <a:xfrm>
            <a:off x="1114816" y="5791835"/>
            <a:ext cx="10734805" cy="523220"/>
          </a:xfrm>
          <a:prstGeom prst="rect">
            <a:avLst/>
          </a:prstGeom>
          <a:noFill/>
        </p:spPr>
        <p:txBody>
          <a:bodyPr wrap="square" rtlCol="0">
            <a:spAutoFit/>
          </a:bodyPr>
          <a:lstStyle/>
          <a:p>
            <a:r>
              <a:rPr lang="fr-FR" sz="2800" b="1" dirty="0">
                <a:solidFill>
                  <a:schemeClr val="bg1"/>
                </a:solidFill>
              </a:rPr>
              <a:t>Cascade D’Arifat Panneau Accès De La Randonnée (Début Descende )</a:t>
            </a:r>
          </a:p>
        </p:txBody>
      </p:sp>
    </p:spTree>
    <p:extLst>
      <p:ext uri="{BB962C8B-B14F-4D97-AF65-F5344CB8AC3E}">
        <p14:creationId xmlns:p14="http://schemas.microsoft.com/office/powerpoint/2010/main" val="970628821"/>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Accessoire de mode, plante&#10;&#10;Description générée automatiquement">
            <a:extLst>
              <a:ext uri="{FF2B5EF4-FFF2-40B4-BE49-F238E27FC236}">
                <a16:creationId xmlns:a16="http://schemas.microsoft.com/office/drawing/2014/main" id="{67BACDB0-4EBC-26C2-D8E9-DEF3B9BB4C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92000" y="225000"/>
            <a:ext cx="6408000" cy="6408000"/>
          </a:xfrm>
          <a:prstGeom prst="rect">
            <a:avLst/>
          </a:prstGeom>
          <a:ln w="50800">
            <a:solidFill>
              <a:schemeClr val="bg1"/>
            </a:solidFill>
            <a:prstDash val="sysDot"/>
          </a:ln>
        </p:spPr>
      </p:pic>
      <p:sp>
        <p:nvSpPr>
          <p:cNvPr id="4" name="ZoneTexte 3">
            <a:extLst>
              <a:ext uri="{FF2B5EF4-FFF2-40B4-BE49-F238E27FC236}">
                <a16:creationId xmlns:a16="http://schemas.microsoft.com/office/drawing/2014/main" id="{C958844B-D125-DA1A-5EAD-6EC9713847D7}"/>
              </a:ext>
            </a:extLst>
          </p:cNvPr>
          <p:cNvSpPr txBox="1"/>
          <p:nvPr/>
        </p:nvSpPr>
        <p:spPr>
          <a:xfrm>
            <a:off x="9511430" y="3623350"/>
            <a:ext cx="2797479" cy="1815882"/>
          </a:xfrm>
          <a:prstGeom prst="rect">
            <a:avLst/>
          </a:prstGeom>
          <a:noFill/>
        </p:spPr>
        <p:txBody>
          <a:bodyPr wrap="square" rtlCol="0">
            <a:spAutoFit/>
          </a:bodyPr>
          <a:lstStyle/>
          <a:p>
            <a:r>
              <a:rPr lang="fr-FR" sz="2800" b="1" dirty="0">
                <a:solidFill>
                  <a:schemeClr val="bg1"/>
                </a:solidFill>
              </a:rPr>
              <a:t>Randonnée –Passage De La Passerelle de Singe</a:t>
            </a:r>
          </a:p>
        </p:txBody>
      </p:sp>
    </p:spTree>
    <p:extLst>
      <p:ext uri="{BB962C8B-B14F-4D97-AF65-F5344CB8AC3E}">
        <p14:creationId xmlns:p14="http://schemas.microsoft.com/office/powerpoint/2010/main" val="2882063158"/>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ature, ciel&#10;&#10;Description générée automatiquement">
            <a:extLst>
              <a:ext uri="{FF2B5EF4-FFF2-40B4-BE49-F238E27FC236}">
                <a16:creationId xmlns:a16="http://schemas.microsoft.com/office/drawing/2014/main" id="{5E5B83EF-ECD6-67E0-6639-FF44A6F31A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2000" y="697919"/>
            <a:ext cx="8208000" cy="5462162"/>
          </a:xfrm>
          <a:prstGeom prst="rect">
            <a:avLst/>
          </a:prstGeom>
          <a:ln w="50800">
            <a:solidFill>
              <a:srgbClr val="FF0000"/>
            </a:solidFill>
            <a:prstDash val="sysDot"/>
          </a:ln>
        </p:spPr>
      </p:pic>
      <p:sp>
        <p:nvSpPr>
          <p:cNvPr id="5" name="ZoneTexte 4">
            <a:extLst>
              <a:ext uri="{FF2B5EF4-FFF2-40B4-BE49-F238E27FC236}">
                <a16:creationId xmlns:a16="http://schemas.microsoft.com/office/drawing/2014/main" id="{539929B2-D66A-126C-9103-866265A76E57}"/>
              </a:ext>
            </a:extLst>
          </p:cNvPr>
          <p:cNvSpPr txBox="1"/>
          <p:nvPr/>
        </p:nvSpPr>
        <p:spPr>
          <a:xfrm>
            <a:off x="3745282" y="6160081"/>
            <a:ext cx="6914367" cy="523220"/>
          </a:xfrm>
          <a:prstGeom prst="rect">
            <a:avLst/>
          </a:prstGeom>
          <a:noFill/>
        </p:spPr>
        <p:txBody>
          <a:bodyPr wrap="square" rtlCol="0">
            <a:spAutoFit/>
          </a:bodyPr>
          <a:lstStyle/>
          <a:p>
            <a:r>
              <a:rPr lang="fr-FR" sz="2800" b="1" dirty="0"/>
              <a:t>Cascade– D’Arifat  - Panorama</a:t>
            </a:r>
          </a:p>
        </p:txBody>
      </p:sp>
    </p:spTree>
    <p:extLst>
      <p:ext uri="{BB962C8B-B14F-4D97-AF65-F5344CB8AC3E}">
        <p14:creationId xmlns:p14="http://schemas.microsoft.com/office/powerpoint/2010/main" val="3441553359"/>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hute d’eau, nature, plante&#10;&#10;Description générée automatiquement">
            <a:extLst>
              <a:ext uri="{FF2B5EF4-FFF2-40B4-BE49-F238E27FC236}">
                <a16:creationId xmlns:a16="http://schemas.microsoft.com/office/drawing/2014/main" id="{1B96507E-C205-207A-FF79-98DBC3D6FD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0000" y="140030"/>
            <a:ext cx="4932000" cy="65779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64F521C-4E1B-1A6D-D8D4-4556AB704928}"/>
              </a:ext>
            </a:extLst>
          </p:cNvPr>
          <p:cNvSpPr txBox="1"/>
          <p:nvPr/>
        </p:nvSpPr>
        <p:spPr>
          <a:xfrm>
            <a:off x="663879" y="5148198"/>
            <a:ext cx="3356976" cy="1384995"/>
          </a:xfrm>
          <a:prstGeom prst="rect">
            <a:avLst/>
          </a:prstGeom>
          <a:noFill/>
        </p:spPr>
        <p:txBody>
          <a:bodyPr wrap="square" rtlCol="0">
            <a:spAutoFit/>
          </a:bodyPr>
          <a:lstStyle/>
          <a:p>
            <a:r>
              <a:rPr lang="fr-FR" sz="2800" b="1" dirty="0"/>
              <a:t>Cascade D’Arifat – 80 m de Haut en 3 paliers</a:t>
            </a:r>
          </a:p>
        </p:txBody>
      </p:sp>
    </p:spTree>
    <p:extLst>
      <p:ext uri="{BB962C8B-B14F-4D97-AF65-F5344CB8AC3E}">
        <p14:creationId xmlns:p14="http://schemas.microsoft.com/office/powerpoint/2010/main" val="2776450433"/>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jungle, Plante non vasculaire, végétation&#10;&#10;Description générée automatiquement">
            <a:extLst>
              <a:ext uri="{FF2B5EF4-FFF2-40B4-BE49-F238E27FC236}">
                <a16:creationId xmlns:a16="http://schemas.microsoft.com/office/drawing/2014/main" id="{202818A9-DB04-C9F1-291E-04E2A8BD31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7849" y="719222"/>
            <a:ext cx="8136000" cy="5419555"/>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276CE3-43BA-C783-6B50-146DBA230252}"/>
              </a:ext>
            </a:extLst>
          </p:cNvPr>
          <p:cNvSpPr txBox="1"/>
          <p:nvPr/>
        </p:nvSpPr>
        <p:spPr>
          <a:xfrm>
            <a:off x="9306838" y="3807520"/>
            <a:ext cx="2793304" cy="1815882"/>
          </a:xfrm>
          <a:prstGeom prst="rect">
            <a:avLst/>
          </a:prstGeom>
          <a:noFill/>
        </p:spPr>
        <p:txBody>
          <a:bodyPr wrap="square" rtlCol="0">
            <a:spAutoFit/>
          </a:bodyPr>
          <a:lstStyle/>
          <a:p>
            <a:r>
              <a:rPr lang="fr-FR" sz="2800" b="1" dirty="0"/>
              <a:t>Arifat –paysage de la nature  -autour de la cascade </a:t>
            </a:r>
          </a:p>
        </p:txBody>
      </p:sp>
    </p:spTree>
    <p:extLst>
      <p:ext uri="{BB962C8B-B14F-4D97-AF65-F5344CB8AC3E}">
        <p14:creationId xmlns:p14="http://schemas.microsoft.com/office/powerpoint/2010/main" val="87491465"/>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éserve natuelle, jungle, eau&#10;&#10;Description générée automatiquement">
            <a:extLst>
              <a:ext uri="{FF2B5EF4-FFF2-40B4-BE49-F238E27FC236}">
                <a16:creationId xmlns:a16="http://schemas.microsoft.com/office/drawing/2014/main" id="{A9C41B4C-FEED-7A8A-0B07-7FC29998ED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74000" y="678507"/>
            <a:ext cx="8244000" cy="5500986"/>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9BF61A80-6D11-2B78-D6A4-C3A9681AA3E6}"/>
              </a:ext>
            </a:extLst>
          </p:cNvPr>
          <p:cNvSpPr txBox="1"/>
          <p:nvPr/>
        </p:nvSpPr>
        <p:spPr>
          <a:xfrm>
            <a:off x="4258849" y="6075123"/>
            <a:ext cx="7838055" cy="523220"/>
          </a:xfrm>
          <a:prstGeom prst="rect">
            <a:avLst/>
          </a:prstGeom>
          <a:noFill/>
        </p:spPr>
        <p:txBody>
          <a:bodyPr wrap="square" rtlCol="0">
            <a:spAutoFit/>
          </a:bodyPr>
          <a:lstStyle/>
          <a:p>
            <a:r>
              <a:rPr lang="fr-FR" sz="2800" b="1" dirty="0">
                <a:solidFill>
                  <a:srgbClr val="FFFF00"/>
                </a:solidFill>
              </a:rPr>
              <a:t>Arifat –paysage de la rivière</a:t>
            </a:r>
          </a:p>
        </p:txBody>
      </p:sp>
    </p:spTree>
    <p:extLst>
      <p:ext uri="{BB962C8B-B14F-4D97-AF65-F5344CB8AC3E}">
        <p14:creationId xmlns:p14="http://schemas.microsoft.com/office/powerpoint/2010/main" val="192749903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ature, jungle&#10;&#10;Description générée automatiquement">
            <a:extLst>
              <a:ext uri="{FF2B5EF4-FFF2-40B4-BE49-F238E27FC236}">
                <a16:creationId xmlns:a16="http://schemas.microsoft.com/office/drawing/2014/main" id="{65431A43-47AD-8699-326E-9DB42FBC63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4853" y="221355"/>
            <a:ext cx="4284000" cy="6415290"/>
          </a:xfrm>
          <a:prstGeom prst="ellipse">
            <a:avLst/>
          </a:prstGeom>
          <a:ln w="47625" cap="rnd">
            <a:solidFill>
              <a:schemeClr val="bg1"/>
            </a:solidFill>
            <a:prstDash val="sysDot"/>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C0DAD309-E90C-CF00-2D60-D8AB62D06C7D}"/>
              </a:ext>
            </a:extLst>
          </p:cNvPr>
          <p:cNvSpPr txBox="1"/>
          <p:nvPr/>
        </p:nvSpPr>
        <p:spPr>
          <a:xfrm>
            <a:off x="232012" y="4067033"/>
            <a:ext cx="3402841" cy="954107"/>
          </a:xfrm>
          <a:prstGeom prst="rect">
            <a:avLst/>
          </a:prstGeom>
          <a:noFill/>
        </p:spPr>
        <p:txBody>
          <a:bodyPr wrap="square" rtlCol="0">
            <a:spAutoFit/>
          </a:bodyPr>
          <a:lstStyle/>
          <a:p>
            <a:r>
              <a:rPr lang="fr-FR" sz="2800" b="1" dirty="0">
                <a:solidFill>
                  <a:schemeClr val="bg1"/>
                </a:solidFill>
              </a:rPr>
              <a:t>Ruisseau-de – Bardes –Arifat – la Passerelle </a:t>
            </a:r>
          </a:p>
        </p:txBody>
      </p:sp>
    </p:spTree>
    <p:extLst>
      <p:ext uri="{BB962C8B-B14F-4D97-AF65-F5344CB8AC3E}">
        <p14:creationId xmlns:p14="http://schemas.microsoft.com/office/powerpoint/2010/main" val="133464606"/>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eau, torrent&#10;&#10;Description générée automatiquement">
            <a:extLst>
              <a:ext uri="{FF2B5EF4-FFF2-40B4-BE49-F238E27FC236}">
                <a16:creationId xmlns:a16="http://schemas.microsoft.com/office/drawing/2014/main" id="{C7C63A21-B168-A5C6-5717-8B214C89A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1677" y="247248"/>
            <a:ext cx="4248000" cy="6363504"/>
          </a:xfrm>
          <a:prstGeom prst="rect">
            <a:avLst/>
          </a:prstGeom>
          <a:ln w="50800" cap="sq">
            <a:solidFill>
              <a:srgbClr val="FFFF00"/>
            </a:solidFill>
            <a:prstDash val="sysDot"/>
            <a:miter lim="800000"/>
          </a:ln>
          <a:effectLst>
            <a:outerShdw blurRad="57150" dist="50800" dir="2700000" algn="tl" rotWithShape="0">
              <a:srgbClr val="000000">
                <a:alpha val="40000"/>
              </a:srgbClr>
            </a:outerShdw>
          </a:effectLst>
        </p:spPr>
      </p:pic>
      <p:sp>
        <p:nvSpPr>
          <p:cNvPr id="4" name="ZoneTexte 3">
            <a:extLst>
              <a:ext uri="{FF2B5EF4-FFF2-40B4-BE49-F238E27FC236}">
                <a16:creationId xmlns:a16="http://schemas.microsoft.com/office/drawing/2014/main" id="{1AD8E003-F3A1-70C5-D430-DA3E7A52FF6B}"/>
              </a:ext>
            </a:extLst>
          </p:cNvPr>
          <p:cNvSpPr txBox="1"/>
          <p:nvPr/>
        </p:nvSpPr>
        <p:spPr>
          <a:xfrm>
            <a:off x="8093122" y="3783841"/>
            <a:ext cx="3766782" cy="954107"/>
          </a:xfrm>
          <a:prstGeom prst="rect">
            <a:avLst/>
          </a:prstGeom>
          <a:noFill/>
        </p:spPr>
        <p:txBody>
          <a:bodyPr wrap="square" rtlCol="0">
            <a:spAutoFit/>
          </a:bodyPr>
          <a:lstStyle/>
          <a:p>
            <a:r>
              <a:rPr lang="fr-FR" sz="2800" b="1" dirty="0">
                <a:solidFill>
                  <a:srgbClr val="FFFF00"/>
                </a:solidFill>
              </a:rPr>
              <a:t>Ruisseau –De – </a:t>
            </a:r>
            <a:r>
              <a:rPr lang="fr-FR" sz="2800" b="1" dirty="0" err="1">
                <a:solidFill>
                  <a:srgbClr val="FFFF00"/>
                </a:solidFill>
              </a:rPr>
              <a:t>Bardès</a:t>
            </a:r>
            <a:r>
              <a:rPr lang="fr-FR" sz="2800" b="1" dirty="0">
                <a:solidFill>
                  <a:srgbClr val="FFFF00"/>
                </a:solidFill>
              </a:rPr>
              <a:t> -Arifat</a:t>
            </a:r>
          </a:p>
        </p:txBody>
      </p:sp>
    </p:spTree>
    <p:extLst>
      <p:ext uri="{BB962C8B-B14F-4D97-AF65-F5344CB8AC3E}">
        <p14:creationId xmlns:p14="http://schemas.microsoft.com/office/powerpoint/2010/main" val="526026039"/>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hute d’eau, eau, nature&#10;&#10;Description générée automatiquement">
            <a:extLst>
              <a:ext uri="{FF2B5EF4-FFF2-40B4-BE49-F238E27FC236}">
                <a16:creationId xmlns:a16="http://schemas.microsoft.com/office/drawing/2014/main" id="{B4C64EFB-6DB7-B1A6-6EC9-C0EBD036BE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58103" y="888421"/>
            <a:ext cx="7875794" cy="5081158"/>
          </a:xfrm>
          <a:prstGeom prst="rect">
            <a:avLst/>
          </a:prstGeom>
          <a:ln w="63500" cap="sq">
            <a:solidFill>
              <a:schemeClr val="bg1"/>
            </a:solidFill>
            <a:prstDash val="sysDot"/>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1994C9B-42E8-36B6-6CC7-31EF00D9687C}"/>
              </a:ext>
            </a:extLst>
          </p:cNvPr>
          <p:cNvSpPr txBox="1"/>
          <p:nvPr/>
        </p:nvSpPr>
        <p:spPr>
          <a:xfrm>
            <a:off x="4490114" y="6016360"/>
            <a:ext cx="6782937" cy="523220"/>
          </a:xfrm>
          <a:prstGeom prst="rect">
            <a:avLst/>
          </a:prstGeom>
          <a:noFill/>
        </p:spPr>
        <p:txBody>
          <a:bodyPr wrap="square" rtlCol="0">
            <a:spAutoFit/>
          </a:bodyPr>
          <a:lstStyle/>
          <a:p>
            <a:r>
              <a:rPr lang="fr-FR" sz="2800" b="1" dirty="0">
                <a:solidFill>
                  <a:schemeClr val="bg1"/>
                </a:solidFill>
              </a:rPr>
              <a:t>Les Cascades - Arifat</a:t>
            </a:r>
          </a:p>
        </p:txBody>
      </p:sp>
    </p:spTree>
    <p:extLst>
      <p:ext uri="{BB962C8B-B14F-4D97-AF65-F5344CB8AC3E}">
        <p14:creationId xmlns:p14="http://schemas.microsoft.com/office/powerpoint/2010/main" val="1356808597"/>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plante, rocher&#10;&#10;Description générée automatiquement">
            <a:extLst>
              <a:ext uri="{FF2B5EF4-FFF2-40B4-BE49-F238E27FC236}">
                <a16:creationId xmlns:a16="http://schemas.microsoft.com/office/drawing/2014/main" id="{899CBF3F-A44F-27D7-8FD7-AF1B21B69D1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4000" y="1012068"/>
            <a:ext cx="8604000" cy="4833864"/>
          </a:xfrm>
          <a:prstGeom prst="rect">
            <a:avLst/>
          </a:prstGeom>
          <a:ln w="53975">
            <a:solidFill>
              <a:schemeClr val="tx1"/>
            </a:solidFill>
            <a:prstDash val="sysDot"/>
          </a:ln>
        </p:spPr>
      </p:pic>
      <p:sp>
        <p:nvSpPr>
          <p:cNvPr id="4" name="ZoneTexte 3">
            <a:extLst>
              <a:ext uri="{FF2B5EF4-FFF2-40B4-BE49-F238E27FC236}">
                <a16:creationId xmlns:a16="http://schemas.microsoft.com/office/drawing/2014/main" id="{AED8757C-AC20-F5FA-720E-A71F7C951610}"/>
              </a:ext>
            </a:extLst>
          </p:cNvPr>
          <p:cNvSpPr txBox="1"/>
          <p:nvPr/>
        </p:nvSpPr>
        <p:spPr>
          <a:xfrm>
            <a:off x="2743199" y="5845932"/>
            <a:ext cx="9075762" cy="523220"/>
          </a:xfrm>
          <a:prstGeom prst="rect">
            <a:avLst/>
          </a:prstGeom>
          <a:noFill/>
        </p:spPr>
        <p:txBody>
          <a:bodyPr wrap="square" rtlCol="0">
            <a:spAutoFit/>
          </a:bodyPr>
          <a:lstStyle/>
          <a:p>
            <a:r>
              <a:rPr lang="fr-FR" sz="2800" b="1" dirty="0"/>
              <a:t>La chute –</a:t>
            </a:r>
            <a:r>
              <a:rPr lang="fr-FR" sz="2800" b="1" dirty="0" err="1"/>
              <a:t>arifat</a:t>
            </a:r>
            <a:r>
              <a:rPr lang="fr-FR" sz="2800" b="1" dirty="0"/>
              <a:t> – les gorges – de la cascades </a:t>
            </a:r>
          </a:p>
        </p:txBody>
      </p:sp>
    </p:spTree>
    <p:extLst>
      <p:ext uri="{BB962C8B-B14F-4D97-AF65-F5344CB8AC3E}">
        <p14:creationId xmlns:p14="http://schemas.microsoft.com/office/powerpoint/2010/main" val="2259476278"/>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jungle, Réserve natuelle&#10;&#10;Description générée automatiquement">
            <a:extLst>
              <a:ext uri="{FF2B5EF4-FFF2-40B4-BE49-F238E27FC236}">
                <a16:creationId xmlns:a16="http://schemas.microsoft.com/office/drawing/2014/main" id="{63173AB6-EC21-7A56-9019-A14117250D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69615" y="733854"/>
            <a:ext cx="8100000" cy="5390292"/>
          </a:xfrm>
          <a:prstGeom prst="rect">
            <a:avLst/>
          </a:prstGeom>
          <a:ln w="57150">
            <a:solidFill>
              <a:srgbClr val="FF0000"/>
            </a:solidFill>
            <a:prstDash val="sysDot"/>
          </a:ln>
        </p:spPr>
      </p:pic>
      <p:sp>
        <p:nvSpPr>
          <p:cNvPr id="4" name="ZoneTexte 3">
            <a:extLst>
              <a:ext uri="{FF2B5EF4-FFF2-40B4-BE49-F238E27FC236}">
                <a16:creationId xmlns:a16="http://schemas.microsoft.com/office/drawing/2014/main" id="{68E6A454-C4CD-94BA-AB75-7A2DC26FCDFF}"/>
              </a:ext>
            </a:extLst>
          </p:cNvPr>
          <p:cNvSpPr txBox="1"/>
          <p:nvPr/>
        </p:nvSpPr>
        <p:spPr>
          <a:xfrm>
            <a:off x="3179929" y="6124146"/>
            <a:ext cx="7970292" cy="523220"/>
          </a:xfrm>
          <a:prstGeom prst="rect">
            <a:avLst/>
          </a:prstGeom>
          <a:noFill/>
        </p:spPr>
        <p:txBody>
          <a:bodyPr wrap="square" rtlCol="0">
            <a:spAutoFit/>
          </a:bodyPr>
          <a:lstStyle/>
          <a:p>
            <a:r>
              <a:rPr lang="fr-FR" sz="2800" b="1" dirty="0"/>
              <a:t>La passerelle au-dessus de la cascade</a:t>
            </a:r>
          </a:p>
        </p:txBody>
      </p:sp>
    </p:spTree>
    <p:extLst>
      <p:ext uri="{BB962C8B-B14F-4D97-AF65-F5344CB8AC3E}">
        <p14:creationId xmlns:p14="http://schemas.microsoft.com/office/powerpoint/2010/main" val="65606946"/>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AAAFFD09-D76E-89C8-6644-1B5C2FD7B2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59582" y="459000"/>
            <a:ext cx="7920000" cy="5940000"/>
          </a:xfrm>
          <a:prstGeom prst="roundRect">
            <a:avLst>
              <a:gd name="adj" fmla="val 8594"/>
            </a:avLst>
          </a:prstGeom>
          <a:solidFill>
            <a:srgbClr val="FFFFFF">
              <a:shade val="85000"/>
            </a:srgbClr>
          </a:solidFill>
          <a:ln w="53975">
            <a:solidFill>
              <a:srgbClr val="FFC000"/>
            </a:solidFill>
            <a:prstDash val="sysDot"/>
          </a:ln>
          <a:effectLst>
            <a:reflection blurRad="12700" stA="38000" endPos="28000" dist="5000" dir="5400000" sy="-100000" algn="bl" rotWithShape="0"/>
          </a:effectLst>
        </p:spPr>
      </p:pic>
      <p:sp>
        <p:nvSpPr>
          <p:cNvPr id="4" name="ZoneTexte 3">
            <a:extLst>
              <a:ext uri="{FF2B5EF4-FFF2-40B4-BE49-F238E27FC236}">
                <a16:creationId xmlns:a16="http://schemas.microsoft.com/office/drawing/2014/main" id="{B5332A21-1DFF-4A08-4C3B-1F782D2ED3A8}"/>
              </a:ext>
            </a:extLst>
          </p:cNvPr>
          <p:cNvSpPr txBox="1"/>
          <p:nvPr/>
        </p:nvSpPr>
        <p:spPr>
          <a:xfrm>
            <a:off x="47892" y="3902023"/>
            <a:ext cx="3159582" cy="954107"/>
          </a:xfrm>
          <a:prstGeom prst="rect">
            <a:avLst/>
          </a:prstGeom>
          <a:noFill/>
        </p:spPr>
        <p:txBody>
          <a:bodyPr wrap="square" rtlCol="0">
            <a:spAutoFit/>
          </a:bodyPr>
          <a:lstStyle/>
          <a:p>
            <a:r>
              <a:rPr lang="fr-FR" sz="2800" b="1" dirty="0">
                <a:solidFill>
                  <a:schemeClr val="bg1"/>
                </a:solidFill>
              </a:rPr>
              <a:t>Eglise – Saint – Paul –D’Arifat</a:t>
            </a:r>
          </a:p>
        </p:txBody>
      </p:sp>
    </p:spTree>
    <p:extLst>
      <p:ext uri="{BB962C8B-B14F-4D97-AF65-F5344CB8AC3E}">
        <p14:creationId xmlns:p14="http://schemas.microsoft.com/office/powerpoint/2010/main" val="4248058724"/>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lein air, arbre, signalisation&#10;&#10;Description générée automatiquement">
            <a:extLst>
              <a:ext uri="{FF2B5EF4-FFF2-40B4-BE49-F238E27FC236}">
                <a16:creationId xmlns:a16="http://schemas.microsoft.com/office/drawing/2014/main" id="{CDE6F945-162E-FF73-F649-47CE05D04B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50000" y="929303"/>
            <a:ext cx="8892000" cy="4999393"/>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59C8BB2E-26B1-6C55-3510-26CE0A69523B}"/>
              </a:ext>
            </a:extLst>
          </p:cNvPr>
          <p:cNvSpPr txBox="1"/>
          <p:nvPr/>
        </p:nvSpPr>
        <p:spPr>
          <a:xfrm>
            <a:off x="1869744" y="5928696"/>
            <a:ext cx="10017456" cy="523220"/>
          </a:xfrm>
          <a:prstGeom prst="rect">
            <a:avLst/>
          </a:prstGeom>
          <a:noFill/>
        </p:spPr>
        <p:txBody>
          <a:bodyPr wrap="square" rtlCol="0">
            <a:spAutoFit/>
          </a:bodyPr>
          <a:lstStyle/>
          <a:p>
            <a:r>
              <a:rPr lang="fr-FR" sz="2800" b="1" dirty="0">
                <a:solidFill>
                  <a:srgbClr val="FFFF00"/>
                </a:solidFill>
              </a:rPr>
              <a:t>Panneau – accès –de la randonnée ( début de la descente )</a:t>
            </a:r>
          </a:p>
        </p:txBody>
      </p:sp>
    </p:spTree>
    <p:extLst>
      <p:ext uri="{BB962C8B-B14F-4D97-AF65-F5344CB8AC3E}">
        <p14:creationId xmlns:p14="http://schemas.microsoft.com/office/powerpoint/2010/main" val="212139783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herbe&#10;&#10;Description générée automatiquement">
            <a:extLst>
              <a:ext uri="{FF2B5EF4-FFF2-40B4-BE49-F238E27FC236}">
                <a16:creationId xmlns:a16="http://schemas.microsoft.com/office/drawing/2014/main" id="{C0D8B398-5A02-B201-2926-8199F3C99E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2004" y="772269"/>
            <a:ext cx="7956000" cy="5313462"/>
          </a:xfrm>
          <a:prstGeom prst="rect">
            <a:avLst/>
          </a:prstGeom>
          <a:solidFill>
            <a:srgbClr val="FFFFFF">
              <a:shade val="85000"/>
            </a:srgbClr>
          </a:solidFill>
          <a:ln w="889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9D046B48-0868-7B5B-E790-75DED9FE6210}"/>
              </a:ext>
            </a:extLst>
          </p:cNvPr>
          <p:cNvSpPr txBox="1"/>
          <p:nvPr/>
        </p:nvSpPr>
        <p:spPr>
          <a:xfrm>
            <a:off x="4776716" y="6085731"/>
            <a:ext cx="8379726" cy="523220"/>
          </a:xfrm>
          <a:prstGeom prst="rect">
            <a:avLst/>
          </a:prstGeom>
          <a:noFill/>
        </p:spPr>
        <p:txBody>
          <a:bodyPr wrap="square" rtlCol="0">
            <a:spAutoFit/>
          </a:bodyPr>
          <a:lstStyle/>
          <a:p>
            <a:r>
              <a:rPr lang="fr-FR" sz="2800" b="1" dirty="0">
                <a:solidFill>
                  <a:srgbClr val="FFFF00"/>
                </a:solidFill>
              </a:rPr>
              <a:t>Château – d’Arifat </a:t>
            </a:r>
          </a:p>
        </p:txBody>
      </p:sp>
    </p:spTree>
    <p:extLst>
      <p:ext uri="{BB962C8B-B14F-4D97-AF65-F5344CB8AC3E}">
        <p14:creationId xmlns:p14="http://schemas.microsoft.com/office/powerpoint/2010/main" val="241639173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844889B9-E562-D33B-4745-B8806F3648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0000" y="368489"/>
            <a:ext cx="7812000" cy="5859000"/>
          </a:xfrm>
          <a:prstGeom prst="rect">
            <a:avLst/>
          </a:prstGeom>
          <a:ln w="53975">
            <a:solidFill>
              <a:srgbClr val="FFFF00"/>
            </a:solidFill>
            <a:prstDash val="sysDot"/>
          </a:ln>
        </p:spPr>
      </p:pic>
      <p:sp>
        <p:nvSpPr>
          <p:cNvPr id="4" name="ZoneTexte 3">
            <a:extLst>
              <a:ext uri="{FF2B5EF4-FFF2-40B4-BE49-F238E27FC236}">
                <a16:creationId xmlns:a16="http://schemas.microsoft.com/office/drawing/2014/main" id="{00070708-CFDD-968B-A570-82A343106BC3}"/>
              </a:ext>
            </a:extLst>
          </p:cNvPr>
          <p:cNvSpPr txBox="1"/>
          <p:nvPr/>
        </p:nvSpPr>
        <p:spPr>
          <a:xfrm>
            <a:off x="2776854" y="5936561"/>
            <a:ext cx="8755504" cy="800219"/>
          </a:xfrm>
          <a:prstGeom prst="rect">
            <a:avLst/>
          </a:prstGeom>
          <a:noFill/>
        </p:spPr>
        <p:txBody>
          <a:bodyPr wrap="square" rtlCol="0">
            <a:spAutoFit/>
          </a:bodyPr>
          <a:lstStyle/>
          <a:p>
            <a:endParaRPr lang="fr-FR" dirty="0"/>
          </a:p>
          <a:p>
            <a:r>
              <a:rPr lang="fr-FR" sz="2800" b="1" dirty="0"/>
              <a:t>Église Saint-Paul de Saint-Paul-de-</a:t>
            </a:r>
            <a:r>
              <a:rPr lang="fr-FR" sz="2800" b="1" dirty="0" err="1"/>
              <a:t>Barbetogne</a:t>
            </a:r>
            <a:endParaRPr lang="fr-FR" sz="2800" b="1" dirty="0"/>
          </a:p>
        </p:txBody>
      </p:sp>
    </p:spTree>
    <p:extLst>
      <p:ext uri="{BB962C8B-B14F-4D97-AF65-F5344CB8AC3E}">
        <p14:creationId xmlns:p14="http://schemas.microsoft.com/office/powerpoint/2010/main" val="75689648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propriété, arbre&#10;&#10;Description générée automatiquement">
            <a:extLst>
              <a:ext uri="{FF2B5EF4-FFF2-40B4-BE49-F238E27FC236}">
                <a16:creationId xmlns:a16="http://schemas.microsoft.com/office/drawing/2014/main" id="{6ED06DE4-8C3D-E985-41B5-A7907C374FF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00000" y="322818"/>
            <a:ext cx="7992000" cy="5994000"/>
          </a:xfrm>
          <a:prstGeom prst="rect">
            <a:avLst/>
          </a:prstGeom>
          <a:ln w="50800">
            <a:solidFill>
              <a:srgbClr val="FF0000"/>
            </a:solidFill>
            <a:prstDash val="sysDot"/>
          </a:ln>
        </p:spPr>
      </p:pic>
      <p:sp>
        <p:nvSpPr>
          <p:cNvPr id="6" name="ZoneTexte 5">
            <a:extLst>
              <a:ext uri="{FF2B5EF4-FFF2-40B4-BE49-F238E27FC236}">
                <a16:creationId xmlns:a16="http://schemas.microsoft.com/office/drawing/2014/main" id="{503E5733-6BDA-407B-8561-7C891230E41B}"/>
              </a:ext>
            </a:extLst>
          </p:cNvPr>
          <p:cNvSpPr txBox="1"/>
          <p:nvPr/>
        </p:nvSpPr>
        <p:spPr>
          <a:xfrm>
            <a:off x="5648418" y="6334780"/>
            <a:ext cx="8354185" cy="523220"/>
          </a:xfrm>
          <a:prstGeom prst="rect">
            <a:avLst/>
          </a:prstGeom>
          <a:noFill/>
        </p:spPr>
        <p:txBody>
          <a:bodyPr wrap="square" rtlCol="0">
            <a:spAutoFit/>
          </a:bodyPr>
          <a:lstStyle/>
          <a:p>
            <a:r>
              <a:rPr lang="fr-FR" sz="2800" b="1" dirty="0"/>
              <a:t>Mairie</a:t>
            </a:r>
          </a:p>
        </p:txBody>
      </p:sp>
    </p:spTree>
    <p:extLst>
      <p:ext uri="{BB962C8B-B14F-4D97-AF65-F5344CB8AC3E}">
        <p14:creationId xmlns:p14="http://schemas.microsoft.com/office/powerpoint/2010/main" val="234757098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C2D930C-478C-69A9-C378-04E3E722FA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2000" y="418500"/>
            <a:ext cx="8028000" cy="6021000"/>
          </a:xfrm>
          <a:prstGeom prst="ellipse">
            <a:avLst/>
          </a:prstGeom>
          <a:ln w="190500" cap="rnd">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5E6EEA0F-FDB2-857F-67AC-B16C97BD8A17}"/>
              </a:ext>
            </a:extLst>
          </p:cNvPr>
          <p:cNvSpPr txBox="1"/>
          <p:nvPr/>
        </p:nvSpPr>
        <p:spPr>
          <a:xfrm>
            <a:off x="4251994" y="805218"/>
            <a:ext cx="3909367" cy="954107"/>
          </a:xfrm>
          <a:prstGeom prst="rect">
            <a:avLst/>
          </a:prstGeom>
          <a:noFill/>
        </p:spPr>
        <p:txBody>
          <a:bodyPr wrap="square" rtlCol="0">
            <a:spAutoFit/>
          </a:bodyPr>
          <a:lstStyle/>
          <a:p>
            <a:r>
              <a:rPr lang="fr-FR" sz="2800" b="1" dirty="0"/>
              <a:t>Site Château et Cascade D’Arifat </a:t>
            </a:r>
          </a:p>
        </p:txBody>
      </p:sp>
    </p:spTree>
    <p:extLst>
      <p:ext uri="{BB962C8B-B14F-4D97-AF65-F5344CB8AC3E}">
        <p14:creationId xmlns:p14="http://schemas.microsoft.com/office/powerpoint/2010/main" val="402078840"/>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3817D4A5-ACAD-29DD-73F5-BA3409A4BA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65887" y="513000"/>
            <a:ext cx="7776000" cy="5832000"/>
          </a:xfrm>
          <a:prstGeom prst="roundRect">
            <a:avLst>
              <a:gd name="adj" fmla="val 11111"/>
            </a:avLst>
          </a:prstGeom>
          <a:ln w="190500" cap="rnd">
            <a:solidFill>
              <a:srgbClr val="FFFF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0603626"/>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ulpture, ciel, s’asseoir&#10;&#10;Description générée automatiquement">
            <a:extLst>
              <a:ext uri="{FF2B5EF4-FFF2-40B4-BE49-F238E27FC236}">
                <a16:creationId xmlns:a16="http://schemas.microsoft.com/office/drawing/2014/main" id="{CFE56E2D-CD56-FB76-8219-1F1F01F743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0" y="261000"/>
            <a:ext cx="4752000" cy="6336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2000858"/>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herbe, ciel, nuage&#10;&#10;Description générée automatiquement">
            <a:extLst>
              <a:ext uri="{FF2B5EF4-FFF2-40B4-BE49-F238E27FC236}">
                <a16:creationId xmlns:a16="http://schemas.microsoft.com/office/drawing/2014/main" id="{90830E60-DDA1-28B8-B782-9FE4AC5E8F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9211" y="269284"/>
            <a:ext cx="7920000" cy="5940000"/>
          </a:xfrm>
          <a:prstGeom prst="rect">
            <a:avLst/>
          </a:prstGeom>
          <a:ln w="50800">
            <a:solidFill>
              <a:srgbClr val="FFFF00"/>
            </a:solidFill>
            <a:prstDash val="sysDot"/>
          </a:ln>
        </p:spPr>
      </p:pic>
      <p:sp>
        <p:nvSpPr>
          <p:cNvPr id="6" name="ZoneTexte 5">
            <a:extLst>
              <a:ext uri="{FF2B5EF4-FFF2-40B4-BE49-F238E27FC236}">
                <a16:creationId xmlns:a16="http://schemas.microsoft.com/office/drawing/2014/main" id="{0ADAB5B1-E8D9-6561-7A6A-8A188AA0FC8A}"/>
              </a:ext>
            </a:extLst>
          </p:cNvPr>
          <p:cNvSpPr txBox="1"/>
          <p:nvPr/>
        </p:nvSpPr>
        <p:spPr>
          <a:xfrm>
            <a:off x="3384299" y="6209284"/>
            <a:ext cx="7197266" cy="523220"/>
          </a:xfrm>
          <a:prstGeom prst="rect">
            <a:avLst/>
          </a:prstGeom>
          <a:noFill/>
        </p:spPr>
        <p:txBody>
          <a:bodyPr wrap="square" rtlCol="0">
            <a:spAutoFit/>
          </a:bodyPr>
          <a:lstStyle/>
          <a:p>
            <a:r>
              <a:rPr lang="fr-FR" sz="2800" b="1" dirty="0">
                <a:solidFill>
                  <a:srgbClr val="FFFF00"/>
                </a:solidFill>
              </a:rPr>
              <a:t>Village – d’Arifat</a:t>
            </a:r>
          </a:p>
        </p:txBody>
      </p:sp>
      <p:sp>
        <p:nvSpPr>
          <p:cNvPr id="7" name="ZoneTexte 6">
            <a:extLst>
              <a:ext uri="{FF2B5EF4-FFF2-40B4-BE49-F238E27FC236}">
                <a16:creationId xmlns:a16="http://schemas.microsoft.com/office/drawing/2014/main" id="{2920DA0E-869C-6317-C81C-5FBD13B34AA1}"/>
              </a:ext>
            </a:extLst>
          </p:cNvPr>
          <p:cNvSpPr txBox="1"/>
          <p:nvPr/>
        </p:nvSpPr>
        <p:spPr>
          <a:xfrm>
            <a:off x="8625385" y="1023582"/>
            <a:ext cx="3566615" cy="1384995"/>
          </a:xfrm>
          <a:prstGeom prst="rect">
            <a:avLst/>
          </a:prstGeom>
          <a:noFill/>
        </p:spPr>
        <p:txBody>
          <a:bodyPr wrap="square" rtlCol="0">
            <a:spAutoFit/>
          </a:bodyPr>
          <a:lstStyle/>
          <a:p>
            <a:r>
              <a:rPr lang="fr-FR" sz="2800" b="1" dirty="0">
                <a:solidFill>
                  <a:srgbClr val="FFFF00"/>
                </a:solidFill>
              </a:rPr>
              <a:t>Lorient Vous A Présenté </a:t>
            </a:r>
          </a:p>
          <a:p>
            <a:r>
              <a:rPr lang="fr-FR" sz="2800" b="1" dirty="0">
                <a:solidFill>
                  <a:srgbClr val="FFFF00"/>
                </a:solidFill>
              </a:rPr>
              <a:t> La Cascade D’Arifat  </a:t>
            </a:r>
          </a:p>
        </p:txBody>
      </p:sp>
      <p:sp>
        <p:nvSpPr>
          <p:cNvPr id="8" name="ZoneTexte 7">
            <a:extLst>
              <a:ext uri="{FF2B5EF4-FFF2-40B4-BE49-F238E27FC236}">
                <a16:creationId xmlns:a16="http://schemas.microsoft.com/office/drawing/2014/main" id="{B95BC3F3-7817-D265-ABD7-29804312B50F}"/>
              </a:ext>
            </a:extLst>
          </p:cNvPr>
          <p:cNvSpPr txBox="1"/>
          <p:nvPr/>
        </p:nvSpPr>
        <p:spPr>
          <a:xfrm>
            <a:off x="8625385" y="3316406"/>
            <a:ext cx="3425588"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EF4AFB3A-BB23-B5AE-3DA8-CDD0C00D771F}"/>
              </a:ext>
            </a:extLst>
          </p:cNvPr>
          <p:cNvSpPr txBox="1"/>
          <p:nvPr/>
        </p:nvSpPr>
        <p:spPr>
          <a:xfrm>
            <a:off x="9771797" y="4406261"/>
            <a:ext cx="308439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296012651"/>
      </p:ext>
    </p:extLst>
  </p:cSld>
  <p:clrMapOvr>
    <a:masterClrMapping/>
  </p:clrMapOvr>
  <mc:AlternateContent xmlns:mc="http://schemas.openxmlformats.org/markup-compatibility/2006">
    <mc:Choice xmlns:p14="http://schemas.microsoft.com/office/powerpoint/2010/main" Requires="p14">
      <p:transition spd="slow" p14:dur="5000" advClick="0" advTm="14000">
        <p14:window dir="vert"/>
      </p:transition>
    </mc:Choice>
    <mc:Fallback>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anim calcmode="lin" valueType="num">
                                      <p:cBhvr>
                                        <p:cTn id="8"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7">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2000"/>
                                        <p:tgtEl>
                                          <p:spTgt spid="7">
                                            <p:txEl>
                                              <p:pRg st="1" end="1"/>
                                            </p:txEl>
                                          </p:spTgt>
                                        </p:tgtEl>
                                      </p:cBhvr>
                                    </p:animEffect>
                                    <p:anim calcmode="lin" valueType="num">
                                      <p:cBhvr>
                                        <p:cTn id="13" dur="2000" fill="hold"/>
                                        <p:tgtEl>
                                          <p:spTgt spid="7">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Effect transition="in" filter="fade">
                                      <p:cBhvr>
                                        <p:cTn id="19" dur="2000"/>
                                        <p:tgtEl>
                                          <p:spTgt spid="8">
                                            <p:txEl>
                                              <p:pRg st="0" end="0"/>
                                            </p:txEl>
                                          </p:spTgt>
                                        </p:tgtEl>
                                      </p:cBhvr>
                                    </p:animEffect>
                                    <p:anim calcmode="lin" valueType="num">
                                      <p:cBhvr>
                                        <p:cTn id="20"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21"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anim calcmode="lin" valueType="num">
                                      <p:cBhvr>
                                        <p:cTn id="27" dur="2000" fill="hold"/>
                                        <p:tgtEl>
                                          <p:spTgt spid="9"/>
                                        </p:tgtEl>
                                        <p:attrNameLst>
                                          <p:attrName>ppt_w</p:attrName>
                                        </p:attrNameLst>
                                      </p:cBhvr>
                                      <p:tavLst>
                                        <p:tav tm="0" fmla="#ppt_w*sin(2.5*pi*$)">
                                          <p:val>
                                            <p:fltVal val="0"/>
                                          </p:val>
                                        </p:tav>
                                        <p:tav tm="100000">
                                          <p:val>
                                            <p:fltVal val="1"/>
                                          </p:val>
                                        </p:tav>
                                      </p:tavLst>
                                    </p:anim>
                                    <p:anim calcmode="lin" valueType="num">
                                      <p:cBhvr>
                                        <p:cTn id="2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188</Words>
  <Application>Microsoft Office PowerPoint</Application>
  <PresentationFormat>Grand écran</PresentationFormat>
  <Paragraphs>26</Paragraphs>
  <Slides>24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2023-10-19T11:20:50Z</dcterms:created>
  <dcterms:modified xsi:type="dcterms:W3CDTF">2023-10-20T05:09:48Z</dcterms:modified>
</cp:coreProperties>
</file>