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88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GS81hSrISrGqiruUAMTcQ==" hashData="VaWUph33gi2McPz+n5mqWwP4YtYKDIQLn4wS/RukNxR0PMzO4XS93xHzlKL78M4i265YK7zXkaZsFVUK+Dsi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28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D1B87-C340-2EAC-941C-28EC20960E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C7A6B3D-44F4-001A-F728-342DF33BE6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A3B99B-D7FD-8999-5513-FF17F6266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A0B720-AF87-0013-FE25-BA3FDBA3C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FE0296-FC45-96F7-16A8-4351E45A3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23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62E4CD-95EA-25BB-CB96-56860E74B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2B463F-AAB3-B860-E8A7-757B5C6393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6EF344-71B3-5C1A-C985-5BB833A37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6454E4-B50F-821E-FC82-1613A912D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274DCF-0AC8-9C81-CA85-2DA0994DF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8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0DF640-FF16-35E2-1834-188D63BF4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27EFED-AE75-37D7-C2B9-9E1E86889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785BB1-885D-527B-7982-0BCF040E6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E6D8DB-F933-8EE6-93A4-547A7831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B31521-8ADB-58FD-9642-8AB928685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56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874C4-81EB-DBAB-F536-2004D3967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5CB787-A118-EF14-CEEF-CC98B372ED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139C2A-0667-BD44-FE16-F34A40AA3B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A34931-74FD-03CD-E6F7-F4F0D064C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2F445-0613-DB83-F200-9BDAB34BA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D8554E-A3EC-CD35-090B-084DC100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29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A7CCE5-8A57-90D1-E9C2-8EF732863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994E68-DFB3-6A75-2796-842C1B9AC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1F6334-171B-3423-50BB-6F78420226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935E3C-A191-51C6-39B1-75F01D77A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030F3E8-85ED-C26A-551B-404F33F09B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7E6106-C1D0-EBED-473E-ED78E5010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4793514-26F5-81C0-18EC-29DD7FADE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A450228-4600-9B91-A721-0EC37BCE6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14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2092F-C224-8199-38CF-24A33F45A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0B93E4B-0690-0ECB-E6E1-95B84A877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9699901-EEA0-F713-820F-AE04E69D2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A9F912F-4B7D-3830-CF55-1C77DE3D6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F28F77E-4DDF-4843-28A4-E91C7E4EC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050E5E-9DF8-885A-7F66-95EDB3553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08CDB9-FEA8-946D-BEE0-F5B6A5117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97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ED78E4-A67B-8683-E8E9-838BB603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68F58C-23E2-30C1-45E8-38835057A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5FB5B0-27EB-50AF-66D4-81E4FB64BA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A4CCDC-2622-D441-FCA5-97B2ED51D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C16F04-6BBC-61E8-69C6-57AF06FBC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D38397-F122-CDD4-AD3B-6B1F0B45C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81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2C223C-767C-E327-FC33-671DB552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F6F12F5-0CC6-9FFF-AEFC-36660517A6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5737E7E-9535-E5BB-165F-7247491EA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0CD167-16BF-0D6B-9C3C-33206D23C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5312AF-C974-E19C-F35B-E5D345D35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DED88D-E2E6-AAEE-2DF6-2E56A0B4B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8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B9DD9-0B0D-1EAD-6773-D764A08ED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B630E8-D595-75BC-1213-ABED2E9C1D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5E7522-DC4E-B35B-2891-116F1CB0F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134292-C191-E271-2C48-5129E045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AFF08E-E655-A1B3-E9E9-C55BC2EC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04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D7C26D7-CD61-8897-456A-D9AF436B0F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3B710B-52FE-2E4A-D036-54F13C26E4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5C4FA2-C1C0-8AA1-5DE7-69C4D12B9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63310F-1A9E-DBCE-31E1-38B638418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39E4B8-D45A-BD69-359D-3B35C5163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02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7B77FBC-88F8-66B9-482B-E6392B10B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BC29B3-5ECC-FD69-0796-A37F1FF3E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6D3BBC-B7A0-6F39-DDCD-506D9DABC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E9F15-6457-4A8F-A1C3-85B982DFD936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97EEF3-E8E3-DC1B-5467-A6E8F6F5E2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8975C1-1C36-F94B-FE98-E5EEDB507F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03D79-D234-405D-BE62-9532A6E25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83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nature&#10;&#10;Description générée automatiquement">
            <a:extLst>
              <a:ext uri="{FF2B5EF4-FFF2-40B4-BE49-F238E27FC236}">
                <a16:creationId xmlns:a16="http://schemas.microsoft.com/office/drawing/2014/main" id="{AE43A9DB-E014-E51C-E5B3-16B364A6F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847725"/>
            <a:ext cx="8572500" cy="5162550"/>
          </a:xfrm>
          <a:prstGeom prst="rect">
            <a:avLst/>
          </a:prstGeom>
          <a:ln w="793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A837DB-8885-D1AE-216A-89F4C5E81123}"/>
              </a:ext>
            </a:extLst>
          </p:cNvPr>
          <p:cNvSpPr txBox="1"/>
          <p:nvPr/>
        </p:nvSpPr>
        <p:spPr>
          <a:xfrm>
            <a:off x="1920657" y="215323"/>
            <a:ext cx="10271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Les Plus Beaux Villages De Suisse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D78862-8421-09C0-F703-34AF5239DF81}"/>
              </a:ext>
            </a:extLst>
          </p:cNvPr>
          <p:cNvSpPr txBox="1"/>
          <p:nvPr/>
        </p:nvSpPr>
        <p:spPr>
          <a:xfrm>
            <a:off x="5336088" y="6013930"/>
            <a:ext cx="770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Grindelwald</a:t>
            </a:r>
          </a:p>
        </p:txBody>
      </p:sp>
    </p:spTree>
    <p:extLst>
      <p:ext uri="{BB962C8B-B14F-4D97-AF65-F5344CB8AC3E}">
        <p14:creationId xmlns:p14="http://schemas.microsoft.com/office/powerpoint/2010/main" val="293861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  <p:sndAc>
          <p:stSnd loop="1">
            <p:snd r:embed="rId2" name="Suisse yodle chanson 2.wav"/>
          </p:stSnd>
        </p:sndAc>
      </p:transition>
    </mc:Choice>
    <mc:Fallback>
      <p:transition spd="slow" advClick="0" advTm="10000">
        <p:cover/>
        <p:sndAc>
          <p:stSnd loop="1">
            <p:snd r:embed="rId2" name="Suisse yodle chanson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B20FF71D-A63B-A0FA-BA92-D0440CDE52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570" y="819000"/>
            <a:ext cx="925733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36B9A7-4B4D-FB1C-44FB-3C2092DC9C9F}"/>
              </a:ext>
            </a:extLst>
          </p:cNvPr>
          <p:cNvSpPr txBox="1"/>
          <p:nvPr/>
        </p:nvSpPr>
        <p:spPr>
          <a:xfrm>
            <a:off x="5440471" y="5974952"/>
            <a:ext cx="832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Wengen</a:t>
            </a:r>
          </a:p>
        </p:txBody>
      </p:sp>
    </p:spTree>
    <p:extLst>
      <p:ext uri="{BB962C8B-B14F-4D97-AF65-F5344CB8AC3E}">
        <p14:creationId xmlns:p14="http://schemas.microsoft.com/office/powerpoint/2010/main" val="420117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arbre, plein air, nuage&#10;&#10;Description générée automatiquement">
            <a:extLst>
              <a:ext uri="{FF2B5EF4-FFF2-40B4-BE49-F238E27FC236}">
                <a16:creationId xmlns:a16="http://schemas.microsoft.com/office/drawing/2014/main" id="{C803F835-6433-C5E4-86B8-9DA2517A9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9352" y="639000"/>
            <a:ext cx="8333295" cy="558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A94EF8-4599-49C9-FA25-8F3D3C847AFC}"/>
              </a:ext>
            </a:extLst>
          </p:cNvPr>
          <p:cNvSpPr txBox="1"/>
          <p:nvPr/>
        </p:nvSpPr>
        <p:spPr>
          <a:xfrm>
            <a:off x="5561555" y="6219000"/>
            <a:ext cx="6212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Guarda</a:t>
            </a:r>
          </a:p>
        </p:txBody>
      </p:sp>
    </p:spTree>
    <p:extLst>
      <p:ext uri="{BB962C8B-B14F-4D97-AF65-F5344CB8AC3E}">
        <p14:creationId xmlns:p14="http://schemas.microsoft.com/office/powerpoint/2010/main" val="184519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arbre&#10;&#10;Description générée automatiquement">
            <a:extLst>
              <a:ext uri="{FF2B5EF4-FFF2-40B4-BE49-F238E27FC236}">
                <a16:creationId xmlns:a16="http://schemas.microsoft.com/office/drawing/2014/main" id="{870B01A6-A857-5D26-69A3-AE7E217CB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317" y="819000"/>
            <a:ext cx="9257366" cy="52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B7418D-2F94-8EE4-0ED9-43495B97DF7A}"/>
              </a:ext>
            </a:extLst>
          </p:cNvPr>
          <p:cNvSpPr txBox="1"/>
          <p:nvPr/>
        </p:nvSpPr>
        <p:spPr>
          <a:xfrm>
            <a:off x="5448822" y="6334780"/>
            <a:ext cx="7002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Morcote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04715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3719E421-D71F-F242-4969-A7D53FA02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1650" y="547687"/>
            <a:ext cx="8648700" cy="57626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446893-A0FC-EF26-66B1-75F7511AD692}"/>
              </a:ext>
            </a:extLst>
          </p:cNvPr>
          <p:cNvSpPr txBox="1"/>
          <p:nvPr/>
        </p:nvSpPr>
        <p:spPr>
          <a:xfrm>
            <a:off x="5348948" y="6297686"/>
            <a:ext cx="768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Interlaken</a:t>
            </a:r>
          </a:p>
        </p:txBody>
      </p:sp>
    </p:spTree>
    <p:extLst>
      <p:ext uri="{BB962C8B-B14F-4D97-AF65-F5344CB8AC3E}">
        <p14:creationId xmlns:p14="http://schemas.microsoft.com/office/powerpoint/2010/main" val="339080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neige&#10;&#10;Description générée automatiquement">
            <a:extLst>
              <a:ext uri="{FF2B5EF4-FFF2-40B4-BE49-F238E27FC236}">
                <a16:creationId xmlns:a16="http://schemas.microsoft.com/office/drawing/2014/main" id="{BD22FE36-724E-51AE-CA33-B14DA8CE2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3771" y="729000"/>
            <a:ext cx="8064458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89258B-4CF3-A171-E06D-57159FB6F2E2}"/>
              </a:ext>
            </a:extLst>
          </p:cNvPr>
          <p:cNvSpPr txBox="1"/>
          <p:nvPr/>
        </p:nvSpPr>
        <p:spPr>
          <a:xfrm>
            <a:off x="5323561" y="6129000"/>
            <a:ext cx="871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Andermatt</a:t>
            </a:r>
          </a:p>
        </p:txBody>
      </p:sp>
    </p:spTree>
    <p:extLst>
      <p:ext uri="{BB962C8B-B14F-4D97-AF65-F5344CB8AC3E}">
        <p14:creationId xmlns:p14="http://schemas.microsoft.com/office/powerpoint/2010/main" val="3493532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rbre, nuage&#10;&#10;Description générée automatiquement">
            <a:extLst>
              <a:ext uri="{FF2B5EF4-FFF2-40B4-BE49-F238E27FC236}">
                <a16:creationId xmlns:a16="http://schemas.microsoft.com/office/drawing/2014/main" id="{7BE9BFCC-DE6E-79CA-010B-C37AC0749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561" y="472624"/>
            <a:ext cx="8904469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33E61D-8CDD-D4BA-581F-3DAED5FAFE9D}"/>
              </a:ext>
            </a:extLst>
          </p:cNvPr>
          <p:cNvSpPr txBox="1"/>
          <p:nvPr/>
        </p:nvSpPr>
        <p:spPr>
          <a:xfrm>
            <a:off x="5104262" y="6123766"/>
            <a:ext cx="7751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800" b="1" dirty="0">
                <a:solidFill>
                  <a:schemeClr val="bg1"/>
                </a:solidFill>
              </a:rPr>
              <a:t>Lauterbrunnen</a:t>
            </a:r>
          </a:p>
        </p:txBody>
      </p:sp>
    </p:spTree>
    <p:extLst>
      <p:ext uri="{BB962C8B-B14F-4D97-AF65-F5344CB8AC3E}">
        <p14:creationId xmlns:p14="http://schemas.microsoft.com/office/powerpoint/2010/main" val="194448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Chaîne de montagnes&#10;&#10;Description générée automatiquement">
            <a:extLst>
              <a:ext uri="{FF2B5EF4-FFF2-40B4-BE49-F238E27FC236}">
                <a16:creationId xmlns:a16="http://schemas.microsoft.com/office/drawing/2014/main" id="{4EEAE860-495A-BEC8-9160-400AC5A72C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447" y="352397"/>
            <a:ext cx="7727105" cy="5940000"/>
          </a:xfrm>
          <a:prstGeom prst="ellipse">
            <a:avLst/>
          </a:prstGeom>
          <a:ln w="190500" cap="rnd">
            <a:solidFill>
              <a:srgbClr val="00B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5C876C-CF24-399E-6B39-CD535F1A56CB}"/>
              </a:ext>
            </a:extLst>
          </p:cNvPr>
          <p:cNvSpPr txBox="1"/>
          <p:nvPr/>
        </p:nvSpPr>
        <p:spPr>
          <a:xfrm>
            <a:off x="5076967" y="6310650"/>
            <a:ext cx="608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Gimmelwald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459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plein air, arbre&#10;&#10;Description générée automatiquement">
            <a:extLst>
              <a:ext uri="{FF2B5EF4-FFF2-40B4-BE49-F238E27FC236}">
                <a16:creationId xmlns:a16="http://schemas.microsoft.com/office/drawing/2014/main" id="{C4FB6A2C-5EE0-A0C9-3854-C597C1960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724" y="729000"/>
            <a:ext cx="9576552" cy="54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BF2961-6EF3-6DA3-26A8-6AF9457ED798}"/>
              </a:ext>
            </a:extLst>
          </p:cNvPr>
          <p:cNvSpPr txBox="1"/>
          <p:nvPr/>
        </p:nvSpPr>
        <p:spPr>
          <a:xfrm>
            <a:off x="5895833" y="6129000"/>
            <a:ext cx="7710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Spiez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54625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eige&#10;&#10;Description générée automatiquement">
            <a:extLst>
              <a:ext uri="{FF2B5EF4-FFF2-40B4-BE49-F238E27FC236}">
                <a16:creationId xmlns:a16="http://schemas.microsoft.com/office/drawing/2014/main" id="{773F91B3-5341-B642-4647-03435F6BB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404" y="783000"/>
            <a:ext cx="7903191" cy="5292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5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8897D-D267-7FFD-4783-BBE41ED1BED7}"/>
              </a:ext>
            </a:extLst>
          </p:cNvPr>
          <p:cNvSpPr txBox="1"/>
          <p:nvPr/>
        </p:nvSpPr>
        <p:spPr>
          <a:xfrm>
            <a:off x="5099713" y="6049451"/>
            <a:ext cx="2538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Crans-Montana</a:t>
            </a:r>
          </a:p>
        </p:txBody>
      </p:sp>
    </p:spTree>
    <p:extLst>
      <p:ext uri="{BB962C8B-B14F-4D97-AF65-F5344CB8AC3E}">
        <p14:creationId xmlns:p14="http://schemas.microsoft.com/office/powerpoint/2010/main" val="286242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de, ciel, eau&#10;&#10;Description générée automatiquement">
            <a:extLst>
              <a:ext uri="{FF2B5EF4-FFF2-40B4-BE49-F238E27FC236}">
                <a16:creationId xmlns:a16="http://schemas.microsoft.com/office/drawing/2014/main" id="{78D75935-D0B3-ADE8-798C-91D80512BC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79" y="963000"/>
            <a:ext cx="8723070" cy="493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19F0EB-6CB4-B8A2-9520-B0F8D47775C5}"/>
              </a:ext>
            </a:extLst>
          </p:cNvPr>
          <p:cNvSpPr txBox="1"/>
          <p:nvPr/>
        </p:nvSpPr>
        <p:spPr>
          <a:xfrm>
            <a:off x="9598924" y="632021"/>
            <a:ext cx="25930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Avenches</a:t>
            </a:r>
            <a:r>
              <a:rPr lang="fr-FR" sz="2800" b="1" dirty="0">
                <a:solidFill>
                  <a:srgbClr val="FFFF00"/>
                </a:solidFill>
              </a:rPr>
              <a:t>, la capitale de la Suisse à l’époque romaine, est une petite ville intéressante à visiter juste à côté de l’autoroute A1 entre Lausanne et Berne.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9B62DE-F2A8-D535-6C90-5F97E91B6DE8}"/>
              </a:ext>
            </a:extLst>
          </p:cNvPr>
          <p:cNvSpPr txBox="1"/>
          <p:nvPr/>
        </p:nvSpPr>
        <p:spPr>
          <a:xfrm>
            <a:off x="4572000" y="5895000"/>
            <a:ext cx="6141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Avenches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42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CDBE9057-2A85-39D4-207B-2511CEF2B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438" y="513000"/>
            <a:ext cx="8719123" cy="5832000"/>
          </a:xfrm>
          <a:prstGeom prst="roundRect">
            <a:avLst>
              <a:gd name="adj" fmla="val 16667"/>
            </a:avLst>
          </a:prstGeom>
          <a:ln w="127000">
            <a:solidFill>
              <a:srgbClr val="FFFF00"/>
            </a:solidFill>
            <a:prstDash val="sysDot"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7DE9A9-3628-E525-97DC-5BA8868610F3}"/>
              </a:ext>
            </a:extLst>
          </p:cNvPr>
          <p:cNvSpPr txBox="1"/>
          <p:nvPr/>
        </p:nvSpPr>
        <p:spPr>
          <a:xfrm>
            <a:off x="3616657" y="6345000"/>
            <a:ext cx="4462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Bursins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99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ciel, arbre&#10;&#10;Description générée automatiquement">
            <a:extLst>
              <a:ext uri="{FF2B5EF4-FFF2-40B4-BE49-F238E27FC236}">
                <a16:creationId xmlns:a16="http://schemas.microsoft.com/office/drawing/2014/main" id="{46279542-B4DC-06B7-94A1-AA0E43B79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002" y="819000"/>
            <a:ext cx="924599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86DF28-CDC2-752A-4AC7-567C512DE2B3}"/>
              </a:ext>
            </a:extLst>
          </p:cNvPr>
          <p:cNvSpPr txBox="1"/>
          <p:nvPr/>
        </p:nvSpPr>
        <p:spPr>
          <a:xfrm>
            <a:off x="5386316" y="6039000"/>
            <a:ext cx="7606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Dardagny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7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E9962DF9-E992-1ECD-39FC-AAB7DA6027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1173" y="693000"/>
            <a:ext cx="8201223" cy="5472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C56D97-78CA-BF3D-434E-AA39302A825B}"/>
              </a:ext>
            </a:extLst>
          </p:cNvPr>
          <p:cNvSpPr txBox="1"/>
          <p:nvPr/>
        </p:nvSpPr>
        <p:spPr>
          <a:xfrm>
            <a:off x="5472752" y="6165000"/>
            <a:ext cx="791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Evolène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050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aison&#10;&#10;Description générée automatiquement">
            <a:extLst>
              <a:ext uri="{FF2B5EF4-FFF2-40B4-BE49-F238E27FC236}">
                <a16:creationId xmlns:a16="http://schemas.microsoft.com/office/drawing/2014/main" id="{154CE131-D7CC-5280-EF58-21E9B11D8E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631" y="549000"/>
            <a:ext cx="8034737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E9D260-0659-84CD-93DA-EFA2000B0B58}"/>
              </a:ext>
            </a:extLst>
          </p:cNvPr>
          <p:cNvSpPr txBox="1"/>
          <p:nvPr/>
        </p:nvSpPr>
        <p:spPr>
          <a:xfrm>
            <a:off x="5460291" y="6172523"/>
            <a:ext cx="7222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Grandson</a:t>
            </a:r>
          </a:p>
        </p:txBody>
      </p:sp>
    </p:spTree>
    <p:extLst>
      <p:ext uri="{BB962C8B-B14F-4D97-AF65-F5344CB8AC3E}">
        <p14:creationId xmlns:p14="http://schemas.microsoft.com/office/powerpoint/2010/main" val="357873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arbre&#10;&#10;Description générée automatiquement">
            <a:extLst>
              <a:ext uri="{FF2B5EF4-FFF2-40B4-BE49-F238E27FC236}">
                <a16:creationId xmlns:a16="http://schemas.microsoft.com/office/drawing/2014/main" id="{755ADF4F-6981-82AD-2832-0CDF43E68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65" y="558349"/>
            <a:ext cx="9550806" cy="54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AA380D-CA2C-D57F-9F0C-34885028C16F}"/>
              </a:ext>
            </a:extLst>
          </p:cNvPr>
          <p:cNvSpPr txBox="1"/>
          <p:nvPr/>
        </p:nvSpPr>
        <p:spPr>
          <a:xfrm>
            <a:off x="5500048" y="6038041"/>
            <a:ext cx="8352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Grimentz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6067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uage&#10;&#10;Description générée automatiquement">
            <a:extLst>
              <a:ext uri="{FF2B5EF4-FFF2-40B4-BE49-F238E27FC236}">
                <a16:creationId xmlns:a16="http://schemas.microsoft.com/office/drawing/2014/main" id="{28D36C4A-59CD-329F-8AF0-7E9B39539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7975" y="531000"/>
            <a:ext cx="8676049" cy="57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3D2E0-D0E4-1805-4F5A-19173B08BE8F}"/>
              </a:ext>
            </a:extLst>
          </p:cNvPr>
          <p:cNvSpPr txBox="1"/>
          <p:nvPr/>
        </p:nvSpPr>
        <p:spPr>
          <a:xfrm>
            <a:off x="5448226" y="6327000"/>
            <a:ext cx="7633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800" b="1" dirty="0"/>
              <a:t>Gruyères</a:t>
            </a:r>
          </a:p>
        </p:txBody>
      </p:sp>
    </p:spTree>
    <p:extLst>
      <p:ext uri="{BB962C8B-B14F-4D97-AF65-F5344CB8AC3E}">
        <p14:creationId xmlns:p14="http://schemas.microsoft.com/office/powerpoint/2010/main" val="323700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C0D0D860-E45D-F309-5515-E0B36C846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568" y="549000"/>
            <a:ext cx="8632863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ED682B-1FDB-D55D-1C96-7EAF1AC936CC}"/>
              </a:ext>
            </a:extLst>
          </p:cNvPr>
          <p:cNvSpPr txBox="1"/>
          <p:nvPr/>
        </p:nvSpPr>
        <p:spPr>
          <a:xfrm>
            <a:off x="5084682" y="6309000"/>
            <a:ext cx="8481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Neuveville</a:t>
            </a:r>
          </a:p>
        </p:txBody>
      </p:sp>
    </p:spTree>
    <p:extLst>
      <p:ext uri="{BB962C8B-B14F-4D97-AF65-F5344CB8AC3E}">
        <p14:creationId xmlns:p14="http://schemas.microsoft.com/office/powerpoint/2010/main" val="23754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2A7C082C-4F72-70BA-BB4F-1A689A5DE8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473" y="549000"/>
            <a:ext cx="8569054" cy="57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FC7F76-7552-4E11-CFAA-AC383BEDEC0F}"/>
              </a:ext>
            </a:extLst>
          </p:cNvPr>
          <p:cNvSpPr txBox="1"/>
          <p:nvPr/>
        </p:nvSpPr>
        <p:spPr>
          <a:xfrm>
            <a:off x="5237061" y="6186170"/>
            <a:ext cx="8803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Porrentruy</a:t>
            </a:r>
          </a:p>
        </p:txBody>
      </p:sp>
    </p:spTree>
    <p:extLst>
      <p:ext uri="{BB962C8B-B14F-4D97-AF65-F5344CB8AC3E}">
        <p14:creationId xmlns:p14="http://schemas.microsoft.com/office/powerpoint/2010/main" val="51442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ciel, arbre&#10;&#10;Description générée automatiquement">
            <a:extLst>
              <a:ext uri="{FF2B5EF4-FFF2-40B4-BE49-F238E27FC236}">
                <a16:creationId xmlns:a16="http://schemas.microsoft.com/office/drawing/2014/main" id="{8100AE57-09BC-33AF-C02D-6E5D334EF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3593" y="729000"/>
            <a:ext cx="9054701" cy="511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57B39F-2B0F-AAC7-AFEE-60175D2CA5F0}"/>
              </a:ext>
            </a:extLst>
          </p:cNvPr>
          <p:cNvSpPr txBox="1"/>
          <p:nvPr/>
        </p:nvSpPr>
        <p:spPr>
          <a:xfrm>
            <a:off x="4804011" y="5841000"/>
            <a:ext cx="8280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Romainmôtier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033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montagne, paysage&#10;&#10;Description générée automatiquement">
            <a:extLst>
              <a:ext uri="{FF2B5EF4-FFF2-40B4-BE49-F238E27FC236}">
                <a16:creationId xmlns:a16="http://schemas.microsoft.com/office/drawing/2014/main" id="{6380D159-6369-FC55-F413-F73A52991B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9777" y="708475"/>
            <a:ext cx="9232446" cy="52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0F8D82-EA14-94F3-DC03-3E01447E028A}"/>
              </a:ext>
            </a:extLst>
          </p:cNvPr>
          <p:cNvSpPr txBox="1"/>
          <p:nvPr/>
        </p:nvSpPr>
        <p:spPr>
          <a:xfrm>
            <a:off x="5554639" y="5928475"/>
            <a:ext cx="8871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Saillon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9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Description générée automatiquement">
            <a:extLst>
              <a:ext uri="{FF2B5EF4-FFF2-40B4-BE49-F238E27FC236}">
                <a16:creationId xmlns:a16="http://schemas.microsoft.com/office/drawing/2014/main" id="{1C25977B-F96B-8846-B251-BD4CFFFDDC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925" y="819000"/>
            <a:ext cx="7804149" cy="52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EDD33-8DC9-73C9-9CF6-1A1E5E70C60D}"/>
              </a:ext>
            </a:extLst>
          </p:cNvPr>
          <p:cNvSpPr txBox="1"/>
          <p:nvPr/>
        </p:nvSpPr>
        <p:spPr>
          <a:xfrm>
            <a:off x="4995080" y="6216301"/>
            <a:ext cx="7042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Saint-</a:t>
            </a:r>
            <a:r>
              <a:rPr lang="fr-FR" sz="2800" b="1" dirty="0" err="1">
                <a:solidFill>
                  <a:srgbClr val="FFFF00"/>
                </a:solidFill>
              </a:rPr>
              <a:t>Ursanne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3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ysage&#10;&#10;Description générée automatiquement">
            <a:extLst>
              <a:ext uri="{FF2B5EF4-FFF2-40B4-BE49-F238E27FC236}">
                <a16:creationId xmlns:a16="http://schemas.microsoft.com/office/drawing/2014/main" id="{A0B70038-CF20-7A83-4CC3-AF7CDA87F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0365" y="459000"/>
            <a:ext cx="7911269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3381B-AF0E-95A2-D702-2ACFB01A2C91}"/>
              </a:ext>
            </a:extLst>
          </p:cNvPr>
          <p:cNvSpPr txBox="1"/>
          <p:nvPr/>
        </p:nvSpPr>
        <p:spPr>
          <a:xfrm>
            <a:off x="5513696" y="6334780"/>
            <a:ext cx="8488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800" b="1" dirty="0" err="1"/>
              <a:t>Valangin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24516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1DF60156-C603-AB6B-6194-956AEF7E1E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815" y="639000"/>
            <a:ext cx="8342369" cy="5580000"/>
          </a:xfrm>
          <a:prstGeom prst="rect">
            <a:avLst/>
          </a:prstGeom>
          <a:ln w="76200" cmpd="dbl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83A5FE-ECD0-3AC6-BA19-0E53D00DCB45}"/>
              </a:ext>
            </a:extLst>
          </p:cNvPr>
          <p:cNvSpPr txBox="1"/>
          <p:nvPr/>
        </p:nvSpPr>
        <p:spPr>
          <a:xfrm>
            <a:off x="5718412" y="6268843"/>
            <a:ext cx="7356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Yvorne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023971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B3ECA054-ED8B-9E5C-2A24-E5B203E78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959" y="909000"/>
            <a:ext cx="8914082" cy="50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F7B725-2EE7-E147-95D2-0BC6D1234A20}"/>
              </a:ext>
            </a:extLst>
          </p:cNvPr>
          <p:cNvSpPr txBox="1"/>
          <p:nvPr/>
        </p:nvSpPr>
        <p:spPr>
          <a:xfrm>
            <a:off x="5584031" y="5949000"/>
            <a:ext cx="9072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Aarburg</a:t>
            </a:r>
          </a:p>
        </p:txBody>
      </p:sp>
    </p:spTree>
    <p:extLst>
      <p:ext uri="{BB962C8B-B14F-4D97-AF65-F5344CB8AC3E}">
        <p14:creationId xmlns:p14="http://schemas.microsoft.com/office/powerpoint/2010/main" val="150182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arbre&#10;&#10;Description générée automatiquement">
            <a:extLst>
              <a:ext uri="{FF2B5EF4-FFF2-40B4-BE49-F238E27FC236}">
                <a16:creationId xmlns:a16="http://schemas.microsoft.com/office/drawing/2014/main" id="{7E1DCEFC-4AB8-3031-B0FB-99AC629EE9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341" y="639000"/>
            <a:ext cx="8342369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498ACC-F208-69A7-5E55-3C89F1D420AA}"/>
              </a:ext>
            </a:extLst>
          </p:cNvPr>
          <p:cNvSpPr txBox="1"/>
          <p:nvPr/>
        </p:nvSpPr>
        <p:spPr>
          <a:xfrm>
            <a:off x="5486884" y="6219000"/>
            <a:ext cx="8447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Albinen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82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9F989736-65AC-E366-75CA-9D92D49F1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548" y="693000"/>
            <a:ext cx="8180903" cy="5472000"/>
          </a:xfrm>
          <a:prstGeom prst="roundRect">
            <a:avLst>
              <a:gd name="adj" fmla="val 16667"/>
            </a:avLst>
          </a:prstGeom>
          <a:ln w="63500">
            <a:solidFill>
              <a:srgbClr val="FFFF00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9201C-2DE4-1B81-E5A2-788C511D698E}"/>
              </a:ext>
            </a:extLst>
          </p:cNvPr>
          <p:cNvSpPr txBox="1"/>
          <p:nvPr/>
        </p:nvSpPr>
        <p:spPr>
          <a:xfrm>
            <a:off x="4748748" y="6165000"/>
            <a:ext cx="8707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Büren</a:t>
            </a:r>
            <a:r>
              <a:rPr lang="fr-FR" sz="2800" b="1" dirty="0">
                <a:solidFill>
                  <a:srgbClr val="FFFF00"/>
                </a:solidFill>
              </a:rPr>
              <a:t> an der Aare</a:t>
            </a:r>
          </a:p>
        </p:txBody>
      </p:sp>
    </p:spTree>
    <p:extLst>
      <p:ext uri="{BB962C8B-B14F-4D97-AF65-F5344CB8AC3E}">
        <p14:creationId xmlns:p14="http://schemas.microsoft.com/office/powerpoint/2010/main" val="185701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Description générée automatiquement">
            <a:extLst>
              <a:ext uri="{FF2B5EF4-FFF2-40B4-BE49-F238E27FC236}">
                <a16:creationId xmlns:a16="http://schemas.microsoft.com/office/drawing/2014/main" id="{D68032C2-5F7C-8DCF-02DA-357E50C877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370" y="729000"/>
            <a:ext cx="8073259" cy="54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0792D-6216-DA70-96FA-5805AA208AB1}"/>
              </a:ext>
            </a:extLst>
          </p:cNvPr>
          <p:cNvSpPr txBox="1"/>
          <p:nvPr/>
        </p:nvSpPr>
        <p:spPr>
          <a:xfrm>
            <a:off x="4967785" y="6129000"/>
            <a:ext cx="494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Diessenhofen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98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eau&#10;&#10;Description générée automatiquement">
            <a:extLst>
              <a:ext uri="{FF2B5EF4-FFF2-40B4-BE49-F238E27FC236}">
                <a16:creationId xmlns:a16="http://schemas.microsoft.com/office/drawing/2014/main" id="{1A5DA172-6B5A-62C7-4692-9D5FF645F5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938" y="693000"/>
            <a:ext cx="8242124" cy="547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E1570A-AB98-F4C4-68A6-04901C592B3C}"/>
              </a:ext>
            </a:extLst>
          </p:cNvPr>
          <p:cNvSpPr txBox="1"/>
          <p:nvPr/>
        </p:nvSpPr>
        <p:spPr>
          <a:xfrm>
            <a:off x="5850835" y="6041169"/>
            <a:ext cx="793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Gersau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5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nature&#10;&#10;Description générée automatiquement">
            <a:extLst>
              <a:ext uri="{FF2B5EF4-FFF2-40B4-BE49-F238E27FC236}">
                <a16:creationId xmlns:a16="http://schemas.microsoft.com/office/drawing/2014/main" id="{8CB5B7AE-BFBB-5D36-45B2-F0A301C4AE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09" y="941696"/>
            <a:ext cx="7779237" cy="51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46648D-F656-F46E-7AD0-F01AA44E2B91}"/>
              </a:ext>
            </a:extLst>
          </p:cNvPr>
          <p:cNvSpPr txBox="1"/>
          <p:nvPr/>
        </p:nvSpPr>
        <p:spPr>
          <a:xfrm>
            <a:off x="136477" y="290971"/>
            <a:ext cx="9662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Les Plus Beaux Villages Suisses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59B3B54-E7F3-C95B-FCF9-6C56EC33F113}"/>
              </a:ext>
            </a:extLst>
          </p:cNvPr>
          <p:cNvSpPr txBox="1"/>
          <p:nvPr/>
        </p:nvSpPr>
        <p:spPr>
          <a:xfrm>
            <a:off x="8502555" y="2474893"/>
            <a:ext cx="34487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16C883-FADA-8CD9-9918-A1FD87D19482}"/>
              </a:ext>
            </a:extLst>
          </p:cNvPr>
          <p:cNvSpPr txBox="1"/>
          <p:nvPr/>
        </p:nvSpPr>
        <p:spPr>
          <a:xfrm>
            <a:off x="9621671" y="3518820"/>
            <a:ext cx="331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CC7D83D-FCDE-C480-3036-7E68E16BD1FE}"/>
              </a:ext>
            </a:extLst>
          </p:cNvPr>
          <p:cNvSpPr txBox="1"/>
          <p:nvPr/>
        </p:nvSpPr>
        <p:spPr>
          <a:xfrm>
            <a:off x="3870960" y="6125696"/>
            <a:ext cx="6847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Gstaad</a:t>
            </a:r>
          </a:p>
        </p:txBody>
      </p:sp>
    </p:spTree>
    <p:extLst>
      <p:ext uri="{BB962C8B-B14F-4D97-AF65-F5344CB8AC3E}">
        <p14:creationId xmlns:p14="http://schemas.microsoft.com/office/powerpoint/2010/main" val="296094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cover/>
      </p:transition>
    </mc:Choice>
    <mc:Fallback>
      <p:transition spd="slow" advClick="0" advTm="10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98</Words>
  <Application>Microsoft Office PowerPoint</Application>
  <PresentationFormat>Grand écran</PresentationFormat>
  <Paragraphs>35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2023-10-15T06:45:18Z</dcterms:created>
  <dcterms:modified xsi:type="dcterms:W3CDTF">2023-10-15T08:26:11Z</dcterms:modified>
</cp:coreProperties>
</file>