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7" r:id="rId3"/>
    <p:sldId id="256" r:id="rId4"/>
    <p:sldId id="284" r:id="rId5"/>
    <p:sldId id="283" r:id="rId6"/>
    <p:sldId id="282" r:id="rId7"/>
    <p:sldId id="281" r:id="rId8"/>
    <p:sldId id="280" r:id="rId9"/>
    <p:sldId id="279" r:id="rId10"/>
    <p:sldId id="278" r:id="rId11"/>
    <p:sldId id="273" r:id="rId12"/>
    <p:sldId id="272" r:id="rId13"/>
    <p:sldId id="276" r:id="rId14"/>
    <p:sldId id="277" r:id="rId15"/>
    <p:sldId id="275" r:id="rId16"/>
    <p:sldId id="274" r:id="rId17"/>
    <p:sldId id="270" r:id="rId18"/>
    <p:sldId id="271" r:id="rId19"/>
    <p:sldId id="269" r:id="rId20"/>
    <p:sldId id="268" r:id="rId21"/>
    <p:sldId id="267" r:id="rId22"/>
    <p:sldId id="266" r:id="rId23"/>
    <p:sldId id="265" r:id="rId24"/>
    <p:sldId id="264" r:id="rId25"/>
    <p:sldId id="263" r:id="rId26"/>
    <p:sldId id="262" r:id="rId27"/>
    <p:sldId id="261" r:id="rId28"/>
    <p:sldId id="260" r:id="rId29"/>
    <p:sldId id="259" r:id="rId30"/>
    <p:sldId id="258" r:id="rId31"/>
    <p:sldId id="257" r:id="rId32"/>
    <p:sldId id="286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+5ULqfu2oaugGpf+m9sDg==" hashData="zl+LhCZNdTNZI18MVBANwAJBKbZMNK3q37+OR++YBD28p+iUb6tAWhkpZ5IOevWaKf+HhXbVhKK6k0f7pqSg5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>
      <p:cViewPr varScale="1">
        <p:scale>
          <a:sx n="78" d="100"/>
          <a:sy n="78" d="100"/>
        </p:scale>
        <p:origin x="32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9D789E-8985-F764-7015-6E2C7252D6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BE6130-D924-6B70-A6D3-3D5555BDF8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382DB59-2ECD-17F7-577C-8B536D143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2954-7A20-407F-B61A-C91FA7203CBC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6A7D2C0-CA66-D0DC-352B-92FEB217C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E4A6B1-58E1-AA56-78D5-C590CAE1B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73A73-9864-49E7-A0D3-6A8D6F880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3195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AAB6D8-2CCF-3914-B8D8-5D9FABEB9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618A39D-064B-14E3-496B-69EC9E838E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11D5A9-B56E-488F-9977-E6641E638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2954-7A20-407F-B61A-C91FA7203CBC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AC6AE2-CC89-342B-C3F0-CB1D78E126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BAE58D-DFA9-2EA3-5B10-E8FB49816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73A73-9864-49E7-A0D3-6A8D6F880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491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9963B7-0471-D1EA-42AA-62394A2089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1AF75A8-7C41-C408-DD70-58E64FD882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AFABFA-64D7-E30C-B0C6-6CD268CA5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2954-7A20-407F-B61A-C91FA7203CBC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9FA000-EA53-C20B-68CE-99C85EE98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D1CFAC-4461-9066-ED30-2F5E435E0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73A73-9864-49E7-A0D3-6A8D6F880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538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4FEF60-CA00-EE48-5B20-4A555C74F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FAFCC35-502D-343D-0AFD-C001D9B4269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7881AD7-5E92-6A90-E603-687989EBA2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1272AF2-B9E4-6C16-264E-92437D3CB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2954-7A20-407F-B61A-C91FA7203CBC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436CBA3-15E1-DFDE-F6C2-5D60672B0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0303C5-0D87-6E6E-591E-F1AF59962A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73A73-9864-49E7-A0D3-6A8D6F880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79449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66DCBA-1C3B-3B66-6382-E6B42A1C3E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AFD48D-F06D-2226-7DC1-2785780E0D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65A2E36-FADE-2574-0D81-BA2D3AA78B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15DF986-E4D6-E027-C550-20D3965908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5CCCB5C-4D0F-0AAB-016E-0DE9EE01C5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C22A52E-33D2-DE74-9FE0-1D0095897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2954-7A20-407F-B61A-C91FA7203CBC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05ECE13-9E76-B644-BBB0-140056BBE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8576F81-3124-7975-CE1E-A5698CB12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73A73-9864-49E7-A0D3-6A8D6F880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511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1C980B-08F0-469A-A7C4-E3AE7C48F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757643C-29ED-086D-C814-5773BF7AA2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2954-7A20-407F-B61A-C91FA7203CBC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FA9826F-29CE-657B-9232-162BFE63A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77423E3-04CD-DFB0-1D62-390BC5DF1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73A73-9864-49E7-A0D3-6A8D6F880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740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EA599ED-3E18-88BD-7610-37A629B2AF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2954-7A20-407F-B61A-C91FA7203CBC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34ABEDB-4516-CAD0-2650-2D47BD3B1A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A6F81FE-F9F9-3DDB-7B4C-552DB332F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73A73-9864-49E7-A0D3-6A8D6F880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997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1499D1-CA9A-A631-A5DE-43A37CB39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1BD5CCA-BB14-2D89-D284-863B88E0C8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E22C1E8-6AC1-FFA8-BC10-80EA6A3104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019C865-271A-9E39-CD8C-244A8DBC8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2954-7A20-407F-B61A-C91FA7203CBC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542DC9D-5667-A5CF-D5FE-AAD7A5FA5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B59019F-B765-9385-565B-3E2CF32DC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73A73-9864-49E7-A0D3-6A8D6F880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3175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728EDB-B7D3-43EA-17B5-1A473F8790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6BD92C0-9E89-CC3D-313F-F58CFCC383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C3979AE-4922-BA61-94D2-343D08C5F6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3A7D7A6-71CC-1EF8-1586-6D30A3AFD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2954-7A20-407F-B61A-C91FA7203CBC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9E92E08-D97A-577D-7717-09E01FEDD6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447C6AF-A223-AD7C-71AF-89D544FB88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73A73-9864-49E7-A0D3-6A8D6F880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612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C2E4EA-C444-B5C0-F49E-DF9BB423F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B0AEA76-D94F-17DF-8789-B9A193F533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E657C7-B7CE-4476-47C4-73D3F37F08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2954-7A20-407F-B61A-C91FA7203CBC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015F4A-A222-95AA-01E5-2FCF1D600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A49FF4-4EE9-2B23-4941-3A2FE6404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73A73-9864-49E7-A0D3-6A8D6F880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213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AF73A0A-8672-25EF-C01F-23AB5A6B4FB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8D87BE0-7577-AD49-ECB7-49297DBCB57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C6E6E7-64B5-1999-8AE1-364FFC79A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2954-7A20-407F-B61A-C91FA7203CBC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BC872A-15D6-54E4-908A-102D3FC74C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C09774-DB22-B892-F3CB-121D25BF7C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B73A73-9864-49E7-A0D3-6A8D6F880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0761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94D2F05-BE6F-5F04-5F45-B2D11BB4A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2B85713-7E24-8B81-3883-CE61D10828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BAE815-58AF-EFE3-F8C5-85224CFB10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E42954-7A20-407F-B61A-C91FA7203CBC}" type="datetimeFigureOut">
              <a:rPr lang="fr-FR" smtClean="0"/>
              <a:t>16/10/2023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90C429C-7571-B1B8-53E1-CBD05BC81C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13D597E-01D8-89ED-6F95-FFE6D40100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B73A73-9864-49E7-A0D3-6A8D6F88037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10655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nuage, ciel&#10;&#10;Description générée automatiquement">
            <a:extLst>
              <a:ext uri="{FF2B5EF4-FFF2-40B4-BE49-F238E27FC236}">
                <a16:creationId xmlns:a16="http://schemas.microsoft.com/office/drawing/2014/main" id="{09B2D698-6269-9581-9CAB-0C963D6427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56992" y="189000"/>
            <a:ext cx="5999064" cy="6480000"/>
          </a:xfrm>
          <a:prstGeom prst="rect">
            <a:avLst/>
          </a:prstGeom>
          <a:ln w="76200" cmpd="tri">
            <a:solidFill>
              <a:srgbClr val="FFFF00"/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8354234A-5158-FB59-0528-E348B75E2517}"/>
              </a:ext>
            </a:extLst>
          </p:cNvPr>
          <p:cNvSpPr txBox="1"/>
          <p:nvPr/>
        </p:nvSpPr>
        <p:spPr>
          <a:xfrm>
            <a:off x="8304757" y="1478072"/>
            <a:ext cx="36826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La Roumanie N°1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D84649C-275D-3840-C7EE-6CA6830B4AED}"/>
              </a:ext>
            </a:extLst>
          </p:cNvPr>
          <p:cNvSpPr txBox="1"/>
          <p:nvPr/>
        </p:nvSpPr>
        <p:spPr>
          <a:xfrm>
            <a:off x="212943" y="5273458"/>
            <a:ext cx="39081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Bucarest</a:t>
            </a:r>
          </a:p>
        </p:txBody>
      </p:sp>
    </p:spTree>
    <p:extLst>
      <p:ext uri="{BB962C8B-B14F-4D97-AF65-F5344CB8AC3E}">
        <p14:creationId xmlns:p14="http://schemas.microsoft.com/office/powerpoint/2010/main" val="629034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  <p:sndAc>
          <p:stSnd loop="1">
            <p:snd r:embed="rId2" name="Musique traditionnelle moldave.wav"/>
          </p:stSnd>
        </p:sndAc>
      </p:transition>
    </mc:Choice>
    <mc:Fallback>
      <p:transition spd="slow" advClick="0" advTm="14000">
        <p:fade/>
        <p:sndAc>
          <p:stSnd loop="1">
            <p:snd r:embed="rId2" name="Musique traditionnelle moldav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77452AC-CCCC-867C-B0E0-14671409B9A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La Roumanie est un pays d’Europe du Sud-Est connu pour la région forestière de la Transylvanie, entourée par les montagnes des Carpates. </a:t>
            </a:r>
            <a:r>
              <a:rPr lang="fr-FR" sz="3600" b="1" dirty="0" err="1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Sighișoara</a:t>
            </a:r>
            <a:r>
              <a:rPr lang="fr-FR" sz="36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figure parmi ses villes médiévales préservées. Le pays compte également de nombreux châteaux et églises fortifiés, en particulier le château de Bran, au sommet d'une falaise, lié pendant longtemps à la légende de Dracula. Bucarest, la capitale du pays, comporte le palais du Parlement, un énorme bâtiment gouvernemental datant de l'époque communiste</a:t>
            </a:r>
          </a:p>
        </p:txBody>
      </p:sp>
    </p:spTree>
    <p:extLst>
      <p:ext uri="{BB962C8B-B14F-4D97-AF65-F5344CB8AC3E}">
        <p14:creationId xmlns:p14="http://schemas.microsoft.com/office/powerpoint/2010/main" val="158984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montagne, nature, ciel&#10;&#10;Description générée automatiquement">
            <a:extLst>
              <a:ext uri="{FF2B5EF4-FFF2-40B4-BE49-F238E27FC236}">
                <a16:creationId xmlns:a16="http://schemas.microsoft.com/office/drawing/2014/main" id="{0CE88746-A3DD-250B-4C68-E476F80CFEC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512064"/>
            <a:ext cx="7440000" cy="5580000"/>
          </a:xfrm>
          <a:prstGeom prst="rect">
            <a:avLst/>
          </a:prstGeom>
          <a:ln w="76200" cmpd="tri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97D7975-AF65-2477-5FF5-C5B2E8C8311A}"/>
              </a:ext>
            </a:extLst>
          </p:cNvPr>
          <p:cNvSpPr txBox="1"/>
          <p:nvPr/>
        </p:nvSpPr>
        <p:spPr>
          <a:xfrm>
            <a:off x="2993720" y="6084326"/>
            <a:ext cx="86554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Danube près d'</a:t>
            </a:r>
            <a:r>
              <a:rPr lang="fr-FR" sz="2800" b="1" dirty="0" err="1">
                <a:solidFill>
                  <a:srgbClr val="FFFF00"/>
                </a:solidFill>
              </a:rPr>
              <a:t>Orșova</a:t>
            </a:r>
            <a:r>
              <a:rPr lang="fr-FR" sz="2800" b="1" dirty="0">
                <a:solidFill>
                  <a:srgbClr val="FFFF00"/>
                </a:solidFill>
              </a:rPr>
              <a:t>, aux Portes de fer.</a:t>
            </a:r>
          </a:p>
        </p:txBody>
      </p:sp>
    </p:spTree>
    <p:extLst>
      <p:ext uri="{BB962C8B-B14F-4D97-AF65-F5344CB8AC3E}">
        <p14:creationId xmlns:p14="http://schemas.microsoft.com/office/powerpoint/2010/main" val="1714109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nuage&#10;&#10;Description générée automatiquement">
            <a:extLst>
              <a:ext uri="{FF2B5EF4-FFF2-40B4-BE49-F238E27FC236}">
                <a16:creationId xmlns:a16="http://schemas.microsoft.com/office/drawing/2014/main" id="{4C5B3D38-6EC3-3B06-0291-BCE4E82724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ln w="76200" cmpd="tri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43F73E-F0D5-990A-EEB1-FCE4055C7344}"/>
              </a:ext>
            </a:extLst>
          </p:cNvPr>
          <p:cNvSpPr txBox="1"/>
          <p:nvPr/>
        </p:nvSpPr>
        <p:spPr>
          <a:xfrm>
            <a:off x="3528394" y="6219000"/>
            <a:ext cx="84214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Lac </a:t>
            </a:r>
            <a:r>
              <a:rPr lang="fr-FR" sz="2400" b="1" dirty="0" err="1"/>
              <a:t>Bâlea</a:t>
            </a:r>
            <a:r>
              <a:rPr lang="fr-FR" sz="2400" b="1" dirty="0"/>
              <a:t> dans les Alpes de Transylvanie.</a:t>
            </a:r>
          </a:p>
        </p:txBody>
      </p:sp>
    </p:spTree>
    <p:extLst>
      <p:ext uri="{BB962C8B-B14F-4D97-AF65-F5344CB8AC3E}">
        <p14:creationId xmlns:p14="http://schemas.microsoft.com/office/powerpoint/2010/main" val="803393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nuage, montagne&#10;&#10;Description générée automatiquement">
            <a:extLst>
              <a:ext uri="{FF2B5EF4-FFF2-40B4-BE49-F238E27FC236}">
                <a16:creationId xmlns:a16="http://schemas.microsoft.com/office/drawing/2014/main" id="{FF7368F7-4DBD-0CA5-3650-ABE8C886BB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ln w="76200" cmpd="tri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465144-2483-E71D-02DF-5EDDB0AA9B79}"/>
              </a:ext>
            </a:extLst>
          </p:cNvPr>
          <p:cNvSpPr txBox="1"/>
          <p:nvPr/>
        </p:nvSpPr>
        <p:spPr>
          <a:xfrm>
            <a:off x="2376000" y="6219000"/>
            <a:ext cx="8805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Alpes de Transylvanie, ou Carpates méridionales.</a:t>
            </a:r>
          </a:p>
        </p:txBody>
      </p:sp>
    </p:spTree>
    <p:extLst>
      <p:ext uri="{BB962C8B-B14F-4D97-AF65-F5344CB8AC3E}">
        <p14:creationId xmlns:p14="http://schemas.microsoft.com/office/powerpoint/2010/main" val="2452172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ravin&#10;&#10;Description générée automatiquement">
            <a:extLst>
              <a:ext uri="{FF2B5EF4-FFF2-40B4-BE49-F238E27FC236}">
                <a16:creationId xmlns:a16="http://schemas.microsoft.com/office/drawing/2014/main" id="{1499F615-4399-CA1D-87A9-48E6DF11AD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0510" y="639000"/>
            <a:ext cx="7440000" cy="558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EE97DC-049E-F58F-7094-81FD58797A90}"/>
              </a:ext>
            </a:extLst>
          </p:cNvPr>
          <p:cNvSpPr txBox="1"/>
          <p:nvPr/>
        </p:nvSpPr>
        <p:spPr>
          <a:xfrm>
            <a:off x="9941490" y="3244240"/>
            <a:ext cx="216282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Paysage transylvain : </a:t>
            </a:r>
            <a:r>
              <a:rPr lang="fr-FR" sz="2800" b="1" dirty="0" err="1">
                <a:solidFill>
                  <a:schemeClr val="bg1"/>
                </a:solidFill>
              </a:rPr>
              <a:t>Cheile</a:t>
            </a:r>
            <a:r>
              <a:rPr lang="fr-FR" sz="2800" b="1" dirty="0">
                <a:solidFill>
                  <a:schemeClr val="bg1"/>
                </a:solidFill>
              </a:rPr>
              <a:t> </a:t>
            </a:r>
            <a:r>
              <a:rPr lang="fr-FR" sz="2800" b="1" dirty="0" err="1">
                <a:solidFill>
                  <a:schemeClr val="bg1"/>
                </a:solidFill>
              </a:rPr>
              <a:t>Turzii</a:t>
            </a:r>
            <a:r>
              <a:rPr lang="fr-FR" sz="2800" b="1" dirty="0">
                <a:solidFill>
                  <a:schemeClr val="bg1"/>
                </a:solidFill>
              </a:rPr>
              <a:t> dans les Carpates occidentales roumaines.</a:t>
            </a:r>
          </a:p>
        </p:txBody>
      </p:sp>
    </p:spTree>
    <p:extLst>
      <p:ext uri="{BB962C8B-B14F-4D97-AF65-F5344CB8AC3E}">
        <p14:creationId xmlns:p14="http://schemas.microsoft.com/office/powerpoint/2010/main" val="26683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plein air, ciel, terrain&#10;&#10;Description générée automatiquement">
            <a:extLst>
              <a:ext uri="{FF2B5EF4-FFF2-40B4-BE49-F238E27FC236}">
                <a16:creationId xmlns:a16="http://schemas.microsoft.com/office/drawing/2014/main" id="{F63F62EC-6A6E-9055-BE9E-88D64E6F8D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9769" y="639000"/>
            <a:ext cx="8257098" cy="5580000"/>
          </a:xfrm>
          <a:prstGeom prst="rect">
            <a:avLst/>
          </a:prstGeom>
          <a:ln w="7620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6CFDB4-E22C-01A2-FE8D-0FF545713039}"/>
              </a:ext>
            </a:extLst>
          </p:cNvPr>
          <p:cNvSpPr txBox="1"/>
          <p:nvPr/>
        </p:nvSpPr>
        <p:spPr>
          <a:xfrm>
            <a:off x="2593752" y="6219000"/>
            <a:ext cx="8257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Pastoralisme et cultures dans la plaine valaque.</a:t>
            </a:r>
          </a:p>
        </p:txBody>
      </p:sp>
    </p:spTree>
    <p:extLst>
      <p:ext uri="{BB962C8B-B14F-4D97-AF65-F5344CB8AC3E}">
        <p14:creationId xmlns:p14="http://schemas.microsoft.com/office/powerpoint/2010/main" val="3943549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mbarcation, transport, eau&#10;&#10;Description générée automatiquement">
            <a:extLst>
              <a:ext uri="{FF2B5EF4-FFF2-40B4-BE49-F238E27FC236}">
                <a16:creationId xmlns:a16="http://schemas.microsoft.com/office/drawing/2014/main" id="{752FDAC0-D1A6-394A-D1E8-9F6D6C9E02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39999" cy="5580000"/>
          </a:xfrm>
          <a:prstGeom prst="rect">
            <a:avLst/>
          </a:prstGeom>
          <a:ln w="7620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2310BEB-77D3-2979-BB29-C68FB9A41C99}"/>
              </a:ext>
            </a:extLst>
          </p:cNvPr>
          <p:cNvSpPr txBox="1"/>
          <p:nvPr/>
        </p:nvSpPr>
        <p:spPr>
          <a:xfrm>
            <a:off x="1979113" y="6219000"/>
            <a:ext cx="921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Un bras du Danube dans son delta, avec une </a:t>
            </a:r>
            <a:r>
              <a:rPr lang="fr-FR" sz="2400" b="1" dirty="0" err="1">
                <a:solidFill>
                  <a:srgbClr val="FFFF00"/>
                </a:solidFill>
              </a:rPr>
              <a:t>lotca</a:t>
            </a:r>
            <a:r>
              <a:rPr lang="fr-FR" sz="2400" b="1" dirty="0">
                <a:solidFill>
                  <a:srgbClr val="FFFF00"/>
                </a:solidFill>
              </a:rPr>
              <a:t> traditionnelle.</a:t>
            </a:r>
          </a:p>
        </p:txBody>
      </p:sp>
    </p:spTree>
    <p:extLst>
      <p:ext uri="{BB962C8B-B14F-4D97-AF65-F5344CB8AC3E}">
        <p14:creationId xmlns:p14="http://schemas.microsoft.com/office/powerpoint/2010/main" val="2568046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rive&#10;&#10;Description générée automatiquement">
            <a:extLst>
              <a:ext uri="{FF2B5EF4-FFF2-40B4-BE49-F238E27FC236}">
                <a16:creationId xmlns:a16="http://schemas.microsoft.com/office/drawing/2014/main" id="{55CBF80B-AC6C-38E1-687F-BCD42E99E3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6693" y="639000"/>
            <a:ext cx="6698613" cy="558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BFE08F-B5A9-42E4-1A66-C48CAAE1CAA7}"/>
              </a:ext>
            </a:extLst>
          </p:cNvPr>
          <p:cNvSpPr txBox="1"/>
          <p:nvPr/>
        </p:nvSpPr>
        <p:spPr>
          <a:xfrm>
            <a:off x="4396636" y="6176768"/>
            <a:ext cx="7402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La mer Noire en Dobroudja.</a:t>
            </a:r>
          </a:p>
        </p:txBody>
      </p:sp>
    </p:spTree>
    <p:extLst>
      <p:ext uri="{BB962C8B-B14F-4D97-AF65-F5344CB8AC3E}">
        <p14:creationId xmlns:p14="http://schemas.microsoft.com/office/powerpoint/2010/main" val="2619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arbre, nature&#10;&#10;Description générée automatiquement">
            <a:extLst>
              <a:ext uri="{FF2B5EF4-FFF2-40B4-BE49-F238E27FC236}">
                <a16:creationId xmlns:a16="http://schemas.microsoft.com/office/drawing/2014/main" id="{D8D4A661-FEFB-0F0C-CB3B-05273C5CAA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2312" y="639000"/>
            <a:ext cx="8447375" cy="5580000"/>
          </a:xfrm>
          <a:prstGeom prst="rect">
            <a:avLst/>
          </a:prstGeom>
          <a:ln w="2286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9856ED2-BDE0-AA89-7084-67845AE14207}"/>
              </a:ext>
            </a:extLst>
          </p:cNvPr>
          <p:cNvSpPr txBox="1"/>
          <p:nvPr/>
        </p:nvSpPr>
        <p:spPr>
          <a:xfrm>
            <a:off x="4559474" y="6396335"/>
            <a:ext cx="98204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Paysage du </a:t>
            </a:r>
            <a:r>
              <a:rPr lang="fr-FR" sz="2400" b="1" dirty="0" err="1"/>
              <a:t>Maramureș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87256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montagne, herbe, plein air&#10;&#10;Description générée automatiquement">
            <a:extLst>
              <a:ext uri="{FF2B5EF4-FFF2-40B4-BE49-F238E27FC236}">
                <a16:creationId xmlns:a16="http://schemas.microsoft.com/office/drawing/2014/main" id="{3FA18D93-459A-9EE0-AAD4-2F9C0C0814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3699" y="639000"/>
            <a:ext cx="8584602" cy="5580000"/>
          </a:xfrm>
          <a:prstGeom prst="rect">
            <a:avLst/>
          </a:prstGeom>
          <a:ln w="79375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D3DA8EB-DD36-9346-45F8-A441D4022618}"/>
              </a:ext>
            </a:extLst>
          </p:cNvPr>
          <p:cNvSpPr txBox="1"/>
          <p:nvPr/>
        </p:nvSpPr>
        <p:spPr>
          <a:xfrm>
            <a:off x="2217107" y="6219000"/>
            <a:ext cx="93068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lac de </a:t>
            </a:r>
            <a:r>
              <a:rPr lang="fr-FR" sz="2400" b="1" dirty="0" err="1">
                <a:solidFill>
                  <a:srgbClr val="FFFF00"/>
                </a:solidFill>
              </a:rPr>
              <a:t>Cobilița</a:t>
            </a:r>
            <a:r>
              <a:rPr lang="fr-FR" sz="2400" b="1" dirty="0">
                <a:solidFill>
                  <a:srgbClr val="FFFF00"/>
                </a:solidFill>
              </a:rPr>
              <a:t>, dans les Carpates orientales transylvaines.</a:t>
            </a:r>
          </a:p>
        </p:txBody>
      </p:sp>
    </p:spTree>
    <p:extLst>
      <p:ext uri="{BB962C8B-B14F-4D97-AF65-F5344CB8AC3E}">
        <p14:creationId xmlns:p14="http://schemas.microsoft.com/office/powerpoint/2010/main" val="3085333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igne électrique aérienne, fourniture d’électricité&#10;&#10;Description générée automatiquement">
            <a:extLst>
              <a:ext uri="{FF2B5EF4-FFF2-40B4-BE49-F238E27FC236}">
                <a16:creationId xmlns:a16="http://schemas.microsoft.com/office/drawing/2014/main" id="{D91B9701-805B-AC87-B72D-51CB6136A5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3174" y="189000"/>
            <a:ext cx="4305651" cy="6480000"/>
          </a:xfrm>
          <a:prstGeom prst="ellipse">
            <a:avLst/>
          </a:prstGeom>
          <a:ln w="6350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11B4EE9-CB8F-0EEA-A335-D4ABF9A32C3C}"/>
              </a:ext>
            </a:extLst>
          </p:cNvPr>
          <p:cNvSpPr txBox="1"/>
          <p:nvPr/>
        </p:nvSpPr>
        <p:spPr>
          <a:xfrm>
            <a:off x="463463" y="5903893"/>
            <a:ext cx="419621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Cigognes blanches dans un village de Transylvanie.</a:t>
            </a:r>
          </a:p>
        </p:txBody>
      </p:sp>
    </p:spTree>
    <p:extLst>
      <p:ext uri="{BB962C8B-B14F-4D97-AF65-F5344CB8AC3E}">
        <p14:creationId xmlns:p14="http://schemas.microsoft.com/office/powerpoint/2010/main" val="1443739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bison, plein air, herbe&#10;&#10;Description générée automatiquement">
            <a:extLst>
              <a:ext uri="{FF2B5EF4-FFF2-40B4-BE49-F238E27FC236}">
                <a16:creationId xmlns:a16="http://schemas.microsoft.com/office/drawing/2014/main" id="{E2C6B4D8-0946-895E-6594-976976DEF4E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ln w="79375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05C1C5-B5C3-FC9A-9AFD-C1BC6E411A8C}"/>
              </a:ext>
            </a:extLst>
          </p:cNvPr>
          <p:cNvSpPr txBox="1"/>
          <p:nvPr/>
        </p:nvSpPr>
        <p:spPr>
          <a:xfrm>
            <a:off x="1152395" y="6219000"/>
            <a:ext cx="10947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Bisons d'Europe dans la réserve du parc naturel de </a:t>
            </a:r>
            <a:r>
              <a:rPr lang="fr-FR" sz="2800" b="1" dirty="0" err="1">
                <a:solidFill>
                  <a:srgbClr val="FFFF00"/>
                </a:solidFill>
              </a:rPr>
              <a:t>Vânători-Neamț</a:t>
            </a:r>
            <a:r>
              <a:rPr lang="fr-FR" sz="28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6677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5D64EC32-C7E1-C665-DD8F-701111CE85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ln w="7620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B1AE33C-40F4-1DCD-06B3-0AF0D1589E5B}"/>
              </a:ext>
            </a:extLst>
          </p:cNvPr>
          <p:cNvSpPr txBox="1"/>
          <p:nvPr/>
        </p:nvSpPr>
        <p:spPr>
          <a:xfrm>
            <a:off x="4171168" y="6219000"/>
            <a:ext cx="92817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Baile </a:t>
            </a:r>
            <a:r>
              <a:rPr lang="fr-FR" sz="2800" b="1" dirty="0" err="1"/>
              <a:t>Herculane</a:t>
            </a:r>
            <a:r>
              <a:rPr lang="fr-FR" sz="2800" b="1" dirty="0"/>
              <a:t> - Le Casino</a:t>
            </a:r>
          </a:p>
        </p:txBody>
      </p:sp>
    </p:spTree>
    <p:extLst>
      <p:ext uri="{BB962C8B-B14F-4D97-AF65-F5344CB8AC3E}">
        <p14:creationId xmlns:p14="http://schemas.microsoft.com/office/powerpoint/2010/main" val="786070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orloge, intérieur, ville&#10;&#10;Description générée automatiquement">
            <a:extLst>
              <a:ext uri="{FF2B5EF4-FFF2-40B4-BE49-F238E27FC236}">
                <a16:creationId xmlns:a16="http://schemas.microsoft.com/office/drawing/2014/main" id="{EE086924-3F01-8719-629F-534FA54F8C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9363" y="639000"/>
            <a:ext cx="8373274" cy="558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DC1F34-8F2E-A7BA-D444-FFCAB503CA39}"/>
              </a:ext>
            </a:extLst>
          </p:cNvPr>
          <p:cNvSpPr txBox="1"/>
          <p:nvPr/>
        </p:nvSpPr>
        <p:spPr>
          <a:xfrm>
            <a:off x="4121064" y="6263014"/>
            <a:ext cx="96325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La mine de sel de Turda.</a:t>
            </a:r>
          </a:p>
        </p:txBody>
      </p:sp>
    </p:spTree>
    <p:extLst>
      <p:ext uri="{BB962C8B-B14F-4D97-AF65-F5344CB8AC3E}">
        <p14:creationId xmlns:p14="http://schemas.microsoft.com/office/powerpoint/2010/main" val="2688255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herbe&#10;&#10;Description générée automatiquement">
            <a:extLst>
              <a:ext uri="{FF2B5EF4-FFF2-40B4-BE49-F238E27FC236}">
                <a16:creationId xmlns:a16="http://schemas.microsoft.com/office/drawing/2014/main" id="{78702509-B2B1-4400-D4D5-F65913896A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2352" y="621000"/>
            <a:ext cx="8427295" cy="5616000"/>
          </a:xfrm>
          <a:prstGeom prst="rect">
            <a:avLst/>
          </a:prstGeom>
          <a:ln w="76200" cmpd="tri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020FDD4-06C8-15E3-8FCA-411B19C33F35}"/>
              </a:ext>
            </a:extLst>
          </p:cNvPr>
          <p:cNvSpPr txBox="1"/>
          <p:nvPr/>
        </p:nvSpPr>
        <p:spPr>
          <a:xfrm>
            <a:off x="3043824" y="6258187"/>
            <a:ext cx="101836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La cité antique d'</a:t>
            </a:r>
            <a:r>
              <a:rPr lang="fr-FR" sz="2800" b="1" dirty="0" err="1"/>
              <a:t>Orgame</a:t>
            </a:r>
            <a:r>
              <a:rPr lang="fr-FR" sz="2800" b="1" dirty="0"/>
              <a:t>, en Dobrogée.</a:t>
            </a:r>
          </a:p>
        </p:txBody>
      </p:sp>
    </p:spTree>
    <p:extLst>
      <p:ext uri="{BB962C8B-B14F-4D97-AF65-F5344CB8AC3E}">
        <p14:creationId xmlns:p14="http://schemas.microsoft.com/office/powerpoint/2010/main" val="2360100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07170A21-5166-261A-8ECB-F8339B5101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4182" y="405000"/>
            <a:ext cx="8063999" cy="6048000"/>
          </a:xfrm>
          <a:prstGeom prst="rect">
            <a:avLst/>
          </a:prstGeom>
          <a:ln w="79375" cmpd="tri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FB658C-EB04-5ECF-2848-4AFC05A74734}"/>
              </a:ext>
            </a:extLst>
          </p:cNvPr>
          <p:cNvSpPr txBox="1"/>
          <p:nvPr/>
        </p:nvSpPr>
        <p:spPr>
          <a:xfrm>
            <a:off x="576198" y="2575444"/>
            <a:ext cx="254278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Château de Bran dit « de Dracula » (en fait, des Saxons de Transylvanie et des Habsbourg).</a:t>
            </a:r>
          </a:p>
        </p:txBody>
      </p:sp>
    </p:spTree>
    <p:extLst>
      <p:ext uri="{BB962C8B-B14F-4D97-AF65-F5344CB8AC3E}">
        <p14:creationId xmlns:p14="http://schemas.microsoft.com/office/powerpoint/2010/main" val="216949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ulpture, ciel, bâtiment&#10;&#10;Description générée automatiquement">
            <a:extLst>
              <a:ext uri="{FF2B5EF4-FFF2-40B4-BE49-F238E27FC236}">
                <a16:creationId xmlns:a16="http://schemas.microsoft.com/office/drawing/2014/main" id="{A5D2D13D-0FA7-E633-3DE4-789AF32A2B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6960" y="189000"/>
            <a:ext cx="4338080" cy="6480000"/>
          </a:xfrm>
          <a:prstGeom prst="rect">
            <a:avLst/>
          </a:prstGeom>
          <a:ln w="7620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AC2FB1-D79E-CF40-A5E0-7DFE34B96481}"/>
              </a:ext>
            </a:extLst>
          </p:cNvPr>
          <p:cNvSpPr txBox="1"/>
          <p:nvPr/>
        </p:nvSpPr>
        <p:spPr>
          <a:xfrm>
            <a:off x="8620044" y="2931091"/>
            <a:ext cx="364507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Statue du </a:t>
            </a:r>
            <a:r>
              <a:rPr lang="fr-FR" sz="2800" b="1" dirty="0" err="1">
                <a:solidFill>
                  <a:srgbClr val="FFFF00"/>
                </a:solidFill>
              </a:rPr>
              <a:t>xxe</a:t>
            </a:r>
            <a:r>
              <a:rPr lang="fr-FR" sz="2800" b="1" dirty="0">
                <a:solidFill>
                  <a:srgbClr val="FFFF00"/>
                </a:solidFill>
              </a:rPr>
              <a:t> siècle d'Étienne le Grand, voïvode de Moldavie au </a:t>
            </a:r>
            <a:r>
              <a:rPr lang="fr-FR" sz="2800" b="1" dirty="0" err="1">
                <a:solidFill>
                  <a:srgbClr val="FFFF00"/>
                </a:solidFill>
              </a:rPr>
              <a:t>xve</a:t>
            </a:r>
            <a:r>
              <a:rPr lang="fr-FR" sz="2800" b="1" dirty="0">
                <a:solidFill>
                  <a:srgbClr val="FFFF00"/>
                </a:solidFill>
              </a:rPr>
              <a:t> siècle.</a:t>
            </a:r>
          </a:p>
        </p:txBody>
      </p:sp>
    </p:spTree>
    <p:extLst>
      <p:ext uri="{BB962C8B-B14F-4D97-AF65-F5344CB8AC3E}">
        <p14:creationId xmlns:p14="http://schemas.microsoft.com/office/powerpoint/2010/main" val="4108699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6CD338F3-916B-9AC7-0A98-A1DDCBA509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3036" y="639000"/>
            <a:ext cx="7805928" cy="5580000"/>
          </a:xfrm>
          <a:prstGeom prst="rect">
            <a:avLst/>
          </a:prstGeom>
          <a:ln w="8255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A94D55-4B43-89A5-E07D-213C87481BAE}"/>
              </a:ext>
            </a:extLst>
          </p:cNvPr>
          <p:cNvSpPr txBox="1"/>
          <p:nvPr/>
        </p:nvSpPr>
        <p:spPr>
          <a:xfrm>
            <a:off x="1377862" y="6219000"/>
            <a:ext cx="103089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château de </a:t>
            </a:r>
            <a:r>
              <a:rPr lang="fr-FR" sz="2800" b="1" dirty="0" err="1">
                <a:solidFill>
                  <a:srgbClr val="FFFF00"/>
                </a:solidFill>
              </a:rPr>
              <a:t>Peleș</a:t>
            </a:r>
            <a:r>
              <a:rPr lang="fr-FR" sz="2800" b="1" dirty="0">
                <a:solidFill>
                  <a:srgbClr val="FFFF00"/>
                </a:solidFill>
              </a:rPr>
              <a:t>, ancienne résidence des rois de Roumanie.</a:t>
            </a:r>
          </a:p>
        </p:txBody>
      </p:sp>
    </p:spTree>
    <p:extLst>
      <p:ext uri="{BB962C8B-B14F-4D97-AF65-F5344CB8AC3E}">
        <p14:creationId xmlns:p14="http://schemas.microsoft.com/office/powerpoint/2010/main" val="3605245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Visage humain, sourire&#10;&#10;Description générée automatiquement">
            <a:extLst>
              <a:ext uri="{FF2B5EF4-FFF2-40B4-BE49-F238E27FC236}">
                <a16:creationId xmlns:a16="http://schemas.microsoft.com/office/drawing/2014/main" id="{739F9E7D-75E9-C38B-A5EC-EF544ADA4D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3360" y="189000"/>
            <a:ext cx="4682904" cy="6480000"/>
          </a:xfrm>
          <a:prstGeom prst="rect">
            <a:avLst/>
          </a:prstGeom>
          <a:ln w="7620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804E430-59A4-0F37-FC54-205DD9D1206D}"/>
              </a:ext>
            </a:extLst>
          </p:cNvPr>
          <p:cNvSpPr txBox="1"/>
          <p:nvPr/>
        </p:nvSpPr>
        <p:spPr>
          <a:xfrm>
            <a:off x="8505841" y="4611231"/>
            <a:ext cx="243038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Costume traditionnel roumain transylvain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266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habits, personne&#10;&#10;Description générée automatiquement">
            <a:extLst>
              <a:ext uri="{FF2B5EF4-FFF2-40B4-BE49-F238E27FC236}">
                <a16:creationId xmlns:a16="http://schemas.microsoft.com/office/drawing/2014/main" id="{802CB76F-36BE-BF2F-8F65-C654112A22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7210" y="189000"/>
            <a:ext cx="4861592" cy="6480000"/>
          </a:xfrm>
          <a:prstGeom prst="rect">
            <a:avLst/>
          </a:prstGeom>
          <a:ln w="127000" cap="rnd">
            <a:solidFill>
              <a:srgbClr val="C0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27396F0-1CEE-3AF0-F22E-CB8854B9668D}"/>
              </a:ext>
            </a:extLst>
          </p:cNvPr>
          <p:cNvSpPr txBox="1"/>
          <p:nvPr/>
        </p:nvSpPr>
        <p:spPr>
          <a:xfrm>
            <a:off x="6726477" y="4171167"/>
            <a:ext cx="508556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Des Hongrois du pays de </a:t>
            </a:r>
            <a:r>
              <a:rPr lang="fr-FR" sz="2800" b="1" dirty="0" err="1"/>
              <a:t>Călata</a:t>
            </a:r>
            <a:r>
              <a:rPr lang="fr-FR" sz="2800" b="1" dirty="0"/>
              <a:t> lors d'une fête </a:t>
            </a:r>
            <a:r>
              <a:rPr lang="fr-FR" sz="2800" b="1" dirty="0" err="1"/>
              <a:t>populaire.A</a:t>
            </a:r>
            <a:r>
              <a:rPr lang="fr-FR" sz="2800" b="1" dirty="0"/>
              <a:t> Bucarest</a:t>
            </a:r>
          </a:p>
        </p:txBody>
      </p:sp>
    </p:spTree>
    <p:extLst>
      <p:ext uri="{BB962C8B-B14F-4D97-AF65-F5344CB8AC3E}">
        <p14:creationId xmlns:p14="http://schemas.microsoft.com/office/powerpoint/2010/main" val="21890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plein air, Véhicule terrestre, voiture&#10;&#10;Description générée automatiquement">
            <a:extLst>
              <a:ext uri="{FF2B5EF4-FFF2-40B4-BE49-F238E27FC236}">
                <a16:creationId xmlns:a16="http://schemas.microsoft.com/office/drawing/2014/main" id="{1CCEEECA-3688-05A0-8163-C209E7DDAA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ln w="82550" cmpd="tri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823223F-0EAE-4C63-7AD9-00DCAD960E5B}"/>
              </a:ext>
            </a:extLst>
          </p:cNvPr>
          <p:cNvSpPr txBox="1"/>
          <p:nvPr/>
        </p:nvSpPr>
        <p:spPr>
          <a:xfrm>
            <a:off x="4446739" y="6219000"/>
            <a:ext cx="9194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Danseurs roms de </a:t>
            </a:r>
            <a:r>
              <a:rPr lang="fr-FR" sz="2400" b="1" dirty="0" err="1"/>
              <a:t>Mociu</a:t>
            </a:r>
            <a:r>
              <a:rPr lang="fr-FR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88134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œuf de Pâques, œuf, Pâques, Décoration d’œufs&#10;&#10;Description générée automatiquement">
            <a:extLst>
              <a:ext uri="{FF2B5EF4-FFF2-40B4-BE49-F238E27FC236}">
                <a16:creationId xmlns:a16="http://schemas.microsoft.com/office/drawing/2014/main" id="{83F5410A-24D3-D825-E0A0-E785182DB2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4914" y="639000"/>
            <a:ext cx="7582172" cy="5580000"/>
          </a:xfrm>
          <a:prstGeom prst="rect">
            <a:avLst/>
          </a:prstGeom>
          <a:ln w="82550" cmpd="tri">
            <a:solidFill>
              <a:srgbClr val="00206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039853-C6A8-BDED-41B7-9530CE522E37}"/>
              </a:ext>
            </a:extLst>
          </p:cNvPr>
          <p:cNvSpPr txBox="1"/>
          <p:nvPr/>
        </p:nvSpPr>
        <p:spPr>
          <a:xfrm>
            <a:off x="3294345" y="6219000"/>
            <a:ext cx="8204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Traditionnels œufs peints de Pâques.</a:t>
            </a:r>
          </a:p>
        </p:txBody>
      </p:sp>
    </p:spTree>
    <p:extLst>
      <p:ext uri="{BB962C8B-B14F-4D97-AF65-F5344CB8AC3E}">
        <p14:creationId xmlns:p14="http://schemas.microsoft.com/office/powerpoint/2010/main" val="3708667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9E580201-418A-207A-F3CD-FE9032D28F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2526" y="189000"/>
            <a:ext cx="4320000" cy="6480000"/>
          </a:xfrm>
          <a:prstGeom prst="rect">
            <a:avLst/>
          </a:prstGeom>
          <a:ln w="8255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A2C4F3-D685-5A83-1CB0-CC55DF875982}"/>
              </a:ext>
            </a:extLst>
          </p:cNvPr>
          <p:cNvSpPr txBox="1"/>
          <p:nvPr/>
        </p:nvSpPr>
        <p:spPr>
          <a:xfrm>
            <a:off x="345509" y="3198094"/>
            <a:ext cx="331939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Cathédrale métropolitaine de </a:t>
            </a:r>
            <a:r>
              <a:rPr lang="fr-FR" sz="2800" b="1" dirty="0" err="1">
                <a:solidFill>
                  <a:srgbClr val="FFFF00"/>
                </a:solidFill>
              </a:rPr>
              <a:t>Iași</a:t>
            </a:r>
            <a:r>
              <a:rPr lang="fr-FR" sz="2800" b="1" dirty="0">
                <a:solidFill>
                  <a:srgbClr val="FFFF00"/>
                </a:solidFill>
              </a:rPr>
              <a:t>, la plus grande église orthodoxe de Roumanie.</a:t>
            </a:r>
          </a:p>
        </p:txBody>
      </p:sp>
    </p:spTree>
    <p:extLst>
      <p:ext uri="{BB962C8B-B14F-4D97-AF65-F5344CB8AC3E}">
        <p14:creationId xmlns:p14="http://schemas.microsoft.com/office/powerpoint/2010/main" val="43895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dôme&#10;&#10;Description générée automatiquement">
            <a:extLst>
              <a:ext uri="{FF2B5EF4-FFF2-40B4-BE49-F238E27FC236}">
                <a16:creationId xmlns:a16="http://schemas.microsoft.com/office/drawing/2014/main" id="{C67965D6-6AEA-017D-4A4B-8F8D56497F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477867"/>
            <a:ext cx="7440000" cy="5580000"/>
          </a:xfrm>
          <a:prstGeom prst="rect">
            <a:avLst/>
          </a:prstGeom>
          <a:ln w="8255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78EA7F-EBC3-5247-9076-1580E255E39F}"/>
              </a:ext>
            </a:extLst>
          </p:cNvPr>
          <p:cNvSpPr txBox="1"/>
          <p:nvPr/>
        </p:nvSpPr>
        <p:spPr>
          <a:xfrm>
            <a:off x="2830882" y="6118523"/>
            <a:ext cx="8254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Cathédrale gréco-catholique de </a:t>
            </a:r>
            <a:r>
              <a:rPr lang="fr-FR" sz="2800" b="1" dirty="0" err="1">
                <a:solidFill>
                  <a:srgbClr val="FFFF00"/>
                </a:solidFill>
              </a:rPr>
              <a:t>Târgu</a:t>
            </a:r>
            <a:r>
              <a:rPr lang="fr-FR" sz="2800" b="1" dirty="0">
                <a:solidFill>
                  <a:srgbClr val="FFFF00"/>
                </a:solidFill>
              </a:rPr>
              <a:t> </a:t>
            </a:r>
            <a:r>
              <a:rPr lang="fr-FR" sz="2800" b="1" dirty="0" err="1">
                <a:solidFill>
                  <a:srgbClr val="FFFF00"/>
                </a:solidFill>
              </a:rPr>
              <a:t>Mureș</a:t>
            </a:r>
            <a:r>
              <a:rPr lang="fr-FR" sz="28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43793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Véhicule terrestre, véhicule&#10;&#10;Description générée automatiquement">
            <a:extLst>
              <a:ext uri="{FF2B5EF4-FFF2-40B4-BE49-F238E27FC236}">
                <a16:creationId xmlns:a16="http://schemas.microsoft.com/office/drawing/2014/main" id="{C5293AE2-AC24-458B-E866-FC1305079C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5562" y="639000"/>
            <a:ext cx="7440000" cy="5580000"/>
          </a:xfrm>
          <a:prstGeom prst="rect">
            <a:avLst/>
          </a:prstGeom>
          <a:ln w="8255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3231FB-59A4-70FD-66DD-78B982FCAC60}"/>
              </a:ext>
            </a:extLst>
          </p:cNvPr>
          <p:cNvSpPr txBox="1"/>
          <p:nvPr/>
        </p:nvSpPr>
        <p:spPr>
          <a:xfrm>
            <a:off x="3569918" y="6219000"/>
            <a:ext cx="80918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Synagogue </a:t>
            </a:r>
            <a:r>
              <a:rPr lang="fr-FR" sz="2400" b="1" dirty="0" err="1">
                <a:solidFill>
                  <a:srgbClr val="FFFF00"/>
                </a:solidFill>
              </a:rPr>
              <a:t>fabrice</a:t>
            </a:r>
            <a:r>
              <a:rPr lang="fr-FR" sz="2400" b="1" dirty="0">
                <a:solidFill>
                  <a:srgbClr val="FFFF00"/>
                </a:solidFill>
              </a:rPr>
              <a:t> de </a:t>
            </a:r>
            <a:r>
              <a:rPr lang="fr-FR" sz="2400" b="1" dirty="0" err="1">
                <a:solidFill>
                  <a:srgbClr val="FFFF00"/>
                </a:solidFill>
              </a:rPr>
              <a:t>Timișoara</a:t>
            </a:r>
            <a:r>
              <a:rPr lang="fr-FR" sz="24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74342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38944434-F45F-61E5-53B5-44A38046090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6000" y="639000"/>
            <a:ext cx="7440000" cy="5580000"/>
          </a:xfrm>
          <a:prstGeom prst="rect">
            <a:avLst/>
          </a:prstGeom>
          <a:ln w="88900" cmpd="tri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D56B6C-E63D-5FEB-B53F-FC45CD97A6FB}"/>
              </a:ext>
            </a:extLst>
          </p:cNvPr>
          <p:cNvSpPr txBox="1"/>
          <p:nvPr/>
        </p:nvSpPr>
        <p:spPr>
          <a:xfrm>
            <a:off x="2964723" y="6219000"/>
            <a:ext cx="83462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Église orthodoxe du monastère de </a:t>
            </a:r>
            <a:r>
              <a:rPr lang="fr-FR" sz="2800" b="1" dirty="0" err="1"/>
              <a:t>Neamț</a:t>
            </a:r>
            <a:r>
              <a:rPr lang="fr-FR" sz="28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45308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homme, Visage humain, Objet de collection&#10;&#10;Description générée automatiquement">
            <a:extLst>
              <a:ext uri="{FF2B5EF4-FFF2-40B4-BE49-F238E27FC236}">
                <a16:creationId xmlns:a16="http://schemas.microsoft.com/office/drawing/2014/main" id="{2AA7B9BB-3510-076F-B98E-A0109F7922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7533" y="729000"/>
            <a:ext cx="9976934" cy="540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93E54D-F318-4BAE-B0EF-F2BA82F93D2C}"/>
              </a:ext>
            </a:extLst>
          </p:cNvPr>
          <p:cNvSpPr txBox="1"/>
          <p:nvPr/>
        </p:nvSpPr>
        <p:spPr>
          <a:xfrm>
            <a:off x="2968669" y="6129000"/>
            <a:ext cx="88684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Billet de 50 lei à l'effigie d'Aurel </a:t>
            </a:r>
            <a:r>
              <a:rPr lang="fr-FR" sz="2800" b="1" dirty="0" err="1"/>
              <a:t>Vlaicu</a:t>
            </a:r>
            <a:r>
              <a:rPr lang="fr-FR" sz="28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51763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eau&#10;&#10;Description générée automatiquement">
            <a:extLst>
              <a:ext uri="{FF2B5EF4-FFF2-40B4-BE49-F238E27FC236}">
                <a16:creationId xmlns:a16="http://schemas.microsoft.com/office/drawing/2014/main" id="{734B6FEF-CD88-90C5-3FF8-26333FA0A0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7984" y="639000"/>
            <a:ext cx="7440000" cy="5580000"/>
          </a:xfrm>
          <a:prstGeom prst="rect">
            <a:avLst/>
          </a:prstGeom>
          <a:ln w="82550" cmpd="tri">
            <a:solidFill>
              <a:schemeClr val="bg2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CC01C7-E305-DB79-868C-713B26D44EAB}"/>
              </a:ext>
            </a:extLst>
          </p:cNvPr>
          <p:cNvSpPr txBox="1"/>
          <p:nvPr/>
        </p:nvSpPr>
        <p:spPr>
          <a:xfrm>
            <a:off x="3277645" y="6219000"/>
            <a:ext cx="86095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Port et chantier naval de </a:t>
            </a:r>
            <a:r>
              <a:rPr lang="fr-FR" sz="2800" b="1" dirty="0" err="1"/>
              <a:t>Constanța</a:t>
            </a:r>
            <a:r>
              <a:rPr lang="fr-FR" sz="28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60241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nuage, ciel&#10;&#10;Description générée automatiquement">
            <a:extLst>
              <a:ext uri="{FF2B5EF4-FFF2-40B4-BE49-F238E27FC236}">
                <a16:creationId xmlns:a16="http://schemas.microsoft.com/office/drawing/2014/main" id="{42AA32DA-653B-C507-0491-F220E06070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9528" y="639000"/>
            <a:ext cx="8392944" cy="5580000"/>
          </a:xfrm>
          <a:prstGeom prst="rect">
            <a:avLst/>
          </a:prstGeom>
          <a:ln w="79375" cmpd="tri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B9B04D-8297-D7D0-7C62-C2B3117606B2}"/>
              </a:ext>
            </a:extLst>
          </p:cNvPr>
          <p:cNvSpPr txBox="1"/>
          <p:nvPr/>
        </p:nvSpPr>
        <p:spPr>
          <a:xfrm>
            <a:off x="2141951" y="6219000"/>
            <a:ext cx="91690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Sibiu a été Capitale européenne de la culture en 2007.</a:t>
            </a:r>
          </a:p>
        </p:txBody>
      </p:sp>
    </p:spTree>
    <p:extLst>
      <p:ext uri="{BB962C8B-B14F-4D97-AF65-F5344CB8AC3E}">
        <p14:creationId xmlns:p14="http://schemas.microsoft.com/office/powerpoint/2010/main" val="2847084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lace centrale&#10;&#10;Description générée automatiquement">
            <a:extLst>
              <a:ext uri="{FF2B5EF4-FFF2-40B4-BE49-F238E27FC236}">
                <a16:creationId xmlns:a16="http://schemas.microsoft.com/office/drawing/2014/main" id="{C96F06E6-E7B1-4CF4-602A-A8974C784EA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8549" y="639000"/>
            <a:ext cx="8373262" cy="5580000"/>
          </a:xfrm>
          <a:prstGeom prst="rect">
            <a:avLst/>
          </a:prstGeom>
          <a:ln w="82550" cmpd="tri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DE7C68-809D-4202-DFAF-4F937ACFD71D}"/>
              </a:ext>
            </a:extLst>
          </p:cNvPr>
          <p:cNvSpPr txBox="1"/>
          <p:nvPr/>
        </p:nvSpPr>
        <p:spPr>
          <a:xfrm>
            <a:off x="2367419" y="6200211"/>
            <a:ext cx="83732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err="1">
                <a:solidFill>
                  <a:srgbClr val="FFFF00"/>
                </a:solidFill>
              </a:rPr>
              <a:t>Timișoara</a:t>
            </a:r>
            <a:r>
              <a:rPr lang="fr-FR" sz="2800" b="1" dirty="0">
                <a:solidFill>
                  <a:srgbClr val="FFFF00"/>
                </a:solidFill>
              </a:rPr>
              <a:t>, Capitale européenne de la culture en 2023.</a:t>
            </a:r>
          </a:p>
        </p:txBody>
      </p:sp>
    </p:spTree>
    <p:extLst>
      <p:ext uri="{BB962C8B-B14F-4D97-AF65-F5344CB8AC3E}">
        <p14:creationId xmlns:p14="http://schemas.microsoft.com/office/powerpoint/2010/main" val="3476895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herbe&#10;&#10;Description générée automatiquement">
            <a:extLst>
              <a:ext uri="{FF2B5EF4-FFF2-40B4-BE49-F238E27FC236}">
                <a16:creationId xmlns:a16="http://schemas.microsoft.com/office/drawing/2014/main" id="{AE94F5AC-BF96-0662-F3CC-DBEF351F8A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263" y="621000"/>
            <a:ext cx="7488000" cy="5616000"/>
          </a:xfrm>
          <a:prstGeom prst="rect">
            <a:avLst/>
          </a:prstGeom>
          <a:ln w="79375" cmpd="tri">
            <a:solidFill>
              <a:schemeClr val="tx1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CDFEA88-25A2-BCE2-4BCC-B9D242421421}"/>
              </a:ext>
            </a:extLst>
          </p:cNvPr>
          <p:cNvSpPr txBox="1"/>
          <p:nvPr/>
        </p:nvSpPr>
        <p:spPr>
          <a:xfrm>
            <a:off x="1478071" y="6214346"/>
            <a:ext cx="792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Théâtre national de Bucarest.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F855F35-6C68-CB20-02F5-E4B940DDADD6}"/>
              </a:ext>
            </a:extLst>
          </p:cNvPr>
          <p:cNvSpPr txBox="1"/>
          <p:nvPr/>
        </p:nvSpPr>
        <p:spPr>
          <a:xfrm>
            <a:off x="913564" y="0"/>
            <a:ext cx="8092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Lorient Vous A Présenté La Roumanie  N°1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4F16B1E-DDEB-A92B-7591-39507225DDDF}"/>
              </a:ext>
            </a:extLst>
          </p:cNvPr>
          <p:cNvSpPr txBox="1"/>
          <p:nvPr/>
        </p:nvSpPr>
        <p:spPr>
          <a:xfrm>
            <a:off x="7878870" y="2684954"/>
            <a:ext cx="43131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Les Images Et Le Son Du Net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00E60EB-AA3A-A2E1-3C7A-7A544AB2E7DF}"/>
              </a:ext>
            </a:extLst>
          </p:cNvPr>
          <p:cNvSpPr txBox="1"/>
          <p:nvPr/>
        </p:nvSpPr>
        <p:spPr>
          <a:xfrm>
            <a:off x="9619989" y="3388217"/>
            <a:ext cx="2572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2941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4000">
        <p14:flip dir="r"/>
      </p:transition>
    </mc:Choice>
    <mc:Fallback>
      <p:transition spd="slow" advClick="0" advTm="14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385</Words>
  <Application>Microsoft Office PowerPoint</Application>
  <PresentationFormat>Grand écran</PresentationFormat>
  <Paragraphs>38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2023-10-16T07:16:27Z</dcterms:created>
  <dcterms:modified xsi:type="dcterms:W3CDTF">2023-10-16T08:56:33Z</dcterms:modified>
</cp:coreProperties>
</file>