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72" r:id="rId4"/>
    <p:sldId id="270" r:id="rId5"/>
    <p:sldId id="271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81" r:id="rId17"/>
    <p:sldId id="282" r:id="rId18"/>
    <p:sldId id="283" r:id="rId19"/>
    <p:sldId id="259" r:id="rId20"/>
    <p:sldId id="258" r:id="rId21"/>
    <p:sldId id="257" r:id="rId22"/>
    <p:sldId id="280" r:id="rId23"/>
    <p:sldId id="279" r:id="rId24"/>
    <p:sldId id="278" r:id="rId25"/>
    <p:sldId id="276" r:id="rId26"/>
    <p:sldId id="277" r:id="rId27"/>
    <p:sldId id="274" r:id="rId28"/>
    <p:sldId id="275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85NKllfX+jlcBVmOs/LUw==" hashData="AE/LxjRI0tQu77D1/UzfNqbLdviZg128+YYPBFFHA1clul3NiCs0dt6Y0R84sfbfEICNUvy+1OyeVewi2MZki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60"/>
  </p:normalViewPr>
  <p:slideViewPr>
    <p:cSldViewPr snapToGrid="0">
      <p:cViewPr varScale="1">
        <p:scale>
          <a:sx n="78" d="100"/>
          <a:sy n="78" d="100"/>
        </p:scale>
        <p:origin x="32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F114AA-DA88-ABD5-BD95-061632B22B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1066D33-9781-03B3-C050-0171C8B377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B62C923-C5AE-611D-A101-9EB49EC58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299A-A56F-4A7E-9BEB-ACF83725C67E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B65A01B-C66E-E036-B86C-63E692901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B242068-8016-9EEE-EB18-53A8FC30B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76BAC-FAAB-4C86-8DCC-EB73BD730C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340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88B345-8DB3-55CF-0813-1E57D61C2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F4B9420-CDF2-B531-1F04-8EDDF8FAB1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E36148-B89F-8933-50BD-D44502F1E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299A-A56F-4A7E-9BEB-ACF83725C67E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277617-2191-D639-E6DC-22A93BF93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BA977E-9629-5540-3C5D-23794C63E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76BAC-FAAB-4C86-8DCC-EB73BD730C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68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A400C6-6B90-7430-609E-467B77321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7431EFF-8982-CA9F-376C-4F7FB92DB3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D5501D-BAB7-9F70-1870-D242DAE02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299A-A56F-4A7E-9BEB-ACF83725C67E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CBAA7B3-8412-85EF-C355-4F1B0C164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1DCF2A-7B18-7034-05B5-EFEA2E4A5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76BAC-FAAB-4C86-8DCC-EB73BD730C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628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894D32-2024-44D4-5083-15439B7F1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66D719-F21C-DA04-BBDF-220DA456D2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F36915A-C262-C0A4-6E00-6A27F32C53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C91814-8294-86A0-757D-00F91C068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299A-A56F-4A7E-9BEB-ACF83725C67E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7E522E9-1B52-390E-1ADB-12C3EC476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A391FD-2B86-E850-BEA4-06E118AA8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76BAC-FAAB-4C86-8DCC-EB73BD730C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0938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17C00C-2D8F-966C-F881-0968467F8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E7315FC-04CA-B19D-1A91-6A796FE58A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EB161E9-B506-F499-F2CC-DF5AAF9159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50D0DB5-981F-6840-54C7-D5C52DE49B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A4D6011-7986-5376-C683-F0AFA8E7F2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EF9B684-5F00-2A19-E588-00863B55B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299A-A56F-4A7E-9BEB-ACF83725C67E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4B18C7A-6FD4-0304-80B9-62FE0C346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A111D94-4748-5032-28B7-5DE248D1A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76BAC-FAAB-4C86-8DCC-EB73BD730C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493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977555-F2CA-2B8F-F85E-09FFBB5B2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FDE7FEE-5A41-9A53-8F47-8E11D6292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299A-A56F-4A7E-9BEB-ACF83725C67E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8ED2E40-AFFF-1310-2FB3-8A22B3064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EB71747-4501-7AA8-7977-B6EAF8A1C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76BAC-FAAB-4C86-8DCC-EB73BD730C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0103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6F23E0E-D5E6-A815-B64F-D96F1F05B4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299A-A56F-4A7E-9BEB-ACF83725C67E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E02BDDD-3A02-621D-ACB8-B1902DE0F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8ACB55-4C0A-F89D-1A5C-5208AE708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76BAC-FAAB-4C86-8DCC-EB73BD730C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8112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955BE2-EE4A-B970-0138-B219F1A15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F9E893-76D1-8366-2784-1F0194192E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9115960-3E13-697A-BF7A-994F6FD9BE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92996-3F9D-E77F-09FA-9583ADD5E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299A-A56F-4A7E-9BEB-ACF83725C67E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C29AD82-DD6D-E687-294F-A96E677A1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D1A1F61-FDFD-0421-6646-5416B7DC3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76BAC-FAAB-4C86-8DCC-EB73BD730C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83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198147-B0C1-A7DC-EFCC-52B0B3B9F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B87646C-7855-3581-64E7-E18919B545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7DD2AFA-8F67-865A-4BD4-892357AC9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F78A5CE-B36F-5149-5BD5-00A3BD181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299A-A56F-4A7E-9BEB-ACF83725C67E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41F30B1-032A-2428-CE72-70A4231FC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2C71593-66CC-9A08-C6C6-553A4575D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76BAC-FAAB-4C86-8DCC-EB73BD730C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741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202E45-2137-5237-2229-647276110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E64510E-D482-0436-73E4-F33A2855CE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BC9AFA8-D298-F71F-1596-9FEF48CF4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299A-A56F-4A7E-9BEB-ACF83725C67E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83ACB7-3345-3442-890C-41BBC6AE2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47BBC9-C17C-BE18-15E3-25E10A59D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76BAC-FAAB-4C86-8DCC-EB73BD730C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388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B120D78-6B13-6669-4ACA-9E9B5BD54B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366FD2-E668-676A-0F51-2C6DD2A92D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BF226C-7E95-F748-9762-0572910E8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299A-A56F-4A7E-9BEB-ACF83725C67E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08BACE-DA3B-E0A9-7091-491520159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B958034-5BAC-95B4-EF61-D5213DBAB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76BAC-FAAB-4C86-8DCC-EB73BD730C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762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D097FAB-E286-9342-A536-AB2CEDDF3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2A15C71-DFB5-F7B3-607B-9BCEFAE72F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AE7D51-8523-9CC0-37F5-C26F4ADF92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8E299A-A56F-4A7E-9BEB-ACF83725C67E}" type="datetimeFigureOut">
              <a:rPr lang="fr-FR" smtClean="0"/>
              <a:t>13/10/2023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3E741F-4FBE-0EC5-5BC3-A39D3D61E6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20CEAC-90B3-B1C7-62A5-3DD80C720F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76BAC-FAAB-4C86-8DCC-EB73BD730C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004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arbre, bâtiment, rive&#10;&#10;Description générée automatiquement">
            <a:extLst>
              <a:ext uri="{FF2B5EF4-FFF2-40B4-BE49-F238E27FC236}">
                <a16:creationId xmlns:a16="http://schemas.microsoft.com/office/drawing/2014/main" id="{C7305DD8-E21C-18D0-3F17-5F137B9D14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4560" y="729000"/>
            <a:ext cx="8100000" cy="5400000"/>
          </a:xfrm>
          <a:prstGeom prst="rect">
            <a:avLst/>
          </a:prstGeom>
          <a:ln w="66675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B72D6BD-9B18-BED2-231E-6E45BE13BB59}"/>
              </a:ext>
            </a:extLst>
          </p:cNvPr>
          <p:cNvSpPr txBox="1"/>
          <p:nvPr/>
        </p:nvSpPr>
        <p:spPr>
          <a:xfrm>
            <a:off x="3152502" y="205780"/>
            <a:ext cx="9274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Propose La Jamaïque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53060AF-5FD8-C522-21FD-A5690B5F1743}"/>
              </a:ext>
            </a:extLst>
          </p:cNvPr>
          <p:cNvSpPr txBox="1"/>
          <p:nvPr/>
        </p:nvSpPr>
        <p:spPr>
          <a:xfrm>
            <a:off x="1907721" y="6150114"/>
            <a:ext cx="837655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 Montego Bay, au nord de la Jamaïque, les hôtels et les villas occupent les plages de la commune</a:t>
            </a:r>
          </a:p>
        </p:txBody>
      </p:sp>
    </p:spTree>
    <p:extLst>
      <p:ext uri="{BB962C8B-B14F-4D97-AF65-F5344CB8AC3E}">
        <p14:creationId xmlns:p14="http://schemas.microsoft.com/office/powerpoint/2010/main" val="3709628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sndAc>
          <p:stSnd loop="1">
            <p:snd r:embed="rId2" name="Bob Marley Jammin.wav"/>
          </p:stSnd>
        </p:sndAc>
      </p:transition>
    </mc:Choice>
    <mc:Fallback>
      <p:transition spd="slow" advClick="0" advTm="14000">
        <p:sndAc>
          <p:stSnd loop="1">
            <p:snd r:embed="rId2" name="Bob Marley Jamm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paysage&#10;&#10;Description générée automatiquement">
            <a:extLst>
              <a:ext uri="{FF2B5EF4-FFF2-40B4-BE49-F238E27FC236}">
                <a16:creationId xmlns:a16="http://schemas.microsoft.com/office/drawing/2014/main" id="{A0B33F25-9479-89EB-697A-79666B1513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549000"/>
            <a:ext cx="8640000" cy="5760000"/>
          </a:xfrm>
          <a:prstGeom prst="rect">
            <a:avLst/>
          </a:prstGeom>
          <a:ln w="635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E4ABAE-E2FF-9D20-2758-373E14DC6A68}"/>
              </a:ext>
            </a:extLst>
          </p:cNvPr>
          <p:cNvSpPr txBox="1"/>
          <p:nvPr/>
        </p:nvSpPr>
        <p:spPr>
          <a:xfrm>
            <a:off x="5198301" y="6309000"/>
            <a:ext cx="80736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 Antonio</a:t>
            </a:r>
          </a:p>
        </p:txBody>
      </p:sp>
    </p:spTree>
    <p:extLst>
      <p:ext uri="{BB962C8B-B14F-4D97-AF65-F5344CB8AC3E}">
        <p14:creationId xmlns:p14="http://schemas.microsoft.com/office/powerpoint/2010/main" val="3540436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rive&#10;&#10;Description générée automatiquement">
            <a:extLst>
              <a:ext uri="{FF2B5EF4-FFF2-40B4-BE49-F238E27FC236}">
                <a16:creationId xmlns:a16="http://schemas.microsoft.com/office/drawing/2014/main" id="{89906A03-E8AC-7003-A754-B1D59B9060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1160" y="549000"/>
            <a:ext cx="8629680" cy="5760000"/>
          </a:xfrm>
          <a:prstGeom prst="rect">
            <a:avLst/>
          </a:prstGeom>
          <a:ln w="63500" cmpd="dbl">
            <a:solidFill>
              <a:srgbClr val="C0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5E1088-0533-AF5D-098C-8DAAD9007FB2}"/>
              </a:ext>
            </a:extLst>
          </p:cNvPr>
          <p:cNvSpPr txBox="1"/>
          <p:nvPr/>
        </p:nvSpPr>
        <p:spPr>
          <a:xfrm>
            <a:off x="4471791" y="6309000"/>
            <a:ext cx="87181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Dolphin</a:t>
            </a:r>
            <a:r>
              <a:rPr lang="fr-FR" sz="2400" b="1" dirty="0">
                <a:solidFill>
                  <a:srgbClr val="FFFF00"/>
                </a:solidFill>
              </a:rPr>
              <a:t> Cove </a:t>
            </a:r>
            <a:r>
              <a:rPr lang="fr-FR" sz="2400" b="1" dirty="0" err="1">
                <a:solidFill>
                  <a:srgbClr val="FFFF00"/>
                </a:solidFill>
              </a:rPr>
              <a:t>Ocho</a:t>
            </a:r>
            <a:r>
              <a:rPr lang="fr-FR" sz="2400" b="1" dirty="0">
                <a:solidFill>
                  <a:srgbClr val="FFFF00"/>
                </a:solidFill>
              </a:rPr>
              <a:t> Rios</a:t>
            </a:r>
          </a:p>
        </p:txBody>
      </p:sp>
    </p:spTree>
    <p:extLst>
      <p:ext uri="{BB962C8B-B14F-4D97-AF65-F5344CB8AC3E}">
        <p14:creationId xmlns:p14="http://schemas.microsoft.com/office/powerpoint/2010/main" val="616344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ersonnes, jungle&#10;&#10;Description générée automatiquement">
            <a:extLst>
              <a:ext uri="{FF2B5EF4-FFF2-40B4-BE49-F238E27FC236}">
                <a16:creationId xmlns:a16="http://schemas.microsoft.com/office/drawing/2014/main" id="{6F722AE0-884B-A88D-A3AD-FF5783A5A6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4081" y="411214"/>
            <a:ext cx="7703837" cy="5760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067073-9761-B4E5-A42A-B843747993D6}"/>
              </a:ext>
            </a:extLst>
          </p:cNvPr>
          <p:cNvSpPr txBox="1"/>
          <p:nvPr/>
        </p:nvSpPr>
        <p:spPr>
          <a:xfrm>
            <a:off x="4872624" y="6297372"/>
            <a:ext cx="8943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chutes de Dunn</a:t>
            </a:r>
          </a:p>
        </p:txBody>
      </p:sp>
    </p:spTree>
    <p:extLst>
      <p:ext uri="{BB962C8B-B14F-4D97-AF65-F5344CB8AC3E}">
        <p14:creationId xmlns:p14="http://schemas.microsoft.com/office/powerpoint/2010/main" val="7687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rique, ciel, canon&#10;&#10;Description générée automatiquement">
            <a:extLst>
              <a:ext uri="{FF2B5EF4-FFF2-40B4-BE49-F238E27FC236}">
                <a16:creationId xmlns:a16="http://schemas.microsoft.com/office/drawing/2014/main" id="{B6E97CE4-B120-FFA9-91A8-6F2E08116A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33C6DA-D1D8-BF41-596A-7F05AAC6D62B}"/>
              </a:ext>
            </a:extLst>
          </p:cNvPr>
          <p:cNvSpPr txBox="1"/>
          <p:nvPr/>
        </p:nvSpPr>
        <p:spPr>
          <a:xfrm>
            <a:off x="4008330" y="6396335"/>
            <a:ext cx="91690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 Royal et le Fort Charles</a:t>
            </a:r>
          </a:p>
        </p:txBody>
      </p:sp>
    </p:spTree>
    <p:extLst>
      <p:ext uri="{BB962C8B-B14F-4D97-AF65-F5344CB8AC3E}">
        <p14:creationId xmlns:p14="http://schemas.microsoft.com/office/powerpoint/2010/main" val="3306138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jungle, végétation&#10;&#10;Description générée automatiquement">
            <a:extLst>
              <a:ext uri="{FF2B5EF4-FFF2-40B4-BE49-F238E27FC236}">
                <a16:creationId xmlns:a16="http://schemas.microsoft.com/office/drawing/2014/main" id="{D433A141-71B0-4CBC-5066-7F58685E92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6900" y="549000"/>
            <a:ext cx="8640000" cy="576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548449-FAC1-6A14-94F5-805796944650}"/>
              </a:ext>
            </a:extLst>
          </p:cNvPr>
          <p:cNvSpPr txBox="1"/>
          <p:nvPr/>
        </p:nvSpPr>
        <p:spPr>
          <a:xfrm>
            <a:off x="7553194" y="6457890"/>
            <a:ext cx="5398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Blue </a:t>
            </a:r>
            <a:r>
              <a:rPr lang="fr-FR" sz="2000" b="1" dirty="0" err="1">
                <a:solidFill>
                  <a:schemeClr val="bg1"/>
                </a:solidFill>
              </a:rPr>
              <a:t>Mountains</a:t>
            </a:r>
            <a:r>
              <a:rPr lang="fr-FR" sz="2000" b="1" dirty="0">
                <a:solidFill>
                  <a:schemeClr val="bg1"/>
                </a:solidFill>
              </a:rPr>
              <a:t> National Park</a:t>
            </a:r>
          </a:p>
        </p:txBody>
      </p:sp>
    </p:spTree>
    <p:extLst>
      <p:ext uri="{BB962C8B-B14F-4D97-AF65-F5344CB8AC3E}">
        <p14:creationId xmlns:p14="http://schemas.microsoft.com/office/powerpoint/2010/main" val="2714521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ive, nature, arbre&#10;&#10;Description générée automatiquement">
            <a:extLst>
              <a:ext uri="{FF2B5EF4-FFF2-40B4-BE49-F238E27FC236}">
                <a16:creationId xmlns:a16="http://schemas.microsoft.com/office/drawing/2014/main" id="{0C515F65-7F4B-1A6A-FC57-605641EA41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56000" y="689714"/>
            <a:ext cx="7680000" cy="5478571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480074-FD6D-87FA-DFA8-4AD047726218}"/>
              </a:ext>
            </a:extLst>
          </p:cNvPr>
          <p:cNvSpPr txBox="1"/>
          <p:nvPr/>
        </p:nvSpPr>
        <p:spPr>
          <a:xfrm>
            <a:off x="5212142" y="6288066"/>
            <a:ext cx="790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Treasure</a:t>
            </a:r>
            <a:r>
              <a:rPr lang="fr-FR" sz="2400" b="1" dirty="0">
                <a:solidFill>
                  <a:srgbClr val="FFFF00"/>
                </a:solidFill>
              </a:rPr>
              <a:t> Beach</a:t>
            </a:r>
          </a:p>
        </p:txBody>
      </p:sp>
    </p:spTree>
    <p:extLst>
      <p:ext uri="{BB962C8B-B14F-4D97-AF65-F5344CB8AC3E}">
        <p14:creationId xmlns:p14="http://schemas.microsoft.com/office/powerpoint/2010/main" val="1940880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sol, art&#10;&#10;Description générée automatiquement">
            <a:extLst>
              <a:ext uri="{FF2B5EF4-FFF2-40B4-BE49-F238E27FC236}">
                <a16:creationId xmlns:a16="http://schemas.microsoft.com/office/drawing/2014/main" id="{46C11115-F49D-7C8A-B8B8-BC2B9A0764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9240" y="549000"/>
            <a:ext cx="8653520" cy="5760000"/>
          </a:xfrm>
          <a:prstGeom prst="rect">
            <a:avLst/>
          </a:prstGeom>
          <a:ln w="127000" cap="rnd">
            <a:solidFill>
              <a:srgbClr val="92D05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674D08-897F-D43F-F1B1-B18EB34A16B0}"/>
              </a:ext>
            </a:extLst>
          </p:cNvPr>
          <p:cNvSpPr txBox="1"/>
          <p:nvPr/>
        </p:nvSpPr>
        <p:spPr>
          <a:xfrm>
            <a:off x="3269293" y="6309000"/>
            <a:ext cx="83298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Jamaica Giants Sculpture Park &amp; Art Gallery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556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âtiment, plante&#10;&#10;Description générée automatiquement">
            <a:extLst>
              <a:ext uri="{FF2B5EF4-FFF2-40B4-BE49-F238E27FC236}">
                <a16:creationId xmlns:a16="http://schemas.microsoft.com/office/drawing/2014/main" id="{DA9F72A3-3929-6723-BCC6-588F245E47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298479"/>
            <a:ext cx="8640000" cy="576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6DA166-81AE-1DD4-4374-E74AB84AF0AA}"/>
              </a:ext>
            </a:extLst>
          </p:cNvPr>
          <p:cNvSpPr txBox="1"/>
          <p:nvPr/>
        </p:nvSpPr>
        <p:spPr>
          <a:xfrm>
            <a:off x="981205" y="5938242"/>
            <a:ext cx="107598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Good Hope </a:t>
            </a:r>
            <a:r>
              <a:rPr lang="fr-FR" sz="2400" b="1" dirty="0" err="1">
                <a:solidFill>
                  <a:srgbClr val="FFFF00"/>
                </a:solidFill>
              </a:rPr>
              <a:t>Estate</a:t>
            </a:r>
            <a:r>
              <a:rPr lang="fr-FR" sz="2400" b="1" dirty="0">
                <a:solidFill>
                  <a:srgbClr val="FFFF00"/>
                </a:solidFill>
              </a:rPr>
              <a:t> House fut d'abord un domaine sucrier puis un village soutenant les travailleurs après l'émancipation</a:t>
            </a:r>
          </a:p>
        </p:txBody>
      </p:sp>
    </p:spTree>
    <p:extLst>
      <p:ext uri="{BB962C8B-B14F-4D97-AF65-F5344CB8AC3E}">
        <p14:creationId xmlns:p14="http://schemas.microsoft.com/office/powerpoint/2010/main" val="2600340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ines&#10;&#10;Description générée automatiquement">
            <a:extLst>
              <a:ext uri="{FF2B5EF4-FFF2-40B4-BE49-F238E27FC236}">
                <a16:creationId xmlns:a16="http://schemas.microsoft.com/office/drawing/2014/main" id="{78C8CD8C-BACE-21E6-830B-ABB4BCF60E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5078" y="528584"/>
            <a:ext cx="8501844" cy="5400000"/>
          </a:xfrm>
          <a:prstGeom prst="rect">
            <a:avLst/>
          </a:prstGeom>
          <a:ln w="63500" cmpd="dbl">
            <a:solidFill>
              <a:srgbClr val="C0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8208B2-BFB4-4B3C-EE06-E2400A1EF902}"/>
              </a:ext>
            </a:extLst>
          </p:cNvPr>
          <p:cNvSpPr txBox="1"/>
          <p:nvPr/>
        </p:nvSpPr>
        <p:spPr>
          <a:xfrm>
            <a:off x="2007917" y="6027003"/>
            <a:ext cx="85018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 château en ruines hors des sentiers battus en Jamaïque ! Le château de Stewart </a:t>
            </a:r>
          </a:p>
        </p:txBody>
      </p:sp>
    </p:spTree>
    <p:extLst>
      <p:ext uri="{BB962C8B-B14F-4D97-AF65-F5344CB8AC3E}">
        <p14:creationId xmlns:p14="http://schemas.microsoft.com/office/powerpoint/2010/main" val="1679624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eau, plante&#10;&#10;Description générée automatiquement">
            <a:extLst>
              <a:ext uri="{FF2B5EF4-FFF2-40B4-BE49-F238E27FC236}">
                <a16:creationId xmlns:a16="http://schemas.microsoft.com/office/drawing/2014/main" id="{F58BF85B-1F26-A23D-5642-70FDA4ACC2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5934" y="549000"/>
            <a:ext cx="8640000" cy="57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8DBD33-EE4E-E30F-DB0E-12A595EB8BE3}"/>
              </a:ext>
            </a:extLst>
          </p:cNvPr>
          <p:cNvSpPr txBox="1"/>
          <p:nvPr/>
        </p:nvSpPr>
        <p:spPr>
          <a:xfrm>
            <a:off x="187890" y="2605413"/>
            <a:ext cx="253025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du rafting ! Avec ses nombreuses rivières, le pays est en effet le paradis pour cette activité nautique. 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12521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herbe&#10;&#10;Description générée automatiquement">
            <a:extLst>
              <a:ext uri="{FF2B5EF4-FFF2-40B4-BE49-F238E27FC236}">
                <a16:creationId xmlns:a16="http://schemas.microsoft.com/office/drawing/2014/main" id="{BCA8A97C-326A-97B1-5CF7-119A11381D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9530" y="729000"/>
            <a:ext cx="8100000" cy="5400000"/>
          </a:xfrm>
          <a:prstGeom prst="rect">
            <a:avLst/>
          </a:prstGeom>
          <a:ln w="635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CBF826-64C9-56ED-7471-594D18FB1764}"/>
              </a:ext>
            </a:extLst>
          </p:cNvPr>
          <p:cNvSpPr txBox="1"/>
          <p:nvPr/>
        </p:nvSpPr>
        <p:spPr>
          <a:xfrm>
            <a:off x="1377863" y="6129000"/>
            <a:ext cx="10488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la Rose Hall Great House pour découvrir ce qu'est une maison coloniale.</a:t>
            </a:r>
          </a:p>
        </p:txBody>
      </p:sp>
    </p:spTree>
    <p:extLst>
      <p:ext uri="{BB962C8B-B14F-4D97-AF65-F5344CB8AC3E}">
        <p14:creationId xmlns:p14="http://schemas.microsoft.com/office/powerpoint/2010/main" val="509644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&#10;&#10;Description générée automatiquement">
            <a:extLst>
              <a:ext uri="{FF2B5EF4-FFF2-40B4-BE49-F238E27FC236}">
                <a16:creationId xmlns:a16="http://schemas.microsoft.com/office/drawing/2014/main" id="{7CCC79E5-95E3-6197-C388-F45123A25D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6000" y="729000"/>
            <a:ext cx="8100000" cy="5400000"/>
          </a:xfrm>
          <a:prstGeom prst="ellipse">
            <a:avLst/>
          </a:prstGeom>
          <a:ln w="0" cmpd="dbl">
            <a:solidFill>
              <a:srgbClr val="FFFF00"/>
            </a:solidFill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C647AA-7337-F999-AFA7-208C742234D3}"/>
              </a:ext>
            </a:extLst>
          </p:cNvPr>
          <p:cNvSpPr txBox="1"/>
          <p:nvPr/>
        </p:nvSpPr>
        <p:spPr>
          <a:xfrm>
            <a:off x="2747376" y="5903530"/>
            <a:ext cx="76241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grottes de Green </a:t>
            </a:r>
            <a:r>
              <a:rPr lang="fr-FR" sz="2400" b="1" dirty="0" err="1">
                <a:solidFill>
                  <a:srgbClr val="FFFF00"/>
                </a:solidFill>
              </a:rPr>
              <a:t>Grotto</a:t>
            </a:r>
            <a:r>
              <a:rPr lang="fr-FR" sz="2400" b="1" dirty="0">
                <a:solidFill>
                  <a:srgbClr val="FFFF00"/>
                </a:solidFill>
              </a:rPr>
              <a:t> ont fait partie du décor du James Bond Vivre et laisser mourir</a:t>
            </a:r>
          </a:p>
        </p:txBody>
      </p:sp>
    </p:spTree>
    <p:extLst>
      <p:ext uri="{BB962C8B-B14F-4D97-AF65-F5344CB8AC3E}">
        <p14:creationId xmlns:p14="http://schemas.microsoft.com/office/powerpoint/2010/main" val="808148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ute d’eau, arbre, plein air, Ressources d’eau&#10;&#10;Description générée automatiquement">
            <a:extLst>
              <a:ext uri="{FF2B5EF4-FFF2-40B4-BE49-F238E27FC236}">
                <a16:creationId xmlns:a16="http://schemas.microsoft.com/office/drawing/2014/main" id="{0288D142-4800-067E-AE7B-B4085B1BE5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2640" y="549000"/>
            <a:ext cx="7682172" cy="576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864381-79D4-3A58-311A-219BADC75AE0}"/>
              </a:ext>
            </a:extLst>
          </p:cNvPr>
          <p:cNvSpPr txBox="1"/>
          <p:nvPr/>
        </p:nvSpPr>
        <p:spPr>
          <a:xfrm>
            <a:off x="9122121" y="1848673"/>
            <a:ext cx="306987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YS </a:t>
            </a:r>
            <a:r>
              <a:rPr lang="fr-FR" sz="2400" b="1" dirty="0" err="1"/>
              <a:t>Falls</a:t>
            </a:r>
            <a:r>
              <a:rPr lang="fr-FR" sz="2400" b="1" dirty="0"/>
              <a:t> se distinguent par leur composition : plusieurs niveaux descendent en effet au pied des montagnes. Ces chutes d'eau forment comme des piscines</a:t>
            </a:r>
          </a:p>
        </p:txBody>
      </p:sp>
    </p:spTree>
    <p:extLst>
      <p:ext uri="{BB962C8B-B14F-4D97-AF65-F5344CB8AC3E}">
        <p14:creationId xmlns:p14="http://schemas.microsoft.com/office/powerpoint/2010/main" val="3722885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nneau&#10;&#10;Description générée automatiquement">
            <a:extLst>
              <a:ext uri="{FF2B5EF4-FFF2-40B4-BE49-F238E27FC236}">
                <a16:creationId xmlns:a16="http://schemas.microsoft.com/office/drawing/2014/main" id="{BB3B1209-D3BF-DA2D-C850-E510D089A9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1025" y="549000"/>
            <a:ext cx="8640000" cy="576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88DFD9-F166-B23B-10D5-BC7114216F96}"/>
              </a:ext>
            </a:extLst>
          </p:cNvPr>
          <p:cNvSpPr txBox="1"/>
          <p:nvPr/>
        </p:nvSpPr>
        <p:spPr>
          <a:xfrm>
            <a:off x="338202" y="1777456"/>
            <a:ext cx="25651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Cette célèbre marque de rhum est produite en Jamaïque ! Visitez l'usine de production de la société et suivez le parcours du rhum à travers ses différentes étapes</a:t>
            </a:r>
          </a:p>
        </p:txBody>
      </p:sp>
    </p:spTree>
    <p:extLst>
      <p:ext uri="{BB962C8B-B14F-4D97-AF65-F5344CB8AC3E}">
        <p14:creationId xmlns:p14="http://schemas.microsoft.com/office/powerpoint/2010/main" val="32901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ville touristique&#10;&#10;Description générée automatiquement">
            <a:extLst>
              <a:ext uri="{FF2B5EF4-FFF2-40B4-BE49-F238E27FC236}">
                <a16:creationId xmlns:a16="http://schemas.microsoft.com/office/drawing/2014/main" id="{6BE85628-8331-A39A-84C7-07F0A4B369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9248" y="549000"/>
            <a:ext cx="7680000" cy="576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736252-7A3C-7097-6EB5-E84700BE34EB}"/>
              </a:ext>
            </a:extLst>
          </p:cNvPr>
          <p:cNvSpPr txBox="1"/>
          <p:nvPr/>
        </p:nvSpPr>
        <p:spPr>
          <a:xfrm>
            <a:off x="3884898" y="6315263"/>
            <a:ext cx="8428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: </a:t>
            </a:r>
            <a:r>
              <a:rPr lang="fr-FR" sz="2400" b="1" dirty="0">
                <a:solidFill>
                  <a:schemeClr val="bg1"/>
                </a:solidFill>
              </a:rPr>
              <a:t>Vue d'</a:t>
            </a:r>
            <a:r>
              <a:rPr lang="fr-FR" sz="2400" b="1" dirty="0" err="1">
                <a:solidFill>
                  <a:schemeClr val="bg1"/>
                </a:solidFill>
              </a:rPr>
              <a:t>Ocho</a:t>
            </a:r>
            <a:r>
              <a:rPr lang="fr-FR" sz="2400" b="1" dirty="0">
                <a:solidFill>
                  <a:schemeClr val="bg1"/>
                </a:solidFill>
              </a:rPr>
              <a:t> Rios Glenn </a:t>
            </a:r>
            <a:r>
              <a:rPr lang="fr-FR" sz="2400" b="1" dirty="0" err="1">
                <a:solidFill>
                  <a:schemeClr val="bg1"/>
                </a:solidFill>
              </a:rPr>
              <a:t>Standish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802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mbarcation, transport, plein air, bateau&#10;&#10;Description générée automatiquement">
            <a:extLst>
              <a:ext uri="{FF2B5EF4-FFF2-40B4-BE49-F238E27FC236}">
                <a16:creationId xmlns:a16="http://schemas.microsoft.com/office/drawing/2014/main" id="{2EBA8500-0AF1-D30F-4DF2-EC885FABEE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67741F-CD29-F305-BC35-A76159CA9581}"/>
              </a:ext>
            </a:extLst>
          </p:cNvPr>
          <p:cNvSpPr txBox="1"/>
          <p:nvPr/>
        </p:nvSpPr>
        <p:spPr>
          <a:xfrm>
            <a:off x="3972838" y="6119336"/>
            <a:ext cx="88809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Navire de croisière à </a:t>
            </a:r>
            <a:r>
              <a:rPr lang="fr-FR" sz="2400" b="1" dirty="0" err="1">
                <a:solidFill>
                  <a:srgbClr val="FFFF00"/>
                </a:solidFill>
              </a:rPr>
              <a:t>Ocho</a:t>
            </a:r>
            <a:r>
              <a:rPr lang="fr-FR" sz="2400" b="1" dirty="0">
                <a:solidFill>
                  <a:srgbClr val="FFFF00"/>
                </a:solidFill>
              </a:rPr>
              <a:t> Rios</a:t>
            </a:r>
          </a:p>
        </p:txBody>
      </p:sp>
    </p:spTree>
    <p:extLst>
      <p:ext uri="{BB962C8B-B14F-4D97-AF65-F5344CB8AC3E}">
        <p14:creationId xmlns:p14="http://schemas.microsoft.com/office/powerpoint/2010/main" val="2818059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9B89FAAE-2B6A-1A09-CCDD-EBFFB22ABB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3000" y="621000"/>
            <a:ext cx="9126000" cy="561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3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3095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embarcation&#10;&#10;Description générée automatiquement">
            <a:extLst>
              <a:ext uri="{FF2B5EF4-FFF2-40B4-BE49-F238E27FC236}">
                <a16:creationId xmlns:a16="http://schemas.microsoft.com/office/drawing/2014/main" id="{9C1F12CB-CD90-42CF-5381-E15B05DD0A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6825" y="1109662"/>
            <a:ext cx="9658350" cy="46386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63500" cmpd="dbl">
            <a:solidFill>
              <a:srgbClr val="FFFF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5769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lante, ciel&#10;&#10;Description générée automatiquement">
            <a:extLst>
              <a:ext uri="{FF2B5EF4-FFF2-40B4-BE49-F238E27FC236}">
                <a16:creationId xmlns:a16="http://schemas.microsoft.com/office/drawing/2014/main" id="{A329F009-A1FE-25A0-4862-568366490E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2511" y="615927"/>
            <a:ext cx="8365078" cy="5580000"/>
          </a:xfrm>
          <a:prstGeom prst="rect">
            <a:avLst/>
          </a:prstGeom>
          <a:ln w="698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F4FE07-C3B8-4352-0AD3-D88AEB881C21}"/>
              </a:ext>
            </a:extLst>
          </p:cNvPr>
          <p:cNvSpPr txBox="1"/>
          <p:nvPr/>
        </p:nvSpPr>
        <p:spPr>
          <a:xfrm>
            <a:off x="1741118" y="6242073"/>
            <a:ext cx="89811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En Jamaïque, il est primordial de faire un tour au Musée Bob Marley. </a:t>
            </a:r>
          </a:p>
        </p:txBody>
      </p:sp>
    </p:spTree>
    <p:extLst>
      <p:ext uri="{BB962C8B-B14F-4D97-AF65-F5344CB8AC3E}">
        <p14:creationId xmlns:p14="http://schemas.microsoft.com/office/powerpoint/2010/main" val="424331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Véhicule terrestre&#10;&#10;Description générée automatiquement">
            <a:extLst>
              <a:ext uri="{FF2B5EF4-FFF2-40B4-BE49-F238E27FC236}">
                <a16:creationId xmlns:a16="http://schemas.microsoft.com/office/drawing/2014/main" id="{BA8454C3-1BDF-610B-A749-5DBC0424B6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402" y="729000"/>
            <a:ext cx="8415916" cy="5400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83BF13-26A3-40D2-AC10-D000968101F0}"/>
              </a:ext>
            </a:extLst>
          </p:cNvPr>
          <p:cNvSpPr txBox="1"/>
          <p:nvPr/>
        </p:nvSpPr>
        <p:spPr>
          <a:xfrm>
            <a:off x="4484318" y="6227233"/>
            <a:ext cx="65511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Kingston en Jamaïque</a:t>
            </a:r>
          </a:p>
        </p:txBody>
      </p:sp>
    </p:spTree>
    <p:extLst>
      <p:ext uri="{BB962C8B-B14F-4D97-AF65-F5344CB8AC3E}">
        <p14:creationId xmlns:p14="http://schemas.microsoft.com/office/powerpoint/2010/main" val="337169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arbre, rive&#10;&#10;Description générée automatiquement">
            <a:extLst>
              <a:ext uri="{FF2B5EF4-FFF2-40B4-BE49-F238E27FC236}">
                <a16:creationId xmlns:a16="http://schemas.microsoft.com/office/drawing/2014/main" id="{0055119C-C562-801B-9794-81D90DAC26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5832" y="729000"/>
            <a:ext cx="8537550" cy="540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7D454C-6C81-5F01-D2DF-3DB5E5C60A74}"/>
              </a:ext>
            </a:extLst>
          </p:cNvPr>
          <p:cNvSpPr txBox="1"/>
          <p:nvPr/>
        </p:nvSpPr>
        <p:spPr>
          <a:xfrm>
            <a:off x="4208746" y="6129000"/>
            <a:ext cx="9244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Seven Mile Beach à Negril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405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Tropiques&#10;&#10;Description générée automatiquement">
            <a:extLst>
              <a:ext uri="{FF2B5EF4-FFF2-40B4-BE49-F238E27FC236}">
                <a16:creationId xmlns:a16="http://schemas.microsoft.com/office/drawing/2014/main" id="{E63178BD-E1E3-0E8F-4EB8-66BAFA030B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5311" y="729000"/>
            <a:ext cx="9621378" cy="540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F9F53D-2413-D36A-F37F-AA3955E89C3D}"/>
              </a:ext>
            </a:extLst>
          </p:cNvPr>
          <p:cNvSpPr txBox="1"/>
          <p:nvPr/>
        </p:nvSpPr>
        <p:spPr>
          <a:xfrm>
            <a:off x="4058433" y="5987440"/>
            <a:ext cx="8755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James Bond Beach à St. Mary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562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vacances&#10;&#10;Description générée automatiquement">
            <a:extLst>
              <a:ext uri="{FF2B5EF4-FFF2-40B4-BE49-F238E27FC236}">
                <a16:creationId xmlns:a16="http://schemas.microsoft.com/office/drawing/2014/main" id="{02CB0701-2960-C88C-3475-4A3A4AAE8D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9144" y="633984"/>
            <a:ext cx="8393711" cy="5400000"/>
          </a:xfrm>
          <a:prstGeom prst="ellipse">
            <a:avLst/>
          </a:prstGeom>
          <a:ln w="190500" cap="rnd">
            <a:solidFill>
              <a:schemeClr val="accent4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1E61BC-5925-551F-9EFF-EACC71F57451}"/>
              </a:ext>
            </a:extLst>
          </p:cNvPr>
          <p:cNvSpPr txBox="1"/>
          <p:nvPr/>
        </p:nvSpPr>
        <p:spPr>
          <a:xfrm>
            <a:off x="5123145" y="5993183"/>
            <a:ext cx="7766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Bob- Marley</a:t>
            </a:r>
          </a:p>
        </p:txBody>
      </p:sp>
    </p:spTree>
    <p:extLst>
      <p:ext uri="{BB962C8B-B14F-4D97-AF65-F5344CB8AC3E}">
        <p14:creationId xmlns:p14="http://schemas.microsoft.com/office/powerpoint/2010/main" val="1493716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fleur&#10;&#10;Description générée automatiquement">
            <a:extLst>
              <a:ext uri="{FF2B5EF4-FFF2-40B4-BE49-F238E27FC236}">
                <a16:creationId xmlns:a16="http://schemas.microsoft.com/office/drawing/2014/main" id="{2480A37C-FF45-5BBC-5945-95A08AA3CB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2043" y="837000"/>
            <a:ext cx="8216201" cy="5184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8BFC05-93F1-A6CE-E560-FBDD9E1BD77B}"/>
              </a:ext>
            </a:extLst>
          </p:cNvPr>
          <p:cNvSpPr txBox="1"/>
          <p:nvPr/>
        </p:nvSpPr>
        <p:spPr>
          <a:xfrm>
            <a:off x="9144001" y="1020094"/>
            <a:ext cx="286846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Robert </a:t>
            </a:r>
            <a:r>
              <a:rPr lang="fr-FR" sz="2400" b="1" dirty="0" err="1">
                <a:solidFill>
                  <a:srgbClr val="FFFF00"/>
                </a:solidFill>
              </a:rPr>
              <a:t>Nesta</a:t>
            </a:r>
            <a:r>
              <a:rPr lang="fr-FR" sz="2400" b="1" dirty="0">
                <a:solidFill>
                  <a:srgbClr val="FFFF00"/>
                </a:solidFill>
              </a:rPr>
              <a:t> Marley est né le 6 février 1945 à </a:t>
            </a:r>
            <a:r>
              <a:rPr lang="fr-FR" sz="2400" b="1" dirty="0" err="1">
                <a:solidFill>
                  <a:srgbClr val="FFFF00"/>
                </a:solidFill>
              </a:rPr>
              <a:t>Nine</a:t>
            </a:r>
            <a:r>
              <a:rPr lang="fr-FR" sz="2400" b="1" dirty="0">
                <a:solidFill>
                  <a:srgbClr val="FFFF00"/>
                </a:solidFill>
              </a:rPr>
              <a:t> Mile, un petit village dans la paroisse de St Ann, dans les montagnes jamaïcaines. Cette année, la Jamaïque a célébré le 70ème anniversaire de sa naissance. Le 6 février est un jour férié en Jamaïque :</a:t>
            </a:r>
          </a:p>
        </p:txBody>
      </p:sp>
    </p:spTree>
    <p:extLst>
      <p:ext uri="{BB962C8B-B14F-4D97-AF65-F5344CB8AC3E}">
        <p14:creationId xmlns:p14="http://schemas.microsoft.com/office/powerpoint/2010/main" val="3869660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arbre&#10;&#10;Description générée automatiquement">
            <a:extLst>
              <a:ext uri="{FF2B5EF4-FFF2-40B4-BE49-F238E27FC236}">
                <a16:creationId xmlns:a16="http://schemas.microsoft.com/office/drawing/2014/main" id="{971588D5-7CD7-6F45-C8A2-1E1A44C855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8159" y="411214"/>
            <a:ext cx="8635682" cy="5760000"/>
          </a:xfrm>
          <a:prstGeom prst="rect">
            <a:avLst/>
          </a:prstGeom>
          <a:ln w="698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D52172-8231-2268-305B-2BDEAE8957A7}"/>
              </a:ext>
            </a:extLst>
          </p:cNvPr>
          <p:cNvSpPr txBox="1"/>
          <p:nvPr/>
        </p:nvSpPr>
        <p:spPr>
          <a:xfrm>
            <a:off x="4647156" y="6171214"/>
            <a:ext cx="94696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Mausolée Bob Marley</a:t>
            </a:r>
          </a:p>
        </p:txBody>
      </p:sp>
    </p:spTree>
    <p:extLst>
      <p:ext uri="{BB962C8B-B14F-4D97-AF65-F5344CB8AC3E}">
        <p14:creationId xmlns:p14="http://schemas.microsoft.com/office/powerpoint/2010/main" val="4258986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ot de fleurs, bâtiment&#10;&#10;Description générée automatiquement">
            <a:extLst>
              <a:ext uri="{FF2B5EF4-FFF2-40B4-BE49-F238E27FC236}">
                <a16:creationId xmlns:a16="http://schemas.microsoft.com/office/drawing/2014/main" id="{8E7AB745-7A8B-5116-EA04-CC63FAB12E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51172" y="675727"/>
            <a:ext cx="8689655" cy="5506545"/>
          </a:xfrm>
          <a:prstGeom prst="rect">
            <a:avLst/>
          </a:prstGeom>
          <a:ln w="635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BEFBDA-3A59-FE94-B676-E2AC87689081}"/>
              </a:ext>
            </a:extLst>
          </p:cNvPr>
          <p:cNvSpPr txBox="1"/>
          <p:nvPr/>
        </p:nvSpPr>
        <p:spPr>
          <a:xfrm>
            <a:off x="4271375" y="6237961"/>
            <a:ext cx="8329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Bob Marley Museum</a:t>
            </a:r>
          </a:p>
        </p:txBody>
      </p:sp>
    </p:spTree>
    <p:extLst>
      <p:ext uri="{BB962C8B-B14F-4D97-AF65-F5344CB8AC3E}">
        <p14:creationId xmlns:p14="http://schemas.microsoft.com/office/powerpoint/2010/main" val="1080369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alerie, habits, scène, cadre photo&#10;&#10;Description générée automatiquement">
            <a:extLst>
              <a:ext uri="{FF2B5EF4-FFF2-40B4-BE49-F238E27FC236}">
                <a16:creationId xmlns:a16="http://schemas.microsoft.com/office/drawing/2014/main" id="{914D0994-23A6-49DC-B4A4-36FCD04FB6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124" y="885825"/>
            <a:ext cx="9048750" cy="5086350"/>
          </a:xfrm>
          <a:prstGeom prst="roundRect">
            <a:avLst>
              <a:gd name="adj" fmla="val 11111"/>
            </a:avLst>
          </a:prstGeom>
          <a:ln w="190500" cap="rnd">
            <a:solidFill>
              <a:srgbClr val="00B0F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16DA5DE-F850-550D-F227-071E6C889318}"/>
              </a:ext>
            </a:extLst>
          </p:cNvPr>
          <p:cNvSpPr txBox="1"/>
          <p:nvPr/>
        </p:nvSpPr>
        <p:spPr>
          <a:xfrm>
            <a:off x="513567" y="2041741"/>
            <a:ext cx="26613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Bob Marley Museum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181AA61-C2F0-E33D-CC90-99111BE47E1E}"/>
              </a:ext>
            </a:extLst>
          </p:cNvPr>
          <p:cNvSpPr txBox="1"/>
          <p:nvPr/>
        </p:nvSpPr>
        <p:spPr>
          <a:xfrm>
            <a:off x="369126" y="2887824"/>
            <a:ext cx="24175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Barack Obama  Visite Le Musée</a:t>
            </a:r>
          </a:p>
        </p:txBody>
      </p:sp>
    </p:spTree>
    <p:extLst>
      <p:ext uri="{BB962C8B-B14F-4D97-AF65-F5344CB8AC3E}">
        <p14:creationId xmlns:p14="http://schemas.microsoft.com/office/powerpoint/2010/main" val="3058523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ot de fleurs, sculpture&#10;&#10;Description générée automatiquement">
            <a:extLst>
              <a:ext uri="{FF2B5EF4-FFF2-40B4-BE49-F238E27FC236}">
                <a16:creationId xmlns:a16="http://schemas.microsoft.com/office/drawing/2014/main" id="{5D577D38-73D8-690F-209F-E81DEE236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7FA143-EBAE-3562-0488-BBE4D8AB33E6}"/>
              </a:ext>
            </a:extLst>
          </p:cNvPr>
          <p:cNvSpPr txBox="1"/>
          <p:nvPr/>
        </p:nvSpPr>
        <p:spPr>
          <a:xfrm>
            <a:off x="3757808" y="6309000"/>
            <a:ext cx="5636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Musée de Bob Marley – Kingston</a:t>
            </a:r>
          </a:p>
        </p:txBody>
      </p:sp>
    </p:spTree>
    <p:extLst>
      <p:ext uri="{BB962C8B-B14F-4D97-AF65-F5344CB8AC3E}">
        <p14:creationId xmlns:p14="http://schemas.microsoft.com/office/powerpoint/2010/main" val="3870629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sculpture, nuage&#10;&#10;Description générée automatiquement">
            <a:extLst>
              <a:ext uri="{FF2B5EF4-FFF2-40B4-BE49-F238E27FC236}">
                <a16:creationId xmlns:a16="http://schemas.microsoft.com/office/drawing/2014/main" id="{79C062BE-A228-DEA6-C596-C1AF7A872D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0786" y="189000"/>
            <a:ext cx="3777894" cy="6480000"/>
          </a:xfrm>
          <a:prstGeom prst="ellipse">
            <a:avLst/>
          </a:prstGeom>
          <a:ln w="63500" cap="rnd">
            <a:solidFill>
              <a:srgbClr val="92D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8BCBC30-9647-CC79-C731-001CF0BF3480}"/>
              </a:ext>
            </a:extLst>
          </p:cNvPr>
          <p:cNvSpPr txBox="1"/>
          <p:nvPr/>
        </p:nvSpPr>
        <p:spPr>
          <a:xfrm>
            <a:off x="5585462" y="1648980"/>
            <a:ext cx="69265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La Jamaïque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E512F6F-23B7-1B74-0C58-4792AD5E24DA}"/>
              </a:ext>
            </a:extLst>
          </p:cNvPr>
          <p:cNvSpPr txBox="1"/>
          <p:nvPr/>
        </p:nvSpPr>
        <p:spPr>
          <a:xfrm>
            <a:off x="6096000" y="2434590"/>
            <a:ext cx="5292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3153970-6E30-1DD4-7D46-F569A51DE88B}"/>
              </a:ext>
            </a:extLst>
          </p:cNvPr>
          <p:cNvSpPr txBox="1"/>
          <p:nvPr/>
        </p:nvSpPr>
        <p:spPr>
          <a:xfrm>
            <a:off x="7612380" y="3086100"/>
            <a:ext cx="4747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4839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36 0 l 0 0.036 l 0.036 0 l 0 0.036 l 0.036 0 l 0 0.036 l 0.036 0 l 0 0.036 l 0.036 0 l 0 0.036 l 0.036 0 l 0 0.036 l 0.036 0 l 0 0.036 E" pathEditMode="relative" ptsTypes="">
                                      <p:cBhvr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324</Words>
  <Application>Microsoft Office PowerPoint</Application>
  <PresentationFormat>Grand écran</PresentationFormat>
  <Paragraphs>33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2023-10-13T04:37:17Z</dcterms:created>
  <dcterms:modified xsi:type="dcterms:W3CDTF">2023-10-13T08:06:12Z</dcterms:modified>
</cp:coreProperties>
</file>