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87" r:id="rId3"/>
    <p:sldId id="284" r:id="rId4"/>
    <p:sldId id="282" r:id="rId5"/>
    <p:sldId id="281" r:id="rId6"/>
    <p:sldId id="280" r:id="rId7"/>
    <p:sldId id="279" r:id="rId8"/>
    <p:sldId id="278" r:id="rId9"/>
    <p:sldId id="277" r:id="rId10"/>
    <p:sldId id="271" r:id="rId11"/>
    <p:sldId id="276" r:id="rId12"/>
    <p:sldId id="275" r:id="rId13"/>
    <p:sldId id="274" r:id="rId14"/>
    <p:sldId id="273" r:id="rId15"/>
    <p:sldId id="272" r:id="rId16"/>
    <p:sldId id="268" r:id="rId17"/>
    <p:sldId id="270" r:id="rId18"/>
    <p:sldId id="269" r:id="rId19"/>
    <p:sldId id="267" r:id="rId20"/>
    <p:sldId id="266" r:id="rId21"/>
    <p:sldId id="265" r:id="rId22"/>
    <p:sldId id="264" r:id="rId23"/>
    <p:sldId id="263" r:id="rId24"/>
    <p:sldId id="262" r:id="rId25"/>
    <p:sldId id="261" r:id="rId26"/>
    <p:sldId id="260" r:id="rId27"/>
    <p:sldId id="259" r:id="rId28"/>
    <p:sldId id="258" r:id="rId29"/>
    <p:sldId id="257"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WTCjH1B6AE2Pgluupg/aw==" hashData="Q20SdKvPTT5Cb67Dvevs0y3MUoF28wWvPOZlYcoXc40P55dmlLtsR3G2fm/BgW84BR3iW98kvjITY5FfsiMqS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696" autoAdjust="0"/>
    <p:restoredTop sz="94660"/>
  </p:normalViewPr>
  <p:slideViewPr>
    <p:cSldViewPr snapToGrid="0">
      <p:cViewPr varScale="1">
        <p:scale>
          <a:sx n="56" d="100"/>
          <a:sy n="56" d="100"/>
        </p:scale>
        <p:origin x="34" y="4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27BEBC-EB07-4106-8AEE-E053930D2C4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9A61DD0-89F5-F599-FCD3-0D6D0141F2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1ADB3C5-50E3-9A6E-437E-0648E74912D2}"/>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5" name="Espace réservé du pied de page 4">
            <a:extLst>
              <a:ext uri="{FF2B5EF4-FFF2-40B4-BE49-F238E27FC236}">
                <a16:creationId xmlns:a16="http://schemas.microsoft.com/office/drawing/2014/main" id="{34B50AC6-E33A-752A-5941-F45C2DB942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E64D527-EA16-C6B5-E681-4B0C522F470D}"/>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13228791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B7C6AB-BE7C-3120-97B3-3E5570C4071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B06CEAE-EF98-232B-628F-33F72D50F99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791F6AC-1CC7-C757-8DD4-23AC1F01B23D}"/>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5" name="Espace réservé du pied de page 4">
            <a:extLst>
              <a:ext uri="{FF2B5EF4-FFF2-40B4-BE49-F238E27FC236}">
                <a16:creationId xmlns:a16="http://schemas.microsoft.com/office/drawing/2014/main" id="{8549729B-2BD7-29ED-7C77-8DECEA10B76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592F231-05E3-4157-D9EA-2094B236CD78}"/>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1951034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F8F7B6-52B2-DF53-0D14-23FEB22F54D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D320A3D-BD2B-EB02-D065-7C96D48B235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6854FA3-05A8-C60A-94A4-BDD9649AF965}"/>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5" name="Espace réservé du pied de page 4">
            <a:extLst>
              <a:ext uri="{FF2B5EF4-FFF2-40B4-BE49-F238E27FC236}">
                <a16:creationId xmlns:a16="http://schemas.microsoft.com/office/drawing/2014/main" id="{E3A94177-4F02-3153-7D9D-7981A6E8F7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9603E6-68F8-4B2D-D429-E01426065829}"/>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8180184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A9DB9B-AA93-05BA-7625-66785C0E80A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90CBEFE-C53A-CA5C-DF03-A99CE7B07C5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0BA58D7-2744-076B-74B4-F4647496C70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2E32A8A-0B4D-E7D6-0592-A34C43B97D14}"/>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6" name="Espace réservé du pied de page 5">
            <a:extLst>
              <a:ext uri="{FF2B5EF4-FFF2-40B4-BE49-F238E27FC236}">
                <a16:creationId xmlns:a16="http://schemas.microsoft.com/office/drawing/2014/main" id="{FF25A215-458F-11A1-5521-63F38E6A103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329A6C1-DF59-6FE7-78F0-9B10AE1E3378}"/>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21575206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6C41F8-D424-F577-4F41-8F461598922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FC1405-C0A2-DE53-079C-B62D5A2AEE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519C151-A3DE-AB49-432D-0BEFD8DAF41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F087BA7-1B22-3D44-65E9-362B6F4B8D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496B60C-A93D-7254-A990-293460E2BC0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FD2E9F0-C676-9890-7366-2AFD77C7F8EB}"/>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8" name="Espace réservé du pied de page 7">
            <a:extLst>
              <a:ext uri="{FF2B5EF4-FFF2-40B4-BE49-F238E27FC236}">
                <a16:creationId xmlns:a16="http://schemas.microsoft.com/office/drawing/2014/main" id="{0EA3A087-B9D6-079C-6B90-8040635915B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9D5B4DD-FC1A-C933-4E0B-811D38FCCD24}"/>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19026107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E67512-A3E7-DE24-B38A-BAFE35BC635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90DF968-736D-D860-D8DC-9D8BC5639C9F}"/>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4" name="Espace réservé du pied de page 3">
            <a:extLst>
              <a:ext uri="{FF2B5EF4-FFF2-40B4-BE49-F238E27FC236}">
                <a16:creationId xmlns:a16="http://schemas.microsoft.com/office/drawing/2014/main" id="{52CC2F3F-F337-F023-F06B-4A007A70CD9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0684762-5B91-E2D4-246F-833D362017F3}"/>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35516007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F42E853-EC4E-E4C1-DE2D-C0915762E0A9}"/>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3" name="Espace réservé du pied de page 2">
            <a:extLst>
              <a:ext uri="{FF2B5EF4-FFF2-40B4-BE49-F238E27FC236}">
                <a16:creationId xmlns:a16="http://schemas.microsoft.com/office/drawing/2014/main" id="{A7828E0D-41CD-BDA8-CCC0-7E14BE93FBB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05788BA-5322-CD18-835A-4CF014A28AEB}"/>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26456696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BF856A-A005-0950-DCCB-A3DCAD1E428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1A8972-41FD-99BB-E9E6-5CB3E3324F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F5046CA-59AC-73FB-92F2-1F1280E0E0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588102A-409D-3765-AF0E-A0994703F2D5}"/>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6" name="Espace réservé du pied de page 5">
            <a:extLst>
              <a:ext uri="{FF2B5EF4-FFF2-40B4-BE49-F238E27FC236}">
                <a16:creationId xmlns:a16="http://schemas.microsoft.com/office/drawing/2014/main" id="{F0452A7A-4882-9D9C-F199-E5BFCD0E6B4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AC92B4A-C8E6-9983-6F40-5C34D17DB33C}"/>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11315873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04DB67-0838-DB4F-D27D-D87235EDD39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6FF3A25-0241-D15F-14A5-795319A2A0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6AE92E-6DFD-1DC5-8D7E-183627A38D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09A0BD6-BFF3-DDBE-E96F-63027DDF8BB7}"/>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6" name="Espace réservé du pied de page 5">
            <a:extLst>
              <a:ext uri="{FF2B5EF4-FFF2-40B4-BE49-F238E27FC236}">
                <a16:creationId xmlns:a16="http://schemas.microsoft.com/office/drawing/2014/main" id="{9EAFAFE5-4014-288B-ABE6-F6A91BCCB1A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5DA4CAE-1E75-E926-D58C-4E22FE2E57AC}"/>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42348078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950336-177D-0901-6B1B-5EB9D277CCE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16D9D51-2133-2CE2-640B-D80AD519F2D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AC2FAC6-159C-FEEB-A1EC-01AEC3E3EBE8}"/>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5" name="Espace réservé du pied de page 4">
            <a:extLst>
              <a:ext uri="{FF2B5EF4-FFF2-40B4-BE49-F238E27FC236}">
                <a16:creationId xmlns:a16="http://schemas.microsoft.com/office/drawing/2014/main" id="{6BF80DD8-0E95-6BF5-9543-FFCDBFC6CD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C3FD34-16C9-E7CA-7DC4-3A66B118B77A}"/>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26679627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740E5FD-ED50-AE34-C426-D32C0F5BAC8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DF6FB54-B21B-289A-F660-E2CE8073E95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1CFB6A8-A53B-5007-B6A3-B409C620891A}"/>
              </a:ext>
            </a:extLst>
          </p:cNvPr>
          <p:cNvSpPr>
            <a:spLocks noGrp="1"/>
          </p:cNvSpPr>
          <p:nvPr>
            <p:ph type="dt" sz="half" idx="10"/>
          </p:nvPr>
        </p:nvSpPr>
        <p:spPr/>
        <p:txBody>
          <a:bodyPr/>
          <a:lstStyle/>
          <a:p>
            <a:fld id="{D170136C-9554-4737-AFED-D6CD15412FBD}" type="datetimeFigureOut">
              <a:rPr lang="fr-FR" smtClean="0"/>
              <a:t>11/10/2023</a:t>
            </a:fld>
            <a:endParaRPr lang="fr-FR"/>
          </a:p>
        </p:txBody>
      </p:sp>
      <p:sp>
        <p:nvSpPr>
          <p:cNvPr id="5" name="Espace réservé du pied de page 4">
            <a:extLst>
              <a:ext uri="{FF2B5EF4-FFF2-40B4-BE49-F238E27FC236}">
                <a16:creationId xmlns:a16="http://schemas.microsoft.com/office/drawing/2014/main" id="{CD9B5925-10D2-C409-D533-512FFDE6DEB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768DEF-290E-9255-8087-B73D6370C772}"/>
              </a:ext>
            </a:extLst>
          </p:cNvPr>
          <p:cNvSpPr>
            <a:spLocks noGrp="1"/>
          </p:cNvSpPr>
          <p:nvPr>
            <p:ph type="sldNum" sz="quarter" idx="12"/>
          </p:nvPr>
        </p:nvSpPr>
        <p:spPr/>
        <p:txBody>
          <a:bodyPr/>
          <a:lstStyle/>
          <a:p>
            <a:fld id="{6B02BC31-6C6D-4870-BCF0-1FD2B147E489}" type="slidenum">
              <a:rPr lang="fr-FR" smtClean="0"/>
              <a:t>‹N°›</a:t>
            </a:fld>
            <a:endParaRPr lang="fr-FR"/>
          </a:p>
        </p:txBody>
      </p:sp>
    </p:spTree>
    <p:extLst>
      <p:ext uri="{BB962C8B-B14F-4D97-AF65-F5344CB8AC3E}">
        <p14:creationId xmlns:p14="http://schemas.microsoft.com/office/powerpoint/2010/main" val="14252916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B695D5C-FE5F-0581-1B9D-7817F5C3FA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C817F10-E7A4-1E3D-C4CA-76C0078307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B95C817-4EF2-7686-2AA6-BAAAF57BEF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70136C-9554-4737-AFED-D6CD15412FBD}" type="datetimeFigureOut">
              <a:rPr lang="fr-FR" smtClean="0"/>
              <a:t>11/10/2023</a:t>
            </a:fld>
            <a:endParaRPr lang="fr-FR"/>
          </a:p>
        </p:txBody>
      </p:sp>
      <p:sp>
        <p:nvSpPr>
          <p:cNvPr id="5" name="Espace réservé du pied de page 4">
            <a:extLst>
              <a:ext uri="{FF2B5EF4-FFF2-40B4-BE49-F238E27FC236}">
                <a16:creationId xmlns:a16="http://schemas.microsoft.com/office/drawing/2014/main" id="{9B13F594-6FB9-2D7B-A7BC-855C7032F1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03E2491-0013-11B0-2C12-A35569146A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02BC31-6C6D-4870-BCF0-1FD2B147E489}" type="slidenum">
              <a:rPr lang="fr-FR" smtClean="0"/>
              <a:t>‹N°›</a:t>
            </a:fld>
            <a:endParaRPr lang="fr-FR"/>
          </a:p>
        </p:txBody>
      </p:sp>
    </p:spTree>
    <p:extLst>
      <p:ext uri="{BB962C8B-B14F-4D97-AF65-F5344CB8AC3E}">
        <p14:creationId xmlns:p14="http://schemas.microsoft.com/office/powerpoint/2010/main" val="9875624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EA2BAEDD-4036-EAF2-D96B-80743A5FBE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39258" y="545605"/>
            <a:ext cx="8913484" cy="5940000"/>
          </a:xfrm>
          <a:prstGeom prst="rect">
            <a:avLst/>
          </a:prstGeom>
          <a:ln w="50800" cmpd="dbl">
            <a:solidFill>
              <a:srgbClr val="FFFF00"/>
            </a:solidFill>
          </a:ln>
        </p:spPr>
      </p:pic>
      <p:sp>
        <p:nvSpPr>
          <p:cNvPr id="4" name="ZoneTexte 3">
            <a:extLst>
              <a:ext uri="{FF2B5EF4-FFF2-40B4-BE49-F238E27FC236}">
                <a16:creationId xmlns:a16="http://schemas.microsoft.com/office/drawing/2014/main" id="{796DED8A-806B-E537-A2B1-91AF4C0D87A0}"/>
              </a:ext>
            </a:extLst>
          </p:cNvPr>
          <p:cNvSpPr txBox="1"/>
          <p:nvPr/>
        </p:nvSpPr>
        <p:spPr>
          <a:xfrm>
            <a:off x="2689366" y="6396335"/>
            <a:ext cx="9183589" cy="461665"/>
          </a:xfrm>
          <a:prstGeom prst="rect">
            <a:avLst/>
          </a:prstGeom>
          <a:noFill/>
        </p:spPr>
        <p:txBody>
          <a:bodyPr wrap="square" rtlCol="0">
            <a:spAutoFit/>
          </a:bodyPr>
          <a:lstStyle/>
          <a:p>
            <a:r>
              <a:rPr lang="fr-FR" sz="2400" b="1" dirty="0">
                <a:solidFill>
                  <a:srgbClr val="FFFF00"/>
                </a:solidFill>
              </a:rPr>
              <a:t>Vue du centre ancien de Zemun depuis la forteresse</a:t>
            </a:r>
          </a:p>
        </p:txBody>
      </p:sp>
      <p:sp>
        <p:nvSpPr>
          <p:cNvPr id="5" name="ZoneTexte 4">
            <a:extLst>
              <a:ext uri="{FF2B5EF4-FFF2-40B4-BE49-F238E27FC236}">
                <a16:creationId xmlns:a16="http://schemas.microsoft.com/office/drawing/2014/main" id="{DBF59DAF-9DFF-5159-14A1-E063E69C3CC2}"/>
              </a:ext>
            </a:extLst>
          </p:cNvPr>
          <p:cNvSpPr txBox="1"/>
          <p:nvPr/>
        </p:nvSpPr>
        <p:spPr>
          <a:xfrm>
            <a:off x="2863937" y="-28582"/>
            <a:ext cx="8517699" cy="646331"/>
          </a:xfrm>
          <a:prstGeom prst="rect">
            <a:avLst/>
          </a:prstGeom>
          <a:noFill/>
        </p:spPr>
        <p:txBody>
          <a:bodyPr wrap="square" rtlCol="0">
            <a:spAutoFit/>
          </a:bodyPr>
          <a:lstStyle/>
          <a:p>
            <a:r>
              <a:rPr lang="fr-FR" sz="3600" b="1" dirty="0">
                <a:solidFill>
                  <a:srgbClr val="FFFF00"/>
                </a:solidFill>
              </a:rPr>
              <a:t>Lorient Vous Propose La Serbie</a:t>
            </a:r>
          </a:p>
        </p:txBody>
      </p:sp>
    </p:spTree>
    <p:extLst>
      <p:ext uri="{BB962C8B-B14F-4D97-AF65-F5344CB8AC3E}">
        <p14:creationId xmlns:p14="http://schemas.microsoft.com/office/powerpoint/2010/main" val="17293063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sndAc>
          <p:stSnd loop="1">
            <p:snd r:embed="rId2" name="Ceca - Trepni - Novogodisnji show - (TV Pink 2017).wav"/>
          </p:stSnd>
        </p:sndAc>
      </p:transition>
    </mc:Choice>
    <mc:Fallback xmlns="">
      <p:transition spd="slow" advClick="0" advTm="14000">
        <p:fade/>
        <p:sndAc>
          <p:stSnd loop="1">
            <p:snd r:embed="rId4" name="Ceca - Trepni - Novogodisnji show - (TV Pink 2017).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677A3-7B07-807F-1D7F-D67F4523666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La Serbie est un pays européen situé au sud-est de la péninsule des Balkans, comprenant des plateaux et des montagnes au nord et des stations de ski au sud. Belgrade, la capitale, offre une architecture de l'époque communiste et le parc de </a:t>
            </a:r>
            <a:r>
              <a:rPr lang="fr-FR" sz="3600" b="1" dirty="0" err="1">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Kalemegdan</a:t>
            </a:r>
            <a:r>
              <a:rPr lang="fr-FR" sz="3600" b="1" dirty="0">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 site de la forteresse de Belgrade, qui fut rattachée aux Empires romain, byzantin et ottoman. </a:t>
            </a:r>
            <a:r>
              <a:rPr lang="fr-FR" sz="3600" b="1" dirty="0" err="1">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Stari</a:t>
            </a:r>
            <a:r>
              <a:rPr lang="fr-FR" sz="3600" b="1" dirty="0">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 </a:t>
            </a:r>
            <a:r>
              <a:rPr lang="fr-FR" sz="3600" b="1" dirty="0" err="1">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Grad</a:t>
            </a:r>
            <a:r>
              <a:rPr lang="fr-FR" sz="3600" b="1" dirty="0">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 la vieille ville, abrite des demeures du XIXe siècle et propose des représentations de ballet et d'opéra au </a:t>
            </a:r>
            <a:r>
              <a:rPr lang="fr-FR" sz="3600" b="1" dirty="0" err="1">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Narodno</a:t>
            </a:r>
            <a:r>
              <a:rPr lang="fr-FR" sz="3600" b="1" dirty="0">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 </a:t>
            </a:r>
            <a:r>
              <a:rPr lang="fr-FR" sz="3600" b="1" dirty="0" err="1">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Pozorište</a:t>
            </a:r>
            <a:r>
              <a:rPr lang="fr-FR" sz="3600" b="1" dirty="0">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 (théâtre national). </a:t>
            </a:r>
          </a:p>
        </p:txBody>
      </p:sp>
    </p:spTree>
    <p:extLst>
      <p:ext uri="{BB962C8B-B14F-4D97-AF65-F5344CB8AC3E}">
        <p14:creationId xmlns:p14="http://schemas.microsoft.com/office/powerpoint/2010/main" val="7972122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lac&#10;&#10;Description générée automatiquement">
            <a:extLst>
              <a:ext uri="{FF2B5EF4-FFF2-40B4-BE49-F238E27FC236}">
                <a16:creationId xmlns:a16="http://schemas.microsoft.com/office/drawing/2014/main" id="{55E5FABF-EE11-774A-361F-59D9FDF273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6000" y="639000"/>
            <a:ext cx="7440000" cy="5580000"/>
          </a:xfrm>
          <a:prstGeom prst="rect">
            <a:avLst/>
          </a:prstGeom>
          <a:ln w="50800" cmpd="dbl">
            <a:solidFill>
              <a:srgbClr val="FFFF00"/>
            </a:solidFill>
          </a:ln>
        </p:spPr>
      </p:pic>
      <p:sp>
        <p:nvSpPr>
          <p:cNvPr id="4" name="ZoneTexte 3">
            <a:extLst>
              <a:ext uri="{FF2B5EF4-FFF2-40B4-BE49-F238E27FC236}">
                <a16:creationId xmlns:a16="http://schemas.microsoft.com/office/drawing/2014/main" id="{D02257C7-C996-FC7C-8CB6-7806974493CB}"/>
              </a:ext>
            </a:extLst>
          </p:cNvPr>
          <p:cNvSpPr txBox="1"/>
          <p:nvPr/>
        </p:nvSpPr>
        <p:spPr>
          <a:xfrm>
            <a:off x="4825728" y="6219000"/>
            <a:ext cx="7833633" cy="461665"/>
          </a:xfrm>
          <a:prstGeom prst="rect">
            <a:avLst/>
          </a:prstGeom>
          <a:noFill/>
        </p:spPr>
        <p:txBody>
          <a:bodyPr wrap="square" rtlCol="0">
            <a:spAutoFit/>
          </a:bodyPr>
          <a:lstStyle/>
          <a:p>
            <a:r>
              <a:rPr lang="fr-FR" sz="2400" b="1" dirty="0">
                <a:solidFill>
                  <a:srgbClr val="FFFF00"/>
                </a:solidFill>
              </a:rPr>
              <a:t>Le Danube à Zemun</a:t>
            </a:r>
          </a:p>
        </p:txBody>
      </p:sp>
    </p:spTree>
    <p:extLst>
      <p:ext uri="{BB962C8B-B14F-4D97-AF65-F5344CB8AC3E}">
        <p14:creationId xmlns:p14="http://schemas.microsoft.com/office/powerpoint/2010/main" val="14214428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plante, bâtiment&#10;&#10;Description générée automatiquement">
            <a:extLst>
              <a:ext uri="{FF2B5EF4-FFF2-40B4-BE49-F238E27FC236}">
                <a16:creationId xmlns:a16="http://schemas.microsoft.com/office/drawing/2014/main" id="{AF6EC49A-BA1B-FAB1-2EDA-3AE8BC0D6D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5792" y="219456"/>
            <a:ext cx="8160000"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E1481738-2FD9-5493-3CE3-9B2438BA32BA}"/>
              </a:ext>
            </a:extLst>
          </p:cNvPr>
          <p:cNvSpPr txBox="1"/>
          <p:nvPr/>
        </p:nvSpPr>
        <p:spPr>
          <a:xfrm>
            <a:off x="3131507" y="5508459"/>
            <a:ext cx="10734805" cy="830997"/>
          </a:xfrm>
          <a:prstGeom prst="rect">
            <a:avLst/>
          </a:prstGeom>
          <a:noFill/>
        </p:spPr>
        <p:txBody>
          <a:bodyPr wrap="square" rtlCol="0">
            <a:spAutoFit/>
          </a:bodyPr>
          <a:lstStyle/>
          <a:p>
            <a:r>
              <a:rPr lang="fr-FR" sz="2400" b="1" dirty="0">
                <a:solidFill>
                  <a:schemeClr val="bg1"/>
                </a:solidFill>
              </a:rPr>
              <a:t>Plus de détails</a:t>
            </a:r>
          </a:p>
          <a:p>
            <a:r>
              <a:rPr lang="fr-FR" sz="2400" b="1" dirty="0">
                <a:solidFill>
                  <a:schemeClr val="bg1"/>
                </a:solidFill>
              </a:rPr>
              <a:t>Sarcophage romain dans le </a:t>
            </a:r>
            <a:r>
              <a:rPr lang="fr-FR" sz="2400" b="1" dirty="0" err="1">
                <a:solidFill>
                  <a:schemeClr val="bg1"/>
                </a:solidFill>
              </a:rPr>
              <a:t>Gradski</a:t>
            </a:r>
            <a:r>
              <a:rPr lang="fr-FR" sz="2400" b="1" dirty="0">
                <a:solidFill>
                  <a:schemeClr val="bg1"/>
                </a:solidFill>
              </a:rPr>
              <a:t> </a:t>
            </a:r>
            <a:r>
              <a:rPr lang="fr-FR" sz="2400" b="1" dirty="0" err="1">
                <a:solidFill>
                  <a:schemeClr val="bg1"/>
                </a:solidFill>
              </a:rPr>
              <a:t>park</a:t>
            </a:r>
            <a:r>
              <a:rPr lang="fr-FR" sz="2400" b="1" dirty="0">
                <a:solidFill>
                  <a:schemeClr val="bg1"/>
                </a:solidFill>
              </a:rPr>
              <a:t> à Zemun</a:t>
            </a:r>
          </a:p>
        </p:txBody>
      </p:sp>
    </p:spTree>
    <p:extLst>
      <p:ext uri="{BB962C8B-B14F-4D97-AF65-F5344CB8AC3E}">
        <p14:creationId xmlns:p14="http://schemas.microsoft.com/office/powerpoint/2010/main" val="38641810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dessin, croquis, peinture&#10;&#10;Description générée automatiquement">
            <a:extLst>
              <a:ext uri="{FF2B5EF4-FFF2-40B4-BE49-F238E27FC236}">
                <a16:creationId xmlns:a16="http://schemas.microsoft.com/office/drawing/2014/main" id="{D2F0443C-5E2A-ABA4-7B27-D4A2978A00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4477" y="189000"/>
            <a:ext cx="5067450" cy="6480000"/>
          </a:xfrm>
          <a:prstGeom prst="rect">
            <a:avLst/>
          </a:prstGeom>
          <a:ln w="50800" cmpd="dbl">
            <a:solidFill>
              <a:srgbClr val="FFFF00"/>
            </a:solidFill>
          </a:ln>
        </p:spPr>
      </p:pic>
      <p:sp>
        <p:nvSpPr>
          <p:cNvPr id="4" name="ZoneTexte 3">
            <a:extLst>
              <a:ext uri="{FF2B5EF4-FFF2-40B4-BE49-F238E27FC236}">
                <a16:creationId xmlns:a16="http://schemas.microsoft.com/office/drawing/2014/main" id="{3BCD8947-24F2-611C-4A49-4B03A7C240C0}"/>
              </a:ext>
            </a:extLst>
          </p:cNvPr>
          <p:cNvSpPr txBox="1"/>
          <p:nvPr/>
        </p:nvSpPr>
        <p:spPr>
          <a:xfrm>
            <a:off x="100208" y="3169085"/>
            <a:ext cx="3314269" cy="1200329"/>
          </a:xfrm>
          <a:prstGeom prst="rect">
            <a:avLst/>
          </a:prstGeom>
          <a:noFill/>
        </p:spPr>
        <p:txBody>
          <a:bodyPr wrap="square" rtlCol="0">
            <a:spAutoFit/>
          </a:bodyPr>
          <a:lstStyle/>
          <a:p>
            <a:r>
              <a:rPr lang="fr-FR" sz="2400" b="1" dirty="0">
                <a:solidFill>
                  <a:schemeClr val="bg1"/>
                </a:solidFill>
              </a:rPr>
              <a:t>Relief représentant une ménade, trouvé à Zemun</a:t>
            </a:r>
          </a:p>
        </p:txBody>
      </p:sp>
    </p:spTree>
    <p:extLst>
      <p:ext uri="{BB962C8B-B14F-4D97-AF65-F5344CB8AC3E}">
        <p14:creationId xmlns:p14="http://schemas.microsoft.com/office/powerpoint/2010/main" val="2168475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herbe&#10;&#10;Description générée automatiquement">
            <a:extLst>
              <a:ext uri="{FF2B5EF4-FFF2-40B4-BE49-F238E27FC236}">
                <a16:creationId xmlns:a16="http://schemas.microsoft.com/office/drawing/2014/main" id="{891F2E79-CC09-C747-F44F-63F8BC2497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F4C2CA2-A289-B7C6-E520-36E3B239E0A2}"/>
              </a:ext>
            </a:extLst>
          </p:cNvPr>
          <p:cNvSpPr txBox="1"/>
          <p:nvPr/>
        </p:nvSpPr>
        <p:spPr>
          <a:xfrm>
            <a:off x="5398717" y="5820841"/>
            <a:ext cx="6793283" cy="830997"/>
          </a:xfrm>
          <a:prstGeom prst="rect">
            <a:avLst/>
          </a:prstGeom>
          <a:noFill/>
        </p:spPr>
        <p:txBody>
          <a:bodyPr wrap="square" rtlCol="0">
            <a:spAutoFit/>
          </a:bodyPr>
          <a:lstStyle/>
          <a:p>
            <a:r>
              <a:rPr lang="fr-FR" sz="2400" b="1" dirty="0">
                <a:solidFill>
                  <a:schemeClr val="bg1"/>
                </a:solidFill>
              </a:rPr>
              <a:t>Plus de détails</a:t>
            </a:r>
          </a:p>
          <a:p>
            <a:r>
              <a:rPr lang="fr-FR" sz="2400" b="1" dirty="0">
                <a:solidFill>
                  <a:schemeClr val="bg1"/>
                </a:solidFill>
              </a:rPr>
              <a:t>Ruines de la forteresse de Zemun</a:t>
            </a:r>
          </a:p>
        </p:txBody>
      </p:sp>
    </p:spTree>
    <p:extLst>
      <p:ext uri="{BB962C8B-B14F-4D97-AF65-F5344CB8AC3E}">
        <p14:creationId xmlns:p14="http://schemas.microsoft.com/office/powerpoint/2010/main" val="10929734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nuage&#10;&#10;Description générée automatiquement">
            <a:extLst>
              <a:ext uri="{FF2B5EF4-FFF2-40B4-BE49-F238E27FC236}">
                <a16:creationId xmlns:a16="http://schemas.microsoft.com/office/drawing/2014/main" id="{A6C7A6FB-2F16-022F-16CF-23FA551B3C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72915" y="189000"/>
            <a:ext cx="4246170" cy="6480000"/>
          </a:xfrm>
          <a:prstGeom prst="rect">
            <a:avLst/>
          </a:prstGeom>
          <a:ln w="50800" cmpd="dbl">
            <a:solidFill>
              <a:srgbClr val="FFFF00"/>
            </a:solidFill>
          </a:ln>
        </p:spPr>
      </p:pic>
      <p:sp>
        <p:nvSpPr>
          <p:cNvPr id="4" name="ZoneTexte 3">
            <a:extLst>
              <a:ext uri="{FF2B5EF4-FFF2-40B4-BE49-F238E27FC236}">
                <a16:creationId xmlns:a16="http://schemas.microsoft.com/office/drawing/2014/main" id="{0518AC6C-2F58-DCEC-834C-93981A17B786}"/>
              </a:ext>
            </a:extLst>
          </p:cNvPr>
          <p:cNvSpPr txBox="1"/>
          <p:nvPr/>
        </p:nvSpPr>
        <p:spPr>
          <a:xfrm>
            <a:off x="8546926" y="3221328"/>
            <a:ext cx="3645074" cy="830997"/>
          </a:xfrm>
          <a:prstGeom prst="rect">
            <a:avLst/>
          </a:prstGeom>
          <a:noFill/>
        </p:spPr>
        <p:txBody>
          <a:bodyPr wrap="square" rtlCol="0">
            <a:spAutoFit/>
          </a:bodyPr>
          <a:lstStyle/>
          <a:p>
            <a:r>
              <a:rPr lang="fr-FR" dirty="0"/>
              <a:t> </a:t>
            </a:r>
            <a:r>
              <a:rPr lang="fr-FR" sz="2400" b="1" dirty="0"/>
              <a:t>Tour </a:t>
            </a:r>
            <a:r>
              <a:rPr lang="fr-FR" sz="2400" b="1" dirty="0" err="1"/>
              <a:t>Gardoš</a:t>
            </a:r>
            <a:r>
              <a:rPr lang="fr-FR" sz="2400" b="1" dirty="0"/>
              <a:t>. Tour du millénaire</a:t>
            </a:r>
            <a:r>
              <a:rPr lang="fr-FR" dirty="0"/>
              <a:t>.</a:t>
            </a:r>
          </a:p>
        </p:txBody>
      </p:sp>
    </p:spTree>
    <p:extLst>
      <p:ext uri="{BB962C8B-B14F-4D97-AF65-F5344CB8AC3E}">
        <p14:creationId xmlns:p14="http://schemas.microsoft.com/office/powerpoint/2010/main" val="39295535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vion, transport, Aéronef à hélice, hélice&#10;&#10;Description générée automatiquement">
            <a:extLst>
              <a:ext uri="{FF2B5EF4-FFF2-40B4-BE49-F238E27FC236}">
                <a16:creationId xmlns:a16="http://schemas.microsoft.com/office/drawing/2014/main" id="{E7C58DE6-1A11-2D84-A14D-B85259611A7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02293" y="639000"/>
            <a:ext cx="8787414"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4C694E5-1364-D837-D234-8A4CF32658E7}"/>
              </a:ext>
            </a:extLst>
          </p:cNvPr>
          <p:cNvSpPr txBox="1"/>
          <p:nvPr/>
        </p:nvSpPr>
        <p:spPr>
          <a:xfrm>
            <a:off x="1447174" y="5919335"/>
            <a:ext cx="8956109" cy="461665"/>
          </a:xfrm>
          <a:prstGeom prst="rect">
            <a:avLst/>
          </a:prstGeom>
          <a:noFill/>
        </p:spPr>
        <p:txBody>
          <a:bodyPr wrap="square" rtlCol="0">
            <a:spAutoFit/>
          </a:bodyPr>
          <a:lstStyle/>
          <a:p>
            <a:r>
              <a:rPr lang="fr-FR" sz="2400" b="1" dirty="0">
                <a:solidFill>
                  <a:schemeClr val="bg1"/>
                </a:solidFill>
              </a:rPr>
              <a:t>Un avion </a:t>
            </a:r>
            <a:r>
              <a:rPr lang="fr-FR" sz="2400" b="1" dirty="0" err="1">
                <a:solidFill>
                  <a:schemeClr val="bg1"/>
                </a:solidFill>
              </a:rPr>
              <a:t>Fizir</a:t>
            </a:r>
            <a:r>
              <a:rPr lang="fr-FR" sz="2400" b="1" dirty="0">
                <a:solidFill>
                  <a:schemeClr val="bg1"/>
                </a:solidFill>
              </a:rPr>
              <a:t> FN de la société </a:t>
            </a:r>
            <a:r>
              <a:rPr lang="fr-FR" sz="2400" b="1" dirty="0" err="1">
                <a:solidFill>
                  <a:schemeClr val="bg1"/>
                </a:solidFill>
              </a:rPr>
              <a:t>Zmaj</a:t>
            </a:r>
            <a:endParaRPr lang="fr-FR" sz="2400" b="1" dirty="0">
              <a:solidFill>
                <a:schemeClr val="bg1"/>
              </a:solidFill>
            </a:endParaRPr>
          </a:p>
        </p:txBody>
      </p:sp>
    </p:spTree>
    <p:extLst>
      <p:ext uri="{BB962C8B-B14F-4D97-AF65-F5344CB8AC3E}">
        <p14:creationId xmlns:p14="http://schemas.microsoft.com/office/powerpoint/2010/main" val="24519188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hâteau, nuage&#10;&#10;Description générée automatiquement">
            <a:extLst>
              <a:ext uri="{FF2B5EF4-FFF2-40B4-BE49-F238E27FC236}">
                <a16:creationId xmlns:a16="http://schemas.microsoft.com/office/drawing/2014/main" id="{202DBA98-70ED-D287-3E31-17FA5B0A2F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002" y="423000"/>
            <a:ext cx="9023634" cy="6012000"/>
          </a:xfrm>
          <a:prstGeom prst="rect">
            <a:avLst/>
          </a:prstGeom>
          <a:ln w="50800" cmpd="dbl">
            <a:solidFill>
              <a:srgbClr val="FFFF00"/>
            </a:solidFill>
          </a:ln>
        </p:spPr>
      </p:pic>
      <p:sp>
        <p:nvSpPr>
          <p:cNvPr id="4" name="ZoneTexte 3">
            <a:extLst>
              <a:ext uri="{FF2B5EF4-FFF2-40B4-BE49-F238E27FC236}">
                <a16:creationId xmlns:a16="http://schemas.microsoft.com/office/drawing/2014/main" id="{111AE647-E3D1-D507-7FDA-01654F9695C8}"/>
              </a:ext>
            </a:extLst>
          </p:cNvPr>
          <p:cNvSpPr txBox="1"/>
          <p:nvPr/>
        </p:nvSpPr>
        <p:spPr>
          <a:xfrm>
            <a:off x="9629059" y="1433548"/>
            <a:ext cx="2562941" cy="3416320"/>
          </a:xfrm>
          <a:prstGeom prst="rect">
            <a:avLst/>
          </a:prstGeom>
          <a:noFill/>
        </p:spPr>
        <p:txBody>
          <a:bodyPr wrap="square" rtlCol="0">
            <a:spAutoFit/>
          </a:bodyPr>
          <a:lstStyle/>
          <a:p>
            <a:r>
              <a:rPr lang="fr-FR" sz="2400" b="1" dirty="0">
                <a:solidFill>
                  <a:schemeClr val="bg1"/>
                </a:solidFill>
              </a:rPr>
              <a:t>La Serbie offre un mélange vibrant de paysages sauvages, de patrimoine historique et de merveilles naturelles sans pareil. </a:t>
            </a:r>
          </a:p>
        </p:txBody>
      </p:sp>
    </p:spTree>
    <p:extLst>
      <p:ext uri="{BB962C8B-B14F-4D97-AF65-F5344CB8AC3E}">
        <p14:creationId xmlns:p14="http://schemas.microsoft.com/office/powerpoint/2010/main" val="19468313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1343D150-ED53-94F1-600C-1B458B5EE4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884" y="639000"/>
            <a:ext cx="8375226" cy="5580000"/>
          </a:xfrm>
          <a:prstGeom prst="rect">
            <a:avLst/>
          </a:prstGeom>
          <a:ln w="50800" cmpd="dbl">
            <a:solidFill>
              <a:srgbClr val="FFFF00"/>
            </a:solidFill>
          </a:ln>
        </p:spPr>
      </p:pic>
      <p:sp>
        <p:nvSpPr>
          <p:cNvPr id="4" name="ZoneTexte 3">
            <a:extLst>
              <a:ext uri="{FF2B5EF4-FFF2-40B4-BE49-F238E27FC236}">
                <a16:creationId xmlns:a16="http://schemas.microsoft.com/office/drawing/2014/main" id="{9ACAB269-E7B6-5287-DD0C-1ABD365E4FDB}"/>
              </a:ext>
            </a:extLst>
          </p:cNvPr>
          <p:cNvSpPr txBox="1"/>
          <p:nvPr/>
        </p:nvSpPr>
        <p:spPr>
          <a:xfrm>
            <a:off x="5406151" y="6219000"/>
            <a:ext cx="9472372" cy="461665"/>
          </a:xfrm>
          <a:prstGeom prst="rect">
            <a:avLst/>
          </a:prstGeom>
          <a:noFill/>
        </p:spPr>
        <p:txBody>
          <a:bodyPr wrap="square" rtlCol="0">
            <a:spAutoFit/>
          </a:bodyPr>
          <a:lstStyle/>
          <a:p>
            <a:r>
              <a:rPr lang="fr-FR" sz="2400" b="1" dirty="0">
                <a:solidFill>
                  <a:srgbClr val="FFFF00"/>
                </a:solidFill>
              </a:rPr>
              <a:t>Vie nocturne</a:t>
            </a:r>
          </a:p>
        </p:txBody>
      </p:sp>
    </p:spTree>
    <p:extLst>
      <p:ext uri="{BB962C8B-B14F-4D97-AF65-F5344CB8AC3E}">
        <p14:creationId xmlns:p14="http://schemas.microsoft.com/office/powerpoint/2010/main" val="31693051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rain, arbre, voie ferrée&#10;&#10;Description générée automatiquement">
            <a:extLst>
              <a:ext uri="{FF2B5EF4-FFF2-40B4-BE49-F238E27FC236}">
                <a16:creationId xmlns:a16="http://schemas.microsoft.com/office/drawing/2014/main" id="{D1C6D110-6870-0749-2C25-77C561B7D7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9526" y="639000"/>
            <a:ext cx="8375226" cy="5580000"/>
          </a:xfrm>
          <a:prstGeom prst="rect">
            <a:avLst/>
          </a:prstGeom>
          <a:ln w="50800" cmpd="dbl">
            <a:solidFill>
              <a:srgbClr val="FFFF00"/>
            </a:solidFill>
          </a:ln>
        </p:spPr>
      </p:pic>
      <p:sp>
        <p:nvSpPr>
          <p:cNvPr id="4" name="ZoneTexte 3">
            <a:extLst>
              <a:ext uri="{FF2B5EF4-FFF2-40B4-BE49-F238E27FC236}">
                <a16:creationId xmlns:a16="http://schemas.microsoft.com/office/drawing/2014/main" id="{B8CDD25A-CAD2-2CBF-8ECF-AD14A7F912D4}"/>
              </a:ext>
            </a:extLst>
          </p:cNvPr>
          <p:cNvSpPr txBox="1"/>
          <p:nvPr/>
        </p:nvSpPr>
        <p:spPr>
          <a:xfrm>
            <a:off x="100208" y="1520423"/>
            <a:ext cx="1954060" cy="3416320"/>
          </a:xfrm>
          <a:prstGeom prst="rect">
            <a:avLst/>
          </a:prstGeom>
          <a:noFill/>
        </p:spPr>
        <p:txBody>
          <a:bodyPr wrap="square" rtlCol="0">
            <a:spAutoFit/>
          </a:bodyPr>
          <a:lstStyle/>
          <a:p>
            <a:r>
              <a:rPr lang="fr-FR" sz="2400" b="1" dirty="0">
                <a:solidFill>
                  <a:srgbClr val="FFFF00"/>
                </a:solidFill>
              </a:rPr>
              <a:t> le chemin de fer Huit de </a:t>
            </a:r>
            <a:r>
              <a:rPr lang="fr-FR" sz="2400" b="1" dirty="0" err="1">
                <a:solidFill>
                  <a:srgbClr val="FFFF00"/>
                </a:solidFill>
              </a:rPr>
              <a:t>Šargan</a:t>
            </a:r>
            <a:r>
              <a:rPr lang="fr-FR" sz="2400" b="1" dirty="0">
                <a:solidFill>
                  <a:srgbClr val="FFFF00"/>
                </a:solidFill>
              </a:rPr>
              <a:t>, dans la vallée de </a:t>
            </a:r>
            <a:r>
              <a:rPr lang="fr-FR" sz="2400" b="1" dirty="0" err="1">
                <a:solidFill>
                  <a:srgbClr val="FFFF00"/>
                </a:solidFill>
              </a:rPr>
              <a:t>Mokra</a:t>
            </a:r>
            <a:r>
              <a:rPr lang="fr-FR" sz="2400" b="1" dirty="0">
                <a:solidFill>
                  <a:srgbClr val="FFFF00"/>
                </a:solidFill>
              </a:rPr>
              <a:t> Gora et à faire un voyage d’une beauté unique. </a:t>
            </a:r>
          </a:p>
        </p:txBody>
      </p:sp>
    </p:spTree>
    <p:extLst>
      <p:ext uri="{BB962C8B-B14F-4D97-AF65-F5344CB8AC3E}">
        <p14:creationId xmlns:p14="http://schemas.microsoft.com/office/powerpoint/2010/main" val="22966885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ciel, plein air, paysage&#10;&#10;Description générée automatiquement">
            <a:extLst>
              <a:ext uri="{FF2B5EF4-FFF2-40B4-BE49-F238E27FC236}">
                <a16:creationId xmlns:a16="http://schemas.microsoft.com/office/drawing/2014/main" id="{EEECCFA9-1CBC-2818-77B3-BD734F11FE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0043" y="657000"/>
            <a:ext cx="9851914" cy="5544000"/>
          </a:xfrm>
          <a:prstGeom prst="rect">
            <a:avLst/>
          </a:prstGeom>
          <a:ln w="50800" cmpd="dbl">
            <a:solidFill>
              <a:srgbClr val="FFFF00"/>
            </a:solidFill>
          </a:ln>
        </p:spPr>
      </p:pic>
      <p:sp>
        <p:nvSpPr>
          <p:cNvPr id="5" name="ZoneTexte 4">
            <a:extLst>
              <a:ext uri="{FF2B5EF4-FFF2-40B4-BE49-F238E27FC236}">
                <a16:creationId xmlns:a16="http://schemas.microsoft.com/office/drawing/2014/main" id="{869D2822-B33D-21A8-0194-B37F5D2133C9}"/>
              </a:ext>
            </a:extLst>
          </p:cNvPr>
          <p:cNvSpPr txBox="1"/>
          <p:nvPr/>
        </p:nvSpPr>
        <p:spPr>
          <a:xfrm>
            <a:off x="3943455" y="6315941"/>
            <a:ext cx="9457151" cy="738664"/>
          </a:xfrm>
          <a:prstGeom prst="rect">
            <a:avLst/>
          </a:prstGeom>
          <a:noFill/>
        </p:spPr>
        <p:txBody>
          <a:bodyPr wrap="square" rtlCol="0">
            <a:spAutoFit/>
          </a:bodyPr>
          <a:lstStyle/>
          <a:p>
            <a:r>
              <a:rPr lang="fr-FR" sz="2400" b="1" dirty="0">
                <a:solidFill>
                  <a:srgbClr val="FFFF00"/>
                </a:solidFill>
              </a:rPr>
              <a:t>Belgrade, quartier de </a:t>
            </a:r>
            <a:r>
              <a:rPr lang="fr-FR" sz="2400" b="1" dirty="0" err="1">
                <a:solidFill>
                  <a:srgbClr val="FFFF00"/>
                </a:solidFill>
              </a:rPr>
              <a:t>Gardoš</a:t>
            </a:r>
            <a:endParaRPr lang="fr-FR" sz="2400" b="1" dirty="0">
              <a:solidFill>
                <a:srgbClr val="FFFF00"/>
              </a:solidFill>
            </a:endParaRPr>
          </a:p>
          <a:p>
            <a:endParaRPr lang="fr-FR" dirty="0">
              <a:solidFill>
                <a:srgbClr val="FFFF00"/>
              </a:solidFill>
            </a:endParaRPr>
          </a:p>
        </p:txBody>
      </p:sp>
    </p:spTree>
    <p:extLst>
      <p:ext uri="{BB962C8B-B14F-4D97-AF65-F5344CB8AC3E}">
        <p14:creationId xmlns:p14="http://schemas.microsoft.com/office/powerpoint/2010/main" val="2882739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7490B5C7-BC83-B656-310B-58DC9D8671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9831" y="729000"/>
            <a:ext cx="9596022" cy="5400000"/>
          </a:xfrm>
          <a:prstGeom prst="rect">
            <a:avLst/>
          </a:prstGeom>
          <a:ln w="50800" cmpd="dbl">
            <a:solidFill>
              <a:schemeClr val="tx1"/>
            </a:solidFill>
          </a:ln>
        </p:spPr>
      </p:pic>
      <p:sp>
        <p:nvSpPr>
          <p:cNvPr id="4" name="ZoneTexte 3">
            <a:extLst>
              <a:ext uri="{FF2B5EF4-FFF2-40B4-BE49-F238E27FC236}">
                <a16:creationId xmlns:a16="http://schemas.microsoft.com/office/drawing/2014/main" id="{B6F9A8EA-669F-D787-E838-1D1A2B8B7487}"/>
              </a:ext>
            </a:extLst>
          </p:cNvPr>
          <p:cNvSpPr txBox="1"/>
          <p:nvPr/>
        </p:nvSpPr>
        <p:spPr>
          <a:xfrm>
            <a:off x="4303343" y="6129000"/>
            <a:ext cx="9306838" cy="738664"/>
          </a:xfrm>
          <a:prstGeom prst="rect">
            <a:avLst/>
          </a:prstGeom>
          <a:noFill/>
        </p:spPr>
        <p:txBody>
          <a:bodyPr wrap="square" rtlCol="0">
            <a:spAutoFit/>
          </a:bodyPr>
          <a:lstStyle/>
          <a:p>
            <a:r>
              <a:rPr lang="fr-FR" sz="2400" b="1" dirty="0"/>
              <a:t>L’église Saint-Sava de Belgrade</a:t>
            </a:r>
          </a:p>
          <a:p>
            <a:endParaRPr lang="fr-FR" dirty="0">
              <a:solidFill>
                <a:srgbClr val="FFFF00"/>
              </a:solidFill>
            </a:endParaRPr>
          </a:p>
        </p:txBody>
      </p:sp>
    </p:spTree>
    <p:extLst>
      <p:ext uri="{BB962C8B-B14F-4D97-AF65-F5344CB8AC3E}">
        <p14:creationId xmlns:p14="http://schemas.microsoft.com/office/powerpoint/2010/main" val="24553763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nuage, plein air, ciel&#10;&#10;Description générée automatiquement">
            <a:extLst>
              <a:ext uri="{FF2B5EF4-FFF2-40B4-BE49-F238E27FC236}">
                <a16:creationId xmlns:a16="http://schemas.microsoft.com/office/drawing/2014/main" id="{5BC675F5-45C4-9C36-71DD-635A81B212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7989" y="729000"/>
            <a:ext cx="9596022" cy="5400000"/>
          </a:xfrm>
          <a:prstGeom prst="rect">
            <a:avLst/>
          </a:prstGeom>
          <a:ln w="50800" cmpd="dbl">
            <a:solidFill>
              <a:srgbClr val="FFFF00"/>
            </a:solidFill>
          </a:ln>
        </p:spPr>
      </p:pic>
      <p:sp>
        <p:nvSpPr>
          <p:cNvPr id="4" name="ZoneTexte 3">
            <a:extLst>
              <a:ext uri="{FF2B5EF4-FFF2-40B4-BE49-F238E27FC236}">
                <a16:creationId xmlns:a16="http://schemas.microsoft.com/office/drawing/2014/main" id="{D0F6D7D1-389F-C580-E069-8D49EAA222AD}"/>
              </a:ext>
            </a:extLst>
          </p:cNvPr>
          <p:cNvSpPr txBox="1"/>
          <p:nvPr/>
        </p:nvSpPr>
        <p:spPr>
          <a:xfrm>
            <a:off x="2430049" y="6129000"/>
            <a:ext cx="9290679" cy="738664"/>
          </a:xfrm>
          <a:prstGeom prst="rect">
            <a:avLst/>
          </a:prstGeom>
          <a:noFill/>
        </p:spPr>
        <p:txBody>
          <a:bodyPr wrap="square" rtlCol="0">
            <a:spAutoFit/>
          </a:bodyPr>
          <a:lstStyle/>
          <a:p>
            <a:r>
              <a:rPr lang="fr-FR" sz="2400" b="1" dirty="0"/>
              <a:t>beaux paysages de Serbie, le parc national de Djerdap</a:t>
            </a:r>
          </a:p>
          <a:p>
            <a:endParaRPr lang="fr-FR" dirty="0"/>
          </a:p>
        </p:txBody>
      </p:sp>
    </p:spTree>
    <p:extLst>
      <p:ext uri="{BB962C8B-B14F-4D97-AF65-F5344CB8AC3E}">
        <p14:creationId xmlns:p14="http://schemas.microsoft.com/office/powerpoint/2010/main" val="14041233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plein air, nature, nuage&#10;&#10;Description générée automatiquement">
            <a:extLst>
              <a:ext uri="{FF2B5EF4-FFF2-40B4-BE49-F238E27FC236}">
                <a16:creationId xmlns:a16="http://schemas.microsoft.com/office/drawing/2014/main" id="{9E7F4F30-40C6-A726-9A98-C44A032B55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09650" y="566737"/>
            <a:ext cx="10172700" cy="5724525"/>
          </a:xfrm>
          <a:prstGeom prst="rect">
            <a:avLst/>
          </a:prstGeom>
          <a:ln w="50800" cmpd="dbl">
            <a:solidFill>
              <a:srgbClr val="FFFF00"/>
            </a:solidFill>
          </a:ln>
        </p:spPr>
      </p:pic>
      <p:sp>
        <p:nvSpPr>
          <p:cNvPr id="4" name="ZoneTexte 3">
            <a:extLst>
              <a:ext uri="{FF2B5EF4-FFF2-40B4-BE49-F238E27FC236}">
                <a16:creationId xmlns:a16="http://schemas.microsoft.com/office/drawing/2014/main" id="{0E33123C-7C66-57D3-33D4-E71F372A4030}"/>
              </a:ext>
            </a:extLst>
          </p:cNvPr>
          <p:cNvSpPr txBox="1"/>
          <p:nvPr/>
        </p:nvSpPr>
        <p:spPr>
          <a:xfrm>
            <a:off x="3657600" y="6322577"/>
            <a:ext cx="10847540" cy="738664"/>
          </a:xfrm>
          <a:prstGeom prst="rect">
            <a:avLst/>
          </a:prstGeom>
          <a:noFill/>
        </p:spPr>
        <p:txBody>
          <a:bodyPr wrap="square" rtlCol="0">
            <a:spAutoFit/>
          </a:bodyPr>
          <a:lstStyle/>
          <a:p>
            <a:r>
              <a:rPr lang="fr-FR" sz="2400" b="1" dirty="0"/>
              <a:t>l’entrée de la gorge de Djerdap</a:t>
            </a:r>
          </a:p>
          <a:p>
            <a:endParaRPr lang="fr-FR" dirty="0"/>
          </a:p>
        </p:txBody>
      </p:sp>
    </p:spTree>
    <p:extLst>
      <p:ext uri="{BB962C8B-B14F-4D97-AF65-F5344CB8AC3E}">
        <p14:creationId xmlns:p14="http://schemas.microsoft.com/office/powerpoint/2010/main" val="11845824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château&#10;&#10;Description générée automatiquement">
            <a:extLst>
              <a:ext uri="{FF2B5EF4-FFF2-40B4-BE49-F238E27FC236}">
                <a16:creationId xmlns:a16="http://schemas.microsoft.com/office/drawing/2014/main" id="{5B0638FD-3B59-D5EF-5C77-CF5F984128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70043" y="657000"/>
            <a:ext cx="9851914" cy="5544000"/>
          </a:xfrm>
          <a:prstGeom prst="rect">
            <a:avLst/>
          </a:prstGeom>
          <a:ln w="50800" cmpd="dbl">
            <a:solidFill>
              <a:srgbClr val="FFFF00"/>
            </a:solidFill>
          </a:ln>
        </p:spPr>
      </p:pic>
      <p:sp>
        <p:nvSpPr>
          <p:cNvPr id="6" name="ZoneTexte 5">
            <a:extLst>
              <a:ext uri="{FF2B5EF4-FFF2-40B4-BE49-F238E27FC236}">
                <a16:creationId xmlns:a16="http://schemas.microsoft.com/office/drawing/2014/main" id="{5D7BD658-4A1F-2D0E-F79E-5DB8007EA50D}"/>
              </a:ext>
            </a:extLst>
          </p:cNvPr>
          <p:cNvSpPr txBox="1"/>
          <p:nvPr/>
        </p:nvSpPr>
        <p:spPr>
          <a:xfrm>
            <a:off x="4387242" y="6201000"/>
            <a:ext cx="6093912" cy="830997"/>
          </a:xfrm>
          <a:prstGeom prst="rect">
            <a:avLst/>
          </a:prstGeom>
          <a:noFill/>
        </p:spPr>
        <p:txBody>
          <a:bodyPr wrap="square">
            <a:spAutoFit/>
          </a:bodyPr>
          <a:lstStyle/>
          <a:p>
            <a:r>
              <a:rPr lang="fr-FR" sz="2400" b="1" dirty="0">
                <a:solidFill>
                  <a:srgbClr val="FFFF00"/>
                </a:solidFill>
              </a:rPr>
              <a:t>La Forteresse de </a:t>
            </a:r>
            <a:r>
              <a:rPr lang="fr-FR" sz="2400" b="1" dirty="0" err="1">
                <a:solidFill>
                  <a:srgbClr val="FFFF00"/>
                </a:solidFill>
              </a:rPr>
              <a:t>Golubac</a:t>
            </a:r>
            <a:endParaRPr lang="fr-FR" sz="2400" b="1" dirty="0">
              <a:solidFill>
                <a:srgbClr val="FFFF00"/>
              </a:solidFill>
            </a:endParaRPr>
          </a:p>
          <a:p>
            <a:endParaRPr lang="fr-FR" sz="2400" b="1" dirty="0">
              <a:solidFill>
                <a:srgbClr val="FFFF00"/>
              </a:solidFill>
            </a:endParaRPr>
          </a:p>
        </p:txBody>
      </p:sp>
    </p:spTree>
    <p:extLst>
      <p:ext uri="{BB962C8B-B14F-4D97-AF65-F5344CB8AC3E}">
        <p14:creationId xmlns:p14="http://schemas.microsoft.com/office/powerpoint/2010/main" val="29289092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plein air, nuage, montagne&#10;&#10;Description générée automatiquement">
            <a:extLst>
              <a:ext uri="{FF2B5EF4-FFF2-40B4-BE49-F238E27FC236}">
                <a16:creationId xmlns:a16="http://schemas.microsoft.com/office/drawing/2014/main" id="{29DB048C-4456-0A49-9F92-9C9F1773C1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7989" y="729000"/>
            <a:ext cx="9596022" cy="5400000"/>
          </a:xfrm>
          <a:prstGeom prst="rect">
            <a:avLst/>
          </a:prstGeom>
          <a:ln w="50800" cmpd="dbl">
            <a:solidFill>
              <a:srgbClr val="FFFF00"/>
            </a:solidFill>
          </a:ln>
        </p:spPr>
      </p:pic>
      <p:sp>
        <p:nvSpPr>
          <p:cNvPr id="6" name="ZoneTexte 5">
            <a:extLst>
              <a:ext uri="{FF2B5EF4-FFF2-40B4-BE49-F238E27FC236}">
                <a16:creationId xmlns:a16="http://schemas.microsoft.com/office/drawing/2014/main" id="{46EBCEBC-DF61-93C2-5003-B2AE8D29C1A6}"/>
              </a:ext>
            </a:extLst>
          </p:cNvPr>
          <p:cNvSpPr txBox="1"/>
          <p:nvPr/>
        </p:nvSpPr>
        <p:spPr>
          <a:xfrm>
            <a:off x="4258849" y="6129000"/>
            <a:ext cx="6093912" cy="738664"/>
          </a:xfrm>
          <a:prstGeom prst="rect">
            <a:avLst/>
          </a:prstGeom>
          <a:noFill/>
        </p:spPr>
        <p:txBody>
          <a:bodyPr wrap="square">
            <a:spAutoFit/>
          </a:bodyPr>
          <a:lstStyle/>
          <a:p>
            <a:r>
              <a:rPr lang="fr-FR" sz="2400" b="1" dirty="0">
                <a:solidFill>
                  <a:srgbClr val="FFFF00"/>
                </a:solidFill>
              </a:rPr>
              <a:t>La réserve naturelle d’</a:t>
            </a:r>
            <a:r>
              <a:rPr lang="fr-FR" sz="2400" b="1" dirty="0" err="1">
                <a:solidFill>
                  <a:srgbClr val="FFFF00"/>
                </a:solidFill>
              </a:rPr>
              <a:t>Uvac</a:t>
            </a:r>
            <a:endParaRPr lang="fr-FR" sz="2400" b="1" dirty="0">
              <a:solidFill>
                <a:srgbClr val="FFFF00"/>
              </a:solidFill>
            </a:endParaRPr>
          </a:p>
          <a:p>
            <a:endParaRPr lang="fr-FR" dirty="0">
              <a:solidFill>
                <a:srgbClr val="FFFF00"/>
              </a:solidFill>
            </a:endParaRPr>
          </a:p>
        </p:txBody>
      </p:sp>
    </p:spTree>
    <p:extLst>
      <p:ext uri="{BB962C8B-B14F-4D97-AF65-F5344CB8AC3E}">
        <p14:creationId xmlns:p14="http://schemas.microsoft.com/office/powerpoint/2010/main" val="18069124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hâteau&#10;&#10;Description générée automatiquement">
            <a:extLst>
              <a:ext uri="{FF2B5EF4-FFF2-40B4-BE49-F238E27FC236}">
                <a16:creationId xmlns:a16="http://schemas.microsoft.com/office/drawing/2014/main" id="{B574DA59-B1B7-4BA0-0043-93A61BE8B2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7989" y="729000"/>
            <a:ext cx="9596022" cy="5400000"/>
          </a:xfrm>
          <a:prstGeom prst="rect">
            <a:avLst/>
          </a:prstGeom>
          <a:ln w="50800" cmpd="dbl">
            <a:solidFill>
              <a:srgbClr val="FFFF00"/>
            </a:solidFill>
          </a:ln>
        </p:spPr>
      </p:pic>
      <p:sp>
        <p:nvSpPr>
          <p:cNvPr id="4" name="ZoneTexte 3">
            <a:extLst>
              <a:ext uri="{FF2B5EF4-FFF2-40B4-BE49-F238E27FC236}">
                <a16:creationId xmlns:a16="http://schemas.microsoft.com/office/drawing/2014/main" id="{F8C78894-FAA0-79B7-3FD2-7D8FFE6274EF}"/>
              </a:ext>
            </a:extLst>
          </p:cNvPr>
          <p:cNvSpPr txBox="1"/>
          <p:nvPr/>
        </p:nvSpPr>
        <p:spPr>
          <a:xfrm>
            <a:off x="4369767" y="6129000"/>
            <a:ext cx="9231682" cy="738664"/>
          </a:xfrm>
          <a:prstGeom prst="rect">
            <a:avLst/>
          </a:prstGeom>
          <a:noFill/>
        </p:spPr>
        <p:txBody>
          <a:bodyPr wrap="square" rtlCol="0">
            <a:spAutoFit/>
          </a:bodyPr>
          <a:lstStyle/>
          <a:p>
            <a:r>
              <a:rPr lang="fr-FR" sz="2400" b="1" dirty="0">
                <a:solidFill>
                  <a:srgbClr val="FFFF00"/>
                </a:solidFill>
              </a:rPr>
              <a:t>Monastère de </a:t>
            </a:r>
            <a:r>
              <a:rPr lang="fr-FR" sz="2400" b="1" dirty="0" err="1">
                <a:solidFill>
                  <a:srgbClr val="FFFF00"/>
                </a:solidFill>
              </a:rPr>
              <a:t>Studenica</a:t>
            </a:r>
            <a:endParaRPr lang="fr-FR" sz="2400" b="1" dirty="0">
              <a:solidFill>
                <a:srgbClr val="FFFF00"/>
              </a:solidFill>
            </a:endParaRPr>
          </a:p>
          <a:p>
            <a:endParaRPr lang="fr-FR" dirty="0">
              <a:solidFill>
                <a:srgbClr val="FFFF00"/>
              </a:solidFill>
            </a:endParaRPr>
          </a:p>
        </p:txBody>
      </p:sp>
    </p:spTree>
    <p:extLst>
      <p:ext uri="{BB962C8B-B14F-4D97-AF65-F5344CB8AC3E}">
        <p14:creationId xmlns:p14="http://schemas.microsoft.com/office/powerpoint/2010/main" val="4245663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paysage&#10;&#10;Description générée automatiquement">
            <a:extLst>
              <a:ext uri="{FF2B5EF4-FFF2-40B4-BE49-F238E27FC236}">
                <a16:creationId xmlns:a16="http://schemas.microsoft.com/office/drawing/2014/main" id="{225A9F9D-6FAE-51CF-56B5-BFC8BE694E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7989" y="729000"/>
            <a:ext cx="9596022" cy="5400000"/>
          </a:xfrm>
          <a:prstGeom prst="rect">
            <a:avLst/>
          </a:prstGeom>
          <a:ln w="50800" cmpd="dbl">
            <a:solidFill>
              <a:srgbClr val="FFFF00"/>
            </a:solidFill>
          </a:ln>
        </p:spPr>
      </p:pic>
      <p:sp>
        <p:nvSpPr>
          <p:cNvPr id="4" name="ZoneTexte 3">
            <a:extLst>
              <a:ext uri="{FF2B5EF4-FFF2-40B4-BE49-F238E27FC236}">
                <a16:creationId xmlns:a16="http://schemas.microsoft.com/office/drawing/2014/main" id="{FC756588-83DC-F8DC-A369-40BEF0105B1B}"/>
              </a:ext>
            </a:extLst>
          </p:cNvPr>
          <p:cNvSpPr txBox="1"/>
          <p:nvPr/>
        </p:nvSpPr>
        <p:spPr>
          <a:xfrm>
            <a:off x="1297989" y="6129000"/>
            <a:ext cx="10225413" cy="1107996"/>
          </a:xfrm>
          <a:prstGeom prst="rect">
            <a:avLst/>
          </a:prstGeom>
          <a:noFill/>
        </p:spPr>
        <p:txBody>
          <a:bodyPr wrap="square" rtlCol="0">
            <a:spAutoFit/>
          </a:bodyPr>
          <a:lstStyle/>
          <a:p>
            <a:r>
              <a:rPr lang="fr-FR" sz="2400" b="1" dirty="0" err="1">
                <a:solidFill>
                  <a:srgbClr val="FFFF00"/>
                </a:solidFill>
              </a:rPr>
              <a:t>Kustendorf</a:t>
            </a:r>
            <a:r>
              <a:rPr lang="fr-FR" sz="2400" b="1" dirty="0">
                <a:solidFill>
                  <a:srgbClr val="FFFF00"/>
                </a:solidFill>
              </a:rPr>
              <a:t> </a:t>
            </a:r>
            <a:r>
              <a:rPr lang="fr-FR" sz="2400" b="1" dirty="0" err="1">
                <a:solidFill>
                  <a:srgbClr val="FFFF00"/>
                </a:solidFill>
              </a:rPr>
              <a:t>Küstendorf</a:t>
            </a:r>
            <a:r>
              <a:rPr lang="fr-FR" sz="2400" b="1" dirty="0">
                <a:solidFill>
                  <a:srgbClr val="FFFF00"/>
                </a:solidFill>
              </a:rPr>
              <a:t> est un village traditionnel construit pour le film La vie est un miracle du cinéaste, acteur et musicien serbe, Emir Kusturica</a:t>
            </a:r>
            <a:r>
              <a:rPr lang="fr-FR" dirty="0">
                <a:solidFill>
                  <a:srgbClr val="FFFF00"/>
                </a:solidFill>
              </a:rPr>
              <a:t>.</a:t>
            </a:r>
          </a:p>
          <a:p>
            <a:endParaRPr lang="fr-FR" dirty="0">
              <a:solidFill>
                <a:srgbClr val="FFFF00"/>
              </a:solidFill>
            </a:endParaRPr>
          </a:p>
        </p:txBody>
      </p:sp>
    </p:spTree>
    <p:extLst>
      <p:ext uri="{BB962C8B-B14F-4D97-AF65-F5344CB8AC3E}">
        <p14:creationId xmlns:p14="http://schemas.microsoft.com/office/powerpoint/2010/main" val="31849569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8" name="Image 7" descr="Une image contenant Commerce, marché, Vente, Aliments naturels&#10;&#10;Description générée automatiquement">
            <a:extLst>
              <a:ext uri="{FF2B5EF4-FFF2-40B4-BE49-F238E27FC236}">
                <a16:creationId xmlns:a16="http://schemas.microsoft.com/office/drawing/2014/main" id="{410F0C9F-25B3-0B07-BC67-366AE58A0C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1662" y="477000"/>
            <a:ext cx="8868676" cy="5904000"/>
          </a:xfrm>
          <a:prstGeom prst="rect">
            <a:avLst/>
          </a:prstGeom>
          <a:ln w="50800" cmpd="dbl">
            <a:solidFill>
              <a:srgbClr val="FFFF00"/>
            </a:solidFill>
          </a:ln>
        </p:spPr>
      </p:pic>
      <p:sp>
        <p:nvSpPr>
          <p:cNvPr id="9" name="ZoneTexte 8">
            <a:extLst>
              <a:ext uri="{FF2B5EF4-FFF2-40B4-BE49-F238E27FC236}">
                <a16:creationId xmlns:a16="http://schemas.microsoft.com/office/drawing/2014/main" id="{833A1312-8733-5226-93F7-6695A6D0109E}"/>
              </a:ext>
            </a:extLst>
          </p:cNvPr>
          <p:cNvSpPr txBox="1"/>
          <p:nvPr/>
        </p:nvSpPr>
        <p:spPr>
          <a:xfrm>
            <a:off x="4622104" y="6396335"/>
            <a:ext cx="9194104" cy="461665"/>
          </a:xfrm>
          <a:prstGeom prst="rect">
            <a:avLst/>
          </a:prstGeom>
          <a:noFill/>
        </p:spPr>
        <p:txBody>
          <a:bodyPr wrap="square" rtlCol="0">
            <a:spAutoFit/>
          </a:bodyPr>
          <a:lstStyle/>
          <a:p>
            <a:r>
              <a:rPr lang="fr-FR" sz="2400" b="1" dirty="0">
                <a:solidFill>
                  <a:srgbClr val="FFFF00"/>
                </a:solidFill>
              </a:rPr>
              <a:t>Le Marché à Belgrade </a:t>
            </a:r>
          </a:p>
        </p:txBody>
      </p:sp>
    </p:spTree>
    <p:extLst>
      <p:ext uri="{BB962C8B-B14F-4D97-AF65-F5344CB8AC3E}">
        <p14:creationId xmlns:p14="http://schemas.microsoft.com/office/powerpoint/2010/main" val="14754264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ruit, raisin, Fruit sans pépins, Feuilles de vigne&#10;&#10;Description générée automatiquement">
            <a:extLst>
              <a:ext uri="{FF2B5EF4-FFF2-40B4-BE49-F238E27FC236}">
                <a16:creationId xmlns:a16="http://schemas.microsoft.com/office/drawing/2014/main" id="{33113780-E5A9-4E59-DFA4-5864D31A87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2160" y="731520"/>
            <a:ext cx="8107680" cy="5394960"/>
          </a:xfrm>
          <a:prstGeom prst="snip2DiagRect">
            <a:avLst/>
          </a:prstGeom>
          <a:solidFill>
            <a:srgbClr val="FFFFFF">
              <a:shade val="85000"/>
            </a:srgbClr>
          </a:solidFill>
          <a:ln w="88900" cap="sq">
            <a:solidFill>
              <a:srgbClr val="C0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665589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onneau, vignoble, cave à vin, intérieur&#10;&#10;Description générée automatiquement">
            <a:extLst>
              <a:ext uri="{FF2B5EF4-FFF2-40B4-BE49-F238E27FC236}">
                <a16:creationId xmlns:a16="http://schemas.microsoft.com/office/drawing/2014/main" id="{24CDB26A-F780-A2DB-8530-A96300445F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067" y="731520"/>
            <a:ext cx="8107680" cy="539496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descr="Une image contenant boisson, alcool, nourriture, vin&#10;&#10;Description générée automatiquement">
            <a:extLst>
              <a:ext uri="{FF2B5EF4-FFF2-40B4-BE49-F238E27FC236}">
                <a16:creationId xmlns:a16="http://schemas.microsoft.com/office/drawing/2014/main" id="{F28D4034-CEE5-6930-F7D5-D1E2A9F8150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80743" y="1524261"/>
            <a:ext cx="2671320" cy="406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126397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vitrail, peinture, église&#10;&#10;Description générée automatiquement">
            <a:extLst>
              <a:ext uri="{FF2B5EF4-FFF2-40B4-BE49-F238E27FC236}">
                <a16:creationId xmlns:a16="http://schemas.microsoft.com/office/drawing/2014/main" id="{96EC56F7-3DB6-80A8-5191-1DD2A8B8DA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7895" y="840105"/>
            <a:ext cx="7776210" cy="517779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5963454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ieux sacrés, lieu de culte, bâtiment, sanctuaire&#10;&#10;Description générée automatiquement">
            <a:extLst>
              <a:ext uri="{FF2B5EF4-FFF2-40B4-BE49-F238E27FC236}">
                <a16:creationId xmlns:a16="http://schemas.microsoft.com/office/drawing/2014/main" id="{11708C85-B3A9-941A-75B7-0F058EAA02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2160" y="444152"/>
            <a:ext cx="8107680" cy="5394960"/>
          </a:xfrm>
          <a:prstGeom prst="roundRect">
            <a:avLst>
              <a:gd name="adj" fmla="val 11111"/>
            </a:avLst>
          </a:prstGeom>
          <a:ln w="190500" cap="rnd">
            <a:solidFill>
              <a:srgbClr val="FFFF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4" name="ZoneTexte 3">
            <a:extLst>
              <a:ext uri="{FF2B5EF4-FFF2-40B4-BE49-F238E27FC236}">
                <a16:creationId xmlns:a16="http://schemas.microsoft.com/office/drawing/2014/main" id="{C2A08C77-80CE-5B68-AA64-3C287FFEC203}"/>
              </a:ext>
            </a:extLst>
          </p:cNvPr>
          <p:cNvSpPr txBox="1"/>
          <p:nvPr/>
        </p:nvSpPr>
        <p:spPr>
          <a:xfrm>
            <a:off x="876821" y="5926795"/>
            <a:ext cx="11536471" cy="830997"/>
          </a:xfrm>
          <a:prstGeom prst="rect">
            <a:avLst/>
          </a:prstGeom>
          <a:noFill/>
        </p:spPr>
        <p:txBody>
          <a:bodyPr wrap="square" rtlCol="0">
            <a:spAutoFit/>
          </a:bodyPr>
          <a:lstStyle/>
          <a:p>
            <a:r>
              <a:rPr lang="fr-FR" sz="2400" b="1" dirty="0">
                <a:solidFill>
                  <a:srgbClr val="FFFF00"/>
                </a:solidFill>
              </a:rPr>
              <a:t> l’église orthodoxe ancestrale, lieu préservé  de pèlerinage  des Serbes,  dédié à Pierre Karadjordjevic, ancêtre de Pierre 1er de   Serbie. Un étonnant musée en pleine nature.</a:t>
            </a:r>
          </a:p>
        </p:txBody>
      </p:sp>
    </p:spTree>
    <p:extLst>
      <p:ext uri="{BB962C8B-B14F-4D97-AF65-F5344CB8AC3E}">
        <p14:creationId xmlns:p14="http://schemas.microsoft.com/office/powerpoint/2010/main" val="9563435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plein air, Vue plongeante, Ressources d’eau&#10;&#10;Description générée automatiquement">
            <a:extLst>
              <a:ext uri="{FF2B5EF4-FFF2-40B4-BE49-F238E27FC236}">
                <a16:creationId xmlns:a16="http://schemas.microsoft.com/office/drawing/2014/main" id="{12A87349-43F4-FFBD-353B-87E9A2C187B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07260" y="729000"/>
            <a:ext cx="8591551" cy="5400000"/>
          </a:xfrm>
          <a:prstGeom prst="rect">
            <a:avLst/>
          </a:prstGeom>
          <a:ln w="50800" cmpd="dbl">
            <a:solidFill>
              <a:srgbClr val="FFFF00"/>
            </a:solidFill>
          </a:ln>
        </p:spPr>
      </p:pic>
      <p:sp>
        <p:nvSpPr>
          <p:cNvPr id="4" name="ZoneTexte 3">
            <a:extLst>
              <a:ext uri="{FF2B5EF4-FFF2-40B4-BE49-F238E27FC236}">
                <a16:creationId xmlns:a16="http://schemas.microsoft.com/office/drawing/2014/main" id="{E37C8723-D293-F6B0-CF8A-1B6911236759}"/>
              </a:ext>
            </a:extLst>
          </p:cNvPr>
          <p:cNvSpPr txBox="1"/>
          <p:nvPr/>
        </p:nvSpPr>
        <p:spPr>
          <a:xfrm>
            <a:off x="2780779" y="6129000"/>
            <a:ext cx="10722279" cy="461665"/>
          </a:xfrm>
          <a:prstGeom prst="rect">
            <a:avLst/>
          </a:prstGeom>
          <a:noFill/>
        </p:spPr>
        <p:txBody>
          <a:bodyPr wrap="square" rtlCol="0">
            <a:spAutoFit/>
          </a:bodyPr>
          <a:lstStyle/>
          <a:p>
            <a:r>
              <a:rPr lang="fr-FR" sz="2400" b="1" dirty="0">
                <a:solidFill>
                  <a:srgbClr val="FFFF00"/>
                </a:solidFill>
              </a:rPr>
              <a:t>Belgrade, capitale de la Serbie et ville des contrastes</a:t>
            </a:r>
          </a:p>
        </p:txBody>
      </p:sp>
    </p:spTree>
    <p:extLst>
      <p:ext uri="{BB962C8B-B14F-4D97-AF65-F5344CB8AC3E}">
        <p14:creationId xmlns:p14="http://schemas.microsoft.com/office/powerpoint/2010/main" val="30138976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paysage, arbre&#10;&#10;Description générée automatiquement">
            <a:extLst>
              <a:ext uri="{FF2B5EF4-FFF2-40B4-BE49-F238E27FC236}">
                <a16:creationId xmlns:a16="http://schemas.microsoft.com/office/drawing/2014/main" id="{9D91BD1E-BEEB-767F-607C-1FE57A7C1A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719137"/>
            <a:ext cx="9753600" cy="5419725"/>
          </a:xfrm>
          <a:prstGeom prst="rect">
            <a:avLst/>
          </a:prstGeom>
          <a:ln w="53975" cmpd="dbl">
            <a:solidFill>
              <a:srgbClr val="FFFF00"/>
            </a:solidFill>
          </a:ln>
        </p:spPr>
      </p:pic>
      <p:sp>
        <p:nvSpPr>
          <p:cNvPr id="4" name="ZoneTexte 3">
            <a:extLst>
              <a:ext uri="{FF2B5EF4-FFF2-40B4-BE49-F238E27FC236}">
                <a16:creationId xmlns:a16="http://schemas.microsoft.com/office/drawing/2014/main" id="{E273C2C3-9F7A-67EA-EAB5-BC892F98D033}"/>
              </a:ext>
            </a:extLst>
          </p:cNvPr>
          <p:cNvSpPr txBox="1"/>
          <p:nvPr/>
        </p:nvSpPr>
        <p:spPr>
          <a:xfrm>
            <a:off x="2680570" y="6138862"/>
            <a:ext cx="10847540" cy="461665"/>
          </a:xfrm>
          <a:prstGeom prst="rect">
            <a:avLst/>
          </a:prstGeom>
          <a:noFill/>
        </p:spPr>
        <p:txBody>
          <a:bodyPr wrap="square" rtlCol="0">
            <a:spAutoFit/>
          </a:bodyPr>
          <a:lstStyle/>
          <a:p>
            <a:r>
              <a:rPr lang="fr-FR" sz="2400" b="1" dirty="0">
                <a:solidFill>
                  <a:srgbClr val="FFFF00"/>
                </a:solidFill>
              </a:rPr>
              <a:t>Maison Flottante Sur La Rivière Drina En Serbie</a:t>
            </a:r>
          </a:p>
        </p:txBody>
      </p:sp>
    </p:spTree>
    <p:extLst>
      <p:ext uri="{BB962C8B-B14F-4D97-AF65-F5344CB8AC3E}">
        <p14:creationId xmlns:p14="http://schemas.microsoft.com/office/powerpoint/2010/main" val="21091986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paysage&#10;&#10;Description générée automatiquement">
            <a:extLst>
              <a:ext uri="{FF2B5EF4-FFF2-40B4-BE49-F238E27FC236}">
                <a16:creationId xmlns:a16="http://schemas.microsoft.com/office/drawing/2014/main" id="{BC038A6C-6675-6C53-CA64-88B6FD7536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4754" y="531000"/>
            <a:ext cx="8702492" cy="5796000"/>
          </a:xfrm>
          <a:prstGeom prst="rect">
            <a:avLst/>
          </a:prstGeom>
          <a:ln w="60325" cmpd="dbl">
            <a:solidFill>
              <a:srgbClr val="FFFF00"/>
            </a:solidFill>
          </a:ln>
        </p:spPr>
      </p:pic>
      <p:sp>
        <p:nvSpPr>
          <p:cNvPr id="4" name="ZoneTexte 3">
            <a:extLst>
              <a:ext uri="{FF2B5EF4-FFF2-40B4-BE49-F238E27FC236}">
                <a16:creationId xmlns:a16="http://schemas.microsoft.com/office/drawing/2014/main" id="{18C50B9A-F0C3-1FCB-AFF3-D2991677E819}"/>
              </a:ext>
            </a:extLst>
          </p:cNvPr>
          <p:cNvSpPr txBox="1"/>
          <p:nvPr/>
        </p:nvSpPr>
        <p:spPr>
          <a:xfrm>
            <a:off x="5458251" y="6334780"/>
            <a:ext cx="6864263" cy="523220"/>
          </a:xfrm>
          <a:prstGeom prst="rect">
            <a:avLst/>
          </a:prstGeom>
          <a:noFill/>
        </p:spPr>
        <p:txBody>
          <a:bodyPr wrap="square" rtlCol="0">
            <a:spAutoFit/>
          </a:bodyPr>
          <a:lstStyle/>
          <a:p>
            <a:r>
              <a:rPr lang="fr-FR" dirty="0">
                <a:solidFill>
                  <a:srgbClr val="FFFF00"/>
                </a:solidFill>
              </a:rPr>
              <a:t> </a:t>
            </a:r>
            <a:r>
              <a:rPr lang="fr-FR" sz="2800" b="1" dirty="0">
                <a:solidFill>
                  <a:schemeClr val="bg1"/>
                </a:solidFill>
              </a:rPr>
              <a:t>La Serbie,</a:t>
            </a:r>
          </a:p>
        </p:txBody>
      </p:sp>
    </p:spTree>
    <p:extLst>
      <p:ext uri="{BB962C8B-B14F-4D97-AF65-F5344CB8AC3E}">
        <p14:creationId xmlns:p14="http://schemas.microsoft.com/office/powerpoint/2010/main" val="8224893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ciel, plein air, nature&#10;&#10;Description générée automatiquement">
            <a:extLst>
              <a:ext uri="{FF2B5EF4-FFF2-40B4-BE49-F238E27FC236}">
                <a16:creationId xmlns:a16="http://schemas.microsoft.com/office/drawing/2014/main" id="{A6957DBE-0FC4-2C67-B8A9-46DBC982E4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0510" y="639000"/>
            <a:ext cx="7439999" cy="5580000"/>
          </a:xfrm>
          <a:prstGeom prst="rect">
            <a:avLst/>
          </a:prstGeom>
          <a:ln w="50800" cmpd="dbl">
            <a:solidFill>
              <a:schemeClr val="tx1"/>
            </a:solidFill>
          </a:ln>
        </p:spPr>
      </p:pic>
      <p:sp>
        <p:nvSpPr>
          <p:cNvPr id="4" name="ZoneTexte 3">
            <a:extLst>
              <a:ext uri="{FF2B5EF4-FFF2-40B4-BE49-F238E27FC236}">
                <a16:creationId xmlns:a16="http://schemas.microsoft.com/office/drawing/2014/main" id="{B67AD9CB-E3A3-5F48-6486-025D792C5CB0}"/>
              </a:ext>
            </a:extLst>
          </p:cNvPr>
          <p:cNvSpPr txBox="1"/>
          <p:nvPr/>
        </p:nvSpPr>
        <p:spPr>
          <a:xfrm>
            <a:off x="5039639" y="6219000"/>
            <a:ext cx="6576164" cy="461665"/>
          </a:xfrm>
          <a:prstGeom prst="rect">
            <a:avLst/>
          </a:prstGeom>
          <a:noFill/>
        </p:spPr>
        <p:txBody>
          <a:bodyPr wrap="square" rtlCol="0">
            <a:spAutoFit/>
          </a:bodyPr>
          <a:lstStyle/>
          <a:p>
            <a:r>
              <a:rPr lang="fr-FR" sz="2400" b="1" dirty="0" err="1"/>
              <a:t>Đavolja</a:t>
            </a:r>
            <a:r>
              <a:rPr lang="fr-FR" sz="2400" b="1" dirty="0"/>
              <a:t> </a:t>
            </a:r>
            <a:r>
              <a:rPr lang="fr-FR" sz="2400" b="1" dirty="0" err="1"/>
              <a:t>varoš</a:t>
            </a:r>
            <a:endParaRPr lang="fr-FR" sz="2400" b="1" dirty="0"/>
          </a:p>
        </p:txBody>
      </p:sp>
    </p:spTree>
    <p:extLst>
      <p:ext uri="{BB962C8B-B14F-4D97-AF65-F5344CB8AC3E}">
        <p14:creationId xmlns:p14="http://schemas.microsoft.com/office/powerpoint/2010/main" val="139191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maison, Photographie aérienne&#10;&#10;Description générée automatiquement">
            <a:extLst>
              <a:ext uri="{FF2B5EF4-FFF2-40B4-BE49-F238E27FC236}">
                <a16:creationId xmlns:a16="http://schemas.microsoft.com/office/drawing/2014/main" id="{F195525D-9C7E-811C-5BDC-146E2F9FBA9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54400" y="549000"/>
            <a:ext cx="8683200" cy="5760000"/>
          </a:xfrm>
          <a:prstGeom prst="ellipse">
            <a:avLst/>
          </a:prstGeom>
          <a:ln w="168275" cap="rnd" cmpd="dbl">
            <a:solidFill>
              <a:srgbClr val="FFFF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89B93C85-47A2-17AD-3862-2D9C6E1AC2DE}"/>
              </a:ext>
            </a:extLst>
          </p:cNvPr>
          <p:cNvSpPr txBox="1"/>
          <p:nvPr/>
        </p:nvSpPr>
        <p:spPr>
          <a:xfrm>
            <a:off x="3534771" y="6309000"/>
            <a:ext cx="5677468" cy="523220"/>
          </a:xfrm>
          <a:prstGeom prst="rect">
            <a:avLst/>
          </a:prstGeom>
          <a:noFill/>
        </p:spPr>
        <p:txBody>
          <a:bodyPr wrap="square" rtlCol="0">
            <a:spAutoFit/>
          </a:bodyPr>
          <a:lstStyle/>
          <a:p>
            <a:r>
              <a:rPr lang="fr-FR" sz="2800" b="1" dirty="0">
                <a:solidFill>
                  <a:srgbClr val="FFFF00"/>
                </a:solidFill>
              </a:rPr>
              <a:t>L'église Saint-Sava, vue aérienne</a:t>
            </a:r>
            <a:r>
              <a:rPr lang="fr-FR" sz="2800" b="1" dirty="0">
                <a:solidFill>
                  <a:schemeClr val="bg1"/>
                </a:solidFill>
              </a:rPr>
              <a:t>.</a:t>
            </a:r>
          </a:p>
        </p:txBody>
      </p:sp>
    </p:spTree>
    <p:extLst>
      <p:ext uri="{BB962C8B-B14F-4D97-AF65-F5344CB8AC3E}">
        <p14:creationId xmlns:p14="http://schemas.microsoft.com/office/powerpoint/2010/main" val="42320544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ieux sacrés, lieu de culte, bâtiment, sanctuaire&#10;&#10;Description générée automatiquement">
            <a:extLst>
              <a:ext uri="{FF2B5EF4-FFF2-40B4-BE49-F238E27FC236}">
                <a16:creationId xmlns:a16="http://schemas.microsoft.com/office/drawing/2014/main" id="{1A016FDE-720D-52E8-6003-7C22FE5DEF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3627" y="668741"/>
            <a:ext cx="8464745" cy="5760000"/>
          </a:xfrm>
          <a:prstGeom prst="rect">
            <a:avLst/>
          </a:prstGeom>
          <a:ln w="50800" cmpd="dbl">
            <a:solidFill>
              <a:srgbClr val="FFFF00"/>
            </a:solidFill>
          </a:ln>
        </p:spPr>
      </p:pic>
      <p:sp>
        <p:nvSpPr>
          <p:cNvPr id="4" name="ZoneTexte 3">
            <a:extLst>
              <a:ext uri="{FF2B5EF4-FFF2-40B4-BE49-F238E27FC236}">
                <a16:creationId xmlns:a16="http://schemas.microsoft.com/office/drawing/2014/main" id="{23CBD1A2-F624-4B04-2B3F-09EDB362D6D8}"/>
              </a:ext>
            </a:extLst>
          </p:cNvPr>
          <p:cNvSpPr txBox="1"/>
          <p:nvPr/>
        </p:nvSpPr>
        <p:spPr>
          <a:xfrm>
            <a:off x="3848669" y="6428741"/>
            <a:ext cx="9416955" cy="461665"/>
          </a:xfrm>
          <a:prstGeom prst="rect">
            <a:avLst/>
          </a:prstGeom>
          <a:noFill/>
        </p:spPr>
        <p:txBody>
          <a:bodyPr wrap="square" rtlCol="0">
            <a:spAutoFit/>
          </a:bodyPr>
          <a:lstStyle/>
          <a:p>
            <a:r>
              <a:rPr lang="fr-FR" sz="2400" b="1" dirty="0">
                <a:solidFill>
                  <a:srgbClr val="FFFF00"/>
                </a:solidFill>
              </a:rPr>
              <a:t>L'intérieur de l'église Saint-Sava.</a:t>
            </a:r>
          </a:p>
        </p:txBody>
      </p:sp>
    </p:spTree>
    <p:extLst>
      <p:ext uri="{BB962C8B-B14F-4D97-AF65-F5344CB8AC3E}">
        <p14:creationId xmlns:p14="http://schemas.microsoft.com/office/powerpoint/2010/main" val="39244217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lafond, lobby, arcade&#10;&#10;Description générée automatiquement">
            <a:extLst>
              <a:ext uri="{FF2B5EF4-FFF2-40B4-BE49-F238E27FC236}">
                <a16:creationId xmlns:a16="http://schemas.microsoft.com/office/drawing/2014/main" id="{BF16E690-89FB-4260-5CDB-6EC08C8AD8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699" y="693000"/>
            <a:ext cx="7295999" cy="5472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ZoneTexte 3">
            <a:extLst>
              <a:ext uri="{FF2B5EF4-FFF2-40B4-BE49-F238E27FC236}">
                <a16:creationId xmlns:a16="http://schemas.microsoft.com/office/drawing/2014/main" id="{0F4E7B03-90D9-AF61-089E-454B6EAEF81F}"/>
              </a:ext>
            </a:extLst>
          </p:cNvPr>
          <p:cNvSpPr txBox="1"/>
          <p:nvPr/>
        </p:nvSpPr>
        <p:spPr>
          <a:xfrm>
            <a:off x="1883822" y="6218141"/>
            <a:ext cx="6277970" cy="461665"/>
          </a:xfrm>
          <a:prstGeom prst="rect">
            <a:avLst/>
          </a:prstGeom>
          <a:noFill/>
        </p:spPr>
        <p:txBody>
          <a:bodyPr wrap="square" rtlCol="0">
            <a:spAutoFit/>
          </a:bodyPr>
          <a:lstStyle/>
          <a:p>
            <a:r>
              <a:rPr lang="fr-FR" sz="2400" b="1" dirty="0"/>
              <a:t>La crypte commémorative de l'église.</a:t>
            </a:r>
          </a:p>
        </p:txBody>
      </p:sp>
      <p:sp>
        <p:nvSpPr>
          <p:cNvPr id="5" name="ZoneTexte 4">
            <a:extLst>
              <a:ext uri="{FF2B5EF4-FFF2-40B4-BE49-F238E27FC236}">
                <a16:creationId xmlns:a16="http://schemas.microsoft.com/office/drawing/2014/main" id="{3C3E045F-4618-9217-17FF-500CB5715559}"/>
              </a:ext>
            </a:extLst>
          </p:cNvPr>
          <p:cNvSpPr txBox="1"/>
          <p:nvPr/>
        </p:nvSpPr>
        <p:spPr>
          <a:xfrm>
            <a:off x="1337910" y="178194"/>
            <a:ext cx="9986041" cy="523220"/>
          </a:xfrm>
          <a:prstGeom prst="rect">
            <a:avLst/>
          </a:prstGeom>
          <a:noFill/>
        </p:spPr>
        <p:txBody>
          <a:bodyPr wrap="square" rtlCol="0">
            <a:spAutoFit/>
          </a:bodyPr>
          <a:lstStyle/>
          <a:p>
            <a:r>
              <a:rPr lang="fr-FR" sz="2800" b="1" dirty="0"/>
              <a:t>Lorient Vous A Proposé La Serbie</a:t>
            </a:r>
          </a:p>
        </p:txBody>
      </p:sp>
      <p:sp>
        <p:nvSpPr>
          <p:cNvPr id="6" name="ZoneTexte 5">
            <a:extLst>
              <a:ext uri="{FF2B5EF4-FFF2-40B4-BE49-F238E27FC236}">
                <a16:creationId xmlns:a16="http://schemas.microsoft.com/office/drawing/2014/main" id="{6CFCAE95-5A2D-75B9-B9D2-F225E0D55345}"/>
              </a:ext>
            </a:extLst>
          </p:cNvPr>
          <p:cNvSpPr txBox="1"/>
          <p:nvPr/>
        </p:nvSpPr>
        <p:spPr>
          <a:xfrm>
            <a:off x="7790093" y="2002046"/>
            <a:ext cx="3275462" cy="954107"/>
          </a:xfrm>
          <a:prstGeom prst="rect">
            <a:avLst/>
          </a:prstGeom>
          <a:noFill/>
        </p:spPr>
        <p:txBody>
          <a:bodyPr wrap="square" rtlCol="0">
            <a:spAutoFit/>
          </a:bodyPr>
          <a:lstStyle/>
          <a:p>
            <a:r>
              <a:rPr lang="fr-FR" sz="2800" b="1" dirty="0"/>
              <a:t>Les Images Et Le Son Du net</a:t>
            </a:r>
          </a:p>
        </p:txBody>
      </p:sp>
      <p:sp>
        <p:nvSpPr>
          <p:cNvPr id="7" name="ZoneTexte 6">
            <a:extLst>
              <a:ext uri="{FF2B5EF4-FFF2-40B4-BE49-F238E27FC236}">
                <a16:creationId xmlns:a16="http://schemas.microsoft.com/office/drawing/2014/main" id="{5287FEA8-E20B-3539-2D13-FC456E54BD02}"/>
              </a:ext>
            </a:extLst>
          </p:cNvPr>
          <p:cNvSpPr txBox="1"/>
          <p:nvPr/>
        </p:nvSpPr>
        <p:spPr>
          <a:xfrm>
            <a:off x="8764780" y="2868855"/>
            <a:ext cx="3917339" cy="523220"/>
          </a:xfrm>
          <a:prstGeom prst="rect">
            <a:avLst/>
          </a:prstGeom>
          <a:noFill/>
        </p:spPr>
        <p:txBody>
          <a:bodyPr wrap="square" rtlCol="0">
            <a:spAutoFit/>
          </a:bodyPr>
          <a:lstStyle/>
          <a:p>
            <a:r>
              <a:rPr lang="fr-FR" sz="2800" b="1" dirty="0"/>
              <a:t>Daniel</a:t>
            </a:r>
          </a:p>
        </p:txBody>
      </p:sp>
    </p:spTree>
    <p:extLst>
      <p:ext uri="{BB962C8B-B14F-4D97-AF65-F5344CB8AC3E}">
        <p14:creationId xmlns:p14="http://schemas.microsoft.com/office/powerpoint/2010/main" val="13860898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14000">
        <p159:morph option="byObject"/>
      </p:transition>
    </mc:Choice>
    <mc:Fallback xmlns="">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354</Words>
  <Application>Microsoft Office PowerPoint</Application>
  <PresentationFormat>Grand écran</PresentationFormat>
  <Paragraphs>34</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2023-10-10T11:29:34Z</dcterms:created>
  <dcterms:modified xsi:type="dcterms:W3CDTF">2023-10-11T09:33:05Z</dcterms:modified>
</cp:coreProperties>
</file>