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8" r:id="rId3"/>
    <p:sldId id="286" r:id="rId4"/>
    <p:sldId id="285" r:id="rId5"/>
    <p:sldId id="284" r:id="rId6"/>
    <p:sldId id="283" r:id="rId7"/>
    <p:sldId id="287" r:id="rId8"/>
    <p:sldId id="282" r:id="rId9"/>
    <p:sldId id="281" r:id="rId10"/>
    <p:sldId id="279" r:id="rId11"/>
    <p:sldId id="280" r:id="rId12"/>
    <p:sldId id="278" r:id="rId13"/>
    <p:sldId id="277" r:id="rId14"/>
    <p:sldId id="276" r:id="rId15"/>
    <p:sldId id="275" r:id="rId16"/>
    <p:sldId id="274" r:id="rId17"/>
    <p:sldId id="273" r:id="rId18"/>
    <p:sldId id="272" r:id="rId19"/>
    <p:sldId id="271" r:id="rId20"/>
    <p:sldId id="270" r:id="rId21"/>
    <p:sldId id="269" r:id="rId22"/>
    <p:sldId id="268" r:id="rId23"/>
    <p:sldId id="267" r:id="rId24"/>
    <p:sldId id="266" r:id="rId25"/>
    <p:sldId id="265" r:id="rId26"/>
    <p:sldId id="264" r:id="rId27"/>
    <p:sldId id="263" r:id="rId28"/>
    <p:sldId id="262" r:id="rId29"/>
    <p:sldId id="261" r:id="rId30"/>
    <p:sldId id="260" r:id="rId31"/>
    <p:sldId id="259"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JSA1HauHvygtGH9NH9p5w==" hashData="z7K0JB6J1sPj48ac7GvpuY9ReV+evzIczBXSnXskiL7sdNONaNO/yXRxQwIaaEil4/QO6jcPeCpu5let3eSgu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1" autoAdjust="0"/>
    <p:restoredTop sz="94660"/>
  </p:normalViewPr>
  <p:slideViewPr>
    <p:cSldViewPr snapToGrid="0">
      <p:cViewPr varScale="1">
        <p:scale>
          <a:sx n="78" d="100"/>
          <a:sy n="78" d="100"/>
        </p:scale>
        <p:origin x="3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92F352-9F44-3B1F-8CE8-E68B184EE21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B77446B-9142-7780-A52C-3C412E5977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CC5E520-11BC-62C1-5B26-CB28F22EC1DF}"/>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5" name="Espace réservé du pied de page 4">
            <a:extLst>
              <a:ext uri="{FF2B5EF4-FFF2-40B4-BE49-F238E27FC236}">
                <a16:creationId xmlns:a16="http://schemas.microsoft.com/office/drawing/2014/main" id="{B929D7E3-7779-D1C9-7D58-239B3E5330D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100A5E7-D067-EAF0-0E85-6DD64AFD51D7}"/>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29393016"/>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0E6C9E-2CC7-00AA-CC36-14BB668D1B9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CB3F556-A263-3907-5FA5-F587C85D371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4B26A16-FB5B-F62E-8DE7-157D6EF9B023}"/>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5" name="Espace réservé du pied de page 4">
            <a:extLst>
              <a:ext uri="{FF2B5EF4-FFF2-40B4-BE49-F238E27FC236}">
                <a16:creationId xmlns:a16="http://schemas.microsoft.com/office/drawing/2014/main" id="{4554D8F0-AA88-213A-BB0B-DAE82049BCA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D8ED7D-EE5C-2108-DD9A-F0F38BE771EC}"/>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2015717694"/>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0AA205-714F-327D-975F-20AD1CD658C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6830C78-B464-2E0B-D0D7-9E72206F98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5558766-475C-4CA5-CC43-170C630FF4FC}"/>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5" name="Espace réservé du pied de page 4">
            <a:extLst>
              <a:ext uri="{FF2B5EF4-FFF2-40B4-BE49-F238E27FC236}">
                <a16:creationId xmlns:a16="http://schemas.microsoft.com/office/drawing/2014/main" id="{D82459B8-A1FE-3AF0-35DD-2B735FABA2B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706BE72-435C-1E59-DD59-3B32074B52BB}"/>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2658981519"/>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15029A-B276-2E67-B242-77B725B9B06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83DEFFF-FB81-5949-70E6-4CB4E301434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FFA607D-9D44-5893-9115-37685FEC5DB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66ADDDE-86F8-7330-B6CD-D947F9A370FF}"/>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6" name="Espace réservé du pied de page 5">
            <a:extLst>
              <a:ext uri="{FF2B5EF4-FFF2-40B4-BE49-F238E27FC236}">
                <a16:creationId xmlns:a16="http://schemas.microsoft.com/office/drawing/2014/main" id="{01DEAB66-05C1-4C5A-BF6F-46901C8FEF9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27F5D63-8087-2B45-EDC5-74E5BA6DDBD6}"/>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3417243274"/>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9A30C9-1123-91A4-90FA-8978A1FEB83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8BC8B36-3484-9132-7209-979E963A61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325040B-0999-D207-68B5-AC4F11B80BC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CCBA740-ABB0-9390-285B-8BB1873A622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B31668D-4031-BF0F-4C7C-ED0D2D97FFC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1CC589A-E794-10D6-5BE4-E7B6618F9833}"/>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8" name="Espace réservé du pied de page 7">
            <a:extLst>
              <a:ext uri="{FF2B5EF4-FFF2-40B4-BE49-F238E27FC236}">
                <a16:creationId xmlns:a16="http://schemas.microsoft.com/office/drawing/2014/main" id="{0586F79D-3333-BB66-2A6E-78B26708415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54F6CB4-6219-C0C9-D648-9B81BD384A87}"/>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17140590"/>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7AD8E4-377F-DEBF-3B4B-3CB0DC5846A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EF611FD-3B0F-A7F1-B43C-AD788165A7C6}"/>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4" name="Espace réservé du pied de page 3">
            <a:extLst>
              <a:ext uri="{FF2B5EF4-FFF2-40B4-BE49-F238E27FC236}">
                <a16:creationId xmlns:a16="http://schemas.microsoft.com/office/drawing/2014/main" id="{2F4424E2-BBD8-7089-33F6-6DE92898741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E8F8447-FFF1-3AC8-0834-1E5322D594DE}"/>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3129769301"/>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74C1EBA-0121-8A21-5408-4B3BD526F495}"/>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3" name="Espace réservé du pied de page 2">
            <a:extLst>
              <a:ext uri="{FF2B5EF4-FFF2-40B4-BE49-F238E27FC236}">
                <a16:creationId xmlns:a16="http://schemas.microsoft.com/office/drawing/2014/main" id="{617DDD3E-810E-65CF-9DDB-43A470BA06A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B08EA9C-FAEC-B2E6-F342-38B439B1C659}"/>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2056102454"/>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5CB8E47-31D1-A143-F576-E5E6EF21467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21E03C8-FE04-EEDB-75F4-B73B4106C8B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8EFB58D-3B88-3CBD-500E-87B30C6C36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2888833-C963-EF11-FAF4-A4698245DB0D}"/>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6" name="Espace réservé du pied de page 5">
            <a:extLst>
              <a:ext uri="{FF2B5EF4-FFF2-40B4-BE49-F238E27FC236}">
                <a16:creationId xmlns:a16="http://schemas.microsoft.com/office/drawing/2014/main" id="{8407A984-6D81-7A18-0092-A819176F7B7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94479CA-BCBC-4E17-B01D-C7F1D024CBFD}"/>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3180687261"/>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2B7DEE-1A50-B7C2-934A-00F5AFF7E03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F9654C6-1A8A-C6F6-CB93-3AB8B8C39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1B7D79-6E36-B1C5-8D70-6B6BC949D8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697BF58-83BD-C89D-3036-3146794307FC}"/>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6" name="Espace réservé du pied de page 5">
            <a:extLst>
              <a:ext uri="{FF2B5EF4-FFF2-40B4-BE49-F238E27FC236}">
                <a16:creationId xmlns:a16="http://schemas.microsoft.com/office/drawing/2014/main" id="{8F33758E-5878-2B87-A705-3E83995F7C1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513984A-EA3E-3E7E-22DF-3B884ABC9997}"/>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1493853376"/>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C2390F-BA6C-1CD2-D7EE-2CEA76F6860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782067A-FCC3-926D-3809-70C1E91ACFDF}"/>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D1CCD3C-2FBC-65D5-9F2D-6B7C887E492F}"/>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5" name="Espace réservé du pied de page 4">
            <a:extLst>
              <a:ext uri="{FF2B5EF4-FFF2-40B4-BE49-F238E27FC236}">
                <a16:creationId xmlns:a16="http://schemas.microsoft.com/office/drawing/2014/main" id="{762E81A3-6BE8-74C8-9F3F-6762BB4A19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67FDB85-8295-8409-1970-3C7B9D69E38B}"/>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2724138139"/>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9F92A0D-C038-7DC9-23DC-2B41A5C94DF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13921F1-BF2A-21AD-5A3E-45B1E4692D1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00E2D92-E7A4-BB08-AD51-04FCC32BAC00}"/>
              </a:ext>
            </a:extLst>
          </p:cNvPr>
          <p:cNvSpPr>
            <a:spLocks noGrp="1"/>
          </p:cNvSpPr>
          <p:nvPr>
            <p:ph type="dt" sz="half" idx="10"/>
          </p:nvPr>
        </p:nvSpPr>
        <p:spPr/>
        <p:txBody>
          <a:bodyPr/>
          <a:lstStyle/>
          <a:p>
            <a:fld id="{B9B9937D-72A8-458D-9338-61FD7DEC60F5}" type="datetimeFigureOut">
              <a:rPr lang="fr-FR" smtClean="0"/>
              <a:t>10/10/2023</a:t>
            </a:fld>
            <a:endParaRPr lang="fr-FR"/>
          </a:p>
        </p:txBody>
      </p:sp>
      <p:sp>
        <p:nvSpPr>
          <p:cNvPr id="5" name="Espace réservé du pied de page 4">
            <a:extLst>
              <a:ext uri="{FF2B5EF4-FFF2-40B4-BE49-F238E27FC236}">
                <a16:creationId xmlns:a16="http://schemas.microsoft.com/office/drawing/2014/main" id="{8D5DB00B-D6DB-181E-B2D9-21AA575FAE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4619D7C-B453-38CA-112E-B9AE72B7E815}"/>
              </a:ext>
            </a:extLst>
          </p:cNvPr>
          <p:cNvSpPr>
            <a:spLocks noGrp="1"/>
          </p:cNvSpPr>
          <p:nvPr>
            <p:ph type="sldNum" sz="quarter" idx="12"/>
          </p:nvPr>
        </p:nvSpPr>
        <p:spPr/>
        <p:txBody>
          <a:bodyPr/>
          <a:lstStyle/>
          <a:p>
            <a:fld id="{48E737DA-8DDB-4706-B617-E2ADFB6B4DAE}" type="slidenum">
              <a:rPr lang="fr-FR" smtClean="0"/>
              <a:t>‹N°›</a:t>
            </a:fld>
            <a:endParaRPr lang="fr-FR"/>
          </a:p>
        </p:txBody>
      </p:sp>
    </p:spTree>
    <p:extLst>
      <p:ext uri="{BB962C8B-B14F-4D97-AF65-F5344CB8AC3E}">
        <p14:creationId xmlns:p14="http://schemas.microsoft.com/office/powerpoint/2010/main" val="1226625267"/>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B595976-78C3-83CA-3A98-4B10E39652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1760B4B-23A8-E9A6-6C8A-F7F3DEDAB3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B850BE-F41C-F4BD-412F-6E105894D5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B9937D-72A8-458D-9338-61FD7DEC60F5}" type="datetimeFigureOut">
              <a:rPr lang="fr-FR" smtClean="0"/>
              <a:t>10/10/2023</a:t>
            </a:fld>
            <a:endParaRPr lang="fr-FR"/>
          </a:p>
        </p:txBody>
      </p:sp>
      <p:sp>
        <p:nvSpPr>
          <p:cNvPr id="5" name="Espace réservé du pied de page 4">
            <a:extLst>
              <a:ext uri="{FF2B5EF4-FFF2-40B4-BE49-F238E27FC236}">
                <a16:creationId xmlns:a16="http://schemas.microsoft.com/office/drawing/2014/main" id="{A351CE34-FDEC-C68F-C1B2-D16564B491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CBACF45-0C21-1149-A9E8-1B849979720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E737DA-8DDB-4706-B617-E2ADFB6B4DAE}" type="slidenum">
              <a:rPr lang="fr-FR" smtClean="0"/>
              <a:t>‹N°›</a:t>
            </a:fld>
            <a:endParaRPr lang="fr-FR"/>
          </a:p>
        </p:txBody>
      </p:sp>
    </p:spTree>
    <p:extLst>
      <p:ext uri="{BB962C8B-B14F-4D97-AF65-F5344CB8AC3E}">
        <p14:creationId xmlns:p14="http://schemas.microsoft.com/office/powerpoint/2010/main" val="462078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Tour de grande hauteur, ciel, plein air&#10;&#10;Description générée automatiquement">
            <a:extLst>
              <a:ext uri="{FF2B5EF4-FFF2-40B4-BE49-F238E27FC236}">
                <a16:creationId xmlns:a16="http://schemas.microsoft.com/office/drawing/2014/main" id="{3683EDD7-B6ED-8290-2DB0-8BAD7D827EA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6638" y="117000"/>
            <a:ext cx="10010294" cy="6624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15D70A1-D933-9651-8275-E0D950215CAD}"/>
              </a:ext>
            </a:extLst>
          </p:cNvPr>
          <p:cNvSpPr txBox="1"/>
          <p:nvPr/>
        </p:nvSpPr>
        <p:spPr>
          <a:xfrm>
            <a:off x="5586228" y="6396335"/>
            <a:ext cx="5599134" cy="461665"/>
          </a:xfrm>
          <a:prstGeom prst="rect">
            <a:avLst/>
          </a:prstGeom>
          <a:noFill/>
        </p:spPr>
        <p:txBody>
          <a:bodyPr wrap="square" rtlCol="0">
            <a:spAutoFit/>
          </a:bodyPr>
          <a:lstStyle/>
          <a:p>
            <a:r>
              <a:rPr lang="fr-FR" sz="2400" b="1" dirty="0">
                <a:solidFill>
                  <a:schemeClr val="bg1"/>
                </a:solidFill>
              </a:rPr>
              <a:t>Varsovie, centre financier de la Pologne</a:t>
            </a:r>
          </a:p>
        </p:txBody>
      </p:sp>
      <p:sp>
        <p:nvSpPr>
          <p:cNvPr id="5" name="ZoneTexte 4">
            <a:extLst>
              <a:ext uri="{FF2B5EF4-FFF2-40B4-BE49-F238E27FC236}">
                <a16:creationId xmlns:a16="http://schemas.microsoft.com/office/drawing/2014/main" id="{2FBA6FD8-E948-BFC3-C767-44316046FD12}"/>
              </a:ext>
            </a:extLst>
          </p:cNvPr>
          <p:cNvSpPr txBox="1"/>
          <p:nvPr/>
        </p:nvSpPr>
        <p:spPr>
          <a:xfrm>
            <a:off x="4058432" y="0"/>
            <a:ext cx="7954027" cy="461665"/>
          </a:xfrm>
          <a:prstGeom prst="rect">
            <a:avLst/>
          </a:prstGeom>
          <a:noFill/>
        </p:spPr>
        <p:txBody>
          <a:bodyPr wrap="square" rtlCol="0">
            <a:spAutoFit/>
          </a:bodyPr>
          <a:lstStyle/>
          <a:p>
            <a:r>
              <a:rPr lang="fr-FR" sz="2400" b="1" dirty="0">
                <a:solidFill>
                  <a:srgbClr val="FFFF00"/>
                </a:solidFill>
              </a:rPr>
              <a:t>Lorient Vous Présente La Pologne</a:t>
            </a:r>
          </a:p>
        </p:txBody>
      </p:sp>
    </p:spTree>
    <p:extLst>
      <p:ext uri="{BB962C8B-B14F-4D97-AF65-F5344CB8AC3E}">
        <p14:creationId xmlns:p14="http://schemas.microsoft.com/office/powerpoint/2010/main" val="2636970839"/>
      </p:ext>
    </p:extLst>
  </p:cSld>
  <p:clrMapOvr>
    <a:masterClrMapping/>
  </p:clrMapOvr>
  <mc:AlternateContent xmlns:mc="http://schemas.openxmlformats.org/markup-compatibility/2006">
    <mc:Choice xmlns:p14="http://schemas.microsoft.com/office/powerpoint/2010/main" Requires="p14">
      <p:transition spd="slow" p14:dur="5000" advClick="0" advTm="12000">
        <p:sndAc>
          <p:stSnd loop="1">
            <p:snd r:embed="rId2" name="Karaoké Lhymne à lamour - Edith Piaf _.wav"/>
          </p:stSnd>
        </p:sndAc>
      </p:transition>
    </mc:Choice>
    <mc:Fallback>
      <p:transition spd="slow" advClick="0" advTm="12000">
        <p:sndAc>
          <p:stSnd loop="1">
            <p:snd r:embed="rId2" name="Karaoké Lhymne à lamour - Edith Piaf _.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47D94C-818B-3F0F-7D31-FD27BF2002F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C000"/>
                  </a:solidFill>
                </a:ln>
                <a:solidFill>
                  <a:srgbClr val="FFFF00"/>
                </a:solidFill>
                <a:effectLst>
                  <a:glow rad="139700">
                    <a:schemeClr val="accent1">
                      <a:satMod val="175000"/>
                      <a:alpha val="40000"/>
                    </a:schemeClr>
                  </a:glow>
                </a:effectLst>
                <a:latin typeface="Algerian" panose="04020705040A02060702" pitchFamily="82" charset="0"/>
              </a:rPr>
              <a:t>La Pologne est un pays d'Europe de l'Est situé au bord de la mer Baltique qui est réputé pour son architecture médiévale et son patrimoine juif. Dans la ville de Cracovie, le château du </a:t>
            </a:r>
            <a:r>
              <a:rPr lang="fr-FR" sz="3600" b="1" dirty="0" err="1">
                <a:ln>
                  <a:solidFill>
                    <a:srgbClr val="FFC000"/>
                  </a:solidFill>
                </a:ln>
                <a:solidFill>
                  <a:srgbClr val="FFFF00"/>
                </a:solidFill>
                <a:effectLst>
                  <a:glow rad="139700">
                    <a:schemeClr val="accent1">
                      <a:satMod val="175000"/>
                      <a:alpha val="40000"/>
                    </a:schemeClr>
                  </a:glow>
                </a:effectLst>
                <a:latin typeface="Algerian" panose="04020705040A02060702" pitchFamily="82" charset="0"/>
              </a:rPr>
              <a:t>Wawel</a:t>
            </a:r>
            <a:r>
              <a:rPr lang="fr-FR" sz="3600" b="1" dirty="0">
                <a:ln>
                  <a:solidFill>
                    <a:srgbClr val="FFC000"/>
                  </a:solidFill>
                </a:ln>
                <a:solidFill>
                  <a:srgbClr val="FFFF00"/>
                </a:solidFill>
                <a:effectLst>
                  <a:glow rad="139700">
                    <a:schemeClr val="accent1">
                      <a:satMod val="175000"/>
                      <a:alpha val="40000"/>
                    </a:schemeClr>
                  </a:glow>
                </a:effectLst>
                <a:latin typeface="Algerian" panose="04020705040A02060702" pitchFamily="82" charset="0"/>
              </a:rPr>
              <a:t> datant du XIVe siècle s'élève au-dessus de la vieille ville médiévale abritant la halle aux draps, lieu de commerce de la Renaissance à </a:t>
            </a:r>
            <a:r>
              <a:rPr lang="fr-FR" sz="3600" b="1" dirty="0" err="1">
                <a:ln>
                  <a:solidFill>
                    <a:srgbClr val="FFC000"/>
                  </a:solidFill>
                </a:ln>
                <a:solidFill>
                  <a:srgbClr val="FFFF00"/>
                </a:solidFill>
                <a:effectLst>
                  <a:glow rad="139700">
                    <a:schemeClr val="accent1">
                      <a:satMod val="175000"/>
                      <a:alpha val="40000"/>
                    </a:schemeClr>
                  </a:glow>
                </a:effectLst>
                <a:latin typeface="Algerian" panose="04020705040A02060702" pitchFamily="82" charset="0"/>
              </a:rPr>
              <a:t>Rynek</a:t>
            </a:r>
            <a:r>
              <a:rPr lang="fr-FR" sz="3600" b="1" dirty="0">
                <a:ln>
                  <a:solidFill>
                    <a:srgbClr val="FFC000"/>
                  </a:solidFill>
                </a:ln>
                <a:solidFill>
                  <a:srgbClr val="FFFF00"/>
                </a:solidFill>
                <a:effectLst>
                  <a:glow rad="139700">
                    <a:schemeClr val="accent1">
                      <a:satMod val="175000"/>
                      <a:alpha val="40000"/>
                    </a:schemeClr>
                  </a:glow>
                </a:effectLst>
                <a:latin typeface="Algerian" panose="04020705040A02060702" pitchFamily="82" charset="0"/>
              </a:rPr>
              <a:t> </a:t>
            </a:r>
            <a:r>
              <a:rPr lang="fr-FR" sz="3600" b="1" dirty="0" err="1">
                <a:ln>
                  <a:solidFill>
                    <a:srgbClr val="FFC000"/>
                  </a:solidFill>
                </a:ln>
                <a:solidFill>
                  <a:srgbClr val="FFFF00"/>
                </a:solidFill>
                <a:effectLst>
                  <a:glow rad="139700">
                    <a:schemeClr val="accent1">
                      <a:satMod val="175000"/>
                      <a:alpha val="40000"/>
                    </a:schemeClr>
                  </a:glow>
                </a:effectLst>
                <a:latin typeface="Algerian" panose="04020705040A02060702" pitchFamily="82" charset="0"/>
              </a:rPr>
              <a:t>Glówny</a:t>
            </a:r>
            <a:r>
              <a:rPr lang="fr-FR" sz="3600" b="1" dirty="0">
                <a:ln>
                  <a:solidFill>
                    <a:srgbClr val="FFC000"/>
                  </a:solidFill>
                </a:ln>
                <a:solidFill>
                  <a:srgbClr val="FFFF00"/>
                </a:solidFill>
                <a:effectLst>
                  <a:glow rad="139700">
                    <a:schemeClr val="accent1">
                      <a:satMod val="175000"/>
                      <a:alpha val="40000"/>
                    </a:schemeClr>
                  </a:glow>
                </a:effectLst>
                <a:latin typeface="Algerian" panose="04020705040A02060702" pitchFamily="82" charset="0"/>
              </a:rPr>
              <a:t> (place du marché). À proximité se trouve le mémorial du camp de concentration d'Auschwitz-Birkenau et la mine de sel de Wieliczka, composée de salles et de tunnels souterrains. </a:t>
            </a:r>
          </a:p>
        </p:txBody>
      </p:sp>
    </p:spTree>
    <p:extLst>
      <p:ext uri="{BB962C8B-B14F-4D97-AF65-F5344CB8AC3E}">
        <p14:creationId xmlns:p14="http://schemas.microsoft.com/office/powerpoint/2010/main" val="3366738398"/>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858D63AE-2255-B03F-04A0-05A42581A7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1154" y="225000"/>
            <a:ext cx="9649691" cy="640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3D84E2D-F6E2-256F-0EFD-7CEE79A7A69C}"/>
              </a:ext>
            </a:extLst>
          </p:cNvPr>
          <p:cNvSpPr txBox="1"/>
          <p:nvPr/>
        </p:nvSpPr>
        <p:spPr>
          <a:xfrm>
            <a:off x="3970751" y="6267278"/>
            <a:ext cx="5749446" cy="461665"/>
          </a:xfrm>
          <a:prstGeom prst="rect">
            <a:avLst/>
          </a:prstGeom>
          <a:noFill/>
        </p:spPr>
        <p:txBody>
          <a:bodyPr wrap="square" rtlCol="0">
            <a:spAutoFit/>
          </a:bodyPr>
          <a:lstStyle/>
          <a:p>
            <a:r>
              <a:rPr lang="fr-FR" sz="2400" b="1" dirty="0">
                <a:solidFill>
                  <a:schemeClr val="bg1"/>
                </a:solidFill>
              </a:rPr>
              <a:t>Basilique de </a:t>
            </a:r>
            <a:r>
              <a:rPr lang="fr-FR" sz="2400" b="1" dirty="0" err="1">
                <a:solidFill>
                  <a:schemeClr val="bg1"/>
                </a:solidFill>
              </a:rPr>
              <a:t>Kalwaria</a:t>
            </a:r>
            <a:r>
              <a:rPr lang="fr-FR" sz="2400" b="1" dirty="0">
                <a:solidFill>
                  <a:schemeClr val="bg1"/>
                </a:solidFill>
              </a:rPr>
              <a:t> </a:t>
            </a:r>
            <a:r>
              <a:rPr lang="fr-FR" sz="2400" b="1" dirty="0" err="1">
                <a:solidFill>
                  <a:schemeClr val="bg1"/>
                </a:solidFill>
              </a:rPr>
              <a:t>Zebrzydowska</a:t>
            </a:r>
            <a:endParaRPr lang="fr-FR" sz="2400" b="1" dirty="0">
              <a:solidFill>
                <a:schemeClr val="bg1"/>
              </a:solidFill>
            </a:endParaRPr>
          </a:p>
        </p:txBody>
      </p:sp>
      <p:sp>
        <p:nvSpPr>
          <p:cNvPr id="5" name="ZoneTexte 4">
            <a:extLst>
              <a:ext uri="{FF2B5EF4-FFF2-40B4-BE49-F238E27FC236}">
                <a16:creationId xmlns:a16="http://schemas.microsoft.com/office/drawing/2014/main" id="{93333768-834B-7EEF-3197-CD97C302F7F9}"/>
              </a:ext>
            </a:extLst>
          </p:cNvPr>
          <p:cNvSpPr txBox="1"/>
          <p:nvPr/>
        </p:nvSpPr>
        <p:spPr>
          <a:xfrm>
            <a:off x="3770334" y="225000"/>
            <a:ext cx="5949863" cy="461665"/>
          </a:xfrm>
          <a:prstGeom prst="rect">
            <a:avLst/>
          </a:prstGeom>
          <a:noFill/>
        </p:spPr>
        <p:txBody>
          <a:bodyPr wrap="square" rtlCol="0">
            <a:spAutoFit/>
          </a:bodyPr>
          <a:lstStyle/>
          <a:p>
            <a:r>
              <a:rPr lang="fr-FR" sz="2400" b="1" dirty="0">
                <a:solidFill>
                  <a:srgbClr val="FFFF00"/>
                </a:solidFill>
              </a:rPr>
              <a:t>Lorient Vous Présente La Pologne</a:t>
            </a:r>
          </a:p>
        </p:txBody>
      </p:sp>
    </p:spTree>
    <p:extLst>
      <p:ext uri="{BB962C8B-B14F-4D97-AF65-F5344CB8AC3E}">
        <p14:creationId xmlns:p14="http://schemas.microsoft.com/office/powerpoint/2010/main" val="1949413252"/>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habits, Snack, homme&#10;&#10;Description générée automatiquement">
            <a:extLst>
              <a:ext uri="{FF2B5EF4-FFF2-40B4-BE49-F238E27FC236}">
                <a16:creationId xmlns:a16="http://schemas.microsoft.com/office/drawing/2014/main" id="{7FD1D906-FD90-D1C7-E5E4-9BA17FE752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2985" y="189000"/>
            <a:ext cx="4263149" cy="6480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818A8377-A245-D0CA-D935-5773FA96DA4E}"/>
              </a:ext>
            </a:extLst>
          </p:cNvPr>
          <p:cNvSpPr txBox="1"/>
          <p:nvPr/>
        </p:nvSpPr>
        <p:spPr>
          <a:xfrm>
            <a:off x="501042" y="2943616"/>
            <a:ext cx="3369500" cy="830997"/>
          </a:xfrm>
          <a:prstGeom prst="rect">
            <a:avLst/>
          </a:prstGeom>
          <a:noFill/>
        </p:spPr>
        <p:txBody>
          <a:bodyPr wrap="square" rtlCol="0">
            <a:spAutoFit/>
          </a:bodyPr>
          <a:lstStyle/>
          <a:p>
            <a:r>
              <a:rPr lang="fr-FR" sz="2400" b="1" dirty="0">
                <a:solidFill>
                  <a:schemeClr val="bg1"/>
                </a:solidFill>
              </a:rPr>
              <a:t>Festival de </a:t>
            </a:r>
            <a:r>
              <a:rPr lang="fr-FR" sz="2400" b="1" dirty="0" err="1">
                <a:solidFill>
                  <a:schemeClr val="bg1"/>
                </a:solidFill>
              </a:rPr>
              <a:t>pierogi</a:t>
            </a:r>
            <a:r>
              <a:rPr lang="fr-FR" sz="2400" b="1" dirty="0">
                <a:solidFill>
                  <a:schemeClr val="bg1"/>
                </a:solidFill>
              </a:rPr>
              <a:t> à Cracovie</a:t>
            </a:r>
          </a:p>
        </p:txBody>
      </p:sp>
    </p:spTree>
    <p:extLst>
      <p:ext uri="{BB962C8B-B14F-4D97-AF65-F5344CB8AC3E}">
        <p14:creationId xmlns:p14="http://schemas.microsoft.com/office/powerpoint/2010/main" val="2589616022"/>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art, Arts visuels, mythologie&#10;&#10;Description générée automatiquement">
            <a:extLst>
              <a:ext uri="{FF2B5EF4-FFF2-40B4-BE49-F238E27FC236}">
                <a16:creationId xmlns:a16="http://schemas.microsoft.com/office/drawing/2014/main" id="{3A8E80E1-2D46-959B-C4DE-78A83DCDAA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4786" y="675000"/>
            <a:ext cx="10902428" cy="5508000"/>
          </a:xfrm>
          <a:prstGeom prst="rect">
            <a:avLst/>
          </a:prstGeom>
          <a:solidFill>
            <a:srgbClr val="000000">
              <a:shade val="95000"/>
            </a:srgbClr>
          </a:solidFill>
          <a:ln w="444500" cap="sq">
            <a:solidFill>
              <a:schemeClr val="bg1"/>
            </a:solidFill>
            <a:miter lim="800000"/>
          </a:ln>
          <a:effectLst>
            <a:outerShdw blurRad="254000" dist="190500" dir="2700000" sy="90000" algn="bl" rotWithShape="0">
              <a:srgbClr val="000000">
                <a:alpha val="40000"/>
              </a:srgbClr>
            </a:outerShdw>
          </a:effectLst>
        </p:spPr>
      </p:pic>
      <p:sp>
        <p:nvSpPr>
          <p:cNvPr id="4" name="ZoneTexte 3">
            <a:extLst>
              <a:ext uri="{FF2B5EF4-FFF2-40B4-BE49-F238E27FC236}">
                <a16:creationId xmlns:a16="http://schemas.microsoft.com/office/drawing/2014/main" id="{6CDAE9CB-416E-5561-4CFF-0BCA0E5B76AF}"/>
              </a:ext>
            </a:extLst>
          </p:cNvPr>
          <p:cNvSpPr txBox="1"/>
          <p:nvPr/>
        </p:nvSpPr>
        <p:spPr>
          <a:xfrm>
            <a:off x="2505206" y="6183000"/>
            <a:ext cx="9156526" cy="461665"/>
          </a:xfrm>
          <a:prstGeom prst="rect">
            <a:avLst/>
          </a:prstGeom>
          <a:noFill/>
        </p:spPr>
        <p:txBody>
          <a:bodyPr wrap="square" rtlCol="0">
            <a:spAutoFit/>
          </a:bodyPr>
          <a:lstStyle/>
          <a:p>
            <a:r>
              <a:rPr lang="fr-FR" sz="2400" b="1" dirty="0"/>
              <a:t>Jan </a:t>
            </a:r>
            <a:r>
              <a:rPr lang="fr-FR" sz="2400" b="1" dirty="0" err="1"/>
              <a:t>Matejko</a:t>
            </a:r>
            <a:r>
              <a:rPr lang="fr-FR" sz="2400" b="1" dirty="0"/>
              <a:t>, Suspension de la Cloche Sigismond (1874)</a:t>
            </a:r>
          </a:p>
        </p:txBody>
      </p:sp>
    </p:spTree>
    <p:extLst>
      <p:ext uri="{BB962C8B-B14F-4D97-AF65-F5344CB8AC3E}">
        <p14:creationId xmlns:p14="http://schemas.microsoft.com/office/powerpoint/2010/main" val="3166507718"/>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fenêtre, vitrail, église&#10;&#10;Description générée automatiquement">
            <a:extLst>
              <a:ext uri="{FF2B5EF4-FFF2-40B4-BE49-F238E27FC236}">
                <a16:creationId xmlns:a16="http://schemas.microsoft.com/office/drawing/2014/main" id="{46DE5E0B-97D9-DCEB-BE6E-2532CAF526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5333" y="171000"/>
            <a:ext cx="3301333" cy="6516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D74AFD7-F04E-9207-FF45-4EBC0BCFE1B8}"/>
              </a:ext>
            </a:extLst>
          </p:cNvPr>
          <p:cNvSpPr txBox="1"/>
          <p:nvPr/>
        </p:nvSpPr>
        <p:spPr>
          <a:xfrm>
            <a:off x="7903924" y="3624407"/>
            <a:ext cx="4008328" cy="830997"/>
          </a:xfrm>
          <a:prstGeom prst="rect">
            <a:avLst/>
          </a:prstGeom>
          <a:noFill/>
        </p:spPr>
        <p:txBody>
          <a:bodyPr wrap="square" rtlCol="0">
            <a:spAutoFit/>
          </a:bodyPr>
          <a:lstStyle/>
          <a:p>
            <a:r>
              <a:rPr lang="fr-FR" sz="2400" b="1" dirty="0" err="1">
                <a:solidFill>
                  <a:schemeClr val="bg1"/>
                </a:solidFill>
              </a:rPr>
              <a:t>Stanisław</a:t>
            </a:r>
            <a:r>
              <a:rPr lang="fr-FR" sz="2400" b="1" dirty="0">
                <a:solidFill>
                  <a:schemeClr val="bg1"/>
                </a:solidFill>
              </a:rPr>
              <a:t> </a:t>
            </a:r>
            <a:r>
              <a:rPr lang="fr-FR" sz="2400" b="1" dirty="0" err="1">
                <a:solidFill>
                  <a:schemeClr val="bg1"/>
                </a:solidFill>
              </a:rPr>
              <a:t>Wyspiański</a:t>
            </a:r>
            <a:r>
              <a:rPr lang="fr-FR" sz="2400" b="1" dirty="0">
                <a:solidFill>
                  <a:schemeClr val="bg1"/>
                </a:solidFill>
              </a:rPr>
              <a:t>, Dieu le Créateur (1897-1904)</a:t>
            </a:r>
          </a:p>
        </p:txBody>
      </p:sp>
    </p:spTree>
    <p:extLst>
      <p:ext uri="{BB962C8B-B14F-4D97-AF65-F5344CB8AC3E}">
        <p14:creationId xmlns:p14="http://schemas.microsoft.com/office/powerpoint/2010/main" val="2031081309"/>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Visage humain, peinture, intérieur, mur&#10;&#10;Description générée automatiquement">
            <a:extLst>
              <a:ext uri="{FF2B5EF4-FFF2-40B4-BE49-F238E27FC236}">
                <a16:creationId xmlns:a16="http://schemas.microsoft.com/office/drawing/2014/main" id="{AA6DC154-649D-13B8-A909-F41353A409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2134" y="657000"/>
            <a:ext cx="11007732" cy="5544000"/>
          </a:xfrm>
          <a:prstGeom prst="rect">
            <a:avLst/>
          </a:prstGeom>
          <a:ln w="228600" cap="sq" cmpd="thickThin">
            <a:solidFill>
              <a:schemeClr val="bg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F26920CA-2F6C-802D-031C-8132734CC901}"/>
              </a:ext>
            </a:extLst>
          </p:cNvPr>
          <p:cNvSpPr txBox="1"/>
          <p:nvPr/>
        </p:nvSpPr>
        <p:spPr>
          <a:xfrm>
            <a:off x="3695178" y="5739335"/>
            <a:ext cx="10359789" cy="461665"/>
          </a:xfrm>
          <a:prstGeom prst="rect">
            <a:avLst/>
          </a:prstGeom>
          <a:noFill/>
        </p:spPr>
        <p:txBody>
          <a:bodyPr wrap="square" rtlCol="0">
            <a:spAutoFit/>
          </a:bodyPr>
          <a:lstStyle/>
          <a:p>
            <a:r>
              <a:rPr lang="fr-FR" sz="2400" b="1" dirty="0"/>
              <a:t>Jacek Malczewski - </a:t>
            </a:r>
            <a:r>
              <a:rPr lang="fr-FR" sz="2400" b="1" dirty="0" err="1"/>
              <a:t>Muzyka</a:t>
            </a:r>
            <a:r>
              <a:rPr lang="fr-FR" sz="2400" b="1" dirty="0"/>
              <a:t>, </a:t>
            </a:r>
            <a:r>
              <a:rPr lang="fr-FR" sz="2400" b="1" dirty="0" err="1"/>
              <a:t>tryptyk</a:t>
            </a:r>
            <a:endParaRPr lang="fr-FR" sz="2400" b="1" dirty="0"/>
          </a:p>
        </p:txBody>
      </p:sp>
    </p:spTree>
    <p:extLst>
      <p:ext uri="{BB962C8B-B14F-4D97-AF65-F5344CB8AC3E}">
        <p14:creationId xmlns:p14="http://schemas.microsoft.com/office/powerpoint/2010/main" val="1753683936"/>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sculpture, statue, mémorial&#10;&#10;Description générée automatiquement">
            <a:extLst>
              <a:ext uri="{FF2B5EF4-FFF2-40B4-BE49-F238E27FC236}">
                <a16:creationId xmlns:a16="http://schemas.microsoft.com/office/drawing/2014/main" id="{E49EF3A3-DE42-3458-07D5-C2AE4C4354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5053" y="189000"/>
            <a:ext cx="4858477" cy="6480000"/>
          </a:xfrm>
          <a:prstGeom prst="rect">
            <a:avLst/>
          </a:prstGeom>
          <a:ln w="63500" cmpd="dbl">
            <a:solidFill>
              <a:schemeClr val="bg1"/>
            </a:solidFill>
          </a:ln>
        </p:spPr>
      </p:pic>
      <p:sp>
        <p:nvSpPr>
          <p:cNvPr id="4" name="ZoneTexte 3">
            <a:extLst>
              <a:ext uri="{FF2B5EF4-FFF2-40B4-BE49-F238E27FC236}">
                <a16:creationId xmlns:a16="http://schemas.microsoft.com/office/drawing/2014/main" id="{AF8E9504-E98E-E887-144E-7D236BD34A6D}"/>
              </a:ext>
            </a:extLst>
          </p:cNvPr>
          <p:cNvSpPr txBox="1"/>
          <p:nvPr/>
        </p:nvSpPr>
        <p:spPr>
          <a:xfrm>
            <a:off x="431125" y="2902907"/>
            <a:ext cx="3093928" cy="830997"/>
          </a:xfrm>
          <a:prstGeom prst="rect">
            <a:avLst/>
          </a:prstGeom>
          <a:noFill/>
        </p:spPr>
        <p:txBody>
          <a:bodyPr wrap="square" rtlCol="0">
            <a:spAutoFit/>
          </a:bodyPr>
          <a:lstStyle/>
          <a:p>
            <a:r>
              <a:rPr lang="fr-FR" sz="2400" b="1" dirty="0">
                <a:solidFill>
                  <a:schemeClr val="bg1"/>
                </a:solidFill>
              </a:rPr>
              <a:t>Buste de Tamara de </a:t>
            </a:r>
            <a:r>
              <a:rPr lang="fr-FR" sz="2400" b="1" dirty="0" err="1">
                <a:solidFill>
                  <a:schemeClr val="bg1"/>
                </a:solidFill>
              </a:rPr>
              <a:t>Lempicka</a:t>
            </a:r>
            <a:endParaRPr lang="fr-FR" sz="2400" b="1" dirty="0">
              <a:solidFill>
                <a:schemeClr val="bg1"/>
              </a:solidFill>
            </a:endParaRPr>
          </a:p>
        </p:txBody>
      </p:sp>
    </p:spTree>
    <p:extLst>
      <p:ext uri="{BB962C8B-B14F-4D97-AF65-F5344CB8AC3E}">
        <p14:creationId xmlns:p14="http://schemas.microsoft.com/office/powerpoint/2010/main" val="269428003"/>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monument, bâtiment&#10;&#10;Description générée automatiquement">
            <a:extLst>
              <a:ext uri="{FF2B5EF4-FFF2-40B4-BE49-F238E27FC236}">
                <a16:creationId xmlns:a16="http://schemas.microsoft.com/office/drawing/2014/main" id="{F3DDFD58-2BA0-CE58-FFD2-687995B8E60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27593" y="-1350000"/>
            <a:ext cx="8136813" cy="82080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4" name="ZoneTexte 3">
            <a:extLst>
              <a:ext uri="{FF2B5EF4-FFF2-40B4-BE49-F238E27FC236}">
                <a16:creationId xmlns:a16="http://schemas.microsoft.com/office/drawing/2014/main" id="{B25690F5-14BF-219B-32C3-63C99996F474}"/>
              </a:ext>
            </a:extLst>
          </p:cNvPr>
          <p:cNvSpPr txBox="1"/>
          <p:nvPr/>
        </p:nvSpPr>
        <p:spPr>
          <a:xfrm>
            <a:off x="2417524" y="6396335"/>
            <a:ext cx="8893479" cy="461665"/>
          </a:xfrm>
          <a:prstGeom prst="rect">
            <a:avLst/>
          </a:prstGeom>
          <a:noFill/>
        </p:spPr>
        <p:txBody>
          <a:bodyPr wrap="square" rtlCol="0">
            <a:spAutoFit/>
          </a:bodyPr>
          <a:lstStyle/>
          <a:p>
            <a:r>
              <a:rPr lang="fr-FR" sz="2400" b="1" dirty="0">
                <a:solidFill>
                  <a:schemeClr val="bg1"/>
                </a:solidFill>
              </a:rPr>
              <a:t>Monument Frédéric Chopin au parc </a:t>
            </a:r>
            <a:r>
              <a:rPr lang="fr-FR" sz="2400" b="1" dirty="0" err="1">
                <a:solidFill>
                  <a:schemeClr val="bg1"/>
                </a:solidFill>
              </a:rPr>
              <a:t>Łazienki</a:t>
            </a:r>
            <a:r>
              <a:rPr lang="fr-FR" sz="2400" b="1" dirty="0">
                <a:solidFill>
                  <a:schemeClr val="bg1"/>
                </a:solidFill>
              </a:rPr>
              <a:t> de Varsovie</a:t>
            </a:r>
          </a:p>
        </p:txBody>
      </p:sp>
    </p:spTree>
    <p:extLst>
      <p:ext uri="{BB962C8B-B14F-4D97-AF65-F5344CB8AC3E}">
        <p14:creationId xmlns:p14="http://schemas.microsoft.com/office/powerpoint/2010/main" val="71969994"/>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mythologie, art, cheval&#10;&#10;Description générée automatiquement">
            <a:extLst>
              <a:ext uri="{FF2B5EF4-FFF2-40B4-BE49-F238E27FC236}">
                <a16:creationId xmlns:a16="http://schemas.microsoft.com/office/drawing/2014/main" id="{ADC6A5F4-C21E-C55A-319C-E31CC2E973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2993" y="351000"/>
            <a:ext cx="4316896" cy="6156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4" name="ZoneTexte 3">
            <a:extLst>
              <a:ext uri="{FF2B5EF4-FFF2-40B4-BE49-F238E27FC236}">
                <a16:creationId xmlns:a16="http://schemas.microsoft.com/office/drawing/2014/main" id="{461223D7-8215-4597-B9F0-66447AB613FD}"/>
              </a:ext>
            </a:extLst>
          </p:cNvPr>
          <p:cNvSpPr txBox="1"/>
          <p:nvPr/>
        </p:nvSpPr>
        <p:spPr>
          <a:xfrm>
            <a:off x="8497824" y="4055302"/>
            <a:ext cx="3694176" cy="830997"/>
          </a:xfrm>
          <a:prstGeom prst="rect">
            <a:avLst/>
          </a:prstGeom>
          <a:noFill/>
        </p:spPr>
        <p:txBody>
          <a:bodyPr wrap="square" rtlCol="0">
            <a:spAutoFit/>
          </a:bodyPr>
          <a:lstStyle/>
          <a:p>
            <a:r>
              <a:rPr lang="fr-FR" sz="2400" b="1" dirty="0">
                <a:solidFill>
                  <a:schemeClr val="bg1"/>
                </a:solidFill>
              </a:rPr>
              <a:t>Jean III </a:t>
            </a:r>
            <a:r>
              <a:rPr lang="fr-FR" sz="2400" b="1" dirty="0" err="1">
                <a:solidFill>
                  <a:schemeClr val="bg1"/>
                </a:solidFill>
              </a:rPr>
              <a:t>Sobieski</a:t>
            </a:r>
            <a:r>
              <a:rPr lang="fr-FR" sz="2400" b="1" dirty="0">
                <a:solidFill>
                  <a:schemeClr val="bg1"/>
                </a:solidFill>
              </a:rPr>
              <a:t> à la bataille de Vienne.</a:t>
            </a:r>
          </a:p>
        </p:txBody>
      </p:sp>
    </p:spTree>
    <p:extLst>
      <p:ext uri="{BB962C8B-B14F-4D97-AF65-F5344CB8AC3E}">
        <p14:creationId xmlns:p14="http://schemas.microsoft.com/office/powerpoint/2010/main" val="214105021"/>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rsonne, habits, vêtement sacerdotal, Visage humain&#10;&#10;Description générée automatiquement">
            <a:extLst>
              <a:ext uri="{FF2B5EF4-FFF2-40B4-BE49-F238E27FC236}">
                <a16:creationId xmlns:a16="http://schemas.microsoft.com/office/drawing/2014/main" id="{6957F2CD-48E8-4357-F62F-9C8AF19401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7254" y="-639296"/>
            <a:ext cx="9156606" cy="6660000"/>
          </a:xfrm>
          <a:prstGeom prst="roundRect">
            <a:avLst>
              <a:gd name="adj" fmla="val 16667"/>
            </a:avLst>
          </a:prstGeom>
          <a:ln w="22225">
            <a:solidFill>
              <a:schemeClr val="bg1"/>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ZoneTexte 3">
            <a:extLst>
              <a:ext uri="{FF2B5EF4-FFF2-40B4-BE49-F238E27FC236}">
                <a16:creationId xmlns:a16="http://schemas.microsoft.com/office/drawing/2014/main" id="{79B3A690-BC31-E546-23D2-E3E0D6C7E0DE}"/>
              </a:ext>
            </a:extLst>
          </p:cNvPr>
          <p:cNvSpPr txBox="1"/>
          <p:nvPr/>
        </p:nvSpPr>
        <p:spPr>
          <a:xfrm>
            <a:off x="2949831" y="246056"/>
            <a:ext cx="5511452" cy="461665"/>
          </a:xfrm>
          <a:prstGeom prst="rect">
            <a:avLst/>
          </a:prstGeom>
          <a:noFill/>
        </p:spPr>
        <p:txBody>
          <a:bodyPr wrap="square" rtlCol="0">
            <a:spAutoFit/>
          </a:bodyPr>
          <a:lstStyle/>
          <a:p>
            <a:r>
              <a:rPr lang="fr-FR" sz="2400" b="1" dirty="0">
                <a:solidFill>
                  <a:schemeClr val="bg1"/>
                </a:solidFill>
              </a:rPr>
              <a:t>Jean-Paul II, pape</a:t>
            </a:r>
          </a:p>
        </p:txBody>
      </p:sp>
    </p:spTree>
    <p:extLst>
      <p:ext uri="{BB962C8B-B14F-4D97-AF65-F5344CB8AC3E}">
        <p14:creationId xmlns:p14="http://schemas.microsoft.com/office/powerpoint/2010/main" val="1897419388"/>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nuage, nature&#10;&#10;Description générée automatiquement">
            <a:extLst>
              <a:ext uri="{FF2B5EF4-FFF2-40B4-BE49-F238E27FC236}">
                <a16:creationId xmlns:a16="http://schemas.microsoft.com/office/drawing/2014/main" id="{62FF7E4D-CF45-A81F-ABEA-3B151C27611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30483" y="117000"/>
            <a:ext cx="9931034" cy="6624000"/>
          </a:xfrm>
          <a:prstGeom prst="ellipse">
            <a:avLst/>
          </a:prstGeom>
          <a:ln w="190500" cap="rnd">
            <a:solidFill>
              <a:schemeClr val="bg1"/>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27308B60-3B3E-3206-DBB2-11A7B57BD554}"/>
              </a:ext>
            </a:extLst>
          </p:cNvPr>
          <p:cNvSpPr txBox="1"/>
          <p:nvPr/>
        </p:nvSpPr>
        <p:spPr>
          <a:xfrm>
            <a:off x="4221272" y="5949863"/>
            <a:ext cx="5160723" cy="461665"/>
          </a:xfrm>
          <a:prstGeom prst="rect">
            <a:avLst/>
          </a:prstGeom>
          <a:noFill/>
        </p:spPr>
        <p:txBody>
          <a:bodyPr wrap="square" rtlCol="0">
            <a:spAutoFit/>
          </a:bodyPr>
          <a:lstStyle/>
          <a:p>
            <a:r>
              <a:rPr lang="fr-FR" sz="2400" b="1" dirty="0">
                <a:solidFill>
                  <a:schemeClr val="bg1"/>
                </a:solidFill>
              </a:rPr>
              <a:t>Le parc national de la </a:t>
            </a:r>
            <a:r>
              <a:rPr lang="fr-FR" sz="2400" b="1" dirty="0" err="1">
                <a:solidFill>
                  <a:schemeClr val="bg1"/>
                </a:solidFill>
              </a:rPr>
              <a:t>Biebrza</a:t>
            </a:r>
            <a:endParaRPr lang="fr-FR" sz="2400" b="1" dirty="0">
              <a:solidFill>
                <a:schemeClr val="bg1"/>
              </a:solidFill>
            </a:endParaRPr>
          </a:p>
        </p:txBody>
      </p:sp>
    </p:spTree>
    <p:extLst>
      <p:ext uri="{BB962C8B-B14F-4D97-AF65-F5344CB8AC3E}">
        <p14:creationId xmlns:p14="http://schemas.microsoft.com/office/powerpoint/2010/main" val="495632942"/>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arbre, ciel, bâtiment&#10;&#10;Description générée automatiquement">
            <a:extLst>
              <a:ext uri="{FF2B5EF4-FFF2-40B4-BE49-F238E27FC236}">
                <a16:creationId xmlns:a16="http://schemas.microsoft.com/office/drawing/2014/main" id="{2B67E2B5-E100-30B1-4DC8-75AD8C784DB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376237"/>
            <a:ext cx="9525000" cy="6105525"/>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8" name="ZoneTexte 7">
            <a:extLst>
              <a:ext uri="{FF2B5EF4-FFF2-40B4-BE49-F238E27FC236}">
                <a16:creationId xmlns:a16="http://schemas.microsoft.com/office/drawing/2014/main" id="{48917332-ABEE-CAE1-20CC-6D773ED01863}"/>
              </a:ext>
            </a:extLst>
          </p:cNvPr>
          <p:cNvSpPr txBox="1"/>
          <p:nvPr/>
        </p:nvSpPr>
        <p:spPr>
          <a:xfrm>
            <a:off x="7640877" y="6350696"/>
            <a:ext cx="4296427" cy="461665"/>
          </a:xfrm>
          <a:prstGeom prst="rect">
            <a:avLst/>
          </a:prstGeom>
          <a:noFill/>
        </p:spPr>
        <p:txBody>
          <a:bodyPr wrap="square" rtlCol="0">
            <a:spAutoFit/>
          </a:bodyPr>
          <a:lstStyle/>
          <a:p>
            <a:r>
              <a:rPr lang="fr-FR" sz="2400" b="1" dirty="0">
                <a:solidFill>
                  <a:schemeClr val="bg1"/>
                </a:solidFill>
              </a:rPr>
              <a:t>Le château du </a:t>
            </a:r>
            <a:r>
              <a:rPr lang="fr-FR" sz="2400" b="1" dirty="0" err="1">
                <a:solidFill>
                  <a:schemeClr val="bg1"/>
                </a:solidFill>
              </a:rPr>
              <a:t>Wawel</a:t>
            </a:r>
            <a:r>
              <a:rPr lang="fr-FR" sz="2400" b="1" dirty="0">
                <a:solidFill>
                  <a:schemeClr val="bg1"/>
                </a:solidFill>
              </a:rPr>
              <a:t> à Cracovie</a:t>
            </a:r>
          </a:p>
        </p:txBody>
      </p:sp>
    </p:spTree>
    <p:extLst>
      <p:ext uri="{BB962C8B-B14F-4D97-AF65-F5344CB8AC3E}">
        <p14:creationId xmlns:p14="http://schemas.microsoft.com/office/powerpoint/2010/main" val="1737761114"/>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bâtiment, plein air, ciel&#10;&#10;Description générée automatiquement">
            <a:extLst>
              <a:ext uri="{FF2B5EF4-FFF2-40B4-BE49-F238E27FC236}">
                <a16:creationId xmlns:a16="http://schemas.microsoft.com/office/drawing/2014/main" id="{D89EE108-3639-63AA-88BD-AF855FD5710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252412"/>
            <a:ext cx="9525000" cy="635317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4" name="ZoneTexte 3">
            <a:extLst>
              <a:ext uri="{FF2B5EF4-FFF2-40B4-BE49-F238E27FC236}">
                <a16:creationId xmlns:a16="http://schemas.microsoft.com/office/drawing/2014/main" id="{496D2CBA-A564-E445-58C2-7B6329C0CD87}"/>
              </a:ext>
            </a:extLst>
          </p:cNvPr>
          <p:cNvSpPr txBox="1"/>
          <p:nvPr/>
        </p:nvSpPr>
        <p:spPr>
          <a:xfrm>
            <a:off x="2140385" y="6108528"/>
            <a:ext cx="6250487" cy="461665"/>
          </a:xfrm>
          <a:prstGeom prst="rect">
            <a:avLst/>
          </a:prstGeom>
          <a:noFill/>
        </p:spPr>
        <p:txBody>
          <a:bodyPr wrap="square" rtlCol="0">
            <a:spAutoFit/>
          </a:bodyPr>
          <a:lstStyle/>
          <a:p>
            <a:r>
              <a:rPr lang="fr-FR" sz="2400" b="1" dirty="0"/>
              <a:t>Le </a:t>
            </a:r>
            <a:r>
              <a:rPr lang="fr-FR" sz="2400" b="1" dirty="0" err="1"/>
              <a:t>Rynek</a:t>
            </a:r>
            <a:r>
              <a:rPr lang="fr-FR" sz="2400" b="1" dirty="0"/>
              <a:t> à Cracovie</a:t>
            </a:r>
          </a:p>
        </p:txBody>
      </p:sp>
    </p:spTree>
    <p:extLst>
      <p:ext uri="{BB962C8B-B14F-4D97-AF65-F5344CB8AC3E}">
        <p14:creationId xmlns:p14="http://schemas.microsoft.com/office/powerpoint/2010/main" val="3780238642"/>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eau, ville&#10;&#10;Description générée automatiquement">
            <a:extLst>
              <a:ext uri="{FF2B5EF4-FFF2-40B4-BE49-F238E27FC236}">
                <a16:creationId xmlns:a16="http://schemas.microsoft.com/office/drawing/2014/main" id="{6D7D2696-16B3-241C-AE66-F3887AD32B6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205179"/>
            <a:ext cx="9525000" cy="6353175"/>
          </a:xfrm>
          <a:prstGeom prst="rect">
            <a:avLst/>
          </a:prstGeom>
          <a:ln w="63500" cmpd="dbl">
            <a:solidFill>
              <a:schemeClr val="bg1"/>
            </a:solidFill>
          </a:ln>
        </p:spPr>
      </p:pic>
      <p:sp>
        <p:nvSpPr>
          <p:cNvPr id="4" name="ZoneTexte 3">
            <a:extLst>
              <a:ext uri="{FF2B5EF4-FFF2-40B4-BE49-F238E27FC236}">
                <a16:creationId xmlns:a16="http://schemas.microsoft.com/office/drawing/2014/main" id="{632FD079-DC9A-2201-1C68-26A3A57EABF6}"/>
              </a:ext>
            </a:extLst>
          </p:cNvPr>
          <p:cNvSpPr txBox="1"/>
          <p:nvPr/>
        </p:nvSpPr>
        <p:spPr>
          <a:xfrm>
            <a:off x="3851231" y="68813"/>
            <a:ext cx="5423770" cy="461665"/>
          </a:xfrm>
          <a:prstGeom prst="rect">
            <a:avLst/>
          </a:prstGeom>
          <a:noFill/>
        </p:spPr>
        <p:txBody>
          <a:bodyPr wrap="square" rtlCol="0">
            <a:spAutoFit/>
          </a:bodyPr>
          <a:lstStyle/>
          <a:p>
            <a:r>
              <a:rPr lang="fr-FR" sz="2400" b="1" dirty="0">
                <a:solidFill>
                  <a:schemeClr val="bg1"/>
                </a:solidFill>
              </a:rPr>
              <a:t>La </a:t>
            </a:r>
            <a:r>
              <a:rPr lang="fr-FR" sz="2400" b="1" dirty="0" err="1">
                <a:solidFill>
                  <a:schemeClr val="bg1"/>
                </a:solidFill>
              </a:rPr>
              <a:t>Sukiennice</a:t>
            </a:r>
            <a:r>
              <a:rPr lang="fr-FR" sz="2400" b="1" dirty="0">
                <a:solidFill>
                  <a:schemeClr val="bg1"/>
                </a:solidFill>
              </a:rPr>
              <a:t> (Halle aux Draps)</a:t>
            </a:r>
          </a:p>
        </p:txBody>
      </p:sp>
    </p:spTree>
    <p:extLst>
      <p:ext uri="{BB962C8B-B14F-4D97-AF65-F5344CB8AC3E}">
        <p14:creationId xmlns:p14="http://schemas.microsoft.com/office/powerpoint/2010/main" val="2458222682"/>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bâtiment, plein air, ciel, statue&#10;&#10;Description générée automatiquement">
            <a:extLst>
              <a:ext uri="{FF2B5EF4-FFF2-40B4-BE49-F238E27FC236}">
                <a16:creationId xmlns:a16="http://schemas.microsoft.com/office/drawing/2014/main" id="{1C926598-82C8-E051-DD06-7F44706165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7938" y="189000"/>
            <a:ext cx="4322160" cy="648000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ZoneTexte 7">
            <a:extLst>
              <a:ext uri="{FF2B5EF4-FFF2-40B4-BE49-F238E27FC236}">
                <a16:creationId xmlns:a16="http://schemas.microsoft.com/office/drawing/2014/main" id="{9AAAED7B-8D84-7700-C3B9-3698AB25E50C}"/>
              </a:ext>
            </a:extLst>
          </p:cNvPr>
          <p:cNvSpPr txBox="1"/>
          <p:nvPr/>
        </p:nvSpPr>
        <p:spPr>
          <a:xfrm>
            <a:off x="488515" y="4070959"/>
            <a:ext cx="3583389" cy="830997"/>
          </a:xfrm>
          <a:prstGeom prst="rect">
            <a:avLst/>
          </a:prstGeom>
          <a:noFill/>
        </p:spPr>
        <p:txBody>
          <a:bodyPr wrap="square" rtlCol="0">
            <a:spAutoFit/>
          </a:bodyPr>
          <a:lstStyle/>
          <a:p>
            <a:r>
              <a:rPr lang="fr-FR" sz="2400" b="1" dirty="0">
                <a:solidFill>
                  <a:schemeClr val="bg1"/>
                </a:solidFill>
              </a:rPr>
              <a:t>L’église de </a:t>
            </a:r>
            <a:r>
              <a:rPr lang="fr-FR" sz="2400" b="1" dirty="0" err="1">
                <a:solidFill>
                  <a:schemeClr val="bg1"/>
                </a:solidFill>
              </a:rPr>
              <a:t>Mariacki</a:t>
            </a:r>
            <a:r>
              <a:rPr lang="fr-FR" sz="2400" b="1" dirty="0">
                <a:solidFill>
                  <a:schemeClr val="bg1"/>
                </a:solidFill>
              </a:rPr>
              <a:t> à Cracovie</a:t>
            </a:r>
          </a:p>
        </p:txBody>
      </p:sp>
    </p:spTree>
    <p:extLst>
      <p:ext uri="{BB962C8B-B14F-4D97-AF65-F5344CB8AC3E}">
        <p14:creationId xmlns:p14="http://schemas.microsoft.com/office/powerpoint/2010/main" val="3371127256"/>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761CE113-DFEE-95A0-0E12-00C97610C3D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1887" y="571500"/>
            <a:ext cx="8572500" cy="5715000"/>
          </a:xfrm>
          <a:prstGeom prst="rect">
            <a:avLst/>
          </a:prstGeom>
          <a:ln w="63500" cmpd="dbl">
            <a:solidFill>
              <a:schemeClr val="bg1"/>
            </a:solidFill>
          </a:ln>
        </p:spPr>
      </p:pic>
      <p:sp>
        <p:nvSpPr>
          <p:cNvPr id="4" name="ZoneTexte 3">
            <a:extLst>
              <a:ext uri="{FF2B5EF4-FFF2-40B4-BE49-F238E27FC236}">
                <a16:creationId xmlns:a16="http://schemas.microsoft.com/office/drawing/2014/main" id="{112EA1C4-7900-AD30-3BBD-5C7FA2A3A71E}"/>
              </a:ext>
            </a:extLst>
          </p:cNvPr>
          <p:cNvSpPr txBox="1"/>
          <p:nvPr/>
        </p:nvSpPr>
        <p:spPr>
          <a:xfrm>
            <a:off x="9294313" y="1304504"/>
            <a:ext cx="2743199" cy="4524315"/>
          </a:xfrm>
          <a:prstGeom prst="rect">
            <a:avLst/>
          </a:prstGeom>
          <a:noFill/>
        </p:spPr>
        <p:txBody>
          <a:bodyPr wrap="square" rtlCol="0">
            <a:spAutoFit/>
          </a:bodyPr>
          <a:lstStyle/>
          <a:p>
            <a:r>
              <a:rPr lang="fr-FR" sz="2400" b="1" dirty="0">
                <a:solidFill>
                  <a:schemeClr val="bg1"/>
                </a:solidFill>
              </a:rPr>
              <a:t>Varsovie est une ville beaucoup trop méconnue des Français qui lui préfèrent souvent Cracovie (très belle aussi c’est vrai !). C’est pourtant la capitale de la Pologne et il y a beaucoup de choses à voir</a:t>
            </a:r>
          </a:p>
        </p:txBody>
      </p:sp>
    </p:spTree>
    <p:extLst>
      <p:ext uri="{BB962C8B-B14F-4D97-AF65-F5344CB8AC3E}">
        <p14:creationId xmlns:p14="http://schemas.microsoft.com/office/powerpoint/2010/main" val="3579600598"/>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Zone urbaine, bâtiment&#10;&#10;Description générée automatiquement">
            <a:extLst>
              <a:ext uri="{FF2B5EF4-FFF2-40B4-BE49-F238E27FC236}">
                <a16:creationId xmlns:a16="http://schemas.microsoft.com/office/drawing/2014/main" id="{BB789CFC-868B-F7B0-7DCC-861EBF93A3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25899" y="369379"/>
            <a:ext cx="7540201" cy="5940000"/>
          </a:xfrm>
          <a:prstGeom prst="rect">
            <a:avLst/>
          </a:prstGeom>
          <a:ln w="63500" cmpd="dbl">
            <a:solidFill>
              <a:schemeClr val="bg1"/>
            </a:solidFill>
          </a:ln>
        </p:spPr>
      </p:pic>
      <p:sp>
        <p:nvSpPr>
          <p:cNvPr id="4" name="ZoneTexte 3">
            <a:extLst>
              <a:ext uri="{FF2B5EF4-FFF2-40B4-BE49-F238E27FC236}">
                <a16:creationId xmlns:a16="http://schemas.microsoft.com/office/drawing/2014/main" id="{8754B6EC-A539-D0CA-FC4D-1C0102273A5A}"/>
              </a:ext>
            </a:extLst>
          </p:cNvPr>
          <p:cNvSpPr txBox="1"/>
          <p:nvPr/>
        </p:nvSpPr>
        <p:spPr>
          <a:xfrm>
            <a:off x="5657355" y="6396335"/>
            <a:ext cx="8417490" cy="461665"/>
          </a:xfrm>
          <a:prstGeom prst="rect">
            <a:avLst/>
          </a:prstGeom>
          <a:noFill/>
        </p:spPr>
        <p:txBody>
          <a:bodyPr wrap="square" rtlCol="0">
            <a:spAutoFit/>
          </a:bodyPr>
          <a:lstStyle/>
          <a:p>
            <a:r>
              <a:rPr lang="fr-FR" sz="2400" b="1" dirty="0">
                <a:solidFill>
                  <a:schemeClr val="bg1"/>
                </a:solidFill>
              </a:rPr>
              <a:t>Varsovie</a:t>
            </a:r>
          </a:p>
        </p:txBody>
      </p:sp>
    </p:spTree>
    <p:extLst>
      <p:ext uri="{BB962C8B-B14F-4D97-AF65-F5344CB8AC3E}">
        <p14:creationId xmlns:p14="http://schemas.microsoft.com/office/powerpoint/2010/main" val="354551400"/>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oiseau, statue&#10;&#10;Description générée automatiquement">
            <a:extLst>
              <a:ext uri="{FF2B5EF4-FFF2-40B4-BE49-F238E27FC236}">
                <a16:creationId xmlns:a16="http://schemas.microsoft.com/office/drawing/2014/main" id="{F75B7624-552F-86DE-3F3E-5E711ABF86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53697" y="459000"/>
            <a:ext cx="8903884" cy="59400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ZoneTexte 4">
            <a:extLst>
              <a:ext uri="{FF2B5EF4-FFF2-40B4-BE49-F238E27FC236}">
                <a16:creationId xmlns:a16="http://schemas.microsoft.com/office/drawing/2014/main" id="{B87C464A-443D-A0AF-5B01-E5A3F1C74BB9}"/>
              </a:ext>
            </a:extLst>
          </p:cNvPr>
          <p:cNvSpPr txBox="1"/>
          <p:nvPr/>
        </p:nvSpPr>
        <p:spPr>
          <a:xfrm>
            <a:off x="150312" y="1796045"/>
            <a:ext cx="2415495" cy="3046988"/>
          </a:xfrm>
          <a:prstGeom prst="rect">
            <a:avLst/>
          </a:prstGeom>
          <a:noFill/>
        </p:spPr>
        <p:txBody>
          <a:bodyPr wrap="square" rtlCol="0">
            <a:spAutoFit/>
          </a:bodyPr>
          <a:lstStyle/>
          <a:p>
            <a:r>
              <a:rPr lang="fr-FR" sz="2400" b="1" dirty="0">
                <a:solidFill>
                  <a:schemeClr val="bg1"/>
                </a:solidFill>
              </a:rPr>
              <a:t>Colossal édifice de brique rouge, l’église Sainte-Marie domine les façades étroites des opulentes maisons de marchand, </a:t>
            </a:r>
          </a:p>
        </p:txBody>
      </p:sp>
    </p:spTree>
    <p:extLst>
      <p:ext uri="{BB962C8B-B14F-4D97-AF65-F5344CB8AC3E}">
        <p14:creationId xmlns:p14="http://schemas.microsoft.com/office/powerpoint/2010/main" val="1327485622"/>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59ED4BBA-30AF-ED96-38C1-03A944769C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54745" y="1305000"/>
            <a:ext cx="10682509" cy="424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A90A5C7-4189-70B5-95A0-591B4E7AEE82}"/>
              </a:ext>
            </a:extLst>
          </p:cNvPr>
          <p:cNvSpPr txBox="1"/>
          <p:nvPr/>
        </p:nvSpPr>
        <p:spPr>
          <a:xfrm>
            <a:off x="2847917" y="5553000"/>
            <a:ext cx="10230246" cy="461665"/>
          </a:xfrm>
          <a:prstGeom prst="rect">
            <a:avLst/>
          </a:prstGeom>
          <a:noFill/>
        </p:spPr>
        <p:txBody>
          <a:bodyPr wrap="square" rtlCol="0">
            <a:spAutoFit/>
          </a:bodyPr>
          <a:lstStyle/>
          <a:p>
            <a:r>
              <a:rPr lang="fr-FR" sz="2400" b="1" dirty="0">
                <a:solidFill>
                  <a:schemeClr val="bg1"/>
                </a:solidFill>
              </a:rPr>
              <a:t>L’imposante forteresse médiévale de Malbork</a:t>
            </a:r>
          </a:p>
        </p:txBody>
      </p:sp>
    </p:spTree>
    <p:extLst>
      <p:ext uri="{BB962C8B-B14F-4D97-AF65-F5344CB8AC3E}">
        <p14:creationId xmlns:p14="http://schemas.microsoft.com/office/powerpoint/2010/main" val="2653502604"/>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plein air, ciel, Architecture médiévale&#10;&#10;Description générée automatiquement">
            <a:extLst>
              <a:ext uri="{FF2B5EF4-FFF2-40B4-BE49-F238E27FC236}">
                <a16:creationId xmlns:a16="http://schemas.microsoft.com/office/drawing/2014/main" id="{70A96350-1609-F9C8-D150-F465EFE6DAA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73812" y="238266"/>
            <a:ext cx="9266351" cy="6156000"/>
          </a:xfrm>
          <a:prstGeom prst="roundRect">
            <a:avLst>
              <a:gd name="adj" fmla="val 16667"/>
            </a:avLst>
          </a:prstGeom>
          <a:ln w="63500" cmpd="dbl">
            <a:solidFill>
              <a:schemeClr val="bg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ZoneTexte 5">
            <a:extLst>
              <a:ext uri="{FF2B5EF4-FFF2-40B4-BE49-F238E27FC236}">
                <a16:creationId xmlns:a16="http://schemas.microsoft.com/office/drawing/2014/main" id="{40A6ADAC-E828-EDD0-6778-E02CF6580DEC}"/>
              </a:ext>
            </a:extLst>
          </p:cNvPr>
          <p:cNvSpPr txBox="1"/>
          <p:nvPr/>
        </p:nvSpPr>
        <p:spPr>
          <a:xfrm>
            <a:off x="6006912" y="6388901"/>
            <a:ext cx="10258816" cy="461665"/>
          </a:xfrm>
          <a:prstGeom prst="rect">
            <a:avLst/>
          </a:prstGeom>
          <a:noFill/>
        </p:spPr>
        <p:txBody>
          <a:bodyPr wrap="square" rtlCol="0">
            <a:spAutoFit/>
          </a:bodyPr>
          <a:lstStyle/>
          <a:p>
            <a:r>
              <a:rPr lang="fr-FR" dirty="0">
                <a:solidFill>
                  <a:schemeClr val="bg1"/>
                </a:solidFill>
              </a:rPr>
              <a:t>. </a:t>
            </a:r>
            <a:r>
              <a:rPr lang="fr-FR" sz="2400" b="1" dirty="0">
                <a:solidFill>
                  <a:schemeClr val="bg1"/>
                </a:solidFill>
              </a:rPr>
              <a:t>Gdansk</a:t>
            </a:r>
          </a:p>
        </p:txBody>
      </p:sp>
    </p:spTree>
    <p:extLst>
      <p:ext uri="{BB962C8B-B14F-4D97-AF65-F5344CB8AC3E}">
        <p14:creationId xmlns:p14="http://schemas.microsoft.com/office/powerpoint/2010/main" val="2234210570"/>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éclairage, Luminaire, sol, rue&#10;&#10;Description générée automatiquement">
            <a:extLst>
              <a:ext uri="{FF2B5EF4-FFF2-40B4-BE49-F238E27FC236}">
                <a16:creationId xmlns:a16="http://schemas.microsoft.com/office/drawing/2014/main" id="{D3549915-1B34-E6B4-45DE-9F02E88243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1000" y="352173"/>
            <a:ext cx="8910000" cy="594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F392030-CA17-68D2-9D13-3205C00A2270}"/>
              </a:ext>
            </a:extLst>
          </p:cNvPr>
          <p:cNvSpPr txBox="1"/>
          <p:nvPr/>
        </p:nvSpPr>
        <p:spPr>
          <a:xfrm>
            <a:off x="3883069" y="6274994"/>
            <a:ext cx="9807879" cy="461665"/>
          </a:xfrm>
          <a:prstGeom prst="rect">
            <a:avLst/>
          </a:prstGeom>
          <a:noFill/>
        </p:spPr>
        <p:txBody>
          <a:bodyPr wrap="square" rtlCol="0">
            <a:spAutoFit/>
          </a:bodyPr>
          <a:lstStyle/>
          <a:p>
            <a:r>
              <a:rPr lang="nl-NL" dirty="0">
                <a:solidFill>
                  <a:schemeClr val="bg1"/>
                </a:solidFill>
              </a:rPr>
              <a:t>6. </a:t>
            </a:r>
            <a:r>
              <a:rPr lang="nl-NL" sz="2400" b="1" dirty="0">
                <a:solidFill>
                  <a:schemeClr val="bg1"/>
                </a:solidFill>
              </a:rPr>
              <a:t>Mines de </a:t>
            </a:r>
            <a:r>
              <a:rPr lang="nl-NL" sz="2400" b="1" dirty="0" err="1">
                <a:solidFill>
                  <a:schemeClr val="bg1"/>
                </a:solidFill>
              </a:rPr>
              <a:t>sel</a:t>
            </a:r>
            <a:r>
              <a:rPr lang="nl-NL" sz="2400" b="1" dirty="0">
                <a:solidFill>
                  <a:schemeClr val="bg1"/>
                </a:solidFill>
              </a:rPr>
              <a:t> de </a:t>
            </a:r>
            <a:r>
              <a:rPr lang="nl-NL" sz="2400" b="1" dirty="0" err="1">
                <a:solidFill>
                  <a:schemeClr val="bg1"/>
                </a:solidFill>
              </a:rPr>
              <a:t>Wieliczka</a:t>
            </a:r>
            <a:endParaRPr lang="fr-FR" sz="2400" b="1" dirty="0">
              <a:solidFill>
                <a:schemeClr val="bg1"/>
              </a:solidFill>
            </a:endParaRPr>
          </a:p>
        </p:txBody>
      </p:sp>
    </p:spTree>
    <p:extLst>
      <p:ext uri="{BB962C8B-B14F-4D97-AF65-F5344CB8AC3E}">
        <p14:creationId xmlns:p14="http://schemas.microsoft.com/office/powerpoint/2010/main" val="3246685384"/>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route&#10;&#10;Description générée automatiquement">
            <a:extLst>
              <a:ext uri="{FF2B5EF4-FFF2-40B4-BE49-F238E27FC236}">
                <a16:creationId xmlns:a16="http://schemas.microsoft.com/office/drawing/2014/main" id="{649A43B3-6311-A5DC-E79C-7722F6D0137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1000" y="355847"/>
            <a:ext cx="8910000" cy="5940000"/>
          </a:xfrm>
          <a:prstGeom prst="rect">
            <a:avLst/>
          </a:prstGeom>
          <a:ln w="190500" cap="sq">
            <a:solidFill>
              <a:srgbClr val="FFFF00"/>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623334AE-41D0-A902-F9D9-DC4DB890C205}"/>
              </a:ext>
            </a:extLst>
          </p:cNvPr>
          <p:cNvSpPr txBox="1"/>
          <p:nvPr/>
        </p:nvSpPr>
        <p:spPr>
          <a:xfrm>
            <a:off x="5799551" y="6295847"/>
            <a:ext cx="8104339" cy="461665"/>
          </a:xfrm>
          <a:prstGeom prst="rect">
            <a:avLst/>
          </a:prstGeom>
          <a:noFill/>
        </p:spPr>
        <p:txBody>
          <a:bodyPr wrap="square" rtlCol="0">
            <a:spAutoFit/>
          </a:bodyPr>
          <a:lstStyle/>
          <a:p>
            <a:r>
              <a:rPr lang="fr-FR" sz="2400" b="1" dirty="0">
                <a:solidFill>
                  <a:schemeClr val="bg1"/>
                </a:solidFill>
              </a:rPr>
              <a:t>Lodz</a:t>
            </a:r>
          </a:p>
        </p:txBody>
      </p:sp>
    </p:spTree>
    <p:extLst>
      <p:ext uri="{BB962C8B-B14F-4D97-AF65-F5344CB8AC3E}">
        <p14:creationId xmlns:p14="http://schemas.microsoft.com/office/powerpoint/2010/main" val="1640590523"/>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montagne, nature&#10;&#10;Description générée automatiquement">
            <a:extLst>
              <a:ext uri="{FF2B5EF4-FFF2-40B4-BE49-F238E27FC236}">
                <a16:creationId xmlns:a16="http://schemas.microsoft.com/office/drawing/2014/main" id="{4F62AB00-CF57-E135-CB50-906F53449EA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1000" y="459000"/>
            <a:ext cx="8910000" cy="5940000"/>
          </a:xfrm>
          <a:prstGeom prst="rect">
            <a:avLst/>
          </a:prstGeom>
          <a:ln w="66675" cmpd="dbl">
            <a:solidFill>
              <a:srgbClr val="FFFF00"/>
            </a:solidFill>
          </a:ln>
        </p:spPr>
      </p:pic>
      <p:sp>
        <p:nvSpPr>
          <p:cNvPr id="4" name="ZoneTexte 3">
            <a:extLst>
              <a:ext uri="{FF2B5EF4-FFF2-40B4-BE49-F238E27FC236}">
                <a16:creationId xmlns:a16="http://schemas.microsoft.com/office/drawing/2014/main" id="{4693279A-170B-97EA-EDB5-FBE916B3A1FB}"/>
              </a:ext>
            </a:extLst>
          </p:cNvPr>
          <p:cNvSpPr txBox="1"/>
          <p:nvPr/>
        </p:nvSpPr>
        <p:spPr>
          <a:xfrm>
            <a:off x="1893364" y="5568003"/>
            <a:ext cx="9304904" cy="830997"/>
          </a:xfrm>
          <a:prstGeom prst="rect">
            <a:avLst/>
          </a:prstGeom>
          <a:noFill/>
        </p:spPr>
        <p:txBody>
          <a:bodyPr wrap="square" rtlCol="0">
            <a:spAutoFit/>
          </a:bodyPr>
          <a:lstStyle/>
          <a:p>
            <a:r>
              <a:rPr lang="fr-FR" sz="2400" b="1" dirty="0">
                <a:solidFill>
                  <a:schemeClr val="bg1"/>
                </a:solidFill>
              </a:rPr>
              <a:t>Parc national d’</a:t>
            </a:r>
            <a:r>
              <a:rPr lang="fr-FR" sz="2400" b="1" dirty="0" err="1">
                <a:solidFill>
                  <a:schemeClr val="bg1"/>
                </a:solidFill>
              </a:rPr>
              <a:t>Ojcow</a:t>
            </a:r>
            <a:endParaRPr lang="fr-FR" sz="2400" b="1" dirty="0">
              <a:solidFill>
                <a:schemeClr val="bg1"/>
              </a:solidFill>
            </a:endParaRPr>
          </a:p>
          <a:p>
            <a:r>
              <a:rPr lang="fr-FR" sz="2400" b="1" dirty="0" err="1">
                <a:solidFill>
                  <a:schemeClr val="bg1"/>
                </a:solidFill>
              </a:rPr>
              <a:t>Ojcow</a:t>
            </a:r>
            <a:r>
              <a:rPr lang="fr-FR" sz="2400" b="1" dirty="0">
                <a:solidFill>
                  <a:schemeClr val="bg1"/>
                </a:solidFill>
              </a:rPr>
              <a:t> parc-national, Pologne</a:t>
            </a:r>
          </a:p>
        </p:txBody>
      </p:sp>
    </p:spTree>
    <p:extLst>
      <p:ext uri="{BB962C8B-B14F-4D97-AF65-F5344CB8AC3E}">
        <p14:creationId xmlns:p14="http://schemas.microsoft.com/office/powerpoint/2010/main" val="809354035"/>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heval, bâtiment, personne&#10;&#10;Description générée automatiquement">
            <a:extLst>
              <a:ext uri="{FF2B5EF4-FFF2-40B4-BE49-F238E27FC236}">
                <a16:creationId xmlns:a16="http://schemas.microsoft.com/office/drawing/2014/main" id="{B3063DDE-4840-6417-B380-5A9EEC8DEE8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48034" y="459000"/>
            <a:ext cx="8295931" cy="5940000"/>
          </a:xfrm>
          <a:prstGeom prst="rect">
            <a:avLst/>
          </a:prstGeom>
          <a:ln w="63500" cmpd="dbl">
            <a:solidFill>
              <a:schemeClr val="bg1"/>
            </a:solidFill>
          </a:ln>
        </p:spPr>
      </p:pic>
      <p:sp>
        <p:nvSpPr>
          <p:cNvPr id="6" name="ZoneTexte 5">
            <a:extLst>
              <a:ext uri="{FF2B5EF4-FFF2-40B4-BE49-F238E27FC236}">
                <a16:creationId xmlns:a16="http://schemas.microsoft.com/office/drawing/2014/main" id="{A0995F3D-F4B9-1D1A-BA93-3B4C82166F8B}"/>
              </a:ext>
            </a:extLst>
          </p:cNvPr>
          <p:cNvSpPr txBox="1"/>
          <p:nvPr/>
        </p:nvSpPr>
        <p:spPr>
          <a:xfrm>
            <a:off x="5674291" y="6396335"/>
            <a:ext cx="8505172" cy="461665"/>
          </a:xfrm>
          <a:prstGeom prst="rect">
            <a:avLst/>
          </a:prstGeom>
          <a:noFill/>
        </p:spPr>
        <p:txBody>
          <a:bodyPr wrap="square" rtlCol="0">
            <a:spAutoFit/>
          </a:bodyPr>
          <a:lstStyle/>
          <a:p>
            <a:r>
              <a:rPr lang="fr-FR" sz="2400" b="1" dirty="0">
                <a:solidFill>
                  <a:schemeClr val="bg1"/>
                </a:solidFill>
              </a:rPr>
              <a:t>Gdańsk</a:t>
            </a:r>
          </a:p>
        </p:txBody>
      </p:sp>
    </p:spTree>
    <p:extLst>
      <p:ext uri="{BB962C8B-B14F-4D97-AF65-F5344CB8AC3E}">
        <p14:creationId xmlns:p14="http://schemas.microsoft.com/office/powerpoint/2010/main" val="2473742183"/>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hotographie aérienne&#10;&#10;Description générée automatiquement">
            <a:extLst>
              <a:ext uri="{FF2B5EF4-FFF2-40B4-BE49-F238E27FC236}">
                <a16:creationId xmlns:a16="http://schemas.microsoft.com/office/drawing/2014/main" id="{3D1CC4C5-8080-5C81-F448-238BCD0944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84822" y="459000"/>
            <a:ext cx="8294398" cy="5940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ZoneTexte 3">
            <a:extLst>
              <a:ext uri="{FF2B5EF4-FFF2-40B4-BE49-F238E27FC236}">
                <a16:creationId xmlns:a16="http://schemas.microsoft.com/office/drawing/2014/main" id="{B055A4E5-31D0-053D-7FF9-0EE19BF71E05}"/>
              </a:ext>
            </a:extLst>
          </p:cNvPr>
          <p:cNvSpPr txBox="1"/>
          <p:nvPr/>
        </p:nvSpPr>
        <p:spPr>
          <a:xfrm>
            <a:off x="7287309" y="5198671"/>
            <a:ext cx="3417588" cy="1200329"/>
          </a:xfrm>
          <a:prstGeom prst="rect">
            <a:avLst/>
          </a:prstGeom>
          <a:noFill/>
        </p:spPr>
        <p:txBody>
          <a:bodyPr wrap="square" rtlCol="0">
            <a:spAutoFit/>
          </a:bodyPr>
          <a:lstStyle/>
          <a:p>
            <a:r>
              <a:rPr lang="fr-FR" sz="2400" b="1" dirty="0">
                <a:solidFill>
                  <a:schemeClr val="bg1"/>
                </a:solidFill>
              </a:rPr>
              <a:t>le château de Malbork, Sopot, la presqu’Île de Hel et de la Vistule…</a:t>
            </a:r>
          </a:p>
        </p:txBody>
      </p:sp>
    </p:spTree>
    <p:extLst>
      <p:ext uri="{BB962C8B-B14F-4D97-AF65-F5344CB8AC3E}">
        <p14:creationId xmlns:p14="http://schemas.microsoft.com/office/powerpoint/2010/main" val="3672681074"/>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eau&#10;&#10;Description générée automatiquement">
            <a:extLst>
              <a:ext uri="{FF2B5EF4-FFF2-40B4-BE49-F238E27FC236}">
                <a16:creationId xmlns:a16="http://schemas.microsoft.com/office/drawing/2014/main" id="{D3240E76-78FB-3CB1-C978-20BFEA426B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23128" y="369000"/>
            <a:ext cx="8545743" cy="612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D8940691-26C0-C463-B2A1-3B60DB0B0E24}"/>
              </a:ext>
            </a:extLst>
          </p:cNvPr>
          <p:cNvSpPr txBox="1"/>
          <p:nvPr/>
        </p:nvSpPr>
        <p:spPr>
          <a:xfrm>
            <a:off x="5592868" y="6027335"/>
            <a:ext cx="3511296" cy="461665"/>
          </a:xfrm>
          <a:prstGeom prst="rect">
            <a:avLst/>
          </a:prstGeom>
          <a:noFill/>
        </p:spPr>
        <p:txBody>
          <a:bodyPr wrap="square" rtlCol="0">
            <a:spAutoFit/>
          </a:bodyPr>
          <a:lstStyle/>
          <a:p>
            <a:r>
              <a:rPr lang="fr-FR" sz="2400" b="1" dirty="0">
                <a:solidFill>
                  <a:schemeClr val="bg1"/>
                </a:solidFill>
              </a:rPr>
              <a:t>Gdańsk</a:t>
            </a:r>
          </a:p>
        </p:txBody>
      </p:sp>
    </p:spTree>
    <p:extLst>
      <p:ext uri="{BB962C8B-B14F-4D97-AF65-F5344CB8AC3E}">
        <p14:creationId xmlns:p14="http://schemas.microsoft.com/office/powerpoint/2010/main" val="3036674883"/>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plat, assiette, Cuisine&#10;&#10;Description générée automatiquement">
            <a:extLst>
              <a:ext uri="{FF2B5EF4-FFF2-40B4-BE49-F238E27FC236}">
                <a16:creationId xmlns:a16="http://schemas.microsoft.com/office/drawing/2014/main" id="{EE71035F-4A41-942D-793B-9331B11DB21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59874" y="595669"/>
            <a:ext cx="7841977" cy="5616000"/>
          </a:xfrm>
          <a:prstGeom prst="rect">
            <a:avLst/>
          </a:prstGeom>
          <a:solidFill>
            <a:srgbClr val="000000">
              <a:shade val="95000"/>
            </a:srgbClr>
          </a:solidFill>
          <a:ln w="444500" cap="sq">
            <a:solidFill>
              <a:schemeClr val="bg2"/>
            </a:solidFill>
            <a:miter lim="800000"/>
          </a:ln>
          <a:effectLst>
            <a:outerShdw blurRad="254000" dist="190500" dir="2700000" sy="90000" algn="bl" rotWithShape="0">
              <a:srgbClr val="000000">
                <a:alpha val="40000"/>
              </a:srgbClr>
            </a:outerShdw>
          </a:effectLst>
        </p:spPr>
      </p:pic>
      <p:sp>
        <p:nvSpPr>
          <p:cNvPr id="4" name="ZoneTexte 3">
            <a:extLst>
              <a:ext uri="{FF2B5EF4-FFF2-40B4-BE49-F238E27FC236}">
                <a16:creationId xmlns:a16="http://schemas.microsoft.com/office/drawing/2014/main" id="{ADB39DA9-0FF3-C50D-B4AA-011EB98282C2}"/>
              </a:ext>
            </a:extLst>
          </p:cNvPr>
          <p:cNvSpPr txBox="1"/>
          <p:nvPr/>
        </p:nvSpPr>
        <p:spPr>
          <a:xfrm>
            <a:off x="9742153" y="2240918"/>
            <a:ext cx="2379946" cy="3046988"/>
          </a:xfrm>
          <a:prstGeom prst="rect">
            <a:avLst/>
          </a:prstGeom>
          <a:noFill/>
        </p:spPr>
        <p:txBody>
          <a:bodyPr wrap="square" rtlCol="0">
            <a:spAutoFit/>
          </a:bodyPr>
          <a:lstStyle/>
          <a:p>
            <a:r>
              <a:rPr lang="fr-FR" sz="2400" b="1">
                <a:solidFill>
                  <a:schemeClr val="bg1"/>
                </a:solidFill>
              </a:rPr>
              <a:t> gouter aux spécialités de la gastronomie polonaise, les “pierogis”, le “żurek”, les “placki” ou le “bigos”…</a:t>
            </a:r>
            <a:endParaRPr lang="fr-FR" sz="2400" b="1" dirty="0">
              <a:solidFill>
                <a:schemeClr val="bg1"/>
              </a:solidFill>
            </a:endParaRPr>
          </a:p>
        </p:txBody>
      </p:sp>
    </p:spTree>
    <p:extLst>
      <p:ext uri="{BB962C8B-B14F-4D97-AF65-F5344CB8AC3E}">
        <p14:creationId xmlns:p14="http://schemas.microsoft.com/office/powerpoint/2010/main" val="2459741540"/>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Cuisine, plat, recette&#10;&#10;Description générée automatiquement">
            <a:extLst>
              <a:ext uri="{FF2B5EF4-FFF2-40B4-BE49-F238E27FC236}">
                <a16:creationId xmlns:a16="http://schemas.microsoft.com/office/drawing/2014/main" id="{809902D2-4D9B-ED7A-DE7A-2D55BBF8AE5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48801" y="335975"/>
            <a:ext cx="8294398" cy="5940000"/>
          </a:xfrm>
          <a:prstGeom prst="rect">
            <a:avLst/>
          </a:prstGeom>
          <a:solidFill>
            <a:srgbClr val="FFFFFF">
              <a:shade val="85000"/>
            </a:srgbClr>
          </a:solidFill>
          <a:ln w="190500" cap="rnd">
            <a:solidFill>
              <a:srgbClr val="FFC000"/>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4" name="ZoneTexte 3">
            <a:extLst>
              <a:ext uri="{FF2B5EF4-FFF2-40B4-BE49-F238E27FC236}">
                <a16:creationId xmlns:a16="http://schemas.microsoft.com/office/drawing/2014/main" id="{C2E1DCD0-5552-EE93-3AC5-E9EBC0BC1234}"/>
              </a:ext>
            </a:extLst>
          </p:cNvPr>
          <p:cNvSpPr txBox="1"/>
          <p:nvPr/>
        </p:nvSpPr>
        <p:spPr>
          <a:xfrm>
            <a:off x="3757808" y="6291192"/>
            <a:ext cx="8718115" cy="461665"/>
          </a:xfrm>
          <a:prstGeom prst="rect">
            <a:avLst/>
          </a:prstGeom>
          <a:noFill/>
        </p:spPr>
        <p:txBody>
          <a:bodyPr wrap="square" rtlCol="0">
            <a:spAutoFit/>
          </a:bodyPr>
          <a:lstStyle/>
          <a:p>
            <a:r>
              <a:rPr lang="fr-FR" sz="2400" b="1" dirty="0">
                <a:solidFill>
                  <a:schemeClr val="bg1"/>
                </a:solidFill>
              </a:rPr>
              <a:t>Le Bigos Plat Traditionnel  Polonais</a:t>
            </a:r>
          </a:p>
        </p:txBody>
      </p:sp>
    </p:spTree>
    <p:extLst>
      <p:ext uri="{BB962C8B-B14F-4D97-AF65-F5344CB8AC3E}">
        <p14:creationId xmlns:p14="http://schemas.microsoft.com/office/powerpoint/2010/main" val="594265447"/>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oie&#10;&#10;Description générée automatiquement">
            <a:extLst>
              <a:ext uri="{FF2B5EF4-FFF2-40B4-BE49-F238E27FC236}">
                <a16:creationId xmlns:a16="http://schemas.microsoft.com/office/drawing/2014/main" id="{72E5FAC5-E25C-7D4C-18FE-61FF5936780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9680" y="347008"/>
            <a:ext cx="8892639" cy="5940000"/>
          </a:xfrm>
          <a:prstGeom prst="rect">
            <a:avLst/>
          </a:prstGeom>
          <a:ln w="63500" cmpd="dbl">
            <a:solidFill>
              <a:srgbClr val="FFC000"/>
            </a:solidFill>
          </a:ln>
        </p:spPr>
      </p:pic>
      <p:sp>
        <p:nvSpPr>
          <p:cNvPr id="4" name="ZoneTexte 3">
            <a:extLst>
              <a:ext uri="{FF2B5EF4-FFF2-40B4-BE49-F238E27FC236}">
                <a16:creationId xmlns:a16="http://schemas.microsoft.com/office/drawing/2014/main" id="{393898AB-6905-90E6-1BCB-4DBA199EC548}"/>
              </a:ext>
            </a:extLst>
          </p:cNvPr>
          <p:cNvSpPr txBox="1"/>
          <p:nvPr/>
        </p:nvSpPr>
        <p:spPr>
          <a:xfrm>
            <a:off x="3983277" y="6287008"/>
            <a:ext cx="8116866" cy="461665"/>
          </a:xfrm>
          <a:prstGeom prst="rect">
            <a:avLst/>
          </a:prstGeom>
          <a:noFill/>
        </p:spPr>
        <p:txBody>
          <a:bodyPr wrap="square" rtlCol="0">
            <a:spAutoFit/>
          </a:bodyPr>
          <a:lstStyle/>
          <a:p>
            <a:r>
              <a:rPr lang="fr-FR" sz="2400" b="1" dirty="0">
                <a:solidFill>
                  <a:schemeClr val="bg1"/>
                </a:solidFill>
              </a:rPr>
              <a:t>La ville Polonaise De Wroclaw</a:t>
            </a:r>
          </a:p>
        </p:txBody>
      </p:sp>
    </p:spTree>
    <p:extLst>
      <p:ext uri="{BB962C8B-B14F-4D97-AF65-F5344CB8AC3E}">
        <p14:creationId xmlns:p14="http://schemas.microsoft.com/office/powerpoint/2010/main" val="2817445567"/>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ammifère, bison, herbe&#10;&#10;Description générée automatiquement">
            <a:extLst>
              <a:ext uri="{FF2B5EF4-FFF2-40B4-BE49-F238E27FC236}">
                <a16:creationId xmlns:a16="http://schemas.microsoft.com/office/drawing/2014/main" id="{46217FD1-F7DC-4DC0-DB79-A18A3EF2F0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9080" y="603000"/>
            <a:ext cx="8478000" cy="5652000"/>
          </a:xfrm>
          <a:prstGeom prst="rect">
            <a:avLst/>
          </a:prstGeom>
          <a:ln w="228600" cap="sq" cmpd="thickThin">
            <a:solidFill>
              <a:schemeClr val="accent4"/>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432F546-4F90-3F7B-A172-6DE475DB27AF}"/>
              </a:ext>
            </a:extLst>
          </p:cNvPr>
          <p:cNvSpPr txBox="1"/>
          <p:nvPr/>
        </p:nvSpPr>
        <p:spPr>
          <a:xfrm>
            <a:off x="2073025" y="0"/>
            <a:ext cx="6951946" cy="461665"/>
          </a:xfrm>
          <a:prstGeom prst="rect">
            <a:avLst/>
          </a:prstGeom>
          <a:noFill/>
        </p:spPr>
        <p:txBody>
          <a:bodyPr wrap="square" rtlCol="0">
            <a:spAutoFit/>
          </a:bodyPr>
          <a:lstStyle/>
          <a:p>
            <a:r>
              <a:rPr lang="fr-FR" sz="2400" b="1" dirty="0">
                <a:solidFill>
                  <a:schemeClr val="bg1"/>
                </a:solidFill>
              </a:rPr>
              <a:t>Lorient Vous A Présenté La Pologne </a:t>
            </a:r>
          </a:p>
        </p:txBody>
      </p:sp>
      <p:sp>
        <p:nvSpPr>
          <p:cNvPr id="5" name="ZoneTexte 4">
            <a:extLst>
              <a:ext uri="{FF2B5EF4-FFF2-40B4-BE49-F238E27FC236}">
                <a16:creationId xmlns:a16="http://schemas.microsoft.com/office/drawing/2014/main" id="{621E7FE7-C5D2-0CA6-4342-A2D79013D85A}"/>
              </a:ext>
            </a:extLst>
          </p:cNvPr>
          <p:cNvSpPr txBox="1"/>
          <p:nvPr/>
        </p:nvSpPr>
        <p:spPr>
          <a:xfrm>
            <a:off x="2411226" y="6396335"/>
            <a:ext cx="5793320" cy="461665"/>
          </a:xfrm>
          <a:prstGeom prst="rect">
            <a:avLst/>
          </a:prstGeom>
          <a:noFill/>
        </p:spPr>
        <p:txBody>
          <a:bodyPr wrap="square" rtlCol="0">
            <a:spAutoFit/>
          </a:bodyPr>
          <a:lstStyle/>
          <a:p>
            <a:r>
              <a:rPr lang="fr-FR" sz="2400" b="1" dirty="0">
                <a:solidFill>
                  <a:schemeClr val="bg1"/>
                </a:solidFill>
              </a:rPr>
              <a:t>Parc national des Tatras (Bison )</a:t>
            </a:r>
          </a:p>
        </p:txBody>
      </p:sp>
      <p:sp>
        <p:nvSpPr>
          <p:cNvPr id="6" name="ZoneTexte 5">
            <a:extLst>
              <a:ext uri="{FF2B5EF4-FFF2-40B4-BE49-F238E27FC236}">
                <a16:creationId xmlns:a16="http://schemas.microsoft.com/office/drawing/2014/main" id="{469BEFAA-CB56-9963-2999-4E6EF6A76357}"/>
              </a:ext>
            </a:extLst>
          </p:cNvPr>
          <p:cNvSpPr txBox="1"/>
          <p:nvPr/>
        </p:nvSpPr>
        <p:spPr>
          <a:xfrm>
            <a:off x="8976986" y="2373496"/>
            <a:ext cx="2855934" cy="830997"/>
          </a:xfrm>
          <a:prstGeom prst="rect">
            <a:avLst/>
          </a:prstGeom>
          <a:noFill/>
        </p:spPr>
        <p:txBody>
          <a:bodyPr wrap="square" rtlCol="0">
            <a:spAutoFit/>
          </a:bodyPr>
          <a:lstStyle/>
          <a:p>
            <a:r>
              <a:rPr lang="fr-FR" sz="2400" b="1" dirty="0">
                <a:solidFill>
                  <a:schemeClr val="bg1"/>
                </a:solidFill>
              </a:rPr>
              <a:t>Les Images Et Le Son Du Net</a:t>
            </a:r>
          </a:p>
        </p:txBody>
      </p:sp>
      <p:sp>
        <p:nvSpPr>
          <p:cNvPr id="8" name="ZoneTexte 7">
            <a:extLst>
              <a:ext uri="{FF2B5EF4-FFF2-40B4-BE49-F238E27FC236}">
                <a16:creationId xmlns:a16="http://schemas.microsoft.com/office/drawing/2014/main" id="{3BD79E0D-D41B-94D0-0D57-564A602DFB16}"/>
              </a:ext>
            </a:extLst>
          </p:cNvPr>
          <p:cNvSpPr txBox="1"/>
          <p:nvPr/>
        </p:nvSpPr>
        <p:spPr>
          <a:xfrm>
            <a:off x="10008296" y="3429000"/>
            <a:ext cx="2672219"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3494161220"/>
      </p:ext>
    </p:extLst>
  </p:cSld>
  <p:clrMapOvr>
    <a:masterClrMapping/>
  </p:clrMapOvr>
  <mc:AlternateContent xmlns:mc="http://schemas.openxmlformats.org/markup-compatibility/2006">
    <mc:Choice xmlns:p14="http://schemas.microsoft.com/office/powerpoint/2010/main" Requires="p14">
      <p:transition spd="slow" p14:dur="5000" advClick="0" advTm="12000"/>
    </mc:Choice>
    <mc:Fallback>
      <p:transition spd="slow" advClick="0" advTm="12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354</Words>
  <Application>Microsoft Office PowerPoint</Application>
  <PresentationFormat>Grand écran</PresentationFormat>
  <Paragraphs>37</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2023-10-10T07:15:21Z</dcterms:created>
  <dcterms:modified xsi:type="dcterms:W3CDTF">2023-10-10T10:51:42Z</dcterms:modified>
</cp:coreProperties>
</file>