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86" r:id="rId4"/>
    <p:sldId id="287" r:id="rId5"/>
    <p:sldId id="288" r:id="rId6"/>
    <p:sldId id="284" r:id="rId7"/>
    <p:sldId id="285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3" r:id="rId18"/>
    <p:sldId id="274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pmO23VOSKqLz/spNtkkew==" hashData="vjso2c/wILPHvCZdmw4kYg24bhSzQbeR0Y6Wqyqt9REMd3yutJ1oI5MlQclFTCkThDUSlbJTcTbYvqoOLEdf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E1214B-B1E9-46AC-87D7-1E1CAC095652}" v="86" dt="2023-09-26T07:35:50.566"/>
    <p1510:client id="{882BF5F4-3E81-4012-9505-ACF158E37432}" v="19" dt="2023-09-25T11:13:43.0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75" autoAdjust="0"/>
    <p:restoredTop sz="94660"/>
  </p:normalViewPr>
  <p:slideViewPr>
    <p:cSldViewPr snapToGrid="0">
      <p:cViewPr varScale="1">
        <p:scale>
          <a:sx n="89" d="100"/>
          <a:sy n="89" d="100"/>
        </p:scale>
        <p:origin x="6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0D93EB-378E-B213-C2C5-9EB221FBB8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57FDCDE-3FBC-60E7-7F80-45FAF21004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2DE6D8-B1E9-985B-5523-3F8398D46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DE4851-F62F-0434-DBDE-1A4C555A3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BC05AB-051E-84A9-B3F7-00F9BE6BF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42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E6003F-21FC-AC94-E332-A6828C178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7E948B-3E8C-0B53-0801-955447BD79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0DBB81-BF81-E1C4-8D7E-55C8EB068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AD95E4-E919-FBCA-C6F5-E650BFEF4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8C8CA3-E873-037E-48FC-9A682F8C7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29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6C07A-62FE-DCB0-6DA5-8658ED3D4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84DB16-77A6-E700-4802-A5B0AA7436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06A6EF-A6D9-6824-6BCE-940E30391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01FD5E-8B73-AC9C-2760-5E9B682BF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859649-4F46-3C98-9A2E-B1BFD7E1F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63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DB0FD4-D668-33FE-713D-D8164F3FB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E268FA-2CC6-CEC1-F2CB-925CEBDD86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53C08E-6A68-E3DA-20DB-E324FEFA3C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77C17E8-A3D5-55F2-6B00-5E786AFF3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103B8C-E010-DC61-9F1E-B042675CD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60498A-C456-76A7-E493-4C22FA31F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96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96EFE0-D848-4177-31B1-5C4114538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B68359A-67C1-CBE1-7B38-BEA5155D09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E228A58-12CD-EAA2-6A05-46978EFD99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7EF16A-180A-A9F2-572B-20B7CE0100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AE41598-A974-1415-7640-AE637379C6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FC07C5F-AC9F-E655-B751-EB993699A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A46A172-D1CB-A5B9-E30D-6346FB105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1ACF6D4-0379-7FF9-CAD1-5291FE743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408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C3D49B-2BC6-8E94-3B34-372864C58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73B9E40-9654-B8FE-5411-8D81972A4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C03990B-1D31-8DBE-6E66-E417DFD1B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644A41F-64A1-6E55-14AC-885F8802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28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7613FC9-5991-EF41-BCA3-32501B57D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5D8332B-83A0-1F60-CAD1-45CE1D161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7975519-0642-A311-D6DE-A4FD3C95D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289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E552D9-BD12-2B8B-B675-EBB8CC550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5D6774-86F2-BB17-DBC4-3799E15176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68DF38-6269-BB99-E6A1-6E54B4367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F33B0B-C49A-EACE-AA64-527F1761C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F0B63B-01D3-BEEA-920B-8480CC731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5CF8E4-F61A-AA21-C2A0-61E14B62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49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568EAE-6417-8057-7FA3-0DC7FD7C9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B8B7078-3DAF-C35A-0745-59160E5465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D3C8B5-CD79-BE60-84FD-EBB48C95FB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87B403-E835-A5D4-595D-FC1F15974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D28205-D074-31E4-9962-C8DFC2289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1BA2C7F-6C92-60E1-DF8B-93A5BCEF9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56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263D0F-FA2E-D0F8-4FE2-C41DF1D45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050085-241D-1CB5-07C4-7D8E8DF7D8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D41AE8-18B8-B7DD-E3FD-593226B87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0EBC8D-55EF-5F75-3AA7-79BF945B3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AD18DC-BBC4-F611-5B47-D746793A4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575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BD54DD0-B5C4-A7A7-6AAE-98F881F80F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8173B66-D1B4-3F4C-9AD9-35074E08C5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E9DB84-0340-8335-8818-013EB8E96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641211-0C35-E615-FEBD-9EECC325F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4A044D-BE49-114E-9C05-29554A751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35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7513248-6C2F-C6AC-457F-7684D2E3E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CC290C-062C-C8FC-6129-1FC9F1008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D6D0A3-6E42-EAEA-D068-042350606F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41E92-F98E-4D16-8B19-0F21B9EE5D51}" type="datetimeFigureOut">
              <a:rPr lang="fr-FR" smtClean="0"/>
              <a:t>26/09/2023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EE7F86-FBCC-B468-5B52-A30A210B2E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E5687F-FCA9-25E1-4B45-63DA1FC354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A8765-17E1-4AAA-8518-9759D5DDE7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031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1A7E6ACC-45D7-CA89-65D3-2BB1B5C26E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3562E4-D827-5A1E-AD43-D9342BE4243A}"/>
              </a:ext>
            </a:extLst>
          </p:cNvPr>
          <p:cNvSpPr txBox="1"/>
          <p:nvPr/>
        </p:nvSpPr>
        <p:spPr>
          <a:xfrm>
            <a:off x="977195" y="6396335"/>
            <a:ext cx="11569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de Mas Chaban (lacs de Haute-Charente), pâturages, clocher, maisons et arbres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FD8D3B0-BC49-C7AF-DD5C-D524F01874AF}"/>
              </a:ext>
            </a:extLst>
          </p:cNvPr>
          <p:cNvSpPr txBox="1"/>
          <p:nvPr/>
        </p:nvSpPr>
        <p:spPr>
          <a:xfrm>
            <a:off x="2853702" y="87335"/>
            <a:ext cx="9523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Les Régions Dee Charentes </a:t>
            </a:r>
          </a:p>
        </p:txBody>
      </p:sp>
    </p:spTree>
    <p:extLst>
      <p:ext uri="{BB962C8B-B14F-4D97-AF65-F5344CB8AC3E}">
        <p14:creationId xmlns:p14="http://schemas.microsoft.com/office/powerpoint/2010/main" val="1169886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:sndAc>
          <p:stSnd loop="1">
            <p:snd r:embed="rId2" name="Quand la charente a débordé.wav"/>
          </p:stSnd>
        </p:sndAc>
      </p:transition>
    </mc:Choice>
    <mc:Fallback>
      <p:transition spd="slow" advClick="0" advTm="15000">
        <p:sndAc>
          <p:stSnd loop="1">
            <p:snd r:embed="rId2" name="Quand la charente a débordé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6B098440-3CDC-D562-C7BC-8E01EE1250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198783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DBFE80-274F-F39F-9402-0ABE3E6545EB}"/>
              </a:ext>
            </a:extLst>
          </p:cNvPr>
          <p:cNvSpPr txBox="1"/>
          <p:nvPr/>
        </p:nvSpPr>
        <p:spPr>
          <a:xfrm>
            <a:off x="3392557" y="6318783"/>
            <a:ext cx="8441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Fleuve Charente (vallée de la Charente)</a:t>
            </a:r>
          </a:p>
        </p:txBody>
      </p:sp>
    </p:spTree>
    <p:extLst>
      <p:ext uri="{BB962C8B-B14F-4D97-AF65-F5344CB8AC3E}">
        <p14:creationId xmlns:p14="http://schemas.microsoft.com/office/powerpoint/2010/main" val="163492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rrain, bétail, mammifère&#10;&#10;Description générée automatiquement">
            <a:extLst>
              <a:ext uri="{FF2B5EF4-FFF2-40B4-BE49-F238E27FC236}">
                <a16:creationId xmlns:a16="http://schemas.microsoft.com/office/drawing/2014/main" id="{275267C7-7C17-1E1D-39CD-FE04D7C97D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2034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E49CE0-EB90-2C89-8F4E-D0C523C1C427}"/>
              </a:ext>
            </a:extLst>
          </p:cNvPr>
          <p:cNvSpPr txBox="1"/>
          <p:nvPr/>
        </p:nvSpPr>
        <p:spPr>
          <a:xfrm>
            <a:off x="4348382" y="6332034"/>
            <a:ext cx="8453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Deux vaches dans une prairie</a:t>
            </a:r>
          </a:p>
        </p:txBody>
      </p:sp>
    </p:spTree>
    <p:extLst>
      <p:ext uri="{BB962C8B-B14F-4D97-AF65-F5344CB8AC3E}">
        <p14:creationId xmlns:p14="http://schemas.microsoft.com/office/powerpoint/2010/main" val="2225370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plante, texte&#10;&#10;Description générée automatiquement">
            <a:extLst>
              <a:ext uri="{FF2B5EF4-FFF2-40B4-BE49-F238E27FC236}">
                <a16:creationId xmlns:a16="http://schemas.microsoft.com/office/drawing/2014/main" id="{8730CD2D-E3D3-9870-FA63-AE6D2B903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000" y="837000"/>
            <a:ext cx="9984000" cy="5184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9FCD1B9-52D3-968D-D8DA-2A58F6ACE905}"/>
              </a:ext>
            </a:extLst>
          </p:cNvPr>
          <p:cNvSpPr txBox="1"/>
          <p:nvPr/>
        </p:nvSpPr>
        <p:spPr>
          <a:xfrm>
            <a:off x="2955234" y="6021000"/>
            <a:ext cx="9541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« Plus Beaux Villages de France » en Charente-</a:t>
            </a:r>
          </a:p>
        </p:txBody>
      </p:sp>
    </p:spTree>
    <p:extLst>
      <p:ext uri="{BB962C8B-B14F-4D97-AF65-F5344CB8AC3E}">
        <p14:creationId xmlns:p14="http://schemas.microsoft.com/office/powerpoint/2010/main" val="110344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1C2DCD1-74E1-1405-C280-7652744EB0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969" y="549000"/>
            <a:ext cx="11198062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389735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Bayou&#10;&#10;Description générée automatiquement">
            <a:extLst>
              <a:ext uri="{FF2B5EF4-FFF2-40B4-BE49-F238E27FC236}">
                <a16:creationId xmlns:a16="http://schemas.microsoft.com/office/drawing/2014/main" id="{11F8AFF5-00CF-B1A9-47E0-AF2936B30E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1085" y="369000"/>
            <a:ext cx="8009829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02369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rasserie, intérieur, cylindre, mur&#10;&#10;Description générée automatiquement">
            <a:extLst>
              <a:ext uri="{FF2B5EF4-FFF2-40B4-BE49-F238E27FC236}">
                <a16:creationId xmlns:a16="http://schemas.microsoft.com/office/drawing/2014/main" id="{1961103D-1543-C009-F8F2-0DC148CCDD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410817"/>
            <a:ext cx="1024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1760F6-0047-1437-65E1-A4798B98631B}"/>
              </a:ext>
            </a:extLst>
          </p:cNvPr>
          <p:cNvSpPr txBox="1"/>
          <p:nvPr/>
        </p:nvSpPr>
        <p:spPr>
          <a:xfrm>
            <a:off x="3405809" y="5964991"/>
            <a:ext cx="95680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Distillerie au Maine-Giraud, Charente.</a:t>
            </a:r>
          </a:p>
        </p:txBody>
      </p:sp>
    </p:spTree>
    <p:extLst>
      <p:ext uri="{BB962C8B-B14F-4D97-AF65-F5344CB8AC3E}">
        <p14:creationId xmlns:p14="http://schemas.microsoft.com/office/powerpoint/2010/main" val="770482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&#10;&#10;Description générée automatiquement">
            <a:extLst>
              <a:ext uri="{FF2B5EF4-FFF2-40B4-BE49-F238E27FC236}">
                <a16:creationId xmlns:a16="http://schemas.microsoft.com/office/drawing/2014/main" id="{30A62943-DDB2-139F-FE38-FDEA909878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2035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950CE1-BA5A-096D-DC42-8CE49FBF53E0}"/>
              </a:ext>
            </a:extLst>
          </p:cNvPr>
          <p:cNvSpPr txBox="1"/>
          <p:nvPr/>
        </p:nvSpPr>
        <p:spPr>
          <a:xfrm>
            <a:off x="4348382" y="6059701"/>
            <a:ext cx="8652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Façade de La Coursive.</a:t>
            </a:r>
          </a:p>
        </p:txBody>
      </p:sp>
    </p:spTree>
    <p:extLst>
      <p:ext uri="{BB962C8B-B14F-4D97-AF65-F5344CB8AC3E}">
        <p14:creationId xmlns:p14="http://schemas.microsoft.com/office/powerpoint/2010/main" val="105689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classique&#10;&#10;Description générée automatiquement">
            <a:extLst>
              <a:ext uri="{FF2B5EF4-FFF2-40B4-BE49-F238E27FC236}">
                <a16:creationId xmlns:a16="http://schemas.microsoft.com/office/drawing/2014/main" id="{AADFC721-C81E-F960-B66E-B026AB7C9B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5872" y="251792"/>
            <a:ext cx="9172831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B658D0-DB5A-49D7-FFC1-68707F6061C1}"/>
              </a:ext>
            </a:extLst>
          </p:cNvPr>
          <p:cNvSpPr txBox="1"/>
          <p:nvPr/>
        </p:nvSpPr>
        <p:spPr>
          <a:xfrm>
            <a:off x="4627367" y="6371792"/>
            <a:ext cx="9592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Théâtre d'Angoulême.</a:t>
            </a:r>
          </a:p>
        </p:txBody>
      </p:sp>
    </p:spTree>
    <p:extLst>
      <p:ext uri="{BB962C8B-B14F-4D97-AF65-F5344CB8AC3E}">
        <p14:creationId xmlns:p14="http://schemas.microsoft.com/office/powerpoint/2010/main" val="232490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bâtiment, pierre, plein air&#10;&#10;Description générée automatiquement">
            <a:extLst>
              <a:ext uri="{FF2B5EF4-FFF2-40B4-BE49-F238E27FC236}">
                <a16:creationId xmlns:a16="http://schemas.microsoft.com/office/drawing/2014/main" id="{A5836280-23DC-82BF-86F5-820AA87932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817" y="1107000"/>
            <a:ext cx="8267483" cy="4644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FF4B6A-84B0-F204-DADD-0C87638130D0}"/>
              </a:ext>
            </a:extLst>
          </p:cNvPr>
          <p:cNvSpPr txBox="1"/>
          <p:nvPr/>
        </p:nvSpPr>
        <p:spPr>
          <a:xfrm>
            <a:off x="8852452" y="1720840"/>
            <a:ext cx="32070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latrines communes, derniers vestiges d’une ville qui se voulait propre malgré l’afflux constant de Quelque 2000 Marins Et militaires en escale ,remplissant les auberges </a:t>
            </a:r>
          </a:p>
        </p:txBody>
      </p:sp>
    </p:spTree>
    <p:extLst>
      <p:ext uri="{BB962C8B-B14F-4D97-AF65-F5344CB8AC3E}">
        <p14:creationId xmlns:p14="http://schemas.microsoft.com/office/powerpoint/2010/main" val="61958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bâtiment&#10;&#10;Description générée automatiquement">
            <a:extLst>
              <a:ext uri="{FF2B5EF4-FFF2-40B4-BE49-F238E27FC236}">
                <a16:creationId xmlns:a16="http://schemas.microsoft.com/office/drawing/2014/main" id="{485D6966-E3F9-DDE9-1239-9D203B22C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490461"/>
            <a:ext cx="10800000" cy="540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4CCED1-F1F4-F658-7E7E-348AE9E0B538}"/>
              </a:ext>
            </a:extLst>
          </p:cNvPr>
          <p:cNvSpPr txBox="1"/>
          <p:nvPr/>
        </p:nvSpPr>
        <p:spPr>
          <a:xfrm>
            <a:off x="821635" y="5890461"/>
            <a:ext cx="10959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Charente, ses châteaux (ici à </a:t>
            </a:r>
            <a:r>
              <a:rPr lang="fr-FR" sz="2400" b="1" dirty="0" err="1">
                <a:solidFill>
                  <a:srgbClr val="FFFF00"/>
                </a:solidFill>
              </a:rPr>
              <a:t>Verteuil</a:t>
            </a:r>
            <a:r>
              <a:rPr lang="fr-FR" sz="2400" b="1" dirty="0">
                <a:solidFill>
                  <a:srgbClr val="FFFF00"/>
                </a:solidFill>
              </a:rPr>
              <a:t>), son fleuve, sa dolce </a:t>
            </a:r>
            <a:r>
              <a:rPr lang="fr-FR" sz="2400" b="1" dirty="0" err="1">
                <a:solidFill>
                  <a:srgbClr val="FFFF00"/>
                </a:solidFill>
              </a:rPr>
              <a:t>vita</a:t>
            </a:r>
            <a:r>
              <a:rPr lang="fr-FR" sz="2400" b="1" dirty="0">
                <a:solidFill>
                  <a:srgbClr val="FFFF00"/>
                </a:solidFill>
              </a:rPr>
              <a:t>… Tout un arsenal qui espère pouvoir peser au milieu d’une entité très marquée par le littoral</a:t>
            </a:r>
          </a:p>
        </p:txBody>
      </p:sp>
    </p:spTree>
    <p:extLst>
      <p:ext uri="{BB962C8B-B14F-4D97-AF65-F5344CB8AC3E}">
        <p14:creationId xmlns:p14="http://schemas.microsoft.com/office/powerpoint/2010/main" val="386157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nuage, herbe, ciel&#10;&#10;Description générée automatiquement">
            <a:extLst>
              <a:ext uri="{FF2B5EF4-FFF2-40B4-BE49-F238E27FC236}">
                <a16:creationId xmlns:a16="http://schemas.microsoft.com/office/drawing/2014/main" id="{7697EA0A-C39A-4D0E-2C15-8C9825F3EA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135" y="410817"/>
            <a:ext cx="860772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F809698-F145-FEBF-0B65-D0D74BA3B0A9}"/>
              </a:ext>
            </a:extLst>
          </p:cNvPr>
          <p:cNvSpPr txBox="1"/>
          <p:nvPr/>
        </p:nvSpPr>
        <p:spPr>
          <a:xfrm>
            <a:off x="3896139" y="6216350"/>
            <a:ext cx="10005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La Roche </a:t>
            </a:r>
            <a:r>
              <a:rPr lang="fr-FR" sz="2400" b="1" dirty="0" err="1">
                <a:solidFill>
                  <a:srgbClr val="FFFF00"/>
                </a:solidFill>
              </a:rPr>
              <a:t>Courbon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02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bâtiment, ciel&#10;&#10;Description générée automatiquement">
            <a:extLst>
              <a:ext uri="{FF2B5EF4-FFF2-40B4-BE49-F238E27FC236}">
                <a16:creationId xmlns:a16="http://schemas.microsoft.com/office/drawing/2014/main" id="{06E62376-D1B9-F48C-BD39-244115A73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2BC7DE2-1E94-1A42-6B3B-2F8F9EEDE276}"/>
              </a:ext>
            </a:extLst>
          </p:cNvPr>
          <p:cNvSpPr txBox="1"/>
          <p:nvPr/>
        </p:nvSpPr>
        <p:spPr>
          <a:xfrm>
            <a:off x="2729948" y="6119336"/>
            <a:ext cx="94620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Dolmen de la Garde-Epée, à Saint-Brice, en Charente.</a:t>
            </a:r>
          </a:p>
        </p:txBody>
      </p:sp>
    </p:spTree>
    <p:extLst>
      <p:ext uri="{BB962C8B-B14F-4D97-AF65-F5344CB8AC3E}">
        <p14:creationId xmlns:p14="http://schemas.microsoft.com/office/powerpoint/2010/main" val="334515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45D61D6D-314A-821E-EB70-E979DBC2BB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615" y="549000"/>
            <a:ext cx="742476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C1F4888-2114-3391-DC8D-70DBE19452A0}"/>
              </a:ext>
            </a:extLst>
          </p:cNvPr>
          <p:cNvSpPr txBox="1"/>
          <p:nvPr/>
        </p:nvSpPr>
        <p:spPr>
          <a:xfrm>
            <a:off x="2796209" y="6328878"/>
            <a:ext cx="9395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Abbaye aux Dames de Saintes, en Charente-Maritime.</a:t>
            </a:r>
          </a:p>
        </p:txBody>
      </p:sp>
    </p:spTree>
    <p:extLst>
      <p:ext uri="{BB962C8B-B14F-4D97-AF65-F5344CB8AC3E}">
        <p14:creationId xmlns:p14="http://schemas.microsoft.com/office/powerpoint/2010/main" val="355056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église&#10;&#10;Description générée automatiquement">
            <a:extLst>
              <a:ext uri="{FF2B5EF4-FFF2-40B4-BE49-F238E27FC236}">
                <a16:creationId xmlns:a16="http://schemas.microsoft.com/office/drawing/2014/main" id="{7E99C2DC-A85E-3583-ABC7-62E86206F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7722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239C8E-BBDE-B5E0-8E9A-6125A608BFAC}"/>
              </a:ext>
            </a:extLst>
          </p:cNvPr>
          <p:cNvSpPr txBox="1"/>
          <p:nvPr/>
        </p:nvSpPr>
        <p:spPr>
          <a:xfrm>
            <a:off x="188661" y="1982712"/>
            <a:ext cx="343231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Saint-Hilaire de Melle, dans les Deux-Sèvres, classée au patrimoine mondial de l'UNESCO en 1998.</a:t>
            </a:r>
          </a:p>
        </p:txBody>
      </p:sp>
    </p:spTree>
    <p:extLst>
      <p:ext uri="{BB962C8B-B14F-4D97-AF65-F5344CB8AC3E}">
        <p14:creationId xmlns:p14="http://schemas.microsoft.com/office/powerpoint/2010/main" val="355418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arcade, église, arche&#10;&#10;Description générée automatiquement">
            <a:extLst>
              <a:ext uri="{FF2B5EF4-FFF2-40B4-BE49-F238E27FC236}">
                <a16:creationId xmlns:a16="http://schemas.microsoft.com/office/drawing/2014/main" id="{67E80E52-3327-C44B-A7AB-68333B6B3A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9184" y="549000"/>
            <a:ext cx="8513631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E62B44-9A31-0709-509B-8171EBB62EB8}"/>
              </a:ext>
            </a:extLst>
          </p:cNvPr>
          <p:cNvSpPr txBox="1"/>
          <p:nvPr/>
        </p:nvSpPr>
        <p:spPr>
          <a:xfrm>
            <a:off x="3260035" y="6309000"/>
            <a:ext cx="10124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Abbaye de </a:t>
            </a:r>
            <a:r>
              <a:rPr lang="fr-FR" sz="2400" b="1" dirty="0" err="1">
                <a:solidFill>
                  <a:srgbClr val="FFFF00"/>
                </a:solidFill>
              </a:rPr>
              <a:t>Fontdouce</a:t>
            </a:r>
            <a:r>
              <a:rPr lang="fr-FR" sz="2400" b="1" dirty="0">
                <a:solidFill>
                  <a:srgbClr val="FFFF00"/>
                </a:solidFill>
              </a:rPr>
              <a:t> : la salle capitulaire.</a:t>
            </a:r>
          </a:p>
        </p:txBody>
      </p:sp>
    </p:spTree>
    <p:extLst>
      <p:ext uri="{BB962C8B-B14F-4D97-AF65-F5344CB8AC3E}">
        <p14:creationId xmlns:p14="http://schemas.microsoft.com/office/powerpoint/2010/main" val="300221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uit, Architecture médiévale, arche&#10;&#10;Description générée automatiquement">
            <a:extLst>
              <a:ext uri="{FF2B5EF4-FFF2-40B4-BE49-F238E27FC236}">
                <a16:creationId xmlns:a16="http://schemas.microsoft.com/office/drawing/2014/main" id="{0BB37D3A-C8C7-03EB-264A-6993230AEE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38E40B-E81D-3E62-7FE1-6BA33F6A8261}"/>
              </a:ext>
            </a:extLst>
          </p:cNvPr>
          <p:cNvSpPr txBox="1"/>
          <p:nvPr/>
        </p:nvSpPr>
        <p:spPr>
          <a:xfrm>
            <a:off x="8653670" y="2173357"/>
            <a:ext cx="33262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Notre-Dame-la-Grande de Poitiers, dans la Vienne (sous un éclairage restituant les polychromies originelles).</a:t>
            </a:r>
          </a:p>
        </p:txBody>
      </p:sp>
    </p:spTree>
    <p:extLst>
      <p:ext uri="{BB962C8B-B14F-4D97-AF65-F5344CB8AC3E}">
        <p14:creationId xmlns:p14="http://schemas.microsoft.com/office/powerpoint/2010/main" val="417974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agriculture&#10;&#10;Description générée automatiquement">
            <a:extLst>
              <a:ext uri="{FF2B5EF4-FFF2-40B4-BE49-F238E27FC236}">
                <a16:creationId xmlns:a16="http://schemas.microsoft.com/office/drawing/2014/main" id="{447FA44D-49BF-AAEB-F781-605AA07CF3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14506-FE2E-3C19-2B7F-036A3B596073}"/>
              </a:ext>
            </a:extLst>
          </p:cNvPr>
          <p:cNvSpPr txBox="1"/>
          <p:nvPr/>
        </p:nvSpPr>
        <p:spPr>
          <a:xfrm>
            <a:off x="2782956" y="6119336"/>
            <a:ext cx="94090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Paysage caractéristique du vignoble charentais à Birac.</a:t>
            </a:r>
          </a:p>
        </p:txBody>
      </p:sp>
    </p:spTree>
    <p:extLst>
      <p:ext uri="{BB962C8B-B14F-4D97-AF65-F5344CB8AC3E}">
        <p14:creationId xmlns:p14="http://schemas.microsoft.com/office/powerpoint/2010/main" val="429230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B1C1B7DF-6170-E445-6B40-0CA20D2398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14DD76F-2CAF-891D-52B9-DCD2F9E5EDE2}"/>
              </a:ext>
            </a:extLst>
          </p:cNvPr>
          <p:cNvSpPr txBox="1"/>
          <p:nvPr/>
        </p:nvSpPr>
        <p:spPr>
          <a:xfrm>
            <a:off x="4784035" y="5893501"/>
            <a:ext cx="82958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Vue de La Rochelle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90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Description générée automatiquement">
            <a:extLst>
              <a:ext uri="{FF2B5EF4-FFF2-40B4-BE49-F238E27FC236}">
                <a16:creationId xmlns:a16="http://schemas.microsoft.com/office/drawing/2014/main" id="{691CADB2-64EA-2753-4F81-1AB764104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AC73C1-47D9-22B0-DE1D-6A8745641553}"/>
              </a:ext>
            </a:extLst>
          </p:cNvPr>
          <p:cNvSpPr txBox="1"/>
          <p:nvPr/>
        </p:nvSpPr>
        <p:spPr>
          <a:xfrm>
            <a:off x="0" y="2676939"/>
            <a:ext cx="35648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romane de Plassac</a:t>
            </a:r>
          </a:p>
        </p:txBody>
      </p:sp>
    </p:spTree>
    <p:extLst>
      <p:ext uri="{BB962C8B-B14F-4D97-AF65-F5344CB8AC3E}">
        <p14:creationId xmlns:p14="http://schemas.microsoft.com/office/powerpoint/2010/main" val="41141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arbre&#10;&#10;Description générée automatiquement">
            <a:extLst>
              <a:ext uri="{FF2B5EF4-FFF2-40B4-BE49-F238E27FC236}">
                <a16:creationId xmlns:a16="http://schemas.microsoft.com/office/drawing/2014/main" id="{028C63D6-6748-825F-9373-B8C332DE02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36576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F016FD-4E7A-134B-2305-ECFE0285FC9E}"/>
              </a:ext>
            </a:extLst>
          </p:cNvPr>
          <p:cNvSpPr txBox="1"/>
          <p:nvPr/>
        </p:nvSpPr>
        <p:spPr>
          <a:xfrm>
            <a:off x="1432559" y="6203132"/>
            <a:ext cx="10257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en pierre calcaire derrière un vignoble à St-Même-les-Carrières.</a:t>
            </a:r>
          </a:p>
        </p:txBody>
      </p:sp>
    </p:spTree>
    <p:extLst>
      <p:ext uri="{BB962C8B-B14F-4D97-AF65-F5344CB8AC3E}">
        <p14:creationId xmlns:p14="http://schemas.microsoft.com/office/powerpoint/2010/main" val="3878589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FB9CCEF2-D54B-6F87-9125-DF73F94824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521000"/>
            <a:ext cx="11448000" cy="3816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11A94F-854E-EE57-D53E-BBF6659C08FC}"/>
              </a:ext>
            </a:extLst>
          </p:cNvPr>
          <p:cNvSpPr txBox="1"/>
          <p:nvPr/>
        </p:nvSpPr>
        <p:spPr>
          <a:xfrm>
            <a:off x="4285957" y="5452515"/>
            <a:ext cx="8918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région Poitou-Charentes</a:t>
            </a:r>
          </a:p>
        </p:txBody>
      </p:sp>
    </p:spTree>
    <p:extLst>
      <p:ext uri="{BB962C8B-B14F-4D97-AF65-F5344CB8AC3E}">
        <p14:creationId xmlns:p14="http://schemas.microsoft.com/office/powerpoint/2010/main" val="347321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leur, ciel, arbre&#10;&#10;Description générée automatiquement">
            <a:extLst>
              <a:ext uri="{FF2B5EF4-FFF2-40B4-BE49-F238E27FC236}">
                <a16:creationId xmlns:a16="http://schemas.microsoft.com/office/drawing/2014/main" id="{12B13AEB-C986-B81B-B510-7AD332BD28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191" y="1431000"/>
            <a:ext cx="11695618" cy="3996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1494A1-F21B-4C8A-3588-827925ECFF2E}"/>
              </a:ext>
            </a:extLst>
          </p:cNvPr>
          <p:cNvSpPr txBox="1"/>
          <p:nvPr/>
        </p:nvSpPr>
        <p:spPr>
          <a:xfrm>
            <a:off x="4867421" y="5427000"/>
            <a:ext cx="84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Poitou-Charentes</a:t>
            </a:r>
          </a:p>
        </p:txBody>
      </p:sp>
    </p:spTree>
    <p:extLst>
      <p:ext uri="{BB962C8B-B14F-4D97-AF65-F5344CB8AC3E}">
        <p14:creationId xmlns:p14="http://schemas.microsoft.com/office/powerpoint/2010/main" val="4192646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nuage, ciel&#10;&#10;Description générée automatiquement">
            <a:extLst>
              <a:ext uri="{FF2B5EF4-FFF2-40B4-BE49-F238E27FC236}">
                <a16:creationId xmlns:a16="http://schemas.microsoft.com/office/drawing/2014/main" id="{BE92AC13-A676-2BA0-3BB9-EA61B52B8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495" y="426133"/>
            <a:ext cx="859700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2A874FC-5203-152B-764D-056D5FF4DFCA}"/>
              </a:ext>
            </a:extLst>
          </p:cNvPr>
          <p:cNvSpPr txBox="1"/>
          <p:nvPr/>
        </p:nvSpPr>
        <p:spPr>
          <a:xfrm>
            <a:off x="3263704" y="6186133"/>
            <a:ext cx="8597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</a:t>
            </a:r>
            <a:r>
              <a:rPr lang="fr-FR" sz="2400" b="1" dirty="0">
                <a:solidFill>
                  <a:srgbClr val="FFFF00"/>
                </a:solidFill>
              </a:rPr>
              <a:t>Angoulême L'Houmeau vu des remparts</a:t>
            </a:r>
          </a:p>
        </p:txBody>
      </p:sp>
    </p:spTree>
    <p:extLst>
      <p:ext uri="{BB962C8B-B14F-4D97-AF65-F5344CB8AC3E}">
        <p14:creationId xmlns:p14="http://schemas.microsoft.com/office/powerpoint/2010/main" val="285951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0DAB10FD-EB0D-7784-5AD4-26B141157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6000" y="437272"/>
            <a:ext cx="900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215686-30AA-9351-0420-69CE222681A9}"/>
              </a:ext>
            </a:extLst>
          </p:cNvPr>
          <p:cNvSpPr txBox="1"/>
          <p:nvPr/>
        </p:nvSpPr>
        <p:spPr>
          <a:xfrm>
            <a:off x="5162844" y="6189065"/>
            <a:ext cx="841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Angoulême</a:t>
            </a:r>
          </a:p>
        </p:txBody>
      </p:sp>
    </p:spTree>
    <p:extLst>
      <p:ext uri="{BB962C8B-B14F-4D97-AF65-F5344CB8AC3E}">
        <p14:creationId xmlns:p14="http://schemas.microsoft.com/office/powerpoint/2010/main" val="273825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ciel, arbre&#10;&#10;Description générée automatiquement">
            <a:extLst>
              <a:ext uri="{FF2B5EF4-FFF2-40B4-BE49-F238E27FC236}">
                <a16:creationId xmlns:a16="http://schemas.microsoft.com/office/drawing/2014/main" id="{4419F216-B217-F473-CDFA-EB0AF9A30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990" y="639000"/>
            <a:ext cx="7440000" cy="55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AE22A4-826C-29ED-4139-906E997003E1}"/>
              </a:ext>
            </a:extLst>
          </p:cNvPr>
          <p:cNvSpPr txBox="1"/>
          <p:nvPr/>
        </p:nvSpPr>
        <p:spPr>
          <a:xfrm>
            <a:off x="829993" y="112541"/>
            <a:ext cx="8721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Les Régions Des Charentes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6C32BE4-F80E-6392-1817-38746F1DF6DE}"/>
              </a:ext>
            </a:extLst>
          </p:cNvPr>
          <p:cNvSpPr txBox="1"/>
          <p:nvPr/>
        </p:nvSpPr>
        <p:spPr>
          <a:xfrm>
            <a:off x="2458965" y="6219000"/>
            <a:ext cx="7092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Terrasse (Angoulême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C1B7A37-E6AB-BBF2-5793-6C884A68AB5C}"/>
              </a:ext>
            </a:extLst>
          </p:cNvPr>
          <p:cNvSpPr txBox="1"/>
          <p:nvPr/>
        </p:nvSpPr>
        <p:spPr>
          <a:xfrm>
            <a:off x="8088923" y="2770388"/>
            <a:ext cx="3967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7F0361D-A263-E41B-E6DE-5323B403A7E5}"/>
              </a:ext>
            </a:extLst>
          </p:cNvPr>
          <p:cNvSpPr txBox="1"/>
          <p:nvPr/>
        </p:nvSpPr>
        <p:spPr>
          <a:xfrm>
            <a:off x="9397219" y="3300158"/>
            <a:ext cx="3629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6737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/>
    </mc:Choice>
    <mc:Fallback>
      <p:transition spd="slow" advClick="0" advTm="15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244</Words>
  <Application>Microsoft Office PowerPoint</Application>
  <PresentationFormat>Grand écran</PresentationFormat>
  <Paragraphs>34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2023-09-25T09:09:17Z</dcterms:created>
  <dcterms:modified xsi:type="dcterms:W3CDTF">2023-09-26T07:36:41Z</dcterms:modified>
</cp:coreProperties>
</file>