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85" r:id="rId4"/>
    <p:sldId id="284" r:id="rId5"/>
    <p:sldId id="282" r:id="rId6"/>
    <p:sldId id="283" r:id="rId7"/>
    <p:sldId id="281" r:id="rId8"/>
    <p:sldId id="280" r:id="rId9"/>
    <p:sldId id="279" r:id="rId10"/>
    <p:sldId id="278" r:id="rId11"/>
    <p:sldId id="277" r:id="rId12"/>
    <p:sldId id="276" r:id="rId13"/>
    <p:sldId id="275" r:id="rId14"/>
    <p:sldId id="274" r:id="rId15"/>
    <p:sldId id="273" r:id="rId16"/>
    <p:sldId id="272" r:id="rId17"/>
    <p:sldId id="271" r:id="rId18"/>
    <p:sldId id="270" r:id="rId19"/>
    <p:sldId id="269" r:id="rId20"/>
    <p:sldId id="268" r:id="rId21"/>
    <p:sldId id="267" r:id="rId22"/>
    <p:sldId id="266" r:id="rId23"/>
    <p:sldId id="261" r:id="rId24"/>
    <p:sldId id="265" r:id="rId25"/>
    <p:sldId id="264" r:id="rId26"/>
    <p:sldId id="263" r:id="rId27"/>
    <p:sldId id="262" r:id="rId28"/>
    <p:sldId id="260" r:id="rId29"/>
    <p:sldId id="259" r:id="rId30"/>
    <p:sldId id="258" r:id="rId31"/>
    <p:sldId id="257" r:id="rId32"/>
    <p:sldId id="286"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8Rizi4+oT1x8X5JeIZNwQ==" hashData="x5CTg0daUPltKSLhMR3yP38lhlpqBF3z9vDkDOeaOHjlc0cz1qGqbkGQ9mwHgOfcmkQwntewTUZ4sq0M1+oC+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16CEC5-1301-4D89-95E8-D1A914E7CDAA}" v="118" dt="2023-09-30T05:44:06.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102"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89B3E1-7B48-BCBA-D8AD-23ECB60118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C67270E-A5CD-0A62-1118-A16C976722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77D09E6-52A1-0234-F785-FCB42CCABFF5}"/>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40861828-4FD2-AF96-0BA7-BB5B1D774F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310A89-7D8F-384F-D2B1-110287FDFC82}"/>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25292333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2F776B-C5B9-1349-19DE-B92620516FE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3FAA2A2-7BF2-519D-8ECF-A2C3B58AF9F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03CE42-AFA0-B2D9-70EF-4FD288ECA4CB}"/>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F70DB4CC-D5B1-483A-03FE-06CD7308DD7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1F4ECB-8ECA-62C5-0492-E3ED9229006F}"/>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7859757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9E07B9-3615-E787-E33F-AE700EF5350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39123FE-1144-8854-16BC-5AC2CA82CA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AAA2A8E-F7AE-582A-A266-7A1DCBE27AC5}"/>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BCE8B2DB-4E6C-AFDC-D8E0-0A1EF5E2B2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E591D6-D107-17BA-898B-FE8650221D76}"/>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1046610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622625-03BC-FB99-22BF-7F1B7A9B9A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711C2E-3AFE-2D8D-F3C7-94C9FEC38BF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D7A5F7C-CD7B-BBAF-078A-94EC6F36872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A688995-696C-9D4A-929B-6818E4DDFCB7}"/>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6" name="Espace réservé du pied de page 5">
            <a:extLst>
              <a:ext uri="{FF2B5EF4-FFF2-40B4-BE49-F238E27FC236}">
                <a16:creationId xmlns:a16="http://schemas.microsoft.com/office/drawing/2014/main" id="{C437ADF0-1257-A079-82F2-35291DA969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F0A19F-BC3A-B35C-A272-0137EA612E45}"/>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399772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1A294D-4C0F-9183-4560-860FEFD050F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C47F9BB-9C83-43B8-9A8B-53EDC57B98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1C102FE-FFCB-8B78-A47C-D3203F79A0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09FC9D4-9891-A541-CD48-9E7C0A9E33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76BF907-FDB2-598A-1F4D-29205DAE841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5A88C03-A075-7814-5632-7DF2FDBECFC3}"/>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8" name="Espace réservé du pied de page 7">
            <a:extLst>
              <a:ext uri="{FF2B5EF4-FFF2-40B4-BE49-F238E27FC236}">
                <a16:creationId xmlns:a16="http://schemas.microsoft.com/office/drawing/2014/main" id="{70654174-3D1B-AF48-3E92-BE7A5BC2E9D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092C05D-E588-0D49-5304-DD6C49B09445}"/>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22879266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55F6ED-1E2D-9028-FBD8-263D1035BA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11E81DF-9E37-2C6E-6A70-F6C646B77345}"/>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4" name="Espace réservé du pied de page 3">
            <a:extLst>
              <a:ext uri="{FF2B5EF4-FFF2-40B4-BE49-F238E27FC236}">
                <a16:creationId xmlns:a16="http://schemas.microsoft.com/office/drawing/2014/main" id="{1769A7DA-DE56-E415-A0C3-EDEE4F347C3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2985087-6DF6-ACDB-F917-A6061168266D}"/>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2962317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F550248-A7FB-C360-4C7F-3F745FB76A80}"/>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3" name="Espace réservé du pied de page 2">
            <a:extLst>
              <a:ext uri="{FF2B5EF4-FFF2-40B4-BE49-F238E27FC236}">
                <a16:creationId xmlns:a16="http://schemas.microsoft.com/office/drawing/2014/main" id="{F1EF5F60-F5C8-CFFD-EBB6-BF4C37D06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76C59EF-F227-AA41-DEB2-2EB96EBAE78D}"/>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1125230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377A1D-CC72-BA9E-FC5F-ADC554D84B2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999B262-7DFD-3057-63AE-AD02645B88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B74D495-9834-E3AE-6062-388E6F726E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D5EDE7D-D414-B887-5837-C3CAF45964A4}"/>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6" name="Espace réservé du pied de page 5">
            <a:extLst>
              <a:ext uri="{FF2B5EF4-FFF2-40B4-BE49-F238E27FC236}">
                <a16:creationId xmlns:a16="http://schemas.microsoft.com/office/drawing/2014/main" id="{92F52667-35D2-2787-34A7-A01064C57B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3419BF-646A-53F9-9DA7-8872BD30DF0F}"/>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14464730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CF52EF-A517-9856-F651-BAE4F271F51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61E1D7A-4757-D613-03CB-81BD12BA46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7538E55-41AE-2CBF-8D9F-FDBDE0B778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211372-D36B-E72B-C929-AA0F6D424397}"/>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6" name="Espace réservé du pied de page 5">
            <a:extLst>
              <a:ext uri="{FF2B5EF4-FFF2-40B4-BE49-F238E27FC236}">
                <a16:creationId xmlns:a16="http://schemas.microsoft.com/office/drawing/2014/main" id="{444B1362-2474-215F-5B2C-AF32DF9A973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54B522-7A75-027D-80B7-1D3DC216BCA5}"/>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10613885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7F0B4C-CA6C-2EF0-90FF-FA5C588E312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3B7C11B-5765-6EEF-8FA0-29ADDC562C1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E144F5F-B3EB-B22D-A6E1-992D6406A713}"/>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9FA57E2A-1B14-2B83-CCDF-6061E7F101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771408B-753B-23B1-28CF-E21C43E6CD53}"/>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3342370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3B76631-4491-466E-3109-11EECC9032C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5CB22F8-A248-489A-6654-12A18C0A301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A4BF29-B92A-7CFA-06D5-6586729CB9F1}"/>
              </a:ext>
            </a:extLst>
          </p:cNvPr>
          <p:cNvSpPr>
            <a:spLocks noGrp="1"/>
          </p:cNvSpPr>
          <p:nvPr>
            <p:ph type="dt" sz="half" idx="10"/>
          </p:nvPr>
        </p:nvSpPr>
        <p:spPr/>
        <p:txBody>
          <a:body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C793134A-4126-EB88-DACB-B2806345CA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F2AB3F-CB9A-F4ED-CCB6-15D3EA686211}"/>
              </a:ext>
            </a:extLst>
          </p:cNvPr>
          <p:cNvSpPr>
            <a:spLocks noGrp="1"/>
          </p:cNvSpPr>
          <p:nvPr>
            <p:ph type="sldNum" sz="quarter" idx="12"/>
          </p:nvPr>
        </p:nvSpPr>
        <p:spPr/>
        <p:txBody>
          <a:bodyPr/>
          <a:lstStyle/>
          <a:p>
            <a:fld id="{F6E4693C-7DEB-4FF5-91BD-F9118628D181}" type="slidenum">
              <a:rPr lang="fr-FR" smtClean="0"/>
              <a:t>‹N°›</a:t>
            </a:fld>
            <a:endParaRPr lang="fr-FR"/>
          </a:p>
        </p:txBody>
      </p:sp>
    </p:spTree>
    <p:extLst>
      <p:ext uri="{BB962C8B-B14F-4D97-AF65-F5344CB8AC3E}">
        <p14:creationId xmlns:p14="http://schemas.microsoft.com/office/powerpoint/2010/main" val="53302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94EC927-B3ED-4EDA-E02E-55C49A0BB9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D8DFB54-28DF-D396-6E8A-E68E1CEEEA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D97158-052B-20E8-A151-D562E0C1B1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01B5E8-22F1-49AC-B9BE-1278E20C888F}" type="datetimeFigureOut">
              <a:rPr lang="fr-FR" smtClean="0"/>
              <a:t>30/09/2023</a:t>
            </a:fld>
            <a:endParaRPr lang="fr-FR"/>
          </a:p>
        </p:txBody>
      </p:sp>
      <p:sp>
        <p:nvSpPr>
          <p:cNvPr id="5" name="Espace réservé du pied de page 4">
            <a:extLst>
              <a:ext uri="{FF2B5EF4-FFF2-40B4-BE49-F238E27FC236}">
                <a16:creationId xmlns:a16="http://schemas.microsoft.com/office/drawing/2014/main" id="{80AD2A52-7627-8702-65F0-93F7174FD0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8E6A91C-708F-2F3F-F50B-994C89DD92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E4693C-7DEB-4FF5-91BD-F9118628D181}" type="slidenum">
              <a:rPr lang="fr-FR" smtClean="0"/>
              <a:t>‹N°›</a:t>
            </a:fld>
            <a:endParaRPr lang="fr-FR"/>
          </a:p>
        </p:txBody>
      </p:sp>
    </p:spTree>
    <p:extLst>
      <p:ext uri="{BB962C8B-B14F-4D97-AF65-F5344CB8AC3E}">
        <p14:creationId xmlns:p14="http://schemas.microsoft.com/office/powerpoint/2010/main" val="1079684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essin, croquis, illustration, Graphique&#10;&#10;Description générée automatiquement">
            <a:extLst>
              <a:ext uri="{FF2B5EF4-FFF2-40B4-BE49-F238E27FC236}">
                <a16:creationId xmlns:a16="http://schemas.microsoft.com/office/drawing/2014/main" id="{F6A8C60C-86E8-2319-6363-8A4A3E2FE3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6366" y="189000"/>
            <a:ext cx="5890911" cy="6480000"/>
          </a:xfrm>
          <a:prstGeom prst="rect">
            <a:avLst/>
          </a:prstGeom>
          <a:ln w="76200" cmpd="dbl">
            <a:solidFill>
              <a:srgbClr val="FF0000"/>
            </a:solidFill>
          </a:ln>
        </p:spPr>
      </p:pic>
      <p:sp>
        <p:nvSpPr>
          <p:cNvPr id="4" name="ZoneTexte 3">
            <a:extLst>
              <a:ext uri="{FF2B5EF4-FFF2-40B4-BE49-F238E27FC236}">
                <a16:creationId xmlns:a16="http://schemas.microsoft.com/office/drawing/2014/main" id="{CE0B715E-5402-61AF-016B-4C22A1D2330F}"/>
              </a:ext>
            </a:extLst>
          </p:cNvPr>
          <p:cNvSpPr txBox="1"/>
          <p:nvPr/>
        </p:nvSpPr>
        <p:spPr>
          <a:xfrm>
            <a:off x="8392564" y="1288931"/>
            <a:ext cx="3428375" cy="954107"/>
          </a:xfrm>
          <a:prstGeom prst="rect">
            <a:avLst/>
          </a:prstGeom>
          <a:noFill/>
        </p:spPr>
        <p:txBody>
          <a:bodyPr wrap="square" rtlCol="0">
            <a:spAutoFit/>
          </a:bodyPr>
          <a:lstStyle/>
          <a:p>
            <a:r>
              <a:rPr lang="fr-FR" sz="2800" b="1" i="1" dirty="0">
                <a:solidFill>
                  <a:schemeClr val="bg1"/>
                </a:solidFill>
              </a:rPr>
              <a:t>Lorient Vous Propose </a:t>
            </a:r>
          </a:p>
          <a:p>
            <a:r>
              <a:rPr lang="fr-FR" sz="2800" b="1" i="1" dirty="0">
                <a:solidFill>
                  <a:schemeClr val="bg1"/>
                </a:solidFill>
              </a:rPr>
              <a:t>       La Corse </a:t>
            </a:r>
          </a:p>
        </p:txBody>
      </p:sp>
      <p:sp>
        <p:nvSpPr>
          <p:cNvPr id="5" name="ZoneTexte 4">
            <a:extLst>
              <a:ext uri="{FF2B5EF4-FFF2-40B4-BE49-F238E27FC236}">
                <a16:creationId xmlns:a16="http://schemas.microsoft.com/office/drawing/2014/main" id="{8E5475AC-555D-02BF-B770-17665DECB655}"/>
              </a:ext>
            </a:extLst>
          </p:cNvPr>
          <p:cNvSpPr txBox="1"/>
          <p:nvPr/>
        </p:nvSpPr>
        <p:spPr>
          <a:xfrm>
            <a:off x="8763625" y="2835966"/>
            <a:ext cx="3428375"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Blason de Corse</a:t>
            </a:r>
          </a:p>
        </p:txBody>
      </p:sp>
    </p:spTree>
    <p:extLst>
      <p:ext uri="{BB962C8B-B14F-4D97-AF65-F5344CB8AC3E}">
        <p14:creationId xmlns:p14="http://schemas.microsoft.com/office/powerpoint/2010/main" val="3979587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sndAc>
          <p:stSnd loop="1">
            <p:snd r:embed="rId2" name="Ô Corse, île damour - Tino Rossi.wav"/>
          </p:stSnd>
        </p:sndAc>
      </p:transition>
    </mc:Choice>
    <mc:Fallback>
      <p:transition spd="slow" advClick="0" advTm="14000">
        <p:fade/>
        <p:sndAc>
          <p:stSnd loop="1">
            <p:snd r:embed="rId2" name="Ô Corse, île damour - Tino Ross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730A56-24C6-B625-62DF-BDD4636E5E7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L'île méditerranéenne de la Corse offre des paysages variés : villes côtières chics, forêts denses et montagnes escarpées (le pic du Monte Cinto est le plus élevé). Presque la moitié du territoire de l’île est classé comme parc naturel où il est possible de randonner, notamment sur le GR20, réputé pour sa difficulté. Certaines plages de l’île sont très fréquentées comme Pietracorbara, d’autres sont assez isolées comme </a:t>
            </a:r>
            <a:r>
              <a:rPr lang="fr-FR" sz="3200" b="1" dirty="0" err="1">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Saleccia</a:t>
            </a:r>
            <a:r>
              <a:rPr lang="fr-FR" sz="3200" b="1" dirty="0">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 et </a:t>
            </a:r>
            <a:r>
              <a:rPr lang="fr-FR" sz="3200" b="1" dirty="0" err="1">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Rondinara</a:t>
            </a:r>
            <a:r>
              <a:rPr lang="fr-FR" sz="3200" b="1" dirty="0">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 La Corse fait partie de la France depuis 1768, mais sa culture reste empreinte des influences italiennes. </a:t>
            </a:r>
          </a:p>
        </p:txBody>
      </p:sp>
    </p:spTree>
    <p:extLst>
      <p:ext uri="{BB962C8B-B14F-4D97-AF65-F5344CB8AC3E}">
        <p14:creationId xmlns:p14="http://schemas.microsoft.com/office/powerpoint/2010/main" val="30937384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arte, atlas&#10;&#10;Description générée automatiquement">
            <a:extLst>
              <a:ext uri="{FF2B5EF4-FFF2-40B4-BE49-F238E27FC236}">
                <a16:creationId xmlns:a16="http://schemas.microsoft.com/office/drawing/2014/main" id="{A00379DB-BF13-81ED-CA66-0BD44BCDD7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6718" y="189000"/>
            <a:ext cx="3538564" cy="6480000"/>
          </a:xfrm>
          <a:prstGeom prst="rect">
            <a:avLst/>
          </a:prstGeom>
          <a:ln w="76200" cmpd="dbl">
            <a:solidFill>
              <a:srgbClr val="FF0000"/>
            </a:solidFill>
          </a:ln>
        </p:spPr>
      </p:pic>
      <p:sp>
        <p:nvSpPr>
          <p:cNvPr id="4" name="ZoneTexte 3">
            <a:extLst>
              <a:ext uri="{FF2B5EF4-FFF2-40B4-BE49-F238E27FC236}">
                <a16:creationId xmlns:a16="http://schemas.microsoft.com/office/drawing/2014/main" id="{4C7771BF-4EF4-8E31-1021-AA93F3A79132}"/>
              </a:ext>
            </a:extLst>
          </p:cNvPr>
          <p:cNvSpPr txBox="1"/>
          <p:nvPr/>
        </p:nvSpPr>
        <p:spPr>
          <a:xfrm>
            <a:off x="689114" y="1995116"/>
            <a:ext cx="4161183"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Carte géographique de la Corse.</a:t>
            </a:r>
          </a:p>
        </p:txBody>
      </p:sp>
    </p:spTree>
    <p:extLst>
      <p:ext uri="{BB962C8B-B14F-4D97-AF65-F5344CB8AC3E}">
        <p14:creationId xmlns:p14="http://schemas.microsoft.com/office/powerpoint/2010/main" val="3981958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montagne&#10;&#10;Description générée automatiquement">
            <a:extLst>
              <a:ext uri="{FF2B5EF4-FFF2-40B4-BE49-F238E27FC236}">
                <a16:creationId xmlns:a16="http://schemas.microsoft.com/office/drawing/2014/main" id="{8922464B-756C-86DD-ECB8-66025E386E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15644"/>
            <a:ext cx="8159999"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4DA441BD-69CE-9BD9-D069-8CBD5DA8F6AB}"/>
              </a:ext>
            </a:extLst>
          </p:cNvPr>
          <p:cNvSpPr txBox="1"/>
          <p:nvPr/>
        </p:nvSpPr>
        <p:spPr>
          <a:xfrm>
            <a:off x="3460487" y="6056092"/>
            <a:ext cx="8612243"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Marine de </a:t>
            </a:r>
            <a:r>
              <a:rPr lang="fr-FR" sz="2400" b="1" dirty="0" err="1">
                <a:solidFill>
                  <a:schemeClr val="bg1"/>
                </a:solidFill>
              </a:rPr>
              <a:t>Lavasina</a:t>
            </a:r>
            <a:r>
              <a:rPr lang="fr-FR" sz="2400" b="1" dirty="0">
                <a:solidFill>
                  <a:schemeClr val="bg1"/>
                </a:solidFill>
              </a:rPr>
              <a:t>, à Brando (Brando).</a:t>
            </a:r>
          </a:p>
        </p:txBody>
      </p:sp>
    </p:spTree>
    <p:extLst>
      <p:ext uri="{BB962C8B-B14F-4D97-AF65-F5344CB8AC3E}">
        <p14:creationId xmlns:p14="http://schemas.microsoft.com/office/powerpoint/2010/main" val="1726816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aison, arbre&#10;&#10;Description générée automatiquement">
            <a:extLst>
              <a:ext uri="{FF2B5EF4-FFF2-40B4-BE49-F238E27FC236}">
                <a16:creationId xmlns:a16="http://schemas.microsoft.com/office/drawing/2014/main" id="{657C60CE-6D3D-CE9D-4CD1-82AF31843B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44238"/>
            <a:ext cx="8160000" cy="6120000"/>
          </a:xfrm>
          <a:prstGeom prst="rect">
            <a:avLst/>
          </a:prstGeom>
          <a:ln w="88900" cmpd="dbl">
            <a:solidFill>
              <a:srgbClr val="FF0000"/>
            </a:solidFill>
          </a:ln>
        </p:spPr>
      </p:pic>
      <p:sp>
        <p:nvSpPr>
          <p:cNvPr id="4" name="ZoneTexte 3">
            <a:extLst>
              <a:ext uri="{FF2B5EF4-FFF2-40B4-BE49-F238E27FC236}">
                <a16:creationId xmlns:a16="http://schemas.microsoft.com/office/drawing/2014/main" id="{BBE391FF-C268-2962-323D-00DD4215AD68}"/>
              </a:ext>
            </a:extLst>
          </p:cNvPr>
          <p:cNvSpPr txBox="1"/>
          <p:nvPr/>
        </p:nvSpPr>
        <p:spPr>
          <a:xfrm>
            <a:off x="3632765" y="6119336"/>
            <a:ext cx="9195339" cy="738664"/>
          </a:xfrm>
          <a:prstGeom prst="rect">
            <a:avLst/>
          </a:prstGeom>
          <a:noFill/>
        </p:spPr>
        <p:txBody>
          <a:bodyPr wrap="square" rtlCol="0">
            <a:spAutoFit/>
          </a:bodyPr>
          <a:lstStyle/>
          <a:p>
            <a:endParaRPr lang="fr-FR" b="1" dirty="0">
              <a:solidFill>
                <a:schemeClr val="bg1"/>
              </a:solidFill>
            </a:endParaRPr>
          </a:p>
          <a:p>
            <a:r>
              <a:rPr lang="fr-FR" sz="2400" b="1" dirty="0">
                <a:solidFill>
                  <a:schemeClr val="bg1"/>
                </a:solidFill>
              </a:rPr>
              <a:t>Vue du village de Speloncato (</a:t>
            </a:r>
            <a:r>
              <a:rPr lang="fr-FR" sz="2400" b="1" dirty="0" err="1">
                <a:solidFill>
                  <a:schemeClr val="bg1"/>
                </a:solidFill>
              </a:rPr>
              <a:t>Tuani</a:t>
            </a:r>
            <a:r>
              <a:rPr lang="fr-FR" sz="2400" b="1" dirty="0">
                <a:solidFill>
                  <a:schemeClr val="bg1"/>
                </a:solidFill>
              </a:rPr>
              <a:t>).</a:t>
            </a:r>
          </a:p>
        </p:txBody>
      </p:sp>
    </p:spTree>
    <p:extLst>
      <p:ext uri="{BB962C8B-B14F-4D97-AF65-F5344CB8AC3E}">
        <p14:creationId xmlns:p14="http://schemas.microsoft.com/office/powerpoint/2010/main" val="9850813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nuage&#10;&#10;Description générée automatiquement">
            <a:extLst>
              <a:ext uri="{FF2B5EF4-FFF2-40B4-BE49-F238E27FC236}">
                <a16:creationId xmlns:a16="http://schemas.microsoft.com/office/drawing/2014/main" id="{2112967F-B7F3-6DC5-88E2-B07D64F406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12035"/>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7BE29206-92D0-0F41-151A-06CA5DD12765}"/>
              </a:ext>
            </a:extLst>
          </p:cNvPr>
          <p:cNvSpPr txBox="1"/>
          <p:nvPr/>
        </p:nvSpPr>
        <p:spPr>
          <a:xfrm>
            <a:off x="530087" y="6336700"/>
            <a:ext cx="11979965"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Ota France , le Golfe de Porto (Corse-du-Sud) et le Capo d'Orto (montagnes à droite).</a:t>
            </a:r>
          </a:p>
        </p:txBody>
      </p:sp>
    </p:spTree>
    <p:extLst>
      <p:ext uri="{BB962C8B-B14F-4D97-AF65-F5344CB8AC3E}">
        <p14:creationId xmlns:p14="http://schemas.microsoft.com/office/powerpoint/2010/main" val="32830396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bateau&#10;&#10;Description générée automatiquement">
            <a:extLst>
              <a:ext uri="{FF2B5EF4-FFF2-40B4-BE49-F238E27FC236}">
                <a16:creationId xmlns:a16="http://schemas.microsoft.com/office/drawing/2014/main" id="{58CD23FA-DAF1-446D-80C9-8BCB4FADB3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9183" y="235226"/>
            <a:ext cx="8160000" cy="6120000"/>
          </a:xfrm>
          <a:prstGeom prst="rect">
            <a:avLst/>
          </a:prstGeom>
          <a:ln w="76200" cmpd="dbl">
            <a:solidFill>
              <a:srgbClr val="FF0000"/>
            </a:solidFill>
          </a:ln>
        </p:spPr>
      </p:pic>
      <p:sp>
        <p:nvSpPr>
          <p:cNvPr id="6" name="ZoneTexte 5">
            <a:extLst>
              <a:ext uri="{FF2B5EF4-FFF2-40B4-BE49-F238E27FC236}">
                <a16:creationId xmlns:a16="http://schemas.microsoft.com/office/drawing/2014/main" id="{FB546A9D-3EC5-4C28-7DAD-AD5043E5CD53}"/>
              </a:ext>
            </a:extLst>
          </p:cNvPr>
          <p:cNvSpPr txBox="1"/>
          <p:nvPr/>
        </p:nvSpPr>
        <p:spPr>
          <a:xfrm>
            <a:off x="4699025" y="6393022"/>
            <a:ext cx="9581321" cy="461665"/>
          </a:xfrm>
          <a:prstGeom prst="rect">
            <a:avLst/>
          </a:prstGeom>
          <a:noFill/>
        </p:spPr>
        <p:txBody>
          <a:bodyPr wrap="square" rtlCol="0">
            <a:spAutoFit/>
          </a:bodyPr>
          <a:lstStyle/>
          <a:p>
            <a:r>
              <a:rPr lang="fr-FR" sz="2400" b="1" dirty="0">
                <a:solidFill>
                  <a:schemeClr val="bg1"/>
                </a:solidFill>
              </a:rPr>
              <a:t>Le port de Bonifacio.</a:t>
            </a:r>
          </a:p>
        </p:txBody>
      </p:sp>
    </p:spTree>
    <p:extLst>
      <p:ext uri="{BB962C8B-B14F-4D97-AF65-F5344CB8AC3E}">
        <p14:creationId xmlns:p14="http://schemas.microsoft.com/office/powerpoint/2010/main" val="871193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paysage, eau&#10;&#10;Description générée automatiquement">
            <a:extLst>
              <a:ext uri="{FF2B5EF4-FFF2-40B4-BE49-F238E27FC236}">
                <a16:creationId xmlns:a16="http://schemas.microsoft.com/office/drawing/2014/main" id="{B787D882-1A99-320C-0A57-BBFF01AC97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5159" y="268652"/>
            <a:ext cx="8159999"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87670775-E044-DED1-D11A-61E3B1D02260}"/>
              </a:ext>
            </a:extLst>
          </p:cNvPr>
          <p:cNvSpPr txBox="1"/>
          <p:nvPr/>
        </p:nvSpPr>
        <p:spPr>
          <a:xfrm>
            <a:off x="4232255" y="6165719"/>
            <a:ext cx="9019919"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Une tour génoise à Pino (</a:t>
            </a:r>
            <a:r>
              <a:rPr lang="fr-FR" sz="2400" b="1" dirty="0" err="1">
                <a:solidFill>
                  <a:schemeClr val="bg1"/>
                </a:solidFill>
              </a:rPr>
              <a:t>Luri</a:t>
            </a:r>
            <a:r>
              <a:rPr lang="fr-FR" sz="2400" b="1" dirty="0">
                <a:solidFill>
                  <a:schemeClr val="bg1"/>
                </a:solidFill>
              </a:rPr>
              <a:t>).</a:t>
            </a:r>
          </a:p>
        </p:txBody>
      </p:sp>
    </p:spTree>
    <p:extLst>
      <p:ext uri="{BB962C8B-B14F-4D97-AF65-F5344CB8AC3E}">
        <p14:creationId xmlns:p14="http://schemas.microsoft.com/office/powerpoint/2010/main" val="7166387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bateau, plein air, nuage&#10;&#10;Description générée automatiquement">
            <a:extLst>
              <a:ext uri="{FF2B5EF4-FFF2-40B4-BE49-F238E27FC236}">
                <a16:creationId xmlns:a16="http://schemas.microsoft.com/office/drawing/2014/main" id="{A55D5B20-77B5-BCCF-1F6F-D67F8B2578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1088" y="265044"/>
            <a:ext cx="9069824"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F966CDDF-8783-180D-62FB-3CCE2187ACD7}"/>
              </a:ext>
            </a:extLst>
          </p:cNvPr>
          <p:cNvSpPr txBox="1"/>
          <p:nvPr/>
        </p:nvSpPr>
        <p:spPr>
          <a:xfrm>
            <a:off x="1007165" y="6119336"/>
            <a:ext cx="11184835"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 bombardement de Bastia lors de la guerre de Succession d'Autriche en 1745.</a:t>
            </a:r>
          </a:p>
        </p:txBody>
      </p:sp>
    </p:spTree>
    <p:extLst>
      <p:ext uri="{BB962C8B-B14F-4D97-AF65-F5344CB8AC3E}">
        <p14:creationId xmlns:p14="http://schemas.microsoft.com/office/powerpoint/2010/main" val="35270822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ythologie, intérieur, statue&#10;&#10;Description générée automatiquement">
            <a:extLst>
              <a:ext uri="{FF2B5EF4-FFF2-40B4-BE49-F238E27FC236}">
                <a16:creationId xmlns:a16="http://schemas.microsoft.com/office/drawing/2014/main" id="{B2E70BFB-D1C0-B42E-1257-51A83BD162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4897" y="189000"/>
            <a:ext cx="3942206" cy="6480000"/>
          </a:xfrm>
          <a:prstGeom prst="rect">
            <a:avLst/>
          </a:prstGeom>
          <a:ln w="76200" cmpd="dbl">
            <a:solidFill>
              <a:srgbClr val="FF0000"/>
            </a:solidFill>
          </a:ln>
        </p:spPr>
      </p:pic>
      <p:sp>
        <p:nvSpPr>
          <p:cNvPr id="4" name="ZoneTexte 3">
            <a:extLst>
              <a:ext uri="{FF2B5EF4-FFF2-40B4-BE49-F238E27FC236}">
                <a16:creationId xmlns:a16="http://schemas.microsoft.com/office/drawing/2014/main" id="{4EEC8DA5-BF22-DDCC-258F-7178E1CDD3EF}"/>
              </a:ext>
            </a:extLst>
          </p:cNvPr>
          <p:cNvSpPr txBox="1"/>
          <p:nvPr/>
        </p:nvSpPr>
        <p:spPr>
          <a:xfrm>
            <a:off x="8203095" y="2504661"/>
            <a:ext cx="3803374"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Napoléon Ier.</a:t>
            </a:r>
          </a:p>
        </p:txBody>
      </p:sp>
    </p:spTree>
    <p:extLst>
      <p:ext uri="{BB962C8B-B14F-4D97-AF65-F5344CB8AC3E}">
        <p14:creationId xmlns:p14="http://schemas.microsoft.com/office/powerpoint/2010/main" val="541738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église, cimetière&#10;&#10;Description générée automatiquement">
            <a:extLst>
              <a:ext uri="{FF2B5EF4-FFF2-40B4-BE49-F238E27FC236}">
                <a16:creationId xmlns:a16="http://schemas.microsoft.com/office/drawing/2014/main" id="{97C5ABFF-88A6-75B6-210A-D8549371C1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8220" y="189000"/>
            <a:ext cx="4858522" cy="6480000"/>
          </a:xfrm>
          <a:prstGeom prst="rect">
            <a:avLst/>
          </a:prstGeom>
          <a:ln w="76200" cmpd="dbl">
            <a:solidFill>
              <a:srgbClr val="FF0000"/>
            </a:solidFill>
          </a:ln>
        </p:spPr>
      </p:pic>
      <p:sp>
        <p:nvSpPr>
          <p:cNvPr id="4" name="ZoneTexte 3">
            <a:extLst>
              <a:ext uri="{FF2B5EF4-FFF2-40B4-BE49-F238E27FC236}">
                <a16:creationId xmlns:a16="http://schemas.microsoft.com/office/drawing/2014/main" id="{1A6908EA-9C8D-7147-286F-02045FABFA28}"/>
              </a:ext>
            </a:extLst>
          </p:cNvPr>
          <p:cNvSpPr txBox="1"/>
          <p:nvPr/>
        </p:nvSpPr>
        <p:spPr>
          <a:xfrm>
            <a:off x="359159" y="2544418"/>
            <a:ext cx="3419061"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Monument aux morts à Marignana (</a:t>
            </a:r>
            <a:r>
              <a:rPr lang="fr-FR" sz="2400" b="1" dirty="0" err="1">
                <a:solidFill>
                  <a:schemeClr val="bg1"/>
                </a:solidFill>
              </a:rPr>
              <a:t>Sevidentro</a:t>
            </a:r>
            <a:r>
              <a:rPr lang="fr-FR" sz="2400" b="1" dirty="0">
                <a:solidFill>
                  <a:schemeClr val="bg1"/>
                </a:solidFill>
              </a:rPr>
              <a:t>).</a:t>
            </a:r>
          </a:p>
        </p:txBody>
      </p:sp>
    </p:spTree>
    <p:extLst>
      <p:ext uri="{BB962C8B-B14F-4D97-AF65-F5344CB8AC3E}">
        <p14:creationId xmlns:p14="http://schemas.microsoft.com/office/powerpoint/2010/main" val="2745809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grave&#10;&#10;Description générée automatiquement">
            <a:extLst>
              <a:ext uri="{FF2B5EF4-FFF2-40B4-BE49-F238E27FC236}">
                <a16:creationId xmlns:a16="http://schemas.microsoft.com/office/drawing/2014/main" id="{0D93C4F4-058B-2CC1-B057-434DAC5529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62983"/>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E54E18F7-0BD4-05AD-7FB9-0885E6A7EBDA}"/>
              </a:ext>
            </a:extLst>
          </p:cNvPr>
          <p:cNvSpPr txBox="1"/>
          <p:nvPr/>
        </p:nvSpPr>
        <p:spPr>
          <a:xfrm>
            <a:off x="3405808" y="6119336"/>
            <a:ext cx="10045148" cy="738664"/>
          </a:xfrm>
          <a:prstGeom prst="rect">
            <a:avLst/>
          </a:prstGeom>
          <a:noFill/>
        </p:spPr>
        <p:txBody>
          <a:bodyPr wrap="square" rtlCol="0">
            <a:spAutoFit/>
          </a:bodyPr>
          <a:lstStyle/>
          <a:p>
            <a:endParaRPr lang="fr-FR" b="1" dirty="0">
              <a:solidFill>
                <a:schemeClr val="bg1"/>
              </a:solidFill>
            </a:endParaRPr>
          </a:p>
          <a:p>
            <a:r>
              <a:rPr lang="fr-FR" sz="2400" b="1" dirty="0">
                <a:solidFill>
                  <a:schemeClr val="bg1"/>
                </a:solidFill>
              </a:rPr>
              <a:t>Monument aux morts à Bigorno (</a:t>
            </a:r>
            <a:r>
              <a:rPr lang="fr-FR" sz="2400" b="1" dirty="0" err="1">
                <a:solidFill>
                  <a:schemeClr val="bg1"/>
                </a:solidFill>
              </a:rPr>
              <a:t>Costiera</a:t>
            </a:r>
            <a:r>
              <a:rPr lang="fr-FR" sz="2400" b="1" dirty="0">
                <a:solidFill>
                  <a:schemeClr val="bg1"/>
                </a:solidFill>
              </a:rPr>
              <a:t>).</a:t>
            </a:r>
          </a:p>
        </p:txBody>
      </p:sp>
    </p:spTree>
    <p:extLst>
      <p:ext uri="{BB962C8B-B14F-4D97-AF65-F5344CB8AC3E}">
        <p14:creationId xmlns:p14="http://schemas.microsoft.com/office/powerpoint/2010/main" val="626088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mmifère, arbre, chèvre&#10;&#10;Description générée automatiquement">
            <a:extLst>
              <a:ext uri="{FF2B5EF4-FFF2-40B4-BE49-F238E27FC236}">
                <a16:creationId xmlns:a16="http://schemas.microsoft.com/office/drawing/2014/main" id="{D941FB3A-80F0-6720-E82D-C3E9E5C91D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43177"/>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8544C47D-BF7F-94D8-133E-89C6FA4CBF86}"/>
              </a:ext>
            </a:extLst>
          </p:cNvPr>
          <p:cNvSpPr txBox="1"/>
          <p:nvPr/>
        </p:nvSpPr>
        <p:spPr>
          <a:xfrm>
            <a:off x="4661426" y="6119336"/>
            <a:ext cx="878619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Chèvres corses en Corse.</a:t>
            </a:r>
          </a:p>
        </p:txBody>
      </p:sp>
    </p:spTree>
    <p:extLst>
      <p:ext uri="{BB962C8B-B14F-4D97-AF65-F5344CB8AC3E}">
        <p14:creationId xmlns:p14="http://schemas.microsoft.com/office/powerpoint/2010/main" val="25439932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aitier, fromages, Gruyère, Fabrication du fromage&#10;&#10;Description générée automatiquement">
            <a:extLst>
              <a:ext uri="{FF2B5EF4-FFF2-40B4-BE49-F238E27FC236}">
                <a16:creationId xmlns:a16="http://schemas.microsoft.com/office/drawing/2014/main" id="{425391F5-B113-5BC2-043C-37CECECADA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1740" y="187717"/>
            <a:ext cx="1072852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1BFA439F-0107-E236-4595-9D21C99F3F0E}"/>
              </a:ext>
            </a:extLst>
          </p:cNvPr>
          <p:cNvSpPr txBox="1"/>
          <p:nvPr/>
        </p:nvSpPr>
        <p:spPr>
          <a:xfrm>
            <a:off x="3670853" y="6119336"/>
            <a:ext cx="10111409" cy="738664"/>
          </a:xfrm>
          <a:prstGeom prst="rect">
            <a:avLst/>
          </a:prstGeom>
          <a:noFill/>
        </p:spPr>
        <p:txBody>
          <a:bodyPr wrap="square" rtlCol="0">
            <a:spAutoFit/>
          </a:bodyPr>
          <a:lstStyle/>
          <a:p>
            <a:endParaRPr lang="fr-FR" b="1" dirty="0">
              <a:solidFill>
                <a:schemeClr val="bg1"/>
              </a:solidFill>
            </a:endParaRPr>
          </a:p>
          <a:p>
            <a:r>
              <a:rPr lang="fr-FR" sz="2400" b="1" dirty="0">
                <a:solidFill>
                  <a:schemeClr val="bg1"/>
                </a:solidFill>
              </a:rPr>
              <a:t>Fromage corse dans un marché corse.</a:t>
            </a:r>
          </a:p>
        </p:txBody>
      </p:sp>
    </p:spTree>
    <p:extLst>
      <p:ext uri="{BB962C8B-B14F-4D97-AF65-F5344CB8AC3E}">
        <p14:creationId xmlns:p14="http://schemas.microsoft.com/office/powerpoint/2010/main" val="1581410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it&#10;&#10;Description générée automatiquement">
            <a:extLst>
              <a:ext uri="{FF2B5EF4-FFF2-40B4-BE49-F238E27FC236}">
                <a16:creationId xmlns:a16="http://schemas.microsoft.com/office/drawing/2014/main" id="{A9985F81-1231-20BC-64CE-B8E42087A6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0301" y="185530"/>
            <a:ext cx="9151397"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5242FA11-8C0C-C53E-FEC0-951C080A6A42}"/>
              </a:ext>
            </a:extLst>
          </p:cNvPr>
          <p:cNvSpPr txBox="1"/>
          <p:nvPr/>
        </p:nvSpPr>
        <p:spPr>
          <a:xfrm>
            <a:off x="4558748" y="6027003"/>
            <a:ext cx="9151397" cy="830997"/>
          </a:xfrm>
          <a:prstGeom prst="rect">
            <a:avLst/>
          </a:prstGeom>
          <a:noFill/>
        </p:spPr>
        <p:txBody>
          <a:bodyPr wrap="square" rtlCol="0">
            <a:spAutoFit/>
          </a:bodyPr>
          <a:lstStyle/>
          <a:p>
            <a:endParaRPr lang="fr-FR" sz="2400" b="1">
              <a:solidFill>
                <a:schemeClr val="bg1"/>
              </a:solidFill>
            </a:endParaRPr>
          </a:p>
          <a:p>
            <a:r>
              <a:rPr lang="fr-FR" sz="2400" b="1">
                <a:solidFill>
                  <a:schemeClr val="bg1"/>
                </a:solidFill>
              </a:rPr>
              <a:t>Le vieux-port de Bastia.</a:t>
            </a:r>
            <a:endParaRPr lang="fr-FR" sz="2400" b="1" dirty="0">
              <a:solidFill>
                <a:schemeClr val="bg1"/>
              </a:solidFill>
            </a:endParaRPr>
          </a:p>
        </p:txBody>
      </p:sp>
    </p:spTree>
    <p:extLst>
      <p:ext uri="{BB962C8B-B14F-4D97-AF65-F5344CB8AC3E}">
        <p14:creationId xmlns:p14="http://schemas.microsoft.com/office/powerpoint/2010/main" val="6012520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02850BBB-F7FC-81D5-6BB1-C2B5B463E0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12035"/>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BD2351DB-670C-A5DA-557C-4C84A4DD4CD8}"/>
              </a:ext>
            </a:extLst>
          </p:cNvPr>
          <p:cNvSpPr txBox="1"/>
          <p:nvPr/>
        </p:nvSpPr>
        <p:spPr>
          <a:xfrm>
            <a:off x="3935894" y="6112710"/>
            <a:ext cx="9780105"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Vue du port de plaisance d'Ajaccio.</a:t>
            </a:r>
          </a:p>
        </p:txBody>
      </p:sp>
    </p:spTree>
    <p:extLst>
      <p:ext uri="{BB962C8B-B14F-4D97-AF65-F5344CB8AC3E}">
        <p14:creationId xmlns:p14="http://schemas.microsoft.com/office/powerpoint/2010/main" val="3868122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embarcation, plein air, ciel&#10;&#10;Description générée automatiquement">
            <a:extLst>
              <a:ext uri="{FF2B5EF4-FFF2-40B4-BE49-F238E27FC236}">
                <a16:creationId xmlns:a16="http://schemas.microsoft.com/office/drawing/2014/main" id="{A3A3EE87-4B6B-4336-696E-4A898760C4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51791"/>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99F19E70-FC16-F3BC-AFC2-97AE6BDA57A3}"/>
              </a:ext>
            </a:extLst>
          </p:cNvPr>
          <p:cNvSpPr txBox="1"/>
          <p:nvPr/>
        </p:nvSpPr>
        <p:spPr>
          <a:xfrm>
            <a:off x="2663687" y="6119336"/>
            <a:ext cx="9660835" cy="738664"/>
          </a:xfrm>
          <a:prstGeom prst="rect">
            <a:avLst/>
          </a:prstGeom>
          <a:noFill/>
        </p:spPr>
        <p:txBody>
          <a:bodyPr wrap="square" rtlCol="0">
            <a:spAutoFit/>
          </a:bodyPr>
          <a:lstStyle/>
          <a:p>
            <a:endParaRPr lang="it-IT" b="1" dirty="0">
              <a:solidFill>
                <a:schemeClr val="bg1"/>
              </a:solidFill>
            </a:endParaRPr>
          </a:p>
          <a:p>
            <a:r>
              <a:rPr lang="it-IT" sz="2400" b="1" dirty="0">
                <a:solidFill>
                  <a:schemeClr val="bg1"/>
                </a:solidFill>
              </a:rPr>
              <a:t>Le Pascal Lota de la compagnie Corsica Ferries à Ajaccio.</a:t>
            </a:r>
            <a:endParaRPr lang="fr-FR" sz="2400" b="1" dirty="0">
              <a:solidFill>
                <a:schemeClr val="bg1"/>
              </a:solidFill>
            </a:endParaRPr>
          </a:p>
        </p:txBody>
      </p:sp>
    </p:spTree>
    <p:extLst>
      <p:ext uri="{BB962C8B-B14F-4D97-AF65-F5344CB8AC3E}">
        <p14:creationId xmlns:p14="http://schemas.microsoft.com/office/powerpoint/2010/main" val="36215620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embarcation, ciel, plein air&#10;&#10;Description générée automatiquement">
            <a:extLst>
              <a:ext uri="{FF2B5EF4-FFF2-40B4-BE49-F238E27FC236}">
                <a16:creationId xmlns:a16="http://schemas.microsoft.com/office/drawing/2014/main" id="{809CD939-DBDD-DE26-26C0-CC2300275A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1681" y="225287"/>
            <a:ext cx="9248638"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BDDF1A6A-9622-5D5F-28C0-600C934E67DB}"/>
              </a:ext>
            </a:extLst>
          </p:cNvPr>
          <p:cNvSpPr txBox="1"/>
          <p:nvPr/>
        </p:nvSpPr>
        <p:spPr>
          <a:xfrm>
            <a:off x="2915479" y="6027003"/>
            <a:ext cx="9063797" cy="830997"/>
          </a:xfrm>
          <a:prstGeom prst="rect">
            <a:avLst/>
          </a:prstGeom>
          <a:noFill/>
        </p:spPr>
        <p:txBody>
          <a:bodyPr wrap="square" rtlCol="0">
            <a:spAutoFit/>
          </a:bodyPr>
          <a:lstStyle/>
          <a:p>
            <a:endParaRPr lang="it-IT" sz="2400" b="1" dirty="0">
              <a:solidFill>
                <a:schemeClr val="bg1"/>
              </a:solidFill>
            </a:endParaRPr>
          </a:p>
          <a:p>
            <a:r>
              <a:rPr lang="it-IT" sz="2400" b="1" dirty="0">
                <a:solidFill>
                  <a:schemeClr val="bg1"/>
                </a:solidFill>
              </a:rPr>
              <a:t>Le Jean Nicoli de Corsica Linea à Porto-Vecchio.</a:t>
            </a:r>
            <a:endParaRPr lang="fr-FR" sz="2400" b="1" dirty="0">
              <a:solidFill>
                <a:schemeClr val="bg1"/>
              </a:solidFill>
            </a:endParaRPr>
          </a:p>
        </p:txBody>
      </p:sp>
    </p:spTree>
    <p:extLst>
      <p:ext uri="{BB962C8B-B14F-4D97-AF65-F5344CB8AC3E}">
        <p14:creationId xmlns:p14="http://schemas.microsoft.com/office/powerpoint/2010/main" val="16137905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embarcation, bateau, plein air&#10;&#10;Description générée automatiquement">
            <a:extLst>
              <a:ext uri="{FF2B5EF4-FFF2-40B4-BE49-F238E27FC236}">
                <a16:creationId xmlns:a16="http://schemas.microsoft.com/office/drawing/2014/main" id="{6422D8FE-3274-8A6A-0538-B1254D7A34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141" y="251791"/>
            <a:ext cx="8891718"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211FF718-6CB5-B8D8-D720-1DA22808C1D1}"/>
              </a:ext>
            </a:extLst>
          </p:cNvPr>
          <p:cNvSpPr txBox="1"/>
          <p:nvPr/>
        </p:nvSpPr>
        <p:spPr>
          <a:xfrm>
            <a:off x="3472069" y="6119336"/>
            <a:ext cx="8891718" cy="738664"/>
          </a:xfrm>
          <a:prstGeom prst="rect">
            <a:avLst/>
          </a:prstGeom>
          <a:noFill/>
        </p:spPr>
        <p:txBody>
          <a:bodyPr wrap="square" rtlCol="0">
            <a:spAutoFit/>
          </a:bodyPr>
          <a:lstStyle/>
          <a:p>
            <a:endParaRPr lang="it-IT" dirty="0">
              <a:solidFill>
                <a:schemeClr val="bg1"/>
              </a:solidFill>
            </a:endParaRPr>
          </a:p>
          <a:p>
            <a:r>
              <a:rPr lang="it-IT" sz="2400" b="1" dirty="0">
                <a:solidFill>
                  <a:schemeClr val="bg1"/>
                </a:solidFill>
              </a:rPr>
              <a:t>Le Girolata de La Méridionale à Ajaccio.</a:t>
            </a:r>
            <a:endParaRPr lang="fr-FR" sz="2400" b="1" dirty="0">
              <a:solidFill>
                <a:schemeClr val="bg1"/>
              </a:solidFill>
            </a:endParaRPr>
          </a:p>
        </p:txBody>
      </p:sp>
    </p:spTree>
    <p:extLst>
      <p:ext uri="{BB962C8B-B14F-4D97-AF65-F5344CB8AC3E}">
        <p14:creationId xmlns:p14="http://schemas.microsoft.com/office/powerpoint/2010/main" val="8105203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aysage, nature, plein air&#10;&#10;Description générée automatiquement">
            <a:extLst>
              <a:ext uri="{FF2B5EF4-FFF2-40B4-BE49-F238E27FC236}">
                <a16:creationId xmlns:a16="http://schemas.microsoft.com/office/drawing/2014/main" id="{B960939A-35CE-3366-4E7C-C5131E3E2B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65044"/>
            <a:ext cx="8160000" cy="6120000"/>
          </a:xfrm>
          <a:prstGeom prst="rect">
            <a:avLst/>
          </a:prstGeom>
          <a:ln w="76200" cmpd="dbl">
            <a:solidFill>
              <a:schemeClr val="bg1"/>
            </a:solidFill>
          </a:ln>
        </p:spPr>
      </p:pic>
      <p:sp>
        <p:nvSpPr>
          <p:cNvPr id="4" name="ZoneTexte 3">
            <a:extLst>
              <a:ext uri="{FF2B5EF4-FFF2-40B4-BE49-F238E27FC236}">
                <a16:creationId xmlns:a16="http://schemas.microsoft.com/office/drawing/2014/main" id="{18B8B463-50DE-190A-962C-6DBB392AB52A}"/>
              </a:ext>
            </a:extLst>
          </p:cNvPr>
          <p:cNvSpPr txBox="1"/>
          <p:nvPr/>
        </p:nvSpPr>
        <p:spPr>
          <a:xfrm>
            <a:off x="3632766" y="6099457"/>
            <a:ext cx="8426713"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Les montagnes corses vues d'avion.</a:t>
            </a:r>
          </a:p>
        </p:txBody>
      </p:sp>
    </p:spTree>
    <p:extLst>
      <p:ext uri="{BB962C8B-B14F-4D97-AF65-F5344CB8AC3E}">
        <p14:creationId xmlns:p14="http://schemas.microsoft.com/office/powerpoint/2010/main" val="41673138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915C13F4-B99A-ECAF-12A7-B31A5544B7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05" y="198782"/>
            <a:ext cx="9183589"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060F1EF4-294B-2147-BD00-67BB76F92379}"/>
              </a:ext>
            </a:extLst>
          </p:cNvPr>
          <p:cNvSpPr txBox="1"/>
          <p:nvPr/>
        </p:nvSpPr>
        <p:spPr>
          <a:xfrm>
            <a:off x="3266745" y="6119336"/>
            <a:ext cx="8925255"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Les îles Sanguinaires, à proximité d'Ajaccio.</a:t>
            </a:r>
          </a:p>
        </p:txBody>
      </p:sp>
    </p:spTree>
    <p:extLst>
      <p:ext uri="{BB962C8B-B14F-4D97-AF65-F5344CB8AC3E}">
        <p14:creationId xmlns:p14="http://schemas.microsoft.com/office/powerpoint/2010/main" val="3689588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ateau, embarcation&#10;&#10;Description générée automatiquement">
            <a:extLst>
              <a:ext uri="{FF2B5EF4-FFF2-40B4-BE49-F238E27FC236}">
                <a16:creationId xmlns:a16="http://schemas.microsoft.com/office/drawing/2014/main" id="{C569EA79-D37E-73A7-089B-D714CA7FD4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198782"/>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5E87211C-8D7A-DAAB-605D-5993CC0E51C6}"/>
              </a:ext>
            </a:extLst>
          </p:cNvPr>
          <p:cNvSpPr txBox="1"/>
          <p:nvPr/>
        </p:nvSpPr>
        <p:spPr>
          <a:xfrm>
            <a:off x="3473739" y="6072954"/>
            <a:ext cx="9884452"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Vue du port de commerce de Porto-Vecchio.</a:t>
            </a:r>
          </a:p>
        </p:txBody>
      </p:sp>
    </p:spTree>
    <p:extLst>
      <p:ext uri="{BB962C8B-B14F-4D97-AF65-F5344CB8AC3E}">
        <p14:creationId xmlns:p14="http://schemas.microsoft.com/office/powerpoint/2010/main" val="26086487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eau&#10;&#10;Description générée automatiquement">
            <a:extLst>
              <a:ext uri="{FF2B5EF4-FFF2-40B4-BE49-F238E27FC236}">
                <a16:creationId xmlns:a16="http://schemas.microsoft.com/office/drawing/2014/main" id="{3E99A0A1-E9D2-1814-D6BE-8EFB9BFA74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1145" y="507470"/>
            <a:ext cx="10529710" cy="5040000"/>
          </a:xfrm>
          <a:prstGeom prst="rect">
            <a:avLst/>
          </a:prstGeom>
          <a:ln w="76200" cmpd="dbl">
            <a:solidFill>
              <a:srgbClr val="FF0000"/>
            </a:solidFill>
          </a:ln>
        </p:spPr>
      </p:pic>
      <p:sp>
        <p:nvSpPr>
          <p:cNvPr id="4" name="ZoneTexte 3">
            <a:extLst>
              <a:ext uri="{FF2B5EF4-FFF2-40B4-BE49-F238E27FC236}">
                <a16:creationId xmlns:a16="http://schemas.microsoft.com/office/drawing/2014/main" id="{E738C86D-39EF-E59F-AC51-026AE5C693A8}"/>
              </a:ext>
            </a:extLst>
          </p:cNvPr>
          <p:cNvSpPr txBox="1"/>
          <p:nvPr/>
        </p:nvSpPr>
        <p:spPr>
          <a:xfrm>
            <a:off x="379873" y="5657671"/>
            <a:ext cx="11586839" cy="1200329"/>
          </a:xfrm>
          <a:prstGeom prst="rect">
            <a:avLst/>
          </a:prstGeom>
          <a:noFill/>
        </p:spPr>
        <p:txBody>
          <a:bodyPr wrap="square" rtlCol="0">
            <a:spAutoFit/>
          </a:bodyPr>
          <a:lstStyle/>
          <a:p>
            <a:r>
              <a:rPr lang="fr-FR" sz="2400" b="1" dirty="0">
                <a:solidFill>
                  <a:schemeClr val="bg1"/>
                </a:solidFill>
              </a:rPr>
              <a:t>Le phare de la citadelle d'Ajaccio (Corse-du-Sud, France). Sa portée est de 16 milles nautiques (30 km). En mer, devant la citadelle, se dresse un feu complémentaire d'une portée de 7 milles (13 km).</a:t>
            </a:r>
          </a:p>
        </p:txBody>
      </p:sp>
    </p:spTree>
    <p:extLst>
      <p:ext uri="{BB962C8B-B14F-4D97-AF65-F5344CB8AC3E}">
        <p14:creationId xmlns:p14="http://schemas.microsoft.com/office/powerpoint/2010/main" val="33752150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CEBAF5EC-E63B-4ED0-C60C-B22E6D09F5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8619" y="238539"/>
            <a:ext cx="9066673"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A86C5006-792F-931B-7B08-E6A6C0BADFD0}"/>
              </a:ext>
            </a:extLst>
          </p:cNvPr>
          <p:cNvSpPr txBox="1"/>
          <p:nvPr/>
        </p:nvSpPr>
        <p:spPr>
          <a:xfrm>
            <a:off x="5261113" y="6099458"/>
            <a:ext cx="9912626"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Paysage corse.</a:t>
            </a:r>
          </a:p>
        </p:txBody>
      </p:sp>
    </p:spTree>
    <p:extLst>
      <p:ext uri="{BB962C8B-B14F-4D97-AF65-F5344CB8AC3E}">
        <p14:creationId xmlns:p14="http://schemas.microsoft.com/office/powerpoint/2010/main" val="42234738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nature, ciel, Batholite&#10;&#10;Description générée automatiquement">
            <a:extLst>
              <a:ext uri="{FF2B5EF4-FFF2-40B4-BE49-F238E27FC236}">
                <a16:creationId xmlns:a16="http://schemas.microsoft.com/office/drawing/2014/main" id="{36BF0337-5AA4-713C-E290-4C5E03609A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7988" y="212035"/>
            <a:ext cx="9216023" cy="6120000"/>
          </a:xfrm>
          <a:prstGeom prst="rect">
            <a:avLst/>
          </a:prstGeom>
          <a:ln w="76200" cmpd="dbl">
            <a:solidFill>
              <a:srgbClr val="FF0000"/>
            </a:solidFill>
          </a:ln>
        </p:spPr>
      </p:pic>
      <p:sp>
        <p:nvSpPr>
          <p:cNvPr id="8" name="ZoneTexte 7">
            <a:extLst>
              <a:ext uri="{FF2B5EF4-FFF2-40B4-BE49-F238E27FC236}">
                <a16:creationId xmlns:a16="http://schemas.microsoft.com/office/drawing/2014/main" id="{287C104F-D337-4C64-2996-E2F8D85EE4E9}"/>
              </a:ext>
            </a:extLst>
          </p:cNvPr>
          <p:cNvSpPr txBox="1"/>
          <p:nvPr/>
        </p:nvSpPr>
        <p:spPr>
          <a:xfrm>
            <a:off x="4522736" y="6119336"/>
            <a:ext cx="9458308"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Montagnes au sud-ouest.</a:t>
            </a:r>
          </a:p>
        </p:txBody>
      </p:sp>
    </p:spTree>
    <p:extLst>
      <p:ext uri="{BB962C8B-B14F-4D97-AF65-F5344CB8AC3E}">
        <p14:creationId xmlns:p14="http://schemas.microsoft.com/office/powerpoint/2010/main" val="6442235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nature&#10;&#10;Description générée automatiquement">
            <a:extLst>
              <a:ext uri="{FF2B5EF4-FFF2-40B4-BE49-F238E27FC236}">
                <a16:creationId xmlns:a16="http://schemas.microsoft.com/office/drawing/2014/main" id="{073A2954-A768-1D83-FA63-60EEB9E848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29926"/>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9B6E6024-99F5-E3F7-54AD-B11EC70A324F}"/>
              </a:ext>
            </a:extLst>
          </p:cNvPr>
          <p:cNvSpPr txBox="1"/>
          <p:nvPr/>
        </p:nvSpPr>
        <p:spPr>
          <a:xfrm>
            <a:off x="4479234" y="6119336"/>
            <a:ext cx="9594574"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San-Lorenzo, au centre-est.</a:t>
            </a:r>
          </a:p>
        </p:txBody>
      </p:sp>
    </p:spTree>
    <p:extLst>
      <p:ext uri="{BB962C8B-B14F-4D97-AF65-F5344CB8AC3E}">
        <p14:creationId xmlns:p14="http://schemas.microsoft.com/office/powerpoint/2010/main" val="2666104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aysage, rive&#10;&#10;Description générée automatiquement">
            <a:extLst>
              <a:ext uri="{FF2B5EF4-FFF2-40B4-BE49-F238E27FC236}">
                <a16:creationId xmlns:a16="http://schemas.microsoft.com/office/drawing/2014/main" id="{2C44CC05-D1D8-0C09-E14C-C2B2D07028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8412" y="202392"/>
            <a:ext cx="8159999"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46BC9075-FA05-9B54-7296-BDF8623AF18B}"/>
              </a:ext>
            </a:extLst>
          </p:cNvPr>
          <p:cNvSpPr txBox="1"/>
          <p:nvPr/>
        </p:nvSpPr>
        <p:spPr>
          <a:xfrm>
            <a:off x="5141843" y="6322392"/>
            <a:ext cx="8159999" cy="461665"/>
          </a:xfrm>
          <a:prstGeom prst="rect">
            <a:avLst/>
          </a:prstGeom>
          <a:noFill/>
        </p:spPr>
        <p:txBody>
          <a:bodyPr wrap="square" rtlCol="0">
            <a:spAutoFit/>
          </a:bodyPr>
          <a:lstStyle/>
          <a:p>
            <a:r>
              <a:rPr lang="fr-FR" sz="2400" b="1" dirty="0">
                <a:solidFill>
                  <a:schemeClr val="bg1"/>
                </a:solidFill>
              </a:rPr>
              <a:t>Saint-Florent, au nord.</a:t>
            </a:r>
          </a:p>
        </p:txBody>
      </p:sp>
    </p:spTree>
    <p:extLst>
      <p:ext uri="{BB962C8B-B14F-4D97-AF65-F5344CB8AC3E}">
        <p14:creationId xmlns:p14="http://schemas.microsoft.com/office/powerpoint/2010/main" val="1852080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ature, arbre, rive&#10;&#10;Description générée automatiquement">
            <a:extLst>
              <a:ext uri="{FF2B5EF4-FFF2-40B4-BE49-F238E27FC236}">
                <a16:creationId xmlns:a16="http://schemas.microsoft.com/office/drawing/2014/main" id="{01F7093D-2CBA-8302-DE3D-EDB92F1D1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rgbClr val="FF0000"/>
            </a:solidFill>
          </a:ln>
        </p:spPr>
      </p:pic>
      <p:sp>
        <p:nvSpPr>
          <p:cNvPr id="6" name="ZoneTexte 5">
            <a:extLst>
              <a:ext uri="{FF2B5EF4-FFF2-40B4-BE49-F238E27FC236}">
                <a16:creationId xmlns:a16="http://schemas.microsoft.com/office/drawing/2014/main" id="{4C0420D0-3620-EA01-ADA3-17C4DCEDF2A5}"/>
              </a:ext>
            </a:extLst>
          </p:cNvPr>
          <p:cNvSpPr txBox="1"/>
          <p:nvPr/>
        </p:nvSpPr>
        <p:spPr>
          <a:xfrm>
            <a:off x="4770782" y="6234373"/>
            <a:ext cx="8160000"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Autre vue à Saint-Florent.</a:t>
            </a:r>
          </a:p>
        </p:txBody>
      </p:sp>
    </p:spTree>
    <p:extLst>
      <p:ext uri="{BB962C8B-B14F-4D97-AF65-F5344CB8AC3E}">
        <p14:creationId xmlns:p14="http://schemas.microsoft.com/office/powerpoint/2010/main" val="10920180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Station de montagne&#10;&#10;Description générée automatiquement">
            <a:extLst>
              <a:ext uri="{FF2B5EF4-FFF2-40B4-BE49-F238E27FC236}">
                <a16:creationId xmlns:a16="http://schemas.microsoft.com/office/drawing/2014/main" id="{0BB14390-F7AF-7CEC-5A3A-2FEE093F94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16" y="309465"/>
            <a:ext cx="9194368"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AB713287-20F0-79F7-C673-C84F457A5006}"/>
              </a:ext>
            </a:extLst>
          </p:cNvPr>
          <p:cNvSpPr txBox="1"/>
          <p:nvPr/>
        </p:nvSpPr>
        <p:spPr>
          <a:xfrm>
            <a:off x="4917877" y="6429465"/>
            <a:ext cx="9354714" cy="461665"/>
          </a:xfrm>
          <a:prstGeom prst="rect">
            <a:avLst/>
          </a:prstGeom>
          <a:noFill/>
        </p:spPr>
        <p:txBody>
          <a:bodyPr wrap="square" rtlCol="0">
            <a:spAutoFit/>
          </a:bodyPr>
          <a:lstStyle/>
          <a:p>
            <a:r>
              <a:rPr lang="fr-FR" sz="2400" b="1" dirty="0">
                <a:solidFill>
                  <a:schemeClr val="bg1"/>
                </a:solidFill>
              </a:rPr>
              <a:t>Vico, au nord-ouest.</a:t>
            </a:r>
          </a:p>
        </p:txBody>
      </p:sp>
    </p:spTree>
    <p:extLst>
      <p:ext uri="{BB962C8B-B14F-4D97-AF65-F5344CB8AC3E}">
        <p14:creationId xmlns:p14="http://schemas.microsoft.com/office/powerpoint/2010/main" val="3968544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nature&#10;&#10;Description générée automatiquement">
            <a:extLst>
              <a:ext uri="{FF2B5EF4-FFF2-40B4-BE49-F238E27FC236}">
                <a16:creationId xmlns:a16="http://schemas.microsoft.com/office/drawing/2014/main" id="{9D6310CB-8F71-0531-FE48-203909B998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0312"/>
            <a:ext cx="8160000"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E4A2BF69-84FE-887C-A1A4-9909D3EA3699}"/>
              </a:ext>
            </a:extLst>
          </p:cNvPr>
          <p:cNvSpPr txBox="1"/>
          <p:nvPr/>
        </p:nvSpPr>
        <p:spPr>
          <a:xfrm>
            <a:off x="4600174" y="6480312"/>
            <a:ext cx="9248348" cy="461665"/>
          </a:xfrm>
          <a:prstGeom prst="rect">
            <a:avLst/>
          </a:prstGeom>
          <a:noFill/>
        </p:spPr>
        <p:txBody>
          <a:bodyPr wrap="square" rtlCol="0">
            <a:spAutoFit/>
          </a:bodyPr>
          <a:lstStyle/>
          <a:p>
            <a:r>
              <a:rPr lang="fr-FR" sz="2400" b="1" dirty="0">
                <a:solidFill>
                  <a:schemeClr val="bg1"/>
                </a:solidFill>
              </a:rPr>
              <a:t>Ota, au nord-ouest.</a:t>
            </a:r>
          </a:p>
        </p:txBody>
      </p:sp>
    </p:spTree>
    <p:extLst>
      <p:ext uri="{BB962C8B-B14F-4D97-AF65-F5344CB8AC3E}">
        <p14:creationId xmlns:p14="http://schemas.microsoft.com/office/powerpoint/2010/main" val="41651979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ciel&#10;&#10;Description générée automatiquement">
            <a:extLst>
              <a:ext uri="{FF2B5EF4-FFF2-40B4-BE49-F238E27FC236}">
                <a16:creationId xmlns:a16="http://schemas.microsoft.com/office/drawing/2014/main" id="{DC100C2D-F5DF-6BF4-4BCA-6257FBC2F1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17" y="361393"/>
            <a:ext cx="9194366" cy="6120000"/>
          </a:xfrm>
          <a:prstGeom prst="rect">
            <a:avLst/>
          </a:prstGeom>
          <a:ln w="76200" cmpd="dbl">
            <a:solidFill>
              <a:srgbClr val="FF0000"/>
            </a:solidFill>
          </a:ln>
        </p:spPr>
      </p:pic>
      <p:sp>
        <p:nvSpPr>
          <p:cNvPr id="4" name="ZoneTexte 3">
            <a:extLst>
              <a:ext uri="{FF2B5EF4-FFF2-40B4-BE49-F238E27FC236}">
                <a16:creationId xmlns:a16="http://schemas.microsoft.com/office/drawing/2014/main" id="{253A5B0A-276C-915D-1FA1-749D3E627CE9}"/>
              </a:ext>
            </a:extLst>
          </p:cNvPr>
          <p:cNvSpPr txBox="1"/>
          <p:nvPr/>
        </p:nvSpPr>
        <p:spPr>
          <a:xfrm>
            <a:off x="3750365" y="6481393"/>
            <a:ext cx="9342783" cy="461665"/>
          </a:xfrm>
          <a:prstGeom prst="rect">
            <a:avLst/>
          </a:prstGeom>
          <a:noFill/>
        </p:spPr>
        <p:txBody>
          <a:bodyPr wrap="square" rtlCol="0">
            <a:spAutoFit/>
          </a:bodyPr>
          <a:lstStyle/>
          <a:p>
            <a:r>
              <a:rPr lang="fr-FR" sz="2400" b="1" dirty="0">
                <a:solidFill>
                  <a:schemeClr val="bg1"/>
                </a:solidFill>
              </a:rPr>
              <a:t>Calanques de Piana, au nord-ouest.</a:t>
            </a:r>
          </a:p>
        </p:txBody>
      </p:sp>
    </p:spTree>
    <p:extLst>
      <p:ext uri="{BB962C8B-B14F-4D97-AF65-F5344CB8AC3E}">
        <p14:creationId xmlns:p14="http://schemas.microsoft.com/office/powerpoint/2010/main" val="2822759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embarcation, nature, Arche naturelle&#10;&#10;Description générée automatiquement">
            <a:extLst>
              <a:ext uri="{FF2B5EF4-FFF2-40B4-BE49-F238E27FC236}">
                <a16:creationId xmlns:a16="http://schemas.microsoft.com/office/drawing/2014/main" id="{4EF36AF6-077B-2CB1-F987-29571B9E89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9402" y="621000"/>
            <a:ext cx="7480077" cy="5616000"/>
          </a:xfrm>
          <a:prstGeom prst="rect">
            <a:avLst/>
          </a:prstGeom>
          <a:ln w="76200" cmpd="dbl">
            <a:solidFill>
              <a:srgbClr val="FF0000"/>
            </a:solidFill>
          </a:ln>
        </p:spPr>
      </p:pic>
      <p:sp>
        <p:nvSpPr>
          <p:cNvPr id="9" name="ZoneTexte 8">
            <a:extLst>
              <a:ext uri="{FF2B5EF4-FFF2-40B4-BE49-F238E27FC236}">
                <a16:creationId xmlns:a16="http://schemas.microsoft.com/office/drawing/2014/main" id="{33F03625-F55E-4606-4E42-E8FE2738E8FD}"/>
              </a:ext>
            </a:extLst>
          </p:cNvPr>
          <p:cNvSpPr txBox="1"/>
          <p:nvPr/>
        </p:nvSpPr>
        <p:spPr>
          <a:xfrm>
            <a:off x="1550504" y="6237000"/>
            <a:ext cx="6096000" cy="461665"/>
          </a:xfrm>
          <a:prstGeom prst="rect">
            <a:avLst/>
          </a:prstGeom>
          <a:noFill/>
        </p:spPr>
        <p:txBody>
          <a:bodyPr wrap="square">
            <a:spAutoFit/>
          </a:bodyPr>
          <a:lstStyle/>
          <a:p>
            <a:r>
              <a:rPr lang="fr-FR" sz="2400" b="1" dirty="0">
                <a:solidFill>
                  <a:schemeClr val="bg1"/>
                </a:solidFill>
              </a:rPr>
              <a:t>Baie de </a:t>
            </a:r>
            <a:r>
              <a:rPr lang="fr-FR" sz="2400" b="1" dirty="0" err="1">
                <a:solidFill>
                  <a:schemeClr val="bg1"/>
                </a:solidFill>
              </a:rPr>
              <a:t>Girolata</a:t>
            </a:r>
            <a:r>
              <a:rPr lang="fr-FR" sz="2400" b="1" dirty="0">
                <a:solidFill>
                  <a:schemeClr val="bg1"/>
                </a:solidFill>
              </a:rPr>
              <a:t>, vision d'un paradis</a:t>
            </a:r>
          </a:p>
        </p:txBody>
      </p:sp>
      <p:sp>
        <p:nvSpPr>
          <p:cNvPr id="10" name="ZoneTexte 9">
            <a:extLst>
              <a:ext uri="{FF2B5EF4-FFF2-40B4-BE49-F238E27FC236}">
                <a16:creationId xmlns:a16="http://schemas.microsoft.com/office/drawing/2014/main" id="{07E49DAE-46D6-667B-2895-9DF67A3045CC}"/>
              </a:ext>
            </a:extLst>
          </p:cNvPr>
          <p:cNvSpPr txBox="1"/>
          <p:nvPr/>
        </p:nvSpPr>
        <p:spPr>
          <a:xfrm>
            <a:off x="1929420" y="159334"/>
            <a:ext cx="8857850" cy="461665"/>
          </a:xfrm>
          <a:prstGeom prst="rect">
            <a:avLst/>
          </a:prstGeom>
          <a:noFill/>
        </p:spPr>
        <p:txBody>
          <a:bodyPr wrap="square" rtlCol="0">
            <a:spAutoFit/>
          </a:bodyPr>
          <a:lstStyle/>
          <a:p>
            <a:r>
              <a:rPr lang="fr-FR" sz="2400" b="1" dirty="0">
                <a:solidFill>
                  <a:schemeClr val="bg1"/>
                </a:solidFill>
              </a:rPr>
              <a:t>Lorient Vous Propose La Corse </a:t>
            </a:r>
          </a:p>
        </p:txBody>
      </p:sp>
      <p:sp>
        <p:nvSpPr>
          <p:cNvPr id="13" name="ZoneTexte 12">
            <a:extLst>
              <a:ext uri="{FF2B5EF4-FFF2-40B4-BE49-F238E27FC236}">
                <a16:creationId xmlns:a16="http://schemas.microsoft.com/office/drawing/2014/main" id="{7D21521A-D669-6EC2-1F7C-BA887B6E7616}"/>
              </a:ext>
            </a:extLst>
          </p:cNvPr>
          <p:cNvSpPr txBox="1"/>
          <p:nvPr/>
        </p:nvSpPr>
        <p:spPr>
          <a:xfrm>
            <a:off x="8097077" y="2306742"/>
            <a:ext cx="4731479" cy="461665"/>
          </a:xfrm>
          <a:prstGeom prst="rect">
            <a:avLst/>
          </a:prstGeom>
          <a:noFill/>
        </p:spPr>
        <p:txBody>
          <a:bodyPr wrap="square">
            <a:spAutoFit/>
          </a:bodyPr>
          <a:lstStyle/>
          <a:p>
            <a:r>
              <a:rPr lang="fr-FR" sz="2400" b="1" dirty="0">
                <a:solidFill>
                  <a:schemeClr val="bg1"/>
                </a:solidFill>
              </a:rPr>
              <a:t>Les Images Et Le Son Du Net</a:t>
            </a:r>
          </a:p>
        </p:txBody>
      </p:sp>
      <p:sp>
        <p:nvSpPr>
          <p:cNvPr id="14" name="ZoneTexte 13">
            <a:extLst>
              <a:ext uri="{FF2B5EF4-FFF2-40B4-BE49-F238E27FC236}">
                <a16:creationId xmlns:a16="http://schemas.microsoft.com/office/drawing/2014/main" id="{D545980D-A9B9-CAF9-875A-EBCD0845E06F}"/>
              </a:ext>
            </a:extLst>
          </p:cNvPr>
          <p:cNvSpPr txBox="1"/>
          <p:nvPr/>
        </p:nvSpPr>
        <p:spPr>
          <a:xfrm>
            <a:off x="9382539" y="2967335"/>
            <a:ext cx="3636494"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4165975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4000">
        <p15:prstTrans prst="peelOff"/>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371</Words>
  <Application>Microsoft Office PowerPoint</Application>
  <PresentationFormat>Grand écran</PresentationFormat>
  <Paragraphs>60</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2023-09-30T04:21:16Z</dcterms:created>
  <dcterms:modified xsi:type="dcterms:W3CDTF">2023-09-30T05:44:55Z</dcterms:modified>
</cp:coreProperties>
</file>