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3" r:id="rId2"/>
    <p:sldId id="288" r:id="rId3"/>
    <p:sldId id="256" r:id="rId4"/>
    <p:sldId id="284" r:id="rId5"/>
    <p:sldId id="285" r:id="rId6"/>
    <p:sldId id="283" r:id="rId7"/>
    <p:sldId id="282" r:id="rId8"/>
    <p:sldId id="281" r:id="rId9"/>
    <p:sldId id="280" r:id="rId10"/>
    <p:sldId id="279" r:id="rId11"/>
    <p:sldId id="278" r:id="rId12"/>
    <p:sldId id="277" r:id="rId13"/>
    <p:sldId id="276" r:id="rId14"/>
    <p:sldId id="275" r:id="rId15"/>
    <p:sldId id="274" r:id="rId16"/>
    <p:sldId id="272" r:id="rId17"/>
    <p:sldId id="271" r:id="rId18"/>
    <p:sldId id="270" r:id="rId19"/>
    <p:sldId id="269" r:id="rId20"/>
    <p:sldId id="268" r:id="rId21"/>
    <p:sldId id="267" r:id="rId22"/>
    <p:sldId id="266" r:id="rId23"/>
    <p:sldId id="265" r:id="rId24"/>
    <p:sldId id="264" r:id="rId25"/>
    <p:sldId id="263" r:id="rId26"/>
    <p:sldId id="262" r:id="rId27"/>
    <p:sldId id="261" r:id="rId28"/>
    <p:sldId id="260" r:id="rId29"/>
    <p:sldId id="259" r:id="rId30"/>
    <p:sldId id="258" r:id="rId31"/>
    <p:sldId id="257" r:id="rId32"/>
    <p:sldId id="286" r:id="rId33"/>
    <p:sldId id="287" r:id="rId3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UEkg9d8kI7oj5iG3q0r7g==" hashData="SnF+rHdiY9V0x92nDg8+/80iSLLEDSKup8A85VqBKr3qU/vQxqcL6YMpHaUDw7Df+DKZSZF3BV+IhqsOOMd5/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301496A-9331-4974-BAFD-7872DA7D6E55}" v="111" dt="2023-09-28T04:20:21.94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7" autoAdjust="0"/>
    <p:restoredTop sz="94660"/>
  </p:normalViewPr>
  <p:slideViewPr>
    <p:cSldViewPr snapToGrid="0">
      <p:cViewPr varScale="1">
        <p:scale>
          <a:sx n="94" d="100"/>
          <a:sy n="94" d="100"/>
        </p:scale>
        <p:origin x="66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microsoft.com/office/2015/10/relationships/revisionInfo" Target="revisionInfo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22463F-0B8E-E15D-309D-6AD44F3E73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0B86AFF5-34A6-F392-AC0F-F3AF958B7E8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08FC0BB-760B-D8EB-39C0-28A1CC7D15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CDF3A-D49E-4591-AD4B-1C6332E461A0}" type="datetimeFigureOut">
              <a:rPr lang="fr-FR" smtClean="0"/>
              <a:t>28/09/2023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327D3F0-85CD-23ED-AE91-CD29826BE2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D3A5C5E-8047-9735-A4D6-C93F75AEF1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5A2EDB-CD29-4738-BDA4-52A9D8FDBD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7167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pan dir="u"/>
      </p:transition>
    </mc:Choice>
    <mc:Fallback>
      <p:transition spd="slow" advClick="0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F76C655-A0C0-FC0C-F3C8-CB672CDEBF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013D5BB-2448-B5CC-4E3A-4CE749433F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EF57D27-EFC9-1D4D-4AA7-554956D160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CDF3A-D49E-4591-AD4B-1C6332E461A0}" type="datetimeFigureOut">
              <a:rPr lang="fr-FR" smtClean="0"/>
              <a:t>28/09/2023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49151FC-8909-151A-7FAC-F959192B3F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EF3FBD-0E1E-39EA-BF9C-6E7AAC373F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5A2EDB-CD29-4738-BDA4-52A9D8FDBD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3977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pan dir="u"/>
      </p:transition>
    </mc:Choice>
    <mc:Fallback>
      <p:transition spd="slow" advClick="0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17A8A3C-E7FA-A35E-B6D8-7F04F4C679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A8DC8E6-F9D3-BCC7-3E42-478424047B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87A7F7F-C078-16DA-BC97-28BE997437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CDF3A-D49E-4591-AD4B-1C6332E461A0}" type="datetimeFigureOut">
              <a:rPr lang="fr-FR" smtClean="0"/>
              <a:t>28/09/2023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513156C-F425-207B-1CD3-ABE152ABAD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2D7D850-7768-EC8C-11DD-EBF7AB7308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5A2EDB-CD29-4738-BDA4-52A9D8FDBD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559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pan dir="u"/>
      </p:transition>
    </mc:Choice>
    <mc:Fallback>
      <p:transition spd="slow" advClick="0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42C8953-C88F-3AD3-ACE0-B50E8BE55C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398682B-6D39-477C-A55C-4AB9CA7E06E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7527AD8-7C0B-2A27-B68E-9DE9D77871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94696FB-6B44-62A5-CD9E-95EB79FC51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CDF3A-D49E-4591-AD4B-1C6332E461A0}" type="datetimeFigureOut">
              <a:rPr lang="fr-FR" smtClean="0"/>
              <a:t>28/09/2023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F5F2AFD-908B-82EC-89BE-07228795E5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B19A45B-A2C7-79E9-5005-DECE726B8C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5A2EDB-CD29-4738-BDA4-52A9D8FDBD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7856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pan dir="u"/>
      </p:transition>
    </mc:Choice>
    <mc:Fallback>
      <p:transition spd="slow" advClick="0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E31138F-7563-690A-D084-3845B5B398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20FD236-8302-C6FB-CC43-6A2EA0B2A4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18F2F2F-2BFD-C496-F344-72A18032C42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39F74958-513E-347C-4587-112F8D582FE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3FD18887-0DC8-D80C-D82E-BB63D1F34D9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64B64947-A27D-DFBF-4CC5-0761420892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CDF3A-D49E-4591-AD4B-1C6332E461A0}" type="datetimeFigureOut">
              <a:rPr lang="fr-FR" smtClean="0"/>
              <a:t>28/09/2023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8CF1A18C-8BE6-8916-C9CD-C218C45C09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418245E4-4A3E-61BA-4D8A-F20FF10D7A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5A2EDB-CD29-4738-BDA4-52A9D8FDBD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6708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pan dir="u"/>
      </p:transition>
    </mc:Choice>
    <mc:Fallback>
      <p:transition spd="slow" advClick="0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5FD733E-080D-7589-4AE9-C6262EC6DB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3507EAF-B333-7976-17F3-4FD21AEABC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CDF3A-D49E-4591-AD4B-1C6332E461A0}" type="datetimeFigureOut">
              <a:rPr lang="fr-FR" smtClean="0"/>
              <a:t>28/09/2023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2D031437-7D4E-10C3-63FA-1F60F32BFB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572EBC2E-F574-9F1B-ADC8-B5648F50E2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5A2EDB-CD29-4738-BDA4-52A9D8FDBD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52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pan dir="u"/>
      </p:transition>
    </mc:Choice>
    <mc:Fallback>
      <p:transition spd="slow" advClick="0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5A5C99F8-1279-F22F-EB71-D8667F7227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CDF3A-D49E-4591-AD4B-1C6332E461A0}" type="datetimeFigureOut">
              <a:rPr lang="fr-FR" smtClean="0"/>
              <a:t>28/09/2023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A376991A-0EBB-3925-2FB2-C1C04E94CB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81BEE73-2F90-AFB1-86F8-93E97085FF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5A2EDB-CD29-4738-BDA4-52A9D8FDBD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2367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pan dir="u"/>
      </p:transition>
    </mc:Choice>
    <mc:Fallback>
      <p:transition spd="slow" advClick="0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5878A4E-C602-ED4C-624A-6D3D9A7669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9BB3C69-9F41-51DA-A5A6-E19506D79E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BA137D7-7141-22D2-62D2-73817AD11C1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EFC720A-11F1-85C4-44F3-232AC1490C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CDF3A-D49E-4591-AD4B-1C6332E461A0}" type="datetimeFigureOut">
              <a:rPr lang="fr-FR" smtClean="0"/>
              <a:t>28/09/2023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287E24A-31F0-5323-056C-C08853E6AB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F51D14D-321B-FB4E-6BB1-05E497DDC3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5A2EDB-CD29-4738-BDA4-52A9D8FDBD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2603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pan dir="u"/>
      </p:transition>
    </mc:Choice>
    <mc:Fallback>
      <p:transition spd="slow" advClick="0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7CF0290-61BD-8507-EC22-8FB2E3AD7A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22EDD52-92AA-3D07-0712-85C8B44CF5B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8E1EA72-B334-CE06-8EF7-4D712A52701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03CE361-FB64-9996-6580-1CE7374588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CDF3A-D49E-4591-AD4B-1C6332E461A0}" type="datetimeFigureOut">
              <a:rPr lang="fr-FR" smtClean="0"/>
              <a:t>28/09/2023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FADCFD8-2EC3-0F55-25B3-79AE45814F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1BFD398-2EF2-B382-D18B-DA5D667C2D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5A2EDB-CD29-4738-BDA4-52A9D8FDBD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4779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pan dir="u"/>
      </p:transition>
    </mc:Choice>
    <mc:Fallback>
      <p:transition spd="slow" advClick="0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278CF3-B489-F7FA-3248-21B8774145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0C8E105-9B98-D692-F716-8E9987B5AE3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A4558DD-35E0-FF2A-0644-A5DF338051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CDF3A-D49E-4591-AD4B-1C6332E461A0}" type="datetimeFigureOut">
              <a:rPr lang="fr-FR" smtClean="0"/>
              <a:t>28/09/2023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12D1FFD-3EDB-5D8C-5F9C-FB67ED4E7F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4998858-187A-6315-1C5C-B16A7C27DB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5A2EDB-CD29-4738-BDA4-52A9D8FDBD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670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pan dir="u"/>
      </p:transition>
    </mc:Choice>
    <mc:Fallback>
      <p:transition spd="slow" advClick="0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15CD56A6-C12A-1FB4-91F1-D51F02FCC97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6211ADF1-A514-0F20-3589-B440666B7F1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2F15A3E-806B-8487-AA3F-3533B39351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CDF3A-D49E-4591-AD4B-1C6332E461A0}" type="datetimeFigureOut">
              <a:rPr lang="fr-FR" smtClean="0"/>
              <a:t>28/09/2023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29569E1-3453-CAA1-606B-B88B6E64AA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2CFE77B-78E0-2754-3500-BB3ADE2F2B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5A2EDB-CD29-4738-BDA4-52A9D8FDBD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3885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pan dir="u"/>
      </p:transition>
    </mc:Choice>
    <mc:Fallback>
      <p:transition spd="slow" advClick="0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41A7D1ED-CC4D-A99B-2B3D-578C0CEAA8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43E3AD9-EDD9-BC2E-FD11-CA6A638035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C091798-D5B0-3F5E-EA70-4B083336B7C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BCDF3A-D49E-4591-AD4B-1C6332E461A0}" type="datetimeFigureOut">
              <a:rPr lang="fr-FR" smtClean="0"/>
              <a:t>28/09/2023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79CB678-3E8E-F25A-6CA4-22AA531E39C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3B9C5C9-1372-E0D0-721F-E21DE318A61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5A2EDB-CD29-4738-BDA4-52A9D8FDBD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96870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pan dir="u"/>
      </p:transition>
    </mc:Choice>
    <mc:Fallback>
      <p:transition spd="slow" advClick="0" advTm="14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hotographie aérienne, ciel, Vue plongeante&#10;&#10;Description générée automatiquement">
            <a:extLst>
              <a:ext uri="{FF2B5EF4-FFF2-40B4-BE49-F238E27FC236}">
                <a16:creationId xmlns:a16="http://schemas.microsoft.com/office/drawing/2014/main" id="{5439D5F0-D193-ACF5-C879-BA38268D415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60104" y="549000"/>
            <a:ext cx="7680000" cy="576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117FEE3-3CAA-DF45-2FCE-F2542C13F38D}"/>
              </a:ext>
            </a:extLst>
          </p:cNvPr>
          <p:cNvSpPr txBox="1"/>
          <p:nvPr/>
        </p:nvSpPr>
        <p:spPr>
          <a:xfrm>
            <a:off x="3644348" y="87335"/>
            <a:ext cx="90909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Présente La Provence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E59D721D-5C94-B8E9-3C6B-847F96123775}"/>
              </a:ext>
            </a:extLst>
          </p:cNvPr>
          <p:cNvSpPr txBox="1"/>
          <p:nvPr/>
        </p:nvSpPr>
        <p:spPr>
          <a:xfrm>
            <a:off x="5360139" y="6032001"/>
            <a:ext cx="854765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fleuve Var.</a:t>
            </a:r>
          </a:p>
        </p:txBody>
      </p:sp>
    </p:spTree>
    <p:extLst>
      <p:ext uri="{BB962C8B-B14F-4D97-AF65-F5344CB8AC3E}">
        <p14:creationId xmlns:p14="http://schemas.microsoft.com/office/powerpoint/2010/main" val="2073219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pan dir="u"/>
        <p:sndAc>
          <p:stSnd loop="1">
            <p:snd r:embed="rId2" name="Medley Chansons Provençales par Georges MORIN.wav"/>
          </p:stSnd>
        </p:sndAc>
      </p:transition>
    </mc:Choice>
    <mc:Fallback>
      <p:transition spd="slow" advClick="0" advTm="14000">
        <p:fade/>
        <p:sndAc>
          <p:stSnd loop="1">
            <p:snd r:embed="rId2" name="Medley Chansons Provençales par Georges MORIN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3D310112-25E8-D5FA-E0BA-E45869782C6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800" b="1" dirty="0">
                <a:ln>
                  <a:solidFill>
                    <a:schemeClr val="accent2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La Provence est un quotidien régional français fondé en 1997 à Marseille. Il est né de la fusion de deux journaux, Le Provençal et Le Méridional. Il rend compte de l'actualité et mène des enquêtes à Marseille, Arles, Aix-en-Provence et dans toute la région</a:t>
            </a:r>
          </a:p>
        </p:txBody>
      </p:sp>
    </p:spTree>
    <p:extLst>
      <p:ext uri="{BB962C8B-B14F-4D97-AF65-F5344CB8AC3E}">
        <p14:creationId xmlns:p14="http://schemas.microsoft.com/office/powerpoint/2010/main" val="3084103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pan dir="u"/>
      </p:transition>
    </mc:Choice>
    <mc:Fallback>
      <p:transition spd="slow" advClick="0" advTm="14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herbe, montagne&#10;&#10;Description générée automatiquement">
            <a:extLst>
              <a:ext uri="{FF2B5EF4-FFF2-40B4-BE49-F238E27FC236}">
                <a16:creationId xmlns:a16="http://schemas.microsoft.com/office/drawing/2014/main" id="{0EBAB900-37C0-B4BE-EE8E-C8279BFA3A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6001" y="456335"/>
            <a:ext cx="10999998" cy="594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9E14AF5-7952-C2E9-E8F5-3E5A026B0DC6}"/>
              </a:ext>
            </a:extLst>
          </p:cNvPr>
          <p:cNvSpPr txBox="1"/>
          <p:nvPr/>
        </p:nvSpPr>
        <p:spPr>
          <a:xfrm>
            <a:off x="331303" y="6396335"/>
            <a:ext cx="119799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Paysage provençal : de proche en loin, champ de lavande, habitation isolée, versant boisé</a:t>
            </a:r>
          </a:p>
        </p:txBody>
      </p:sp>
    </p:spTree>
    <p:extLst>
      <p:ext uri="{BB962C8B-B14F-4D97-AF65-F5344CB8AC3E}">
        <p14:creationId xmlns:p14="http://schemas.microsoft.com/office/powerpoint/2010/main" val="606742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pan dir="u"/>
      </p:transition>
    </mc:Choice>
    <mc:Fallback>
      <p:transition spd="slow" advClick="0" advTm="14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eau, ciel&#10;&#10;Description générée automatiquement">
            <a:extLst>
              <a:ext uri="{FF2B5EF4-FFF2-40B4-BE49-F238E27FC236}">
                <a16:creationId xmlns:a16="http://schemas.microsoft.com/office/drawing/2014/main" id="{2A4CA713-034C-D7DF-60A7-5532B92ACA8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6000" y="459000"/>
            <a:ext cx="10560000" cy="594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354F8C1-0B9F-60E8-5551-380E6FB57104}"/>
              </a:ext>
            </a:extLst>
          </p:cNvPr>
          <p:cNvSpPr txBox="1"/>
          <p:nvPr/>
        </p:nvSpPr>
        <p:spPr>
          <a:xfrm>
            <a:off x="3371688" y="6119336"/>
            <a:ext cx="1027043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Vue de la Mer Méditerranée depuis Toulon</a:t>
            </a:r>
          </a:p>
        </p:txBody>
      </p:sp>
    </p:spTree>
    <p:extLst>
      <p:ext uri="{BB962C8B-B14F-4D97-AF65-F5344CB8AC3E}">
        <p14:creationId xmlns:p14="http://schemas.microsoft.com/office/powerpoint/2010/main" val="3820911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pan dir="u"/>
      </p:transition>
    </mc:Choice>
    <mc:Fallback>
      <p:transition spd="slow" advClick="0" advTm="14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montagne, paysage, ciel&#10;&#10;Description générée automatiquement">
            <a:extLst>
              <a:ext uri="{FF2B5EF4-FFF2-40B4-BE49-F238E27FC236}">
                <a16:creationId xmlns:a16="http://schemas.microsoft.com/office/drawing/2014/main" id="{7865B8B0-FD9A-2241-6FDB-4D19BF9E1F3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6000" y="459000"/>
            <a:ext cx="10560000" cy="594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0A3CDBC-570B-A34C-1B28-14796ADF1FE6}"/>
              </a:ext>
            </a:extLst>
          </p:cNvPr>
          <p:cNvSpPr txBox="1"/>
          <p:nvPr/>
        </p:nvSpPr>
        <p:spPr>
          <a:xfrm>
            <a:off x="3723861" y="6119336"/>
            <a:ext cx="921026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Plaine au pied du massif des Alpilles.</a:t>
            </a:r>
          </a:p>
        </p:txBody>
      </p:sp>
    </p:spTree>
    <p:extLst>
      <p:ext uri="{BB962C8B-B14F-4D97-AF65-F5344CB8AC3E}">
        <p14:creationId xmlns:p14="http://schemas.microsoft.com/office/powerpoint/2010/main" val="9777817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pan dir="u"/>
      </p:transition>
    </mc:Choice>
    <mc:Fallback>
      <p:transition spd="slow" advClick="0" advTm="14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ciel, arbre&#10;&#10;Description générée automatiquement">
            <a:extLst>
              <a:ext uri="{FF2B5EF4-FFF2-40B4-BE49-F238E27FC236}">
                <a16:creationId xmlns:a16="http://schemas.microsoft.com/office/drawing/2014/main" id="{82210833-E70A-2E2F-9B56-60209C2841C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13699" y="459000"/>
            <a:ext cx="7964601" cy="594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D644FE8-1D72-0B04-D3FA-84608F82C669}"/>
              </a:ext>
            </a:extLst>
          </p:cNvPr>
          <p:cNvSpPr txBox="1"/>
          <p:nvPr/>
        </p:nvSpPr>
        <p:spPr>
          <a:xfrm>
            <a:off x="3366052" y="6119336"/>
            <a:ext cx="882594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Paysage de plaine et de colline à Banon.</a:t>
            </a:r>
          </a:p>
        </p:txBody>
      </p:sp>
    </p:spTree>
    <p:extLst>
      <p:ext uri="{BB962C8B-B14F-4D97-AF65-F5344CB8AC3E}">
        <p14:creationId xmlns:p14="http://schemas.microsoft.com/office/powerpoint/2010/main" val="8751290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pan dir="u"/>
      </p:transition>
    </mc:Choice>
    <mc:Fallback>
      <p:transition spd="slow" advClick="0" advTm="14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ntagne, nature, nuage&#10;&#10;Description générée automatiquement">
            <a:extLst>
              <a:ext uri="{FF2B5EF4-FFF2-40B4-BE49-F238E27FC236}">
                <a16:creationId xmlns:a16="http://schemas.microsoft.com/office/drawing/2014/main" id="{D604F38D-F020-BF11-8BC9-3E141FD51AC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35092" y="189000"/>
            <a:ext cx="6648819" cy="648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42A5690-1369-BB0E-2BAB-D87EA475B65A}"/>
              </a:ext>
            </a:extLst>
          </p:cNvPr>
          <p:cNvSpPr txBox="1"/>
          <p:nvPr/>
        </p:nvSpPr>
        <p:spPr>
          <a:xfrm>
            <a:off x="145774" y="2644170"/>
            <a:ext cx="278931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gorges du Verdon entre Alpes-de-Haute-Provence et Var.</a:t>
            </a:r>
          </a:p>
        </p:txBody>
      </p:sp>
    </p:spTree>
    <p:extLst>
      <p:ext uri="{BB962C8B-B14F-4D97-AF65-F5344CB8AC3E}">
        <p14:creationId xmlns:p14="http://schemas.microsoft.com/office/powerpoint/2010/main" val="431985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pan dir="u"/>
      </p:transition>
    </mc:Choice>
    <mc:Fallback>
      <p:transition spd="slow" advClick="0" advTm="14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nuage, nature&#10;&#10;Description générée automatiquement">
            <a:extLst>
              <a:ext uri="{FF2B5EF4-FFF2-40B4-BE49-F238E27FC236}">
                <a16:creationId xmlns:a16="http://schemas.microsoft.com/office/drawing/2014/main" id="{788073EC-641A-F557-3EE7-D3ED74A70A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1000" y="286721"/>
            <a:ext cx="8910000" cy="594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9D7C996-DA42-0560-87FD-C4F744CC3AB4}"/>
              </a:ext>
            </a:extLst>
          </p:cNvPr>
          <p:cNvSpPr txBox="1"/>
          <p:nvPr/>
        </p:nvSpPr>
        <p:spPr>
          <a:xfrm>
            <a:off x="1813278" y="5976730"/>
            <a:ext cx="957033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Gorges à Moustiers-Sainte-Marie dans les Alpes-de-Haute-Provence.</a:t>
            </a:r>
          </a:p>
        </p:txBody>
      </p:sp>
    </p:spTree>
    <p:extLst>
      <p:ext uri="{BB962C8B-B14F-4D97-AF65-F5344CB8AC3E}">
        <p14:creationId xmlns:p14="http://schemas.microsoft.com/office/powerpoint/2010/main" val="360012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pan dir="u"/>
      </p:transition>
    </mc:Choice>
    <mc:Fallback>
      <p:transition spd="slow" advClick="0" advTm="14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nuage, ciel&#10;&#10;Description générée automatiquement">
            <a:extLst>
              <a:ext uri="{FF2B5EF4-FFF2-40B4-BE49-F238E27FC236}">
                <a16:creationId xmlns:a16="http://schemas.microsoft.com/office/drawing/2014/main" id="{76C4DBC4-2F5A-EB64-9F88-06B70E6583E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9258" y="318053"/>
            <a:ext cx="8913484" cy="5940000"/>
          </a:xfrm>
          <a:prstGeom prst="rect">
            <a:avLst/>
          </a:prstGeom>
          <a:ln w="79375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FBE8AD3-F05F-F569-E2A6-5AF716121B91}"/>
              </a:ext>
            </a:extLst>
          </p:cNvPr>
          <p:cNvSpPr txBox="1"/>
          <p:nvPr/>
        </p:nvSpPr>
        <p:spPr>
          <a:xfrm>
            <a:off x="3110249" y="6258053"/>
            <a:ext cx="93732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Plaine de vignobles à Seillons-Source-d'Argens.</a:t>
            </a:r>
          </a:p>
        </p:txBody>
      </p:sp>
    </p:spTree>
    <p:extLst>
      <p:ext uri="{BB962C8B-B14F-4D97-AF65-F5344CB8AC3E}">
        <p14:creationId xmlns:p14="http://schemas.microsoft.com/office/powerpoint/2010/main" val="430521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pan dir="u"/>
      </p:transition>
    </mc:Choice>
    <mc:Fallback>
      <p:transition spd="slow" advClick="0" advTm="14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plein air, montagne, ciel&#10;&#10;Description générée automatiquement">
            <a:extLst>
              <a:ext uri="{FF2B5EF4-FFF2-40B4-BE49-F238E27FC236}">
                <a16:creationId xmlns:a16="http://schemas.microsoft.com/office/drawing/2014/main" id="{C8C7A87B-A8DF-6856-E478-76D86218A9E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4835" y="189000"/>
            <a:ext cx="4858520" cy="648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8006981-2071-7C4A-2631-6DA936A84AE8}"/>
              </a:ext>
            </a:extLst>
          </p:cNvPr>
          <p:cNvSpPr txBox="1"/>
          <p:nvPr/>
        </p:nvSpPr>
        <p:spPr>
          <a:xfrm>
            <a:off x="8560904" y="2650435"/>
            <a:ext cx="36310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Relief escarpé de la calanque de l'Oule à Marseille.</a:t>
            </a:r>
          </a:p>
        </p:txBody>
      </p:sp>
    </p:spTree>
    <p:extLst>
      <p:ext uri="{BB962C8B-B14F-4D97-AF65-F5344CB8AC3E}">
        <p14:creationId xmlns:p14="http://schemas.microsoft.com/office/powerpoint/2010/main" val="2103154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pan dir="u"/>
      </p:transition>
    </mc:Choice>
    <mc:Fallback>
      <p:transition spd="slow" advClick="0" advTm="14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ravin, nature, eau&#10;&#10;Description générée automatiquement">
            <a:extLst>
              <a:ext uri="{FF2B5EF4-FFF2-40B4-BE49-F238E27FC236}">
                <a16:creationId xmlns:a16="http://schemas.microsoft.com/office/drawing/2014/main" id="{0AC691D8-B84C-FEA6-BCB7-5DF2150549C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761" y="189000"/>
            <a:ext cx="4858477" cy="648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7FACF30-5F0E-A19D-ED2C-D6AC702C239A}"/>
              </a:ext>
            </a:extLst>
          </p:cNvPr>
          <p:cNvSpPr txBox="1"/>
          <p:nvPr/>
        </p:nvSpPr>
        <p:spPr>
          <a:xfrm>
            <a:off x="433231" y="2604716"/>
            <a:ext cx="323353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gorges du Daluis dans les Alpes-Maritimes.</a:t>
            </a:r>
          </a:p>
        </p:txBody>
      </p:sp>
    </p:spTree>
    <p:extLst>
      <p:ext uri="{BB962C8B-B14F-4D97-AF65-F5344CB8AC3E}">
        <p14:creationId xmlns:p14="http://schemas.microsoft.com/office/powerpoint/2010/main" val="1207592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pan dir="u"/>
      </p:transition>
    </mc:Choice>
    <mc:Fallback>
      <p:transition spd="slow" advClick="0" advTm="14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nuage, ciel&#10;&#10;Description générée automatiquement">
            <a:extLst>
              <a:ext uri="{FF2B5EF4-FFF2-40B4-BE49-F238E27FC236}">
                <a16:creationId xmlns:a16="http://schemas.microsoft.com/office/drawing/2014/main" id="{679C4BC0-1AF9-F531-D066-CF2DC05C761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6000" y="459000"/>
            <a:ext cx="7920000" cy="5940000"/>
          </a:xfrm>
          <a:prstGeom prst="rect">
            <a:avLst/>
          </a:prstGeom>
          <a:ln w="8255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F941F91-E57D-3DDE-7A21-33FB9BC15085}"/>
              </a:ext>
            </a:extLst>
          </p:cNvPr>
          <p:cNvSpPr txBox="1"/>
          <p:nvPr/>
        </p:nvSpPr>
        <p:spPr>
          <a:xfrm>
            <a:off x="1166191" y="6119336"/>
            <a:ext cx="1037645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Vallon de </a:t>
            </a:r>
            <a:r>
              <a:rPr lang="fr-FR" sz="2400" b="1" dirty="0" err="1">
                <a:solidFill>
                  <a:srgbClr val="FFFF00"/>
                </a:solidFill>
              </a:rPr>
              <a:t>Mollières</a:t>
            </a:r>
            <a:r>
              <a:rPr lang="fr-FR" sz="2400" b="1" dirty="0">
                <a:solidFill>
                  <a:srgbClr val="FFFF00"/>
                </a:solidFill>
              </a:rPr>
              <a:t>, parc national du Mercantour dans les Alpes-Maritimes</a:t>
            </a:r>
          </a:p>
        </p:txBody>
      </p:sp>
    </p:spTree>
    <p:extLst>
      <p:ext uri="{BB962C8B-B14F-4D97-AF65-F5344CB8AC3E}">
        <p14:creationId xmlns:p14="http://schemas.microsoft.com/office/powerpoint/2010/main" val="2036792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pan dir="u"/>
      </p:transition>
    </mc:Choice>
    <mc:Fallback>
      <p:transition spd="slow" advClick="0" advTm="14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rive&#10;&#10;Description générée automatiquement">
            <a:extLst>
              <a:ext uri="{FF2B5EF4-FFF2-40B4-BE49-F238E27FC236}">
                <a16:creationId xmlns:a16="http://schemas.microsoft.com/office/drawing/2014/main" id="{4A7589ED-B2F9-424D-3093-862CE492C04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000" y="1269000"/>
            <a:ext cx="11520000" cy="432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BDAC662-D49D-0F34-F63C-20C2B53649F4}"/>
              </a:ext>
            </a:extLst>
          </p:cNvPr>
          <p:cNvSpPr txBox="1"/>
          <p:nvPr/>
        </p:nvSpPr>
        <p:spPr>
          <a:xfrm>
            <a:off x="4306956" y="5331039"/>
            <a:ext cx="970059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fleuve Rhône à Avignon.</a:t>
            </a:r>
          </a:p>
        </p:txBody>
      </p:sp>
    </p:spTree>
    <p:extLst>
      <p:ext uri="{BB962C8B-B14F-4D97-AF65-F5344CB8AC3E}">
        <p14:creationId xmlns:p14="http://schemas.microsoft.com/office/powerpoint/2010/main" val="3400798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pan dir="u"/>
      </p:transition>
    </mc:Choice>
    <mc:Fallback>
      <p:transition spd="slow" advClick="0" advTm="14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ravin, montagne&#10;&#10;Description générée automatiquement">
            <a:extLst>
              <a:ext uri="{FF2B5EF4-FFF2-40B4-BE49-F238E27FC236}">
                <a16:creationId xmlns:a16="http://schemas.microsoft.com/office/drawing/2014/main" id="{BADA1F81-C95D-918F-D08C-E872EF5BC89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61257" y="459000"/>
            <a:ext cx="8932339" cy="594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7EF3DC9-8F61-849D-6814-95DCAAC46E4E}"/>
              </a:ext>
            </a:extLst>
          </p:cNvPr>
          <p:cNvSpPr txBox="1"/>
          <p:nvPr/>
        </p:nvSpPr>
        <p:spPr>
          <a:xfrm>
            <a:off x="4982817" y="6205475"/>
            <a:ext cx="980660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La rivière Verdon.</a:t>
            </a:r>
          </a:p>
        </p:txBody>
      </p:sp>
    </p:spTree>
    <p:extLst>
      <p:ext uri="{BB962C8B-B14F-4D97-AF65-F5344CB8AC3E}">
        <p14:creationId xmlns:p14="http://schemas.microsoft.com/office/powerpoint/2010/main" val="6562866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pan dir="u"/>
      </p:transition>
    </mc:Choice>
    <mc:Fallback>
      <p:transition spd="slow" advClick="0" advTm="14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ciel, arbre&#10;&#10;Description générée automatiquement">
            <a:extLst>
              <a:ext uri="{FF2B5EF4-FFF2-40B4-BE49-F238E27FC236}">
                <a16:creationId xmlns:a16="http://schemas.microsoft.com/office/drawing/2014/main" id="{E93384AE-ADDF-76D7-EB12-5AFB7A5D146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2452" y="189000"/>
            <a:ext cx="8640000" cy="6480000"/>
          </a:xfrm>
          <a:prstGeom prst="rect">
            <a:avLst/>
          </a:prstGeom>
          <a:ln w="79375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76C035B-512A-1FC0-767A-3F60B17EA7D4}"/>
              </a:ext>
            </a:extLst>
          </p:cNvPr>
          <p:cNvSpPr txBox="1"/>
          <p:nvPr/>
        </p:nvSpPr>
        <p:spPr>
          <a:xfrm>
            <a:off x="9965635" y="2405933"/>
            <a:ext cx="222636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fleuve Argens dans le Var.</a:t>
            </a:r>
          </a:p>
        </p:txBody>
      </p:sp>
    </p:spTree>
    <p:extLst>
      <p:ext uri="{BB962C8B-B14F-4D97-AF65-F5344CB8AC3E}">
        <p14:creationId xmlns:p14="http://schemas.microsoft.com/office/powerpoint/2010/main" val="1628295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pan dir="u"/>
      </p:transition>
    </mc:Choice>
    <mc:Fallback>
      <p:transition spd="slow" advClick="0" advTm="14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nuage, ciel&#10;&#10;Description générée automatiquement">
            <a:extLst>
              <a:ext uri="{FF2B5EF4-FFF2-40B4-BE49-F238E27FC236}">
                <a16:creationId xmlns:a16="http://schemas.microsoft.com/office/drawing/2014/main" id="{00A31915-521D-AFEF-ECA8-5B6099899C5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6000" y="459000"/>
            <a:ext cx="7920000" cy="594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78F3446-460E-3FFD-4516-CFF63B265BFA}"/>
              </a:ext>
            </a:extLst>
          </p:cNvPr>
          <p:cNvSpPr txBox="1"/>
          <p:nvPr/>
        </p:nvSpPr>
        <p:spPr>
          <a:xfrm>
            <a:off x="3816627" y="6119336"/>
            <a:ext cx="878619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L'étang de Vaccarès en Camargue.</a:t>
            </a:r>
          </a:p>
        </p:txBody>
      </p:sp>
    </p:spTree>
    <p:extLst>
      <p:ext uri="{BB962C8B-B14F-4D97-AF65-F5344CB8AC3E}">
        <p14:creationId xmlns:p14="http://schemas.microsoft.com/office/powerpoint/2010/main" val="1314321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pan dir="u"/>
      </p:transition>
    </mc:Choice>
    <mc:Fallback>
      <p:transition spd="slow" advClick="0" advTm="14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ature, eau&#10;&#10;Description générée automatiquement">
            <a:extLst>
              <a:ext uri="{FF2B5EF4-FFF2-40B4-BE49-F238E27FC236}">
                <a16:creationId xmlns:a16="http://schemas.microsoft.com/office/drawing/2014/main" id="{5AC3FDEA-0009-4F98-32EB-D021E76E98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20348" y="251791"/>
            <a:ext cx="8160000" cy="612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B82BCF9-4C1C-DF30-53E2-1F58E94B1760}"/>
              </a:ext>
            </a:extLst>
          </p:cNvPr>
          <p:cNvSpPr txBox="1"/>
          <p:nvPr/>
        </p:nvSpPr>
        <p:spPr>
          <a:xfrm>
            <a:off x="2067339" y="6371791"/>
            <a:ext cx="101246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lac de Sainte-Croix entre le Var et les Alpes-de-Haute-Provence.</a:t>
            </a:r>
          </a:p>
        </p:txBody>
      </p:sp>
    </p:spTree>
    <p:extLst>
      <p:ext uri="{BB962C8B-B14F-4D97-AF65-F5344CB8AC3E}">
        <p14:creationId xmlns:p14="http://schemas.microsoft.com/office/powerpoint/2010/main" val="12096195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pan dir="u"/>
      </p:transition>
    </mc:Choice>
    <mc:Fallback>
      <p:transition spd="slow" advClick="0" advTm="14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montagne, eau&#10;&#10;Description générée automatiquement">
            <a:extLst>
              <a:ext uri="{FF2B5EF4-FFF2-40B4-BE49-F238E27FC236}">
                <a16:creationId xmlns:a16="http://schemas.microsoft.com/office/drawing/2014/main" id="{3F3B94D5-687C-52C2-A475-E06F39C66A2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3809" y="369000"/>
            <a:ext cx="8160000" cy="612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392BE97-9BFD-E759-FBFF-14AA7519FF99}"/>
              </a:ext>
            </a:extLst>
          </p:cNvPr>
          <p:cNvSpPr txBox="1"/>
          <p:nvPr/>
        </p:nvSpPr>
        <p:spPr>
          <a:xfrm>
            <a:off x="279966" y="2167395"/>
            <a:ext cx="209384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lac du </a:t>
            </a:r>
            <a:r>
              <a:rPr lang="fr-FR" sz="2400" b="1" dirty="0" err="1">
                <a:solidFill>
                  <a:srgbClr val="FFFF00"/>
                </a:solidFill>
              </a:rPr>
              <a:t>Boréon</a:t>
            </a:r>
            <a:r>
              <a:rPr lang="fr-FR" sz="2400" b="1" dirty="0">
                <a:solidFill>
                  <a:srgbClr val="FFFF00"/>
                </a:solidFill>
              </a:rPr>
              <a:t> à Saint-Martin-Vésubie.</a:t>
            </a:r>
          </a:p>
        </p:txBody>
      </p:sp>
    </p:spTree>
    <p:extLst>
      <p:ext uri="{BB962C8B-B14F-4D97-AF65-F5344CB8AC3E}">
        <p14:creationId xmlns:p14="http://schemas.microsoft.com/office/powerpoint/2010/main" val="3216270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pan dir="u"/>
      </p:transition>
    </mc:Choice>
    <mc:Fallback>
      <p:transition spd="slow" advClick="0" advTm="14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montagne, plein air, arbre&#10;&#10;Description générée automatiquement">
            <a:extLst>
              <a:ext uri="{FF2B5EF4-FFF2-40B4-BE49-F238E27FC236}">
                <a16:creationId xmlns:a16="http://schemas.microsoft.com/office/drawing/2014/main" id="{66FD8E86-48A0-A297-5437-2003A84E108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7084" y="1176820"/>
            <a:ext cx="11437832" cy="4176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1397E93-AD42-EB80-BA05-8CE8EB1315CE}"/>
              </a:ext>
            </a:extLst>
          </p:cNvPr>
          <p:cNvSpPr txBox="1"/>
          <p:nvPr/>
        </p:nvSpPr>
        <p:spPr>
          <a:xfrm>
            <a:off x="2994991" y="5130320"/>
            <a:ext cx="1022465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lac de Serre-Ponçon dans les Hautes-Alpes.</a:t>
            </a:r>
          </a:p>
        </p:txBody>
      </p:sp>
    </p:spTree>
    <p:extLst>
      <p:ext uri="{BB962C8B-B14F-4D97-AF65-F5344CB8AC3E}">
        <p14:creationId xmlns:p14="http://schemas.microsoft.com/office/powerpoint/2010/main" val="3193493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pan dir="u"/>
      </p:transition>
    </mc:Choice>
    <mc:Fallback>
      <p:transition spd="slow" advClick="0" advTm="14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nte, herbe&#10;&#10;Description générée automatiquement">
            <a:extLst>
              <a:ext uri="{FF2B5EF4-FFF2-40B4-BE49-F238E27FC236}">
                <a16:creationId xmlns:a16="http://schemas.microsoft.com/office/drawing/2014/main" id="{4E061F1C-3E23-33A8-A3FB-57D290E49DE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84243" y="369000"/>
            <a:ext cx="8160000" cy="6120000"/>
          </a:xfrm>
          <a:prstGeom prst="rect">
            <a:avLst/>
          </a:prstGeom>
          <a:ln w="79375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AF62D66-7725-3205-75B4-882FB1295A6F}"/>
              </a:ext>
            </a:extLst>
          </p:cNvPr>
          <p:cNvSpPr txBox="1"/>
          <p:nvPr/>
        </p:nvSpPr>
        <p:spPr>
          <a:xfrm>
            <a:off x="9710504" y="2274838"/>
            <a:ext cx="241189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Vallée du Rhône : haies de cyprès pour protéger les productions agricoles du Mistral.</a:t>
            </a:r>
          </a:p>
        </p:txBody>
      </p:sp>
    </p:spTree>
    <p:extLst>
      <p:ext uri="{BB962C8B-B14F-4D97-AF65-F5344CB8AC3E}">
        <p14:creationId xmlns:p14="http://schemas.microsoft.com/office/powerpoint/2010/main" val="25138631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pan dir="u"/>
      </p:transition>
    </mc:Choice>
    <mc:Fallback>
      <p:transition spd="slow" advClick="0" advTm="14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ge, tourisme&#10;&#10;Description générée automatiquement">
            <a:extLst>
              <a:ext uri="{FF2B5EF4-FFF2-40B4-BE49-F238E27FC236}">
                <a16:creationId xmlns:a16="http://schemas.microsoft.com/office/drawing/2014/main" id="{B4D68D07-328A-D842-5535-C3B6314BAE1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12948" y="369000"/>
            <a:ext cx="8143040" cy="6120000"/>
          </a:xfrm>
          <a:prstGeom prst="rect">
            <a:avLst/>
          </a:prstGeom>
          <a:ln w="79375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C4A01D0-0A55-995B-693D-71563FB69993}"/>
              </a:ext>
            </a:extLst>
          </p:cNvPr>
          <p:cNvSpPr txBox="1"/>
          <p:nvPr/>
        </p:nvSpPr>
        <p:spPr>
          <a:xfrm>
            <a:off x="115522" y="2650434"/>
            <a:ext cx="259742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plages de Cannes en période estivale.</a:t>
            </a:r>
          </a:p>
        </p:txBody>
      </p:sp>
    </p:spTree>
    <p:extLst>
      <p:ext uri="{BB962C8B-B14F-4D97-AF65-F5344CB8AC3E}">
        <p14:creationId xmlns:p14="http://schemas.microsoft.com/office/powerpoint/2010/main" val="474139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pan dir="u"/>
      </p:transition>
    </mc:Choice>
    <mc:Fallback>
      <p:transition spd="slow" advClick="0" advTm="14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rive, arbre&#10;&#10;Description générée automatiquement">
            <a:extLst>
              <a:ext uri="{FF2B5EF4-FFF2-40B4-BE49-F238E27FC236}">
                <a16:creationId xmlns:a16="http://schemas.microsoft.com/office/drawing/2014/main" id="{245CC991-A84A-F98F-1B96-0BCDEF4537F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4155" y="369000"/>
            <a:ext cx="8387140" cy="612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4123CDA-3167-8C99-EBDD-86F5CFBACA80}"/>
              </a:ext>
            </a:extLst>
          </p:cNvPr>
          <p:cNvSpPr txBox="1"/>
          <p:nvPr/>
        </p:nvSpPr>
        <p:spPr>
          <a:xfrm>
            <a:off x="9475304" y="2186609"/>
            <a:ext cx="271669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La plage de la </a:t>
            </a:r>
            <a:r>
              <a:rPr lang="fr-FR" sz="2400" b="1" dirty="0" err="1">
                <a:solidFill>
                  <a:srgbClr val="FFFF00"/>
                </a:solidFill>
              </a:rPr>
              <a:t>Courtade</a:t>
            </a:r>
            <a:r>
              <a:rPr lang="fr-FR" sz="2400" b="1" dirty="0">
                <a:solidFill>
                  <a:srgbClr val="FFFF00"/>
                </a:solidFill>
              </a:rPr>
              <a:t>, sur l'île de Porquerolles à Hyères.</a:t>
            </a:r>
          </a:p>
        </p:txBody>
      </p:sp>
    </p:spTree>
    <p:extLst>
      <p:ext uri="{BB962C8B-B14F-4D97-AF65-F5344CB8AC3E}">
        <p14:creationId xmlns:p14="http://schemas.microsoft.com/office/powerpoint/2010/main" val="17084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pan dir="u"/>
      </p:transition>
    </mc:Choice>
    <mc:Fallback>
      <p:transition spd="slow" advClick="0" advTm="14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Ruines, herbe&#10;&#10;Description générée automatiquement">
            <a:extLst>
              <a:ext uri="{FF2B5EF4-FFF2-40B4-BE49-F238E27FC236}">
                <a16:creationId xmlns:a16="http://schemas.microsoft.com/office/drawing/2014/main" id="{0571B1BB-8FA6-374D-FA8F-9CEF86C03D1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5721" y="369000"/>
            <a:ext cx="8160000" cy="612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D3FE27F-1835-51FF-B287-7324FF6EBCDE}"/>
              </a:ext>
            </a:extLst>
          </p:cNvPr>
          <p:cNvSpPr txBox="1"/>
          <p:nvPr/>
        </p:nvSpPr>
        <p:spPr>
          <a:xfrm>
            <a:off x="0" y="2570922"/>
            <a:ext cx="2743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Jardin des Vestiges à Marseille</a:t>
            </a:r>
          </a:p>
        </p:txBody>
      </p:sp>
    </p:spTree>
    <p:extLst>
      <p:ext uri="{BB962C8B-B14F-4D97-AF65-F5344CB8AC3E}">
        <p14:creationId xmlns:p14="http://schemas.microsoft.com/office/powerpoint/2010/main" val="3661297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pan dir="u"/>
      </p:transition>
    </mc:Choice>
    <mc:Fallback>
      <p:transition spd="slow" advClick="0" advTm="14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Ruines&#10;&#10;Description générée automatiquement">
            <a:extLst>
              <a:ext uri="{FF2B5EF4-FFF2-40B4-BE49-F238E27FC236}">
                <a16:creationId xmlns:a16="http://schemas.microsoft.com/office/drawing/2014/main" id="{4CFC50D1-C045-55F3-7E7E-1EAEB1088D9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2608" y="369000"/>
            <a:ext cx="8160000" cy="6120000"/>
          </a:xfrm>
          <a:prstGeom prst="rect">
            <a:avLst/>
          </a:prstGeom>
          <a:ln w="79375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72BCA01-01F5-14F5-EC0C-123C2F0AEA3C}"/>
              </a:ext>
            </a:extLst>
          </p:cNvPr>
          <p:cNvSpPr txBox="1"/>
          <p:nvPr/>
        </p:nvSpPr>
        <p:spPr>
          <a:xfrm>
            <a:off x="9021390" y="2525203"/>
            <a:ext cx="347540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Les arènes de Cimiez à Nice.</a:t>
            </a:r>
          </a:p>
        </p:txBody>
      </p:sp>
    </p:spTree>
    <p:extLst>
      <p:ext uri="{BB962C8B-B14F-4D97-AF65-F5344CB8AC3E}">
        <p14:creationId xmlns:p14="http://schemas.microsoft.com/office/powerpoint/2010/main" val="2418418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pan dir="u"/>
      </p:transition>
    </mc:Choice>
    <mc:Fallback>
      <p:transition spd="slow" advClick="0" advTm="14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ciel&#10;&#10;Description générée automatiquement">
            <a:extLst>
              <a:ext uri="{FF2B5EF4-FFF2-40B4-BE49-F238E27FC236}">
                <a16:creationId xmlns:a16="http://schemas.microsoft.com/office/drawing/2014/main" id="{80C650E3-0737-7AE9-87B9-A2CBEDDBBC3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761" y="189000"/>
            <a:ext cx="4858477" cy="648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8B8BDE7-BF24-2307-56AF-0FB96024C244}"/>
              </a:ext>
            </a:extLst>
          </p:cNvPr>
          <p:cNvSpPr txBox="1"/>
          <p:nvPr/>
        </p:nvSpPr>
        <p:spPr>
          <a:xfrm>
            <a:off x="8861614" y="2451651"/>
            <a:ext cx="337930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Les </a:t>
            </a:r>
            <a:r>
              <a:rPr lang="fr-FR" sz="2400" b="1" dirty="0" err="1">
                <a:solidFill>
                  <a:srgbClr val="FFFF00"/>
                </a:solidFill>
              </a:rPr>
              <a:t>Trémaïé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6393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pan dir="u"/>
      </p:transition>
    </mc:Choice>
    <mc:Fallback>
      <p:transition spd="slow" advClick="0" advTm="14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habits, personne, portrait&#10;&#10;Description générée automatiquement">
            <a:extLst>
              <a:ext uri="{FF2B5EF4-FFF2-40B4-BE49-F238E27FC236}">
                <a16:creationId xmlns:a16="http://schemas.microsoft.com/office/drawing/2014/main" id="{54D4C8DA-A62E-F83B-B96F-612E17F5E23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5080" y="237877"/>
            <a:ext cx="8901839" cy="612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D4407EA-65E8-D52D-8193-055DBB3C1D69}"/>
              </a:ext>
            </a:extLst>
          </p:cNvPr>
          <p:cNvSpPr txBox="1"/>
          <p:nvPr/>
        </p:nvSpPr>
        <p:spPr>
          <a:xfrm>
            <a:off x="2756452" y="6119336"/>
            <a:ext cx="873318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roi René et sa seconde épouse, Jeanne de Laval</a:t>
            </a:r>
          </a:p>
        </p:txBody>
      </p:sp>
    </p:spTree>
    <p:extLst>
      <p:ext uri="{BB962C8B-B14F-4D97-AF65-F5344CB8AC3E}">
        <p14:creationId xmlns:p14="http://schemas.microsoft.com/office/powerpoint/2010/main" val="22655726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pan dir="u"/>
      </p:transition>
    </mc:Choice>
    <mc:Fallback>
      <p:transition spd="slow" advClick="0" advTm="14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ffichage, magasin, collection, Vitrine&#10;&#10;Description générée automatiquement">
            <a:extLst>
              <a:ext uri="{FF2B5EF4-FFF2-40B4-BE49-F238E27FC236}">
                <a16:creationId xmlns:a16="http://schemas.microsoft.com/office/drawing/2014/main" id="{01AE9006-EBF2-35AF-09A1-9B9309AAA67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238540"/>
            <a:ext cx="8160000" cy="612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27B80A7-478D-5AE7-88ED-677712C9F447}"/>
              </a:ext>
            </a:extLst>
          </p:cNvPr>
          <p:cNvSpPr txBox="1"/>
          <p:nvPr/>
        </p:nvSpPr>
        <p:spPr>
          <a:xfrm>
            <a:off x="3220278" y="6119336"/>
            <a:ext cx="956807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santon est un des symboles de la Provence</a:t>
            </a:r>
          </a:p>
        </p:txBody>
      </p:sp>
    </p:spTree>
    <p:extLst>
      <p:ext uri="{BB962C8B-B14F-4D97-AF65-F5344CB8AC3E}">
        <p14:creationId xmlns:p14="http://schemas.microsoft.com/office/powerpoint/2010/main" val="196613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pan dir="u"/>
      </p:transition>
    </mc:Choice>
    <mc:Fallback>
      <p:transition spd="slow" advClick="0" advTm="14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Visage humain, statue, personne&#10;&#10;Description générée automatiquement">
            <a:extLst>
              <a:ext uri="{FF2B5EF4-FFF2-40B4-BE49-F238E27FC236}">
                <a16:creationId xmlns:a16="http://schemas.microsoft.com/office/drawing/2014/main" id="{207FADAE-E991-3A4D-EA31-0400D0942FA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4205" y="369000"/>
            <a:ext cx="9183589" cy="612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7D262E0-D447-DA28-E65D-27F8BE11C677}"/>
              </a:ext>
            </a:extLst>
          </p:cNvPr>
          <p:cNvSpPr txBox="1"/>
          <p:nvPr/>
        </p:nvSpPr>
        <p:spPr>
          <a:xfrm>
            <a:off x="2782956" y="6455970"/>
            <a:ext cx="91835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Santons religieux représentant les trois Rois mages</a:t>
            </a:r>
          </a:p>
        </p:txBody>
      </p:sp>
    </p:spTree>
    <p:extLst>
      <p:ext uri="{BB962C8B-B14F-4D97-AF65-F5344CB8AC3E}">
        <p14:creationId xmlns:p14="http://schemas.microsoft.com/office/powerpoint/2010/main" val="21227606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pan dir="u"/>
      </p:transition>
    </mc:Choice>
    <mc:Fallback>
      <p:transition spd="slow" advClick="0" advTm="14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Visage humain, peinture, intérieur&#10;&#10;Description générée automatiquement">
            <a:extLst>
              <a:ext uri="{FF2B5EF4-FFF2-40B4-BE49-F238E27FC236}">
                <a16:creationId xmlns:a16="http://schemas.microsoft.com/office/drawing/2014/main" id="{9DCE7B3F-0B20-50F0-3AB2-B55F07F94C0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4725" y="172278"/>
            <a:ext cx="8162550" cy="6120000"/>
          </a:xfrm>
          <a:prstGeom prst="rect">
            <a:avLst/>
          </a:prstGeom>
          <a:ln w="8255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4EB7AE0-1CA0-B2C2-A33B-ECA69461608F}"/>
              </a:ext>
            </a:extLst>
          </p:cNvPr>
          <p:cNvSpPr txBox="1"/>
          <p:nvPr/>
        </p:nvSpPr>
        <p:spPr>
          <a:xfrm>
            <a:off x="3816628" y="6119336"/>
            <a:ext cx="980660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La partie de cartes de Marcel Pagnol</a:t>
            </a:r>
          </a:p>
        </p:txBody>
      </p:sp>
    </p:spTree>
    <p:extLst>
      <p:ext uri="{BB962C8B-B14F-4D97-AF65-F5344CB8AC3E}">
        <p14:creationId xmlns:p14="http://schemas.microsoft.com/office/powerpoint/2010/main" val="2034336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pan dir="u"/>
      </p:transition>
    </mc:Choice>
    <mc:Fallback>
      <p:transition spd="slow" advClick="0" advTm="14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homme, groupe&#10;&#10;Description générée automatiquement">
            <a:extLst>
              <a:ext uri="{FF2B5EF4-FFF2-40B4-BE49-F238E27FC236}">
                <a16:creationId xmlns:a16="http://schemas.microsoft.com/office/drawing/2014/main" id="{AEAB1968-94E0-B6EB-24BD-C22226C7009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4205" y="238539"/>
            <a:ext cx="9183590" cy="612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D3DD735-89D2-74CE-3487-0B3921527244}"/>
              </a:ext>
            </a:extLst>
          </p:cNvPr>
          <p:cNvSpPr txBox="1"/>
          <p:nvPr/>
        </p:nvSpPr>
        <p:spPr>
          <a:xfrm>
            <a:off x="4770783" y="6429465"/>
            <a:ext cx="883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Célébrités du cinéma</a:t>
            </a:r>
          </a:p>
        </p:txBody>
      </p:sp>
    </p:spTree>
    <p:extLst>
      <p:ext uri="{BB962C8B-B14F-4D97-AF65-F5344CB8AC3E}">
        <p14:creationId xmlns:p14="http://schemas.microsoft.com/office/powerpoint/2010/main" val="2799334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pan dir="u"/>
      </p:transition>
    </mc:Choice>
    <mc:Fallback>
      <p:transition spd="slow" advClick="0" advTm="14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pot de fleurs, plante d’intérieur&#10;&#10;Description générée automatiquement">
            <a:extLst>
              <a:ext uri="{FF2B5EF4-FFF2-40B4-BE49-F238E27FC236}">
                <a16:creationId xmlns:a16="http://schemas.microsoft.com/office/drawing/2014/main" id="{E79D97E9-E4C3-775F-CF7F-4A7AE7631B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2433" y="231499"/>
            <a:ext cx="9115396" cy="6084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80D3314-4D59-4CCB-D7ED-8F8F42714E2C}"/>
              </a:ext>
            </a:extLst>
          </p:cNvPr>
          <p:cNvSpPr txBox="1"/>
          <p:nvPr/>
        </p:nvSpPr>
        <p:spPr>
          <a:xfrm>
            <a:off x="4704522" y="6302661"/>
            <a:ext cx="90085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villages de Provence </a:t>
            </a:r>
          </a:p>
        </p:txBody>
      </p:sp>
    </p:spTree>
    <p:extLst>
      <p:ext uri="{BB962C8B-B14F-4D97-AF65-F5344CB8AC3E}">
        <p14:creationId xmlns:p14="http://schemas.microsoft.com/office/powerpoint/2010/main" val="2751246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pan dir="u"/>
      </p:transition>
    </mc:Choice>
    <mc:Fallback>
      <p:transition spd="slow" advClick="0" advTm="14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bâtiment, fenêtre, ville&#10;&#10;Description générée automatiquement">
            <a:extLst>
              <a:ext uri="{FF2B5EF4-FFF2-40B4-BE49-F238E27FC236}">
                <a16:creationId xmlns:a16="http://schemas.microsoft.com/office/drawing/2014/main" id="{1194C798-C569-E790-BCCE-84B528ABA57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7407" y="1023937"/>
            <a:ext cx="11497185" cy="4536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3F8ACB17-F07D-D7E6-D609-D95B2D4F5889}"/>
              </a:ext>
            </a:extLst>
          </p:cNvPr>
          <p:cNvSpPr txBox="1"/>
          <p:nvPr/>
        </p:nvSpPr>
        <p:spPr>
          <a:xfrm>
            <a:off x="3681253" y="5603230"/>
            <a:ext cx="81633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(Village De Provence )Une Ruelle </a:t>
            </a:r>
          </a:p>
        </p:txBody>
      </p:sp>
    </p:spTree>
    <p:extLst>
      <p:ext uri="{BB962C8B-B14F-4D97-AF65-F5344CB8AC3E}">
        <p14:creationId xmlns:p14="http://schemas.microsoft.com/office/powerpoint/2010/main" val="1291539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pan dir="u"/>
      </p:transition>
    </mc:Choice>
    <mc:Fallback>
      <p:transition spd="slow" advClick="0" advTm="14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secte, plein air, Papillons de jour et de nuit, Pollinisateur&#10;&#10;Description générée automatiquement">
            <a:extLst>
              <a:ext uri="{FF2B5EF4-FFF2-40B4-BE49-F238E27FC236}">
                <a16:creationId xmlns:a16="http://schemas.microsoft.com/office/drawing/2014/main" id="{3F9B29CA-2675-9786-4113-2A95B43A540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5530" y="1035000"/>
            <a:ext cx="8512000" cy="4788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DE378C4-DA99-1F2A-8DEC-C9525E0A9EEC}"/>
              </a:ext>
            </a:extLst>
          </p:cNvPr>
          <p:cNvSpPr txBox="1"/>
          <p:nvPr/>
        </p:nvSpPr>
        <p:spPr>
          <a:xfrm>
            <a:off x="3140765" y="5788789"/>
            <a:ext cx="92235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rgbClr val="FFFF00"/>
                </a:solidFill>
              </a:rPr>
              <a:t>Coeur</a:t>
            </a:r>
            <a:r>
              <a:rPr lang="fr-FR" sz="2400" b="1" dirty="0">
                <a:solidFill>
                  <a:srgbClr val="FFFF00"/>
                </a:solidFill>
              </a:rPr>
              <a:t> de lavande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4685B0A4-2B98-F4BE-2853-15AD3E9149E7}"/>
              </a:ext>
            </a:extLst>
          </p:cNvPr>
          <p:cNvSpPr txBox="1"/>
          <p:nvPr/>
        </p:nvSpPr>
        <p:spPr>
          <a:xfrm>
            <a:off x="1961322" y="461773"/>
            <a:ext cx="89187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A Présenté La Provence 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C7B1E99D-8A25-B2D7-F043-284D4CC5A86C}"/>
              </a:ext>
            </a:extLst>
          </p:cNvPr>
          <p:cNvSpPr txBox="1"/>
          <p:nvPr/>
        </p:nvSpPr>
        <p:spPr>
          <a:xfrm>
            <a:off x="8746435" y="2416576"/>
            <a:ext cx="3286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C81D835F-B8D3-22D6-2CDF-63557735FD2B}"/>
              </a:ext>
            </a:extLst>
          </p:cNvPr>
          <p:cNvSpPr txBox="1"/>
          <p:nvPr/>
        </p:nvSpPr>
        <p:spPr>
          <a:xfrm>
            <a:off x="9753601" y="3418487"/>
            <a:ext cx="32865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558403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pan dir="u"/>
      </p:transition>
    </mc:Choice>
    <mc:Fallback>
      <p:transition spd="slow" advClick="0" advTm="14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312</Words>
  <Application>Microsoft Office PowerPoint</Application>
  <PresentationFormat>Grand écran</PresentationFormat>
  <Paragraphs>57</Paragraphs>
  <Slides>33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33</vt:i4>
      </vt:variant>
    </vt:vector>
  </HeadingPairs>
  <TitlesOfParts>
    <vt:vector size="38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3</cp:revision>
  <dcterms:created xsi:type="dcterms:W3CDTF">2023-09-27T13:19:32Z</dcterms:created>
  <dcterms:modified xsi:type="dcterms:W3CDTF">2023-09-28T04:21:11Z</dcterms:modified>
</cp:coreProperties>
</file>