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4" r:id="rId2"/>
    <p:sldId id="257" r:id="rId3"/>
    <p:sldId id="283" r:id="rId4"/>
    <p:sldId id="288" r:id="rId5"/>
    <p:sldId id="287" r:id="rId6"/>
    <p:sldId id="286" r:id="rId7"/>
    <p:sldId id="285" r:id="rId8"/>
    <p:sldId id="284" r:id="rId9"/>
    <p:sldId id="282" r:id="rId10"/>
    <p:sldId id="281" r:id="rId11"/>
    <p:sldId id="280" r:id="rId12"/>
    <p:sldId id="279" r:id="rId13"/>
    <p:sldId id="278" r:id="rId14"/>
    <p:sldId id="277" r:id="rId15"/>
    <p:sldId id="276" r:id="rId16"/>
    <p:sldId id="275" r:id="rId17"/>
    <p:sldId id="274" r:id="rId18"/>
    <p:sldId id="273" r:id="rId19"/>
    <p:sldId id="272" r:id="rId20"/>
    <p:sldId id="271" r:id="rId21"/>
    <p:sldId id="270" r:id="rId22"/>
    <p:sldId id="268" r:id="rId23"/>
    <p:sldId id="267" r:id="rId24"/>
    <p:sldId id="265" r:id="rId25"/>
    <p:sldId id="263" r:id="rId26"/>
    <p:sldId id="262" r:id="rId27"/>
    <p:sldId id="261" r:id="rId28"/>
    <p:sldId id="260" r:id="rId29"/>
    <p:sldId id="259" r:id="rId30"/>
    <p:sldId id="258" r:id="rId31"/>
    <p:sldId id="269" r:id="rId32"/>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9xszX2f4eYxaIPVeVYZWtA==" hashData="FAT6mNJ+wiLWLqe2Spv2kuRcH/tMLA5smofVOptdCsVt6Eki2f8FD6NgnP+NPHrD20nzKtSgi3GH9UIuMmN0HQ=="/>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6987" autoAdjust="0"/>
    <p:restoredTop sz="94660"/>
  </p:normalViewPr>
  <p:slideViewPr>
    <p:cSldViewPr snapToGrid="0">
      <p:cViewPr varScale="1">
        <p:scale>
          <a:sx n="94" d="100"/>
          <a:sy n="94" d="100"/>
        </p:scale>
        <p:origin x="66" y="16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heme" Target="theme/theme1.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A597DE-1715-CF25-C0B0-027A8A622F28}"/>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359FB9A-358F-9B9A-2AC4-F538914DAE2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90F1EA48-5425-A99F-8729-734DE42B3693}"/>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E86F71F6-0DC3-F24F-F271-D8103D598326}"/>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41FF0CB3-C185-4938-A881-9B9A08454D67}"/>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697438459"/>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923EA77-C39C-6711-6193-19BD0661AF4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1A63C0FB-ECBB-032B-E77F-F8BC91D0C768}"/>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7B670EB5-5549-93F1-7F8C-EEEF9083C2DB}"/>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70277D9D-F7FD-F4D8-1319-4C60A96D0C5C}"/>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B927F4D-76B6-FC7C-F918-C6F4767F5635}"/>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2777027449"/>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9FD16E49-5707-7841-09F3-F0232B33E870}"/>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7C996665-A25B-1F90-C6CD-335EE3DB7D3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F60E9A2D-9301-BF98-6D96-619548E3F477}"/>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16D12888-E61D-6CA2-CBC2-2AC9DAC65421}"/>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93A1BED6-7F1A-03B2-4243-3BF93D788B4F}"/>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3761773297"/>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A560F7D-DC6C-DD75-8218-5C81FBAC5748}"/>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06F05DB-58B2-536A-3882-B4D6B54D32F5}"/>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824CD237-36C0-38A5-6A5C-B16BBBD6473A}"/>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1E99D377-B4CC-CC1E-090D-D5DB380AD230}"/>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6" name="Espace réservé du pied de page 5">
            <a:extLst>
              <a:ext uri="{FF2B5EF4-FFF2-40B4-BE49-F238E27FC236}">
                <a16:creationId xmlns:a16="http://schemas.microsoft.com/office/drawing/2014/main" id="{DDE11038-27A8-B257-BFA2-F5671B50F453}"/>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3481963E-A9FD-0BC3-02A9-B2F567210715}"/>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306808181"/>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62B6B714-9205-07D0-FA88-B485CE65F5AD}"/>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93A4BC42-7584-DEC9-3E30-FD7FD34BC390}"/>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89D15D1F-BF67-0DB6-D4AE-1F688E15B1FB}"/>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30891BE-7AA2-7761-8A50-060E4C7893D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33472124-3204-5C59-5E5A-55C470F6325E}"/>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7B9E13EA-0740-CE06-7C54-4D86CCA86D73}"/>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8" name="Espace réservé du pied de page 7">
            <a:extLst>
              <a:ext uri="{FF2B5EF4-FFF2-40B4-BE49-F238E27FC236}">
                <a16:creationId xmlns:a16="http://schemas.microsoft.com/office/drawing/2014/main" id="{A9006924-1905-0FB9-F504-CD8BD9146CC7}"/>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89FF3B58-E37E-5BD5-2370-F1B811B51C5A}"/>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1226238013"/>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6869F18-2249-E31E-5214-110F2A23575D}"/>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BD094B0D-C616-9929-A920-CBBC4D7FF9D8}"/>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4" name="Espace réservé du pied de page 3">
            <a:extLst>
              <a:ext uri="{FF2B5EF4-FFF2-40B4-BE49-F238E27FC236}">
                <a16:creationId xmlns:a16="http://schemas.microsoft.com/office/drawing/2014/main" id="{41ACFDA5-0DF0-D698-EAD3-40AFF50FF669}"/>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8703695C-1168-FDD7-D9BE-03BD7B0762EE}"/>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1511060677"/>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7D637272-8E08-E0FB-4FFF-575020F85479}"/>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3" name="Espace réservé du pied de page 2">
            <a:extLst>
              <a:ext uri="{FF2B5EF4-FFF2-40B4-BE49-F238E27FC236}">
                <a16:creationId xmlns:a16="http://schemas.microsoft.com/office/drawing/2014/main" id="{18B99C6B-0274-960B-CC21-62C2B8294114}"/>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5342D0FE-FB7E-64D1-22BE-2C6EC2A3850A}"/>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1043959357"/>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C4E0C331-7B42-6B56-06BF-BC624A8F5E94}"/>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5A23A705-66B1-A098-160E-346C602CC10D}"/>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277D31C0-E832-8D14-BB52-6A3E75761CF0}"/>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DA670EB-4C4D-6B24-4A8C-381C12240E39}"/>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6" name="Espace réservé du pied de page 5">
            <a:extLst>
              <a:ext uri="{FF2B5EF4-FFF2-40B4-BE49-F238E27FC236}">
                <a16:creationId xmlns:a16="http://schemas.microsoft.com/office/drawing/2014/main" id="{D243A6A9-03D3-8A6A-A59E-77BB7610EA3D}"/>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4F9AC23A-E88C-01DD-CC76-2C4D3A3CFEF1}"/>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1440585371"/>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BBBA2AE-9B23-47A2-300C-E6CE7DC645D7}"/>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2CAD3579-DD15-3482-6BE4-1F3426D0F385}"/>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F4890E41-EF49-27CA-3A76-613AFDB20B1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93BC69A3-8196-ABC7-218E-09CC54C992C2}"/>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6" name="Espace réservé du pied de page 5">
            <a:extLst>
              <a:ext uri="{FF2B5EF4-FFF2-40B4-BE49-F238E27FC236}">
                <a16:creationId xmlns:a16="http://schemas.microsoft.com/office/drawing/2014/main" id="{5C894CCF-D8B0-F560-DE44-72EDFC0B8846}"/>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58B0879-BBCC-679B-AC6C-BD36D1924420}"/>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3614248810"/>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83B3DCE-66B9-853C-349C-C2B8E9299973}"/>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B83CA841-3437-0537-5018-E0F3734C87E5}"/>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F0DC469A-AA64-C137-3674-261795577817}"/>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3623000D-B409-329B-4006-3F1D2785AAE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FD556412-12B3-E0D9-E6EB-1CACBE7D6DA1}"/>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2609473775"/>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A643036B-8255-3AC6-5C36-0F53EA846B9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B02BB80F-C529-E88C-1093-ACFE27B56DBE}"/>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A94F95C4-167A-0BD1-C5F1-B360C400DCC0}"/>
              </a:ext>
            </a:extLst>
          </p:cNvPr>
          <p:cNvSpPr>
            <a:spLocks noGrp="1"/>
          </p:cNvSpPr>
          <p:nvPr>
            <p:ph type="dt" sz="half" idx="10"/>
          </p:nvPr>
        </p:nvSpPr>
        <p:spPr/>
        <p:txBody>
          <a:bodyPr/>
          <a:lstStyle/>
          <a:p>
            <a:fld id="{9ED5A947-25A1-4429-BB33-CFCDDDC8E94D}"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5331CB77-C18B-4D9A-3063-B1A22A0779F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D7DEABBC-0FDE-DB74-6B38-57E9DC6D27D3}"/>
              </a:ext>
            </a:extLst>
          </p:cNvPr>
          <p:cNvSpPr>
            <a:spLocks noGrp="1"/>
          </p:cNvSpPr>
          <p:nvPr>
            <p:ph type="sldNum" sz="quarter" idx="12"/>
          </p:nvPr>
        </p:nvSpPr>
        <p:spPr/>
        <p:txBody>
          <a:bodyPr/>
          <a:lstStyle/>
          <a:p>
            <a:fld id="{2A3181D5-09B6-4BE4-A0F1-736F7061C868}" type="slidenum">
              <a:rPr lang="fr-FR" smtClean="0"/>
              <a:t>‹N°›</a:t>
            </a:fld>
            <a:endParaRPr lang="fr-FR"/>
          </a:p>
        </p:txBody>
      </p:sp>
    </p:spTree>
    <p:extLst>
      <p:ext uri="{BB962C8B-B14F-4D97-AF65-F5344CB8AC3E}">
        <p14:creationId xmlns:p14="http://schemas.microsoft.com/office/powerpoint/2010/main" val="232800331"/>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B4BCF0A4-5096-E1A4-5FF4-299EC8FBC73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76B70EE8-87BB-0DD4-3BCD-9080AD9AF8C3}"/>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CBD19791-38B6-5152-1D6D-BE48AAAA0DB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ED5A947-25A1-4429-BB33-CFCDDDC8E94D}" type="datetimeFigureOut">
              <a:rPr lang="fr-FR" smtClean="0"/>
              <a:t>29/09/2023</a:t>
            </a:fld>
            <a:endParaRPr lang="fr-FR"/>
          </a:p>
        </p:txBody>
      </p:sp>
      <p:sp>
        <p:nvSpPr>
          <p:cNvPr id="5" name="Espace réservé du pied de page 4">
            <a:extLst>
              <a:ext uri="{FF2B5EF4-FFF2-40B4-BE49-F238E27FC236}">
                <a16:creationId xmlns:a16="http://schemas.microsoft.com/office/drawing/2014/main" id="{C0B96F45-15A7-6D43-0AAE-8400B7A8E46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751AB942-2A8B-0304-9DA0-787B6981846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2A3181D5-09B6-4BE4-A0F1-736F7061C868}" type="slidenum">
              <a:rPr lang="fr-FR" smtClean="0"/>
              <a:t>‹N°›</a:t>
            </a:fld>
            <a:endParaRPr lang="fr-FR"/>
          </a:p>
        </p:txBody>
      </p:sp>
    </p:spTree>
    <p:extLst>
      <p:ext uri="{BB962C8B-B14F-4D97-AF65-F5344CB8AC3E}">
        <p14:creationId xmlns:p14="http://schemas.microsoft.com/office/powerpoint/2010/main" val="1636710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e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30.jpg"/><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herbe&#10;&#10;Description générée automatiquement">
            <a:extLst>
              <a:ext uri="{FF2B5EF4-FFF2-40B4-BE49-F238E27FC236}">
                <a16:creationId xmlns:a16="http://schemas.microsoft.com/office/drawing/2014/main" id="{1B308825-A1BA-8C12-3D4D-D16749AE3B44}"/>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376000" y="639000"/>
            <a:ext cx="7440000" cy="55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E4E93961-5EB9-5177-0632-60F8A53D654D}"/>
              </a:ext>
            </a:extLst>
          </p:cNvPr>
          <p:cNvSpPr txBox="1"/>
          <p:nvPr/>
        </p:nvSpPr>
        <p:spPr>
          <a:xfrm>
            <a:off x="2637182" y="6285924"/>
            <a:ext cx="9303026" cy="461665"/>
          </a:xfrm>
          <a:prstGeom prst="rect">
            <a:avLst/>
          </a:prstGeom>
          <a:noFill/>
        </p:spPr>
        <p:txBody>
          <a:bodyPr wrap="square" rtlCol="0">
            <a:spAutoFit/>
          </a:bodyPr>
          <a:lstStyle/>
          <a:p>
            <a:r>
              <a:rPr lang="fr-FR" sz="2400" b="1" dirty="0">
                <a:solidFill>
                  <a:srgbClr val="FFFF00"/>
                </a:solidFill>
              </a:rPr>
              <a:t>Anta (dolmen) à </a:t>
            </a:r>
            <a:r>
              <a:rPr lang="fr-FR" sz="2400" b="1" dirty="0" err="1">
                <a:solidFill>
                  <a:srgbClr val="FFFF00"/>
                </a:solidFill>
              </a:rPr>
              <a:t>Cabeção</a:t>
            </a:r>
            <a:r>
              <a:rPr lang="fr-FR" sz="2400" b="1" dirty="0">
                <a:solidFill>
                  <a:srgbClr val="FFFF00"/>
                </a:solidFill>
              </a:rPr>
              <a:t> près de Mora dans l'Alentejo.</a:t>
            </a:r>
          </a:p>
        </p:txBody>
      </p:sp>
      <p:sp>
        <p:nvSpPr>
          <p:cNvPr id="5" name="ZoneTexte 4">
            <a:extLst>
              <a:ext uri="{FF2B5EF4-FFF2-40B4-BE49-F238E27FC236}">
                <a16:creationId xmlns:a16="http://schemas.microsoft.com/office/drawing/2014/main" id="{71847CB1-715A-AEFB-B65A-33E91DA8AF61}"/>
              </a:ext>
            </a:extLst>
          </p:cNvPr>
          <p:cNvSpPr txBox="1"/>
          <p:nvPr/>
        </p:nvSpPr>
        <p:spPr>
          <a:xfrm>
            <a:off x="3233531" y="110411"/>
            <a:ext cx="9448800" cy="461665"/>
          </a:xfrm>
          <a:prstGeom prst="rect">
            <a:avLst/>
          </a:prstGeom>
          <a:noFill/>
        </p:spPr>
        <p:txBody>
          <a:bodyPr wrap="square" rtlCol="0">
            <a:spAutoFit/>
          </a:bodyPr>
          <a:lstStyle/>
          <a:p>
            <a:r>
              <a:rPr lang="fr-FR" sz="2400" b="1" dirty="0">
                <a:solidFill>
                  <a:srgbClr val="FFFF00"/>
                </a:solidFill>
              </a:rPr>
              <a:t>Lorient Vous Présente Le Portugal N°2 Et Suite</a:t>
            </a:r>
          </a:p>
        </p:txBody>
      </p:sp>
    </p:spTree>
    <p:extLst>
      <p:ext uri="{BB962C8B-B14F-4D97-AF65-F5344CB8AC3E}">
        <p14:creationId xmlns:p14="http://schemas.microsoft.com/office/powerpoint/2010/main" val="3630053123"/>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sndAc>
          <p:stSnd>
            <p:snd r:embed="rId2" name="Un Portugais (1).wav"/>
          </p:stSnd>
        </p:sndAc>
      </p:transition>
    </mc:Choice>
    <mc:Fallback>
      <p:transition spd="slow" advClick="0" advTm="14000">
        <p:fade/>
        <p:sndAc>
          <p:stSnd>
            <p:snd r:embed="rId2" name="Un Portugais (1).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88A10446-53F4-5949-9B60-0F82DCCBD0C1}"/>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ln>
                  <a:solidFill>
                    <a:srgbClr val="C00000"/>
                  </a:solidFill>
                </a:ln>
                <a:solidFill>
                  <a:srgbClr val="FFFF00"/>
                </a:solidFill>
                <a:effectLst>
                  <a:glow rad="228600">
                    <a:schemeClr val="accent1">
                      <a:satMod val="175000"/>
                      <a:alpha val="40000"/>
                    </a:schemeClr>
                  </a:glow>
                </a:effectLst>
                <a:latin typeface="Algerian" panose="04020705040A02060702" pitchFamily="82" charset="0"/>
              </a:rPr>
              <a:t>Le Portugal est un pays du sud de l'Europe, sur la péninsule Ibérique, délimité en partie par l'Espagne. Sa situation au bord de l'océan Atlantique a influencé de nombreux aspects de sa culture : la morue salée et les sardines grillées sont des plats nationaux, les plages de l'Algarve sont très prisées et une grande partie de l'architecture du pays date des années 1500 aux années 1800, période pendant laquelle le Portugal était un empire maritime puissant. </a:t>
            </a:r>
          </a:p>
        </p:txBody>
      </p:sp>
    </p:spTree>
    <p:extLst>
      <p:ext uri="{BB962C8B-B14F-4D97-AF65-F5344CB8AC3E}">
        <p14:creationId xmlns:p14="http://schemas.microsoft.com/office/powerpoint/2010/main" val="1317823870"/>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Architecture de la Rome antique, colonne&#10;&#10;Description générée automatiquement">
            <a:extLst>
              <a:ext uri="{FF2B5EF4-FFF2-40B4-BE49-F238E27FC236}">
                <a16:creationId xmlns:a16="http://schemas.microsoft.com/office/drawing/2014/main" id="{FC44C4C6-B2E1-3D2E-F2B0-F76BDCE5074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E60D4B9F-50D0-62A3-58C3-9DBE173569BF}"/>
              </a:ext>
            </a:extLst>
          </p:cNvPr>
          <p:cNvSpPr txBox="1"/>
          <p:nvPr/>
        </p:nvSpPr>
        <p:spPr>
          <a:xfrm>
            <a:off x="4373217" y="6152466"/>
            <a:ext cx="8825948"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Temple romain d'Évora.</a:t>
            </a:r>
          </a:p>
        </p:txBody>
      </p:sp>
    </p:spTree>
    <p:extLst>
      <p:ext uri="{BB962C8B-B14F-4D97-AF65-F5344CB8AC3E}">
        <p14:creationId xmlns:p14="http://schemas.microsoft.com/office/powerpoint/2010/main" val="3563222276"/>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église&#10;&#10;Description générée automatiquement">
            <a:extLst>
              <a:ext uri="{FF2B5EF4-FFF2-40B4-BE49-F238E27FC236}">
                <a16:creationId xmlns:a16="http://schemas.microsoft.com/office/drawing/2014/main" id="{2CDC29A1-222D-2859-6CD9-A821FD38F94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032510" y="189000"/>
            <a:ext cx="6126979" cy="64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8D4C6C6A-F9E5-1950-D068-9955DC8FD62D}"/>
              </a:ext>
            </a:extLst>
          </p:cNvPr>
          <p:cNvSpPr txBox="1"/>
          <p:nvPr/>
        </p:nvSpPr>
        <p:spPr>
          <a:xfrm>
            <a:off x="223050" y="2644170"/>
            <a:ext cx="2809460" cy="1569660"/>
          </a:xfrm>
          <a:prstGeom prst="rect">
            <a:avLst/>
          </a:prstGeom>
          <a:noFill/>
        </p:spPr>
        <p:txBody>
          <a:bodyPr wrap="square" rtlCol="0">
            <a:spAutoFit/>
          </a:bodyPr>
          <a:lstStyle/>
          <a:p>
            <a:endParaRPr lang="pt-BR" sz="2400" b="1" dirty="0">
              <a:solidFill>
                <a:srgbClr val="FFFF00"/>
              </a:solidFill>
            </a:endParaRPr>
          </a:p>
          <a:p>
            <a:r>
              <a:rPr lang="pt-BR" sz="2400" b="1" dirty="0">
                <a:solidFill>
                  <a:srgbClr val="FFFF00"/>
                </a:solidFill>
              </a:rPr>
              <a:t>Chapelle de São Frutuoso, près de Braga.</a:t>
            </a:r>
            <a:endParaRPr lang="fr-FR" sz="2400" b="1" dirty="0">
              <a:solidFill>
                <a:srgbClr val="FFFF00"/>
              </a:solidFill>
            </a:endParaRPr>
          </a:p>
        </p:txBody>
      </p:sp>
    </p:spTree>
    <p:extLst>
      <p:ext uri="{BB962C8B-B14F-4D97-AF65-F5344CB8AC3E}">
        <p14:creationId xmlns:p14="http://schemas.microsoft.com/office/powerpoint/2010/main" val="2801909539"/>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arbre&#10;&#10;Description générée automatiquement">
            <a:extLst>
              <a:ext uri="{FF2B5EF4-FFF2-40B4-BE49-F238E27FC236}">
                <a16:creationId xmlns:a16="http://schemas.microsoft.com/office/drawing/2014/main" id="{90EF5BE9-45AE-46AD-2B39-EEDD8D4FC7A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4FFAE8A9-9588-5758-4993-493A51C9E4A9}"/>
              </a:ext>
            </a:extLst>
          </p:cNvPr>
          <p:cNvSpPr txBox="1"/>
          <p:nvPr/>
        </p:nvSpPr>
        <p:spPr>
          <a:xfrm>
            <a:off x="3426887" y="6416213"/>
            <a:ext cx="8174191" cy="461665"/>
          </a:xfrm>
          <a:prstGeom prst="rect">
            <a:avLst/>
          </a:prstGeom>
          <a:noFill/>
        </p:spPr>
        <p:txBody>
          <a:bodyPr wrap="square" rtlCol="0">
            <a:spAutoFit/>
          </a:bodyPr>
          <a:lstStyle/>
          <a:p>
            <a:r>
              <a:rPr lang="fr-FR" sz="2400" b="1" dirty="0">
                <a:solidFill>
                  <a:srgbClr val="FFFF00"/>
                </a:solidFill>
              </a:rPr>
              <a:t>Vue de Silves et son château mauresque.</a:t>
            </a:r>
          </a:p>
        </p:txBody>
      </p:sp>
    </p:spTree>
    <p:extLst>
      <p:ext uri="{BB962C8B-B14F-4D97-AF65-F5344CB8AC3E}">
        <p14:creationId xmlns:p14="http://schemas.microsoft.com/office/powerpoint/2010/main" val="215345659"/>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maison, bâtiment, arbre&#10;&#10;Description générée automatiquement">
            <a:extLst>
              <a:ext uri="{FF2B5EF4-FFF2-40B4-BE49-F238E27FC236}">
                <a16:creationId xmlns:a16="http://schemas.microsoft.com/office/drawing/2014/main" id="{70275824-849C-BB91-9E67-B77C11F1280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6315473B-FA01-4F29-5DDB-744C981100A9}"/>
              </a:ext>
            </a:extLst>
          </p:cNvPr>
          <p:cNvSpPr txBox="1"/>
          <p:nvPr/>
        </p:nvSpPr>
        <p:spPr>
          <a:xfrm>
            <a:off x="4108174" y="6119336"/>
            <a:ext cx="6202018"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Vue de </a:t>
            </a:r>
            <a:r>
              <a:rPr lang="fr-FR" sz="2400" b="1" dirty="0" err="1">
                <a:solidFill>
                  <a:srgbClr val="FFFF00"/>
                </a:solidFill>
              </a:rPr>
              <a:t>Mértola</a:t>
            </a:r>
            <a:r>
              <a:rPr lang="fr-FR" sz="2400" b="1" dirty="0">
                <a:solidFill>
                  <a:srgbClr val="FFFF00"/>
                </a:solidFill>
              </a:rPr>
              <a:t> et de son église.</a:t>
            </a:r>
          </a:p>
        </p:txBody>
      </p:sp>
    </p:spTree>
    <p:extLst>
      <p:ext uri="{BB962C8B-B14F-4D97-AF65-F5344CB8AC3E}">
        <p14:creationId xmlns:p14="http://schemas.microsoft.com/office/powerpoint/2010/main" val="3960246065"/>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ciel, plein air, Site historique&#10;&#10;Description générée automatiquement">
            <a:extLst>
              <a:ext uri="{FF2B5EF4-FFF2-40B4-BE49-F238E27FC236}">
                <a16:creationId xmlns:a16="http://schemas.microsoft.com/office/drawing/2014/main" id="{E777F278-9941-5A60-522A-951B03026E9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132BB51D-349E-FBFF-F18E-DF2165DEC376}"/>
              </a:ext>
            </a:extLst>
          </p:cNvPr>
          <p:cNvSpPr txBox="1"/>
          <p:nvPr/>
        </p:nvSpPr>
        <p:spPr>
          <a:xfrm>
            <a:off x="2772104" y="6183868"/>
            <a:ext cx="8213948"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Cloître du monastère des Hiéronymites à Lisbonne.</a:t>
            </a:r>
          </a:p>
        </p:txBody>
      </p:sp>
    </p:spTree>
    <p:extLst>
      <p:ext uri="{BB962C8B-B14F-4D97-AF65-F5344CB8AC3E}">
        <p14:creationId xmlns:p14="http://schemas.microsoft.com/office/powerpoint/2010/main" val="4025359126"/>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Architecture médiévale, arcade, cathédrale&#10;&#10;Description générée automatiquement">
            <a:extLst>
              <a:ext uri="{FF2B5EF4-FFF2-40B4-BE49-F238E27FC236}">
                <a16:creationId xmlns:a16="http://schemas.microsoft.com/office/drawing/2014/main" id="{1045B169-218C-C6DA-0027-9B6F7383960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811861" y="459000"/>
            <a:ext cx="7920000" cy="5940000"/>
          </a:xfrm>
          <a:prstGeom prst="rect">
            <a:avLst/>
          </a:prstGeom>
          <a:ln w="76200" cmpd="dbl">
            <a:solidFill>
              <a:srgbClr val="FFFF00"/>
            </a:solidFill>
          </a:ln>
        </p:spPr>
      </p:pic>
      <p:sp>
        <p:nvSpPr>
          <p:cNvPr id="6" name="ZoneTexte 5">
            <a:extLst>
              <a:ext uri="{FF2B5EF4-FFF2-40B4-BE49-F238E27FC236}">
                <a16:creationId xmlns:a16="http://schemas.microsoft.com/office/drawing/2014/main" id="{1C9937CC-06AA-ADE0-1597-83249B39B699}"/>
              </a:ext>
            </a:extLst>
          </p:cNvPr>
          <p:cNvSpPr txBox="1"/>
          <p:nvPr/>
        </p:nvSpPr>
        <p:spPr>
          <a:xfrm>
            <a:off x="214434" y="1868556"/>
            <a:ext cx="2491410" cy="2308324"/>
          </a:xfrm>
          <a:prstGeom prst="rect">
            <a:avLst/>
          </a:prstGeom>
          <a:noFill/>
        </p:spPr>
        <p:txBody>
          <a:bodyPr wrap="square" rtlCol="0">
            <a:spAutoFit/>
          </a:bodyPr>
          <a:lstStyle/>
          <a:p>
            <a:r>
              <a:rPr lang="fr-FR" sz="2400" b="1" dirty="0">
                <a:solidFill>
                  <a:srgbClr val="FFFF00"/>
                </a:solidFill>
              </a:rPr>
              <a:t>l'église Santa Maria qui jouxte le monastère des Hiéronymites à Lisbonne.</a:t>
            </a:r>
            <a:endParaRPr lang="fr-FR" sz="2400" dirty="0">
              <a:solidFill>
                <a:srgbClr val="FFFF00"/>
              </a:solidFill>
            </a:endParaRPr>
          </a:p>
          <a:p>
            <a:r>
              <a:rPr lang="fr-FR" sz="2400" b="1" dirty="0">
                <a:solidFill>
                  <a:srgbClr val="FFFF00"/>
                </a:solidFill>
              </a:rPr>
              <a:t>Nef manuéline de </a:t>
            </a:r>
          </a:p>
        </p:txBody>
      </p:sp>
    </p:spTree>
    <p:extLst>
      <p:ext uri="{BB962C8B-B14F-4D97-AF65-F5344CB8AC3E}">
        <p14:creationId xmlns:p14="http://schemas.microsoft.com/office/powerpoint/2010/main" val="3153337049"/>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bâtiment, chapelle, cathédrale, coffre&#10;&#10;Description générée automatiquement">
            <a:extLst>
              <a:ext uri="{FF2B5EF4-FFF2-40B4-BE49-F238E27FC236}">
                <a16:creationId xmlns:a16="http://schemas.microsoft.com/office/drawing/2014/main" id="{6FEAAAE8-8BE8-F793-A84F-20E9EBB25EB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428980" y="189000"/>
            <a:ext cx="4839701" cy="6480000"/>
          </a:xfrm>
          <a:prstGeom prst="rect">
            <a:avLst/>
          </a:prstGeom>
          <a:ln w="76200" cmpd="dbl">
            <a:solidFill>
              <a:srgbClr val="FFFF00"/>
            </a:solidFill>
          </a:ln>
        </p:spPr>
      </p:pic>
      <p:sp>
        <p:nvSpPr>
          <p:cNvPr id="6" name="ZoneTexte 5">
            <a:extLst>
              <a:ext uri="{FF2B5EF4-FFF2-40B4-BE49-F238E27FC236}">
                <a16:creationId xmlns:a16="http://schemas.microsoft.com/office/drawing/2014/main" id="{1F37529F-1E0F-AC27-365A-FC764564ED51}"/>
              </a:ext>
            </a:extLst>
          </p:cNvPr>
          <p:cNvSpPr txBox="1"/>
          <p:nvPr/>
        </p:nvSpPr>
        <p:spPr>
          <a:xfrm>
            <a:off x="8507896" y="1895061"/>
            <a:ext cx="3445565" cy="1938992"/>
          </a:xfrm>
          <a:prstGeom prst="rect">
            <a:avLst/>
          </a:prstGeom>
          <a:noFill/>
        </p:spPr>
        <p:txBody>
          <a:bodyPr wrap="square" rtlCol="0">
            <a:spAutoFit/>
          </a:bodyPr>
          <a:lstStyle/>
          <a:p>
            <a:endParaRPr lang="fr-FR" sz="2400" b="1" dirty="0">
              <a:solidFill>
                <a:srgbClr val="FFFF00"/>
              </a:solidFill>
            </a:endParaRPr>
          </a:p>
          <a:p>
            <a:r>
              <a:rPr lang="fr-FR" sz="2400" b="1" dirty="0">
                <a:solidFill>
                  <a:srgbClr val="FFFF00"/>
                </a:solidFill>
              </a:rPr>
              <a:t>Intérieur de l'église de Marie-Madeleine d'</a:t>
            </a:r>
            <a:r>
              <a:rPr lang="fr-FR" sz="2400" b="1" dirty="0" err="1">
                <a:solidFill>
                  <a:srgbClr val="FFFF00"/>
                </a:solidFill>
              </a:rPr>
              <a:t>Olivença</a:t>
            </a:r>
            <a:r>
              <a:rPr lang="fr-FR" sz="2400" b="1" dirty="0">
                <a:solidFill>
                  <a:srgbClr val="FFFF00"/>
                </a:solidFill>
              </a:rPr>
              <a:t> (administrée par l'Espagne).</a:t>
            </a:r>
          </a:p>
        </p:txBody>
      </p:sp>
    </p:spTree>
    <p:extLst>
      <p:ext uri="{BB962C8B-B14F-4D97-AF65-F5344CB8AC3E}">
        <p14:creationId xmlns:p14="http://schemas.microsoft.com/office/powerpoint/2010/main" val="771060123"/>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monument&#10;&#10;Description générée automatiquement">
            <a:extLst>
              <a:ext uri="{FF2B5EF4-FFF2-40B4-BE49-F238E27FC236}">
                <a16:creationId xmlns:a16="http://schemas.microsoft.com/office/drawing/2014/main" id="{9182C4BB-6EC2-96DA-D9EB-1C4FCD8F63E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44871" y="251792"/>
            <a:ext cx="8702257" cy="5976000"/>
          </a:xfrm>
          <a:prstGeom prst="rect">
            <a:avLst/>
          </a:prstGeom>
          <a:ln w="76200" cmpd="dbl">
            <a:solidFill>
              <a:srgbClr val="FFFF00"/>
            </a:solidFill>
          </a:ln>
        </p:spPr>
      </p:pic>
      <p:sp>
        <p:nvSpPr>
          <p:cNvPr id="4" name="ZoneTexte 3">
            <a:extLst>
              <a:ext uri="{FF2B5EF4-FFF2-40B4-BE49-F238E27FC236}">
                <a16:creationId xmlns:a16="http://schemas.microsoft.com/office/drawing/2014/main" id="{82A4307B-7E33-5B8F-5AAE-4A88992E5EB0}"/>
              </a:ext>
            </a:extLst>
          </p:cNvPr>
          <p:cNvSpPr txBox="1"/>
          <p:nvPr/>
        </p:nvSpPr>
        <p:spPr>
          <a:xfrm>
            <a:off x="1073426" y="6227792"/>
            <a:ext cx="10614991" cy="461665"/>
          </a:xfrm>
          <a:prstGeom prst="rect">
            <a:avLst/>
          </a:prstGeom>
          <a:noFill/>
        </p:spPr>
        <p:txBody>
          <a:bodyPr wrap="square" rtlCol="0">
            <a:spAutoFit/>
          </a:bodyPr>
          <a:lstStyle/>
          <a:p>
            <a:r>
              <a:rPr lang="fr-FR" sz="2400" b="1" dirty="0" err="1">
                <a:solidFill>
                  <a:srgbClr val="FFFF00"/>
                </a:solidFill>
              </a:rPr>
              <a:t>Praça</a:t>
            </a:r>
            <a:r>
              <a:rPr lang="fr-FR" sz="2400" b="1" dirty="0">
                <a:solidFill>
                  <a:srgbClr val="FFFF00"/>
                </a:solidFill>
              </a:rPr>
              <a:t> do </a:t>
            </a:r>
            <a:r>
              <a:rPr lang="fr-FR" sz="2400" b="1" dirty="0" err="1">
                <a:solidFill>
                  <a:srgbClr val="FFFF00"/>
                </a:solidFill>
              </a:rPr>
              <a:t>Comércio</a:t>
            </a:r>
            <a:r>
              <a:rPr lang="fr-FR" sz="2400" b="1" dirty="0">
                <a:solidFill>
                  <a:srgbClr val="FFFF00"/>
                </a:solidFill>
              </a:rPr>
              <a:t> avec l'arc marquant l'entrée dans la rua Augusta à Lisbonne.</a:t>
            </a:r>
          </a:p>
        </p:txBody>
      </p:sp>
    </p:spTree>
    <p:extLst>
      <p:ext uri="{BB962C8B-B14F-4D97-AF65-F5344CB8AC3E}">
        <p14:creationId xmlns:p14="http://schemas.microsoft.com/office/powerpoint/2010/main" val="3352599373"/>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epère&#10;&#10;Description générée automatiquement">
            <a:extLst>
              <a:ext uri="{FF2B5EF4-FFF2-40B4-BE49-F238E27FC236}">
                <a16:creationId xmlns:a16="http://schemas.microsoft.com/office/drawing/2014/main" id="{6968D3F6-C6C9-A5C4-3B52-59D6CD1159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343191" y="273469"/>
            <a:ext cx="7505618"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167A25B7-0525-89CB-A84E-C55167EE330C}"/>
              </a:ext>
            </a:extLst>
          </p:cNvPr>
          <p:cNvSpPr txBox="1"/>
          <p:nvPr/>
        </p:nvSpPr>
        <p:spPr>
          <a:xfrm>
            <a:off x="2690191" y="6270079"/>
            <a:ext cx="8892209" cy="461665"/>
          </a:xfrm>
          <a:prstGeom prst="rect">
            <a:avLst/>
          </a:prstGeom>
          <a:noFill/>
        </p:spPr>
        <p:txBody>
          <a:bodyPr wrap="square" rtlCol="0">
            <a:spAutoFit/>
          </a:bodyPr>
          <a:lstStyle/>
          <a:p>
            <a:r>
              <a:rPr lang="pt-BR" sz="2400" b="1" dirty="0">
                <a:solidFill>
                  <a:srgbClr val="FFFF00"/>
                </a:solidFill>
              </a:rPr>
              <a:t>Place Marquês de Pombal à Vila Real de Santo António.</a:t>
            </a:r>
            <a:endParaRPr lang="fr-FR" sz="2400" b="1" dirty="0">
              <a:solidFill>
                <a:srgbClr val="FFFF00"/>
              </a:solidFill>
            </a:endParaRPr>
          </a:p>
        </p:txBody>
      </p:sp>
    </p:spTree>
    <p:extLst>
      <p:ext uri="{BB962C8B-B14F-4D97-AF65-F5344CB8AC3E}">
        <p14:creationId xmlns:p14="http://schemas.microsoft.com/office/powerpoint/2010/main" val="76005814"/>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instrument de musique, personne, guitare&#10;&#10;Description générée automatiquement">
            <a:extLst>
              <a:ext uri="{FF2B5EF4-FFF2-40B4-BE49-F238E27FC236}">
                <a16:creationId xmlns:a16="http://schemas.microsoft.com/office/drawing/2014/main" id="{D0DCE9C7-ED90-BF57-34AD-95B51E4F85B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8CD6A89F-D4BD-EF32-90E0-1F0E748065D6}"/>
              </a:ext>
            </a:extLst>
          </p:cNvPr>
          <p:cNvSpPr txBox="1"/>
          <p:nvPr/>
        </p:nvSpPr>
        <p:spPr>
          <a:xfrm>
            <a:off x="4956313" y="6396335"/>
            <a:ext cx="9687340" cy="461665"/>
          </a:xfrm>
          <a:prstGeom prst="rect">
            <a:avLst/>
          </a:prstGeom>
          <a:noFill/>
        </p:spPr>
        <p:txBody>
          <a:bodyPr wrap="square" rtlCol="0">
            <a:spAutoFit/>
          </a:bodyPr>
          <a:lstStyle/>
          <a:p>
            <a:r>
              <a:rPr lang="fr-FR" sz="2400" b="1" dirty="0">
                <a:solidFill>
                  <a:srgbClr val="FFFF00"/>
                </a:solidFill>
              </a:rPr>
              <a:t>Chanteurs de fado.</a:t>
            </a:r>
          </a:p>
        </p:txBody>
      </p:sp>
    </p:spTree>
    <p:extLst>
      <p:ext uri="{BB962C8B-B14F-4D97-AF65-F5344CB8AC3E}">
        <p14:creationId xmlns:p14="http://schemas.microsoft.com/office/powerpoint/2010/main" val="1512393780"/>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habits, microphone, concert, musique&#10;&#10;Description générée automatiquement">
            <a:extLst>
              <a:ext uri="{FF2B5EF4-FFF2-40B4-BE49-F238E27FC236}">
                <a16:creationId xmlns:a16="http://schemas.microsoft.com/office/drawing/2014/main" id="{F774C982-A1BD-FD8A-D0CE-8A64D889579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4420" y="189000"/>
            <a:ext cx="4263160" cy="64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723EE6A1-D773-DE7E-C55B-BD9F24B1D98C}"/>
              </a:ext>
            </a:extLst>
          </p:cNvPr>
          <p:cNvSpPr txBox="1"/>
          <p:nvPr/>
        </p:nvSpPr>
        <p:spPr>
          <a:xfrm>
            <a:off x="8388626" y="2690191"/>
            <a:ext cx="3803374" cy="1107996"/>
          </a:xfrm>
          <a:prstGeom prst="rect">
            <a:avLst/>
          </a:prstGeom>
          <a:noFill/>
        </p:spPr>
        <p:txBody>
          <a:bodyPr wrap="square" rtlCol="0">
            <a:spAutoFit/>
          </a:bodyPr>
          <a:lstStyle/>
          <a:p>
            <a:endParaRPr lang="pt-BR" dirty="0">
              <a:solidFill>
                <a:srgbClr val="FFFF00"/>
              </a:solidFill>
            </a:endParaRPr>
          </a:p>
          <a:p>
            <a:r>
              <a:rPr lang="pt-BR" sz="2400" b="1" dirty="0">
                <a:solidFill>
                  <a:srgbClr val="FFFF00"/>
                </a:solidFill>
              </a:rPr>
              <a:t>Amália Rodrigues, Reine du Fado.</a:t>
            </a:r>
            <a:endParaRPr lang="fr-FR" sz="2400" b="1" dirty="0">
              <a:solidFill>
                <a:srgbClr val="FFFF00"/>
              </a:solidFill>
            </a:endParaRPr>
          </a:p>
        </p:txBody>
      </p:sp>
    </p:spTree>
    <p:extLst>
      <p:ext uri="{BB962C8B-B14F-4D97-AF65-F5344CB8AC3E}">
        <p14:creationId xmlns:p14="http://schemas.microsoft.com/office/powerpoint/2010/main" val="2332155089"/>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Snack, produits de boulangerie, nourriture, intérieur&#10;&#10;Description générée automatiquement">
            <a:extLst>
              <a:ext uri="{FF2B5EF4-FFF2-40B4-BE49-F238E27FC236}">
                <a16:creationId xmlns:a16="http://schemas.microsoft.com/office/drawing/2014/main" id="{67D3E8EA-A234-E041-7D58-85770154079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17029" y="459000"/>
            <a:ext cx="8157941"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B467ABF8-F176-3BAF-7385-9753DB9062FA}"/>
              </a:ext>
            </a:extLst>
          </p:cNvPr>
          <p:cNvSpPr txBox="1"/>
          <p:nvPr/>
        </p:nvSpPr>
        <p:spPr>
          <a:xfrm>
            <a:off x="5263811" y="6119336"/>
            <a:ext cx="9090991" cy="738664"/>
          </a:xfrm>
          <a:prstGeom prst="rect">
            <a:avLst/>
          </a:prstGeom>
          <a:noFill/>
        </p:spPr>
        <p:txBody>
          <a:bodyPr wrap="square" rtlCol="0">
            <a:spAutoFit/>
          </a:bodyPr>
          <a:lstStyle/>
          <a:p>
            <a:endParaRPr lang="fr-FR" dirty="0">
              <a:solidFill>
                <a:srgbClr val="FFFF00"/>
              </a:solidFill>
            </a:endParaRPr>
          </a:p>
          <a:p>
            <a:r>
              <a:rPr lang="fr-FR" sz="2400" b="1" dirty="0" err="1">
                <a:solidFill>
                  <a:srgbClr val="FFFF00"/>
                </a:solidFill>
              </a:rPr>
              <a:t>Pastéis</a:t>
            </a:r>
            <a:r>
              <a:rPr lang="fr-FR" sz="2400" b="1" dirty="0">
                <a:solidFill>
                  <a:srgbClr val="FFFF00"/>
                </a:solidFill>
              </a:rPr>
              <a:t> de nata.</a:t>
            </a:r>
          </a:p>
        </p:txBody>
      </p:sp>
    </p:spTree>
    <p:extLst>
      <p:ext uri="{BB962C8B-B14F-4D97-AF65-F5344CB8AC3E}">
        <p14:creationId xmlns:p14="http://schemas.microsoft.com/office/powerpoint/2010/main" val="3086608437"/>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repère, bâtiment&#10;&#10;Description générée automatiquement">
            <a:extLst>
              <a:ext uri="{FF2B5EF4-FFF2-40B4-BE49-F238E27FC236}">
                <a16:creationId xmlns:a16="http://schemas.microsoft.com/office/drawing/2014/main" id="{76D04622-2B69-B0E9-4C90-C42D6418908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053" y="1027458"/>
            <a:ext cx="11535893" cy="4356000"/>
          </a:xfrm>
          <a:prstGeom prst="rect">
            <a:avLst/>
          </a:prstGeom>
          <a:ln w="76200" cmpd="dbl">
            <a:solidFill>
              <a:srgbClr val="FFFF00"/>
            </a:solidFill>
          </a:ln>
        </p:spPr>
      </p:pic>
      <p:sp>
        <p:nvSpPr>
          <p:cNvPr id="4" name="ZoneTexte 3">
            <a:extLst>
              <a:ext uri="{FF2B5EF4-FFF2-40B4-BE49-F238E27FC236}">
                <a16:creationId xmlns:a16="http://schemas.microsoft.com/office/drawing/2014/main" id="{89E887F5-631B-FE0C-9DD7-C00DB076EF10}"/>
              </a:ext>
            </a:extLst>
          </p:cNvPr>
          <p:cNvSpPr txBox="1"/>
          <p:nvPr/>
        </p:nvSpPr>
        <p:spPr>
          <a:xfrm>
            <a:off x="1378226" y="5274366"/>
            <a:ext cx="11535893"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Le sanctuaire de Notre-Dame de Fátima (avec sa chapelle des apparitions).</a:t>
            </a:r>
          </a:p>
        </p:txBody>
      </p:sp>
    </p:spTree>
    <p:extLst>
      <p:ext uri="{BB962C8B-B14F-4D97-AF65-F5344CB8AC3E}">
        <p14:creationId xmlns:p14="http://schemas.microsoft.com/office/powerpoint/2010/main" val="3701893617"/>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bâtiment, monument&#10;&#10;Description générée automatiquement">
            <a:extLst>
              <a:ext uri="{FF2B5EF4-FFF2-40B4-BE49-F238E27FC236}">
                <a16:creationId xmlns:a16="http://schemas.microsoft.com/office/drawing/2014/main" id="{8B482A8C-5ACE-8AAF-EAA1-C93980D4625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968670" y="189000"/>
            <a:ext cx="4970275" cy="6480000"/>
          </a:xfrm>
          <a:prstGeom prst="rect">
            <a:avLst/>
          </a:prstGeom>
          <a:ln w="76200" cmpd="dbl">
            <a:solidFill>
              <a:srgbClr val="FFFF00"/>
            </a:solidFill>
          </a:ln>
        </p:spPr>
      </p:pic>
      <p:sp>
        <p:nvSpPr>
          <p:cNvPr id="6" name="ZoneTexte 5">
            <a:extLst>
              <a:ext uri="{FF2B5EF4-FFF2-40B4-BE49-F238E27FC236}">
                <a16:creationId xmlns:a16="http://schemas.microsoft.com/office/drawing/2014/main" id="{6099A47F-E11F-8342-BF31-4F734D50E74B}"/>
              </a:ext>
            </a:extLst>
          </p:cNvPr>
          <p:cNvSpPr txBox="1"/>
          <p:nvPr/>
        </p:nvSpPr>
        <p:spPr>
          <a:xfrm>
            <a:off x="304800" y="2598003"/>
            <a:ext cx="3419061" cy="830997"/>
          </a:xfrm>
          <a:prstGeom prst="rect">
            <a:avLst/>
          </a:prstGeom>
          <a:noFill/>
        </p:spPr>
        <p:txBody>
          <a:bodyPr wrap="square" rtlCol="0">
            <a:spAutoFit/>
          </a:bodyPr>
          <a:lstStyle/>
          <a:p>
            <a:r>
              <a:rPr lang="fr-FR" sz="2400" b="1" dirty="0">
                <a:solidFill>
                  <a:srgbClr val="FFFF00"/>
                </a:solidFill>
              </a:rPr>
              <a:t>Le sanctuaire national du Christ Roi en Almada.</a:t>
            </a:r>
          </a:p>
        </p:txBody>
      </p:sp>
    </p:spTree>
    <p:extLst>
      <p:ext uri="{BB962C8B-B14F-4D97-AF65-F5344CB8AC3E}">
        <p14:creationId xmlns:p14="http://schemas.microsoft.com/office/powerpoint/2010/main" val="3215288558"/>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oute&#10;&#10;Description générée automatiquement">
            <a:extLst>
              <a:ext uri="{FF2B5EF4-FFF2-40B4-BE49-F238E27FC236}">
                <a16:creationId xmlns:a16="http://schemas.microsoft.com/office/drawing/2014/main" id="{7D5832EE-7429-DB69-5F52-C0EAC2BD03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12256" y="441000"/>
            <a:ext cx="8967487" cy="5976000"/>
          </a:xfrm>
          <a:prstGeom prst="rect">
            <a:avLst/>
          </a:prstGeom>
          <a:ln w="76200" cmpd="dbl">
            <a:solidFill>
              <a:srgbClr val="FFFF00"/>
            </a:solidFill>
          </a:ln>
        </p:spPr>
      </p:pic>
      <p:sp>
        <p:nvSpPr>
          <p:cNvPr id="4" name="ZoneTexte 3">
            <a:extLst>
              <a:ext uri="{FF2B5EF4-FFF2-40B4-BE49-F238E27FC236}">
                <a16:creationId xmlns:a16="http://schemas.microsoft.com/office/drawing/2014/main" id="{E7729E86-9F3F-8615-DC0D-A357C20E8CE8}"/>
              </a:ext>
            </a:extLst>
          </p:cNvPr>
          <p:cNvSpPr txBox="1"/>
          <p:nvPr/>
        </p:nvSpPr>
        <p:spPr>
          <a:xfrm>
            <a:off x="3856382" y="6119336"/>
            <a:ext cx="958583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Mosquée centrale de Lisbonne.</a:t>
            </a:r>
          </a:p>
        </p:txBody>
      </p:sp>
    </p:spTree>
    <p:extLst>
      <p:ext uri="{BB962C8B-B14F-4D97-AF65-F5344CB8AC3E}">
        <p14:creationId xmlns:p14="http://schemas.microsoft.com/office/powerpoint/2010/main" val="3217705546"/>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37DFF254-7394-2BDF-68B9-3972E05A5E1B}"/>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EF1861D4-2D69-B0F1-49F7-3CD7D41A8D57}"/>
              </a:ext>
            </a:extLst>
          </p:cNvPr>
          <p:cNvSpPr txBox="1"/>
          <p:nvPr/>
        </p:nvSpPr>
        <p:spPr>
          <a:xfrm>
            <a:off x="4890052" y="6160678"/>
            <a:ext cx="8600661"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Synagogue à Porto.</a:t>
            </a:r>
          </a:p>
        </p:txBody>
      </p:sp>
    </p:spTree>
    <p:extLst>
      <p:ext uri="{BB962C8B-B14F-4D97-AF65-F5344CB8AC3E}">
        <p14:creationId xmlns:p14="http://schemas.microsoft.com/office/powerpoint/2010/main" val="2417838160"/>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festival, habits, Danse&#10;&#10;Description générée automatiquement">
            <a:extLst>
              <a:ext uri="{FF2B5EF4-FFF2-40B4-BE49-F238E27FC236}">
                <a16:creationId xmlns:a16="http://schemas.microsoft.com/office/drawing/2014/main" id="{4374BDED-B2B3-5B5C-11DD-977B0B4C5C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136000" y="459000"/>
            <a:ext cx="792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8EE3C62A-E9FD-1004-7093-AC800FD704A8}"/>
              </a:ext>
            </a:extLst>
          </p:cNvPr>
          <p:cNvSpPr txBox="1"/>
          <p:nvPr/>
        </p:nvSpPr>
        <p:spPr>
          <a:xfrm>
            <a:off x="4585251" y="6119336"/>
            <a:ext cx="8375374" cy="738664"/>
          </a:xfrm>
          <a:prstGeom prst="rect">
            <a:avLst/>
          </a:prstGeom>
          <a:noFill/>
        </p:spPr>
        <p:txBody>
          <a:bodyPr wrap="square" rtlCol="0">
            <a:spAutoFit/>
          </a:bodyPr>
          <a:lstStyle/>
          <a:p>
            <a:endParaRPr lang="fr-FR" b="1" dirty="0">
              <a:solidFill>
                <a:srgbClr val="FFFF00"/>
              </a:solidFill>
            </a:endParaRPr>
          </a:p>
          <a:p>
            <a:r>
              <a:rPr lang="fr-FR" sz="2400" b="1" dirty="0">
                <a:solidFill>
                  <a:srgbClr val="FFFF00"/>
                </a:solidFill>
              </a:rPr>
              <a:t>Carnaval de </a:t>
            </a:r>
            <a:r>
              <a:rPr lang="fr-FR" sz="2400" b="1" dirty="0" err="1">
                <a:solidFill>
                  <a:srgbClr val="FFFF00"/>
                </a:solidFill>
              </a:rPr>
              <a:t>Sesimbra</a:t>
            </a:r>
            <a:endParaRPr lang="fr-FR" sz="2400" b="1" dirty="0">
              <a:solidFill>
                <a:srgbClr val="FFFF00"/>
              </a:solidFill>
            </a:endParaRPr>
          </a:p>
        </p:txBody>
      </p:sp>
    </p:spTree>
    <p:extLst>
      <p:ext uri="{BB962C8B-B14F-4D97-AF65-F5344CB8AC3E}">
        <p14:creationId xmlns:p14="http://schemas.microsoft.com/office/powerpoint/2010/main" val="345737843"/>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sapin, Noël, bâtiment, Lumières de Noël&#10;&#10;Description générée automatiquement">
            <a:extLst>
              <a:ext uri="{FF2B5EF4-FFF2-40B4-BE49-F238E27FC236}">
                <a16:creationId xmlns:a16="http://schemas.microsoft.com/office/drawing/2014/main" id="{49BFF4FD-BBE5-6A57-7416-A1CBCE3529C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28784" y="459000"/>
            <a:ext cx="8934432" cy="5940000"/>
          </a:xfrm>
          <a:prstGeom prst="rect">
            <a:avLst/>
          </a:prstGeom>
          <a:ln w="76200" cmpd="dbl">
            <a:solidFill>
              <a:srgbClr val="FFFF00"/>
            </a:solidFill>
          </a:ln>
        </p:spPr>
      </p:pic>
      <p:sp>
        <p:nvSpPr>
          <p:cNvPr id="6" name="ZoneTexte 5">
            <a:extLst>
              <a:ext uri="{FF2B5EF4-FFF2-40B4-BE49-F238E27FC236}">
                <a16:creationId xmlns:a16="http://schemas.microsoft.com/office/drawing/2014/main" id="{409B46EA-7475-105C-532F-C479102832BF}"/>
              </a:ext>
            </a:extLst>
          </p:cNvPr>
          <p:cNvSpPr txBox="1"/>
          <p:nvPr/>
        </p:nvSpPr>
        <p:spPr>
          <a:xfrm>
            <a:off x="2823946" y="6205475"/>
            <a:ext cx="773927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Plus grand arbre de Noël d’Europe, Porto, 2007.</a:t>
            </a:r>
          </a:p>
        </p:txBody>
      </p:sp>
    </p:spTree>
    <p:extLst>
      <p:ext uri="{BB962C8B-B14F-4D97-AF65-F5344CB8AC3E}">
        <p14:creationId xmlns:p14="http://schemas.microsoft.com/office/powerpoint/2010/main" val="2913611430"/>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ciel, Usage mixte&#10;&#10;Description générée automatiquement">
            <a:extLst>
              <a:ext uri="{FF2B5EF4-FFF2-40B4-BE49-F238E27FC236}">
                <a16:creationId xmlns:a16="http://schemas.microsoft.com/office/drawing/2014/main" id="{D7C98D90-EE19-293E-91C8-3BE17BBBD64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5530" y="459000"/>
            <a:ext cx="884094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931CEBC4-D742-4670-8246-1ED5B239EF74}"/>
              </a:ext>
            </a:extLst>
          </p:cNvPr>
          <p:cNvSpPr txBox="1"/>
          <p:nvPr/>
        </p:nvSpPr>
        <p:spPr>
          <a:xfrm>
            <a:off x="2821186" y="6112710"/>
            <a:ext cx="8840940" cy="738664"/>
          </a:xfrm>
          <a:prstGeom prst="rect">
            <a:avLst/>
          </a:prstGeom>
          <a:noFill/>
        </p:spPr>
        <p:txBody>
          <a:bodyPr wrap="square" rtlCol="0">
            <a:spAutoFit/>
          </a:bodyPr>
          <a:lstStyle/>
          <a:p>
            <a:endParaRPr lang="fr-FR" dirty="0">
              <a:solidFill>
                <a:srgbClr val="FFFF00"/>
              </a:solidFill>
            </a:endParaRPr>
          </a:p>
          <a:p>
            <a:r>
              <a:rPr lang="fr-FR" sz="2400" b="1" dirty="0">
                <a:solidFill>
                  <a:srgbClr val="FFFF00"/>
                </a:solidFill>
              </a:rPr>
              <a:t>Siège de la Radio-télévision du Portugal à Lisbonne.</a:t>
            </a:r>
          </a:p>
        </p:txBody>
      </p:sp>
    </p:spTree>
    <p:extLst>
      <p:ext uri="{BB962C8B-B14F-4D97-AF65-F5344CB8AC3E}">
        <p14:creationId xmlns:p14="http://schemas.microsoft.com/office/powerpoint/2010/main" val="413190873"/>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nuage, eau, ciel&#10;&#10;Description générée automatiquement">
            <a:extLst>
              <a:ext uri="{FF2B5EF4-FFF2-40B4-BE49-F238E27FC236}">
                <a16:creationId xmlns:a16="http://schemas.microsoft.com/office/drawing/2014/main" id="{AE9D3493-E03C-915E-BF9A-7A8E3C8D171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640" y="459000"/>
            <a:ext cx="10520719"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F135D73B-936E-325D-4D70-E655BC5F835D}"/>
              </a:ext>
            </a:extLst>
          </p:cNvPr>
          <p:cNvSpPr txBox="1"/>
          <p:nvPr/>
        </p:nvSpPr>
        <p:spPr>
          <a:xfrm>
            <a:off x="4518992" y="6437530"/>
            <a:ext cx="9541565" cy="461665"/>
          </a:xfrm>
          <a:prstGeom prst="rect">
            <a:avLst/>
          </a:prstGeom>
          <a:noFill/>
        </p:spPr>
        <p:txBody>
          <a:bodyPr wrap="square" rtlCol="0">
            <a:spAutoFit/>
          </a:bodyPr>
          <a:lstStyle/>
          <a:p>
            <a:r>
              <a:rPr lang="fr-FR" dirty="0">
                <a:solidFill>
                  <a:srgbClr val="FFFF00"/>
                </a:solidFill>
              </a:rPr>
              <a:t> </a:t>
            </a:r>
            <a:r>
              <a:rPr lang="fr-FR" sz="2400" b="1" dirty="0">
                <a:solidFill>
                  <a:srgbClr val="FFFF00"/>
                </a:solidFill>
              </a:rPr>
              <a:t>le petit port de pêche</a:t>
            </a:r>
          </a:p>
        </p:txBody>
      </p:sp>
    </p:spTree>
    <p:extLst>
      <p:ext uri="{BB962C8B-B14F-4D97-AF65-F5344CB8AC3E}">
        <p14:creationId xmlns:p14="http://schemas.microsoft.com/office/powerpoint/2010/main" val="3783548225"/>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ature, plein air, eau, paysage&#10;&#10;Description générée automatiquement">
            <a:extLst>
              <a:ext uri="{FF2B5EF4-FFF2-40B4-BE49-F238E27FC236}">
                <a16:creationId xmlns:a16="http://schemas.microsoft.com/office/drawing/2014/main" id="{AA5A65AB-A67B-F3AB-95D3-FDF02F2845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5719" y="459000"/>
            <a:ext cx="10560562" cy="5940000"/>
          </a:xfrm>
          <a:prstGeom prst="rect">
            <a:avLst/>
          </a:prstGeom>
          <a:ln w="76200" cmpd="dbl">
            <a:solidFill>
              <a:srgbClr val="FFFF00"/>
            </a:solidFill>
          </a:ln>
        </p:spPr>
      </p:pic>
    </p:spTree>
    <p:extLst>
      <p:ext uri="{BB962C8B-B14F-4D97-AF65-F5344CB8AC3E}">
        <p14:creationId xmlns:p14="http://schemas.microsoft.com/office/powerpoint/2010/main" val="2144059344"/>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ciel, herbe&#10;&#10;Description générée automatiquement">
            <a:extLst>
              <a:ext uri="{FF2B5EF4-FFF2-40B4-BE49-F238E27FC236}">
                <a16:creationId xmlns:a16="http://schemas.microsoft.com/office/drawing/2014/main" id="{A444F7A8-EEDF-2E99-E910-9B2F794E392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35640" y="459000"/>
            <a:ext cx="10520719"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6A9D1488-B0CF-04A6-3D16-F21F7EB5083F}"/>
              </a:ext>
            </a:extLst>
          </p:cNvPr>
          <p:cNvSpPr txBox="1"/>
          <p:nvPr/>
        </p:nvSpPr>
        <p:spPr>
          <a:xfrm>
            <a:off x="4585251" y="6396119"/>
            <a:ext cx="9475305" cy="461665"/>
          </a:xfrm>
          <a:prstGeom prst="rect">
            <a:avLst/>
          </a:prstGeom>
          <a:noFill/>
        </p:spPr>
        <p:txBody>
          <a:bodyPr wrap="square" rtlCol="0">
            <a:spAutoFit/>
          </a:bodyPr>
          <a:lstStyle/>
          <a:p>
            <a:r>
              <a:rPr lang="fr-FR" sz="2400" b="1" dirty="0">
                <a:solidFill>
                  <a:srgbClr val="FFFF00"/>
                </a:solidFill>
              </a:rPr>
              <a:t>Caldas De </a:t>
            </a:r>
            <a:r>
              <a:rPr lang="fr-FR" sz="2400" b="1" dirty="0" err="1">
                <a:solidFill>
                  <a:srgbClr val="FFFF00"/>
                </a:solidFill>
              </a:rPr>
              <a:t>MOnchique</a:t>
            </a:r>
            <a:endParaRPr lang="fr-FR" sz="2400" b="1" dirty="0">
              <a:solidFill>
                <a:srgbClr val="FFFF00"/>
              </a:solidFill>
            </a:endParaRPr>
          </a:p>
        </p:txBody>
      </p:sp>
    </p:spTree>
    <p:extLst>
      <p:ext uri="{BB962C8B-B14F-4D97-AF65-F5344CB8AC3E}">
        <p14:creationId xmlns:p14="http://schemas.microsoft.com/office/powerpoint/2010/main" val="2968486506"/>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bâtiment, sol&#10;&#10;Description générée automatiquement">
            <a:extLst>
              <a:ext uri="{FF2B5EF4-FFF2-40B4-BE49-F238E27FC236}">
                <a16:creationId xmlns:a16="http://schemas.microsoft.com/office/drawing/2014/main" id="{3534958B-B884-7FC6-E4B1-ABDE72A6E72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641000" y="447144"/>
            <a:ext cx="8910000" cy="5940000"/>
          </a:xfrm>
          <a:prstGeom prst="rect">
            <a:avLst/>
          </a:prstGeom>
          <a:ln w="76200" cmpd="dbl">
            <a:solidFill>
              <a:srgbClr val="FFFF00"/>
            </a:solidFill>
          </a:ln>
        </p:spPr>
      </p:pic>
      <p:sp>
        <p:nvSpPr>
          <p:cNvPr id="6" name="ZoneTexte 5">
            <a:extLst>
              <a:ext uri="{FF2B5EF4-FFF2-40B4-BE49-F238E27FC236}">
                <a16:creationId xmlns:a16="http://schemas.microsoft.com/office/drawing/2014/main" id="{40E5E970-F553-357F-438B-E7651AFE4317}"/>
              </a:ext>
            </a:extLst>
          </p:cNvPr>
          <p:cNvSpPr txBox="1"/>
          <p:nvPr/>
        </p:nvSpPr>
        <p:spPr>
          <a:xfrm>
            <a:off x="4770782" y="6410856"/>
            <a:ext cx="8348869" cy="461665"/>
          </a:xfrm>
          <a:prstGeom prst="rect">
            <a:avLst/>
          </a:prstGeom>
          <a:noFill/>
        </p:spPr>
        <p:txBody>
          <a:bodyPr wrap="square" rtlCol="0">
            <a:spAutoFit/>
          </a:bodyPr>
          <a:lstStyle/>
          <a:p>
            <a:r>
              <a:rPr lang="fr-FR" sz="2400" b="1" dirty="0">
                <a:solidFill>
                  <a:srgbClr val="FFFF00"/>
                </a:solidFill>
              </a:rPr>
              <a:t>Une Place à Evora</a:t>
            </a:r>
          </a:p>
        </p:txBody>
      </p:sp>
    </p:spTree>
    <p:extLst>
      <p:ext uri="{BB962C8B-B14F-4D97-AF65-F5344CB8AC3E}">
        <p14:creationId xmlns:p14="http://schemas.microsoft.com/office/powerpoint/2010/main" val="2959549208"/>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paysage, nature, ciel&#10;&#10;Description générée automatiquement">
            <a:extLst>
              <a:ext uri="{FF2B5EF4-FFF2-40B4-BE49-F238E27FC236}">
                <a16:creationId xmlns:a16="http://schemas.microsoft.com/office/drawing/2014/main" id="{E3BEE5E1-9FE6-BF3F-AACA-E3C53E286325}"/>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677676" y="459000"/>
            <a:ext cx="8875328"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D9C00C60-C8F9-8657-7F12-FF9264AD5C79}"/>
              </a:ext>
            </a:extLst>
          </p:cNvPr>
          <p:cNvSpPr txBox="1"/>
          <p:nvPr/>
        </p:nvSpPr>
        <p:spPr>
          <a:xfrm>
            <a:off x="9799983" y="1428499"/>
            <a:ext cx="2392017" cy="2677656"/>
          </a:xfrm>
          <a:prstGeom prst="rect">
            <a:avLst/>
          </a:prstGeom>
          <a:noFill/>
        </p:spPr>
        <p:txBody>
          <a:bodyPr wrap="square" rtlCol="0">
            <a:spAutoFit/>
          </a:bodyPr>
          <a:lstStyle/>
          <a:p>
            <a:r>
              <a:rPr lang="fr-FR" sz="2400" b="1" dirty="0">
                <a:solidFill>
                  <a:srgbClr val="FFFF00"/>
                </a:solidFill>
              </a:rPr>
              <a:t>L’archipel de Madère est composé de 4 îles, il est situé à environ 600 km au large des côtes du </a:t>
            </a:r>
            <a:r>
              <a:rPr lang="fr-FR" sz="2400" b="1" dirty="0" err="1">
                <a:solidFill>
                  <a:srgbClr val="FFFF00"/>
                </a:solidFill>
              </a:rPr>
              <a:t>Maro</a:t>
            </a:r>
            <a:endParaRPr lang="fr-FR" sz="2400" b="1" dirty="0">
              <a:solidFill>
                <a:srgbClr val="FFFF00"/>
              </a:solidFill>
            </a:endParaRPr>
          </a:p>
        </p:txBody>
      </p:sp>
    </p:spTree>
    <p:extLst>
      <p:ext uri="{BB962C8B-B14F-4D97-AF65-F5344CB8AC3E}">
        <p14:creationId xmlns:p14="http://schemas.microsoft.com/office/powerpoint/2010/main" val="3148654282"/>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arbre, bâtiment&#10;&#10;Description générée automatiquement">
            <a:extLst>
              <a:ext uri="{FF2B5EF4-FFF2-40B4-BE49-F238E27FC236}">
                <a16:creationId xmlns:a16="http://schemas.microsoft.com/office/drawing/2014/main" id="{C33E16C6-0FE2-2661-A4E2-224D7CBF914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816000" y="448628"/>
            <a:ext cx="10560000"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3950E260-7879-934A-E89B-2CC8747FADD2}"/>
              </a:ext>
            </a:extLst>
          </p:cNvPr>
          <p:cNvSpPr txBox="1"/>
          <p:nvPr/>
        </p:nvSpPr>
        <p:spPr>
          <a:xfrm>
            <a:off x="4704522" y="6388628"/>
            <a:ext cx="7739270" cy="461665"/>
          </a:xfrm>
          <a:prstGeom prst="rect">
            <a:avLst/>
          </a:prstGeom>
          <a:noFill/>
        </p:spPr>
        <p:txBody>
          <a:bodyPr wrap="square" rtlCol="0">
            <a:spAutoFit/>
          </a:bodyPr>
          <a:lstStyle/>
          <a:p>
            <a:r>
              <a:rPr lang="fr-FR" sz="2400" b="1" dirty="0">
                <a:solidFill>
                  <a:srgbClr val="FFFF00"/>
                </a:solidFill>
              </a:rPr>
              <a:t>Tour </a:t>
            </a:r>
            <a:r>
              <a:rPr lang="fr-FR" sz="2400" b="1" dirty="0" err="1">
                <a:solidFill>
                  <a:srgbClr val="FFFF00"/>
                </a:solidFill>
              </a:rPr>
              <a:t>Belem</a:t>
            </a:r>
            <a:r>
              <a:rPr lang="fr-FR" sz="2400" b="1" dirty="0">
                <a:solidFill>
                  <a:srgbClr val="FFFF00"/>
                </a:solidFill>
              </a:rPr>
              <a:t> De Lisbonne </a:t>
            </a:r>
          </a:p>
        </p:txBody>
      </p:sp>
    </p:spTree>
    <p:extLst>
      <p:ext uri="{BB962C8B-B14F-4D97-AF65-F5344CB8AC3E}">
        <p14:creationId xmlns:p14="http://schemas.microsoft.com/office/powerpoint/2010/main" val="2975111098"/>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eau, bâtiment, ciel&#10;&#10;Description générée automatiquement">
            <a:extLst>
              <a:ext uri="{FF2B5EF4-FFF2-40B4-BE49-F238E27FC236}">
                <a16:creationId xmlns:a16="http://schemas.microsoft.com/office/drawing/2014/main" id="{A5B67839-D7C2-5B51-618A-B4999231102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44479" y="533687"/>
            <a:ext cx="8903041" cy="5940000"/>
          </a:xfrm>
          <a:prstGeom prst="rect">
            <a:avLst/>
          </a:prstGeom>
          <a:ln w="76200" cmpd="dbl">
            <a:solidFill>
              <a:srgbClr val="FFFF00"/>
            </a:solidFill>
          </a:ln>
        </p:spPr>
      </p:pic>
      <p:sp>
        <p:nvSpPr>
          <p:cNvPr id="4" name="ZoneTexte 3">
            <a:extLst>
              <a:ext uri="{FF2B5EF4-FFF2-40B4-BE49-F238E27FC236}">
                <a16:creationId xmlns:a16="http://schemas.microsoft.com/office/drawing/2014/main" id="{18F733AA-59D9-E871-ED3D-25FA5F1E7543}"/>
              </a:ext>
            </a:extLst>
          </p:cNvPr>
          <p:cNvSpPr txBox="1"/>
          <p:nvPr/>
        </p:nvSpPr>
        <p:spPr>
          <a:xfrm>
            <a:off x="4770783" y="6473687"/>
            <a:ext cx="7911547" cy="461665"/>
          </a:xfrm>
          <a:prstGeom prst="rect">
            <a:avLst/>
          </a:prstGeom>
          <a:noFill/>
        </p:spPr>
        <p:txBody>
          <a:bodyPr wrap="square" rtlCol="0">
            <a:spAutoFit/>
          </a:bodyPr>
          <a:lstStyle/>
          <a:p>
            <a:r>
              <a:rPr lang="fr-FR" sz="2400" b="1" dirty="0">
                <a:solidFill>
                  <a:srgbClr val="FFFF00"/>
                </a:solidFill>
              </a:rPr>
              <a:t>La Baie De Madère</a:t>
            </a:r>
          </a:p>
        </p:txBody>
      </p:sp>
    </p:spTree>
    <p:extLst>
      <p:ext uri="{BB962C8B-B14F-4D97-AF65-F5344CB8AC3E}">
        <p14:creationId xmlns:p14="http://schemas.microsoft.com/office/powerpoint/2010/main" val="3247611295"/>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eau, plein air, paysage, ciel&#10;&#10;Description générée automatiquement">
            <a:extLst>
              <a:ext uri="{FF2B5EF4-FFF2-40B4-BE49-F238E27FC236}">
                <a16:creationId xmlns:a16="http://schemas.microsoft.com/office/drawing/2014/main" id="{DBE39A88-DDBC-4E44-465B-05C6C391AE6A}"/>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111390" y="621000"/>
            <a:ext cx="9969219" cy="5616000"/>
          </a:xfrm>
          <a:prstGeom prst="rect">
            <a:avLst/>
          </a:prstGeom>
          <a:ln w="76200" cmpd="dbl">
            <a:solidFill>
              <a:srgbClr val="FFFF00"/>
            </a:solidFill>
          </a:ln>
        </p:spPr>
      </p:pic>
      <p:sp>
        <p:nvSpPr>
          <p:cNvPr id="4" name="ZoneTexte 3">
            <a:extLst>
              <a:ext uri="{FF2B5EF4-FFF2-40B4-BE49-F238E27FC236}">
                <a16:creationId xmlns:a16="http://schemas.microsoft.com/office/drawing/2014/main" id="{EF30CD0F-0F8E-F0F4-84D1-7C2E91A179CF}"/>
              </a:ext>
            </a:extLst>
          </p:cNvPr>
          <p:cNvSpPr txBox="1"/>
          <p:nvPr/>
        </p:nvSpPr>
        <p:spPr>
          <a:xfrm>
            <a:off x="2782957" y="6450433"/>
            <a:ext cx="8839200" cy="461665"/>
          </a:xfrm>
          <a:prstGeom prst="rect">
            <a:avLst/>
          </a:prstGeom>
          <a:noFill/>
        </p:spPr>
        <p:txBody>
          <a:bodyPr wrap="square" rtlCol="0">
            <a:spAutoFit/>
          </a:bodyPr>
          <a:lstStyle/>
          <a:p>
            <a:r>
              <a:rPr lang="fr-FR" sz="2400" b="1" dirty="0">
                <a:solidFill>
                  <a:srgbClr val="FFFF00"/>
                </a:solidFill>
              </a:rPr>
              <a:t>L'ALGARVE, LA RÉGION DES PLAGES ET FALAISES</a:t>
            </a:r>
          </a:p>
        </p:txBody>
      </p:sp>
    </p:spTree>
    <p:extLst>
      <p:ext uri="{BB962C8B-B14F-4D97-AF65-F5344CB8AC3E}">
        <p14:creationId xmlns:p14="http://schemas.microsoft.com/office/powerpoint/2010/main" val="166225746"/>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nature, ciel, rive&#10;&#10;Description générée automatiquement">
            <a:extLst>
              <a:ext uri="{FF2B5EF4-FFF2-40B4-BE49-F238E27FC236}">
                <a16:creationId xmlns:a16="http://schemas.microsoft.com/office/drawing/2014/main" id="{5BE25B82-9B3B-0C6E-D37D-FF61F8E2F2A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36508" y="459000"/>
            <a:ext cx="8918983" cy="5940000"/>
          </a:xfrm>
          <a:prstGeom prst="rect">
            <a:avLst/>
          </a:prstGeom>
          <a:ln w="76200" cmpd="dbl">
            <a:solidFill>
              <a:srgbClr val="FFFF00"/>
            </a:solidFill>
          </a:ln>
        </p:spPr>
      </p:pic>
      <p:sp>
        <p:nvSpPr>
          <p:cNvPr id="6" name="ZoneTexte 5">
            <a:extLst>
              <a:ext uri="{FF2B5EF4-FFF2-40B4-BE49-F238E27FC236}">
                <a16:creationId xmlns:a16="http://schemas.microsoft.com/office/drawing/2014/main" id="{D38121DF-7390-FABE-0442-CA91650D0FF0}"/>
              </a:ext>
            </a:extLst>
          </p:cNvPr>
          <p:cNvSpPr txBox="1"/>
          <p:nvPr/>
        </p:nvSpPr>
        <p:spPr>
          <a:xfrm>
            <a:off x="5102088" y="6493565"/>
            <a:ext cx="7977808" cy="461665"/>
          </a:xfrm>
          <a:prstGeom prst="rect">
            <a:avLst/>
          </a:prstGeom>
          <a:noFill/>
        </p:spPr>
        <p:txBody>
          <a:bodyPr wrap="square" rtlCol="0">
            <a:spAutoFit/>
          </a:bodyPr>
          <a:lstStyle/>
          <a:p>
            <a:r>
              <a:rPr lang="fr-FR" sz="2400" b="1" dirty="0">
                <a:solidFill>
                  <a:srgbClr val="FFFF00"/>
                </a:solidFill>
              </a:rPr>
              <a:t>Praia da </a:t>
            </a:r>
            <a:r>
              <a:rPr lang="fr-FR" sz="2400" b="1" dirty="0" err="1">
                <a:solidFill>
                  <a:srgbClr val="FFFF00"/>
                </a:solidFill>
              </a:rPr>
              <a:t>Coelha</a:t>
            </a:r>
            <a:endParaRPr lang="fr-FR" sz="2400" b="1" dirty="0">
              <a:solidFill>
                <a:srgbClr val="FFFF00"/>
              </a:solidFill>
            </a:endParaRPr>
          </a:p>
        </p:txBody>
      </p:sp>
    </p:spTree>
    <p:extLst>
      <p:ext uri="{BB962C8B-B14F-4D97-AF65-F5344CB8AC3E}">
        <p14:creationId xmlns:p14="http://schemas.microsoft.com/office/powerpoint/2010/main" val="2586625980"/>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Visage humain, personne, habits, Menton&#10;&#10;Description générée automatiquement">
            <a:extLst>
              <a:ext uri="{FF2B5EF4-FFF2-40B4-BE49-F238E27FC236}">
                <a16:creationId xmlns:a16="http://schemas.microsoft.com/office/drawing/2014/main" id="{FEDDAD0E-A1F5-65C8-D695-89FBA3BD5A43}"/>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514059" y="176468"/>
            <a:ext cx="5168338" cy="6480000"/>
          </a:xfrm>
          <a:prstGeom prst="rect">
            <a:avLst/>
          </a:prstGeom>
          <a:ln w="76200" cmpd="dbl">
            <a:solidFill>
              <a:srgbClr val="FFFF00"/>
            </a:solidFill>
          </a:ln>
        </p:spPr>
      </p:pic>
      <p:sp>
        <p:nvSpPr>
          <p:cNvPr id="4" name="ZoneTexte 3">
            <a:extLst>
              <a:ext uri="{FF2B5EF4-FFF2-40B4-BE49-F238E27FC236}">
                <a16:creationId xmlns:a16="http://schemas.microsoft.com/office/drawing/2014/main" id="{6D29800B-BCEB-84DF-727F-F49D5F17D098}"/>
              </a:ext>
            </a:extLst>
          </p:cNvPr>
          <p:cNvSpPr txBox="1"/>
          <p:nvPr/>
        </p:nvSpPr>
        <p:spPr>
          <a:xfrm>
            <a:off x="6904384" y="5548472"/>
            <a:ext cx="3339547" cy="1107996"/>
          </a:xfrm>
          <a:prstGeom prst="rect">
            <a:avLst/>
          </a:prstGeom>
          <a:noFill/>
        </p:spPr>
        <p:txBody>
          <a:bodyPr wrap="square" rtlCol="0">
            <a:spAutoFit/>
          </a:bodyPr>
          <a:lstStyle/>
          <a:p>
            <a:endParaRPr lang="fr-FR" dirty="0">
              <a:solidFill>
                <a:srgbClr val="FFFF00"/>
              </a:solidFill>
            </a:endParaRPr>
          </a:p>
          <a:p>
            <a:r>
              <a:rPr lang="fr-FR" sz="2400" b="1" dirty="0" err="1">
                <a:solidFill>
                  <a:srgbClr val="FFFF00"/>
                </a:solidFill>
              </a:rPr>
              <a:t>Eusébio</a:t>
            </a:r>
            <a:r>
              <a:rPr lang="fr-FR" sz="2400" b="1" dirty="0">
                <a:solidFill>
                  <a:srgbClr val="FFFF00"/>
                </a:solidFill>
              </a:rPr>
              <a:t> Ballon d'Or 1965.</a:t>
            </a:r>
          </a:p>
        </p:txBody>
      </p:sp>
      <p:sp>
        <p:nvSpPr>
          <p:cNvPr id="5" name="ZoneTexte 4">
            <a:extLst>
              <a:ext uri="{FF2B5EF4-FFF2-40B4-BE49-F238E27FC236}">
                <a16:creationId xmlns:a16="http://schemas.microsoft.com/office/drawing/2014/main" id="{5947A369-63EE-2435-4A47-35125A02F829}"/>
              </a:ext>
            </a:extLst>
          </p:cNvPr>
          <p:cNvSpPr txBox="1"/>
          <p:nvPr/>
        </p:nvSpPr>
        <p:spPr>
          <a:xfrm>
            <a:off x="6904384" y="731209"/>
            <a:ext cx="4996068" cy="830997"/>
          </a:xfrm>
          <a:prstGeom prst="rect">
            <a:avLst/>
          </a:prstGeom>
          <a:noFill/>
        </p:spPr>
        <p:txBody>
          <a:bodyPr wrap="square" rtlCol="0">
            <a:spAutoFit/>
          </a:bodyPr>
          <a:lstStyle/>
          <a:p>
            <a:r>
              <a:rPr lang="fr-FR" sz="2400" b="1" dirty="0">
                <a:solidFill>
                  <a:srgbClr val="FFFF00"/>
                </a:solidFill>
              </a:rPr>
              <a:t>Lorient Vous A Présenté Le Portugal N°2 ET Suite </a:t>
            </a:r>
          </a:p>
        </p:txBody>
      </p:sp>
      <p:sp>
        <p:nvSpPr>
          <p:cNvPr id="6" name="ZoneTexte 5">
            <a:extLst>
              <a:ext uri="{FF2B5EF4-FFF2-40B4-BE49-F238E27FC236}">
                <a16:creationId xmlns:a16="http://schemas.microsoft.com/office/drawing/2014/main" id="{3BFE7635-200E-5997-63FE-1CC135C91301}"/>
              </a:ext>
            </a:extLst>
          </p:cNvPr>
          <p:cNvSpPr txBox="1"/>
          <p:nvPr/>
        </p:nvSpPr>
        <p:spPr>
          <a:xfrm>
            <a:off x="7195932" y="2099672"/>
            <a:ext cx="4996068" cy="461665"/>
          </a:xfrm>
          <a:prstGeom prst="rect">
            <a:avLst/>
          </a:prstGeom>
          <a:noFill/>
        </p:spPr>
        <p:txBody>
          <a:bodyPr wrap="square" rtlCol="0">
            <a:spAutoFit/>
          </a:bodyPr>
          <a:lstStyle/>
          <a:p>
            <a:r>
              <a:rPr lang="fr-FR" sz="2400" b="1" dirty="0">
                <a:solidFill>
                  <a:srgbClr val="FFFF00"/>
                </a:solidFill>
              </a:rPr>
              <a:t>Les Images Et Le Son Du Net</a:t>
            </a:r>
          </a:p>
        </p:txBody>
      </p:sp>
      <p:sp>
        <p:nvSpPr>
          <p:cNvPr id="7" name="ZoneTexte 6">
            <a:extLst>
              <a:ext uri="{FF2B5EF4-FFF2-40B4-BE49-F238E27FC236}">
                <a16:creationId xmlns:a16="http://schemas.microsoft.com/office/drawing/2014/main" id="{8ADD2E23-CB3F-7B66-9966-861D84F0C5E2}"/>
              </a:ext>
            </a:extLst>
          </p:cNvPr>
          <p:cNvSpPr txBox="1"/>
          <p:nvPr/>
        </p:nvSpPr>
        <p:spPr>
          <a:xfrm>
            <a:off x="8600662" y="2867970"/>
            <a:ext cx="4346711" cy="461665"/>
          </a:xfrm>
          <a:prstGeom prst="rect">
            <a:avLst/>
          </a:prstGeom>
          <a:noFill/>
        </p:spPr>
        <p:txBody>
          <a:bodyPr wrap="square" rtlCol="0">
            <a:spAutoFit/>
          </a:bodyPr>
          <a:lstStyle/>
          <a:p>
            <a:r>
              <a:rPr lang="fr-FR" sz="2400" b="1" dirty="0">
                <a:solidFill>
                  <a:srgbClr val="FFFF00"/>
                </a:solidFill>
              </a:rPr>
              <a:t>Daniel</a:t>
            </a:r>
          </a:p>
        </p:txBody>
      </p:sp>
    </p:spTree>
    <p:extLst>
      <p:ext uri="{BB962C8B-B14F-4D97-AF65-F5344CB8AC3E}">
        <p14:creationId xmlns:p14="http://schemas.microsoft.com/office/powerpoint/2010/main" val="3111726916"/>
      </p:ext>
    </p:extLst>
  </p:cSld>
  <p:clrMapOvr>
    <a:masterClrMapping/>
  </p:clrMapOvr>
  <mc:AlternateContent xmlns:mc="http://schemas.openxmlformats.org/markup-compatibility/2006">
    <mc:Choice xmlns:p14="http://schemas.microsoft.com/office/powerpoint/2010/main" Requires="p14">
      <p:transition spd="slow" p14:dur="5000" advClick="0" advTm="14000">
        <p14:conveyor dir="l"/>
      </p:transition>
    </mc:Choice>
    <mc:Fallback>
      <p:transition spd="slow" advClick="0" advTm="14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340</Words>
  <Application>Microsoft Office PowerPoint</Application>
  <PresentationFormat>Grand écran</PresentationFormat>
  <Paragraphs>49</Paragraphs>
  <Slides>31</Slides>
  <Notes>0</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31</vt:i4>
      </vt:variant>
    </vt:vector>
  </HeadingPairs>
  <TitlesOfParts>
    <vt:vector size="36" baseType="lpstr">
      <vt:lpstr>Algerian</vt:lpstr>
      <vt:lpstr>Arial</vt:lpstr>
      <vt:lpstr>Calibri</vt:lpstr>
      <vt:lpstr>Calibri Light</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4</cp:revision>
  <dcterms:created xsi:type="dcterms:W3CDTF">2023-09-29T07:31:31Z</dcterms:created>
  <dcterms:modified xsi:type="dcterms:W3CDTF">2023-09-29T09:41:05Z</dcterms:modified>
</cp:coreProperties>
</file>