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6" r:id="rId3"/>
    <p:sldId id="257" r:id="rId4"/>
    <p:sldId id="287" r:id="rId5"/>
    <p:sldId id="286" r:id="rId6"/>
    <p:sldId id="285" r:id="rId7"/>
    <p:sldId id="284" r:id="rId8"/>
    <p:sldId id="283" r:id="rId9"/>
    <p:sldId id="282" r:id="rId10"/>
    <p:sldId id="280" r:id="rId11"/>
    <p:sldId id="279" r:id="rId12"/>
    <p:sldId id="278" r:id="rId13"/>
    <p:sldId id="277" r:id="rId14"/>
    <p:sldId id="276" r:id="rId15"/>
    <p:sldId id="275" r:id="rId16"/>
    <p:sldId id="274" r:id="rId17"/>
    <p:sldId id="273" r:id="rId18"/>
    <p:sldId id="272" r:id="rId19"/>
    <p:sldId id="271" r:id="rId20"/>
    <p:sldId id="270" r:id="rId21"/>
    <p:sldId id="269" r:id="rId22"/>
    <p:sldId id="268" r:id="rId23"/>
    <p:sldId id="267" r:id="rId24"/>
    <p:sldId id="266" r:id="rId25"/>
    <p:sldId id="265" r:id="rId26"/>
    <p:sldId id="264" r:id="rId27"/>
    <p:sldId id="263" r:id="rId28"/>
    <p:sldId id="262" r:id="rId29"/>
    <p:sldId id="261" r:id="rId30"/>
    <p:sldId id="258" r:id="rId31"/>
    <p:sldId id="259" r:id="rId32"/>
    <p:sldId id="260"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tRIthqEZyU+cg9L5Lkl+A==" hashData="uqI7ehs86CX0HHA3z88XYElGvP2WKvuJkSwQjr+NX8wJy2/9BMNgMtfd4nNK2rxcK/UPujvqcl2q8CN/bRRvo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6F5D98-4A0D-43B1-812B-AFD56895FB98}" v="63" dt="2023-09-29T07:09:16.1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BF16BF-5455-432D-DF2B-B1F9C2EAFAB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5C141CD-C923-0E61-83A5-4987318F8E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51662DB-FA83-1DD4-E326-553CA01C91D3}"/>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D81BAC8E-5841-50DE-42B9-D25BDC4036F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DD39AB-8A4E-D0F1-F802-0FECD9A9CCF7}"/>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1880829410"/>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BD30D3-4B97-6169-5016-E1AE306BEE5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D0E6530-2B0B-EEF2-87D0-279F5E1A599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8E20B54-504C-491B-B03B-ACF6BC3BECBF}"/>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AEB58DE8-A6FF-E053-6002-7C9122C28AE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46A268-5944-3BA4-B8A3-3BC943CF12D3}"/>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3762479027"/>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359992-F1B9-8010-8F4E-DEBC0FF0FFD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D320439-2F89-4278-BD67-7DEC90B753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F260569-9093-2C98-738D-AF87F99B7B73}"/>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E0512886-1FB1-0E7C-CB6C-8019CBAD75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1651B0-1177-AF03-4026-9123D7986D1B}"/>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2584868932"/>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BE6F4A-2DCE-7D35-D4F6-F152DCB0313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535DAD-820A-C244-C1CA-19821BE605F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5B71634-6765-15A8-1175-E6A5D0688D3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530FEDE-F708-65A2-6C99-939F6DAC95CB}"/>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6" name="Espace réservé du pied de page 5">
            <a:extLst>
              <a:ext uri="{FF2B5EF4-FFF2-40B4-BE49-F238E27FC236}">
                <a16:creationId xmlns:a16="http://schemas.microsoft.com/office/drawing/2014/main" id="{C5A3DB06-7042-92D8-7395-63B743D8C93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D5256C-C9D7-A48E-DD0B-9DDACB2A229E}"/>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1270691979"/>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D992AB-94B1-E2D7-6498-74A7110DA1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6DA9B69-F41A-F9ED-5FA7-679658DD2E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86A58B9-81D9-F7CF-7AC5-3F0F64F70BA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472A96A-5C89-6FE3-859A-D7D51B94E0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AC87E92-E792-B03D-7F45-569E761C68F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5B3AAB1-BEF0-D73B-B2DC-855C03309D9E}"/>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8" name="Espace réservé du pied de page 7">
            <a:extLst>
              <a:ext uri="{FF2B5EF4-FFF2-40B4-BE49-F238E27FC236}">
                <a16:creationId xmlns:a16="http://schemas.microsoft.com/office/drawing/2014/main" id="{BC1DB77B-1DF0-8D94-FA8E-A86BA62C221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E69B3A9-076F-7346-5B51-4DE3AED3D794}"/>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252839656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982887-1ED6-B769-3CAB-0DC7C7E852E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091BECC-D215-BD2A-51A1-D479422A7879}"/>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4" name="Espace réservé du pied de page 3">
            <a:extLst>
              <a:ext uri="{FF2B5EF4-FFF2-40B4-BE49-F238E27FC236}">
                <a16:creationId xmlns:a16="http://schemas.microsoft.com/office/drawing/2014/main" id="{747831CC-6D45-C9B1-F8DA-72C48553753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8581683-F607-D65E-0304-CDD9D2E6561F}"/>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2519860711"/>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FB22C52-2A4E-788E-0DB4-DE372F4A588D}"/>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3" name="Espace réservé du pied de page 2">
            <a:extLst>
              <a:ext uri="{FF2B5EF4-FFF2-40B4-BE49-F238E27FC236}">
                <a16:creationId xmlns:a16="http://schemas.microsoft.com/office/drawing/2014/main" id="{68B18632-D052-3B9F-8B59-A646565213A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EB4188F-A448-A244-4363-D91EA9ABFD22}"/>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3079133833"/>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59CF10-A8F4-45BE-8869-170A8FEF27E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012BE06-A588-4642-A34B-2C9EDBDBDE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414DD29-65A9-6109-CFE4-3E8677CB29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E559E07-AC48-7121-10A0-9A9E22F38A5A}"/>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6" name="Espace réservé du pied de page 5">
            <a:extLst>
              <a:ext uri="{FF2B5EF4-FFF2-40B4-BE49-F238E27FC236}">
                <a16:creationId xmlns:a16="http://schemas.microsoft.com/office/drawing/2014/main" id="{00BB2A64-6888-7720-25C5-94120F756B5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03D994-94A4-1567-4604-5709A72BF002}"/>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3482496747"/>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06D6AA-AC84-80B6-403B-996F102480B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58A2D17-F095-F559-BA5F-DF26260022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65F477-A46F-80AC-44FE-955DE8D92C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2FC49CB-7954-0DC7-DC65-D7F605A7531F}"/>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6" name="Espace réservé du pied de page 5">
            <a:extLst>
              <a:ext uri="{FF2B5EF4-FFF2-40B4-BE49-F238E27FC236}">
                <a16:creationId xmlns:a16="http://schemas.microsoft.com/office/drawing/2014/main" id="{8AB2AB9E-5580-1825-EAA7-D2345EFF1AA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56E83B-F75A-DF86-F413-4430BEB4EB63}"/>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4159739754"/>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DFBA2F-6EC5-1E60-15B4-3C4D19ED85C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55BA753-7570-CB95-3AF3-1F7FFE89EFB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FBD482-DBCF-6997-136B-8D5ECBEB4FF1}"/>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6B7429BA-402C-06DC-BF23-360F545751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D88507-A153-30D5-A133-31E73F509F7D}"/>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670490443"/>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56C4CC5-1552-0709-D0C3-FBD641BA3B2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A69EE61-EF88-5A21-AC3C-AFDF753E24F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8C6B7D-20A3-7C8B-C7B3-2B7DB8FF088C}"/>
              </a:ext>
            </a:extLst>
          </p:cNvPr>
          <p:cNvSpPr>
            <a:spLocks noGrp="1"/>
          </p:cNvSpPr>
          <p:nvPr>
            <p:ph type="dt" sz="half" idx="10"/>
          </p:nvPr>
        </p:nvSpPr>
        <p:spPr/>
        <p:txBody>
          <a:bodyPr/>
          <a:lstStyle/>
          <a:p>
            <a:fld id="{67A57530-C324-48C1-AD4C-270096681A70}"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711660E2-2A89-17E0-254C-7AA73B5C89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B99460-3806-4F95-7998-3319FF6FE101}"/>
              </a:ext>
            </a:extLst>
          </p:cNvPr>
          <p:cNvSpPr>
            <a:spLocks noGrp="1"/>
          </p:cNvSpPr>
          <p:nvPr>
            <p:ph type="sldNum" sz="quarter" idx="12"/>
          </p:nvPr>
        </p:nvSpPr>
        <p:spPr/>
        <p:txBody>
          <a:bodyPr/>
          <a:lstStyle/>
          <a:p>
            <a:fld id="{A988562C-74F3-4C41-B967-26DF5EEA7676}" type="slidenum">
              <a:rPr lang="fr-FR" smtClean="0"/>
              <a:t>‹N°›</a:t>
            </a:fld>
            <a:endParaRPr lang="fr-FR"/>
          </a:p>
        </p:txBody>
      </p:sp>
    </p:spTree>
    <p:extLst>
      <p:ext uri="{BB962C8B-B14F-4D97-AF65-F5344CB8AC3E}">
        <p14:creationId xmlns:p14="http://schemas.microsoft.com/office/powerpoint/2010/main" val="3512146944"/>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4CC227C-4B13-ABD2-627E-30ADFDB485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6CBFC6-D899-86CB-A6D6-9587630324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B8645E-5582-25C3-84BF-1B2DC9F665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A57530-C324-48C1-AD4C-270096681A70}"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B1DD76E7-0D35-B05B-0A7D-321967FA7E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00081D5-D658-1260-0D25-409B4A711B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88562C-74F3-4C41-B967-26DF5EEA7676}" type="slidenum">
              <a:rPr lang="fr-FR" smtClean="0"/>
              <a:t>‹N°›</a:t>
            </a:fld>
            <a:endParaRPr lang="fr-FR"/>
          </a:p>
        </p:txBody>
      </p:sp>
    </p:spTree>
    <p:extLst>
      <p:ext uri="{BB962C8B-B14F-4D97-AF65-F5344CB8AC3E}">
        <p14:creationId xmlns:p14="http://schemas.microsoft.com/office/powerpoint/2010/main" val="40786008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immeuble gouvernemental&#10;&#10;Description générée automatiquement">
            <a:extLst>
              <a:ext uri="{FF2B5EF4-FFF2-40B4-BE49-F238E27FC236}">
                <a16:creationId xmlns:a16="http://schemas.microsoft.com/office/drawing/2014/main" id="{E1E05168-B230-DB23-50BA-9E68D3388E3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10006" y="513000"/>
            <a:ext cx="8771988" cy="5832000"/>
          </a:xfrm>
          <a:prstGeom prst="rect">
            <a:avLst/>
          </a:prstGeom>
          <a:ln w="76200" cmpd="dbl">
            <a:solidFill>
              <a:srgbClr val="FFFF00"/>
            </a:solidFill>
          </a:ln>
        </p:spPr>
      </p:pic>
      <p:sp>
        <p:nvSpPr>
          <p:cNvPr id="4" name="ZoneTexte 3">
            <a:extLst>
              <a:ext uri="{FF2B5EF4-FFF2-40B4-BE49-F238E27FC236}">
                <a16:creationId xmlns:a16="http://schemas.microsoft.com/office/drawing/2014/main" id="{EBC36442-1217-BCFC-A152-8385F83BD26F}"/>
              </a:ext>
            </a:extLst>
          </p:cNvPr>
          <p:cNvSpPr txBox="1"/>
          <p:nvPr/>
        </p:nvSpPr>
        <p:spPr>
          <a:xfrm>
            <a:off x="2368057" y="6119336"/>
            <a:ext cx="969142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Palais de São Bento siège de l'Assemblée de la République.</a:t>
            </a:r>
          </a:p>
        </p:txBody>
      </p:sp>
      <p:sp>
        <p:nvSpPr>
          <p:cNvPr id="2" name="ZoneTexte 1">
            <a:extLst>
              <a:ext uri="{FF2B5EF4-FFF2-40B4-BE49-F238E27FC236}">
                <a16:creationId xmlns:a16="http://schemas.microsoft.com/office/drawing/2014/main" id="{EF16BFB2-806D-D8D1-ADB2-8DAA01948629}"/>
              </a:ext>
            </a:extLst>
          </p:cNvPr>
          <p:cNvSpPr txBox="1"/>
          <p:nvPr/>
        </p:nvSpPr>
        <p:spPr>
          <a:xfrm>
            <a:off x="3644347" y="0"/>
            <a:ext cx="10164418" cy="461665"/>
          </a:xfrm>
          <a:prstGeom prst="rect">
            <a:avLst/>
          </a:prstGeom>
          <a:noFill/>
        </p:spPr>
        <p:txBody>
          <a:bodyPr wrap="square" rtlCol="0">
            <a:spAutoFit/>
          </a:bodyPr>
          <a:lstStyle/>
          <a:p>
            <a:r>
              <a:rPr lang="fr-FR" sz="2400" b="1" dirty="0">
                <a:solidFill>
                  <a:schemeClr val="bg1"/>
                </a:solidFill>
              </a:rPr>
              <a:t>Lorient Vous Présente Le Portugal N°1</a:t>
            </a:r>
          </a:p>
        </p:txBody>
      </p:sp>
    </p:spTree>
    <p:extLst>
      <p:ext uri="{BB962C8B-B14F-4D97-AF65-F5344CB8AC3E}">
        <p14:creationId xmlns:p14="http://schemas.microsoft.com/office/powerpoint/2010/main" val="7671105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sndAc>
          <p:stSnd loop="1">
            <p:snd r:embed="rId2" name="Roberto Leal convida Quim Barreiros -  Arrebenta a festa -  Grande Tarde  SIC.wav"/>
          </p:stSnd>
        </p:sndAc>
      </p:transition>
    </mc:Choice>
    <mc:Fallback>
      <p:transition spd="slow" advClick="0" advTm="14000">
        <p:randomBar dir="vert"/>
        <p:sndAc>
          <p:stSnd loop="1">
            <p:snd r:embed="rId2" name="Roberto Leal convida Quim Barreiros -  Arrebenta a festa -  Grande Tarde  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CFDF7942-1A41-8844-3306-8DB8A7BE50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7730" y="246966"/>
            <a:ext cx="793654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F58DB83E-E3A7-4EFD-6883-0F2CCAED91E2}"/>
              </a:ext>
            </a:extLst>
          </p:cNvPr>
          <p:cNvSpPr txBox="1"/>
          <p:nvPr/>
        </p:nvSpPr>
        <p:spPr>
          <a:xfrm>
            <a:off x="4320209" y="6186966"/>
            <a:ext cx="9939131" cy="461665"/>
          </a:xfrm>
          <a:prstGeom prst="rect">
            <a:avLst/>
          </a:prstGeom>
          <a:noFill/>
        </p:spPr>
        <p:txBody>
          <a:bodyPr wrap="square" rtlCol="0">
            <a:spAutoFit/>
          </a:bodyPr>
          <a:lstStyle/>
          <a:p>
            <a:r>
              <a:rPr lang="fr-FR" sz="2400" b="1" dirty="0">
                <a:solidFill>
                  <a:schemeClr val="bg1"/>
                </a:solidFill>
              </a:rPr>
              <a:t>Le cromlech des </a:t>
            </a:r>
            <a:r>
              <a:rPr lang="fr-FR" sz="2400" b="1" dirty="0" err="1">
                <a:solidFill>
                  <a:schemeClr val="bg1"/>
                </a:solidFill>
              </a:rPr>
              <a:t>Almendres</a:t>
            </a:r>
            <a:r>
              <a:rPr lang="fr-FR" sz="2400" b="1" dirty="0">
                <a:solidFill>
                  <a:schemeClr val="bg1"/>
                </a:solidFill>
              </a:rPr>
              <a:t>.</a:t>
            </a:r>
          </a:p>
        </p:txBody>
      </p:sp>
    </p:spTree>
    <p:extLst>
      <p:ext uri="{BB962C8B-B14F-4D97-AF65-F5344CB8AC3E}">
        <p14:creationId xmlns:p14="http://schemas.microsoft.com/office/powerpoint/2010/main" val="382734719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3BA9CB-EDCA-2B00-6D0A-27354DE3C96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accent2"/>
                  </a:solidFill>
                </a:ln>
                <a:solidFill>
                  <a:srgbClr val="FFFF00"/>
                </a:solidFill>
                <a:effectLst>
                  <a:glow rad="139700">
                    <a:schemeClr val="accent1">
                      <a:satMod val="175000"/>
                      <a:alpha val="40000"/>
                    </a:schemeClr>
                  </a:glow>
                </a:effectLst>
                <a:latin typeface="Algerian" panose="04020705040A02060702" pitchFamily="82" charset="0"/>
              </a:rPr>
              <a:t>Le Portugal est un pays du sud de l'Europe, sur la péninsule Ibérique, délimité en partie par l'Espagne. Sa situation au bord de l'océan Atlantique a influencé de nombreux aspects de sa culture : la morue salée et les sardines grillées sont des plats nationaux, les plages de l'Algarve sont très prisées et une grande partie de l'architecture du pays date des années 1500 aux années 1800, période pendant laquelle le Portugal était un empire maritime puissant. </a:t>
            </a:r>
          </a:p>
        </p:txBody>
      </p:sp>
    </p:spTree>
    <p:extLst>
      <p:ext uri="{BB962C8B-B14F-4D97-AF65-F5344CB8AC3E}">
        <p14:creationId xmlns:p14="http://schemas.microsoft.com/office/powerpoint/2010/main" val="2842374852"/>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6EADCD8F-7685-78A7-6BF2-548AA0246A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2575"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BF2BF4C6-C354-3A2D-2505-BD62E7DC1A80}"/>
              </a:ext>
            </a:extLst>
          </p:cNvPr>
          <p:cNvSpPr txBox="1"/>
          <p:nvPr/>
        </p:nvSpPr>
        <p:spPr>
          <a:xfrm>
            <a:off x="9356035" y="1707731"/>
            <a:ext cx="2743200" cy="2677656"/>
          </a:xfrm>
          <a:prstGeom prst="rect">
            <a:avLst/>
          </a:prstGeom>
          <a:noFill/>
        </p:spPr>
        <p:txBody>
          <a:bodyPr wrap="square" rtlCol="0">
            <a:spAutoFit/>
          </a:bodyPr>
          <a:lstStyle/>
          <a:p>
            <a:r>
              <a:rPr lang="fr-FR" sz="2400" b="1" dirty="0">
                <a:solidFill>
                  <a:schemeClr val="bg1"/>
                </a:solidFill>
              </a:rPr>
              <a:t>La </a:t>
            </a:r>
            <a:r>
              <a:rPr lang="fr-FR" sz="2400" b="1" dirty="0" err="1">
                <a:solidFill>
                  <a:schemeClr val="bg1"/>
                </a:solidFill>
              </a:rPr>
              <a:t>Citânia</a:t>
            </a:r>
            <a:r>
              <a:rPr lang="fr-FR" sz="2400" b="1" dirty="0">
                <a:solidFill>
                  <a:schemeClr val="bg1"/>
                </a:solidFill>
              </a:rPr>
              <a:t> de </a:t>
            </a:r>
            <a:r>
              <a:rPr lang="fr-FR" sz="2400" b="1" dirty="0" err="1">
                <a:solidFill>
                  <a:schemeClr val="bg1"/>
                </a:solidFill>
              </a:rPr>
              <a:t>Briteiros</a:t>
            </a:r>
            <a:r>
              <a:rPr lang="fr-FR" sz="2400" b="1" dirty="0">
                <a:solidFill>
                  <a:schemeClr val="bg1"/>
                </a:solidFill>
              </a:rPr>
              <a:t>, dans la province du Minho, est le site de l'âge du fer le mieux conservé du Portugal.</a:t>
            </a:r>
          </a:p>
        </p:txBody>
      </p:sp>
    </p:spTree>
    <p:extLst>
      <p:ext uri="{BB962C8B-B14F-4D97-AF65-F5344CB8AC3E}">
        <p14:creationId xmlns:p14="http://schemas.microsoft.com/office/powerpoint/2010/main" val="1162360579"/>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mure, armure, Cuirasse&#10;&#10;Description générée automatiquement">
            <a:extLst>
              <a:ext uri="{FF2B5EF4-FFF2-40B4-BE49-F238E27FC236}">
                <a16:creationId xmlns:a16="http://schemas.microsoft.com/office/drawing/2014/main" id="{88E252CD-F5F3-82F6-2784-6E3EB4CF76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52730" y="189000"/>
            <a:ext cx="3550685"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DF81D9D7-6514-D26E-9217-011879BBC0FF}"/>
              </a:ext>
            </a:extLst>
          </p:cNvPr>
          <p:cNvSpPr txBox="1"/>
          <p:nvPr/>
        </p:nvSpPr>
        <p:spPr>
          <a:xfrm>
            <a:off x="265043" y="2729948"/>
            <a:ext cx="4187687" cy="830997"/>
          </a:xfrm>
          <a:prstGeom prst="rect">
            <a:avLst/>
          </a:prstGeom>
          <a:noFill/>
        </p:spPr>
        <p:txBody>
          <a:bodyPr wrap="square" rtlCol="0">
            <a:spAutoFit/>
          </a:bodyPr>
          <a:lstStyle/>
          <a:p>
            <a:r>
              <a:rPr lang="pt-BR" sz="2400" b="1" dirty="0">
                <a:solidFill>
                  <a:schemeClr val="bg1"/>
                </a:solidFill>
              </a:rPr>
              <a:t>Afonso Henriques, premier roi de Portugal.</a:t>
            </a:r>
            <a:endParaRPr lang="fr-FR" sz="2400" b="1" dirty="0">
              <a:solidFill>
                <a:schemeClr val="bg1"/>
              </a:solidFill>
            </a:endParaRPr>
          </a:p>
        </p:txBody>
      </p:sp>
    </p:spTree>
    <p:extLst>
      <p:ext uri="{BB962C8B-B14F-4D97-AF65-F5344CB8AC3E}">
        <p14:creationId xmlns:p14="http://schemas.microsoft.com/office/powerpoint/2010/main" val="519283540"/>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statue, Sculpture sur pierre, plein air, bâtiment&#10;&#10;Description générée automatiquement">
            <a:extLst>
              <a:ext uri="{FF2B5EF4-FFF2-40B4-BE49-F238E27FC236}">
                <a16:creationId xmlns:a16="http://schemas.microsoft.com/office/drawing/2014/main" id="{78CE28F2-2E32-1DE8-046F-1A7C87B450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0136" y="189000"/>
            <a:ext cx="4511727" cy="6480000"/>
          </a:xfrm>
          <a:prstGeom prst="rect">
            <a:avLst/>
          </a:prstGeom>
          <a:ln w="76200" cmpd="dbl">
            <a:solidFill>
              <a:srgbClr val="FFFF00"/>
            </a:solidFill>
          </a:ln>
        </p:spPr>
      </p:pic>
      <p:sp>
        <p:nvSpPr>
          <p:cNvPr id="8" name="ZoneTexte 7">
            <a:extLst>
              <a:ext uri="{FF2B5EF4-FFF2-40B4-BE49-F238E27FC236}">
                <a16:creationId xmlns:a16="http://schemas.microsoft.com/office/drawing/2014/main" id="{E92B40DD-77D6-9554-CB82-A24B2F4D49AC}"/>
              </a:ext>
            </a:extLst>
          </p:cNvPr>
          <p:cNvSpPr txBox="1"/>
          <p:nvPr/>
        </p:nvSpPr>
        <p:spPr>
          <a:xfrm>
            <a:off x="8587409" y="2425148"/>
            <a:ext cx="3472069" cy="830997"/>
          </a:xfrm>
          <a:prstGeom prst="rect">
            <a:avLst/>
          </a:prstGeom>
          <a:noFill/>
        </p:spPr>
        <p:txBody>
          <a:bodyPr wrap="square" rtlCol="0">
            <a:spAutoFit/>
          </a:bodyPr>
          <a:lstStyle/>
          <a:p>
            <a:r>
              <a:rPr lang="fr-FR" sz="2400" b="1" dirty="0">
                <a:solidFill>
                  <a:schemeClr val="bg1"/>
                </a:solidFill>
              </a:rPr>
              <a:t>Le Monument des Découvertes, à Lisbonne.</a:t>
            </a:r>
          </a:p>
        </p:txBody>
      </p:sp>
    </p:spTree>
    <p:extLst>
      <p:ext uri="{BB962C8B-B14F-4D97-AF65-F5344CB8AC3E}">
        <p14:creationId xmlns:p14="http://schemas.microsoft.com/office/powerpoint/2010/main" val="4261342579"/>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Visage humain, habits, homme&#10;&#10;Description générée automatiquement">
            <a:extLst>
              <a:ext uri="{FF2B5EF4-FFF2-40B4-BE49-F238E27FC236}">
                <a16:creationId xmlns:a16="http://schemas.microsoft.com/office/drawing/2014/main" id="{958AD6EA-F9C9-2EB7-D135-8289C37612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7701" y="189000"/>
            <a:ext cx="4708447"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AEF45376-35A1-9A79-11AB-DC5A36E9CA24}"/>
              </a:ext>
            </a:extLst>
          </p:cNvPr>
          <p:cNvSpPr txBox="1"/>
          <p:nvPr/>
        </p:nvSpPr>
        <p:spPr>
          <a:xfrm>
            <a:off x="1126434" y="2411895"/>
            <a:ext cx="3339548"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Vasco de Gama.</a:t>
            </a:r>
          </a:p>
        </p:txBody>
      </p:sp>
    </p:spTree>
    <p:extLst>
      <p:ext uri="{BB962C8B-B14F-4D97-AF65-F5344CB8AC3E}">
        <p14:creationId xmlns:p14="http://schemas.microsoft.com/office/powerpoint/2010/main" val="798153687"/>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homme, art&#10;&#10;Description générée automatiquement">
            <a:extLst>
              <a:ext uri="{FF2B5EF4-FFF2-40B4-BE49-F238E27FC236}">
                <a16:creationId xmlns:a16="http://schemas.microsoft.com/office/drawing/2014/main" id="{480734C8-68D8-F114-9A83-68603B5AA4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161" y="369000"/>
            <a:ext cx="7364145" cy="6120000"/>
          </a:xfrm>
          <a:prstGeom prst="rect">
            <a:avLst/>
          </a:prstGeom>
          <a:ln w="76200" cmpd="dbl">
            <a:solidFill>
              <a:srgbClr val="FFFF00"/>
            </a:solidFill>
          </a:ln>
        </p:spPr>
      </p:pic>
      <p:sp>
        <p:nvSpPr>
          <p:cNvPr id="4" name="ZoneTexte 3">
            <a:extLst>
              <a:ext uri="{FF2B5EF4-FFF2-40B4-BE49-F238E27FC236}">
                <a16:creationId xmlns:a16="http://schemas.microsoft.com/office/drawing/2014/main" id="{9709341B-61E7-E32D-A4E4-414C11B6B163}"/>
              </a:ext>
            </a:extLst>
          </p:cNvPr>
          <p:cNvSpPr txBox="1"/>
          <p:nvPr/>
        </p:nvSpPr>
        <p:spPr>
          <a:xfrm>
            <a:off x="9488557" y="2504661"/>
            <a:ext cx="2703443" cy="1200329"/>
          </a:xfrm>
          <a:prstGeom prst="rect">
            <a:avLst/>
          </a:prstGeom>
          <a:noFill/>
        </p:spPr>
        <p:txBody>
          <a:bodyPr wrap="square" rtlCol="0">
            <a:spAutoFit/>
          </a:bodyPr>
          <a:lstStyle/>
          <a:p>
            <a:r>
              <a:rPr lang="fr-FR" sz="2400" b="1" dirty="0">
                <a:solidFill>
                  <a:schemeClr val="bg1"/>
                </a:solidFill>
              </a:rPr>
              <a:t>Acclamation de Jean IV, dit « le Restaurateur ».</a:t>
            </a:r>
          </a:p>
        </p:txBody>
      </p:sp>
    </p:spTree>
    <p:extLst>
      <p:ext uri="{BB962C8B-B14F-4D97-AF65-F5344CB8AC3E}">
        <p14:creationId xmlns:p14="http://schemas.microsoft.com/office/powerpoint/2010/main" val="1452074673"/>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ièce, menthe, devise, argent&#10;&#10;Description générée automatiquement">
            <a:extLst>
              <a:ext uri="{FF2B5EF4-FFF2-40B4-BE49-F238E27FC236}">
                <a16:creationId xmlns:a16="http://schemas.microsoft.com/office/drawing/2014/main" id="{CA716BF5-478E-2C47-6A22-EC1397D9DB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347247"/>
            <a:ext cx="11430000" cy="5686425"/>
          </a:xfrm>
          <a:prstGeom prst="rect">
            <a:avLst/>
          </a:prstGeom>
          <a:ln w="79375" cmpd="dbl">
            <a:solidFill>
              <a:srgbClr val="FFFF00"/>
            </a:solidFill>
          </a:ln>
        </p:spPr>
      </p:pic>
      <p:sp>
        <p:nvSpPr>
          <p:cNvPr id="4" name="ZoneTexte 3">
            <a:extLst>
              <a:ext uri="{FF2B5EF4-FFF2-40B4-BE49-F238E27FC236}">
                <a16:creationId xmlns:a16="http://schemas.microsoft.com/office/drawing/2014/main" id="{9093D7B2-A66C-08DB-4607-F44D0573E0C7}"/>
              </a:ext>
            </a:extLst>
          </p:cNvPr>
          <p:cNvSpPr txBox="1"/>
          <p:nvPr/>
        </p:nvSpPr>
        <p:spPr>
          <a:xfrm>
            <a:off x="762000" y="5750004"/>
            <a:ext cx="11430000" cy="110799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1 Escudo commémorant la naissance de la République promue le 5 octobre, escudo frappé en 1914.</a:t>
            </a:r>
          </a:p>
        </p:txBody>
      </p:sp>
    </p:spTree>
    <p:extLst>
      <p:ext uri="{BB962C8B-B14F-4D97-AF65-F5344CB8AC3E}">
        <p14:creationId xmlns:p14="http://schemas.microsoft.com/office/powerpoint/2010/main" val="318472246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796EBCE6-45AA-E534-D979-F0FC4DC289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259" y="159027"/>
            <a:ext cx="8347481" cy="6228000"/>
          </a:xfrm>
          <a:prstGeom prst="rect">
            <a:avLst/>
          </a:prstGeom>
          <a:ln w="76200" cmpd="dbl">
            <a:solidFill>
              <a:srgbClr val="FFFF00"/>
            </a:solidFill>
          </a:ln>
        </p:spPr>
      </p:pic>
      <p:sp>
        <p:nvSpPr>
          <p:cNvPr id="4" name="ZoneTexte 3">
            <a:extLst>
              <a:ext uri="{FF2B5EF4-FFF2-40B4-BE49-F238E27FC236}">
                <a16:creationId xmlns:a16="http://schemas.microsoft.com/office/drawing/2014/main" id="{66776900-3757-9C2A-7CEE-949BD2D6EB12}"/>
              </a:ext>
            </a:extLst>
          </p:cNvPr>
          <p:cNvSpPr txBox="1"/>
          <p:nvPr/>
        </p:nvSpPr>
        <p:spPr>
          <a:xfrm>
            <a:off x="5009321" y="6135757"/>
            <a:ext cx="9236766"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Château d'</a:t>
            </a:r>
            <a:r>
              <a:rPr lang="fr-FR" sz="2400" b="1" dirty="0" err="1">
                <a:solidFill>
                  <a:schemeClr val="bg1"/>
                </a:solidFill>
              </a:rPr>
              <a:t>Olivence</a:t>
            </a:r>
            <a:r>
              <a:rPr lang="fr-FR" sz="2400" b="1" dirty="0">
                <a:solidFill>
                  <a:schemeClr val="bg1"/>
                </a:solidFill>
              </a:rPr>
              <a:t>.</a:t>
            </a:r>
          </a:p>
        </p:txBody>
      </p:sp>
    </p:spTree>
    <p:extLst>
      <p:ext uri="{BB962C8B-B14F-4D97-AF65-F5344CB8AC3E}">
        <p14:creationId xmlns:p14="http://schemas.microsoft.com/office/powerpoint/2010/main" val="2316427332"/>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arbre, Paysage naturel&#10;&#10;Description générée automatiquement">
            <a:extLst>
              <a:ext uri="{FF2B5EF4-FFF2-40B4-BE49-F238E27FC236}">
                <a16:creationId xmlns:a16="http://schemas.microsoft.com/office/drawing/2014/main" id="{D4946184-BE90-AD63-7B56-3929761422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3206" y="198783"/>
            <a:ext cx="8185588" cy="6120000"/>
          </a:xfrm>
          <a:prstGeom prst="rect">
            <a:avLst/>
          </a:prstGeom>
          <a:ln w="76200" cmpd="dbl">
            <a:solidFill>
              <a:srgbClr val="FFFF00"/>
            </a:solidFill>
          </a:ln>
        </p:spPr>
      </p:pic>
      <p:sp>
        <p:nvSpPr>
          <p:cNvPr id="4" name="ZoneTexte 3">
            <a:extLst>
              <a:ext uri="{FF2B5EF4-FFF2-40B4-BE49-F238E27FC236}">
                <a16:creationId xmlns:a16="http://schemas.microsoft.com/office/drawing/2014/main" id="{48795482-F284-435A-CC85-7F1F53352985}"/>
              </a:ext>
            </a:extLst>
          </p:cNvPr>
          <p:cNvSpPr txBox="1"/>
          <p:nvPr/>
        </p:nvSpPr>
        <p:spPr>
          <a:xfrm>
            <a:off x="3061252" y="6006692"/>
            <a:ext cx="932953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 fleuve Guadiana à hauteur de </a:t>
            </a:r>
            <a:r>
              <a:rPr lang="fr-FR" sz="2400" b="1" dirty="0" err="1">
                <a:solidFill>
                  <a:schemeClr val="bg1"/>
                </a:solidFill>
              </a:rPr>
              <a:t>Serpa</a:t>
            </a:r>
            <a:r>
              <a:rPr lang="fr-FR" sz="2400" b="1" dirty="0">
                <a:solidFill>
                  <a:schemeClr val="bg1"/>
                </a:solidFill>
              </a:rPr>
              <a:t>, Alentejo.</a:t>
            </a:r>
          </a:p>
        </p:txBody>
      </p:sp>
    </p:spTree>
    <p:extLst>
      <p:ext uri="{BB962C8B-B14F-4D97-AF65-F5344CB8AC3E}">
        <p14:creationId xmlns:p14="http://schemas.microsoft.com/office/powerpoint/2010/main" val="2159640231"/>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90725CC2-79F6-4B81-8599-C561BBADC8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04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0E295713-00B2-B58A-A52E-D27FE0C9AE34}"/>
              </a:ext>
            </a:extLst>
          </p:cNvPr>
          <p:cNvSpPr txBox="1"/>
          <p:nvPr/>
        </p:nvSpPr>
        <p:spPr>
          <a:xfrm>
            <a:off x="212034" y="1403652"/>
            <a:ext cx="2729948" cy="3785652"/>
          </a:xfrm>
          <a:prstGeom prst="rect">
            <a:avLst/>
          </a:prstGeom>
          <a:noFill/>
        </p:spPr>
        <p:txBody>
          <a:bodyPr wrap="square" rtlCol="0">
            <a:spAutoFit/>
          </a:bodyPr>
          <a:lstStyle/>
          <a:p>
            <a:r>
              <a:rPr lang="fr-FR" sz="2400" b="1" dirty="0" err="1">
                <a:solidFill>
                  <a:schemeClr val="bg1"/>
                </a:solidFill>
              </a:rPr>
              <a:t>Moliceiro</a:t>
            </a:r>
            <a:r>
              <a:rPr lang="fr-FR" sz="2400" b="1" dirty="0">
                <a:solidFill>
                  <a:schemeClr val="bg1"/>
                </a:solidFill>
              </a:rPr>
              <a:t> est un bateau utilisé à Aveiro pour collecter la végétation submergée de la Ria de Aveiro (</a:t>
            </a:r>
            <a:r>
              <a:rPr lang="fr-FR" sz="2400" b="1" dirty="0" err="1">
                <a:solidFill>
                  <a:schemeClr val="bg1"/>
                </a:solidFill>
              </a:rPr>
              <a:t>haff</a:t>
            </a:r>
            <a:r>
              <a:rPr lang="fr-FR" sz="2400" b="1" dirty="0">
                <a:solidFill>
                  <a:schemeClr val="bg1"/>
                </a:solidFill>
              </a:rPr>
              <a:t>-delta). Il n'est pas utilisé à des fins de pêche</a:t>
            </a:r>
            <a:r>
              <a:rPr lang="fr-FR" dirty="0">
                <a:solidFill>
                  <a:schemeClr val="bg1"/>
                </a:solidFill>
              </a:rPr>
              <a:t>.</a:t>
            </a:r>
          </a:p>
        </p:txBody>
      </p:sp>
    </p:spTree>
    <p:extLst>
      <p:ext uri="{BB962C8B-B14F-4D97-AF65-F5344CB8AC3E}">
        <p14:creationId xmlns:p14="http://schemas.microsoft.com/office/powerpoint/2010/main" val="126825954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herbe, eau&#10;&#10;Description générée automatiquement">
            <a:extLst>
              <a:ext uri="{FF2B5EF4-FFF2-40B4-BE49-F238E27FC236}">
                <a16:creationId xmlns:a16="http://schemas.microsoft.com/office/drawing/2014/main" id="{038D2424-078D-93FE-E6D6-6A81E15A9C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8139" y="315000"/>
            <a:ext cx="8304000" cy="6228000"/>
          </a:xfrm>
          <a:prstGeom prst="rect">
            <a:avLst/>
          </a:prstGeom>
          <a:ln w="76200" cmpd="dbl">
            <a:solidFill>
              <a:srgbClr val="FFFF00"/>
            </a:solidFill>
          </a:ln>
        </p:spPr>
      </p:pic>
      <p:sp>
        <p:nvSpPr>
          <p:cNvPr id="4" name="ZoneTexte 3">
            <a:extLst>
              <a:ext uri="{FF2B5EF4-FFF2-40B4-BE49-F238E27FC236}">
                <a16:creationId xmlns:a16="http://schemas.microsoft.com/office/drawing/2014/main" id="{F101C7B0-EA3C-F0EB-CEB7-CD964568690B}"/>
              </a:ext>
            </a:extLst>
          </p:cNvPr>
          <p:cNvSpPr txBox="1"/>
          <p:nvPr/>
        </p:nvSpPr>
        <p:spPr>
          <a:xfrm>
            <a:off x="9422296" y="2027583"/>
            <a:ext cx="2531165" cy="1938992"/>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 quartier des pêcheurs sur l'archipel des </a:t>
            </a:r>
            <a:r>
              <a:rPr lang="fr-FR" sz="2400" b="1" dirty="0" err="1">
                <a:solidFill>
                  <a:schemeClr val="bg1"/>
                </a:solidFill>
              </a:rPr>
              <a:t>Berlengas</a:t>
            </a:r>
            <a:endParaRPr lang="fr-FR" sz="2400" b="1" dirty="0">
              <a:solidFill>
                <a:schemeClr val="bg1"/>
              </a:solidFill>
            </a:endParaRPr>
          </a:p>
        </p:txBody>
      </p:sp>
    </p:spTree>
    <p:extLst>
      <p:ext uri="{BB962C8B-B14F-4D97-AF65-F5344CB8AC3E}">
        <p14:creationId xmlns:p14="http://schemas.microsoft.com/office/powerpoint/2010/main" val="2966345181"/>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aison, ciel, nuage&#10;&#10;Description générée automatiquement">
            <a:extLst>
              <a:ext uri="{FF2B5EF4-FFF2-40B4-BE49-F238E27FC236}">
                <a16:creationId xmlns:a16="http://schemas.microsoft.com/office/drawing/2014/main" id="{8D1E33BA-B4DA-3C53-37AB-699F292F9A0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221974"/>
            <a:ext cx="8160000" cy="6120000"/>
          </a:xfrm>
          <a:prstGeom prst="rect">
            <a:avLst/>
          </a:prstGeom>
          <a:ln w="76200" cmpd="dbl">
            <a:solidFill>
              <a:srgbClr val="FFFF00"/>
            </a:solidFill>
          </a:ln>
        </p:spPr>
      </p:pic>
      <p:sp>
        <p:nvSpPr>
          <p:cNvPr id="4" name="ZoneTexte 3">
            <a:extLst>
              <a:ext uri="{FF2B5EF4-FFF2-40B4-BE49-F238E27FC236}">
                <a16:creationId xmlns:a16="http://schemas.microsoft.com/office/drawing/2014/main" id="{321F2859-780E-E647-E9B2-5B9922630FFB}"/>
              </a:ext>
            </a:extLst>
          </p:cNvPr>
          <p:cNvSpPr txBox="1"/>
          <p:nvPr/>
        </p:nvSpPr>
        <p:spPr>
          <a:xfrm>
            <a:off x="5591582" y="6027003"/>
            <a:ext cx="9168835" cy="830997"/>
          </a:xfrm>
          <a:prstGeom prst="rect">
            <a:avLst/>
          </a:prstGeom>
          <a:noFill/>
        </p:spPr>
        <p:txBody>
          <a:bodyPr wrap="square" rtlCol="0">
            <a:spAutoFit/>
          </a:bodyPr>
          <a:lstStyle/>
          <a:p>
            <a:endParaRPr lang="fr-FR" sz="2400" dirty="0"/>
          </a:p>
          <a:p>
            <a:r>
              <a:rPr lang="fr-FR" sz="2400" b="1" dirty="0">
                <a:solidFill>
                  <a:schemeClr val="bg1"/>
                </a:solidFill>
              </a:rPr>
              <a:t>Lisbonne.</a:t>
            </a:r>
          </a:p>
        </p:txBody>
      </p:sp>
    </p:spTree>
    <p:extLst>
      <p:ext uri="{BB962C8B-B14F-4D97-AF65-F5344CB8AC3E}">
        <p14:creationId xmlns:p14="http://schemas.microsoft.com/office/powerpoint/2010/main" val="298896847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ciel&#10;&#10;Description générée automatiquement">
            <a:extLst>
              <a:ext uri="{FF2B5EF4-FFF2-40B4-BE49-F238E27FC236}">
                <a16:creationId xmlns:a16="http://schemas.microsoft.com/office/drawing/2014/main" id="{43457141-6182-2BD3-E11F-EFEAAC5B34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8371C8C1-9B8D-A27C-687E-96FD17995B79}"/>
              </a:ext>
            </a:extLst>
          </p:cNvPr>
          <p:cNvSpPr txBox="1"/>
          <p:nvPr/>
        </p:nvSpPr>
        <p:spPr>
          <a:xfrm>
            <a:off x="5897218" y="6178971"/>
            <a:ext cx="9859617"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Porto.</a:t>
            </a:r>
          </a:p>
        </p:txBody>
      </p:sp>
    </p:spTree>
    <p:extLst>
      <p:ext uri="{BB962C8B-B14F-4D97-AF65-F5344CB8AC3E}">
        <p14:creationId xmlns:p14="http://schemas.microsoft.com/office/powerpoint/2010/main" val="3874388042"/>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955ABA3B-0D8D-5B76-FBF2-DDAA37E58D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1461" y="459000"/>
            <a:ext cx="7920000" cy="5940000"/>
          </a:xfrm>
          <a:prstGeom prst="rect">
            <a:avLst/>
          </a:prstGeom>
          <a:ln w="79375" cmpd="dbl">
            <a:solidFill>
              <a:srgbClr val="FFFF00"/>
            </a:solidFill>
          </a:ln>
        </p:spPr>
      </p:pic>
      <p:sp>
        <p:nvSpPr>
          <p:cNvPr id="4" name="ZoneTexte 3">
            <a:extLst>
              <a:ext uri="{FF2B5EF4-FFF2-40B4-BE49-F238E27FC236}">
                <a16:creationId xmlns:a16="http://schemas.microsoft.com/office/drawing/2014/main" id="{E2E9C864-DACA-7829-2EB4-2B477DD7A1A6}"/>
              </a:ext>
            </a:extLst>
          </p:cNvPr>
          <p:cNvSpPr txBox="1"/>
          <p:nvPr/>
        </p:nvSpPr>
        <p:spPr>
          <a:xfrm>
            <a:off x="163826" y="459000"/>
            <a:ext cx="3072104" cy="6370975"/>
          </a:xfrm>
          <a:prstGeom prst="rect">
            <a:avLst/>
          </a:prstGeom>
          <a:noFill/>
        </p:spPr>
        <p:txBody>
          <a:bodyPr wrap="square" rtlCol="0">
            <a:spAutoFit/>
          </a:bodyPr>
          <a:lstStyle/>
          <a:p>
            <a:r>
              <a:rPr lang="fr-FR" sz="2400" b="1" dirty="0">
                <a:solidFill>
                  <a:schemeClr val="bg1"/>
                </a:solidFill>
              </a:rPr>
              <a:t>Setúbal est une ville et une municipalité du Portugal avec une superficie totale de 172,0 km² et une population totale de 118 696 habitants dans la municipalité. La ville proprement dite compte 89 303[1] habitants.</a:t>
            </a:r>
          </a:p>
          <a:p>
            <a:endParaRPr lang="fr-FR" sz="2400" b="1" dirty="0">
              <a:solidFill>
                <a:schemeClr val="bg1"/>
              </a:solidFill>
            </a:endParaRPr>
          </a:p>
          <a:p>
            <a:r>
              <a:rPr lang="fr-FR" sz="2400" b="1" dirty="0">
                <a:solidFill>
                  <a:schemeClr val="bg1"/>
                </a:solidFill>
              </a:rPr>
              <a:t>La commune est composée de 8 paroisses et est située dans le district de Setúbal.</a:t>
            </a:r>
          </a:p>
        </p:txBody>
      </p:sp>
    </p:spTree>
    <p:extLst>
      <p:ext uri="{BB962C8B-B14F-4D97-AF65-F5344CB8AC3E}">
        <p14:creationId xmlns:p14="http://schemas.microsoft.com/office/powerpoint/2010/main" val="156603601"/>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montagne, ciel&#10;&#10;Description générée automatiquement">
            <a:extLst>
              <a:ext uri="{FF2B5EF4-FFF2-40B4-BE49-F238E27FC236}">
                <a16:creationId xmlns:a16="http://schemas.microsoft.com/office/drawing/2014/main" id="{4F1B01EA-40F6-59E4-3CE9-02B60DD6E9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8784" y="344556"/>
            <a:ext cx="8934432" cy="5940000"/>
          </a:xfrm>
          <a:prstGeom prst="rect">
            <a:avLst/>
          </a:prstGeom>
          <a:ln w="79375" cmpd="dbl">
            <a:solidFill>
              <a:srgbClr val="FFFF00"/>
            </a:solidFill>
          </a:ln>
        </p:spPr>
      </p:pic>
      <p:sp>
        <p:nvSpPr>
          <p:cNvPr id="4" name="ZoneTexte 3">
            <a:extLst>
              <a:ext uri="{FF2B5EF4-FFF2-40B4-BE49-F238E27FC236}">
                <a16:creationId xmlns:a16="http://schemas.microsoft.com/office/drawing/2014/main" id="{1B3AB633-8451-B8E7-BA69-2BCA2572A03C}"/>
              </a:ext>
            </a:extLst>
          </p:cNvPr>
          <p:cNvSpPr txBox="1"/>
          <p:nvPr/>
        </p:nvSpPr>
        <p:spPr>
          <a:xfrm>
            <a:off x="5605669" y="6019514"/>
            <a:ext cx="1017767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Guimarães.</a:t>
            </a:r>
          </a:p>
        </p:txBody>
      </p:sp>
    </p:spTree>
    <p:extLst>
      <p:ext uri="{BB962C8B-B14F-4D97-AF65-F5344CB8AC3E}">
        <p14:creationId xmlns:p14="http://schemas.microsoft.com/office/powerpoint/2010/main" val="1386763376"/>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paysage&#10;&#10;Description générée automatiquement">
            <a:extLst>
              <a:ext uri="{FF2B5EF4-FFF2-40B4-BE49-F238E27FC236}">
                <a16:creationId xmlns:a16="http://schemas.microsoft.com/office/drawing/2014/main" id="{EC65F2FB-2876-905F-4570-9B3B2D6F01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63727" y="326765"/>
            <a:ext cx="7664546"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5B6211A1-41ED-3DE6-4982-83E3CA301504}"/>
              </a:ext>
            </a:extLst>
          </p:cNvPr>
          <p:cNvSpPr txBox="1"/>
          <p:nvPr/>
        </p:nvSpPr>
        <p:spPr>
          <a:xfrm>
            <a:off x="2425148" y="6300402"/>
            <a:ext cx="8799443" cy="461665"/>
          </a:xfrm>
          <a:prstGeom prst="rect">
            <a:avLst/>
          </a:prstGeom>
          <a:noFill/>
        </p:spPr>
        <p:txBody>
          <a:bodyPr wrap="square" rtlCol="0">
            <a:spAutoFit/>
          </a:bodyPr>
          <a:lstStyle/>
          <a:p>
            <a:r>
              <a:rPr lang="fr-FR" sz="2400" b="1" dirty="0">
                <a:solidFill>
                  <a:schemeClr val="bg1"/>
                </a:solidFill>
              </a:rPr>
              <a:t>Une vue de Funchal vers l'est depuis le Pico da Cruz (261 m).</a:t>
            </a:r>
          </a:p>
        </p:txBody>
      </p:sp>
    </p:spTree>
    <p:extLst>
      <p:ext uri="{BB962C8B-B14F-4D97-AF65-F5344CB8AC3E}">
        <p14:creationId xmlns:p14="http://schemas.microsoft.com/office/powerpoint/2010/main" val="20582450"/>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aysage&#10;&#10;Description générée automatiquement">
            <a:extLst>
              <a:ext uri="{FF2B5EF4-FFF2-40B4-BE49-F238E27FC236}">
                <a16:creationId xmlns:a16="http://schemas.microsoft.com/office/drawing/2014/main" id="{D69F8A95-F397-215D-3064-E1BBB5B826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9373"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FEAE6B7A-0C7C-A9CB-60FB-DC08490E752F}"/>
              </a:ext>
            </a:extLst>
          </p:cNvPr>
          <p:cNvSpPr txBox="1"/>
          <p:nvPr/>
        </p:nvSpPr>
        <p:spPr>
          <a:xfrm>
            <a:off x="5285217" y="6396335"/>
            <a:ext cx="11131826" cy="461665"/>
          </a:xfrm>
          <a:prstGeom prst="rect">
            <a:avLst/>
          </a:prstGeom>
          <a:noFill/>
        </p:spPr>
        <p:txBody>
          <a:bodyPr wrap="square" rtlCol="0">
            <a:spAutoFit/>
          </a:bodyPr>
          <a:lstStyle/>
          <a:p>
            <a:r>
              <a:rPr lang="fr-FR" sz="2400" b="1" dirty="0">
                <a:solidFill>
                  <a:schemeClr val="bg1"/>
                </a:solidFill>
              </a:rPr>
              <a:t>Braga (Portugal)</a:t>
            </a:r>
          </a:p>
        </p:txBody>
      </p:sp>
    </p:spTree>
    <p:extLst>
      <p:ext uri="{BB962C8B-B14F-4D97-AF65-F5344CB8AC3E}">
        <p14:creationId xmlns:p14="http://schemas.microsoft.com/office/powerpoint/2010/main" val="3777512156"/>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maison&#10;&#10;Description générée automatiquement">
            <a:extLst>
              <a:ext uri="{FF2B5EF4-FFF2-40B4-BE49-F238E27FC236}">
                <a16:creationId xmlns:a16="http://schemas.microsoft.com/office/drawing/2014/main" id="{A643A95D-F6DC-27E2-269A-BE9055710A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5335" y="273469"/>
            <a:ext cx="8401329" cy="5940000"/>
          </a:xfrm>
          <a:prstGeom prst="rect">
            <a:avLst/>
          </a:prstGeom>
          <a:ln w="79375" cmpd="dbl">
            <a:solidFill>
              <a:srgbClr val="FFFF00"/>
            </a:solidFill>
          </a:ln>
        </p:spPr>
      </p:pic>
      <p:sp>
        <p:nvSpPr>
          <p:cNvPr id="4" name="ZoneTexte 3">
            <a:extLst>
              <a:ext uri="{FF2B5EF4-FFF2-40B4-BE49-F238E27FC236}">
                <a16:creationId xmlns:a16="http://schemas.microsoft.com/office/drawing/2014/main" id="{BC8D4EC5-7E52-7E16-B51F-E3679B0A98B1}"/>
              </a:ext>
            </a:extLst>
          </p:cNvPr>
          <p:cNvSpPr txBox="1"/>
          <p:nvPr/>
        </p:nvSpPr>
        <p:spPr>
          <a:xfrm>
            <a:off x="3565109" y="6213469"/>
            <a:ext cx="8958195" cy="461665"/>
          </a:xfrm>
          <a:prstGeom prst="rect">
            <a:avLst/>
          </a:prstGeom>
          <a:noFill/>
        </p:spPr>
        <p:txBody>
          <a:bodyPr wrap="square" rtlCol="0">
            <a:spAutoFit/>
          </a:bodyPr>
          <a:lstStyle/>
          <a:p>
            <a:r>
              <a:rPr lang="fr-FR" sz="2400" b="1" dirty="0">
                <a:solidFill>
                  <a:schemeClr val="bg1"/>
                </a:solidFill>
              </a:rPr>
              <a:t>Vue générale de Santa Maria de </a:t>
            </a:r>
            <a:r>
              <a:rPr lang="fr-FR" sz="2400" b="1" dirty="0" err="1">
                <a:solidFill>
                  <a:schemeClr val="bg1"/>
                </a:solidFill>
              </a:rPr>
              <a:t>Viseu</a:t>
            </a:r>
            <a:endParaRPr lang="fr-FR" sz="2400" b="1" dirty="0">
              <a:solidFill>
                <a:schemeClr val="bg1"/>
              </a:solidFill>
            </a:endParaRPr>
          </a:p>
        </p:txBody>
      </p:sp>
    </p:spTree>
    <p:extLst>
      <p:ext uri="{BB962C8B-B14F-4D97-AF65-F5344CB8AC3E}">
        <p14:creationId xmlns:p14="http://schemas.microsoft.com/office/powerpoint/2010/main" val="483170767"/>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Zone résidentielle&#10;&#10;Description générée automatiquement">
            <a:extLst>
              <a:ext uri="{FF2B5EF4-FFF2-40B4-BE49-F238E27FC236}">
                <a16:creationId xmlns:a16="http://schemas.microsoft.com/office/drawing/2014/main" id="{FE1B05AA-1C31-85D1-9087-EA79D76CA3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8" y="459000"/>
            <a:ext cx="8913484"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0609B097-0B25-2207-3AC0-19CF270CF6DE}"/>
              </a:ext>
            </a:extLst>
          </p:cNvPr>
          <p:cNvSpPr txBox="1"/>
          <p:nvPr/>
        </p:nvSpPr>
        <p:spPr>
          <a:xfrm>
            <a:off x="5722324" y="6453809"/>
            <a:ext cx="9660835" cy="461665"/>
          </a:xfrm>
          <a:prstGeom prst="rect">
            <a:avLst/>
          </a:prstGeom>
          <a:noFill/>
        </p:spPr>
        <p:txBody>
          <a:bodyPr wrap="square" rtlCol="0">
            <a:spAutoFit/>
          </a:bodyPr>
          <a:lstStyle/>
          <a:p>
            <a:r>
              <a:rPr lang="fr-FR" sz="2400" b="1" dirty="0">
                <a:solidFill>
                  <a:schemeClr val="bg1"/>
                </a:solidFill>
              </a:rPr>
              <a:t>Évora.</a:t>
            </a:r>
          </a:p>
        </p:txBody>
      </p:sp>
    </p:spTree>
    <p:extLst>
      <p:ext uri="{BB962C8B-B14F-4D97-AF65-F5344CB8AC3E}">
        <p14:creationId xmlns:p14="http://schemas.microsoft.com/office/powerpoint/2010/main" val="2766424365"/>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rive, plage&#10;&#10;Description générée automatiquement">
            <a:extLst>
              <a:ext uri="{FF2B5EF4-FFF2-40B4-BE49-F238E27FC236}">
                <a16:creationId xmlns:a16="http://schemas.microsoft.com/office/drawing/2014/main" id="{AF0F8C94-6FEC-FF99-2101-AB84CE2F27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3532" y="331304"/>
            <a:ext cx="8944935"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0FE8EAD1-4864-4E5B-FC94-F34DAF4C0707}"/>
              </a:ext>
            </a:extLst>
          </p:cNvPr>
          <p:cNvSpPr txBox="1"/>
          <p:nvPr/>
        </p:nvSpPr>
        <p:spPr>
          <a:xfrm>
            <a:off x="4731026" y="6006261"/>
            <a:ext cx="9501809" cy="738664"/>
          </a:xfrm>
          <a:prstGeom prst="rect">
            <a:avLst/>
          </a:prstGeom>
          <a:noFill/>
        </p:spPr>
        <p:txBody>
          <a:bodyPr wrap="square" rtlCol="0">
            <a:spAutoFit/>
          </a:bodyPr>
          <a:lstStyle/>
          <a:p>
            <a:endParaRPr lang="fr-FR" dirty="0">
              <a:solidFill>
                <a:schemeClr val="bg1"/>
              </a:solidFill>
            </a:endParaRPr>
          </a:p>
          <a:p>
            <a:r>
              <a:rPr lang="fr-FR" sz="2400" b="1" dirty="0" err="1">
                <a:solidFill>
                  <a:schemeClr val="bg1"/>
                </a:solidFill>
              </a:rPr>
              <a:t>Albufeira</a:t>
            </a:r>
            <a:r>
              <a:rPr lang="fr-FR" sz="2400" b="1" dirty="0">
                <a:solidFill>
                  <a:schemeClr val="bg1"/>
                </a:solidFill>
              </a:rPr>
              <a:t>, en Algarve.</a:t>
            </a:r>
          </a:p>
        </p:txBody>
      </p:sp>
    </p:spTree>
    <p:extLst>
      <p:ext uri="{BB962C8B-B14F-4D97-AF65-F5344CB8AC3E}">
        <p14:creationId xmlns:p14="http://schemas.microsoft.com/office/powerpoint/2010/main" val="2806548764"/>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eige, ciel, nature&#10;&#10;Description générée automatiquement">
            <a:extLst>
              <a:ext uri="{FF2B5EF4-FFF2-40B4-BE49-F238E27FC236}">
                <a16:creationId xmlns:a16="http://schemas.microsoft.com/office/drawing/2014/main" id="{F6EECA95-8171-D437-BA9E-7C3AC5DDAB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35999" y="327991"/>
            <a:ext cx="7920001" cy="5940000"/>
          </a:xfrm>
          <a:prstGeom prst="rect">
            <a:avLst/>
          </a:prstGeom>
          <a:ln w="79375" cmpd="dbl">
            <a:solidFill>
              <a:srgbClr val="FFFF00"/>
            </a:solidFill>
          </a:ln>
        </p:spPr>
      </p:pic>
      <p:sp>
        <p:nvSpPr>
          <p:cNvPr id="4" name="ZoneTexte 3">
            <a:extLst>
              <a:ext uri="{FF2B5EF4-FFF2-40B4-BE49-F238E27FC236}">
                <a16:creationId xmlns:a16="http://schemas.microsoft.com/office/drawing/2014/main" id="{96012789-7A3A-7FE3-AABC-547C05FC179F}"/>
              </a:ext>
            </a:extLst>
          </p:cNvPr>
          <p:cNvSpPr txBox="1"/>
          <p:nvPr/>
        </p:nvSpPr>
        <p:spPr>
          <a:xfrm>
            <a:off x="3551582" y="6011231"/>
            <a:ext cx="9674087"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Station de ski dans la Serra da Estrela</a:t>
            </a:r>
            <a:r>
              <a:rPr lang="fr-FR" dirty="0">
                <a:solidFill>
                  <a:schemeClr val="bg1"/>
                </a:solidFill>
              </a:rPr>
              <a:t>.</a:t>
            </a:r>
          </a:p>
        </p:txBody>
      </p:sp>
    </p:spTree>
    <p:extLst>
      <p:ext uri="{BB962C8B-B14F-4D97-AF65-F5344CB8AC3E}">
        <p14:creationId xmlns:p14="http://schemas.microsoft.com/office/powerpoint/2010/main" val="336230279"/>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immeuble gouvernemental&#10;&#10;Description générée automatiquement">
            <a:extLst>
              <a:ext uri="{FF2B5EF4-FFF2-40B4-BE49-F238E27FC236}">
                <a16:creationId xmlns:a16="http://schemas.microsoft.com/office/drawing/2014/main" id="{83C18E86-26B2-26A5-B98C-46805DEC19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312235"/>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EE1BE077-3D05-339C-677A-9E498340824A}"/>
              </a:ext>
            </a:extLst>
          </p:cNvPr>
          <p:cNvSpPr txBox="1"/>
          <p:nvPr/>
        </p:nvSpPr>
        <p:spPr>
          <a:xfrm>
            <a:off x="4150330" y="5984869"/>
            <a:ext cx="9075339"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 palais de la Bourse à Porto.</a:t>
            </a:r>
          </a:p>
        </p:txBody>
      </p:sp>
    </p:spTree>
    <p:extLst>
      <p:ext uri="{BB962C8B-B14F-4D97-AF65-F5344CB8AC3E}">
        <p14:creationId xmlns:p14="http://schemas.microsoft.com/office/powerpoint/2010/main" val="2441892558"/>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DDD87CD5-4692-69CD-1016-B0D6E7F289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327992"/>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3222C715-80D1-4265-8286-C8932B635C3D}"/>
              </a:ext>
            </a:extLst>
          </p:cNvPr>
          <p:cNvSpPr txBox="1"/>
          <p:nvPr/>
        </p:nvSpPr>
        <p:spPr>
          <a:xfrm>
            <a:off x="4905704" y="6072953"/>
            <a:ext cx="8054922"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pont du 25 Avril.</a:t>
            </a:r>
          </a:p>
        </p:txBody>
      </p:sp>
    </p:spTree>
    <p:extLst>
      <p:ext uri="{BB962C8B-B14F-4D97-AF65-F5344CB8AC3E}">
        <p14:creationId xmlns:p14="http://schemas.microsoft.com/office/powerpoint/2010/main" val="2776168355"/>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tonneau, plante&#10;&#10;Description générée automatiquement">
            <a:extLst>
              <a:ext uri="{FF2B5EF4-FFF2-40B4-BE49-F238E27FC236}">
                <a16:creationId xmlns:a16="http://schemas.microsoft.com/office/drawing/2014/main" id="{DFF91638-A83C-CF60-BA33-767F171DC8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7036335F-F253-2B4E-9009-6D8CCFF0A396}"/>
              </a:ext>
            </a:extLst>
          </p:cNvPr>
          <p:cNvSpPr txBox="1"/>
          <p:nvPr/>
        </p:nvSpPr>
        <p:spPr>
          <a:xfrm>
            <a:off x="3949147" y="6165719"/>
            <a:ext cx="8070574"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Tonneau de vin de Madère.</a:t>
            </a:r>
          </a:p>
        </p:txBody>
      </p:sp>
    </p:spTree>
    <p:extLst>
      <p:ext uri="{BB962C8B-B14F-4D97-AF65-F5344CB8AC3E}">
        <p14:creationId xmlns:p14="http://schemas.microsoft.com/office/powerpoint/2010/main" val="3071787091"/>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6B3CE7D9-9D7A-AB04-BCFC-C144E2039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2B7394C2-88AA-CF31-49B0-4305ACA8981E}"/>
              </a:ext>
            </a:extLst>
          </p:cNvPr>
          <p:cNvSpPr txBox="1"/>
          <p:nvPr/>
        </p:nvSpPr>
        <p:spPr>
          <a:xfrm>
            <a:off x="5157496" y="6119336"/>
            <a:ext cx="8306713"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Liège en Algarve.</a:t>
            </a:r>
          </a:p>
        </p:txBody>
      </p:sp>
    </p:spTree>
    <p:extLst>
      <p:ext uri="{BB962C8B-B14F-4D97-AF65-F5344CB8AC3E}">
        <p14:creationId xmlns:p14="http://schemas.microsoft.com/office/powerpoint/2010/main" val="3004373649"/>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ture, Véhicule terrestre, véhicule&#10;&#10;Description générée automatiquement">
            <a:extLst>
              <a:ext uri="{FF2B5EF4-FFF2-40B4-BE49-F238E27FC236}">
                <a16:creationId xmlns:a16="http://schemas.microsoft.com/office/drawing/2014/main" id="{1FC101C0-149A-7BCD-427E-100BC04D9F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0900" y="366235"/>
            <a:ext cx="88102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AD05E1AB-3757-0AE5-D118-59D3C1B1BE26}"/>
              </a:ext>
            </a:extLst>
          </p:cNvPr>
          <p:cNvSpPr txBox="1"/>
          <p:nvPr/>
        </p:nvSpPr>
        <p:spPr>
          <a:xfrm>
            <a:off x="4571999" y="6267558"/>
            <a:ext cx="8534400" cy="461665"/>
          </a:xfrm>
          <a:prstGeom prst="rect">
            <a:avLst/>
          </a:prstGeom>
          <a:noFill/>
        </p:spPr>
        <p:txBody>
          <a:bodyPr wrap="square" rtlCol="0">
            <a:spAutoFit/>
          </a:bodyPr>
          <a:lstStyle/>
          <a:p>
            <a:r>
              <a:rPr lang="fr-FR" sz="2400" b="1" dirty="0">
                <a:solidFill>
                  <a:schemeClr val="bg1"/>
                </a:solidFill>
              </a:rPr>
              <a:t>Gare de Vilar </a:t>
            </a:r>
            <a:r>
              <a:rPr lang="fr-FR" sz="2400" b="1" dirty="0" err="1">
                <a:solidFill>
                  <a:schemeClr val="bg1"/>
                </a:solidFill>
              </a:rPr>
              <a:t>Formoso</a:t>
            </a:r>
            <a:r>
              <a:rPr lang="fr-FR" sz="2400" b="1" dirty="0">
                <a:solidFill>
                  <a:schemeClr val="bg1"/>
                </a:solidFill>
              </a:rPr>
              <a:t>.</a:t>
            </a:r>
          </a:p>
        </p:txBody>
      </p:sp>
    </p:spTree>
    <p:extLst>
      <p:ext uri="{BB962C8B-B14F-4D97-AF65-F5344CB8AC3E}">
        <p14:creationId xmlns:p14="http://schemas.microsoft.com/office/powerpoint/2010/main" val="1591039451"/>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nuit&#10;&#10;Description générée automatiquement">
            <a:extLst>
              <a:ext uri="{FF2B5EF4-FFF2-40B4-BE49-F238E27FC236}">
                <a16:creationId xmlns:a16="http://schemas.microsoft.com/office/drawing/2014/main" id="{74EC7B3F-5D7E-30C2-64A2-1578795365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Tree>
    <p:extLst>
      <p:ext uri="{BB962C8B-B14F-4D97-AF65-F5344CB8AC3E}">
        <p14:creationId xmlns:p14="http://schemas.microsoft.com/office/powerpoint/2010/main" val="533655123"/>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705B1685-60B4-F51E-565F-5F41D2C44F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696D2AD5-5B70-FE98-3458-4C0B7FFC20BF}"/>
              </a:ext>
            </a:extLst>
          </p:cNvPr>
          <p:cNvSpPr txBox="1"/>
          <p:nvPr/>
        </p:nvSpPr>
        <p:spPr>
          <a:xfrm>
            <a:off x="5989983" y="6175442"/>
            <a:ext cx="9250017"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Porto</a:t>
            </a:r>
          </a:p>
        </p:txBody>
      </p:sp>
    </p:spTree>
    <p:extLst>
      <p:ext uri="{BB962C8B-B14F-4D97-AF65-F5344CB8AC3E}">
        <p14:creationId xmlns:p14="http://schemas.microsoft.com/office/powerpoint/2010/main" val="702459460"/>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eau, ciel&#10;&#10;Description générée automatiquement">
            <a:extLst>
              <a:ext uri="{FF2B5EF4-FFF2-40B4-BE49-F238E27FC236}">
                <a16:creationId xmlns:a16="http://schemas.microsoft.com/office/drawing/2014/main" id="{44DEFD4F-9175-45C3-AD43-5267137538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06140" y="459000"/>
            <a:ext cx="7579719"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C80001C5-294D-C276-549A-2675F3D7E11A}"/>
              </a:ext>
            </a:extLst>
          </p:cNvPr>
          <p:cNvSpPr txBox="1"/>
          <p:nvPr/>
        </p:nvSpPr>
        <p:spPr>
          <a:xfrm>
            <a:off x="5671932" y="6165163"/>
            <a:ext cx="7368209"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Lisbonne</a:t>
            </a:r>
          </a:p>
        </p:txBody>
      </p:sp>
    </p:spTree>
    <p:extLst>
      <p:ext uri="{BB962C8B-B14F-4D97-AF65-F5344CB8AC3E}">
        <p14:creationId xmlns:p14="http://schemas.microsoft.com/office/powerpoint/2010/main" val="4241914842"/>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Visage humain, Tradition&#10;&#10;Description générée automatiquement">
            <a:extLst>
              <a:ext uri="{FF2B5EF4-FFF2-40B4-BE49-F238E27FC236}">
                <a16:creationId xmlns:a16="http://schemas.microsoft.com/office/drawing/2014/main" id="{C4AC6E9A-2644-5B28-38D8-C4C6075DB9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7043"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15FD4FD1-5975-43E0-1F10-EE3E626D9B23}"/>
              </a:ext>
            </a:extLst>
          </p:cNvPr>
          <p:cNvSpPr txBox="1"/>
          <p:nvPr/>
        </p:nvSpPr>
        <p:spPr>
          <a:xfrm>
            <a:off x="1815547" y="6027003"/>
            <a:ext cx="7580244"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Femmes portugaises en habits traditionnels.</a:t>
            </a:r>
          </a:p>
        </p:txBody>
      </p:sp>
      <p:sp>
        <p:nvSpPr>
          <p:cNvPr id="5" name="ZoneTexte 4">
            <a:extLst>
              <a:ext uri="{FF2B5EF4-FFF2-40B4-BE49-F238E27FC236}">
                <a16:creationId xmlns:a16="http://schemas.microsoft.com/office/drawing/2014/main" id="{FE2E2970-AB1A-08E5-09DC-FD5775C5507C}"/>
              </a:ext>
            </a:extLst>
          </p:cNvPr>
          <p:cNvSpPr txBox="1"/>
          <p:nvPr/>
        </p:nvSpPr>
        <p:spPr>
          <a:xfrm>
            <a:off x="2131200" y="0"/>
            <a:ext cx="9077739" cy="461665"/>
          </a:xfrm>
          <a:prstGeom prst="rect">
            <a:avLst/>
          </a:prstGeom>
          <a:noFill/>
        </p:spPr>
        <p:txBody>
          <a:bodyPr wrap="square" rtlCol="0">
            <a:spAutoFit/>
          </a:bodyPr>
          <a:lstStyle/>
          <a:p>
            <a:r>
              <a:rPr lang="fr-FR" sz="2400" b="1" dirty="0">
                <a:solidFill>
                  <a:schemeClr val="bg1"/>
                </a:solidFill>
              </a:rPr>
              <a:t>Lorient Vous A Présenté Le Portugal N°1</a:t>
            </a:r>
          </a:p>
        </p:txBody>
      </p:sp>
      <p:sp>
        <p:nvSpPr>
          <p:cNvPr id="6" name="ZoneTexte 5">
            <a:extLst>
              <a:ext uri="{FF2B5EF4-FFF2-40B4-BE49-F238E27FC236}">
                <a16:creationId xmlns:a16="http://schemas.microsoft.com/office/drawing/2014/main" id="{9B8586D6-ABEB-B91F-C115-4F88CD0873F7}"/>
              </a:ext>
            </a:extLst>
          </p:cNvPr>
          <p:cNvSpPr txBox="1"/>
          <p:nvPr/>
        </p:nvSpPr>
        <p:spPr>
          <a:xfrm>
            <a:off x="9090992" y="2871831"/>
            <a:ext cx="3101008" cy="830997"/>
          </a:xfrm>
          <a:prstGeom prst="rect">
            <a:avLst/>
          </a:prstGeom>
          <a:noFill/>
        </p:spPr>
        <p:txBody>
          <a:bodyPr wrap="square" rtlCol="0">
            <a:spAutoFit/>
          </a:bodyPr>
          <a:lstStyle/>
          <a:p>
            <a:r>
              <a:rPr lang="fr-FR" sz="2400" b="1" dirty="0">
                <a:solidFill>
                  <a:schemeClr val="bg1"/>
                </a:solidFill>
              </a:rPr>
              <a:t>Les Images Et Le Son Du Net</a:t>
            </a:r>
          </a:p>
        </p:txBody>
      </p:sp>
      <p:sp>
        <p:nvSpPr>
          <p:cNvPr id="7" name="ZoneTexte 6">
            <a:extLst>
              <a:ext uri="{FF2B5EF4-FFF2-40B4-BE49-F238E27FC236}">
                <a16:creationId xmlns:a16="http://schemas.microsoft.com/office/drawing/2014/main" id="{8EBC3583-8932-506F-85A2-206B649CC593}"/>
              </a:ext>
            </a:extLst>
          </p:cNvPr>
          <p:cNvSpPr txBox="1"/>
          <p:nvPr/>
        </p:nvSpPr>
        <p:spPr>
          <a:xfrm>
            <a:off x="10177672" y="3906656"/>
            <a:ext cx="3101008"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3688398040"/>
      </p:ext>
    </p:extLst>
  </p:cSld>
  <p:clrMapOvr>
    <a:masterClrMapping/>
  </p:clrMapOvr>
  <mc:AlternateContent xmlns:mc="http://schemas.openxmlformats.org/markup-compatibility/2006">
    <mc:Choice xmlns:p14="http://schemas.microsoft.com/office/powerpoint/2010/main" Requires="p14">
      <p:transition spd="slow" p14:dur="5000" advClick="0" advTm="14000">
        <p:randomBar dir="vert"/>
      </p:transition>
    </mc:Choice>
    <mc:Fallback>
      <p:transition spd="slow" advClick="0" advTm="14000">
        <p:randomBar dir="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386</Words>
  <Application>Microsoft Office PowerPoint</Application>
  <PresentationFormat>Grand écran</PresentationFormat>
  <Paragraphs>55</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2023-09-29T04:33:42Z</dcterms:created>
  <dcterms:modified xsi:type="dcterms:W3CDTF">2023-09-29T07:10:01Z</dcterms:modified>
</cp:coreProperties>
</file>