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7" r:id="rId3"/>
    <p:sldId id="278" r:id="rId4"/>
    <p:sldId id="276" r:id="rId5"/>
    <p:sldId id="275" r:id="rId6"/>
    <p:sldId id="274" r:id="rId7"/>
    <p:sldId id="273" r:id="rId8"/>
    <p:sldId id="272" r:id="rId9"/>
    <p:sldId id="271" r:id="rId10"/>
    <p:sldId id="270" r:id="rId11"/>
    <p:sldId id="269" r:id="rId12"/>
    <p:sldId id="268" r:id="rId13"/>
    <p:sldId id="267" r:id="rId14"/>
    <p:sldId id="266" r:id="rId15"/>
    <p:sldId id="265" r:id="rId16"/>
    <p:sldId id="264" r:id="rId17"/>
    <p:sldId id="263" r:id="rId18"/>
    <p:sldId id="262" r:id="rId19"/>
    <p:sldId id="261" r:id="rId20"/>
    <p:sldId id="260" r:id="rId21"/>
    <p:sldId id="259" r:id="rId22"/>
    <p:sldId id="257" r:id="rId23"/>
    <p:sldId id="258" r:id="rId24"/>
    <p:sldId id="279" r:id="rId25"/>
    <p:sldId id="282" r:id="rId26"/>
    <p:sldId id="283" r:id="rId27"/>
    <p:sldId id="281" r:id="rId28"/>
    <p:sldId id="284" r:id="rId29"/>
    <p:sldId id="280" r:id="rId30"/>
    <p:sldId id="285" r:id="rId31"/>
    <p:sldId id="286" r:id="rId32"/>
    <p:sldId id="287" r:id="rId33"/>
    <p:sldId id="288" r:id="rId34"/>
    <p:sldId id="289" r:id="rId35"/>
    <p:sldId id="290" r:id="rId3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cJxCssOtluNOxhuH2IWYg==" hashData="B8nJrfiT+6TkzB5cksXNhhycWcBsPlSdwsOI9n26Hl94UTUj8dGXf18K9HBx8ZC6QylhlRBRZtojuuHdjskth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3F9D34-8A41-4606-B600-8FB36EF44FB6}" v="45" dt="2023-09-24T10:47:25.733"/>
    <p1510:client id="{35699977-F718-47BA-AE19-0DCE72288BCB}" v="86" dt="2023-09-24T13:33:22.91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7" autoAdjust="0"/>
    <p:restoredTop sz="94660"/>
  </p:normalViewPr>
  <p:slideViewPr>
    <p:cSldViewPr snapToGrid="0">
      <p:cViewPr varScale="1">
        <p:scale>
          <a:sx n="94" d="100"/>
          <a:sy n="94" d="100"/>
        </p:scale>
        <p:origin x="6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C91DD4-30BA-1114-510C-9B6DBBEDDD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08CEBFE-767E-78A5-0CF8-34EECF17DA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1A69991-0846-0675-9BCF-D401951B65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20177-619A-447C-B910-4D7C89EA21BC}" type="datetimeFigureOut">
              <a:rPr lang="fr-FR" smtClean="0"/>
              <a:t>24/09/2023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9E84192-5F35-7208-176B-47342E120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F159F31-604E-19A8-B606-564CE72B63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D5A94-CBAA-4D6E-AFD1-B8FEE44B26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252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F83968-29DD-8243-E2F4-44F05D9DB8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D035F3D-F23F-A225-DE19-AF898072D5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69A8D9A-6D90-F2E4-0B5D-09564E6F6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20177-619A-447C-B910-4D7C89EA21BC}" type="datetimeFigureOut">
              <a:rPr lang="fr-FR" smtClean="0"/>
              <a:t>24/09/2023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FCEA12E-F888-B8D8-1C7A-2DBAE9ABAF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DC5CFD8-2566-B44A-FBF6-FEC43AD999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D5A94-CBAA-4D6E-AFD1-B8FEE44B26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640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50DDC8-CCD7-EEDE-6220-8383ACBA1A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26F3E9C-C979-D0CD-ACA7-E0B569C5DA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FDCA451-A5E2-8D93-5B2E-B714C23680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20177-619A-447C-B910-4D7C89EA21BC}" type="datetimeFigureOut">
              <a:rPr lang="fr-FR" smtClean="0"/>
              <a:t>24/09/2023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2032FC9-E4B3-7966-6FB3-C42F3AD0E2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B5EBF91-FFFC-47E5-1C11-3304B9F10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D5A94-CBAA-4D6E-AFD1-B8FEE44B26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598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3136C1-C0C4-2327-84F6-5256015050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5EB2633-47F5-FE2F-E2D4-2A9873708D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C5E203C-031A-D6D3-AE55-13C51887EB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5FC04C9-A109-E3D7-FA3C-ADC6320110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20177-619A-447C-B910-4D7C89EA21BC}" type="datetimeFigureOut">
              <a:rPr lang="fr-FR" smtClean="0"/>
              <a:t>24/09/2023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3EE0769-7244-6328-FD82-E6295F3EF6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2AA9F50-A5D1-EAE7-1363-323DFA3267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D5A94-CBAA-4D6E-AFD1-B8FEE44B26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173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A304B6-6740-8449-EDF7-A3CB4A4ED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0DCC745-0E94-BFD9-6266-459BD55282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9D24699-D5F1-AEAB-6A01-A38B4A1F80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3AF8852-3711-3034-FF4E-E450CD549AD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FFBB2CE-95EB-BAE2-C587-6033FFD2103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3590825-D2D9-BD07-2F41-E77C833594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20177-619A-447C-B910-4D7C89EA21BC}" type="datetimeFigureOut">
              <a:rPr lang="fr-FR" smtClean="0"/>
              <a:t>24/09/2023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04A2B41-FE2F-E5AA-B85A-350D57C4F9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07F145B-FA4C-6799-563E-24C50365DD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D5A94-CBAA-4D6E-AFD1-B8FEE44B26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6068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1399F1-6469-D1D6-2401-52A8CE0491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F7053EC-1E0D-3917-423D-ABFB0AD0AF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20177-619A-447C-B910-4D7C89EA21BC}" type="datetimeFigureOut">
              <a:rPr lang="fr-FR" smtClean="0"/>
              <a:t>24/09/2023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4AF498F-256F-3DEA-6DC7-F3D6AA80C5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D245514-8216-1527-CCC0-8FE5CA549D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D5A94-CBAA-4D6E-AFD1-B8FEE44B26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0302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1B01A0B-B660-491B-2450-197FDD27F8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20177-619A-447C-B910-4D7C89EA21BC}" type="datetimeFigureOut">
              <a:rPr lang="fr-FR" smtClean="0"/>
              <a:t>24/09/2023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96C816F-F1A0-91BE-F4EF-DA11407BD3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C0BCBE0-1A8C-1061-3657-CEC71F67F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D5A94-CBAA-4D6E-AFD1-B8FEE44B26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7500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D03AE7-A76C-7976-1EDC-C5AF97EA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2CE362D-1CA4-FE8E-4305-B4BEAC606C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FC218AD-37E8-48DA-AFE5-A58BFC3263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D61C283-4BA3-902A-5B94-41FA042564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20177-619A-447C-B910-4D7C89EA21BC}" type="datetimeFigureOut">
              <a:rPr lang="fr-FR" smtClean="0"/>
              <a:t>24/09/2023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3894435-E553-D10E-C434-2E3101BF4C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6C41AA0-32C8-80D7-61FB-8C89DAB296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D5A94-CBAA-4D6E-AFD1-B8FEE44B26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5071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56B788-1996-62DF-24B7-F283682233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4C3741B-A590-3344-FB6E-ED425F27B0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E204381-A17A-915F-BD45-B9E18EE73A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A39168C-88EC-1482-B63E-90454A6810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20177-619A-447C-B910-4D7C89EA21BC}" type="datetimeFigureOut">
              <a:rPr lang="fr-FR" smtClean="0"/>
              <a:t>24/09/2023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CA7D06F-E3FF-05DF-6EE8-589ED732C5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D986174-7CA4-E1DB-0F41-3F17EE370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D5A94-CBAA-4D6E-AFD1-B8FEE44B26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3399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4DF913-EB90-0B2D-4902-C55017E937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DCBDE7F-D6CE-487B-E303-2E830F874B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855586F-6842-5E08-9247-A58FA400A5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20177-619A-447C-B910-4D7C89EA21BC}" type="datetimeFigureOut">
              <a:rPr lang="fr-FR" smtClean="0"/>
              <a:t>24/09/2023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5DB79D1-6246-CD36-F12A-BA44CB58BC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15A0823-32D9-803D-DED0-68B09048C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D5A94-CBAA-4D6E-AFD1-B8FEE44B26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7425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D6F70E6-E51D-9BAE-29A3-8AE0E9B3EB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03AAA4D-C0CA-760C-F3BD-8A2135E128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5A8265B-0B2B-2051-823F-5F2D35F37C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20177-619A-447C-B910-4D7C89EA21BC}" type="datetimeFigureOut">
              <a:rPr lang="fr-FR" smtClean="0"/>
              <a:t>24/09/2023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5CD7761-4703-A564-C23D-D9507CE2A7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3EEA3BA-79F3-26CE-DE30-61B67C1B9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BD5A94-CBAA-4D6E-AFD1-B8FEE44B26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376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9798ADF-B272-621D-ECC9-AE3CC0BAAF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82E2451-B218-8479-C1A8-06564A4B5C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61A2699-7DA9-FF0C-B734-137D8CBCD8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B20177-619A-447C-B910-4D7C89EA21BC}" type="datetimeFigureOut">
              <a:rPr lang="fr-FR" smtClean="0"/>
              <a:t>24/09/2023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5E6E4DD-2F88-F218-F593-9A5D5C0068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6AB4C4E-90CE-27CD-B6F8-DAE1BA61F7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BD5A94-CBAA-4D6E-AFD1-B8FEE44B26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907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plante&#10;&#10;Description générée automatiquement">
            <a:extLst>
              <a:ext uri="{FF2B5EF4-FFF2-40B4-BE49-F238E27FC236}">
                <a16:creationId xmlns:a16="http://schemas.microsoft.com/office/drawing/2014/main" id="{DF826A39-AB25-6798-C611-DA6AC71CFC9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8463" y="649356"/>
            <a:ext cx="7835074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130F17-2506-FFB7-9703-B1FF74A77CC7}"/>
              </a:ext>
            </a:extLst>
          </p:cNvPr>
          <p:cNvSpPr txBox="1"/>
          <p:nvPr/>
        </p:nvSpPr>
        <p:spPr>
          <a:xfrm>
            <a:off x="4134678" y="6119336"/>
            <a:ext cx="862716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Château de </a:t>
            </a:r>
            <a:r>
              <a:rPr lang="fr-FR" sz="2400" b="1" dirty="0" err="1">
                <a:solidFill>
                  <a:srgbClr val="FFFF00"/>
                </a:solidFill>
              </a:rPr>
              <a:t>Pesteils</a:t>
            </a:r>
            <a:r>
              <a:rPr lang="fr-FR" sz="2400" b="1" dirty="0">
                <a:solidFill>
                  <a:srgbClr val="FFFF00"/>
                </a:solidFill>
              </a:rPr>
              <a:t> à Polminhac.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DA8C649-B5EC-43E4-6B5E-AA4209E8F577}"/>
              </a:ext>
            </a:extLst>
          </p:cNvPr>
          <p:cNvSpPr txBox="1"/>
          <p:nvPr/>
        </p:nvSpPr>
        <p:spPr>
          <a:xfrm>
            <a:off x="2955234" y="185761"/>
            <a:ext cx="9581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Le Département Le Cantal</a:t>
            </a:r>
          </a:p>
        </p:txBody>
      </p:sp>
    </p:spTree>
    <p:extLst>
      <p:ext uri="{BB962C8B-B14F-4D97-AF65-F5344CB8AC3E}">
        <p14:creationId xmlns:p14="http://schemas.microsoft.com/office/powerpoint/2010/main" val="422529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  <p:sndAc>
          <p:stSnd loop="1">
            <p:snd r:embed="rId2" name="L Aurillacoise - Wazoo - Chanson sur le Cantal Auvergne - Musique traditionnelle Auvergnate - Hymne.wav"/>
          </p:stSnd>
        </p:sndAc>
      </p:transition>
    </mc:Choice>
    <mc:Fallback>
      <p:transition spd="slow" advClick="0" advTm="14000">
        <p:fade/>
        <p:sndAc>
          <p:stSnd loop="1">
            <p:snd r:embed="rId2" name="L Aurillacoise - Wazoo - Chanson sur le Cantal Auvergne - Musique traditionnelle Auvergnate - Hymn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arbre, ciel&#10;&#10;Description générée automatiquement">
            <a:extLst>
              <a:ext uri="{FF2B5EF4-FFF2-40B4-BE49-F238E27FC236}">
                <a16:creationId xmlns:a16="http://schemas.microsoft.com/office/drawing/2014/main" id="{112EAF3C-7295-99BA-20C7-3C562D27E2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284" y="548999"/>
            <a:ext cx="7664040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EBBFEF-EE88-620C-ED28-F91951A86584}"/>
              </a:ext>
            </a:extLst>
          </p:cNvPr>
          <p:cNvSpPr txBox="1"/>
          <p:nvPr/>
        </p:nvSpPr>
        <p:spPr>
          <a:xfrm>
            <a:off x="2728877" y="6119336"/>
            <a:ext cx="805946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Château d'</a:t>
            </a:r>
            <a:r>
              <a:rPr lang="fr-FR" sz="2400" b="1" dirty="0" err="1">
                <a:solidFill>
                  <a:srgbClr val="FFFF00"/>
                </a:solidFill>
              </a:rPr>
              <a:t>Anjony</a:t>
            </a:r>
            <a:r>
              <a:rPr lang="fr-FR" sz="2400" b="1" dirty="0">
                <a:solidFill>
                  <a:srgbClr val="FFFF00"/>
                </a:solidFill>
              </a:rPr>
              <a:t> à Tournemire.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01FC89C0-3945-12A6-D47A-D4692F04C6ED}"/>
              </a:ext>
            </a:extLst>
          </p:cNvPr>
          <p:cNvSpPr txBox="1"/>
          <p:nvPr/>
        </p:nvSpPr>
        <p:spPr>
          <a:xfrm>
            <a:off x="9104244" y="982176"/>
            <a:ext cx="3140765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Cantal est un département français faisant partie de la région Auvergne-Rhône-Alpes. Il doit son nom au massif volcanique du Cantal qui occupe le centre de son territoire. L'Insee et la Poste lui attribuent le code 15. Sa préfecture est Aurillac.</a:t>
            </a:r>
          </a:p>
        </p:txBody>
      </p:sp>
    </p:spTree>
    <p:extLst>
      <p:ext uri="{BB962C8B-B14F-4D97-AF65-F5344CB8AC3E}">
        <p14:creationId xmlns:p14="http://schemas.microsoft.com/office/powerpoint/2010/main" val="3403670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bâtiment, montagne&#10;&#10;Description générée automatiquement">
            <a:extLst>
              <a:ext uri="{FF2B5EF4-FFF2-40B4-BE49-F238E27FC236}">
                <a16:creationId xmlns:a16="http://schemas.microsoft.com/office/drawing/2014/main" id="{4951EFFF-A160-70A7-694C-EA9FA970E4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0448" y="189000"/>
            <a:ext cx="5451103" cy="648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6764EF8-133E-DE4E-F426-76A03A1AE397}"/>
              </a:ext>
            </a:extLst>
          </p:cNvPr>
          <p:cNvSpPr txBox="1"/>
          <p:nvPr/>
        </p:nvSpPr>
        <p:spPr>
          <a:xfrm>
            <a:off x="242935" y="1987826"/>
            <a:ext cx="31275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Chapelle Sainte-Madeleine de Chalet.</a:t>
            </a:r>
          </a:p>
        </p:txBody>
      </p:sp>
    </p:spTree>
    <p:extLst>
      <p:ext uri="{BB962C8B-B14F-4D97-AF65-F5344CB8AC3E}">
        <p14:creationId xmlns:p14="http://schemas.microsoft.com/office/powerpoint/2010/main" val="3160328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sculpture, plein air, nuage&#10;&#10;Description générée automatiquement">
            <a:extLst>
              <a:ext uri="{FF2B5EF4-FFF2-40B4-BE49-F238E27FC236}">
                <a16:creationId xmlns:a16="http://schemas.microsoft.com/office/drawing/2014/main" id="{78C8F1BE-4F0D-6127-A388-E8E2041ED8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61" y="189000"/>
            <a:ext cx="4858477" cy="648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AF838F1-D76B-4349-53FD-89DB4C8891BC}"/>
              </a:ext>
            </a:extLst>
          </p:cNvPr>
          <p:cNvSpPr txBox="1"/>
          <p:nvPr/>
        </p:nvSpPr>
        <p:spPr>
          <a:xfrm>
            <a:off x="8604751" y="2385391"/>
            <a:ext cx="3326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Notre-Dame de Haute-Auvergne à Murat.</a:t>
            </a:r>
          </a:p>
        </p:txBody>
      </p:sp>
    </p:spTree>
    <p:extLst>
      <p:ext uri="{BB962C8B-B14F-4D97-AF65-F5344CB8AC3E}">
        <p14:creationId xmlns:p14="http://schemas.microsoft.com/office/powerpoint/2010/main" val="3544102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ison, Photographie aérienne, plein air, Vue plongeante&#10;&#10;Description générée automatiquement">
            <a:extLst>
              <a:ext uri="{FF2B5EF4-FFF2-40B4-BE49-F238E27FC236}">
                <a16:creationId xmlns:a16="http://schemas.microsoft.com/office/drawing/2014/main" id="{E8B62687-13EB-CD50-281A-6D68ECF8CC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2367" y="363442"/>
            <a:ext cx="8623181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C5D15A-BD0B-74AA-8DC8-C9A74BBE88DA}"/>
              </a:ext>
            </a:extLst>
          </p:cNvPr>
          <p:cNvSpPr txBox="1"/>
          <p:nvPr/>
        </p:nvSpPr>
        <p:spPr>
          <a:xfrm>
            <a:off x="4651512" y="5842033"/>
            <a:ext cx="1001864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Ville haute de Saint-Flour.</a:t>
            </a:r>
          </a:p>
        </p:txBody>
      </p:sp>
    </p:spTree>
    <p:extLst>
      <p:ext uri="{BB962C8B-B14F-4D97-AF65-F5344CB8AC3E}">
        <p14:creationId xmlns:p14="http://schemas.microsoft.com/office/powerpoint/2010/main" val="2202841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erbe, Photographie aérienne, plein air, Vue plongeante&#10;&#10;Description générée automatiquement">
            <a:extLst>
              <a:ext uri="{FF2B5EF4-FFF2-40B4-BE49-F238E27FC236}">
                <a16:creationId xmlns:a16="http://schemas.microsoft.com/office/drawing/2014/main" id="{3E5374DE-16E0-3DB2-558B-A5135139F7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9367" y="350218"/>
            <a:ext cx="8633266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7BF18D5-54E9-C6E8-1606-CAC85B028555}"/>
              </a:ext>
            </a:extLst>
          </p:cNvPr>
          <p:cNvSpPr txBox="1"/>
          <p:nvPr/>
        </p:nvSpPr>
        <p:spPr>
          <a:xfrm>
            <a:off x="3021496" y="5924687"/>
            <a:ext cx="970059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Vue aérienne d'Aurillac, préfecture du Cantal.</a:t>
            </a:r>
          </a:p>
        </p:txBody>
      </p:sp>
    </p:spTree>
    <p:extLst>
      <p:ext uri="{BB962C8B-B14F-4D97-AF65-F5344CB8AC3E}">
        <p14:creationId xmlns:p14="http://schemas.microsoft.com/office/powerpoint/2010/main" val="490876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éhicule terrestre, véhicule&#10;&#10;Description générée automatiquement">
            <a:extLst>
              <a:ext uri="{FF2B5EF4-FFF2-40B4-BE49-F238E27FC236}">
                <a16:creationId xmlns:a16="http://schemas.microsoft.com/office/drawing/2014/main" id="{1C914350-9850-D03E-C9DA-988C0C9A73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3401" y="410817"/>
            <a:ext cx="7585197" cy="5760000"/>
          </a:xfrm>
          <a:prstGeom prst="rect">
            <a:avLst/>
          </a:prstGeom>
          <a:ln w="79375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CFD57D1-CFB5-8044-40FD-91BB70AA7023}"/>
              </a:ext>
            </a:extLst>
          </p:cNvPr>
          <p:cNvSpPr txBox="1"/>
          <p:nvPr/>
        </p:nvSpPr>
        <p:spPr>
          <a:xfrm>
            <a:off x="2729949" y="5951739"/>
            <a:ext cx="8256104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FR" dirty="0"/>
          </a:p>
          <a:p>
            <a:r>
              <a:rPr lang="fr-FR" sz="2400" b="1" dirty="0">
                <a:solidFill>
                  <a:srgbClr val="FFFF00"/>
                </a:solidFill>
              </a:rPr>
              <a:t>Siège du Conseil départemental du Cantal à Aurillac</a:t>
            </a:r>
          </a:p>
        </p:txBody>
      </p:sp>
    </p:spTree>
    <p:extLst>
      <p:ext uri="{BB962C8B-B14F-4D97-AF65-F5344CB8AC3E}">
        <p14:creationId xmlns:p14="http://schemas.microsoft.com/office/powerpoint/2010/main" val="2612099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herbe, plante, ciel&#10;&#10;Description générée automatiquement">
            <a:extLst>
              <a:ext uri="{FF2B5EF4-FFF2-40B4-BE49-F238E27FC236}">
                <a16:creationId xmlns:a16="http://schemas.microsoft.com/office/drawing/2014/main" id="{3643CADD-4FE5-405D-4931-AA23EA75D3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8879" y="189000"/>
            <a:ext cx="4858477" cy="648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12ECA1C-0E7E-8F93-DED6-EDA2156D99B5}"/>
              </a:ext>
            </a:extLst>
          </p:cNvPr>
          <p:cNvSpPr txBox="1"/>
          <p:nvPr/>
        </p:nvSpPr>
        <p:spPr>
          <a:xfrm>
            <a:off x="-1" y="2173357"/>
            <a:ext cx="398887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Paysage du Cantal, au nord du puy Mary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94281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erbe, plein air, montagne, ciel&#10;&#10;Description générée automatiquement">
            <a:extLst>
              <a:ext uri="{FF2B5EF4-FFF2-40B4-BE49-F238E27FC236}">
                <a16:creationId xmlns:a16="http://schemas.microsoft.com/office/drawing/2014/main" id="{26839A60-63D7-7FD1-0072-DC116DF2CB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2189" y="410818"/>
            <a:ext cx="8680700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E288F80-2FDC-8BE0-F595-0175EB3E47F0}"/>
              </a:ext>
            </a:extLst>
          </p:cNvPr>
          <p:cNvSpPr txBox="1"/>
          <p:nvPr/>
        </p:nvSpPr>
        <p:spPr>
          <a:xfrm>
            <a:off x="5129478" y="5898729"/>
            <a:ext cx="94222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Monts du Cantal.</a:t>
            </a:r>
          </a:p>
        </p:txBody>
      </p:sp>
    </p:spTree>
    <p:extLst>
      <p:ext uri="{BB962C8B-B14F-4D97-AF65-F5344CB8AC3E}">
        <p14:creationId xmlns:p14="http://schemas.microsoft.com/office/powerpoint/2010/main" val="1646680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herbe, paysage&#10;&#10;Description générée automatiquement">
            <a:extLst>
              <a:ext uri="{FF2B5EF4-FFF2-40B4-BE49-F238E27FC236}">
                <a16:creationId xmlns:a16="http://schemas.microsoft.com/office/drawing/2014/main" id="{68AC0D2B-79B5-D510-A699-26039A7524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3269" y="276109"/>
            <a:ext cx="9865462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46870B-5AEC-EE10-00FE-5215F40731EC}"/>
              </a:ext>
            </a:extLst>
          </p:cNvPr>
          <p:cNvSpPr txBox="1"/>
          <p:nvPr/>
        </p:nvSpPr>
        <p:spPr>
          <a:xfrm>
            <a:off x="2994992" y="5756358"/>
            <a:ext cx="1031019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Haute vallée de la Jordanne vers </a:t>
            </a:r>
            <a:r>
              <a:rPr lang="fr-FR" sz="2400" b="1" dirty="0" err="1">
                <a:solidFill>
                  <a:srgbClr val="FFFF00"/>
                </a:solidFill>
              </a:rPr>
              <a:t>Mandailles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45723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mammifère, Grégaire&#10;&#10;Description générée automatiquement">
            <a:extLst>
              <a:ext uri="{FF2B5EF4-FFF2-40B4-BE49-F238E27FC236}">
                <a16:creationId xmlns:a16="http://schemas.microsoft.com/office/drawing/2014/main" id="{1A96BB95-74F2-59C3-7F91-B79BFEDE2E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2317" y="266038"/>
            <a:ext cx="9427365" cy="5760000"/>
          </a:xfrm>
          <a:prstGeom prst="rect">
            <a:avLst/>
          </a:prstGeom>
          <a:ln w="7937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E93507-85FE-C4DB-B6ED-0A597FD89A9B}"/>
              </a:ext>
            </a:extLst>
          </p:cNvPr>
          <p:cNvSpPr txBox="1"/>
          <p:nvPr/>
        </p:nvSpPr>
        <p:spPr>
          <a:xfrm>
            <a:off x="3551582" y="6130297"/>
            <a:ext cx="86404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Vaches Aubrac sur le Plomb du Cantal.</a:t>
            </a:r>
          </a:p>
        </p:txBody>
      </p:sp>
    </p:spTree>
    <p:extLst>
      <p:ext uri="{BB962C8B-B14F-4D97-AF65-F5344CB8AC3E}">
        <p14:creationId xmlns:p14="http://schemas.microsoft.com/office/powerpoint/2010/main" val="807231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montagne, plein air, ciel&#10;&#10;Description générée automatiquement">
            <a:extLst>
              <a:ext uri="{FF2B5EF4-FFF2-40B4-BE49-F238E27FC236}">
                <a16:creationId xmlns:a16="http://schemas.microsoft.com/office/drawing/2014/main" id="{9C136648-AD87-D2F0-0A13-6AAE7951AB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6000" y="549000"/>
            <a:ext cx="10240000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09AE7F-4153-A584-B93F-E96CCFBA63E0}"/>
              </a:ext>
            </a:extLst>
          </p:cNvPr>
          <p:cNvSpPr txBox="1"/>
          <p:nvPr/>
        </p:nvSpPr>
        <p:spPr>
          <a:xfrm>
            <a:off x="5205774" y="6051548"/>
            <a:ext cx="1010281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Puy </a:t>
            </a:r>
            <a:r>
              <a:rPr lang="fr-FR" sz="2400" b="1" dirty="0" err="1">
                <a:solidFill>
                  <a:srgbClr val="FFFF00"/>
                </a:solidFill>
              </a:rPr>
              <a:t>Griou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76217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Une image contenant plein air, herbe, nature, paysage&#10;&#10;Description générée automatiquement">
            <a:extLst>
              <a:ext uri="{FF2B5EF4-FFF2-40B4-BE49-F238E27FC236}">
                <a16:creationId xmlns:a16="http://schemas.microsoft.com/office/drawing/2014/main" id="{C74B5516-3055-C2CE-1066-400512E0C0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1867" y="397565"/>
            <a:ext cx="8653520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1284324D-8925-CCBF-429D-B7E0668CECC6}"/>
              </a:ext>
            </a:extLst>
          </p:cNvPr>
          <p:cNvSpPr txBox="1"/>
          <p:nvPr/>
        </p:nvSpPr>
        <p:spPr>
          <a:xfrm>
            <a:off x="4969565" y="5894250"/>
            <a:ext cx="86535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Brèche de Roland.</a:t>
            </a:r>
          </a:p>
        </p:txBody>
      </p:sp>
    </p:spTree>
    <p:extLst>
      <p:ext uri="{BB962C8B-B14F-4D97-AF65-F5344CB8AC3E}">
        <p14:creationId xmlns:p14="http://schemas.microsoft.com/office/powerpoint/2010/main" val="2827756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arbre, eau&#10;&#10;Description générée automatiquement">
            <a:extLst>
              <a:ext uri="{FF2B5EF4-FFF2-40B4-BE49-F238E27FC236}">
                <a16:creationId xmlns:a16="http://schemas.microsoft.com/office/drawing/2014/main" id="{C4EBE150-E66B-3A25-263B-35D130BA94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0104" y="291548"/>
            <a:ext cx="8112000" cy="6084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F2EB1D-338F-2C0D-AFCE-332760FB01DD}"/>
              </a:ext>
            </a:extLst>
          </p:cNvPr>
          <p:cNvSpPr txBox="1"/>
          <p:nvPr/>
        </p:nvSpPr>
        <p:spPr>
          <a:xfrm>
            <a:off x="4386469" y="6119336"/>
            <a:ext cx="895847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Lac de Saint-Étienne-Cantalès.</a:t>
            </a:r>
          </a:p>
        </p:txBody>
      </p:sp>
    </p:spTree>
    <p:extLst>
      <p:ext uri="{BB962C8B-B14F-4D97-AF65-F5344CB8AC3E}">
        <p14:creationId xmlns:p14="http://schemas.microsoft.com/office/powerpoint/2010/main" val="1839861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retenue d’eau&#10;&#10;Description générée automatiquement">
            <a:extLst>
              <a:ext uri="{FF2B5EF4-FFF2-40B4-BE49-F238E27FC236}">
                <a16:creationId xmlns:a16="http://schemas.microsoft.com/office/drawing/2014/main" id="{1BF20B49-73BE-B322-5645-FBC753F430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3761" y="729000"/>
            <a:ext cx="10964477" cy="540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E2BB25-00F2-E6C6-3909-FDFA0F8E56C5}"/>
              </a:ext>
            </a:extLst>
          </p:cNvPr>
          <p:cNvSpPr txBox="1"/>
          <p:nvPr/>
        </p:nvSpPr>
        <p:spPr>
          <a:xfrm>
            <a:off x="3538330" y="5882316"/>
            <a:ext cx="1107465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Lac de la Terrisse dans le Cézallier.</a:t>
            </a:r>
          </a:p>
        </p:txBody>
      </p:sp>
    </p:spTree>
    <p:extLst>
      <p:ext uri="{BB962C8B-B14F-4D97-AF65-F5344CB8AC3E}">
        <p14:creationId xmlns:p14="http://schemas.microsoft.com/office/powerpoint/2010/main" val="3517668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ein air, piste, voie ferrée, train&#10;&#10;Description générée automatiquement">
            <a:extLst>
              <a:ext uri="{FF2B5EF4-FFF2-40B4-BE49-F238E27FC236}">
                <a16:creationId xmlns:a16="http://schemas.microsoft.com/office/drawing/2014/main" id="{AD4F5D7E-1BDD-519E-57A5-35B0A7283D1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6903" y="189000"/>
            <a:ext cx="4804452" cy="648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00358FD-685B-0AF2-439C-A5A2F004F7D9}"/>
              </a:ext>
            </a:extLst>
          </p:cNvPr>
          <p:cNvSpPr txBox="1"/>
          <p:nvPr/>
        </p:nvSpPr>
        <p:spPr>
          <a:xfrm>
            <a:off x="861391" y="2743200"/>
            <a:ext cx="32732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Gare du Lioran.</a:t>
            </a:r>
          </a:p>
        </p:txBody>
      </p:sp>
    </p:spTree>
    <p:extLst>
      <p:ext uri="{BB962C8B-B14F-4D97-AF65-F5344CB8AC3E}">
        <p14:creationId xmlns:p14="http://schemas.microsoft.com/office/powerpoint/2010/main" val="3035416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BF51C22B-FB52-6641-B9F9-25F623770D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6000" y="549000"/>
            <a:ext cx="7680000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E4F8FF-7CC0-BC8C-6139-B50B193C68D6}"/>
              </a:ext>
            </a:extLst>
          </p:cNvPr>
          <p:cNvSpPr txBox="1"/>
          <p:nvPr/>
        </p:nvSpPr>
        <p:spPr>
          <a:xfrm>
            <a:off x="1974574" y="6348641"/>
            <a:ext cx="8534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Viaduc autoroutier de La Truyère et viaduc ferroviaire de Garabit.</a:t>
            </a:r>
          </a:p>
        </p:txBody>
      </p:sp>
    </p:spTree>
    <p:extLst>
      <p:ext uri="{BB962C8B-B14F-4D97-AF65-F5344CB8AC3E}">
        <p14:creationId xmlns:p14="http://schemas.microsoft.com/office/powerpoint/2010/main" val="2305609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ciel, montagne&#10;&#10;Description générée automatiquement">
            <a:extLst>
              <a:ext uri="{FF2B5EF4-FFF2-40B4-BE49-F238E27FC236}">
                <a16:creationId xmlns:a16="http://schemas.microsoft.com/office/drawing/2014/main" id="{7798BEAE-D60A-D598-25A1-62BA229A9D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6000" y="545873"/>
            <a:ext cx="7680000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44AE4E-4AB6-80BB-59D6-49C04E28E90D}"/>
              </a:ext>
            </a:extLst>
          </p:cNvPr>
          <p:cNvSpPr txBox="1"/>
          <p:nvPr/>
        </p:nvSpPr>
        <p:spPr>
          <a:xfrm>
            <a:off x="4386470" y="6305873"/>
            <a:ext cx="9554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Autoroute A75 à Massiac.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0715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metière, grave, texte&#10;&#10;Description générée automatiquement">
            <a:extLst>
              <a:ext uri="{FF2B5EF4-FFF2-40B4-BE49-F238E27FC236}">
                <a16:creationId xmlns:a16="http://schemas.microsoft.com/office/drawing/2014/main" id="{59FEE966-4BAD-AC4D-EA9F-D9C3EDD2EF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60" y="189000"/>
            <a:ext cx="4858480" cy="648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25A53E-583F-72FC-3941-10E1FC731CE2}"/>
              </a:ext>
            </a:extLst>
          </p:cNvPr>
          <p:cNvSpPr txBox="1"/>
          <p:nvPr/>
        </p:nvSpPr>
        <p:spPr>
          <a:xfrm>
            <a:off x="8666922" y="2540600"/>
            <a:ext cx="34190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Borne sur la RN 122 entre le Lot et le Cantal.</a:t>
            </a:r>
          </a:p>
        </p:txBody>
      </p:sp>
    </p:spTree>
    <p:extLst>
      <p:ext uri="{BB962C8B-B14F-4D97-AF65-F5344CB8AC3E}">
        <p14:creationId xmlns:p14="http://schemas.microsoft.com/office/powerpoint/2010/main" val="2727511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terrain, mammifère&#10;&#10;Description générée automatiquement">
            <a:extLst>
              <a:ext uri="{FF2B5EF4-FFF2-40B4-BE49-F238E27FC236}">
                <a16:creationId xmlns:a16="http://schemas.microsoft.com/office/drawing/2014/main" id="{F6F47FE7-25EF-66BB-B770-72C3F59342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9233" y="549000"/>
            <a:ext cx="7394993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862C9D-1723-C08D-4BB3-3F6BC3905469}"/>
              </a:ext>
            </a:extLst>
          </p:cNvPr>
          <p:cNvSpPr txBox="1"/>
          <p:nvPr/>
        </p:nvSpPr>
        <p:spPr>
          <a:xfrm>
            <a:off x="3697356" y="6396335"/>
            <a:ext cx="92632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Troupeau de vaches de race Salers.</a:t>
            </a:r>
          </a:p>
        </p:txBody>
      </p:sp>
    </p:spTree>
    <p:extLst>
      <p:ext uri="{BB962C8B-B14F-4D97-AF65-F5344CB8AC3E}">
        <p14:creationId xmlns:p14="http://schemas.microsoft.com/office/powerpoint/2010/main" val="3195262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tagne, maison&#10;&#10;Description générée automatiquement">
            <a:extLst>
              <a:ext uri="{FF2B5EF4-FFF2-40B4-BE49-F238E27FC236}">
                <a16:creationId xmlns:a16="http://schemas.microsoft.com/office/drawing/2014/main" id="{9C777BA9-9883-50E8-D6DF-07CAD08FA1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6000" y="549000"/>
            <a:ext cx="7680000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4C0CF5-F566-6FB5-9C76-585A23C701B3}"/>
              </a:ext>
            </a:extLst>
          </p:cNvPr>
          <p:cNvSpPr txBox="1"/>
          <p:nvPr/>
        </p:nvSpPr>
        <p:spPr>
          <a:xfrm>
            <a:off x="1815548" y="6396335"/>
            <a:ext cx="9528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Puy Mary depuis le Pas de </a:t>
            </a:r>
            <a:r>
              <a:rPr lang="fr-FR" sz="2400" b="1" dirty="0" err="1">
                <a:solidFill>
                  <a:srgbClr val="FFFF00"/>
                </a:solidFill>
              </a:rPr>
              <a:t>Peyrol</a:t>
            </a:r>
            <a:r>
              <a:rPr lang="fr-FR" sz="2400" b="1" dirty="0">
                <a:solidFill>
                  <a:srgbClr val="FFFF00"/>
                </a:solidFill>
              </a:rPr>
              <a:t>, haut lieu du tourisme cantalien.</a:t>
            </a:r>
          </a:p>
        </p:txBody>
      </p:sp>
    </p:spTree>
    <p:extLst>
      <p:ext uri="{BB962C8B-B14F-4D97-AF65-F5344CB8AC3E}">
        <p14:creationId xmlns:p14="http://schemas.microsoft.com/office/powerpoint/2010/main" val="352108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avé&#10;&#10;Description générée automatiquement">
            <a:extLst>
              <a:ext uri="{FF2B5EF4-FFF2-40B4-BE49-F238E27FC236}">
                <a16:creationId xmlns:a16="http://schemas.microsoft.com/office/drawing/2014/main" id="{A979E91E-4886-2A6E-72D3-3EBA1AF923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6141" y="189000"/>
            <a:ext cx="4863039" cy="648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0B956A-9B78-DFC2-3544-EB0144C8E97A}"/>
              </a:ext>
            </a:extLst>
          </p:cNvPr>
          <p:cNvSpPr txBox="1"/>
          <p:nvPr/>
        </p:nvSpPr>
        <p:spPr>
          <a:xfrm>
            <a:off x="424069" y="2372139"/>
            <a:ext cx="349614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village touristique de Salers.</a:t>
            </a:r>
          </a:p>
        </p:txBody>
      </p:sp>
    </p:spTree>
    <p:extLst>
      <p:ext uri="{BB962C8B-B14F-4D97-AF65-F5344CB8AC3E}">
        <p14:creationId xmlns:p14="http://schemas.microsoft.com/office/powerpoint/2010/main" val="3612852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romage à pâte fondue, Snack, Gruyère, Fabrication du fromage&#10;&#10;Description générée automatiquement">
            <a:extLst>
              <a:ext uri="{FF2B5EF4-FFF2-40B4-BE49-F238E27FC236}">
                <a16:creationId xmlns:a16="http://schemas.microsoft.com/office/drawing/2014/main" id="{7D3CECD6-A49F-4F1C-7640-E0B65ADCB7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4310" y="549000"/>
            <a:ext cx="8643379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8E1365-6135-512F-71DA-DA015EF63CC3}"/>
              </a:ext>
            </a:extLst>
          </p:cNvPr>
          <p:cNvSpPr txBox="1"/>
          <p:nvPr/>
        </p:nvSpPr>
        <p:spPr>
          <a:xfrm>
            <a:off x="4822310" y="6349953"/>
            <a:ext cx="92117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fromage Cantal.</a:t>
            </a:r>
          </a:p>
        </p:txBody>
      </p:sp>
    </p:spTree>
    <p:extLst>
      <p:ext uri="{BB962C8B-B14F-4D97-AF65-F5344CB8AC3E}">
        <p14:creationId xmlns:p14="http://schemas.microsoft.com/office/powerpoint/2010/main" val="1867975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eige, nature, hiver&#10;&#10;Description générée automatiquement">
            <a:extLst>
              <a:ext uri="{FF2B5EF4-FFF2-40B4-BE49-F238E27FC236}">
                <a16:creationId xmlns:a16="http://schemas.microsoft.com/office/drawing/2014/main" id="{1ECE2E81-AA66-FB36-91D7-4DE9A440D84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2567" y="549000"/>
            <a:ext cx="8406865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F5AE963-E34C-8713-1FFF-9949A6C6B006}"/>
              </a:ext>
            </a:extLst>
          </p:cNvPr>
          <p:cNvSpPr txBox="1"/>
          <p:nvPr/>
        </p:nvSpPr>
        <p:spPr>
          <a:xfrm>
            <a:off x="3710609" y="6119336"/>
            <a:ext cx="873318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Station de sports d'hiver du Lioran</a:t>
            </a:r>
            <a:r>
              <a:rPr lang="fr-FR" sz="2400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70252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ène, arbre, barrage&#10;&#10;Description générée automatiquement">
            <a:extLst>
              <a:ext uri="{FF2B5EF4-FFF2-40B4-BE49-F238E27FC236}">
                <a16:creationId xmlns:a16="http://schemas.microsoft.com/office/drawing/2014/main" id="{32C27929-A617-7798-47BE-8E8513F106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6000" y="549000"/>
            <a:ext cx="7680000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D12216-F39F-5636-84D3-CFE2DC36DEF4}"/>
              </a:ext>
            </a:extLst>
          </p:cNvPr>
          <p:cNvSpPr txBox="1"/>
          <p:nvPr/>
        </p:nvSpPr>
        <p:spPr>
          <a:xfrm>
            <a:off x="3684105" y="6119336"/>
            <a:ext cx="890546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Barrage de Saint-Étienne-Cantalès.</a:t>
            </a:r>
          </a:p>
        </p:txBody>
      </p:sp>
    </p:spTree>
    <p:extLst>
      <p:ext uri="{BB962C8B-B14F-4D97-AF65-F5344CB8AC3E}">
        <p14:creationId xmlns:p14="http://schemas.microsoft.com/office/powerpoint/2010/main" val="3573520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rrage, scène&#10;&#10;Description générée automatiquement">
            <a:extLst>
              <a:ext uri="{FF2B5EF4-FFF2-40B4-BE49-F238E27FC236}">
                <a16:creationId xmlns:a16="http://schemas.microsoft.com/office/drawing/2014/main" id="{D601B850-E56F-8375-9EA1-9573E4326E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4310" y="549000"/>
            <a:ext cx="8643379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CA2724-C202-12B8-5F36-B3276D5F18DA}"/>
              </a:ext>
            </a:extLst>
          </p:cNvPr>
          <p:cNvSpPr txBox="1"/>
          <p:nvPr/>
        </p:nvSpPr>
        <p:spPr>
          <a:xfrm>
            <a:off x="4570518" y="6468990"/>
            <a:ext cx="92117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Aurillac, préfecture</a:t>
            </a:r>
          </a:p>
        </p:txBody>
      </p:sp>
    </p:spTree>
    <p:extLst>
      <p:ext uri="{BB962C8B-B14F-4D97-AF65-F5344CB8AC3E}">
        <p14:creationId xmlns:p14="http://schemas.microsoft.com/office/powerpoint/2010/main" val="3868775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voiture&#10;&#10;Description générée automatiquement">
            <a:extLst>
              <a:ext uri="{FF2B5EF4-FFF2-40B4-BE49-F238E27FC236}">
                <a16:creationId xmlns:a16="http://schemas.microsoft.com/office/drawing/2014/main" id="{BD58F85D-DB41-5247-203F-BC37858671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1287" y="265748"/>
            <a:ext cx="8160000" cy="612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986F9B-E295-CC54-AA71-025FC7944346}"/>
              </a:ext>
            </a:extLst>
          </p:cNvPr>
          <p:cNvSpPr txBox="1"/>
          <p:nvPr/>
        </p:nvSpPr>
        <p:spPr>
          <a:xfrm>
            <a:off x="5327374" y="6396335"/>
            <a:ext cx="8004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Saint-Flour</a:t>
            </a:r>
          </a:p>
        </p:txBody>
      </p:sp>
    </p:spTree>
    <p:extLst>
      <p:ext uri="{BB962C8B-B14F-4D97-AF65-F5344CB8AC3E}">
        <p14:creationId xmlns:p14="http://schemas.microsoft.com/office/powerpoint/2010/main" val="233929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fenêtre, ciel&#10;&#10;Description générée automatiquement">
            <a:extLst>
              <a:ext uri="{FF2B5EF4-FFF2-40B4-BE49-F238E27FC236}">
                <a16:creationId xmlns:a16="http://schemas.microsoft.com/office/drawing/2014/main" id="{58BE1E15-CFF3-0585-7906-5C6580049C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212035"/>
            <a:ext cx="8160000" cy="612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6883CD-7987-6F7E-36D9-102D1DC7623A}"/>
              </a:ext>
            </a:extLst>
          </p:cNvPr>
          <p:cNvSpPr txBox="1"/>
          <p:nvPr/>
        </p:nvSpPr>
        <p:spPr>
          <a:xfrm>
            <a:off x="4149600" y="6119336"/>
            <a:ext cx="894354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Sous-préfecture de Mauriac.</a:t>
            </a:r>
          </a:p>
        </p:txBody>
      </p:sp>
    </p:spTree>
    <p:extLst>
      <p:ext uri="{BB962C8B-B14F-4D97-AF65-F5344CB8AC3E}">
        <p14:creationId xmlns:p14="http://schemas.microsoft.com/office/powerpoint/2010/main" val="4052298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rade, charrette, bâtiment&#10;&#10;Description générée automatiquement">
            <a:extLst>
              <a:ext uri="{FF2B5EF4-FFF2-40B4-BE49-F238E27FC236}">
                <a16:creationId xmlns:a16="http://schemas.microsoft.com/office/drawing/2014/main" id="{19669691-0CE0-9F95-B697-C279C83A46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61" y="189000"/>
            <a:ext cx="4858477" cy="648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820006-96D5-12F4-B88E-E060BB8B084C}"/>
              </a:ext>
            </a:extLst>
          </p:cNvPr>
          <p:cNvSpPr txBox="1"/>
          <p:nvPr/>
        </p:nvSpPr>
        <p:spPr>
          <a:xfrm>
            <a:off x="8613913" y="2345635"/>
            <a:ext cx="35780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Festival international de théâtre de rue d'Aurillac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54130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ulpture, monument, ciel&#10;&#10;Description générée automatiquement">
            <a:extLst>
              <a:ext uri="{FF2B5EF4-FFF2-40B4-BE49-F238E27FC236}">
                <a16:creationId xmlns:a16="http://schemas.microsoft.com/office/drawing/2014/main" id="{BF4B9DE4-CBDF-ECDC-578D-9D1762E855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3002" y="189000"/>
            <a:ext cx="4140577" cy="648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697F2FB-3031-2F85-B116-B9C3FC8C6794}"/>
              </a:ext>
            </a:extLst>
          </p:cNvPr>
          <p:cNvSpPr txBox="1"/>
          <p:nvPr/>
        </p:nvSpPr>
        <p:spPr>
          <a:xfrm>
            <a:off x="92765" y="2690192"/>
            <a:ext cx="41302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Sylvestre II, Gerbert d'Aurillac, Pape de 999 à 1003</a:t>
            </a:r>
          </a:p>
        </p:txBody>
      </p:sp>
    </p:spTree>
    <p:extLst>
      <p:ext uri="{BB962C8B-B14F-4D97-AF65-F5344CB8AC3E}">
        <p14:creationId xmlns:p14="http://schemas.microsoft.com/office/powerpoint/2010/main" val="2595441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pâturage&#10;&#10;Description générée automatiquement">
            <a:extLst>
              <a:ext uri="{FF2B5EF4-FFF2-40B4-BE49-F238E27FC236}">
                <a16:creationId xmlns:a16="http://schemas.microsoft.com/office/drawing/2014/main" id="{9AE50ED3-F79D-B1A5-9363-936CC6B0AA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9061" y="549000"/>
            <a:ext cx="8673878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4091AC-5F88-28BB-FF83-C206766CF46F}"/>
              </a:ext>
            </a:extLst>
          </p:cNvPr>
          <p:cNvSpPr txBox="1"/>
          <p:nvPr/>
        </p:nvSpPr>
        <p:spPr>
          <a:xfrm>
            <a:off x="5539408" y="6396335"/>
            <a:ext cx="92367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Puy Mary</a:t>
            </a:r>
          </a:p>
        </p:txBody>
      </p:sp>
    </p:spTree>
    <p:extLst>
      <p:ext uri="{BB962C8B-B14F-4D97-AF65-F5344CB8AC3E}">
        <p14:creationId xmlns:p14="http://schemas.microsoft.com/office/powerpoint/2010/main" val="252386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éléski, neige, transport&#10;&#10;Description générée automatiquement">
            <a:extLst>
              <a:ext uri="{FF2B5EF4-FFF2-40B4-BE49-F238E27FC236}">
                <a16:creationId xmlns:a16="http://schemas.microsoft.com/office/drawing/2014/main" id="{E123D5ED-8489-FD58-61F8-BD2950F545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3345" y="549000"/>
            <a:ext cx="7885309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51788CB-36A1-3FC1-1873-D50FCACAF5DD}"/>
              </a:ext>
            </a:extLst>
          </p:cNvPr>
          <p:cNvSpPr txBox="1"/>
          <p:nvPr/>
        </p:nvSpPr>
        <p:spPr>
          <a:xfrm>
            <a:off x="3432312" y="6396335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Station de sports d'hiver du Lioran</a:t>
            </a:r>
          </a:p>
        </p:txBody>
      </p:sp>
    </p:spTree>
    <p:extLst>
      <p:ext uri="{BB962C8B-B14F-4D97-AF65-F5344CB8AC3E}">
        <p14:creationId xmlns:p14="http://schemas.microsoft.com/office/powerpoint/2010/main" val="1882841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eau, arbre, plante&#10;&#10;Description générée automatiquement">
            <a:extLst>
              <a:ext uri="{FF2B5EF4-FFF2-40B4-BE49-F238E27FC236}">
                <a16:creationId xmlns:a16="http://schemas.microsoft.com/office/drawing/2014/main" id="{35AB4C42-6BF1-F62C-1162-430FD7313E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6000" y="549000"/>
            <a:ext cx="7680000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BB4EA32-852D-1B29-2736-14F544372F8A}"/>
              </a:ext>
            </a:extLst>
          </p:cNvPr>
          <p:cNvSpPr txBox="1"/>
          <p:nvPr/>
        </p:nvSpPr>
        <p:spPr>
          <a:xfrm>
            <a:off x="3392557" y="6402962"/>
            <a:ext cx="89849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Lac de Bort-les-Orgues et château de Val.</a:t>
            </a:r>
          </a:p>
        </p:txBody>
      </p:sp>
    </p:spTree>
    <p:extLst>
      <p:ext uri="{BB962C8B-B14F-4D97-AF65-F5344CB8AC3E}">
        <p14:creationId xmlns:p14="http://schemas.microsoft.com/office/powerpoint/2010/main" val="944995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ont à poutres&#10;&#10;Description générée automatiquement">
            <a:extLst>
              <a:ext uri="{FF2B5EF4-FFF2-40B4-BE49-F238E27FC236}">
                <a16:creationId xmlns:a16="http://schemas.microsoft.com/office/drawing/2014/main" id="{4D69095B-C312-5217-473A-72EB3A171E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6000" y="549000"/>
            <a:ext cx="7680000" cy="576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4255E8-7EAB-8B25-BC47-1B712E895830}"/>
              </a:ext>
            </a:extLst>
          </p:cNvPr>
          <p:cNvSpPr txBox="1"/>
          <p:nvPr/>
        </p:nvSpPr>
        <p:spPr>
          <a:xfrm>
            <a:off x="4800417" y="6119336"/>
            <a:ext cx="793492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Viaduc de Garabit.</a:t>
            </a:r>
          </a:p>
        </p:txBody>
      </p:sp>
    </p:spTree>
    <p:extLst>
      <p:ext uri="{BB962C8B-B14F-4D97-AF65-F5344CB8AC3E}">
        <p14:creationId xmlns:p14="http://schemas.microsoft.com/office/powerpoint/2010/main" val="3813235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plein air, bâtiment, arbre&#10;&#10;Description générée automatiquement">
            <a:extLst>
              <a:ext uri="{FF2B5EF4-FFF2-40B4-BE49-F238E27FC236}">
                <a16:creationId xmlns:a16="http://schemas.microsoft.com/office/drawing/2014/main" id="{F897741E-F3D5-1A4F-9CD2-C6C01552A8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2628" y="189000"/>
            <a:ext cx="4863039" cy="6480000"/>
          </a:xfrm>
          <a:prstGeom prst="rect">
            <a:avLst/>
          </a:prstGeom>
          <a:ln w="76200" cmpd="dbl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A90E37F-5788-5C83-130F-C89FE2C49AEE}"/>
              </a:ext>
            </a:extLst>
          </p:cNvPr>
          <p:cNvSpPr txBox="1"/>
          <p:nvPr/>
        </p:nvSpPr>
        <p:spPr>
          <a:xfrm>
            <a:off x="7209184" y="4264449"/>
            <a:ext cx="48630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Muséum des volcans au Château Saint-Étienne d'Aurillac.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BC0D2B2-388C-6978-DC11-9E89F9C5DF79}"/>
              </a:ext>
            </a:extLst>
          </p:cNvPr>
          <p:cNvSpPr txBox="1"/>
          <p:nvPr/>
        </p:nvSpPr>
        <p:spPr>
          <a:xfrm>
            <a:off x="7328453" y="1630016"/>
            <a:ext cx="51285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Le Département Le Cantal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46ED1809-98D0-B6B5-5F52-B70BE2DE3544}"/>
              </a:ext>
            </a:extLst>
          </p:cNvPr>
          <p:cNvSpPr txBox="1"/>
          <p:nvPr/>
        </p:nvSpPr>
        <p:spPr>
          <a:xfrm>
            <a:off x="7328452" y="2695736"/>
            <a:ext cx="51285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97F3203-4331-0D7C-A0E0-39B5D00B3991}"/>
              </a:ext>
            </a:extLst>
          </p:cNvPr>
          <p:cNvSpPr txBox="1"/>
          <p:nvPr/>
        </p:nvSpPr>
        <p:spPr>
          <a:xfrm>
            <a:off x="8574156" y="3339648"/>
            <a:ext cx="44522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441269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pan dir="u"/>
      </p:transition>
    </mc:Choice>
    <mc:Fallback>
      <p:transition spd="slow" advClick="0" advTm="14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289</Words>
  <Application>Microsoft Office PowerPoint</Application>
  <PresentationFormat>Grand écran</PresentationFormat>
  <Paragraphs>61</Paragraphs>
  <Slides>35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35</vt:i4>
      </vt:variant>
    </vt:vector>
  </HeadingPairs>
  <TitlesOfParts>
    <vt:vector size="3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2023-09-24T10:02:07Z</dcterms:created>
  <dcterms:modified xsi:type="dcterms:W3CDTF">2023-09-24T13:34:17Z</dcterms:modified>
</cp:coreProperties>
</file>