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76" r:id="rId3"/>
    <p:sldId id="256" r:id="rId4"/>
    <p:sldId id="275" r:id="rId5"/>
    <p:sldId id="274" r:id="rId6"/>
    <p:sldId id="273" r:id="rId7"/>
    <p:sldId id="272" r:id="rId8"/>
    <p:sldId id="271" r:id="rId9"/>
    <p:sldId id="270" r:id="rId10"/>
    <p:sldId id="269" r:id="rId11"/>
    <p:sldId id="268" r:id="rId12"/>
    <p:sldId id="267" r:id="rId13"/>
    <p:sldId id="266" r:id="rId14"/>
    <p:sldId id="265" r:id="rId15"/>
    <p:sldId id="264" r:id="rId16"/>
    <p:sldId id="263" r:id="rId17"/>
    <p:sldId id="262" r:id="rId18"/>
    <p:sldId id="280" r:id="rId19"/>
    <p:sldId id="284" r:id="rId20"/>
    <p:sldId id="285" r:id="rId21"/>
    <p:sldId id="279" r:id="rId22"/>
    <p:sldId id="282" r:id="rId23"/>
    <p:sldId id="283" r:id="rId24"/>
    <p:sldId id="281" r:id="rId25"/>
    <p:sldId id="261" r:id="rId26"/>
    <p:sldId id="260" r:id="rId27"/>
    <p:sldId id="259" r:id="rId28"/>
    <p:sldId id="258" r:id="rId29"/>
    <p:sldId id="257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MAc0VI/8mZg07EExRMDnQ==" hashData="w/k0zi9SZ0OKgXjCvT7fxYAYo1Oj/x7Ora2zdN4fQVmduX2MNQmbffFl9vBt9zsL+deY/aQvub/4rmpaT/zt2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3857" autoAdjust="0"/>
    <p:restoredTop sz="94660"/>
  </p:normalViewPr>
  <p:slideViewPr>
    <p:cSldViewPr snapToGrid="0">
      <p:cViewPr varScale="1">
        <p:scale>
          <a:sx n="75" d="100"/>
          <a:sy n="75" d="100"/>
        </p:scale>
        <p:origin x="43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2BECBE-56C3-9E68-75DB-A5EC6B6F95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E620A07-D250-0F2C-66C9-807CA41F1A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55042B7-3EDF-D77F-7232-81846E177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498AD-6B9E-4DC4-B739-01D1ACDF20CC}" type="datetimeFigureOut">
              <a:rPr lang="fr-FR" smtClean="0"/>
              <a:t>22/09/2023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9864661-E48A-2EC8-63C9-45719E08C4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B93A15E-DF0A-1FB0-4C3D-4C99F6A3BB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C751E-F289-4FC6-BBB9-944B75A239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427146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</p:transition>
    </mc:Choice>
    <mc:Fallback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489275-F524-0CC1-CDF2-AC1C88F616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316FB15-C002-198A-695B-05195D4E67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E52E08C-84AF-3E4C-A462-3C085D18A6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498AD-6B9E-4DC4-B739-01D1ACDF20CC}" type="datetimeFigureOut">
              <a:rPr lang="fr-FR" smtClean="0"/>
              <a:t>22/09/2023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6090D04-8107-5E12-5764-4CA897A6EF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1AB1610-5952-B83C-B685-BB033A058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C751E-F289-4FC6-BBB9-944B75A239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993437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</p:transition>
    </mc:Choice>
    <mc:Fallback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AD4E29-9071-3DED-03EB-387820BD73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7A064C-C813-62DD-A502-BEFBBB87BE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2DE6AEF-C0DC-D765-936F-6ACB9CE2C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498AD-6B9E-4DC4-B739-01D1ACDF20CC}" type="datetimeFigureOut">
              <a:rPr lang="fr-FR" smtClean="0"/>
              <a:t>22/09/2023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B2909E4-3600-79D7-530C-629569504E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989810B-AD85-2FFB-CED1-CF2E002E7E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C751E-F289-4FC6-BBB9-944B75A239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543708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</p:transition>
    </mc:Choice>
    <mc:Fallback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CD9C82-80F7-F627-BC69-9B5E9EF74F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B0F8882-26B6-8A83-1169-45040A7DCA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A3CD466-8D14-C13F-AD3A-61EF5BAF79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B8DDD08-33F7-3AE7-D41D-2E83074C2C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498AD-6B9E-4DC4-B739-01D1ACDF20CC}" type="datetimeFigureOut">
              <a:rPr lang="fr-FR" smtClean="0"/>
              <a:t>22/09/2023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6C82C21-8EDF-03A8-525E-226874BFCD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53313E8-5B31-4B4C-206A-9184E50D44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C751E-F289-4FC6-BBB9-944B75A239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930978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</p:transition>
    </mc:Choice>
    <mc:Fallback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8F8777-5221-EB13-25F0-EC81685FF4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A6BA999-FDA9-6607-D1CE-533398F356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F141B1E-25F4-DE39-55FB-6B36920773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52E3E1A-712D-3644-2236-9D65CD10F2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FA2B91D-FBE1-364F-E8DD-5496B7971C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FE26FE4-2853-000D-4B7D-C42A821E07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498AD-6B9E-4DC4-B739-01D1ACDF20CC}" type="datetimeFigureOut">
              <a:rPr lang="fr-FR" smtClean="0"/>
              <a:t>22/09/2023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AF0DC7D-BE29-62C0-D19D-323F69247F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929586F-28F5-DF5F-3F3B-807E3C620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C751E-F289-4FC6-BBB9-944B75A239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88912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</p:transition>
    </mc:Choice>
    <mc:Fallback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4D7E3A-7361-0806-CFA8-5B352656C6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0DA6A85-2BF2-8394-5E41-6DA4EBC761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498AD-6B9E-4DC4-B739-01D1ACDF20CC}" type="datetimeFigureOut">
              <a:rPr lang="fr-FR" smtClean="0"/>
              <a:t>22/09/2023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C777428-D763-F0DE-6741-6383000090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E0351AF-3A47-B984-6354-261E5F7815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C751E-F289-4FC6-BBB9-944B75A239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150317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</p:transition>
    </mc:Choice>
    <mc:Fallback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F6D8733-7C85-CF1E-F48A-5A7B9EF239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498AD-6B9E-4DC4-B739-01D1ACDF20CC}" type="datetimeFigureOut">
              <a:rPr lang="fr-FR" smtClean="0"/>
              <a:t>22/09/2023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F8B3A4F-87F5-BEC4-7A26-D0FE6BC975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093AA1B-04F3-E130-2FBA-EEE3F89BC0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C751E-F289-4FC6-BBB9-944B75A239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345120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</p:transition>
    </mc:Choice>
    <mc:Fallback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C6E552-C62E-4D90-3D2A-8F1390C65D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5A5C96-DA34-F9C5-C3F4-8D3DA16175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E49B6FF-DDBF-08F5-676B-5EB5EAAF7E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C6E842E-427A-4E46-B3CF-FC894E0BB5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498AD-6B9E-4DC4-B739-01D1ACDF20CC}" type="datetimeFigureOut">
              <a:rPr lang="fr-FR" smtClean="0"/>
              <a:t>22/09/2023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5EEB898-77A1-8122-08B0-C3B3712AC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C34094C-3E15-FAE4-F4AB-E3826389F0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C751E-F289-4FC6-BBB9-944B75A239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242420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</p:transition>
    </mc:Choice>
    <mc:Fallback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84392F-1D1C-0DDE-2657-0C22A5FEED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3BF2686-00D4-6E24-8D80-879E54D505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FACE9F5-ED1B-70DD-27D4-C7AEDE477D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4594C40-9909-3B62-8CD7-02738A1D9C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498AD-6B9E-4DC4-B739-01D1ACDF20CC}" type="datetimeFigureOut">
              <a:rPr lang="fr-FR" smtClean="0"/>
              <a:t>22/09/2023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803A9C3-DF78-3428-4EEE-DE18F943B2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EFFEBA9-1D83-9316-8C01-4FE793F4D9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C751E-F289-4FC6-BBB9-944B75A239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705445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</p:transition>
    </mc:Choice>
    <mc:Fallback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B9EB8E-E200-68B0-32E7-0AEE235E9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261AE47-36DA-1257-EC9F-3133845265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D0961A-CF97-016E-FE04-BF498DBC07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498AD-6B9E-4DC4-B739-01D1ACDF20CC}" type="datetimeFigureOut">
              <a:rPr lang="fr-FR" smtClean="0"/>
              <a:t>22/09/2023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5CBB922-B7FB-648F-BC91-221ADFE89C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96B5EC2-9121-080E-B1D1-D14259BCEB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C751E-F289-4FC6-BBB9-944B75A239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675425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</p:transition>
    </mc:Choice>
    <mc:Fallback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CF119B0-4D2F-3E53-F51A-468A223962F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5450390-41C4-197A-F4CF-894C848495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7DF2914-ACD6-9A27-1FBB-F0AE0DA85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498AD-6B9E-4DC4-B739-01D1ACDF20CC}" type="datetimeFigureOut">
              <a:rPr lang="fr-FR" smtClean="0"/>
              <a:t>22/09/2023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B68279F-B580-F5BF-3C29-868298F92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30B6AF8-FCCB-9B86-03B9-A6A5246B0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C751E-F289-4FC6-BBB9-944B75A239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535268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</p:transition>
    </mc:Choice>
    <mc:Fallback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65CA55C-E75C-A8A2-A98A-7AD6FC0CE6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B41DF37-2D2C-EDE1-0F4C-2C516C4191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8BD41F9-1D8E-07EA-BD7B-685356B910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9498AD-6B9E-4DC4-B739-01D1ACDF20CC}" type="datetimeFigureOut">
              <a:rPr lang="fr-FR" smtClean="0"/>
              <a:t>22/09/2023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9A2FFA3-D2FB-5166-F550-EB86FD6FFE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89A9CF9-9BDB-EE57-9692-9E42F8B1DF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AC751E-F289-4FC6-BBB9-944B75A239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6824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</p:transition>
    </mc:Choice>
    <mc:Fallback>
      <p:transition spd="slow" advClick="0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ville&#10;&#10;Description générée automatiquement">
            <a:extLst>
              <a:ext uri="{FF2B5EF4-FFF2-40B4-BE49-F238E27FC236}">
                <a16:creationId xmlns:a16="http://schemas.microsoft.com/office/drawing/2014/main" id="{DC4DAD9A-77F2-A7C9-A7F4-91602D5A3A1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9795" y="413076"/>
            <a:ext cx="7680000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A485FD-53E1-54DB-74B9-D7D56B62EEDA}"/>
              </a:ext>
            </a:extLst>
          </p:cNvPr>
          <p:cNvSpPr txBox="1"/>
          <p:nvPr/>
        </p:nvSpPr>
        <p:spPr>
          <a:xfrm>
            <a:off x="2335428" y="6214091"/>
            <a:ext cx="11244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Façade est de Hawa Mahal, Jaipur, Rajasthan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E9E30FE-B12D-6057-F19F-AAA4990C27FA}"/>
              </a:ext>
            </a:extLst>
          </p:cNvPr>
          <p:cNvSpPr txBox="1"/>
          <p:nvPr/>
        </p:nvSpPr>
        <p:spPr>
          <a:xfrm>
            <a:off x="9045146" y="1470454"/>
            <a:ext cx="30521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 La Ville De Jaipur (Inde )</a:t>
            </a:r>
          </a:p>
        </p:txBody>
      </p:sp>
    </p:spTree>
    <p:extLst>
      <p:ext uri="{BB962C8B-B14F-4D97-AF65-F5344CB8AC3E}">
        <p14:creationId xmlns:p14="http://schemas.microsoft.com/office/powerpoint/2010/main" val="31556120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  <p:sndAc>
          <p:stSnd loop="1">
            <p:snd r:embed="rId2" name="Canon in D (Pachelbel)Violin,Flute&amp;Piano.wav"/>
          </p:stSnd>
        </p:sndAc>
      </p:transition>
    </mc:Choice>
    <mc:Fallback>
      <p:transition spd="slow" advClick="0" advTm="15000">
        <p:fade/>
        <p:sndAc>
          <p:stSnd loop="1">
            <p:snd r:embed="rId2" name="Canon in D (Pachelbel)Violin,Flute&amp;Piano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C1FD802-5414-9F76-679F-9E9B7AC2DD7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Vue de la ville de Jaipur depuis le fort de </a:t>
            </a:r>
            <a:r>
              <a:rPr lang="fr-FR" sz="40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Nahargarh</a:t>
            </a:r>
            <a:r>
              <a:rPr lang="fr-F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. – La ville rose de Jaipur est un site du patrimoine mondial de l’UNESCO. La ville fortifiée de Jaipur, dans l'État du Rajasthan, au nord-ouest de l'Inde, a été fondée en 1727 par </a:t>
            </a:r>
            <a:r>
              <a:rPr lang="fr-FR" sz="40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Sawai</a:t>
            </a:r>
            <a:r>
              <a:rPr lang="fr-F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Jai Singh II. Contrairement à d’autres villes de la région situées en terrain vallonné, Jaipur a été établie sur la plaine et construite selon un plan en quadrillage interprété à la lumière de l’architecture védique.</a:t>
            </a:r>
          </a:p>
        </p:txBody>
      </p:sp>
    </p:spTree>
    <p:extLst>
      <p:ext uri="{BB962C8B-B14F-4D97-AF65-F5344CB8AC3E}">
        <p14:creationId xmlns:p14="http://schemas.microsoft.com/office/powerpoint/2010/main" val="17430006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</p:transition>
    </mc:Choice>
    <mc:Fallback>
      <p:transition spd="slow" advClick="0" advTm="1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tagne, arbre&#10;&#10;Description générée automatiquement">
            <a:extLst>
              <a:ext uri="{FF2B5EF4-FFF2-40B4-BE49-F238E27FC236}">
                <a16:creationId xmlns:a16="http://schemas.microsoft.com/office/drawing/2014/main" id="{16AFD25A-1FF3-C98B-0C73-EA59A60A3A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4310" y="425433"/>
            <a:ext cx="8643379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6BA17CE-1A88-3852-1332-73F2ABD8E5B9}"/>
              </a:ext>
            </a:extLst>
          </p:cNvPr>
          <p:cNvSpPr txBox="1"/>
          <p:nvPr/>
        </p:nvSpPr>
        <p:spPr>
          <a:xfrm>
            <a:off x="1198605" y="6277232"/>
            <a:ext cx="10478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CENTRE DU PATRIMOINE MONDIAL DE L'UNESCO-VILLE DE JAIPUR-RAJASTHAN-</a:t>
            </a:r>
          </a:p>
        </p:txBody>
      </p:sp>
    </p:spTree>
    <p:extLst>
      <p:ext uri="{BB962C8B-B14F-4D97-AF65-F5344CB8AC3E}">
        <p14:creationId xmlns:p14="http://schemas.microsoft.com/office/powerpoint/2010/main" val="190865634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</p:transition>
    </mc:Choice>
    <mc:Fallback>
      <p:transition spd="slow" advClick="0" advTm="1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tagne, bâtiment&#10;&#10;Description générée automatiquement">
            <a:extLst>
              <a:ext uri="{FF2B5EF4-FFF2-40B4-BE49-F238E27FC236}">
                <a16:creationId xmlns:a16="http://schemas.microsoft.com/office/drawing/2014/main" id="{2EA000A6-6A49-776A-3252-7B5B1242F0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4315" y="407670"/>
            <a:ext cx="8643369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4DDFF0-3E78-437B-142B-BEB0DF7866CD}"/>
              </a:ext>
            </a:extLst>
          </p:cNvPr>
          <p:cNvSpPr txBox="1"/>
          <p:nvPr/>
        </p:nvSpPr>
        <p:spPr>
          <a:xfrm>
            <a:off x="5257800" y="6167670"/>
            <a:ext cx="909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Fort d'Amber </a:t>
            </a:r>
          </a:p>
        </p:txBody>
      </p:sp>
    </p:spTree>
    <p:extLst>
      <p:ext uri="{BB962C8B-B14F-4D97-AF65-F5344CB8AC3E}">
        <p14:creationId xmlns:p14="http://schemas.microsoft.com/office/powerpoint/2010/main" val="279180511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</p:transition>
    </mc:Choice>
    <mc:Fallback>
      <p:transition spd="slow" advClick="0" advTm="1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nuage, plein air, bâtiment&#10;&#10;Description générée automatiquement">
            <a:extLst>
              <a:ext uri="{FF2B5EF4-FFF2-40B4-BE49-F238E27FC236}">
                <a16:creationId xmlns:a16="http://schemas.microsoft.com/office/drawing/2014/main" id="{539FD626-762B-C51A-70FA-A7DF337776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6000" y="330200"/>
            <a:ext cx="7680000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16CD67-A71F-D8FA-9AC5-BC5B2CE3E0E4}"/>
              </a:ext>
            </a:extLst>
          </p:cNvPr>
          <p:cNvSpPr txBox="1"/>
          <p:nvPr/>
        </p:nvSpPr>
        <p:spPr>
          <a:xfrm>
            <a:off x="4838700" y="6066135"/>
            <a:ext cx="8966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Birla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Mandir</a:t>
            </a:r>
            <a:r>
              <a:rPr lang="fr-FR" sz="2400" b="1" dirty="0">
                <a:solidFill>
                  <a:srgbClr val="FFFF00"/>
                </a:solidFill>
              </a:rPr>
              <a:t> Jaipur</a:t>
            </a:r>
          </a:p>
        </p:txBody>
      </p:sp>
    </p:spTree>
    <p:extLst>
      <p:ext uri="{BB962C8B-B14F-4D97-AF65-F5344CB8AC3E}">
        <p14:creationId xmlns:p14="http://schemas.microsoft.com/office/powerpoint/2010/main" val="316997224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</p:transition>
    </mc:Choice>
    <mc:Fallback>
      <p:transition spd="slow" advClick="0" advTm="1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eau, arbre&#10;&#10;Description générée automatiquement">
            <a:extLst>
              <a:ext uri="{FF2B5EF4-FFF2-40B4-BE49-F238E27FC236}">
                <a16:creationId xmlns:a16="http://schemas.microsoft.com/office/drawing/2014/main" id="{41243B01-D51D-2213-1009-B1964CEA5F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4310" y="422000"/>
            <a:ext cx="8643379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AAE86A-D5A6-DFBC-730A-59F18640A1A8}"/>
              </a:ext>
            </a:extLst>
          </p:cNvPr>
          <p:cNvSpPr txBox="1"/>
          <p:nvPr/>
        </p:nvSpPr>
        <p:spPr>
          <a:xfrm>
            <a:off x="3429000" y="6205167"/>
            <a:ext cx="967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Jal</a:t>
            </a:r>
            <a:r>
              <a:rPr lang="fr-FR" sz="2400" b="1" dirty="0">
                <a:solidFill>
                  <a:srgbClr val="FFFF00"/>
                </a:solidFill>
              </a:rPr>
              <a:t> Mahal (Palais de l'Eau) à Jaipur, Inde</a:t>
            </a:r>
          </a:p>
        </p:txBody>
      </p:sp>
    </p:spTree>
    <p:extLst>
      <p:ext uri="{BB962C8B-B14F-4D97-AF65-F5344CB8AC3E}">
        <p14:creationId xmlns:p14="http://schemas.microsoft.com/office/powerpoint/2010/main" val="222925183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</p:transition>
    </mc:Choice>
    <mc:Fallback>
      <p:transition spd="slow" advClick="0" advTm="1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herbe&#10;&#10;Description générée automatiquement">
            <a:extLst>
              <a:ext uri="{FF2B5EF4-FFF2-40B4-BE49-F238E27FC236}">
                <a16:creationId xmlns:a16="http://schemas.microsoft.com/office/drawing/2014/main" id="{0262521A-2990-7A66-8C93-09F6A18233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2628" y="444500"/>
            <a:ext cx="8146744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A5EBD8F-7587-3FB3-DC50-632C376D2152}"/>
              </a:ext>
            </a:extLst>
          </p:cNvPr>
          <p:cNvSpPr txBox="1"/>
          <p:nvPr/>
        </p:nvSpPr>
        <p:spPr>
          <a:xfrm>
            <a:off x="4648200" y="6204500"/>
            <a:ext cx="9601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Albert Hall ( Jaipur )</a:t>
            </a:r>
          </a:p>
        </p:txBody>
      </p:sp>
    </p:spTree>
    <p:extLst>
      <p:ext uri="{BB962C8B-B14F-4D97-AF65-F5344CB8AC3E}">
        <p14:creationId xmlns:p14="http://schemas.microsoft.com/office/powerpoint/2010/main" val="146384213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</p:transition>
    </mc:Choice>
    <mc:Fallback>
      <p:transition spd="slow" advClick="0" advTm="1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maison&#10;&#10;Description générée automatiquement">
            <a:extLst>
              <a:ext uri="{FF2B5EF4-FFF2-40B4-BE49-F238E27FC236}">
                <a16:creationId xmlns:a16="http://schemas.microsoft.com/office/drawing/2014/main" id="{175B484C-93F2-9E51-FEB8-231AB582AC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923" y="747000"/>
            <a:ext cx="8525557" cy="5364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798EA64F-34AA-B00B-4379-4CA230134191}"/>
              </a:ext>
            </a:extLst>
          </p:cNvPr>
          <p:cNvSpPr txBox="1"/>
          <p:nvPr/>
        </p:nvSpPr>
        <p:spPr>
          <a:xfrm>
            <a:off x="9017000" y="860365"/>
            <a:ext cx="3086100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Prise depuis la plate-forme d'observation au sommet du </a:t>
            </a:r>
            <a:r>
              <a:rPr lang="fr-FR" sz="2000" b="1" dirty="0" err="1">
                <a:solidFill>
                  <a:srgbClr val="FFFF00"/>
                </a:solidFill>
              </a:rPr>
              <a:t>Jantar</a:t>
            </a:r>
            <a:r>
              <a:rPr lang="fr-FR" sz="2000" b="1" dirty="0">
                <a:solidFill>
                  <a:srgbClr val="FFFF00"/>
                </a:solidFill>
              </a:rPr>
              <a:t> </a:t>
            </a:r>
            <a:r>
              <a:rPr lang="fr-FR" sz="2000" b="1" dirty="0" err="1">
                <a:solidFill>
                  <a:srgbClr val="FFFF00"/>
                </a:solidFill>
              </a:rPr>
              <a:t>Mantar</a:t>
            </a:r>
            <a:r>
              <a:rPr lang="fr-FR" sz="2000" b="1" dirty="0">
                <a:solidFill>
                  <a:srgbClr val="FFFF00"/>
                </a:solidFill>
              </a:rPr>
              <a:t> , montrant des cadrans solaires architecturaux plus petits. Le </a:t>
            </a:r>
            <a:r>
              <a:rPr lang="fr-FR" sz="2000" b="1" dirty="0" err="1">
                <a:solidFill>
                  <a:srgbClr val="FFFF00"/>
                </a:solidFill>
              </a:rPr>
              <a:t>Jantar</a:t>
            </a:r>
            <a:r>
              <a:rPr lang="fr-FR" sz="2000" b="1" dirty="0">
                <a:solidFill>
                  <a:srgbClr val="FFFF00"/>
                </a:solidFill>
              </a:rPr>
              <a:t> </a:t>
            </a:r>
            <a:r>
              <a:rPr lang="fr-FR" sz="2000" b="1" dirty="0" err="1">
                <a:solidFill>
                  <a:srgbClr val="FFFF00"/>
                </a:solidFill>
              </a:rPr>
              <a:t>Mantar</a:t>
            </a:r>
            <a:r>
              <a:rPr lang="fr-FR" sz="2000" b="1" dirty="0">
                <a:solidFill>
                  <a:srgbClr val="FFFF00"/>
                </a:solidFill>
              </a:rPr>
              <a:t> est une collection d'instruments astronomiques architecturaux, construits par le Maharaja Jai ​​Singh II dans sa nouvelle capitale de Jaipur entre 1727 et 1733. Le palais de la ville derrière le temple </a:t>
            </a:r>
            <a:r>
              <a:rPr lang="fr-FR" sz="2000" b="1" dirty="0" err="1">
                <a:solidFill>
                  <a:srgbClr val="FFFF00"/>
                </a:solidFill>
              </a:rPr>
              <a:t>Govindji</a:t>
            </a:r>
            <a:r>
              <a:rPr lang="fr-FR" sz="2000" b="1" dirty="0">
                <a:solidFill>
                  <a:srgbClr val="FFFF00"/>
                </a:solidFill>
              </a:rPr>
              <a:t>. Fort </a:t>
            </a:r>
            <a:r>
              <a:rPr lang="fr-FR" sz="2000" b="1" dirty="0" err="1">
                <a:solidFill>
                  <a:srgbClr val="FFFF00"/>
                </a:solidFill>
              </a:rPr>
              <a:t>Nahargarh</a:t>
            </a:r>
            <a:r>
              <a:rPr lang="fr-FR" sz="2000" b="1" dirty="0">
                <a:solidFill>
                  <a:srgbClr val="FFFF00"/>
                </a:solidFill>
              </a:rPr>
              <a:t> sur la colline.</a:t>
            </a:r>
          </a:p>
        </p:txBody>
      </p:sp>
    </p:spTree>
    <p:extLst>
      <p:ext uri="{BB962C8B-B14F-4D97-AF65-F5344CB8AC3E}">
        <p14:creationId xmlns:p14="http://schemas.microsoft.com/office/powerpoint/2010/main" val="251824851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</p:transition>
    </mc:Choice>
    <mc:Fallback>
      <p:transition spd="slow" advClick="0" advTm="1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epère, bâtiment&#10;&#10;Description générée automatiquement">
            <a:extLst>
              <a:ext uri="{FF2B5EF4-FFF2-40B4-BE49-F238E27FC236}">
                <a16:creationId xmlns:a16="http://schemas.microsoft.com/office/drawing/2014/main" id="{5D21F54C-791F-422F-6530-A38265009B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3708" y="387350"/>
            <a:ext cx="8470584" cy="540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BAB08C5-ABF4-365E-4E27-EBBBE11F4D33}"/>
              </a:ext>
            </a:extLst>
          </p:cNvPr>
          <p:cNvSpPr txBox="1"/>
          <p:nvPr/>
        </p:nvSpPr>
        <p:spPr>
          <a:xfrm>
            <a:off x="254000" y="5787350"/>
            <a:ext cx="11887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Photo en construction en août 2012 du World Trade Park qui sera bientôt ouvert à JLN </a:t>
            </a:r>
            <a:r>
              <a:rPr lang="fr-FR" sz="2000" b="1" dirty="0" err="1">
                <a:solidFill>
                  <a:srgbClr val="FFFF00"/>
                </a:solidFill>
              </a:rPr>
              <a:t>Marg</a:t>
            </a:r>
            <a:r>
              <a:rPr lang="fr-FR" sz="2000" b="1" dirty="0">
                <a:solidFill>
                  <a:srgbClr val="FFFF00"/>
                </a:solidFill>
              </a:rPr>
              <a:t>, </a:t>
            </a:r>
            <a:r>
              <a:rPr lang="fr-FR" sz="2000" b="1" dirty="0" err="1">
                <a:solidFill>
                  <a:srgbClr val="FFFF00"/>
                </a:solidFill>
              </a:rPr>
              <a:t>Malviya</a:t>
            </a:r>
            <a:r>
              <a:rPr lang="fr-FR" sz="2000" b="1" dirty="0">
                <a:solidFill>
                  <a:srgbClr val="FFFF00"/>
                </a:solidFill>
              </a:rPr>
              <a:t> Nagar, Jaipur, Rajasthan - Inde. WTP offrira des espaces de bureaux, des appartements, un espace de divertissement et de nombreuses nouvelles attractions pour la première fois dans la ville de Jaipur.</a:t>
            </a:r>
          </a:p>
        </p:txBody>
      </p:sp>
    </p:spTree>
    <p:extLst>
      <p:ext uri="{BB962C8B-B14F-4D97-AF65-F5344CB8AC3E}">
        <p14:creationId xmlns:p14="http://schemas.microsoft.com/office/powerpoint/2010/main" val="123353745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</p:transition>
    </mc:Choice>
    <mc:Fallback>
      <p:transition spd="slow" advClick="0" advTm="1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léger, éclairage&#10;&#10;Description générée automatiquement">
            <a:extLst>
              <a:ext uri="{FF2B5EF4-FFF2-40B4-BE49-F238E27FC236}">
                <a16:creationId xmlns:a16="http://schemas.microsoft.com/office/drawing/2014/main" id="{9A586F80-ED04-7294-7D50-327A27378F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6000" y="549000"/>
            <a:ext cx="7680000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54FB38-96CD-FEB0-7A3F-E4C1903DA43D}"/>
              </a:ext>
            </a:extLst>
          </p:cNvPr>
          <p:cNvSpPr txBox="1"/>
          <p:nvPr/>
        </p:nvSpPr>
        <p:spPr>
          <a:xfrm>
            <a:off x="4151150" y="6396335"/>
            <a:ext cx="11569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Rajasthan </a:t>
            </a:r>
            <a:r>
              <a:rPr lang="fr-FR" sz="2400" b="1" dirty="0" err="1">
                <a:solidFill>
                  <a:srgbClr val="FFFF00"/>
                </a:solidFill>
              </a:rPr>
              <a:t>Vidhan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Sabha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351243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</p:transition>
    </mc:Choice>
    <mc:Fallback>
      <p:transition spd="slow" advClick="0" advTm="1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bâtiment&#10;&#10;Description générée automatiquement">
            <a:extLst>
              <a:ext uri="{FF2B5EF4-FFF2-40B4-BE49-F238E27FC236}">
                <a16:creationId xmlns:a16="http://schemas.microsoft.com/office/drawing/2014/main" id="{55D710AC-7951-EF83-A5A8-468548BC73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6000" y="549000"/>
            <a:ext cx="7680000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557D43-8C8E-9F4E-0814-CD845C8AED98}"/>
              </a:ext>
            </a:extLst>
          </p:cNvPr>
          <p:cNvSpPr txBox="1"/>
          <p:nvPr/>
        </p:nvSpPr>
        <p:spPr>
          <a:xfrm>
            <a:off x="4927600" y="6396335"/>
            <a:ext cx="10248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Palais de la ville</a:t>
            </a:r>
          </a:p>
        </p:txBody>
      </p:sp>
    </p:spTree>
    <p:extLst>
      <p:ext uri="{BB962C8B-B14F-4D97-AF65-F5344CB8AC3E}">
        <p14:creationId xmlns:p14="http://schemas.microsoft.com/office/powerpoint/2010/main" val="306979184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</p:transition>
    </mc:Choice>
    <mc:Fallback>
      <p:transition spd="slow" advClick="0" advTm="1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Site historique&#10;&#10;Description générée automatiquement">
            <a:extLst>
              <a:ext uri="{FF2B5EF4-FFF2-40B4-BE49-F238E27FC236}">
                <a16:creationId xmlns:a16="http://schemas.microsoft.com/office/drawing/2014/main" id="{D63A9C18-6EB0-9BBF-AA2C-88191C9F06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1309" y="549000"/>
            <a:ext cx="7680000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17C64E7-7A0D-9640-B42D-8F20E9D6413B}"/>
              </a:ext>
            </a:extLst>
          </p:cNvPr>
          <p:cNvSpPr txBox="1"/>
          <p:nvPr/>
        </p:nvSpPr>
        <p:spPr>
          <a:xfrm>
            <a:off x="5638800" y="6354772"/>
            <a:ext cx="10792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Galtaji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911036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</p:transition>
    </mc:Choice>
    <mc:Fallback>
      <p:transition spd="slow" advClick="0" advTm="1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toit&#10;&#10;Description générée automatiquement">
            <a:extLst>
              <a:ext uri="{FF2B5EF4-FFF2-40B4-BE49-F238E27FC236}">
                <a16:creationId xmlns:a16="http://schemas.microsoft.com/office/drawing/2014/main" id="{B8D7130B-D2D7-1A7E-7A4B-807935AEC9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2877" y="359664"/>
            <a:ext cx="9606245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3CF94B-387C-FC60-7CAB-17ECE148B6D8}"/>
              </a:ext>
            </a:extLst>
          </p:cNvPr>
          <p:cNvSpPr txBox="1"/>
          <p:nvPr/>
        </p:nvSpPr>
        <p:spPr>
          <a:xfrm>
            <a:off x="4918364" y="6119664"/>
            <a:ext cx="11125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Fort de </a:t>
            </a:r>
            <a:r>
              <a:rPr lang="fr-FR" sz="2400" b="1" dirty="0" err="1">
                <a:solidFill>
                  <a:srgbClr val="FFFF00"/>
                </a:solidFill>
              </a:rPr>
              <a:t>Nahargarh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618064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</p:transition>
    </mc:Choice>
    <mc:Fallback>
      <p:transition spd="slow" advClick="0" advTm="1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plein air, bâtiment, temple&#10;&#10;Description générée automatiquement">
            <a:extLst>
              <a:ext uri="{FF2B5EF4-FFF2-40B4-BE49-F238E27FC236}">
                <a16:creationId xmlns:a16="http://schemas.microsoft.com/office/drawing/2014/main" id="{190332D1-B03C-6C06-E780-94D346CC8D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6000" y="415636"/>
            <a:ext cx="10240000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1DAC7F4-9129-6829-CD2A-0FAB3293DE70}"/>
              </a:ext>
            </a:extLst>
          </p:cNvPr>
          <p:cNvSpPr txBox="1"/>
          <p:nvPr/>
        </p:nvSpPr>
        <p:spPr>
          <a:xfrm>
            <a:off x="4946072" y="6175636"/>
            <a:ext cx="9996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Temple jaïn </a:t>
            </a:r>
            <a:r>
              <a:rPr lang="fr-FR" sz="2400" b="1" dirty="0" err="1">
                <a:solidFill>
                  <a:srgbClr val="FFFF00"/>
                </a:solidFill>
              </a:rPr>
              <a:t>Sanghiji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575187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</p:transition>
    </mc:Choice>
    <mc:Fallback>
      <p:transition spd="slow" advClick="0" advTm="1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oute, ciel, arbre&#10;&#10;Description générée automatiquement">
            <a:extLst>
              <a:ext uri="{FF2B5EF4-FFF2-40B4-BE49-F238E27FC236}">
                <a16:creationId xmlns:a16="http://schemas.microsoft.com/office/drawing/2014/main" id="{BB84E087-BA3C-2499-C6B4-EF6F024A44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4310" y="258055"/>
            <a:ext cx="8643379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C36437-0249-6F02-3CA9-9F79CB6A89DF}"/>
              </a:ext>
            </a:extLst>
          </p:cNvPr>
          <p:cNvSpPr txBox="1"/>
          <p:nvPr/>
        </p:nvSpPr>
        <p:spPr>
          <a:xfrm>
            <a:off x="706581" y="6018055"/>
            <a:ext cx="107788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vie urbaine de Jaipur, la vie quotidienne dans les rues de Jaipur, Rajasthan, Inde.</a:t>
            </a:r>
          </a:p>
        </p:txBody>
      </p:sp>
    </p:spTree>
    <p:extLst>
      <p:ext uri="{BB962C8B-B14F-4D97-AF65-F5344CB8AC3E}">
        <p14:creationId xmlns:p14="http://schemas.microsoft.com/office/powerpoint/2010/main" val="277733364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</p:transition>
    </mc:Choice>
    <mc:Fallback>
      <p:transition spd="slow" advClick="0" advTm="1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Snack, assiette, plat&#10;&#10;Description générée automatiquement">
            <a:extLst>
              <a:ext uri="{FF2B5EF4-FFF2-40B4-BE49-F238E27FC236}">
                <a16:creationId xmlns:a16="http://schemas.microsoft.com/office/drawing/2014/main" id="{2231B161-BE03-73FE-C1D1-2B21805D48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6000" y="189000"/>
            <a:ext cx="6480000" cy="648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3266E7-09DB-E8F9-9648-C60AE89F1208}"/>
              </a:ext>
            </a:extLst>
          </p:cNvPr>
          <p:cNvSpPr txBox="1"/>
          <p:nvPr/>
        </p:nvSpPr>
        <p:spPr>
          <a:xfrm>
            <a:off x="471054" y="3634356"/>
            <a:ext cx="25769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Dal Bati </a:t>
            </a:r>
            <a:r>
              <a:rPr lang="fr-FR" sz="2400" b="1" dirty="0" err="1">
                <a:solidFill>
                  <a:srgbClr val="FFFF00"/>
                </a:solidFill>
              </a:rPr>
              <a:t>Churma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780417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</p:transition>
    </mc:Choice>
    <mc:Fallback>
      <p:transition spd="slow" advClick="0" advTm="1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personnes&#10;&#10;Description générée automatiquement">
            <a:extLst>
              <a:ext uri="{FF2B5EF4-FFF2-40B4-BE49-F238E27FC236}">
                <a16:creationId xmlns:a16="http://schemas.microsoft.com/office/drawing/2014/main" id="{FC3DA461-A0C0-2DAF-D871-7F55C7B2F2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256" y="549000"/>
            <a:ext cx="10249488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2736D5-6250-8A87-88FA-B7F15FF0AC02}"/>
              </a:ext>
            </a:extLst>
          </p:cNvPr>
          <p:cNvSpPr txBox="1"/>
          <p:nvPr/>
        </p:nvSpPr>
        <p:spPr>
          <a:xfrm>
            <a:off x="4281055" y="6294658"/>
            <a:ext cx="99475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Gare de Jaipur Junction</a:t>
            </a:r>
          </a:p>
        </p:txBody>
      </p:sp>
    </p:spTree>
    <p:extLst>
      <p:ext uri="{BB962C8B-B14F-4D97-AF65-F5344CB8AC3E}">
        <p14:creationId xmlns:p14="http://schemas.microsoft.com/office/powerpoint/2010/main" val="20833360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</p:transition>
    </mc:Choice>
    <mc:Fallback>
      <p:transition spd="slow" advClick="0" advTm="1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train, gare ferroviaire, transports en commun&#10;&#10;Description générée automatiquement">
            <a:extLst>
              <a:ext uri="{FF2B5EF4-FFF2-40B4-BE49-F238E27FC236}">
                <a16:creationId xmlns:a16="http://schemas.microsoft.com/office/drawing/2014/main" id="{4F4ADB91-DC70-B549-8DB7-0511543864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7302" y="531000"/>
            <a:ext cx="8697393" cy="5796000"/>
          </a:xfrm>
          <a:prstGeom prst="rect">
            <a:avLst/>
          </a:prstGeom>
          <a:ln w="7937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CE3409-D81C-7ABE-9265-057DF6266009}"/>
              </a:ext>
            </a:extLst>
          </p:cNvPr>
          <p:cNvSpPr txBox="1"/>
          <p:nvPr/>
        </p:nvSpPr>
        <p:spPr>
          <a:xfrm>
            <a:off x="5304659" y="6396335"/>
            <a:ext cx="10280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Métro de Jaipur</a:t>
            </a:r>
          </a:p>
        </p:txBody>
      </p:sp>
    </p:spTree>
    <p:extLst>
      <p:ext uri="{BB962C8B-B14F-4D97-AF65-F5344CB8AC3E}">
        <p14:creationId xmlns:p14="http://schemas.microsoft.com/office/powerpoint/2010/main" val="206829017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</p:transition>
    </mc:Choice>
    <mc:Fallback>
      <p:transition spd="slow" advClick="0" advTm="1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16003F3C-70F2-F153-1693-74BCF856E2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6000" y="424309"/>
            <a:ext cx="10240000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891C47-C12E-A1B8-CD46-45DCEA631E2E}"/>
              </a:ext>
            </a:extLst>
          </p:cNvPr>
          <p:cNvSpPr txBox="1"/>
          <p:nvPr/>
        </p:nvSpPr>
        <p:spPr>
          <a:xfrm>
            <a:off x="2327564" y="6184309"/>
            <a:ext cx="98644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Campus de l'Institut national de technologie de Malaviya</a:t>
            </a:r>
          </a:p>
        </p:txBody>
      </p:sp>
    </p:spTree>
    <p:extLst>
      <p:ext uri="{BB962C8B-B14F-4D97-AF65-F5344CB8AC3E}">
        <p14:creationId xmlns:p14="http://schemas.microsoft.com/office/powerpoint/2010/main" val="12822653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</p:transition>
    </mc:Choice>
    <mc:Fallback>
      <p:transition spd="slow" advClick="0" advTm="1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plein air, plante&#10;&#10;Description générée automatiquement">
            <a:extLst>
              <a:ext uri="{FF2B5EF4-FFF2-40B4-BE49-F238E27FC236}">
                <a16:creationId xmlns:a16="http://schemas.microsoft.com/office/drawing/2014/main" id="{716BC546-0B24-4659-C184-364E48EECF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3980" y="401782"/>
            <a:ext cx="7664040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FFE3A4-78E6-E2A7-965E-E7EC4E342A19}"/>
              </a:ext>
            </a:extLst>
          </p:cNvPr>
          <p:cNvSpPr txBox="1"/>
          <p:nvPr/>
        </p:nvSpPr>
        <p:spPr>
          <a:xfrm>
            <a:off x="5043054" y="6161782"/>
            <a:ext cx="1021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Intérieur du fort</a:t>
            </a:r>
          </a:p>
        </p:txBody>
      </p:sp>
    </p:spTree>
    <p:extLst>
      <p:ext uri="{BB962C8B-B14F-4D97-AF65-F5344CB8AC3E}">
        <p14:creationId xmlns:p14="http://schemas.microsoft.com/office/powerpoint/2010/main" val="53033614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</p:transition>
    </mc:Choice>
    <mc:Fallback>
      <p:transition spd="slow" advClick="0" advTm="1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mur, plein air, Ruines&#10;&#10;Description générée automatiquement">
            <a:extLst>
              <a:ext uri="{FF2B5EF4-FFF2-40B4-BE49-F238E27FC236}">
                <a16:creationId xmlns:a16="http://schemas.microsoft.com/office/drawing/2014/main" id="{74A7B849-BAEB-85BE-5C86-435E09FD57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4479" y="189000"/>
            <a:ext cx="7043023" cy="648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1FF5EF-C446-D382-B116-A24D34415AB2}"/>
              </a:ext>
            </a:extLst>
          </p:cNvPr>
          <p:cNvSpPr txBox="1"/>
          <p:nvPr/>
        </p:nvSpPr>
        <p:spPr>
          <a:xfrm>
            <a:off x="983673" y="2960177"/>
            <a:ext cx="27847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Jaigarh</a:t>
            </a:r>
            <a:r>
              <a:rPr lang="fr-FR" sz="2400" b="1" dirty="0">
                <a:solidFill>
                  <a:srgbClr val="FFFF00"/>
                </a:solidFill>
              </a:rPr>
              <a:t> Fort</a:t>
            </a:r>
          </a:p>
        </p:txBody>
      </p:sp>
    </p:spTree>
    <p:extLst>
      <p:ext uri="{BB962C8B-B14F-4D97-AF65-F5344CB8AC3E}">
        <p14:creationId xmlns:p14="http://schemas.microsoft.com/office/powerpoint/2010/main" val="384637712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</p:transition>
    </mc:Choice>
    <mc:Fallback>
      <p:transition spd="slow" advClick="0" advTm="1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montagne&#10;&#10;Description générée automatiquement">
            <a:extLst>
              <a:ext uri="{FF2B5EF4-FFF2-40B4-BE49-F238E27FC236}">
                <a16:creationId xmlns:a16="http://schemas.microsoft.com/office/drawing/2014/main" id="{CD29DDA2-779A-03D8-D5C6-7C1D9B9029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3980" y="318654"/>
            <a:ext cx="7664040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2C80A9-7292-936D-F493-8A8D7BA099F3}"/>
              </a:ext>
            </a:extLst>
          </p:cNvPr>
          <p:cNvSpPr txBox="1"/>
          <p:nvPr/>
        </p:nvSpPr>
        <p:spPr>
          <a:xfrm>
            <a:off x="4045528" y="6078654"/>
            <a:ext cx="98505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Fort de </a:t>
            </a:r>
            <a:r>
              <a:rPr lang="fr-FR" sz="2400" b="1" dirty="0" err="1">
                <a:solidFill>
                  <a:srgbClr val="FFFF00"/>
                </a:solidFill>
              </a:rPr>
              <a:t>Jaigarh</a:t>
            </a:r>
            <a:r>
              <a:rPr lang="fr-FR" sz="2400" b="1" dirty="0">
                <a:solidFill>
                  <a:srgbClr val="FFFF00"/>
                </a:solidFill>
              </a:rPr>
              <a:t>, Jaipur, Rajasthan</a:t>
            </a:r>
          </a:p>
        </p:txBody>
      </p:sp>
    </p:spTree>
    <p:extLst>
      <p:ext uri="{BB962C8B-B14F-4D97-AF65-F5344CB8AC3E}">
        <p14:creationId xmlns:p14="http://schemas.microsoft.com/office/powerpoint/2010/main" val="137413649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</p:transition>
    </mc:Choice>
    <mc:Fallback>
      <p:transition spd="slow" advClick="0" advTm="1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herbe, ciel&#10;&#10;Description générée automatiquement">
            <a:extLst>
              <a:ext uri="{FF2B5EF4-FFF2-40B4-BE49-F238E27FC236}">
                <a16:creationId xmlns:a16="http://schemas.microsoft.com/office/drawing/2014/main" id="{350DB34C-DB2F-ADA1-654F-5616B418B5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2981" y="382745"/>
            <a:ext cx="7680000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E5406A-FC5E-032A-1CD4-33AC9854387B}"/>
              </a:ext>
            </a:extLst>
          </p:cNvPr>
          <p:cNvSpPr txBox="1"/>
          <p:nvPr/>
        </p:nvSpPr>
        <p:spPr>
          <a:xfrm>
            <a:off x="3879272" y="6142745"/>
            <a:ext cx="105710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jardin du fort (</a:t>
            </a:r>
            <a:r>
              <a:rPr lang="fr-FR" sz="2400" b="1" dirty="0" err="1">
                <a:solidFill>
                  <a:srgbClr val="FFFF00"/>
                </a:solidFill>
              </a:rPr>
              <a:t>Charbagh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garden</a:t>
            </a:r>
            <a:r>
              <a:rPr lang="fr-FR" sz="2400" b="1" dirty="0">
                <a:solidFill>
                  <a:srgbClr val="FFFF0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23313455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</p:transition>
    </mc:Choice>
    <mc:Fallback>
      <p:transition spd="slow" advClick="0" advTm="1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rte, écriture manuscrite&#10;&#10;Description générée automatiquement">
            <a:extLst>
              <a:ext uri="{FF2B5EF4-FFF2-40B4-BE49-F238E27FC236}">
                <a16:creationId xmlns:a16="http://schemas.microsoft.com/office/drawing/2014/main" id="{CBA62146-95B9-F47E-1CF5-009BC181C7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6000" y="401782"/>
            <a:ext cx="7680000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301FEB-76EA-E8E1-58F1-FF8952801C56}"/>
              </a:ext>
            </a:extLst>
          </p:cNvPr>
          <p:cNvSpPr txBox="1"/>
          <p:nvPr/>
        </p:nvSpPr>
        <p:spPr>
          <a:xfrm>
            <a:off x="4726691" y="6225385"/>
            <a:ext cx="10418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Plan du Fort </a:t>
            </a:r>
            <a:r>
              <a:rPr lang="fr-FR" sz="2400" b="1" dirty="0" err="1">
                <a:solidFill>
                  <a:srgbClr val="FFFF00"/>
                </a:solidFill>
              </a:rPr>
              <a:t>Jaigarh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534726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</p:transition>
    </mc:Choice>
    <mc:Fallback>
      <p:transition spd="slow" advClick="0" advTm="1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avion, hiver&#10;&#10;Description générée automatiquement">
            <a:extLst>
              <a:ext uri="{FF2B5EF4-FFF2-40B4-BE49-F238E27FC236}">
                <a16:creationId xmlns:a16="http://schemas.microsoft.com/office/drawing/2014/main" id="{31B23050-85AE-A835-6E38-78E0A251B1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549000"/>
            <a:ext cx="8640000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B75BCD-752D-7080-E9F8-9CCBF3CA4BDA}"/>
              </a:ext>
            </a:extLst>
          </p:cNvPr>
          <p:cNvSpPr txBox="1"/>
          <p:nvPr/>
        </p:nvSpPr>
        <p:spPr>
          <a:xfrm>
            <a:off x="5174672" y="6361698"/>
            <a:ext cx="10903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canon </a:t>
            </a:r>
            <a:r>
              <a:rPr lang="fr-FR" sz="2400" b="1" dirty="0" err="1">
                <a:solidFill>
                  <a:srgbClr val="FFFF00"/>
                </a:solidFill>
              </a:rPr>
              <a:t>Jaivana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268605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</p:transition>
    </mc:Choice>
    <mc:Fallback>
      <p:transition spd="slow" advClick="0" advTm="1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montagne&#10;&#10;Description générée automatiquement">
            <a:extLst>
              <a:ext uri="{FF2B5EF4-FFF2-40B4-BE49-F238E27FC236}">
                <a16:creationId xmlns:a16="http://schemas.microsoft.com/office/drawing/2014/main" id="{2F72DF78-0B69-D184-87B1-962792A624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8000" y="360218"/>
            <a:ext cx="9216000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19FDE3-8466-49EB-184A-5E24982F1A04}"/>
              </a:ext>
            </a:extLst>
          </p:cNvPr>
          <p:cNvSpPr txBox="1"/>
          <p:nvPr/>
        </p:nvSpPr>
        <p:spPr>
          <a:xfrm>
            <a:off x="3796146" y="6120217"/>
            <a:ext cx="10848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Fort </a:t>
            </a:r>
            <a:r>
              <a:rPr lang="fr-FR" sz="2400" b="1" dirty="0" err="1">
                <a:solidFill>
                  <a:srgbClr val="FFFF00"/>
                </a:solidFill>
              </a:rPr>
              <a:t>Jaigarh</a:t>
            </a:r>
            <a:r>
              <a:rPr lang="fr-FR" sz="2400" b="1" dirty="0">
                <a:solidFill>
                  <a:srgbClr val="FFFF00"/>
                </a:solidFill>
              </a:rPr>
              <a:t> vu depuis le fort d'Amber.</a:t>
            </a:r>
          </a:p>
        </p:txBody>
      </p:sp>
    </p:spTree>
    <p:extLst>
      <p:ext uri="{BB962C8B-B14F-4D97-AF65-F5344CB8AC3E}">
        <p14:creationId xmlns:p14="http://schemas.microsoft.com/office/powerpoint/2010/main" val="326472131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</p:transition>
    </mc:Choice>
    <mc:Fallback>
      <p:transition spd="slow" advClick="0" advTm="1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éologie, montagne, Badlands, Makhtesh&#10;&#10;Description générée automatiquement">
            <a:extLst>
              <a:ext uri="{FF2B5EF4-FFF2-40B4-BE49-F238E27FC236}">
                <a16:creationId xmlns:a16="http://schemas.microsoft.com/office/drawing/2014/main" id="{4932D0D9-9176-0684-0C01-5679CD2462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9855" y="549000"/>
            <a:ext cx="9392290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A4265E-CC09-8BF7-83DD-0A5EC146A5E4}"/>
              </a:ext>
            </a:extLst>
          </p:cNvPr>
          <p:cNvSpPr txBox="1"/>
          <p:nvPr/>
        </p:nvSpPr>
        <p:spPr>
          <a:xfrm>
            <a:off x="2715490" y="6309000"/>
            <a:ext cx="9157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sur le massif de l'Aravalli depuis fort </a:t>
            </a:r>
            <a:r>
              <a:rPr lang="fr-FR" sz="2400" b="1" dirty="0" err="1">
                <a:solidFill>
                  <a:srgbClr val="FFFF00"/>
                </a:solidFill>
              </a:rPr>
              <a:t>Jaigarh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2853166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</p:transition>
    </mc:Choice>
    <mc:Fallback>
      <p:transition spd="slow" advClick="0" advTm="1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plein air, ciel, paysage&#10;&#10;Description générée automatiquement">
            <a:extLst>
              <a:ext uri="{FF2B5EF4-FFF2-40B4-BE49-F238E27FC236}">
                <a16:creationId xmlns:a16="http://schemas.microsoft.com/office/drawing/2014/main" id="{8E7B7EF2-A1EF-BB5B-FFFC-FDFAFD940B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3980" y="549000"/>
            <a:ext cx="7664040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8FF05A-9B86-3A9D-13B2-A505F4D8C84F}"/>
              </a:ext>
            </a:extLst>
          </p:cNvPr>
          <p:cNvSpPr txBox="1"/>
          <p:nvPr/>
        </p:nvSpPr>
        <p:spPr>
          <a:xfrm>
            <a:off x="4932218" y="6456218"/>
            <a:ext cx="11346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réservoir d'eau.</a:t>
            </a:r>
          </a:p>
        </p:txBody>
      </p:sp>
    </p:spTree>
    <p:extLst>
      <p:ext uri="{BB962C8B-B14F-4D97-AF65-F5344CB8AC3E}">
        <p14:creationId xmlns:p14="http://schemas.microsoft.com/office/powerpoint/2010/main" val="122214656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</p:transition>
    </mc:Choice>
    <mc:Fallback>
      <p:transition spd="slow" advClick="0" advTm="1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plein air, Photographie aérienne, Vue plongeante&#10;&#10;Description générée automatiquement">
            <a:extLst>
              <a:ext uri="{FF2B5EF4-FFF2-40B4-BE49-F238E27FC236}">
                <a16:creationId xmlns:a16="http://schemas.microsoft.com/office/drawing/2014/main" id="{00C28F49-BD6B-D91B-6B4D-79FA44E809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6000" y="318655"/>
            <a:ext cx="7680000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38A614-C2BF-E23D-F349-A5866FF711EF}"/>
              </a:ext>
            </a:extLst>
          </p:cNvPr>
          <p:cNvSpPr txBox="1"/>
          <p:nvPr/>
        </p:nvSpPr>
        <p:spPr>
          <a:xfrm>
            <a:off x="2256000" y="6147927"/>
            <a:ext cx="822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Une partie du réseau de fortifications qui défendaient Jaipur</a:t>
            </a:r>
          </a:p>
        </p:txBody>
      </p:sp>
    </p:spTree>
    <p:extLst>
      <p:ext uri="{BB962C8B-B14F-4D97-AF65-F5344CB8AC3E}">
        <p14:creationId xmlns:p14="http://schemas.microsoft.com/office/powerpoint/2010/main" val="65025299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</p:transition>
    </mc:Choice>
    <mc:Fallback>
      <p:transition spd="slow" advClick="0" advTm="1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norama, plein air, montagne, Photographie aérienne&#10;&#10;Description générée automatiquement">
            <a:extLst>
              <a:ext uri="{FF2B5EF4-FFF2-40B4-BE49-F238E27FC236}">
                <a16:creationId xmlns:a16="http://schemas.microsoft.com/office/drawing/2014/main" id="{229B6EFD-158C-C91E-7930-32F51782CE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058" y="1950605"/>
            <a:ext cx="11301616" cy="2484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537748-8E11-0815-ACF7-A61D289B953E}"/>
              </a:ext>
            </a:extLst>
          </p:cNvPr>
          <p:cNvSpPr txBox="1"/>
          <p:nvPr/>
        </p:nvSpPr>
        <p:spPr>
          <a:xfrm>
            <a:off x="3054926" y="4434605"/>
            <a:ext cx="99752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Vue panoramique depuis le fort </a:t>
            </a:r>
            <a:r>
              <a:rPr lang="fr-FR" sz="2800" b="1" dirty="0" err="1">
                <a:solidFill>
                  <a:srgbClr val="FFFF00"/>
                </a:solidFill>
              </a:rPr>
              <a:t>Jaigarh</a:t>
            </a:r>
            <a:r>
              <a:rPr lang="fr-FR" sz="2800" b="1" dirty="0">
                <a:solidFill>
                  <a:srgbClr val="FFFF00"/>
                </a:solidFill>
              </a:rPr>
              <a:t>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03C3EEF-51F8-9CE5-9AB1-3FD8D84C4235}"/>
              </a:ext>
            </a:extLst>
          </p:cNvPr>
          <p:cNvSpPr txBox="1"/>
          <p:nvPr/>
        </p:nvSpPr>
        <p:spPr>
          <a:xfrm>
            <a:off x="2466109" y="1368944"/>
            <a:ext cx="111529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Présente  La Ville de Jaipur (  Inde )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2919E568-74C0-301A-E336-0D2BA7BE681A}"/>
              </a:ext>
            </a:extLst>
          </p:cNvPr>
          <p:cNvSpPr txBox="1"/>
          <p:nvPr/>
        </p:nvSpPr>
        <p:spPr>
          <a:xfrm>
            <a:off x="4003964" y="4965836"/>
            <a:ext cx="56249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3797F8EB-6E8A-D64A-E5C5-36F8F888974E}"/>
              </a:ext>
            </a:extLst>
          </p:cNvPr>
          <p:cNvSpPr txBox="1"/>
          <p:nvPr/>
        </p:nvSpPr>
        <p:spPr>
          <a:xfrm>
            <a:off x="5555672" y="5489056"/>
            <a:ext cx="60682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88058445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15000">
        <p159:morph option="byObject"/>
      </p:transition>
    </mc:Choice>
    <mc:Fallback>
      <p:transition spd="slow" advClick="0" advTm="1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394</Words>
  <Application>Microsoft Office PowerPoint</Application>
  <PresentationFormat>Grand écran</PresentationFormat>
  <Paragraphs>34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6</cp:revision>
  <dcterms:created xsi:type="dcterms:W3CDTF">2023-09-20T13:04:43Z</dcterms:created>
  <dcterms:modified xsi:type="dcterms:W3CDTF">2023-09-22T04:36:12Z</dcterms:modified>
</cp:coreProperties>
</file>