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4" r:id="rId3"/>
    <p:sldId id="277" r:id="rId4"/>
    <p:sldId id="280" r:id="rId5"/>
    <p:sldId id="281" r:id="rId6"/>
    <p:sldId id="287" r:id="rId7"/>
    <p:sldId id="256" r:id="rId8"/>
    <p:sldId id="257" r:id="rId9"/>
    <p:sldId id="263" r:id="rId10"/>
    <p:sldId id="258" r:id="rId11"/>
    <p:sldId id="259" r:id="rId12"/>
    <p:sldId id="272" r:id="rId13"/>
    <p:sldId id="275" r:id="rId14"/>
    <p:sldId id="267" r:id="rId15"/>
    <p:sldId id="266" r:id="rId16"/>
    <p:sldId id="283" r:id="rId17"/>
    <p:sldId id="268" r:id="rId18"/>
    <p:sldId id="269" r:id="rId19"/>
    <p:sldId id="270" r:id="rId20"/>
    <p:sldId id="271" r:id="rId21"/>
    <p:sldId id="261" r:id="rId22"/>
    <p:sldId id="265" r:id="rId23"/>
    <p:sldId id="262" r:id="rId24"/>
    <p:sldId id="273" r:id="rId25"/>
    <p:sldId id="276" r:id="rId26"/>
    <p:sldId id="274" r:id="rId27"/>
    <p:sldId id="278" r:id="rId28"/>
    <p:sldId id="279" r:id="rId29"/>
    <p:sldId id="282" r:id="rId30"/>
    <p:sldId id="286" r:id="rId31"/>
    <p:sldId id="284" r:id="rId32"/>
    <p:sldId id="285"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I+omYAYTfQ+gDC+SWrqQ==" hashData="gnJov8ryJX8M5EM0RIy0t9ZzRv+cW0lRbatC9Sh3G08amIuZF6RyiodVp5E06ucc1MMR33lq+lk6u6ZVixPd2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0" autoAdjust="0"/>
    <p:restoredTop sz="94660"/>
  </p:normalViewPr>
  <p:slideViewPr>
    <p:cSldViewPr snapToGrid="0">
      <p:cViewPr varScale="1">
        <p:scale>
          <a:sx n="96" d="100"/>
          <a:sy n="96" d="100"/>
        </p:scale>
        <p:origin x="114"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3928E2FB-334E-4AF0-879A-546263753BEB}"/>
    <pc:docChg chg="modSld modMainMaster">
      <pc:chgData name="Daniel Moulac" userId="c676f658d14a72be" providerId="LiveId" clId="{3928E2FB-334E-4AF0-879A-546263753BEB}" dt="2023-09-22T11:05:13.830" v="40"/>
      <pc:docMkLst>
        <pc:docMk/>
      </pc:docMkLst>
      <pc:sldChg chg="modTransition">
        <pc:chgData name="Daniel Moulac" userId="c676f658d14a72be" providerId="LiveId" clId="{3928E2FB-334E-4AF0-879A-546263753BEB}" dt="2023-09-22T11:04:59.839" v="39"/>
        <pc:sldMkLst>
          <pc:docMk/>
          <pc:sldMk cId="1818614798" sldId="256"/>
        </pc:sldMkLst>
      </pc:sldChg>
      <pc:sldChg chg="modTransition">
        <pc:chgData name="Daniel Moulac" userId="c676f658d14a72be" providerId="LiveId" clId="{3928E2FB-334E-4AF0-879A-546263753BEB}" dt="2023-09-22T11:04:59.839" v="39"/>
        <pc:sldMkLst>
          <pc:docMk/>
          <pc:sldMk cId="1928891247" sldId="257"/>
        </pc:sldMkLst>
      </pc:sldChg>
      <pc:sldChg chg="modTransition">
        <pc:chgData name="Daniel Moulac" userId="c676f658d14a72be" providerId="LiveId" clId="{3928E2FB-334E-4AF0-879A-546263753BEB}" dt="2023-09-22T11:04:59.839" v="39"/>
        <pc:sldMkLst>
          <pc:docMk/>
          <pc:sldMk cId="2219120964" sldId="258"/>
        </pc:sldMkLst>
      </pc:sldChg>
      <pc:sldChg chg="modTransition">
        <pc:chgData name="Daniel Moulac" userId="c676f658d14a72be" providerId="LiveId" clId="{3928E2FB-334E-4AF0-879A-546263753BEB}" dt="2023-09-22T11:04:59.839" v="39"/>
        <pc:sldMkLst>
          <pc:docMk/>
          <pc:sldMk cId="3122665900" sldId="259"/>
        </pc:sldMkLst>
      </pc:sldChg>
      <pc:sldChg chg="modTransition">
        <pc:chgData name="Daniel Moulac" userId="c676f658d14a72be" providerId="LiveId" clId="{3928E2FB-334E-4AF0-879A-546263753BEB}" dt="2023-09-22T11:05:13.830" v="40"/>
        <pc:sldMkLst>
          <pc:docMk/>
          <pc:sldMk cId="636676274" sldId="260"/>
        </pc:sldMkLst>
      </pc:sldChg>
      <pc:sldChg chg="modTransition">
        <pc:chgData name="Daniel Moulac" userId="c676f658d14a72be" providerId="LiveId" clId="{3928E2FB-334E-4AF0-879A-546263753BEB}" dt="2023-09-22T11:04:59.839" v="39"/>
        <pc:sldMkLst>
          <pc:docMk/>
          <pc:sldMk cId="922839489" sldId="261"/>
        </pc:sldMkLst>
      </pc:sldChg>
      <pc:sldChg chg="modTransition">
        <pc:chgData name="Daniel Moulac" userId="c676f658d14a72be" providerId="LiveId" clId="{3928E2FB-334E-4AF0-879A-546263753BEB}" dt="2023-09-22T11:04:59.839" v="39"/>
        <pc:sldMkLst>
          <pc:docMk/>
          <pc:sldMk cId="3472921638" sldId="262"/>
        </pc:sldMkLst>
      </pc:sldChg>
      <pc:sldChg chg="modTransition">
        <pc:chgData name="Daniel Moulac" userId="c676f658d14a72be" providerId="LiveId" clId="{3928E2FB-334E-4AF0-879A-546263753BEB}" dt="2023-09-22T11:04:59.839" v="39"/>
        <pc:sldMkLst>
          <pc:docMk/>
          <pc:sldMk cId="342753959" sldId="263"/>
        </pc:sldMkLst>
      </pc:sldChg>
      <pc:sldChg chg="modTransition">
        <pc:chgData name="Daniel Moulac" userId="c676f658d14a72be" providerId="LiveId" clId="{3928E2FB-334E-4AF0-879A-546263753BEB}" dt="2023-09-22T11:04:59.839" v="39"/>
        <pc:sldMkLst>
          <pc:docMk/>
          <pc:sldMk cId="3325283612" sldId="264"/>
        </pc:sldMkLst>
      </pc:sldChg>
      <pc:sldChg chg="modTransition">
        <pc:chgData name="Daniel Moulac" userId="c676f658d14a72be" providerId="LiveId" clId="{3928E2FB-334E-4AF0-879A-546263753BEB}" dt="2023-09-22T11:04:59.839" v="39"/>
        <pc:sldMkLst>
          <pc:docMk/>
          <pc:sldMk cId="55674086" sldId="265"/>
        </pc:sldMkLst>
      </pc:sldChg>
      <pc:sldChg chg="modTransition">
        <pc:chgData name="Daniel Moulac" userId="c676f658d14a72be" providerId="LiveId" clId="{3928E2FB-334E-4AF0-879A-546263753BEB}" dt="2023-09-22T11:04:59.839" v="39"/>
        <pc:sldMkLst>
          <pc:docMk/>
          <pc:sldMk cId="3399757695" sldId="266"/>
        </pc:sldMkLst>
      </pc:sldChg>
      <pc:sldChg chg="modTransition">
        <pc:chgData name="Daniel Moulac" userId="c676f658d14a72be" providerId="LiveId" clId="{3928E2FB-334E-4AF0-879A-546263753BEB}" dt="2023-09-22T11:04:59.839" v="39"/>
        <pc:sldMkLst>
          <pc:docMk/>
          <pc:sldMk cId="4287626820" sldId="267"/>
        </pc:sldMkLst>
      </pc:sldChg>
      <pc:sldChg chg="modTransition">
        <pc:chgData name="Daniel Moulac" userId="c676f658d14a72be" providerId="LiveId" clId="{3928E2FB-334E-4AF0-879A-546263753BEB}" dt="2023-09-22T11:04:59.839" v="39"/>
        <pc:sldMkLst>
          <pc:docMk/>
          <pc:sldMk cId="2892707109" sldId="268"/>
        </pc:sldMkLst>
      </pc:sldChg>
      <pc:sldChg chg="modTransition">
        <pc:chgData name="Daniel Moulac" userId="c676f658d14a72be" providerId="LiveId" clId="{3928E2FB-334E-4AF0-879A-546263753BEB}" dt="2023-09-22T11:04:59.839" v="39"/>
        <pc:sldMkLst>
          <pc:docMk/>
          <pc:sldMk cId="2156793073" sldId="269"/>
        </pc:sldMkLst>
      </pc:sldChg>
      <pc:sldChg chg="modTransition">
        <pc:chgData name="Daniel Moulac" userId="c676f658d14a72be" providerId="LiveId" clId="{3928E2FB-334E-4AF0-879A-546263753BEB}" dt="2023-09-22T11:04:59.839" v="39"/>
        <pc:sldMkLst>
          <pc:docMk/>
          <pc:sldMk cId="4071037384" sldId="270"/>
        </pc:sldMkLst>
      </pc:sldChg>
      <pc:sldChg chg="modTransition">
        <pc:chgData name="Daniel Moulac" userId="c676f658d14a72be" providerId="LiveId" clId="{3928E2FB-334E-4AF0-879A-546263753BEB}" dt="2023-09-22T11:04:59.839" v="39"/>
        <pc:sldMkLst>
          <pc:docMk/>
          <pc:sldMk cId="2912917670" sldId="271"/>
        </pc:sldMkLst>
      </pc:sldChg>
      <pc:sldChg chg="modTransition">
        <pc:chgData name="Daniel Moulac" userId="c676f658d14a72be" providerId="LiveId" clId="{3928E2FB-334E-4AF0-879A-546263753BEB}" dt="2023-09-22T11:04:59.839" v="39"/>
        <pc:sldMkLst>
          <pc:docMk/>
          <pc:sldMk cId="3224116195" sldId="272"/>
        </pc:sldMkLst>
      </pc:sldChg>
      <pc:sldChg chg="modTransition">
        <pc:chgData name="Daniel Moulac" userId="c676f658d14a72be" providerId="LiveId" clId="{3928E2FB-334E-4AF0-879A-546263753BEB}" dt="2023-09-22T11:04:59.839" v="39"/>
        <pc:sldMkLst>
          <pc:docMk/>
          <pc:sldMk cId="4270827255" sldId="273"/>
        </pc:sldMkLst>
      </pc:sldChg>
      <pc:sldChg chg="modTransition">
        <pc:chgData name="Daniel Moulac" userId="c676f658d14a72be" providerId="LiveId" clId="{3928E2FB-334E-4AF0-879A-546263753BEB}" dt="2023-09-22T11:04:59.839" v="39"/>
        <pc:sldMkLst>
          <pc:docMk/>
          <pc:sldMk cId="1843949635" sldId="274"/>
        </pc:sldMkLst>
      </pc:sldChg>
      <pc:sldChg chg="modTransition">
        <pc:chgData name="Daniel Moulac" userId="c676f658d14a72be" providerId="LiveId" clId="{3928E2FB-334E-4AF0-879A-546263753BEB}" dt="2023-09-22T11:04:59.839" v="39"/>
        <pc:sldMkLst>
          <pc:docMk/>
          <pc:sldMk cId="3660266135" sldId="275"/>
        </pc:sldMkLst>
      </pc:sldChg>
      <pc:sldChg chg="modTransition">
        <pc:chgData name="Daniel Moulac" userId="c676f658d14a72be" providerId="LiveId" clId="{3928E2FB-334E-4AF0-879A-546263753BEB}" dt="2023-09-22T11:04:59.839" v="39"/>
        <pc:sldMkLst>
          <pc:docMk/>
          <pc:sldMk cId="96909599" sldId="276"/>
        </pc:sldMkLst>
      </pc:sldChg>
      <pc:sldChg chg="modTransition">
        <pc:chgData name="Daniel Moulac" userId="c676f658d14a72be" providerId="LiveId" clId="{3928E2FB-334E-4AF0-879A-546263753BEB}" dt="2023-09-22T11:04:59.839" v="39"/>
        <pc:sldMkLst>
          <pc:docMk/>
          <pc:sldMk cId="1187889403" sldId="277"/>
        </pc:sldMkLst>
      </pc:sldChg>
      <pc:sldChg chg="modTransition">
        <pc:chgData name="Daniel Moulac" userId="c676f658d14a72be" providerId="LiveId" clId="{3928E2FB-334E-4AF0-879A-546263753BEB}" dt="2023-09-22T11:04:59.839" v="39"/>
        <pc:sldMkLst>
          <pc:docMk/>
          <pc:sldMk cId="3897344962" sldId="278"/>
        </pc:sldMkLst>
      </pc:sldChg>
      <pc:sldChg chg="modTransition">
        <pc:chgData name="Daniel Moulac" userId="c676f658d14a72be" providerId="LiveId" clId="{3928E2FB-334E-4AF0-879A-546263753BEB}" dt="2023-09-22T11:04:59.839" v="39"/>
        <pc:sldMkLst>
          <pc:docMk/>
          <pc:sldMk cId="3956939549" sldId="279"/>
        </pc:sldMkLst>
      </pc:sldChg>
      <pc:sldChg chg="modTransition">
        <pc:chgData name="Daniel Moulac" userId="c676f658d14a72be" providerId="LiveId" clId="{3928E2FB-334E-4AF0-879A-546263753BEB}" dt="2023-09-22T11:04:59.839" v="39"/>
        <pc:sldMkLst>
          <pc:docMk/>
          <pc:sldMk cId="2323828444" sldId="280"/>
        </pc:sldMkLst>
      </pc:sldChg>
      <pc:sldChg chg="modTransition">
        <pc:chgData name="Daniel Moulac" userId="c676f658d14a72be" providerId="LiveId" clId="{3928E2FB-334E-4AF0-879A-546263753BEB}" dt="2023-09-22T11:04:59.839" v="39"/>
        <pc:sldMkLst>
          <pc:docMk/>
          <pc:sldMk cId="787229479" sldId="281"/>
        </pc:sldMkLst>
      </pc:sldChg>
      <pc:sldChg chg="modTransition">
        <pc:chgData name="Daniel Moulac" userId="c676f658d14a72be" providerId="LiveId" clId="{3928E2FB-334E-4AF0-879A-546263753BEB}" dt="2023-09-22T11:04:59.839" v="39"/>
        <pc:sldMkLst>
          <pc:docMk/>
          <pc:sldMk cId="2812806592" sldId="282"/>
        </pc:sldMkLst>
      </pc:sldChg>
      <pc:sldChg chg="modTransition">
        <pc:chgData name="Daniel Moulac" userId="c676f658d14a72be" providerId="LiveId" clId="{3928E2FB-334E-4AF0-879A-546263753BEB}" dt="2023-09-22T11:04:59.839" v="39"/>
        <pc:sldMkLst>
          <pc:docMk/>
          <pc:sldMk cId="2079996031" sldId="283"/>
        </pc:sldMkLst>
      </pc:sldChg>
      <pc:sldChg chg="modTransition">
        <pc:chgData name="Daniel Moulac" userId="c676f658d14a72be" providerId="LiveId" clId="{3928E2FB-334E-4AF0-879A-546263753BEB}" dt="2023-09-22T11:04:59.839" v="39"/>
        <pc:sldMkLst>
          <pc:docMk/>
          <pc:sldMk cId="1780590383" sldId="284"/>
        </pc:sldMkLst>
      </pc:sldChg>
      <pc:sldChg chg="modTransition">
        <pc:chgData name="Daniel Moulac" userId="c676f658d14a72be" providerId="LiveId" clId="{3928E2FB-334E-4AF0-879A-546263753BEB}" dt="2023-09-22T11:04:59.839" v="39"/>
        <pc:sldMkLst>
          <pc:docMk/>
          <pc:sldMk cId="3869140115" sldId="285"/>
        </pc:sldMkLst>
      </pc:sldChg>
      <pc:sldChg chg="modTransition">
        <pc:chgData name="Daniel Moulac" userId="c676f658d14a72be" providerId="LiveId" clId="{3928E2FB-334E-4AF0-879A-546263753BEB}" dt="2023-09-22T11:04:59.839" v="39"/>
        <pc:sldMkLst>
          <pc:docMk/>
          <pc:sldMk cId="2918177779" sldId="286"/>
        </pc:sldMkLst>
      </pc:sldChg>
      <pc:sldChg chg="modTransition">
        <pc:chgData name="Daniel Moulac" userId="c676f658d14a72be" providerId="LiveId" clId="{3928E2FB-334E-4AF0-879A-546263753BEB}" dt="2023-09-22T11:04:59.839" v="39"/>
        <pc:sldMkLst>
          <pc:docMk/>
          <pc:sldMk cId="70372455" sldId="287"/>
        </pc:sldMkLst>
      </pc:sldChg>
      <pc:sldMasterChg chg="modTransition modSldLayout">
        <pc:chgData name="Daniel Moulac" userId="c676f658d14a72be" providerId="LiveId" clId="{3928E2FB-334E-4AF0-879A-546263753BEB}" dt="2023-09-22T11:04:59.839" v="39"/>
        <pc:sldMasterMkLst>
          <pc:docMk/>
          <pc:sldMasterMk cId="2102167325" sldId="2147483648"/>
        </pc:sldMasterMkLst>
        <pc:sldLayoutChg chg="modTransition">
          <pc:chgData name="Daniel Moulac" userId="c676f658d14a72be" providerId="LiveId" clId="{3928E2FB-334E-4AF0-879A-546263753BEB}" dt="2023-09-22T11:04:59.839" v="39"/>
          <pc:sldLayoutMkLst>
            <pc:docMk/>
            <pc:sldMasterMk cId="2102167325" sldId="2147483648"/>
            <pc:sldLayoutMk cId="2968679036" sldId="2147483649"/>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3991152719" sldId="2147483650"/>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2761227625" sldId="2147483651"/>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2739135695" sldId="2147483652"/>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1069538806" sldId="2147483653"/>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2286964539" sldId="2147483654"/>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2044377150" sldId="2147483655"/>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2613304880" sldId="2147483656"/>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1972526815" sldId="2147483657"/>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1298364139" sldId="2147483658"/>
          </pc:sldLayoutMkLst>
        </pc:sldLayoutChg>
        <pc:sldLayoutChg chg="modTransition">
          <pc:chgData name="Daniel Moulac" userId="c676f658d14a72be" providerId="LiveId" clId="{3928E2FB-334E-4AF0-879A-546263753BEB}" dt="2023-09-22T11:04:59.839" v="39"/>
          <pc:sldLayoutMkLst>
            <pc:docMk/>
            <pc:sldMasterMk cId="2102167325" sldId="2147483648"/>
            <pc:sldLayoutMk cId="595981828"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599726-FF83-5CB6-8D79-E3C7F8DD7EA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6BF0764-4C61-390C-4955-5FDDD5652D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ACAC9C2-0E3F-4FB8-CC59-F067FC364C6F}"/>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5" name="Espace réservé du pied de page 4">
            <a:extLst>
              <a:ext uri="{FF2B5EF4-FFF2-40B4-BE49-F238E27FC236}">
                <a16:creationId xmlns:a16="http://schemas.microsoft.com/office/drawing/2014/main" id="{E65318A6-67BC-8783-E082-D7F31FDBFE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57210A-256C-2941-67F4-8E90543AC4FD}"/>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2968679036"/>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EF46E5-2D2C-1AD4-9124-71AE818A7C3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B527D79-F71D-F51B-4831-C4E4B40EADE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6015E8C-5A3F-25BE-E1F5-F1498ABCE434}"/>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5" name="Espace réservé du pied de page 4">
            <a:extLst>
              <a:ext uri="{FF2B5EF4-FFF2-40B4-BE49-F238E27FC236}">
                <a16:creationId xmlns:a16="http://schemas.microsoft.com/office/drawing/2014/main" id="{E62874AA-9F74-CAFE-4645-291779B369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6C28E2-77F6-051B-67CA-0D3B60E870AF}"/>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399115271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8E4F27-6E81-50CD-CED0-819F235DF7B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42CACDE-3024-CB36-7DBC-CF7AFCBF85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D3E74B7-6419-8F30-7393-D6EF3A0E9C39}"/>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5" name="Espace réservé du pied de page 4">
            <a:extLst>
              <a:ext uri="{FF2B5EF4-FFF2-40B4-BE49-F238E27FC236}">
                <a16:creationId xmlns:a16="http://schemas.microsoft.com/office/drawing/2014/main" id="{F12904C2-F197-FF1D-92ED-3F2B2BF5B0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A929308-E2DE-56A0-D74B-A3043D9CB2FB}"/>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276122762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31E5B0-B523-0A07-50D2-49EF7244EF9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E319FB9-6BA9-C564-8811-DCA24F56B8B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BFC59FA-CFE6-7CC0-0E43-7C2CD508143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7CA7EFE-77B9-8C45-F44E-1EFCD110066E}"/>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6" name="Espace réservé du pied de page 5">
            <a:extLst>
              <a:ext uri="{FF2B5EF4-FFF2-40B4-BE49-F238E27FC236}">
                <a16:creationId xmlns:a16="http://schemas.microsoft.com/office/drawing/2014/main" id="{77305A52-6D28-8A2B-55DB-73748899E7E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88CD8F-855E-3489-5B79-A862F4698865}"/>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273913569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7929E9-EC93-AF76-960E-25B22E24D3E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7F261C2-674A-8DE1-48AD-55B35516C1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A678895-196B-463A-2719-E04B3A2C680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EF10547-3BA4-CF89-F384-EC27172DC8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D3FB721-4997-550D-043A-7002698B3FA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96BA44D-2709-5935-DAD9-AC79DBC83396}"/>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8" name="Espace réservé du pied de page 7">
            <a:extLst>
              <a:ext uri="{FF2B5EF4-FFF2-40B4-BE49-F238E27FC236}">
                <a16:creationId xmlns:a16="http://schemas.microsoft.com/office/drawing/2014/main" id="{A2561B0F-7DDC-5120-029C-D57DFE26721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699DE12-2B47-E6D3-E42C-06011730A721}"/>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1069538806"/>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60380A-D315-326F-A4A0-8AFF110F542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E16C03B-C0EE-D9AE-D23A-C7D08F20AC9A}"/>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4" name="Espace réservé du pied de page 3">
            <a:extLst>
              <a:ext uri="{FF2B5EF4-FFF2-40B4-BE49-F238E27FC236}">
                <a16:creationId xmlns:a16="http://schemas.microsoft.com/office/drawing/2014/main" id="{CBA00696-E2EA-3A99-9242-4C12CBE24FC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682B402-1F99-A170-B42A-6F2272198BA8}"/>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228696453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011021B-A72A-92F5-4136-955D0F832A31}"/>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3" name="Espace réservé du pied de page 2">
            <a:extLst>
              <a:ext uri="{FF2B5EF4-FFF2-40B4-BE49-F238E27FC236}">
                <a16:creationId xmlns:a16="http://schemas.microsoft.com/office/drawing/2014/main" id="{AF661BA8-5191-C66C-7D03-0A38D33A9F6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09D1CE3-02FC-B82E-186D-20A9B3F8BFCD}"/>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2044377150"/>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F57945-F6D8-DA2E-28D0-EA81A7025F0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B8619AC-8DC5-F92C-0919-AC273488E0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4F51F2B-02FA-F46F-5E8D-E974792D7A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509D10C-636E-1C21-15AF-36427E8B77A9}"/>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6" name="Espace réservé du pied de page 5">
            <a:extLst>
              <a:ext uri="{FF2B5EF4-FFF2-40B4-BE49-F238E27FC236}">
                <a16:creationId xmlns:a16="http://schemas.microsoft.com/office/drawing/2014/main" id="{5C640EBD-CBA7-6A6B-3346-F348E8346FE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BFF6D5-EF3D-41BB-0B1A-DF6E7B4C2436}"/>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2613304880"/>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2AAB0F-2339-072C-D665-3AB75A54CED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92E478F-BE06-A2A9-1D9C-A9028B0063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3E64216-A202-EDBA-0B68-A2A721A6A0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304387-A347-1D29-1840-C0E93F61613F}"/>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6" name="Espace réservé du pied de page 5">
            <a:extLst>
              <a:ext uri="{FF2B5EF4-FFF2-40B4-BE49-F238E27FC236}">
                <a16:creationId xmlns:a16="http://schemas.microsoft.com/office/drawing/2014/main" id="{D5CE9218-8951-97A0-5BE7-35C299D176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09BE622-C38F-E299-F399-E78DAC33F7F9}"/>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197252681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603420-7C91-B0A4-0EC8-9BB20254801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C8EF85F-AA9B-F764-1483-F47CAACBDF3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2ADBCA-3CF3-B25F-9425-F1CD7B39ED36}"/>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5" name="Espace réservé du pied de page 4">
            <a:extLst>
              <a:ext uri="{FF2B5EF4-FFF2-40B4-BE49-F238E27FC236}">
                <a16:creationId xmlns:a16="http://schemas.microsoft.com/office/drawing/2014/main" id="{9ACE892B-459F-0698-0EBE-242FD31C93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DA6314-1128-0335-5B26-92B49D5A0A37}"/>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129836413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B04F9D9-8230-1EA2-8E13-46CD8D462E4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DCCCA5D-D3F8-C24B-0C42-5B15299FA5A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12B77F3-E4DF-3007-4CBE-8F2E98736545}"/>
              </a:ext>
            </a:extLst>
          </p:cNvPr>
          <p:cNvSpPr>
            <a:spLocks noGrp="1"/>
          </p:cNvSpPr>
          <p:nvPr>
            <p:ph type="dt" sz="half" idx="10"/>
          </p:nvPr>
        </p:nvSpPr>
        <p:spPr/>
        <p:txBody>
          <a:bodyPr/>
          <a:lstStyle/>
          <a:p>
            <a:fld id="{47019CED-8293-4A41-A2C7-8D3AF10CB099}" type="datetimeFigureOut">
              <a:rPr lang="fr-FR" smtClean="0"/>
              <a:t>22/09/2023</a:t>
            </a:fld>
            <a:endParaRPr lang="fr-FR"/>
          </a:p>
        </p:txBody>
      </p:sp>
      <p:sp>
        <p:nvSpPr>
          <p:cNvPr id="5" name="Espace réservé du pied de page 4">
            <a:extLst>
              <a:ext uri="{FF2B5EF4-FFF2-40B4-BE49-F238E27FC236}">
                <a16:creationId xmlns:a16="http://schemas.microsoft.com/office/drawing/2014/main" id="{1C41BF6D-5416-5B89-AC27-627F4AA01D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6D91D93-4B9F-BE3F-77D4-4A22F0E89964}"/>
              </a:ext>
            </a:extLst>
          </p:cNvPr>
          <p:cNvSpPr>
            <a:spLocks noGrp="1"/>
          </p:cNvSpPr>
          <p:nvPr>
            <p:ph type="sldNum" sz="quarter" idx="12"/>
          </p:nvPr>
        </p:nvSpPr>
        <p:spPr/>
        <p:txBody>
          <a:bodyPr/>
          <a:lstStyle/>
          <a:p>
            <a:fld id="{41C77515-28BA-4B1D-82FC-B3A76415CE58}" type="slidenum">
              <a:rPr lang="fr-FR" smtClean="0"/>
              <a:t>‹N°›</a:t>
            </a:fld>
            <a:endParaRPr lang="fr-FR"/>
          </a:p>
        </p:txBody>
      </p:sp>
    </p:spTree>
    <p:extLst>
      <p:ext uri="{BB962C8B-B14F-4D97-AF65-F5344CB8AC3E}">
        <p14:creationId xmlns:p14="http://schemas.microsoft.com/office/powerpoint/2010/main" val="595981828"/>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057136F-996F-6A75-7F0E-CE11C021B1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2DD0C6B-5881-5189-AF56-ABD65D6F96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B64386-5835-1BAC-2B23-CE8E1064CD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019CED-8293-4A41-A2C7-8D3AF10CB099}" type="datetimeFigureOut">
              <a:rPr lang="fr-FR" smtClean="0"/>
              <a:t>22/09/2023</a:t>
            </a:fld>
            <a:endParaRPr lang="fr-FR"/>
          </a:p>
        </p:txBody>
      </p:sp>
      <p:sp>
        <p:nvSpPr>
          <p:cNvPr id="5" name="Espace réservé du pied de page 4">
            <a:extLst>
              <a:ext uri="{FF2B5EF4-FFF2-40B4-BE49-F238E27FC236}">
                <a16:creationId xmlns:a16="http://schemas.microsoft.com/office/drawing/2014/main" id="{0C6318A6-CF8C-11B8-C776-24CD96A0D4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DDA3717-48AB-3606-820A-69DC07E020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C77515-28BA-4B1D-82FC-B3A76415CE58}" type="slidenum">
              <a:rPr lang="fr-FR" smtClean="0"/>
              <a:t>‹N°›</a:t>
            </a:fld>
            <a:endParaRPr lang="fr-FR"/>
          </a:p>
        </p:txBody>
      </p:sp>
    </p:spTree>
    <p:extLst>
      <p:ext uri="{BB962C8B-B14F-4D97-AF65-F5344CB8AC3E}">
        <p14:creationId xmlns:p14="http://schemas.microsoft.com/office/powerpoint/2010/main" val="2102167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C7720BF-7B72-5A93-FCBF-D1D9AC76193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20839" y="531159"/>
            <a:ext cx="8225117" cy="6168838"/>
          </a:xfrm>
          <a:prstGeom prst="rect">
            <a:avLst/>
          </a:prstGeom>
          <a:ln w="76200" cmpd="dbl">
            <a:solidFill>
              <a:srgbClr val="C00000"/>
            </a:solidFill>
          </a:ln>
        </p:spPr>
      </p:pic>
      <p:sp>
        <p:nvSpPr>
          <p:cNvPr id="4" name="ZoneTexte 3">
            <a:extLst>
              <a:ext uri="{FF2B5EF4-FFF2-40B4-BE49-F238E27FC236}">
                <a16:creationId xmlns:a16="http://schemas.microsoft.com/office/drawing/2014/main" id="{049B3330-7DBE-484E-4BCF-A5FBCDFA08B6}"/>
              </a:ext>
            </a:extLst>
          </p:cNvPr>
          <p:cNvSpPr txBox="1"/>
          <p:nvPr/>
        </p:nvSpPr>
        <p:spPr>
          <a:xfrm>
            <a:off x="3859306" y="5728447"/>
            <a:ext cx="4061012" cy="369332"/>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Vallée de la Creuse à CROZANT</a:t>
            </a:r>
          </a:p>
        </p:txBody>
      </p:sp>
      <p:sp>
        <p:nvSpPr>
          <p:cNvPr id="2" name="Rectangle 1">
            <a:extLst>
              <a:ext uri="{FF2B5EF4-FFF2-40B4-BE49-F238E27FC236}">
                <a16:creationId xmlns:a16="http://schemas.microsoft.com/office/drawing/2014/main" id="{2B72F337-EF03-1EE1-1266-13F0F121648E}"/>
              </a:ext>
            </a:extLst>
          </p:cNvPr>
          <p:cNvSpPr/>
          <p:nvPr/>
        </p:nvSpPr>
        <p:spPr>
          <a:xfrm>
            <a:off x="3177915" y="531159"/>
            <a:ext cx="5710966" cy="923330"/>
          </a:xfrm>
          <a:prstGeom prst="rect">
            <a:avLst/>
          </a:prstGeom>
          <a:solidFill>
            <a:schemeClr val="accent5">
              <a:lumMod val="75000"/>
            </a:schemeClr>
          </a:solidFill>
        </p:spPr>
        <p:txBody>
          <a:bodyPr wrap="square" lIns="91440" tIns="45720" rIns="91440" bIns="45720">
            <a:spAutoFit/>
          </a:bodyPr>
          <a:lstStyle/>
          <a:p>
            <a:pPr algn="ctr"/>
            <a:r>
              <a:rPr lang="fr-FR"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Vallée des Peintres</a:t>
            </a:r>
            <a:endParaRPr lang="fr-FR"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5" name="ZoneTexte 4">
            <a:extLst>
              <a:ext uri="{FF2B5EF4-FFF2-40B4-BE49-F238E27FC236}">
                <a16:creationId xmlns:a16="http://schemas.microsoft.com/office/drawing/2014/main" id="{94F8A5A7-FA8C-A37D-1AC0-951E5F3060E3}"/>
              </a:ext>
            </a:extLst>
          </p:cNvPr>
          <p:cNvSpPr txBox="1"/>
          <p:nvPr/>
        </p:nvSpPr>
        <p:spPr>
          <a:xfrm>
            <a:off x="3279913" y="69494"/>
            <a:ext cx="7142922" cy="461665"/>
          </a:xfrm>
          <a:prstGeom prst="rect">
            <a:avLst/>
          </a:prstGeom>
          <a:noFill/>
        </p:spPr>
        <p:txBody>
          <a:bodyPr wrap="square" rtlCol="0">
            <a:spAutoFit/>
          </a:bodyPr>
          <a:lstStyle/>
          <a:p>
            <a:r>
              <a:rPr lang="fr-FR" sz="2400" b="1" dirty="0">
                <a:solidFill>
                  <a:schemeClr val="bg1"/>
                </a:solidFill>
              </a:rPr>
              <a:t>Lorient  Vous Propose La Vallée Des Peintres</a:t>
            </a:r>
          </a:p>
        </p:txBody>
      </p:sp>
    </p:spTree>
    <p:extLst>
      <p:ext uri="{BB962C8B-B14F-4D97-AF65-F5344CB8AC3E}">
        <p14:creationId xmlns:p14="http://schemas.microsoft.com/office/powerpoint/2010/main" val="636676274"/>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sndAc>
          <p:stSnd loop="1">
            <p:snd r:embed="rId2" name="Heavenly Violin.wav"/>
          </p:stSnd>
        </p:sndAc>
      </p:transition>
    </mc:Choice>
    <mc:Fallback>
      <p:transition spd="slow" advClick="0" advTm="15000">
        <p:fade/>
        <p:sndAc>
          <p:stSnd loop="1">
            <p:snd r:embed="rId2" name="Heavenly Violi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B3B62A4-5B0A-DF23-CA7C-F65955D8F99D}"/>
              </a:ext>
            </a:extLst>
          </p:cNvPr>
          <p:cNvSpPr txBox="1"/>
          <p:nvPr/>
        </p:nvSpPr>
        <p:spPr>
          <a:xfrm>
            <a:off x="4276165" y="5957047"/>
            <a:ext cx="3496235" cy="369332"/>
          </a:xfrm>
          <a:prstGeom prst="rect">
            <a:avLst/>
          </a:prstGeom>
          <a:noFill/>
        </p:spPr>
        <p:txBody>
          <a:bodyPr wrap="square" rtlCol="0">
            <a:spAutoFit/>
          </a:bodyPr>
          <a:lstStyle/>
          <a:p>
            <a:r>
              <a:rPr lang="fr-FR" i="1" dirty="0">
                <a:solidFill>
                  <a:schemeClr val="bg1"/>
                </a:solidFill>
              </a:rPr>
              <a:t>Confluent des deux Creuse</a:t>
            </a:r>
          </a:p>
        </p:txBody>
      </p:sp>
      <p:sp>
        <p:nvSpPr>
          <p:cNvPr id="2" name="ZoneTexte 1">
            <a:extLst>
              <a:ext uri="{FF2B5EF4-FFF2-40B4-BE49-F238E27FC236}">
                <a16:creationId xmlns:a16="http://schemas.microsoft.com/office/drawing/2014/main" id="{F3235373-DCA5-05FB-E9C3-A61E5445B6A0}"/>
              </a:ext>
            </a:extLst>
          </p:cNvPr>
          <p:cNvSpPr txBox="1"/>
          <p:nvPr/>
        </p:nvSpPr>
        <p:spPr>
          <a:xfrm>
            <a:off x="8269941" y="1035424"/>
            <a:ext cx="3590365" cy="4093428"/>
          </a:xfrm>
          <a:prstGeom prst="rect">
            <a:avLst/>
          </a:prstGeom>
          <a:noFill/>
        </p:spPr>
        <p:txBody>
          <a:bodyPr wrap="square" rtlCol="0">
            <a:spAutoFit/>
          </a:bodyPr>
          <a:lstStyle/>
          <a:p>
            <a:r>
              <a:rPr lang="fr-FR" sz="2000" b="1" dirty="0">
                <a:latin typeface="Times New Roman" panose="02020603050405020304" pitchFamily="18" charset="0"/>
                <a:cs typeface="Times New Roman" panose="02020603050405020304" pitchFamily="18" charset="0"/>
              </a:rPr>
              <a:t>VALLEE DES PEINTRES</a:t>
            </a:r>
          </a:p>
          <a:p>
            <a:endParaRPr lang="fr-FR" sz="2000" b="1" dirty="0">
              <a:latin typeface="Times New Roman" panose="02020603050405020304" pitchFamily="18" charset="0"/>
              <a:cs typeface="Times New Roman" panose="02020603050405020304" pitchFamily="18" charset="0"/>
            </a:endParaRPr>
          </a:p>
          <a:p>
            <a:r>
              <a:rPr lang="fr-FR" sz="2000" b="1" dirty="0">
                <a:latin typeface="Times New Roman" panose="02020603050405020304" pitchFamily="18" charset="0"/>
                <a:cs typeface="Times New Roman" panose="02020603050405020304" pitchFamily="18" charset="0"/>
              </a:rPr>
              <a:t>Escapade champêtre</a:t>
            </a:r>
          </a:p>
          <a:p>
            <a:endParaRPr lang="fr-FR" sz="2000" b="1" dirty="0">
              <a:latin typeface="Times New Roman" panose="02020603050405020304" pitchFamily="18" charset="0"/>
              <a:cs typeface="Times New Roman" panose="02020603050405020304" pitchFamily="18" charset="0"/>
            </a:endParaRPr>
          </a:p>
          <a:p>
            <a:r>
              <a:rPr lang="fr-FR" sz="2000" b="1" dirty="0">
                <a:latin typeface="Times New Roman" panose="02020603050405020304" pitchFamily="18" charset="0"/>
                <a:cs typeface="Times New Roman" panose="02020603050405020304" pitchFamily="18" charset="0"/>
              </a:rPr>
              <a:t>La CREUSE tout en méandres et, surplombs rocheux, prairies et forêts, vallonnements. Une balade qui entraîne sur les pas des peintres impressionnistes qui ont posés leur chevalet entre CROZANT et FRESSELINES, sur le bord de la rivière.</a:t>
            </a:r>
          </a:p>
        </p:txBody>
      </p:sp>
      <p:pic>
        <p:nvPicPr>
          <p:cNvPr id="6" name="Image 5">
            <a:extLst>
              <a:ext uri="{FF2B5EF4-FFF2-40B4-BE49-F238E27FC236}">
                <a16:creationId xmlns:a16="http://schemas.microsoft.com/office/drawing/2014/main" id="{00B71567-E7D6-2B65-E878-6E78F640C0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9697" y="646678"/>
            <a:ext cx="7572935" cy="5679701"/>
          </a:xfrm>
          <a:prstGeom prst="rect">
            <a:avLst/>
          </a:prstGeom>
          <a:ln w="76200" cmpd="dbl">
            <a:solidFill>
              <a:srgbClr val="C00000"/>
            </a:solidFill>
          </a:ln>
        </p:spPr>
      </p:pic>
    </p:spTree>
    <p:extLst>
      <p:ext uri="{BB962C8B-B14F-4D97-AF65-F5344CB8AC3E}">
        <p14:creationId xmlns:p14="http://schemas.microsoft.com/office/powerpoint/2010/main" val="3325283612"/>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1BD13DD-DDE4-906F-7879-F81DC2F92C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91117" y="1590573"/>
            <a:ext cx="5556437" cy="4477972"/>
          </a:xfrm>
          <a:prstGeom prst="rect">
            <a:avLst/>
          </a:prstGeom>
          <a:ln w="76200" cmpd="dbl">
            <a:solidFill>
              <a:srgbClr val="C00000"/>
            </a:solidFill>
          </a:ln>
        </p:spPr>
      </p:pic>
      <p:sp>
        <p:nvSpPr>
          <p:cNvPr id="4" name="ZoneTexte 3">
            <a:extLst>
              <a:ext uri="{FF2B5EF4-FFF2-40B4-BE49-F238E27FC236}">
                <a16:creationId xmlns:a16="http://schemas.microsoft.com/office/drawing/2014/main" id="{2AEAB050-87CB-5FF2-C76E-4A7C32BACE02}"/>
              </a:ext>
            </a:extLst>
          </p:cNvPr>
          <p:cNvSpPr txBox="1"/>
          <p:nvPr/>
        </p:nvSpPr>
        <p:spPr>
          <a:xfrm>
            <a:off x="2891117" y="6360459"/>
            <a:ext cx="6212541" cy="369332"/>
          </a:xfrm>
          <a:prstGeom prst="rect">
            <a:avLst/>
          </a:prstGeom>
          <a:noFill/>
        </p:spPr>
        <p:txBody>
          <a:bodyPr wrap="square" rtlCol="0">
            <a:spAutoFit/>
          </a:bodyPr>
          <a:lstStyle/>
          <a:p>
            <a:r>
              <a:rPr lang="fr-FR" dirty="0"/>
              <a:t>MONET  le bloc – étude de rocher 1889 – Musée Chicago</a:t>
            </a:r>
          </a:p>
        </p:txBody>
      </p:sp>
      <p:sp>
        <p:nvSpPr>
          <p:cNvPr id="2" name="ZoneTexte 1">
            <a:extLst>
              <a:ext uri="{FF2B5EF4-FFF2-40B4-BE49-F238E27FC236}">
                <a16:creationId xmlns:a16="http://schemas.microsoft.com/office/drawing/2014/main" id="{F0ECC5F4-36FF-6BC7-28F2-D50BEFE1CDA8}"/>
              </a:ext>
            </a:extLst>
          </p:cNvPr>
          <p:cNvSpPr txBox="1"/>
          <p:nvPr/>
        </p:nvSpPr>
        <p:spPr>
          <a:xfrm>
            <a:off x="968188" y="430306"/>
            <a:ext cx="10058400" cy="1015663"/>
          </a:xfrm>
          <a:prstGeom prst="rect">
            <a:avLst/>
          </a:prstGeom>
          <a:noFill/>
        </p:spPr>
        <p:txBody>
          <a:bodyPr wrap="square" rtlCol="0">
            <a:spAutoFit/>
          </a:bodyPr>
          <a:lstStyle/>
          <a:p>
            <a:r>
              <a:rPr lang="fr-FR" sz="2000" b="1" dirty="0">
                <a:latin typeface="Times New Roman" panose="02020603050405020304" pitchFamily="18" charset="0"/>
                <a:cs typeface="Times New Roman" panose="02020603050405020304" pitchFamily="18" charset="0"/>
              </a:rPr>
              <a:t>En 1889 MONET plante son chevalet à FRESSELINES, à la confluence des deux Creuse</a:t>
            </a:r>
          </a:p>
          <a:p>
            <a:r>
              <a:rPr lang="fr-FR" sz="2000" b="1" dirty="0">
                <a:latin typeface="Times New Roman" panose="02020603050405020304" pitchFamily="18" charset="0"/>
                <a:cs typeface="Times New Roman" panose="02020603050405020304" pitchFamily="18" charset="0"/>
              </a:rPr>
              <a:t>Schistes  au dessus de la rivière, collines tapissées de bruyères, horizons bleu-vert, l’artiste</a:t>
            </a:r>
          </a:p>
          <a:p>
            <a:r>
              <a:rPr lang="fr-FR" sz="2000" b="1" dirty="0">
                <a:latin typeface="Times New Roman" panose="02020603050405020304" pitchFamily="18" charset="0"/>
                <a:cs typeface="Times New Roman" panose="02020603050405020304" pitchFamily="18" charset="0"/>
              </a:rPr>
              <a:t>Peintre est fasciné par les paysages   (quelques toiles..)</a:t>
            </a:r>
          </a:p>
        </p:txBody>
      </p:sp>
    </p:spTree>
    <p:extLst>
      <p:ext uri="{BB962C8B-B14F-4D97-AF65-F5344CB8AC3E}">
        <p14:creationId xmlns:p14="http://schemas.microsoft.com/office/powerpoint/2010/main" val="1187889403"/>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DE86678-61C6-D04B-8133-B590025FD0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9687" y="304764"/>
            <a:ext cx="8112625" cy="5894329"/>
          </a:xfrm>
          <a:prstGeom prst="rect">
            <a:avLst/>
          </a:prstGeom>
          <a:ln w="76200" cmpd="dbl">
            <a:solidFill>
              <a:srgbClr val="C00000"/>
            </a:solidFill>
          </a:ln>
        </p:spPr>
      </p:pic>
      <p:sp>
        <p:nvSpPr>
          <p:cNvPr id="4" name="ZoneTexte 3">
            <a:extLst>
              <a:ext uri="{FF2B5EF4-FFF2-40B4-BE49-F238E27FC236}">
                <a16:creationId xmlns:a16="http://schemas.microsoft.com/office/drawing/2014/main" id="{EB2A6790-AA9F-9AC9-9FC1-1EAC3102CE60}"/>
              </a:ext>
            </a:extLst>
          </p:cNvPr>
          <p:cNvSpPr txBox="1"/>
          <p:nvPr/>
        </p:nvSpPr>
        <p:spPr>
          <a:xfrm>
            <a:off x="3173506" y="6347012"/>
            <a:ext cx="5916706" cy="369332"/>
          </a:xfrm>
          <a:prstGeom prst="rect">
            <a:avLst/>
          </a:prstGeom>
          <a:noFill/>
        </p:spPr>
        <p:txBody>
          <a:bodyPr wrap="square" rtlCol="0">
            <a:spAutoFit/>
          </a:bodyPr>
          <a:lstStyle/>
          <a:p>
            <a:r>
              <a:rPr lang="fr-FR" dirty="0"/>
              <a:t>MONET ravin de la Creuse  1889 – Musée Beaux-arts Reims</a:t>
            </a:r>
          </a:p>
        </p:txBody>
      </p:sp>
    </p:spTree>
    <p:extLst>
      <p:ext uri="{BB962C8B-B14F-4D97-AF65-F5344CB8AC3E}">
        <p14:creationId xmlns:p14="http://schemas.microsoft.com/office/powerpoint/2010/main" val="2323828444"/>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9B50762-5D40-DB67-BF15-AA03B13A62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2927" y="188259"/>
            <a:ext cx="7718824" cy="6091518"/>
          </a:xfrm>
          <a:prstGeom prst="rect">
            <a:avLst/>
          </a:prstGeom>
          <a:ln w="76200" cmpd="dbl">
            <a:solidFill>
              <a:srgbClr val="C00000"/>
            </a:solidFill>
          </a:ln>
        </p:spPr>
      </p:pic>
      <p:sp>
        <p:nvSpPr>
          <p:cNvPr id="4" name="ZoneTexte 3">
            <a:extLst>
              <a:ext uri="{FF2B5EF4-FFF2-40B4-BE49-F238E27FC236}">
                <a16:creationId xmlns:a16="http://schemas.microsoft.com/office/drawing/2014/main" id="{C1C1DF06-63D9-2D17-B137-02967A4230F5}"/>
              </a:ext>
            </a:extLst>
          </p:cNvPr>
          <p:cNvSpPr txBox="1"/>
          <p:nvPr/>
        </p:nvSpPr>
        <p:spPr>
          <a:xfrm>
            <a:off x="2958353" y="6360459"/>
            <a:ext cx="6535271" cy="369332"/>
          </a:xfrm>
          <a:prstGeom prst="rect">
            <a:avLst/>
          </a:prstGeom>
          <a:noFill/>
        </p:spPr>
        <p:txBody>
          <a:bodyPr wrap="square" rtlCol="0">
            <a:spAutoFit/>
          </a:bodyPr>
          <a:lstStyle/>
          <a:p>
            <a:r>
              <a:rPr lang="fr-FR" dirty="0"/>
              <a:t>MONET  Vallée de la Creuse – 1889 – Musée Beaux-arts Boston</a:t>
            </a:r>
          </a:p>
        </p:txBody>
      </p:sp>
    </p:spTree>
    <p:extLst>
      <p:ext uri="{BB962C8B-B14F-4D97-AF65-F5344CB8AC3E}">
        <p14:creationId xmlns:p14="http://schemas.microsoft.com/office/powerpoint/2010/main" val="78722947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FDEE5D8-863D-C67D-BCC4-0028B77212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0528" y="419100"/>
            <a:ext cx="4514850" cy="6019800"/>
          </a:xfrm>
          <a:prstGeom prst="rect">
            <a:avLst/>
          </a:prstGeom>
          <a:ln w="76200" cmpd="dbl">
            <a:solidFill>
              <a:srgbClr val="C00000"/>
            </a:solidFill>
          </a:ln>
        </p:spPr>
      </p:pic>
      <p:pic>
        <p:nvPicPr>
          <p:cNvPr id="5" name="Image 4">
            <a:extLst>
              <a:ext uri="{FF2B5EF4-FFF2-40B4-BE49-F238E27FC236}">
                <a16:creationId xmlns:a16="http://schemas.microsoft.com/office/drawing/2014/main" id="{6BC7A72D-45CA-147A-3E4D-AA8A49BD28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65633" y="710543"/>
            <a:ext cx="2377440" cy="2962656"/>
          </a:xfrm>
          <a:prstGeom prst="rect">
            <a:avLst/>
          </a:prstGeom>
          <a:ln w="79375" cmpd="dbl">
            <a:solidFill>
              <a:srgbClr val="C00000"/>
            </a:solidFill>
          </a:ln>
        </p:spPr>
      </p:pic>
      <p:sp>
        <p:nvSpPr>
          <p:cNvPr id="6" name="ZoneTexte 5">
            <a:extLst>
              <a:ext uri="{FF2B5EF4-FFF2-40B4-BE49-F238E27FC236}">
                <a16:creationId xmlns:a16="http://schemas.microsoft.com/office/drawing/2014/main" id="{87CFE50A-1804-557C-F17B-97632EE336A8}"/>
              </a:ext>
            </a:extLst>
          </p:cNvPr>
          <p:cNvSpPr txBox="1"/>
          <p:nvPr/>
        </p:nvSpPr>
        <p:spPr>
          <a:xfrm>
            <a:off x="6366624" y="4047565"/>
            <a:ext cx="5372658" cy="1938992"/>
          </a:xfrm>
          <a:prstGeom prst="rect">
            <a:avLst/>
          </a:prstGeom>
          <a:noFill/>
        </p:spPr>
        <p:txBody>
          <a:bodyPr wrap="square" rtlCol="0">
            <a:spAutoFit/>
          </a:bodyPr>
          <a:lstStyle/>
          <a:p>
            <a:r>
              <a:rPr lang="fr-FR" sz="2000" dirty="0">
                <a:latin typeface="Times New Roman" panose="02020603050405020304" pitchFamily="18" charset="0"/>
                <a:cs typeface="Times New Roman" panose="02020603050405020304" pitchFamily="18" charset="0"/>
              </a:rPr>
              <a:t>Avant MONET, Georges SAND était tombée amoureuse des lieux.</a:t>
            </a:r>
          </a:p>
          <a:p>
            <a:endParaRPr lang="fr-FR" sz="2000" dirty="0">
              <a:latin typeface="Times New Roman" panose="02020603050405020304" pitchFamily="18" charset="0"/>
              <a:cs typeface="Times New Roman" panose="02020603050405020304" pitchFamily="18" charset="0"/>
            </a:endParaRPr>
          </a:p>
          <a:p>
            <a:r>
              <a:rPr lang="fr-FR" sz="2000" dirty="0">
                <a:latin typeface="Times New Roman" panose="02020603050405020304" pitchFamily="18" charset="0"/>
                <a:cs typeface="Times New Roman" panose="02020603050405020304" pitchFamily="18" charset="0"/>
              </a:rPr>
              <a:t>Plus tard, le peintre Armand GUILLAUMIN s’établit sur les bords de la rivière, attirant d’autres artistes, créant ainsi l’Ecole de CROZANT</a:t>
            </a:r>
          </a:p>
        </p:txBody>
      </p:sp>
    </p:spTree>
    <p:extLst>
      <p:ext uri="{BB962C8B-B14F-4D97-AF65-F5344CB8AC3E}">
        <p14:creationId xmlns:p14="http://schemas.microsoft.com/office/powerpoint/2010/main" val="7037245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D5393C2-E907-CE9B-05BC-F52E98F180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4059" y="303735"/>
            <a:ext cx="7576398" cy="6250529"/>
          </a:xfrm>
          <a:prstGeom prst="rect">
            <a:avLst/>
          </a:prstGeom>
          <a:ln w="76200" cmpd="dbl">
            <a:solidFill>
              <a:srgbClr val="C00000"/>
            </a:solidFill>
          </a:ln>
        </p:spPr>
      </p:pic>
      <p:sp>
        <p:nvSpPr>
          <p:cNvPr id="6" name="ZoneTexte 5">
            <a:extLst>
              <a:ext uri="{FF2B5EF4-FFF2-40B4-BE49-F238E27FC236}">
                <a16:creationId xmlns:a16="http://schemas.microsoft.com/office/drawing/2014/main" id="{32800177-CC35-A8BF-25F4-8371BD0096CC}"/>
              </a:ext>
            </a:extLst>
          </p:cNvPr>
          <p:cNvSpPr txBox="1"/>
          <p:nvPr/>
        </p:nvSpPr>
        <p:spPr>
          <a:xfrm>
            <a:off x="8780929" y="4410635"/>
            <a:ext cx="3025589" cy="1200329"/>
          </a:xfrm>
          <a:prstGeom prst="rect">
            <a:avLst/>
          </a:prstGeom>
          <a:noFill/>
        </p:spPr>
        <p:txBody>
          <a:bodyPr wrap="square" rtlCol="0">
            <a:spAutoFit/>
          </a:bodyPr>
          <a:lstStyle/>
          <a:p>
            <a:r>
              <a:rPr lang="fr-FR" dirty="0"/>
              <a:t>Armand GUILLAUMIN</a:t>
            </a:r>
          </a:p>
          <a:p>
            <a:r>
              <a:rPr lang="fr-FR" dirty="0"/>
              <a:t>Paysage de neige à CROZANT</a:t>
            </a:r>
          </a:p>
          <a:p>
            <a:endParaRPr lang="fr-FR" dirty="0"/>
          </a:p>
          <a:p>
            <a:r>
              <a:rPr lang="fr-FR" dirty="0"/>
              <a:t>Musée Malraux – Le Havre</a:t>
            </a:r>
          </a:p>
        </p:txBody>
      </p:sp>
      <p:sp>
        <p:nvSpPr>
          <p:cNvPr id="2" name="ZoneTexte 1">
            <a:extLst>
              <a:ext uri="{FF2B5EF4-FFF2-40B4-BE49-F238E27FC236}">
                <a16:creationId xmlns:a16="http://schemas.microsoft.com/office/drawing/2014/main" id="{CBB0C6C2-94C4-A997-EEE4-A46016A5EC79}"/>
              </a:ext>
            </a:extLst>
          </p:cNvPr>
          <p:cNvSpPr txBox="1"/>
          <p:nvPr/>
        </p:nvSpPr>
        <p:spPr>
          <a:xfrm>
            <a:off x="8646459" y="510988"/>
            <a:ext cx="3160059" cy="646331"/>
          </a:xfrm>
          <a:prstGeom prst="rect">
            <a:avLst/>
          </a:prstGeom>
          <a:noFill/>
        </p:spPr>
        <p:txBody>
          <a:bodyPr wrap="square" rtlCol="0">
            <a:spAutoFit/>
          </a:bodyPr>
          <a:lstStyle/>
          <a:p>
            <a:r>
              <a:rPr lang="fr-FR" b="1" dirty="0">
                <a:latin typeface="Times New Roman" panose="02020603050405020304" pitchFamily="18" charset="0"/>
                <a:cs typeface="Times New Roman" panose="02020603050405020304" pitchFamily="18" charset="0"/>
              </a:rPr>
              <a:t>ŒUVRES DE Armand</a:t>
            </a:r>
          </a:p>
          <a:p>
            <a:r>
              <a:rPr lang="fr-FR" b="1" dirty="0">
                <a:latin typeface="Times New Roman" panose="02020603050405020304" pitchFamily="18" charset="0"/>
                <a:cs typeface="Times New Roman" panose="02020603050405020304" pitchFamily="18" charset="0"/>
              </a:rPr>
              <a:t> GUILLAUMIN</a:t>
            </a:r>
          </a:p>
        </p:txBody>
      </p:sp>
    </p:spTree>
    <p:extLst>
      <p:ext uri="{BB962C8B-B14F-4D97-AF65-F5344CB8AC3E}">
        <p14:creationId xmlns:p14="http://schemas.microsoft.com/office/powerpoint/2010/main" val="1818614798"/>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E055F0D-2CCF-3E22-C621-E85D7D6DC0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50881" y="286898"/>
            <a:ext cx="7675362" cy="6284203"/>
          </a:xfrm>
          <a:prstGeom prst="rect">
            <a:avLst/>
          </a:prstGeom>
          <a:ln w="79375" cmpd="dbl">
            <a:solidFill>
              <a:srgbClr val="C00000"/>
            </a:solidFill>
          </a:ln>
        </p:spPr>
      </p:pic>
      <p:sp>
        <p:nvSpPr>
          <p:cNvPr id="4" name="ZoneTexte 3">
            <a:extLst>
              <a:ext uri="{FF2B5EF4-FFF2-40B4-BE49-F238E27FC236}">
                <a16:creationId xmlns:a16="http://schemas.microsoft.com/office/drawing/2014/main" id="{9645010B-6069-A4B2-1DB9-F8401C4505BE}"/>
              </a:ext>
            </a:extLst>
          </p:cNvPr>
          <p:cNvSpPr txBox="1"/>
          <p:nvPr/>
        </p:nvSpPr>
        <p:spPr>
          <a:xfrm>
            <a:off x="663696" y="3977197"/>
            <a:ext cx="3240741" cy="1477328"/>
          </a:xfrm>
          <a:prstGeom prst="rect">
            <a:avLst/>
          </a:prstGeom>
          <a:noFill/>
        </p:spPr>
        <p:txBody>
          <a:bodyPr wrap="square" rtlCol="0">
            <a:spAutoFit/>
          </a:bodyPr>
          <a:lstStyle/>
          <a:p>
            <a:r>
              <a:rPr lang="fr-FR" dirty="0"/>
              <a:t>Armand GUILLAUMIN</a:t>
            </a:r>
          </a:p>
          <a:p>
            <a:endParaRPr lang="fr-FR" dirty="0"/>
          </a:p>
          <a:p>
            <a:r>
              <a:rPr lang="fr-FR" dirty="0"/>
              <a:t>Pont Charraud – Crozant</a:t>
            </a:r>
          </a:p>
          <a:p>
            <a:endParaRPr lang="fr-FR" dirty="0"/>
          </a:p>
          <a:p>
            <a:r>
              <a:rPr lang="fr-FR" dirty="0"/>
              <a:t>Musée Beaux Arts-Houston</a:t>
            </a:r>
          </a:p>
        </p:txBody>
      </p:sp>
    </p:spTree>
    <p:extLst>
      <p:ext uri="{BB962C8B-B14F-4D97-AF65-F5344CB8AC3E}">
        <p14:creationId xmlns:p14="http://schemas.microsoft.com/office/powerpoint/2010/main" val="1928891247"/>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86A991C4-7406-2A28-C7EC-23369123DF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3399" y="418652"/>
            <a:ext cx="8304408" cy="6020696"/>
          </a:xfrm>
          <a:prstGeom prst="rect">
            <a:avLst/>
          </a:prstGeom>
          <a:ln w="79375" cmpd="dbl">
            <a:solidFill>
              <a:srgbClr val="C00000"/>
            </a:solidFill>
          </a:ln>
        </p:spPr>
      </p:pic>
      <p:sp>
        <p:nvSpPr>
          <p:cNvPr id="6" name="ZoneTexte 5">
            <a:extLst>
              <a:ext uri="{FF2B5EF4-FFF2-40B4-BE49-F238E27FC236}">
                <a16:creationId xmlns:a16="http://schemas.microsoft.com/office/drawing/2014/main" id="{0511CFB7-20F3-5D4E-656A-6BCA85D17A7C}"/>
              </a:ext>
            </a:extLst>
          </p:cNvPr>
          <p:cNvSpPr txBox="1"/>
          <p:nvPr/>
        </p:nvSpPr>
        <p:spPr>
          <a:xfrm>
            <a:off x="9090212" y="4235824"/>
            <a:ext cx="2823882" cy="1754326"/>
          </a:xfrm>
          <a:prstGeom prst="rect">
            <a:avLst/>
          </a:prstGeom>
          <a:noFill/>
        </p:spPr>
        <p:txBody>
          <a:bodyPr wrap="square" rtlCol="0">
            <a:spAutoFit/>
          </a:bodyPr>
          <a:lstStyle/>
          <a:p>
            <a:r>
              <a:rPr lang="fr-FR" dirty="0"/>
              <a:t>Armand GUILLAUMIN</a:t>
            </a:r>
          </a:p>
          <a:p>
            <a:r>
              <a:rPr lang="fr-FR" dirty="0"/>
              <a:t>Pâturage des Granges de Crozant – 1900</a:t>
            </a:r>
          </a:p>
          <a:p>
            <a:endParaRPr lang="fr-FR" dirty="0"/>
          </a:p>
          <a:p>
            <a:r>
              <a:rPr lang="fr-FR" dirty="0"/>
              <a:t>Fondation l’Hermitage</a:t>
            </a:r>
          </a:p>
          <a:p>
            <a:r>
              <a:rPr lang="fr-FR" dirty="0"/>
              <a:t>Lausanne</a:t>
            </a:r>
          </a:p>
        </p:txBody>
      </p:sp>
    </p:spTree>
    <p:extLst>
      <p:ext uri="{BB962C8B-B14F-4D97-AF65-F5344CB8AC3E}">
        <p14:creationId xmlns:p14="http://schemas.microsoft.com/office/powerpoint/2010/main" val="34275395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B3A79C3-9F24-CE13-532B-39230FCCDC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5800" y="180342"/>
            <a:ext cx="8096344" cy="6497316"/>
          </a:xfrm>
          <a:prstGeom prst="rect">
            <a:avLst/>
          </a:prstGeom>
          <a:ln w="76200" cmpd="dbl">
            <a:solidFill>
              <a:srgbClr val="C00000"/>
            </a:solidFill>
          </a:ln>
        </p:spPr>
      </p:pic>
      <p:sp>
        <p:nvSpPr>
          <p:cNvPr id="4" name="ZoneTexte 3">
            <a:extLst>
              <a:ext uri="{FF2B5EF4-FFF2-40B4-BE49-F238E27FC236}">
                <a16:creationId xmlns:a16="http://schemas.microsoft.com/office/drawing/2014/main" id="{BAB128DA-6D0D-091F-AD2C-B3240BE4C1B9}"/>
              </a:ext>
            </a:extLst>
          </p:cNvPr>
          <p:cNvSpPr txBox="1"/>
          <p:nvPr/>
        </p:nvSpPr>
        <p:spPr>
          <a:xfrm>
            <a:off x="9022976" y="4706471"/>
            <a:ext cx="2918012" cy="1477328"/>
          </a:xfrm>
          <a:prstGeom prst="rect">
            <a:avLst/>
          </a:prstGeom>
          <a:noFill/>
        </p:spPr>
        <p:txBody>
          <a:bodyPr wrap="square" rtlCol="0">
            <a:spAutoFit/>
          </a:bodyPr>
          <a:lstStyle/>
          <a:p>
            <a:r>
              <a:rPr lang="fr-FR" dirty="0"/>
              <a:t>Armand GUILLAUMIN</a:t>
            </a:r>
          </a:p>
          <a:p>
            <a:endParaRPr lang="fr-FR" dirty="0"/>
          </a:p>
          <a:p>
            <a:r>
              <a:rPr lang="fr-FR" dirty="0"/>
              <a:t>La roche de l’Echo-Crozant</a:t>
            </a:r>
          </a:p>
          <a:p>
            <a:r>
              <a:rPr lang="fr-FR" dirty="0"/>
              <a:t>1907 collection privée</a:t>
            </a:r>
          </a:p>
          <a:p>
            <a:endParaRPr lang="fr-FR" dirty="0"/>
          </a:p>
        </p:txBody>
      </p:sp>
    </p:spTree>
    <p:extLst>
      <p:ext uri="{BB962C8B-B14F-4D97-AF65-F5344CB8AC3E}">
        <p14:creationId xmlns:p14="http://schemas.microsoft.com/office/powerpoint/2010/main" val="2219120964"/>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D5EEC919-17D1-E6AB-1192-5387D0D1D1BE}"/>
              </a:ext>
            </a:extLst>
          </p:cNvPr>
          <p:cNvSpPr txBox="1"/>
          <p:nvPr/>
        </p:nvSpPr>
        <p:spPr>
          <a:xfrm>
            <a:off x="497541" y="4652682"/>
            <a:ext cx="3186953" cy="1477328"/>
          </a:xfrm>
          <a:prstGeom prst="rect">
            <a:avLst/>
          </a:prstGeom>
          <a:noFill/>
        </p:spPr>
        <p:txBody>
          <a:bodyPr wrap="square" rtlCol="0">
            <a:spAutoFit/>
          </a:bodyPr>
          <a:lstStyle/>
          <a:p>
            <a:r>
              <a:rPr lang="fr-FR" dirty="0"/>
              <a:t> le moulin Brigand et, ruines du château de Crozant</a:t>
            </a:r>
          </a:p>
          <a:p>
            <a:r>
              <a:rPr lang="fr-FR" dirty="0"/>
              <a:t>Collection privée</a:t>
            </a:r>
          </a:p>
          <a:p>
            <a:endParaRPr lang="fr-FR" dirty="0"/>
          </a:p>
          <a:p>
            <a:r>
              <a:rPr lang="fr-FR" dirty="0"/>
              <a:t>par Armand GUILLAUMIN</a:t>
            </a:r>
          </a:p>
        </p:txBody>
      </p:sp>
      <p:pic>
        <p:nvPicPr>
          <p:cNvPr id="3" name="Image 2">
            <a:extLst>
              <a:ext uri="{FF2B5EF4-FFF2-40B4-BE49-F238E27FC236}">
                <a16:creationId xmlns:a16="http://schemas.microsoft.com/office/drawing/2014/main" id="{938EC3D4-EA16-E9B6-3DCC-0623C931AB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90733" y="525897"/>
            <a:ext cx="7172031" cy="5916926"/>
          </a:xfrm>
          <a:prstGeom prst="rect">
            <a:avLst/>
          </a:prstGeom>
          <a:ln w="76200" cmpd="dbl">
            <a:solidFill>
              <a:srgbClr val="C00000"/>
            </a:solidFill>
          </a:ln>
        </p:spPr>
      </p:pic>
    </p:spTree>
    <p:extLst>
      <p:ext uri="{BB962C8B-B14F-4D97-AF65-F5344CB8AC3E}">
        <p14:creationId xmlns:p14="http://schemas.microsoft.com/office/powerpoint/2010/main" val="3122665900"/>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824F771-24B6-089F-9DBC-2BE0E8D6F8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0882" y="962383"/>
            <a:ext cx="5764306" cy="4741142"/>
          </a:xfrm>
          <a:prstGeom prst="rect">
            <a:avLst/>
          </a:prstGeom>
        </p:spPr>
      </p:pic>
      <p:sp>
        <p:nvSpPr>
          <p:cNvPr id="4" name="ZoneTexte 3">
            <a:extLst>
              <a:ext uri="{FF2B5EF4-FFF2-40B4-BE49-F238E27FC236}">
                <a16:creationId xmlns:a16="http://schemas.microsoft.com/office/drawing/2014/main" id="{3D890C0A-FCF2-7471-4833-6313013F7088}"/>
              </a:ext>
            </a:extLst>
          </p:cNvPr>
          <p:cNvSpPr txBox="1"/>
          <p:nvPr/>
        </p:nvSpPr>
        <p:spPr>
          <a:xfrm>
            <a:off x="7987553" y="4074459"/>
            <a:ext cx="3455894" cy="1200329"/>
          </a:xfrm>
          <a:prstGeom prst="rect">
            <a:avLst/>
          </a:prstGeom>
          <a:noFill/>
        </p:spPr>
        <p:txBody>
          <a:bodyPr wrap="square" rtlCol="0">
            <a:spAutoFit/>
          </a:bodyPr>
          <a:lstStyle/>
          <a:p>
            <a:r>
              <a:rPr lang="fr-FR" dirty="0"/>
              <a:t>GUILLAUMIN Armand</a:t>
            </a:r>
          </a:p>
          <a:p>
            <a:r>
              <a:rPr lang="fr-FR" dirty="0"/>
              <a:t>Le Moulin de Bouchardon 1898</a:t>
            </a:r>
          </a:p>
          <a:p>
            <a:endParaRPr lang="fr-FR" dirty="0"/>
          </a:p>
          <a:p>
            <a:r>
              <a:rPr lang="fr-FR" dirty="0"/>
              <a:t>Métropolitain muséum New-York</a:t>
            </a:r>
          </a:p>
        </p:txBody>
      </p:sp>
    </p:spTree>
    <p:extLst>
      <p:ext uri="{BB962C8B-B14F-4D97-AF65-F5344CB8AC3E}">
        <p14:creationId xmlns:p14="http://schemas.microsoft.com/office/powerpoint/2010/main" val="322411619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1DF272D-16C6-5DAD-0308-4CA0CFE831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49070" y="803210"/>
            <a:ext cx="7409330" cy="4931835"/>
          </a:xfrm>
          <a:prstGeom prst="rect">
            <a:avLst/>
          </a:prstGeom>
          <a:ln w="76200" cmpd="dbl">
            <a:solidFill>
              <a:srgbClr val="C00000"/>
            </a:solidFill>
          </a:ln>
        </p:spPr>
      </p:pic>
    </p:spTree>
    <p:extLst>
      <p:ext uri="{BB962C8B-B14F-4D97-AF65-F5344CB8AC3E}">
        <p14:creationId xmlns:p14="http://schemas.microsoft.com/office/powerpoint/2010/main" val="366026613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E481ECE-1F6D-0535-B88C-C2AC057E67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0610" y="1009509"/>
            <a:ext cx="6933685" cy="4638256"/>
          </a:xfrm>
          <a:prstGeom prst="rect">
            <a:avLst/>
          </a:prstGeom>
          <a:ln w="79375" cmpd="dbl">
            <a:solidFill>
              <a:srgbClr val="C00000"/>
            </a:solidFill>
          </a:ln>
        </p:spPr>
      </p:pic>
      <p:sp>
        <p:nvSpPr>
          <p:cNvPr id="4" name="ZoneTexte 3">
            <a:extLst>
              <a:ext uri="{FF2B5EF4-FFF2-40B4-BE49-F238E27FC236}">
                <a16:creationId xmlns:a16="http://schemas.microsoft.com/office/drawing/2014/main" id="{479D94E0-7417-6F7E-3CDA-CFE84B01DE41}"/>
              </a:ext>
            </a:extLst>
          </p:cNvPr>
          <p:cNvSpPr txBox="1"/>
          <p:nvPr/>
        </p:nvSpPr>
        <p:spPr>
          <a:xfrm>
            <a:off x="1169894" y="5795682"/>
            <a:ext cx="6225988" cy="369332"/>
          </a:xfrm>
          <a:prstGeom prst="rect">
            <a:avLst/>
          </a:prstGeom>
          <a:noFill/>
        </p:spPr>
        <p:txBody>
          <a:bodyPr wrap="square" rtlCol="0">
            <a:spAutoFit/>
          </a:bodyPr>
          <a:lstStyle/>
          <a:p>
            <a:r>
              <a:rPr lang="fr-FR" dirty="0"/>
              <a:t>Intérieur de l’espace MONET- ROLLINAT*</a:t>
            </a:r>
          </a:p>
        </p:txBody>
      </p:sp>
      <p:sp>
        <p:nvSpPr>
          <p:cNvPr id="5" name="ZoneTexte 4">
            <a:extLst>
              <a:ext uri="{FF2B5EF4-FFF2-40B4-BE49-F238E27FC236}">
                <a16:creationId xmlns:a16="http://schemas.microsoft.com/office/drawing/2014/main" id="{8F471036-76D2-53B8-803B-34A8356B7C31}"/>
              </a:ext>
            </a:extLst>
          </p:cNvPr>
          <p:cNvSpPr txBox="1"/>
          <p:nvPr/>
        </p:nvSpPr>
        <p:spPr>
          <a:xfrm>
            <a:off x="8103579" y="1869141"/>
            <a:ext cx="3487786" cy="923330"/>
          </a:xfrm>
          <a:prstGeom prst="rect">
            <a:avLst/>
          </a:prstGeom>
          <a:noFill/>
        </p:spPr>
        <p:txBody>
          <a:bodyPr wrap="square" rtlCol="0">
            <a:spAutoFit/>
          </a:bodyPr>
          <a:lstStyle/>
          <a:p>
            <a:r>
              <a:rPr lang="fr-FR" dirty="0"/>
              <a:t>*Maurice ROLLINAT  est un poète</a:t>
            </a:r>
          </a:p>
          <a:p>
            <a:endParaRPr lang="fr-FR" dirty="0"/>
          </a:p>
          <a:p>
            <a:r>
              <a:rPr lang="fr-FR" dirty="0"/>
              <a:t> résident de Fresselines</a:t>
            </a:r>
          </a:p>
        </p:txBody>
      </p:sp>
      <p:sp>
        <p:nvSpPr>
          <p:cNvPr id="2" name="ZoneTexte 1">
            <a:extLst>
              <a:ext uri="{FF2B5EF4-FFF2-40B4-BE49-F238E27FC236}">
                <a16:creationId xmlns:a16="http://schemas.microsoft.com/office/drawing/2014/main" id="{78859195-7A87-C008-1B02-15BA0527253F}"/>
              </a:ext>
            </a:extLst>
          </p:cNvPr>
          <p:cNvSpPr txBox="1"/>
          <p:nvPr/>
        </p:nvSpPr>
        <p:spPr>
          <a:xfrm>
            <a:off x="1062318" y="322729"/>
            <a:ext cx="10300447" cy="369332"/>
          </a:xfrm>
          <a:prstGeom prst="rect">
            <a:avLst/>
          </a:prstGeom>
          <a:noFill/>
        </p:spPr>
        <p:txBody>
          <a:bodyPr wrap="square" rtlCol="0">
            <a:spAutoFit/>
          </a:bodyPr>
          <a:lstStyle/>
          <a:p>
            <a:r>
              <a:rPr lang="fr-FR" b="1" dirty="0">
                <a:latin typeface="Times New Roman" panose="02020603050405020304" pitchFamily="18" charset="0"/>
                <a:cs typeface="Times New Roman" panose="02020603050405020304" pitchFamily="18" charset="0"/>
              </a:rPr>
              <a:t> à FRESSELINES : un Espace MONET - ROLLINAT</a:t>
            </a:r>
          </a:p>
        </p:txBody>
      </p:sp>
    </p:spTree>
    <p:extLst>
      <p:ext uri="{BB962C8B-B14F-4D97-AF65-F5344CB8AC3E}">
        <p14:creationId xmlns:p14="http://schemas.microsoft.com/office/powerpoint/2010/main" val="4287626820"/>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C3615FEB-389E-6302-F9E2-C3C6CC374389}"/>
              </a:ext>
            </a:extLst>
          </p:cNvPr>
          <p:cNvSpPr txBox="1"/>
          <p:nvPr/>
        </p:nvSpPr>
        <p:spPr>
          <a:xfrm>
            <a:off x="2675965" y="6373906"/>
            <a:ext cx="5862917" cy="369332"/>
          </a:xfrm>
          <a:prstGeom prst="rect">
            <a:avLst/>
          </a:prstGeom>
          <a:noFill/>
        </p:spPr>
        <p:txBody>
          <a:bodyPr wrap="square" rtlCol="0">
            <a:spAutoFit/>
          </a:bodyPr>
          <a:lstStyle/>
          <a:p>
            <a:r>
              <a:rPr lang="fr-FR" dirty="0"/>
              <a:t>FRESSELINES  espace MONET - ROLLINAT</a:t>
            </a:r>
          </a:p>
        </p:txBody>
      </p:sp>
      <p:pic>
        <p:nvPicPr>
          <p:cNvPr id="7" name="Image 6">
            <a:extLst>
              <a:ext uri="{FF2B5EF4-FFF2-40B4-BE49-F238E27FC236}">
                <a16:creationId xmlns:a16="http://schemas.microsoft.com/office/drawing/2014/main" id="{37B2883D-5B89-25C3-0C70-7E037BFFD9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52665" y="546498"/>
            <a:ext cx="7429217" cy="5571913"/>
          </a:xfrm>
          <a:prstGeom prst="rect">
            <a:avLst/>
          </a:prstGeom>
          <a:ln w="76200" cmpd="dbl">
            <a:solidFill>
              <a:srgbClr val="C00000"/>
            </a:solidFill>
          </a:ln>
        </p:spPr>
      </p:pic>
    </p:spTree>
    <p:extLst>
      <p:ext uri="{BB962C8B-B14F-4D97-AF65-F5344CB8AC3E}">
        <p14:creationId xmlns:p14="http://schemas.microsoft.com/office/powerpoint/2010/main" val="339975769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8F22BBB-D40C-7250-E625-A257EFA08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282" y="477065"/>
            <a:ext cx="5207382" cy="5903869"/>
          </a:xfrm>
          <a:prstGeom prst="rect">
            <a:avLst/>
          </a:prstGeom>
          <a:ln w="76200" cmpd="dbl">
            <a:solidFill>
              <a:srgbClr val="C00000"/>
            </a:solidFill>
          </a:ln>
        </p:spPr>
      </p:pic>
      <p:sp>
        <p:nvSpPr>
          <p:cNvPr id="4" name="ZoneTexte 3">
            <a:extLst>
              <a:ext uri="{FF2B5EF4-FFF2-40B4-BE49-F238E27FC236}">
                <a16:creationId xmlns:a16="http://schemas.microsoft.com/office/drawing/2014/main" id="{FC7CF002-A35C-4D52-B663-031A9376F4DD}"/>
              </a:ext>
            </a:extLst>
          </p:cNvPr>
          <p:cNvSpPr txBox="1"/>
          <p:nvPr/>
        </p:nvSpPr>
        <p:spPr>
          <a:xfrm>
            <a:off x="7113494" y="5446059"/>
            <a:ext cx="3832412" cy="369332"/>
          </a:xfrm>
          <a:prstGeom prst="rect">
            <a:avLst/>
          </a:prstGeom>
          <a:noFill/>
        </p:spPr>
        <p:txBody>
          <a:bodyPr wrap="square" rtlCol="0">
            <a:spAutoFit/>
          </a:bodyPr>
          <a:lstStyle/>
          <a:p>
            <a:r>
              <a:rPr lang="fr-FR" i="1" dirty="0">
                <a:latin typeface="Times New Roman" panose="02020603050405020304" pitchFamily="18" charset="0"/>
                <a:cs typeface="Times New Roman" panose="02020603050405020304" pitchFamily="18" charset="0"/>
              </a:rPr>
              <a:t>Maurice ROLLINAT  portrait 1898</a:t>
            </a:r>
          </a:p>
        </p:txBody>
      </p:sp>
      <p:sp>
        <p:nvSpPr>
          <p:cNvPr id="2" name="ZoneTexte 1">
            <a:extLst>
              <a:ext uri="{FF2B5EF4-FFF2-40B4-BE49-F238E27FC236}">
                <a16:creationId xmlns:a16="http://schemas.microsoft.com/office/drawing/2014/main" id="{152F6B70-74D6-0053-4F44-29FEE5336265}"/>
              </a:ext>
            </a:extLst>
          </p:cNvPr>
          <p:cNvSpPr txBox="1"/>
          <p:nvPr/>
        </p:nvSpPr>
        <p:spPr>
          <a:xfrm>
            <a:off x="7207624" y="1290918"/>
            <a:ext cx="3926541" cy="2031325"/>
          </a:xfrm>
          <a:prstGeom prst="rect">
            <a:avLst/>
          </a:prstGeom>
          <a:noFill/>
        </p:spPr>
        <p:txBody>
          <a:bodyPr wrap="square" rtlCol="0">
            <a:spAutoFit/>
          </a:bodyPr>
          <a:lstStyle/>
          <a:p>
            <a:r>
              <a:rPr lang="fr-FR" b="1" dirty="0"/>
              <a:t>Maurice ROLLINAT</a:t>
            </a:r>
          </a:p>
          <a:p>
            <a:r>
              <a:rPr lang="fr-FR" b="1" dirty="0"/>
              <a:t>( 1846 – 1903)</a:t>
            </a:r>
          </a:p>
          <a:p>
            <a:endParaRPr lang="fr-FR" b="1" dirty="0"/>
          </a:p>
          <a:p>
            <a:r>
              <a:rPr lang="fr-FR" b="1" dirty="0"/>
              <a:t>Poète – Musicien (piano) et</a:t>
            </a:r>
          </a:p>
          <a:p>
            <a:r>
              <a:rPr lang="fr-FR" b="1" dirty="0"/>
              <a:t> interprète de ses textes</a:t>
            </a:r>
          </a:p>
          <a:p>
            <a:endParaRPr lang="fr-FR" b="1" dirty="0"/>
          </a:p>
          <a:p>
            <a:r>
              <a:rPr lang="fr-FR" b="1" dirty="0"/>
              <a:t> se retire en 1883 à  Fresselines</a:t>
            </a:r>
          </a:p>
        </p:txBody>
      </p:sp>
    </p:spTree>
    <p:extLst>
      <p:ext uri="{BB962C8B-B14F-4D97-AF65-F5344CB8AC3E}">
        <p14:creationId xmlns:p14="http://schemas.microsoft.com/office/powerpoint/2010/main" val="2079996031"/>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9FD29E2-29F2-2279-8E9E-FD2CB4D515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011" y="397674"/>
            <a:ext cx="4876800" cy="3938016"/>
          </a:xfrm>
          <a:prstGeom prst="rect">
            <a:avLst/>
          </a:prstGeom>
          <a:ln w="76200" cmpd="dbl">
            <a:solidFill>
              <a:srgbClr val="C00000"/>
            </a:solidFill>
          </a:ln>
        </p:spPr>
      </p:pic>
      <p:pic>
        <p:nvPicPr>
          <p:cNvPr id="5" name="Image 4">
            <a:extLst>
              <a:ext uri="{FF2B5EF4-FFF2-40B4-BE49-F238E27FC236}">
                <a16:creationId xmlns:a16="http://schemas.microsoft.com/office/drawing/2014/main" id="{FD553602-6557-902C-24F5-53749A5B0C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729753"/>
            <a:ext cx="5425610" cy="3630706"/>
          </a:xfrm>
          <a:prstGeom prst="rect">
            <a:avLst/>
          </a:prstGeom>
          <a:ln w="76200" cmpd="dbl">
            <a:solidFill>
              <a:srgbClr val="C00000"/>
            </a:solidFill>
          </a:ln>
        </p:spPr>
      </p:pic>
      <p:sp>
        <p:nvSpPr>
          <p:cNvPr id="6" name="ZoneTexte 5">
            <a:extLst>
              <a:ext uri="{FF2B5EF4-FFF2-40B4-BE49-F238E27FC236}">
                <a16:creationId xmlns:a16="http://schemas.microsoft.com/office/drawing/2014/main" id="{C0036A5C-D960-F318-B9B1-FF8F2DF7BC02}"/>
              </a:ext>
            </a:extLst>
          </p:cNvPr>
          <p:cNvSpPr txBox="1"/>
          <p:nvPr/>
        </p:nvSpPr>
        <p:spPr>
          <a:xfrm>
            <a:off x="6096000" y="1815353"/>
            <a:ext cx="5463989" cy="646331"/>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Église du village – romano-gothique</a:t>
            </a:r>
          </a:p>
          <a:p>
            <a:r>
              <a:rPr lang="fr-FR" b="1" i="1" dirty="0">
                <a:latin typeface="Times New Roman" panose="02020603050405020304" pitchFamily="18" charset="0"/>
                <a:cs typeface="Times New Roman" panose="02020603050405020304" pitchFamily="18" charset="0"/>
              </a:rPr>
              <a:t>Clocher tourelle- clocheton en bardeaux de châtaignier</a:t>
            </a:r>
          </a:p>
        </p:txBody>
      </p:sp>
      <p:sp>
        <p:nvSpPr>
          <p:cNvPr id="7" name="ZoneTexte 6">
            <a:extLst>
              <a:ext uri="{FF2B5EF4-FFF2-40B4-BE49-F238E27FC236}">
                <a16:creationId xmlns:a16="http://schemas.microsoft.com/office/drawing/2014/main" id="{745370EA-DA47-526F-013F-4A4EB3E32C58}"/>
              </a:ext>
            </a:extLst>
          </p:cNvPr>
          <p:cNvSpPr txBox="1"/>
          <p:nvPr/>
        </p:nvSpPr>
        <p:spPr>
          <a:xfrm>
            <a:off x="806824" y="4612341"/>
            <a:ext cx="4491317" cy="923330"/>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Village fleuri (roses et digitales)</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 et Centre d’Interprétation de la Vallée</a:t>
            </a:r>
          </a:p>
        </p:txBody>
      </p:sp>
    </p:spTree>
    <p:extLst>
      <p:ext uri="{BB962C8B-B14F-4D97-AF65-F5344CB8AC3E}">
        <p14:creationId xmlns:p14="http://schemas.microsoft.com/office/powerpoint/2010/main" val="289270710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590DBCF-DF6E-AB52-7CD4-50FDDBE19A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2328" y="484094"/>
            <a:ext cx="5022477" cy="3348318"/>
          </a:xfrm>
          <a:prstGeom prst="rect">
            <a:avLst/>
          </a:prstGeom>
          <a:ln w="76200" cmpd="dbl">
            <a:solidFill>
              <a:srgbClr val="C00000"/>
            </a:solidFill>
          </a:ln>
        </p:spPr>
      </p:pic>
      <p:sp>
        <p:nvSpPr>
          <p:cNvPr id="6" name="ZoneTexte 5">
            <a:extLst>
              <a:ext uri="{FF2B5EF4-FFF2-40B4-BE49-F238E27FC236}">
                <a16:creationId xmlns:a16="http://schemas.microsoft.com/office/drawing/2014/main" id="{A64ED175-47A0-CB25-B6B0-983970FE9990}"/>
              </a:ext>
            </a:extLst>
          </p:cNvPr>
          <p:cNvSpPr txBox="1"/>
          <p:nvPr/>
        </p:nvSpPr>
        <p:spPr>
          <a:xfrm>
            <a:off x="932328" y="4195482"/>
            <a:ext cx="4554072" cy="646331"/>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Fresselines   village fleuri  et, vue sur les rives</a:t>
            </a:r>
          </a:p>
          <a:p>
            <a:r>
              <a:rPr lang="fr-FR" b="1" i="1" dirty="0">
                <a:latin typeface="Times New Roman" panose="02020603050405020304" pitchFamily="18" charset="0"/>
                <a:cs typeface="Times New Roman" panose="02020603050405020304" pitchFamily="18" charset="0"/>
              </a:rPr>
              <a:t> de la Creuse (puy guyon)</a:t>
            </a:r>
          </a:p>
        </p:txBody>
      </p:sp>
      <p:pic>
        <p:nvPicPr>
          <p:cNvPr id="4" name="Image 3">
            <a:extLst>
              <a:ext uri="{FF2B5EF4-FFF2-40B4-BE49-F238E27FC236}">
                <a16:creationId xmlns:a16="http://schemas.microsoft.com/office/drawing/2014/main" id="{EF8B7B5A-D124-4D0E-3362-8E1B7A710B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37196" y="2669744"/>
            <a:ext cx="5542427" cy="3647823"/>
          </a:xfrm>
          <a:prstGeom prst="rect">
            <a:avLst/>
          </a:prstGeom>
          <a:ln w="76200" cmpd="dbl">
            <a:solidFill>
              <a:srgbClr val="C00000"/>
            </a:solidFill>
          </a:ln>
        </p:spPr>
      </p:pic>
    </p:spTree>
    <p:extLst>
      <p:ext uri="{BB962C8B-B14F-4D97-AF65-F5344CB8AC3E}">
        <p14:creationId xmlns:p14="http://schemas.microsoft.com/office/powerpoint/2010/main" val="2156793073"/>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FA9D79D5-1B68-1CD5-E626-9D84166849A8}"/>
              </a:ext>
            </a:extLst>
          </p:cNvPr>
          <p:cNvSpPr txBox="1"/>
          <p:nvPr/>
        </p:nvSpPr>
        <p:spPr>
          <a:xfrm>
            <a:off x="2541494" y="6212541"/>
            <a:ext cx="6736977"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Moulin de Vevry au bord de la petite Creuse à Fresselines</a:t>
            </a:r>
          </a:p>
        </p:txBody>
      </p:sp>
      <p:pic>
        <p:nvPicPr>
          <p:cNvPr id="3" name="Image 2">
            <a:extLst>
              <a:ext uri="{FF2B5EF4-FFF2-40B4-BE49-F238E27FC236}">
                <a16:creationId xmlns:a16="http://schemas.microsoft.com/office/drawing/2014/main" id="{C401F353-885F-7C19-3C73-A6A8C7E0DD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9105" y="551329"/>
            <a:ext cx="7100047" cy="5325036"/>
          </a:xfrm>
          <a:prstGeom prst="rect">
            <a:avLst/>
          </a:prstGeom>
          <a:ln w="76200" cmpd="dbl">
            <a:solidFill>
              <a:srgbClr val="C00000"/>
            </a:solidFill>
          </a:ln>
        </p:spPr>
      </p:pic>
    </p:spTree>
    <p:extLst>
      <p:ext uri="{BB962C8B-B14F-4D97-AF65-F5344CB8AC3E}">
        <p14:creationId xmlns:p14="http://schemas.microsoft.com/office/powerpoint/2010/main" val="4071037384"/>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DFB4F4-9B6A-157A-6F98-DDFDED87F3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41494" y="501379"/>
            <a:ext cx="6468035" cy="5327309"/>
          </a:xfrm>
          <a:prstGeom prst="rect">
            <a:avLst/>
          </a:prstGeom>
          <a:ln w="76200" cmpd="dbl">
            <a:solidFill>
              <a:srgbClr val="C00000"/>
            </a:solidFill>
          </a:ln>
        </p:spPr>
      </p:pic>
      <p:sp>
        <p:nvSpPr>
          <p:cNvPr id="4" name="ZoneTexte 3">
            <a:extLst>
              <a:ext uri="{FF2B5EF4-FFF2-40B4-BE49-F238E27FC236}">
                <a16:creationId xmlns:a16="http://schemas.microsoft.com/office/drawing/2014/main" id="{270F874A-BD55-17B1-1EF2-D537CA5A0445}"/>
              </a:ext>
            </a:extLst>
          </p:cNvPr>
          <p:cNvSpPr txBox="1"/>
          <p:nvPr/>
        </p:nvSpPr>
        <p:spPr>
          <a:xfrm>
            <a:off x="3227294" y="5849471"/>
            <a:ext cx="5957047"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Gaston Thiery, a peint Fresselines enneigé</a:t>
            </a:r>
          </a:p>
        </p:txBody>
      </p:sp>
    </p:spTree>
    <p:extLst>
      <p:ext uri="{BB962C8B-B14F-4D97-AF65-F5344CB8AC3E}">
        <p14:creationId xmlns:p14="http://schemas.microsoft.com/office/powerpoint/2010/main" val="2912917670"/>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72A9042-673C-B2D7-F3AA-3E6A20375E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5860" y="212881"/>
            <a:ext cx="9020279" cy="5972411"/>
          </a:xfrm>
          <a:prstGeom prst="rect">
            <a:avLst/>
          </a:prstGeom>
          <a:ln w="76200" cmpd="dbl">
            <a:solidFill>
              <a:srgbClr val="C00000"/>
            </a:solidFill>
          </a:ln>
        </p:spPr>
      </p:pic>
      <p:sp>
        <p:nvSpPr>
          <p:cNvPr id="4" name="ZoneTexte 3">
            <a:extLst>
              <a:ext uri="{FF2B5EF4-FFF2-40B4-BE49-F238E27FC236}">
                <a16:creationId xmlns:a16="http://schemas.microsoft.com/office/drawing/2014/main" id="{1BE748E1-A9DF-FF51-2073-879F94F1D57B}"/>
              </a:ext>
            </a:extLst>
          </p:cNvPr>
          <p:cNvSpPr txBox="1"/>
          <p:nvPr/>
        </p:nvSpPr>
        <p:spPr>
          <a:xfrm>
            <a:off x="7073153" y="497541"/>
            <a:ext cx="3334871" cy="646331"/>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Eglise Saint Etienne  (12eme)</a:t>
            </a:r>
          </a:p>
          <a:p>
            <a:r>
              <a:rPr lang="fr-FR" b="1" i="1" dirty="0">
                <a:latin typeface="Times New Roman" panose="02020603050405020304" pitchFamily="18" charset="0"/>
                <a:cs typeface="Times New Roman" panose="02020603050405020304" pitchFamily="18" charset="0"/>
              </a:rPr>
              <a:t>   à Crozant</a:t>
            </a:r>
          </a:p>
        </p:txBody>
      </p:sp>
      <p:sp>
        <p:nvSpPr>
          <p:cNvPr id="2" name="ZoneTexte 1">
            <a:extLst>
              <a:ext uri="{FF2B5EF4-FFF2-40B4-BE49-F238E27FC236}">
                <a16:creationId xmlns:a16="http://schemas.microsoft.com/office/drawing/2014/main" id="{74DDFE6A-B359-E1B4-892A-ED8BD09E1A65}"/>
              </a:ext>
            </a:extLst>
          </p:cNvPr>
          <p:cNvSpPr txBox="1"/>
          <p:nvPr/>
        </p:nvSpPr>
        <p:spPr>
          <a:xfrm>
            <a:off x="1783976" y="6212541"/>
            <a:ext cx="8798859"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Le superbe village de CROZANT, qui a attiré de nombreux artistes et, site de l’Ecole d’Art</a:t>
            </a:r>
          </a:p>
        </p:txBody>
      </p:sp>
    </p:spTree>
    <p:extLst>
      <p:ext uri="{BB962C8B-B14F-4D97-AF65-F5344CB8AC3E}">
        <p14:creationId xmlns:p14="http://schemas.microsoft.com/office/powerpoint/2010/main" val="92283948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1C720A1-BFBF-2D5C-6E30-518A1CBDB1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0165" y="369794"/>
            <a:ext cx="7620000" cy="5715000"/>
          </a:xfrm>
          <a:prstGeom prst="rect">
            <a:avLst/>
          </a:prstGeom>
          <a:ln w="76200" cmpd="dbl">
            <a:solidFill>
              <a:srgbClr val="C00000"/>
            </a:solidFill>
          </a:ln>
        </p:spPr>
      </p:pic>
      <p:sp>
        <p:nvSpPr>
          <p:cNvPr id="4" name="ZoneTexte 3">
            <a:extLst>
              <a:ext uri="{FF2B5EF4-FFF2-40B4-BE49-F238E27FC236}">
                <a16:creationId xmlns:a16="http://schemas.microsoft.com/office/drawing/2014/main" id="{DB50CAFA-2FB2-75CD-CC78-562CC236AA28}"/>
              </a:ext>
            </a:extLst>
          </p:cNvPr>
          <p:cNvSpPr txBox="1"/>
          <p:nvPr/>
        </p:nvSpPr>
        <p:spPr>
          <a:xfrm>
            <a:off x="4047565" y="6185647"/>
            <a:ext cx="3886200"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Pont Charraud à Crozant</a:t>
            </a:r>
          </a:p>
        </p:txBody>
      </p:sp>
    </p:spTree>
    <p:extLst>
      <p:ext uri="{BB962C8B-B14F-4D97-AF65-F5344CB8AC3E}">
        <p14:creationId xmlns:p14="http://schemas.microsoft.com/office/powerpoint/2010/main" val="55674086"/>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6715A52-66AA-5C13-F613-15AFDAE770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1870" y="352425"/>
            <a:ext cx="7620000" cy="5695950"/>
          </a:xfrm>
          <a:prstGeom prst="rect">
            <a:avLst/>
          </a:prstGeom>
          <a:ln w="76200" cmpd="dbl">
            <a:solidFill>
              <a:srgbClr val="C00000"/>
            </a:solidFill>
          </a:ln>
        </p:spPr>
      </p:pic>
      <p:sp>
        <p:nvSpPr>
          <p:cNvPr id="4" name="ZoneTexte 3">
            <a:extLst>
              <a:ext uri="{FF2B5EF4-FFF2-40B4-BE49-F238E27FC236}">
                <a16:creationId xmlns:a16="http://schemas.microsoft.com/office/drawing/2014/main" id="{F8D47CD9-AFA0-473C-4E2C-8022AB0747D9}"/>
              </a:ext>
            </a:extLst>
          </p:cNvPr>
          <p:cNvSpPr txBox="1"/>
          <p:nvPr/>
        </p:nvSpPr>
        <p:spPr>
          <a:xfrm>
            <a:off x="2971799" y="6225988"/>
            <a:ext cx="6185647"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Les ruines médiévales du château de Crozant, vue du village</a:t>
            </a:r>
          </a:p>
        </p:txBody>
      </p:sp>
    </p:spTree>
    <p:extLst>
      <p:ext uri="{BB962C8B-B14F-4D97-AF65-F5344CB8AC3E}">
        <p14:creationId xmlns:p14="http://schemas.microsoft.com/office/powerpoint/2010/main" val="3472921638"/>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43A9C6E-576C-32A7-B3DD-5B2D235572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5447" y="1216792"/>
            <a:ext cx="6528243" cy="4424416"/>
          </a:xfrm>
          <a:prstGeom prst="rect">
            <a:avLst/>
          </a:prstGeom>
          <a:ln w="79375" cmpd="dbl">
            <a:solidFill>
              <a:srgbClr val="C00000"/>
            </a:solidFill>
          </a:ln>
        </p:spPr>
      </p:pic>
      <p:sp>
        <p:nvSpPr>
          <p:cNvPr id="4" name="ZoneTexte 3">
            <a:extLst>
              <a:ext uri="{FF2B5EF4-FFF2-40B4-BE49-F238E27FC236}">
                <a16:creationId xmlns:a16="http://schemas.microsoft.com/office/drawing/2014/main" id="{FD763E62-2EED-3704-F6A3-DB1F244A7D2D}"/>
              </a:ext>
            </a:extLst>
          </p:cNvPr>
          <p:cNvSpPr txBox="1"/>
          <p:nvPr/>
        </p:nvSpPr>
        <p:spPr>
          <a:xfrm>
            <a:off x="7879976" y="4141694"/>
            <a:ext cx="3644153" cy="1200329"/>
          </a:xfrm>
          <a:prstGeom prst="rect">
            <a:avLst/>
          </a:prstGeom>
          <a:noFill/>
        </p:spPr>
        <p:txBody>
          <a:bodyPr wrap="square" rtlCol="0">
            <a:spAutoFit/>
          </a:bodyPr>
          <a:lstStyle/>
          <a:p>
            <a:r>
              <a:rPr lang="fr-FR" b="1" i="1" dirty="0"/>
              <a:t>Gustave-Eugène CASTAN 1823-92)</a:t>
            </a:r>
          </a:p>
          <a:p>
            <a:endParaRPr lang="fr-FR" b="1" i="1" dirty="0"/>
          </a:p>
          <a:p>
            <a:r>
              <a:rPr lang="fr-FR" b="1" i="1" dirty="0"/>
              <a:t>Les bords de la creuse – 1864 –</a:t>
            </a:r>
          </a:p>
          <a:p>
            <a:r>
              <a:rPr lang="fr-FR" b="1" i="1" dirty="0"/>
              <a:t>Musée des Beaux-Arts de Lille</a:t>
            </a:r>
          </a:p>
        </p:txBody>
      </p:sp>
      <p:sp>
        <p:nvSpPr>
          <p:cNvPr id="5" name="ZoneTexte 4">
            <a:extLst>
              <a:ext uri="{FF2B5EF4-FFF2-40B4-BE49-F238E27FC236}">
                <a16:creationId xmlns:a16="http://schemas.microsoft.com/office/drawing/2014/main" id="{D319C117-FF9D-D6DB-E043-26F6ABA49A10}"/>
              </a:ext>
            </a:extLst>
          </p:cNvPr>
          <p:cNvSpPr txBox="1"/>
          <p:nvPr/>
        </p:nvSpPr>
        <p:spPr>
          <a:xfrm>
            <a:off x="7974106" y="692986"/>
            <a:ext cx="3442447" cy="369332"/>
          </a:xfrm>
          <a:prstGeom prst="rect">
            <a:avLst/>
          </a:prstGeom>
          <a:noFill/>
        </p:spPr>
        <p:txBody>
          <a:bodyPr wrap="square" rtlCol="0">
            <a:spAutoFit/>
          </a:bodyPr>
          <a:lstStyle/>
          <a:p>
            <a:r>
              <a:rPr lang="fr-FR" b="1" dirty="0"/>
              <a:t>ECOLE DE CROZANT</a:t>
            </a:r>
          </a:p>
        </p:txBody>
      </p:sp>
      <p:sp>
        <p:nvSpPr>
          <p:cNvPr id="2" name="ZoneTexte 1">
            <a:extLst>
              <a:ext uri="{FF2B5EF4-FFF2-40B4-BE49-F238E27FC236}">
                <a16:creationId xmlns:a16="http://schemas.microsoft.com/office/drawing/2014/main" id="{41EC624A-7A0A-971C-2791-D2CF72F5082D}"/>
              </a:ext>
            </a:extLst>
          </p:cNvPr>
          <p:cNvSpPr txBox="1"/>
          <p:nvPr/>
        </p:nvSpPr>
        <p:spPr>
          <a:xfrm>
            <a:off x="7879976" y="1398494"/>
            <a:ext cx="3442447"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Quelques artistes et, leurs </a:t>
            </a:r>
            <a:r>
              <a:rPr lang="fr-FR" b="1" i="1" dirty="0" err="1">
                <a:latin typeface="Times New Roman" panose="02020603050405020304" pitchFamily="18" charset="0"/>
                <a:cs typeface="Times New Roman" panose="02020603050405020304" pitchFamily="18" charset="0"/>
              </a:rPr>
              <a:t>oeuvres</a:t>
            </a:r>
            <a:endParaRPr lang="fr-FR"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82725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BA53BE0-DC02-0CB0-A6EE-5B72374D06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6730" y="1566672"/>
            <a:ext cx="6242304" cy="3724656"/>
          </a:xfrm>
          <a:prstGeom prst="rect">
            <a:avLst/>
          </a:prstGeom>
          <a:ln w="76200" cmpd="dbl">
            <a:solidFill>
              <a:srgbClr val="C00000"/>
            </a:solidFill>
          </a:ln>
        </p:spPr>
      </p:pic>
      <p:sp>
        <p:nvSpPr>
          <p:cNvPr id="4" name="ZoneTexte 3">
            <a:extLst>
              <a:ext uri="{FF2B5EF4-FFF2-40B4-BE49-F238E27FC236}">
                <a16:creationId xmlns:a16="http://schemas.microsoft.com/office/drawing/2014/main" id="{999FDD2A-ABDA-24B2-0A4E-AF8054176271}"/>
              </a:ext>
            </a:extLst>
          </p:cNvPr>
          <p:cNvSpPr txBox="1"/>
          <p:nvPr/>
        </p:nvSpPr>
        <p:spPr>
          <a:xfrm>
            <a:off x="8014447" y="4249271"/>
            <a:ext cx="3200400" cy="1754326"/>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Julien DUPRE (1811-89)</a:t>
            </a:r>
          </a:p>
          <a:p>
            <a:r>
              <a:rPr lang="fr-FR" b="1" i="1" dirty="0">
                <a:latin typeface="Times New Roman" panose="02020603050405020304" pitchFamily="18" charset="0"/>
                <a:cs typeface="Times New Roman" panose="02020603050405020304" pitchFamily="18" charset="0"/>
              </a:rPr>
              <a:t>Paysage avec du bétail – 1837</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Métropolitain Muséum </a:t>
            </a:r>
          </a:p>
          <a:p>
            <a:r>
              <a:rPr lang="fr-FR" b="1" i="1" dirty="0">
                <a:latin typeface="Times New Roman" panose="02020603050405020304" pitchFamily="18" charset="0"/>
                <a:cs typeface="Times New Roman" panose="02020603050405020304" pitchFamily="18" charset="0"/>
              </a:rPr>
              <a:t>New-York </a:t>
            </a:r>
          </a:p>
          <a:p>
            <a:endParaRPr lang="fr-FR" dirty="0"/>
          </a:p>
        </p:txBody>
      </p:sp>
      <p:sp>
        <p:nvSpPr>
          <p:cNvPr id="5" name="ZoneTexte 4">
            <a:extLst>
              <a:ext uri="{FF2B5EF4-FFF2-40B4-BE49-F238E27FC236}">
                <a16:creationId xmlns:a16="http://schemas.microsoft.com/office/drawing/2014/main" id="{EF13A735-2E80-4189-0566-C9E43FD56208}"/>
              </a:ext>
            </a:extLst>
          </p:cNvPr>
          <p:cNvSpPr txBox="1"/>
          <p:nvPr/>
        </p:nvSpPr>
        <p:spPr>
          <a:xfrm>
            <a:off x="8148918" y="1062318"/>
            <a:ext cx="3348317" cy="369332"/>
          </a:xfrm>
          <a:prstGeom prst="rect">
            <a:avLst/>
          </a:prstGeom>
          <a:noFill/>
        </p:spPr>
        <p:txBody>
          <a:bodyPr wrap="square" rtlCol="0">
            <a:spAutoFit/>
          </a:bodyPr>
          <a:lstStyle/>
          <a:p>
            <a:r>
              <a:rPr lang="fr-FR" b="1" dirty="0"/>
              <a:t>ECOLE DE CROZANT</a:t>
            </a:r>
          </a:p>
        </p:txBody>
      </p:sp>
    </p:spTree>
    <p:extLst>
      <p:ext uri="{BB962C8B-B14F-4D97-AF65-F5344CB8AC3E}">
        <p14:creationId xmlns:p14="http://schemas.microsoft.com/office/powerpoint/2010/main" val="9690959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7B44FB70-A030-7E1D-C2D9-F7E708D0E059}"/>
              </a:ext>
            </a:extLst>
          </p:cNvPr>
          <p:cNvSpPr txBox="1"/>
          <p:nvPr/>
        </p:nvSpPr>
        <p:spPr>
          <a:xfrm>
            <a:off x="268940" y="4303059"/>
            <a:ext cx="2649071" cy="1200329"/>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Henri COULON</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Vallée de la Creuse</a:t>
            </a:r>
          </a:p>
          <a:p>
            <a:r>
              <a:rPr lang="fr-FR" b="1" i="1" dirty="0">
                <a:latin typeface="Times New Roman" panose="02020603050405020304" pitchFamily="18" charset="0"/>
                <a:cs typeface="Times New Roman" panose="02020603050405020304" pitchFamily="18" charset="0"/>
              </a:rPr>
              <a:t>1915 – collection privée</a:t>
            </a:r>
          </a:p>
        </p:txBody>
      </p:sp>
      <p:sp>
        <p:nvSpPr>
          <p:cNvPr id="5" name="ZoneTexte 4">
            <a:extLst>
              <a:ext uri="{FF2B5EF4-FFF2-40B4-BE49-F238E27FC236}">
                <a16:creationId xmlns:a16="http://schemas.microsoft.com/office/drawing/2014/main" id="{0EDD0B3D-3F25-9ED9-1631-148CB2D6F43B}"/>
              </a:ext>
            </a:extLst>
          </p:cNvPr>
          <p:cNvSpPr txBox="1"/>
          <p:nvPr/>
        </p:nvSpPr>
        <p:spPr>
          <a:xfrm>
            <a:off x="268941" y="712694"/>
            <a:ext cx="2178424" cy="369332"/>
          </a:xfrm>
          <a:prstGeom prst="rect">
            <a:avLst/>
          </a:prstGeom>
          <a:noFill/>
        </p:spPr>
        <p:txBody>
          <a:bodyPr wrap="square" rtlCol="0">
            <a:spAutoFit/>
          </a:bodyPr>
          <a:lstStyle/>
          <a:p>
            <a:r>
              <a:rPr lang="fr-FR" b="1" i="1" dirty="0"/>
              <a:t>ECOLE DE CROZANT</a:t>
            </a:r>
          </a:p>
        </p:txBody>
      </p:sp>
      <p:pic>
        <p:nvPicPr>
          <p:cNvPr id="3" name="Image 2">
            <a:extLst>
              <a:ext uri="{FF2B5EF4-FFF2-40B4-BE49-F238E27FC236}">
                <a16:creationId xmlns:a16="http://schemas.microsoft.com/office/drawing/2014/main" id="{D4EC1B9D-EF53-B712-F0CC-420859A0B2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58454" y="968188"/>
            <a:ext cx="8044652" cy="5404041"/>
          </a:xfrm>
          <a:prstGeom prst="rect">
            <a:avLst/>
          </a:prstGeom>
          <a:ln w="76200" cmpd="dbl">
            <a:solidFill>
              <a:srgbClr val="C00000"/>
            </a:solidFill>
          </a:ln>
        </p:spPr>
      </p:pic>
    </p:spTree>
    <p:extLst>
      <p:ext uri="{BB962C8B-B14F-4D97-AF65-F5344CB8AC3E}">
        <p14:creationId xmlns:p14="http://schemas.microsoft.com/office/powerpoint/2010/main" val="184394963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1004CB4-D651-1365-63EE-89D2A864C9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93024" y="1447800"/>
            <a:ext cx="6403601" cy="4323106"/>
          </a:xfrm>
          <a:prstGeom prst="rect">
            <a:avLst/>
          </a:prstGeom>
          <a:ln w="76200" cmpd="dbl">
            <a:solidFill>
              <a:srgbClr val="C00000"/>
            </a:solidFill>
          </a:ln>
        </p:spPr>
      </p:pic>
      <p:sp>
        <p:nvSpPr>
          <p:cNvPr id="4" name="ZoneTexte 3">
            <a:extLst>
              <a:ext uri="{FF2B5EF4-FFF2-40B4-BE49-F238E27FC236}">
                <a16:creationId xmlns:a16="http://schemas.microsoft.com/office/drawing/2014/main" id="{C5252D9E-A5F9-4E24-37B4-626688BE5F4B}"/>
              </a:ext>
            </a:extLst>
          </p:cNvPr>
          <p:cNvSpPr txBox="1"/>
          <p:nvPr/>
        </p:nvSpPr>
        <p:spPr>
          <a:xfrm>
            <a:off x="766482" y="4276165"/>
            <a:ext cx="3186953" cy="923330"/>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Julien FERON (1864-1944) </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Paysage Creusois</a:t>
            </a:r>
          </a:p>
        </p:txBody>
      </p:sp>
      <p:sp>
        <p:nvSpPr>
          <p:cNvPr id="5" name="ZoneTexte 4">
            <a:extLst>
              <a:ext uri="{FF2B5EF4-FFF2-40B4-BE49-F238E27FC236}">
                <a16:creationId xmlns:a16="http://schemas.microsoft.com/office/drawing/2014/main" id="{EDD775C1-BF11-52FF-C310-C7B1EAA4A4D3}"/>
              </a:ext>
            </a:extLst>
          </p:cNvPr>
          <p:cNvSpPr txBox="1"/>
          <p:nvPr/>
        </p:nvSpPr>
        <p:spPr>
          <a:xfrm>
            <a:off x="766482" y="1447800"/>
            <a:ext cx="2891118" cy="369332"/>
          </a:xfrm>
          <a:prstGeom prst="rect">
            <a:avLst/>
          </a:prstGeom>
          <a:noFill/>
        </p:spPr>
        <p:txBody>
          <a:bodyPr wrap="square" rtlCol="0">
            <a:spAutoFit/>
          </a:bodyPr>
          <a:lstStyle/>
          <a:p>
            <a:r>
              <a:rPr lang="fr-FR" b="1" dirty="0"/>
              <a:t>ECOLE de CROZANT</a:t>
            </a:r>
          </a:p>
        </p:txBody>
      </p:sp>
    </p:spTree>
    <p:extLst>
      <p:ext uri="{BB962C8B-B14F-4D97-AF65-F5344CB8AC3E}">
        <p14:creationId xmlns:p14="http://schemas.microsoft.com/office/powerpoint/2010/main" val="3897344962"/>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583CD61-2440-8B26-67B8-1BF50E3F3E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0953" y="648661"/>
            <a:ext cx="6743360" cy="5560678"/>
          </a:xfrm>
          <a:prstGeom prst="rect">
            <a:avLst/>
          </a:prstGeom>
          <a:ln w="79375" cmpd="dbl">
            <a:solidFill>
              <a:srgbClr val="C00000"/>
            </a:solidFill>
          </a:ln>
        </p:spPr>
      </p:pic>
      <p:sp>
        <p:nvSpPr>
          <p:cNvPr id="4" name="ZoneTexte 3">
            <a:extLst>
              <a:ext uri="{FF2B5EF4-FFF2-40B4-BE49-F238E27FC236}">
                <a16:creationId xmlns:a16="http://schemas.microsoft.com/office/drawing/2014/main" id="{0B4F6CA6-596C-DE99-673D-543B1EFB481E}"/>
              </a:ext>
            </a:extLst>
          </p:cNvPr>
          <p:cNvSpPr txBox="1"/>
          <p:nvPr/>
        </p:nvSpPr>
        <p:spPr>
          <a:xfrm>
            <a:off x="7987553" y="4472493"/>
            <a:ext cx="3160059" cy="1200329"/>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Léon DETROYE</a:t>
            </a:r>
          </a:p>
          <a:p>
            <a:r>
              <a:rPr lang="fr-FR" b="1" i="1" dirty="0">
                <a:latin typeface="Times New Roman" panose="02020603050405020304" pitchFamily="18" charset="0"/>
                <a:cs typeface="Times New Roman" panose="02020603050405020304" pitchFamily="18" charset="0"/>
              </a:rPr>
              <a:t>Vallée de la Creuse</a:t>
            </a:r>
          </a:p>
          <a:p>
            <a:endParaRPr lang="fr-FR" dirty="0"/>
          </a:p>
          <a:p>
            <a:r>
              <a:rPr lang="fr-FR" b="1" dirty="0"/>
              <a:t>ECOLE de CROZANT</a:t>
            </a:r>
          </a:p>
        </p:txBody>
      </p:sp>
    </p:spTree>
    <p:extLst>
      <p:ext uri="{BB962C8B-B14F-4D97-AF65-F5344CB8AC3E}">
        <p14:creationId xmlns:p14="http://schemas.microsoft.com/office/powerpoint/2010/main" val="395693954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C7BAC65E-AFD3-0B64-0256-0B26F4F22167}"/>
              </a:ext>
            </a:extLst>
          </p:cNvPr>
          <p:cNvSpPr txBox="1"/>
          <p:nvPr/>
        </p:nvSpPr>
        <p:spPr>
          <a:xfrm>
            <a:off x="9305365" y="4612341"/>
            <a:ext cx="2272553" cy="1477328"/>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PAILLER Henri</a:t>
            </a:r>
          </a:p>
          <a:p>
            <a:r>
              <a:rPr lang="fr-FR" b="1" i="1" dirty="0">
                <a:latin typeface="Times New Roman" panose="02020603050405020304" pitchFamily="18" charset="0"/>
                <a:cs typeface="Times New Roman" panose="02020603050405020304" pitchFamily="18" charset="0"/>
              </a:rPr>
              <a:t>Moulin au bord  de la Creuse</a:t>
            </a:r>
          </a:p>
          <a:p>
            <a:endParaRPr lang="fr-FR" dirty="0"/>
          </a:p>
          <a:p>
            <a:r>
              <a:rPr lang="fr-FR" b="1" dirty="0"/>
              <a:t>ECOLE de CROZANT</a:t>
            </a:r>
          </a:p>
        </p:txBody>
      </p:sp>
      <p:pic>
        <p:nvPicPr>
          <p:cNvPr id="2" name="Image 1">
            <a:extLst>
              <a:ext uri="{FF2B5EF4-FFF2-40B4-BE49-F238E27FC236}">
                <a16:creationId xmlns:a16="http://schemas.microsoft.com/office/drawing/2014/main" id="{8AB4766C-2AF1-B77F-464D-9C38AD43E9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339" y="867363"/>
            <a:ext cx="7684911" cy="5123274"/>
          </a:xfrm>
          <a:prstGeom prst="rect">
            <a:avLst/>
          </a:prstGeom>
          <a:ln w="79375" cmpd="dbl">
            <a:solidFill>
              <a:srgbClr val="C00000"/>
            </a:solidFill>
          </a:ln>
        </p:spPr>
      </p:pic>
    </p:spTree>
    <p:extLst>
      <p:ext uri="{BB962C8B-B14F-4D97-AF65-F5344CB8AC3E}">
        <p14:creationId xmlns:p14="http://schemas.microsoft.com/office/powerpoint/2010/main" val="2812806592"/>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1A8F154-AA7C-4108-1B20-1F3725EF8245}"/>
              </a:ext>
            </a:extLst>
          </p:cNvPr>
          <p:cNvSpPr txBox="1"/>
          <p:nvPr/>
        </p:nvSpPr>
        <p:spPr>
          <a:xfrm>
            <a:off x="8511988" y="5432612"/>
            <a:ext cx="2971800" cy="646331"/>
          </a:xfrm>
          <a:prstGeom prst="rect">
            <a:avLst/>
          </a:prstGeom>
          <a:noFill/>
        </p:spPr>
        <p:txBody>
          <a:bodyPr wrap="square" rtlCol="0">
            <a:spAutoFit/>
          </a:bodyPr>
          <a:lstStyle/>
          <a:p>
            <a:r>
              <a:rPr lang="fr-FR" i="1" dirty="0">
                <a:latin typeface="Times New Roman" panose="02020603050405020304" pitchFamily="18" charset="0"/>
                <a:cs typeface="Times New Roman" panose="02020603050405020304" pitchFamily="18" charset="0"/>
              </a:rPr>
              <a:t>Eglise et chevalet, place de Fresselines</a:t>
            </a:r>
          </a:p>
        </p:txBody>
      </p:sp>
      <p:sp>
        <p:nvSpPr>
          <p:cNvPr id="5" name="ZoneTexte 4">
            <a:extLst>
              <a:ext uri="{FF2B5EF4-FFF2-40B4-BE49-F238E27FC236}">
                <a16:creationId xmlns:a16="http://schemas.microsoft.com/office/drawing/2014/main" id="{05E00EA8-61C7-0968-711C-869714B6E140}"/>
              </a:ext>
            </a:extLst>
          </p:cNvPr>
          <p:cNvSpPr txBox="1"/>
          <p:nvPr/>
        </p:nvSpPr>
        <p:spPr>
          <a:xfrm>
            <a:off x="8686799" y="1142128"/>
            <a:ext cx="3240741" cy="286232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Des circuits de balades au départ de CROZANT ou de FRESSELINES</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Sentier des peintres où</a:t>
            </a:r>
          </a:p>
          <a:p>
            <a:r>
              <a:rPr lang="fr-FR" b="1" i="1" dirty="0">
                <a:latin typeface="Times New Roman" panose="02020603050405020304" pitchFamily="18" charset="0"/>
                <a:cs typeface="Times New Roman" panose="02020603050405020304" pitchFamily="18" charset="0"/>
              </a:rPr>
              <a:t>Dans les pas de MONET</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1 heure de marche, avec panneaux explicatifs, pour chaque circuit</a:t>
            </a:r>
          </a:p>
        </p:txBody>
      </p:sp>
      <p:pic>
        <p:nvPicPr>
          <p:cNvPr id="6" name="Image 5">
            <a:extLst>
              <a:ext uri="{FF2B5EF4-FFF2-40B4-BE49-F238E27FC236}">
                <a16:creationId xmlns:a16="http://schemas.microsoft.com/office/drawing/2014/main" id="{A15B819C-B3BF-1E2C-6C8A-574F7E7CA7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5659" y="589243"/>
            <a:ext cx="6905184" cy="5679514"/>
          </a:xfrm>
          <a:prstGeom prst="rect">
            <a:avLst/>
          </a:prstGeom>
          <a:ln w="76200" cmpd="dbl">
            <a:solidFill>
              <a:srgbClr val="C00000"/>
            </a:solidFill>
          </a:ln>
        </p:spPr>
      </p:pic>
    </p:spTree>
    <p:extLst>
      <p:ext uri="{BB962C8B-B14F-4D97-AF65-F5344CB8AC3E}">
        <p14:creationId xmlns:p14="http://schemas.microsoft.com/office/powerpoint/2010/main" val="2918177779"/>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411D040-21B0-63EA-BC4B-15B2067379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44929" y="1018742"/>
            <a:ext cx="7592409" cy="5069540"/>
          </a:xfrm>
          <a:prstGeom prst="rect">
            <a:avLst/>
          </a:prstGeom>
          <a:ln w="82550" cmpd="dbl">
            <a:solidFill>
              <a:srgbClr val="C00000"/>
            </a:solidFill>
          </a:ln>
        </p:spPr>
      </p:pic>
      <p:sp>
        <p:nvSpPr>
          <p:cNvPr id="4" name="ZoneTexte 3">
            <a:extLst>
              <a:ext uri="{FF2B5EF4-FFF2-40B4-BE49-F238E27FC236}">
                <a16:creationId xmlns:a16="http://schemas.microsoft.com/office/drawing/2014/main" id="{154E4F07-43A5-2429-8CC0-06F559DF4F69}"/>
              </a:ext>
            </a:extLst>
          </p:cNvPr>
          <p:cNvSpPr txBox="1"/>
          <p:nvPr/>
        </p:nvSpPr>
        <p:spPr>
          <a:xfrm>
            <a:off x="282387" y="3334871"/>
            <a:ext cx="3603813" cy="2308324"/>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Rocher de la fileuse</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 au temps des Seigneurs, était organisé un concours de filage au sommet de ce rocher, pour les jeunes femmes de la région</a:t>
            </a:r>
          </a:p>
          <a:p>
            <a:r>
              <a:rPr lang="fr-FR" b="1" i="1" dirty="0">
                <a:latin typeface="Times New Roman" panose="02020603050405020304" pitchFamily="18" charset="0"/>
                <a:cs typeface="Times New Roman" panose="02020603050405020304" pitchFamily="18" charset="0"/>
              </a:rPr>
              <a:t>Actuellement : belvédère sur Crozant et la rivière (page suivante)</a:t>
            </a:r>
          </a:p>
        </p:txBody>
      </p:sp>
    </p:spTree>
    <p:extLst>
      <p:ext uri="{BB962C8B-B14F-4D97-AF65-F5344CB8AC3E}">
        <p14:creationId xmlns:p14="http://schemas.microsoft.com/office/powerpoint/2010/main" val="1780590383"/>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59AB8E0-1E69-E17A-F983-9B5471DAC177}"/>
              </a:ext>
            </a:extLst>
          </p:cNvPr>
          <p:cNvSpPr txBox="1"/>
          <p:nvPr/>
        </p:nvSpPr>
        <p:spPr>
          <a:xfrm>
            <a:off x="4093983" y="4670464"/>
            <a:ext cx="5513295" cy="461665"/>
          </a:xfrm>
          <a:prstGeom prst="rect">
            <a:avLst/>
          </a:prstGeom>
          <a:noFill/>
        </p:spPr>
        <p:txBody>
          <a:bodyPr wrap="square" rtlCol="0">
            <a:spAutoFit/>
          </a:bodyPr>
          <a:lstStyle/>
          <a:p>
            <a:r>
              <a:rPr lang="fr-FR" sz="2400" b="1" i="1" dirty="0"/>
              <a:t>Vue depuis le rocher de la fileuse</a:t>
            </a:r>
          </a:p>
        </p:txBody>
      </p:sp>
      <p:sp>
        <p:nvSpPr>
          <p:cNvPr id="2" name="ZoneTexte 1">
            <a:extLst>
              <a:ext uri="{FF2B5EF4-FFF2-40B4-BE49-F238E27FC236}">
                <a16:creationId xmlns:a16="http://schemas.microsoft.com/office/drawing/2014/main" id="{E248161D-1336-4293-C350-3FB77CC2CD13}"/>
              </a:ext>
            </a:extLst>
          </p:cNvPr>
          <p:cNvSpPr txBox="1"/>
          <p:nvPr/>
        </p:nvSpPr>
        <p:spPr>
          <a:xfrm>
            <a:off x="263046" y="389819"/>
            <a:ext cx="12024986" cy="461665"/>
          </a:xfrm>
          <a:prstGeom prst="rect">
            <a:avLst/>
          </a:prstGeom>
          <a:noFill/>
        </p:spPr>
        <p:txBody>
          <a:bodyPr wrap="square" rtlCol="0">
            <a:spAutoFit/>
          </a:bodyPr>
          <a:lstStyle/>
          <a:p>
            <a:r>
              <a:rPr lang="fr-FR" sz="2400" b="1" i="1" dirty="0">
                <a:latin typeface="Times New Roman" panose="02020603050405020304" pitchFamily="18" charset="0"/>
                <a:cs typeface="Times New Roman" panose="02020603050405020304" pitchFamily="18" charset="0"/>
              </a:rPr>
              <a:t>VALLEE DES PEINTRES  - entre CROZANT et FRESSELINES -  rivière de la CREUSE</a:t>
            </a:r>
          </a:p>
        </p:txBody>
      </p:sp>
      <p:pic>
        <p:nvPicPr>
          <p:cNvPr id="5" name="Image 4">
            <a:extLst>
              <a:ext uri="{FF2B5EF4-FFF2-40B4-BE49-F238E27FC236}">
                <a16:creationId xmlns:a16="http://schemas.microsoft.com/office/drawing/2014/main" id="{725FFA86-33CE-5A30-6BFE-91FB5CDC44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4557" y="1009502"/>
            <a:ext cx="10982886" cy="3660962"/>
          </a:xfrm>
          <a:prstGeom prst="rect">
            <a:avLst/>
          </a:prstGeom>
          <a:ln w="79375" cmpd="dbl">
            <a:solidFill>
              <a:srgbClr val="C00000"/>
            </a:solidFill>
          </a:ln>
        </p:spPr>
      </p:pic>
      <p:sp>
        <p:nvSpPr>
          <p:cNvPr id="3" name="ZoneTexte 2">
            <a:extLst>
              <a:ext uri="{FF2B5EF4-FFF2-40B4-BE49-F238E27FC236}">
                <a16:creationId xmlns:a16="http://schemas.microsoft.com/office/drawing/2014/main" id="{DA0C07C9-D5F4-1D34-BD86-61E762A33D6C}"/>
              </a:ext>
            </a:extLst>
          </p:cNvPr>
          <p:cNvSpPr txBox="1"/>
          <p:nvPr/>
        </p:nvSpPr>
        <p:spPr>
          <a:xfrm>
            <a:off x="3337078" y="5211138"/>
            <a:ext cx="7828768" cy="461665"/>
          </a:xfrm>
          <a:prstGeom prst="rect">
            <a:avLst/>
          </a:prstGeom>
          <a:noFill/>
        </p:spPr>
        <p:txBody>
          <a:bodyPr wrap="square" rtlCol="0">
            <a:spAutoFit/>
          </a:bodyPr>
          <a:lstStyle/>
          <a:p>
            <a:r>
              <a:rPr lang="fr-FR" sz="2400" b="1" dirty="0"/>
              <a:t>Lorient Vous A Proposé La </a:t>
            </a:r>
            <a:r>
              <a:rPr lang="fr-FR" sz="2400" b="1" dirty="0" err="1"/>
              <a:t>Vallé</a:t>
            </a:r>
            <a:r>
              <a:rPr lang="fr-FR" sz="2400" b="1" dirty="0"/>
              <a:t> Des Peintres </a:t>
            </a:r>
          </a:p>
        </p:txBody>
      </p:sp>
      <p:sp>
        <p:nvSpPr>
          <p:cNvPr id="6" name="ZoneTexte 5">
            <a:extLst>
              <a:ext uri="{FF2B5EF4-FFF2-40B4-BE49-F238E27FC236}">
                <a16:creationId xmlns:a16="http://schemas.microsoft.com/office/drawing/2014/main" id="{D2D360F4-20E4-6C76-3657-63C4F9730955}"/>
              </a:ext>
            </a:extLst>
          </p:cNvPr>
          <p:cNvSpPr txBox="1"/>
          <p:nvPr/>
        </p:nvSpPr>
        <p:spPr>
          <a:xfrm>
            <a:off x="4459267" y="5624447"/>
            <a:ext cx="6024834" cy="461665"/>
          </a:xfrm>
          <a:prstGeom prst="rect">
            <a:avLst/>
          </a:prstGeom>
          <a:noFill/>
        </p:spPr>
        <p:txBody>
          <a:bodyPr wrap="square" rtlCol="0">
            <a:spAutoFit/>
          </a:bodyPr>
          <a:lstStyle/>
          <a:p>
            <a:r>
              <a:rPr lang="fr-FR" sz="2400" b="1" dirty="0"/>
              <a:t>Les Images Et Le Son Du Net</a:t>
            </a:r>
          </a:p>
        </p:txBody>
      </p:sp>
      <p:sp>
        <p:nvSpPr>
          <p:cNvPr id="7" name="ZoneTexte 6">
            <a:extLst>
              <a:ext uri="{FF2B5EF4-FFF2-40B4-BE49-F238E27FC236}">
                <a16:creationId xmlns:a16="http://schemas.microsoft.com/office/drawing/2014/main" id="{4731C0D1-2472-ADF9-A64C-89F170C38689}"/>
              </a:ext>
            </a:extLst>
          </p:cNvPr>
          <p:cNvSpPr txBox="1"/>
          <p:nvPr/>
        </p:nvSpPr>
        <p:spPr>
          <a:xfrm>
            <a:off x="5912285" y="6086112"/>
            <a:ext cx="4346531"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3869140115"/>
      </p:ext>
    </p:extLst>
  </p:cSld>
  <p:clrMapOvr>
    <a:masterClrMapping/>
  </p:clrMapOvr>
  <mc:AlternateContent xmlns:mc="http://schemas.openxmlformats.org/markup-compatibility/2006">
    <mc:Choice xmlns:p14="http://schemas.microsoft.com/office/powerpoint/2010/main" Requires="p14">
      <p:transition spd="slow" p14:dur="5000" advClick="0" advTm="15000">
        <p14:prism isInverted="1"/>
      </p:transition>
    </mc:Choice>
    <mc:Fallback>
      <p:transition spd="slow" advClick="0" advTm="15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614</Words>
  <Application>Microsoft Office PowerPoint</Application>
  <PresentationFormat>Grand écran</PresentationFormat>
  <Paragraphs>119</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Arial</vt:lpstr>
      <vt:lpstr>Calibri</vt:lpstr>
      <vt:lpstr>Calibri Light</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10</cp:revision>
  <dcterms:created xsi:type="dcterms:W3CDTF">2023-09-21T14:09:55Z</dcterms:created>
  <dcterms:modified xsi:type="dcterms:W3CDTF">2023-09-22T11:05:49Z</dcterms:modified>
</cp:coreProperties>
</file>