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3" r:id="rId22"/>
    <p:sldId id="274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BxPPUkt+N5sDq0w8j2gkw==" hashData="Y1M/YH3d2uRZZDhhwTsVnLnlpxEqHZh44hfFs9t56aLB4UylSRiQUCnOqz/7+kvEAb9KjcLiCqVM526VP91c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13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067F9E-3F09-D79B-5DF4-2A89D8BEF3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E085172-C7BE-02B6-AD71-28AB305E4F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330EE1-E552-1669-2E55-AB5AAB3C5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E509C5-C360-2EC7-059D-28C5B3DA9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D57CC2-A8C6-B8CC-FF91-6917D9E7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10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53B3E5-8881-6FA2-2361-36095DBA1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C83E75-F83D-B076-9CC4-892E02EAF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3F13AF-E32D-1729-DF30-49EF1C9D6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B2BB7A-417B-9BF5-E974-C44ED1EC6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64ED01-BA2F-E8C9-2EB4-FB7689817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566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1EC16-2CA7-7615-CB87-B04A7F806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3AA802-47CF-170F-5D64-59EC7FEA48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D423B7-9B79-5403-35F8-0A0C140D6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6A0A09-C333-A186-B54C-EEF1FD0FD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5B7A00-F6BB-6A52-49AB-DFFBDA038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518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EDA75B-31C0-815D-FA51-414E47E3A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9E1FDE-4CB4-3371-4D70-F28FCC3C5A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FAE1E08-F131-8404-9032-7E41314816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F1DCD38-3D2D-B32A-EC6A-319D458AD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697164-3A8D-27E6-FAD9-F3C6EB0D1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C0EB2E-B3EA-E75F-064F-C92F39058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11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16FB71-B47C-DBFD-8EF9-7F6305BA5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63DA3B-393C-B174-7655-56851C71A7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2BB07F7-2F19-DB54-6AC6-780D4E3801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B8A0A65-B6ED-14C6-9890-1C6F303823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7B31A7F-9475-46E8-D757-D39601DF19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043CC5-7127-B9FE-09FA-63C69A3BB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F9145FF-F360-20DF-C677-84D582396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B839C7B-A361-2F16-94ED-B47F1F2B5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469BA7-8C0B-210C-2513-D8BBB6EED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DF77D74-D109-0386-6B56-10CF8E978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AFC3A58-BB14-22FC-5FBE-6BD053FDA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252928-C4D2-1AA3-593B-C15EBC490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01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348A669-A850-FD09-2FDC-658D80AEE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1E9D736-DF55-40A7-DE71-40B194FBF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5B5DBE3-DD15-5E06-E34F-341161EC2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286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BFF24-8852-0A30-8A4A-CBB098AC4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F8ACFB-8C9F-B796-6EA9-58BC11345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76791D3-74E1-42F7-3B89-DD8A553539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C1E365E-9088-6EB2-027D-66747C2FB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D5F1DE-078F-0584-EE40-6EC3515C4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473A3DF-237F-11D7-610F-7A3D76B34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358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5C41A2-B029-F337-C431-1CB8316D2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188A470-F56F-F67B-62FC-167476323C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FCF2710-9D1D-BC93-BCB3-B8ED8D6FB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476904E-70D8-8952-9932-35824F570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410971-29F2-E922-3AD3-73B1C1DC0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8DE27C-A50D-37EC-A013-127454DCB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84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FB98B8-09AE-5AE4-526D-922940C14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44B0057-9F45-2182-A731-7D90B63201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06F258-B328-B332-FA51-C3899B3E5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A4C5A1-8256-3003-901D-84F94455F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6468CA-8338-D57D-E24A-5C56A72C5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55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70F9EA3-9DA6-68E4-B7FF-377313BCC2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9FE0551-F908-8D3F-881E-764C2EAC14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37A9DE-C858-1E2A-0F2C-11CC2A0B6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9AE6C4-21E1-61CC-D5A9-D002A23D2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59CF00-95AA-FDF2-71E9-61E7B6C5A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337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5D6554C-9414-02B6-B91E-16946CE10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437436-1EEA-AA99-A9D6-4146CC9B1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03859F-5BCE-E519-1F49-9CCFFFFC6E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FFE44-09E6-44D1-ABD1-CB6F9C4BBEB7}" type="datetimeFigureOut">
              <a:rPr lang="fr-FR" smtClean="0"/>
              <a:t>19/09/2023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CFFD2E-9F91-5113-732F-DA911E2A09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81204F-D470-85D2-6CC6-70D307D76F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D252B-7293-490F-A837-B5DBA80D79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029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rsonne, habits, homme&#10;&#10;Description générée automatiquement">
            <a:extLst>
              <a:ext uri="{FF2B5EF4-FFF2-40B4-BE49-F238E27FC236}">
                <a16:creationId xmlns:a16="http://schemas.microsoft.com/office/drawing/2014/main" id="{E9CF46E6-D051-AE9D-93C1-970B69E456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549000"/>
            <a:ext cx="864337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876386-3E8F-5FC3-4A40-A9C816AB5289}"/>
              </a:ext>
            </a:extLst>
          </p:cNvPr>
          <p:cNvSpPr txBox="1"/>
          <p:nvPr/>
        </p:nvSpPr>
        <p:spPr>
          <a:xfrm>
            <a:off x="2798886" y="6396335"/>
            <a:ext cx="1035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Vercingétorix jette les armes aux pieds de Jules César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9A2E4DC-4503-8511-0E5D-2023FA742CC0}"/>
              </a:ext>
            </a:extLst>
          </p:cNvPr>
          <p:cNvSpPr txBox="1"/>
          <p:nvPr/>
        </p:nvSpPr>
        <p:spPr>
          <a:xfrm>
            <a:off x="3456039" y="87335"/>
            <a:ext cx="9527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Bataille d’Alésia</a:t>
            </a:r>
          </a:p>
        </p:txBody>
      </p:sp>
    </p:spTree>
    <p:extLst>
      <p:ext uri="{BB962C8B-B14F-4D97-AF65-F5344CB8AC3E}">
        <p14:creationId xmlns:p14="http://schemas.microsoft.com/office/powerpoint/2010/main" val="298465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  <p:sndAc>
          <p:stSnd>
            <p:snd r:embed="rId2" name="J.S. Bach on 8-string guitar. Adagio and Fuga BWV 1003.wav"/>
          </p:stSnd>
        </p:sndAc>
      </p:transition>
    </mc:Choice>
    <mc:Fallback>
      <p:transition spd="slow" advClick="0" advTm="12000">
        <p:fade/>
        <p:sndAc>
          <p:stSnd>
            <p:snd r:embed="rId2" name="J.S. Bach on 8-string guitar. Adagio and Fuga BWV 1003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nuage&#10;&#10;Description générée automatiquement">
            <a:extLst>
              <a:ext uri="{FF2B5EF4-FFF2-40B4-BE49-F238E27FC236}">
                <a16:creationId xmlns:a16="http://schemas.microsoft.com/office/drawing/2014/main" id="{A6642BA0-FD02-C718-CAC2-0434424293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8547" y="171000"/>
            <a:ext cx="4344000" cy="6516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639BA1-11F6-0E81-39F2-63CEAEBD495D}"/>
              </a:ext>
            </a:extLst>
          </p:cNvPr>
          <p:cNvSpPr txBox="1"/>
          <p:nvPr/>
        </p:nvSpPr>
        <p:spPr>
          <a:xfrm>
            <a:off x="6384235" y="5715722"/>
            <a:ext cx="57155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monumentale de Vercingétorix par Aimé Millet, près d'Alise-Sainte-Reine.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7173D64-ADBA-AFA6-E1EC-6B9CD95773CC}"/>
              </a:ext>
            </a:extLst>
          </p:cNvPr>
          <p:cNvSpPr txBox="1"/>
          <p:nvPr/>
        </p:nvSpPr>
        <p:spPr>
          <a:xfrm>
            <a:off x="6299455" y="1315066"/>
            <a:ext cx="57155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siège d'Alésia est une bataille décisive de la fin de la guerre des Gaules qui voit la défaite d'une coalition de peuples gaulois menée par Vercingétorix face à l'armée romaine de Jules César. Elle se déroule entre les mois de juillet et de septembre 52 av. J.-C.</a:t>
            </a:r>
          </a:p>
        </p:txBody>
      </p:sp>
    </p:spTree>
    <p:extLst>
      <p:ext uri="{BB962C8B-B14F-4D97-AF65-F5344CB8AC3E}">
        <p14:creationId xmlns:p14="http://schemas.microsoft.com/office/powerpoint/2010/main" val="328424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Ruines&#10;&#10;Description générée automatiquement">
            <a:extLst>
              <a:ext uri="{FF2B5EF4-FFF2-40B4-BE49-F238E27FC236}">
                <a16:creationId xmlns:a16="http://schemas.microsoft.com/office/drawing/2014/main" id="{3E9489B0-228B-B9C1-D800-3D4D0BF0BF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235850"/>
            <a:ext cx="864337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8CBA31-F8F2-1469-7ECD-22AF66FC8903}"/>
              </a:ext>
            </a:extLst>
          </p:cNvPr>
          <p:cNvSpPr txBox="1"/>
          <p:nvPr/>
        </p:nvSpPr>
        <p:spPr>
          <a:xfrm>
            <a:off x="640914" y="6027003"/>
            <a:ext cx="10910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Vestiges de la basilique civile romaine découverte sur le Site archéologique d'Alésia à Alise-Sainte-Reine.</a:t>
            </a:r>
          </a:p>
        </p:txBody>
      </p:sp>
    </p:spTree>
    <p:extLst>
      <p:ext uri="{BB962C8B-B14F-4D97-AF65-F5344CB8AC3E}">
        <p14:creationId xmlns:p14="http://schemas.microsoft.com/office/powerpoint/2010/main" val="1799340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écriture manuscrite, Police&#10;&#10;Description générée automatiquement">
            <a:extLst>
              <a:ext uri="{FF2B5EF4-FFF2-40B4-BE49-F238E27FC236}">
                <a16:creationId xmlns:a16="http://schemas.microsoft.com/office/drawing/2014/main" id="{24C0D72F-B1BD-16D0-0C1E-07EF362235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170" y="549000"/>
            <a:ext cx="753096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1A4B7C-CF45-53B3-E86B-595B2DDD76F1}"/>
              </a:ext>
            </a:extLst>
          </p:cNvPr>
          <p:cNvSpPr txBox="1"/>
          <p:nvPr/>
        </p:nvSpPr>
        <p:spPr>
          <a:xfrm>
            <a:off x="555321" y="1905506"/>
            <a:ext cx="31189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dédicace de </a:t>
            </a:r>
            <a:r>
              <a:rPr lang="fr-FR" sz="2400" b="1" dirty="0" err="1">
                <a:solidFill>
                  <a:srgbClr val="FFFF00"/>
                </a:solidFill>
              </a:rPr>
              <a:t>Martialis</a:t>
            </a:r>
            <a:r>
              <a:rPr lang="fr-FR" sz="2400" b="1" dirty="0">
                <a:solidFill>
                  <a:srgbClr val="FFFF00"/>
                </a:solidFill>
              </a:rPr>
              <a:t> avec la mention « </a:t>
            </a:r>
            <a:r>
              <a:rPr lang="fr-FR" sz="2400" b="1" dirty="0" err="1">
                <a:solidFill>
                  <a:srgbClr val="FFFF00"/>
                </a:solidFill>
              </a:rPr>
              <a:t>Alisiia</a:t>
            </a:r>
            <a:r>
              <a:rPr lang="fr-FR" sz="2400" b="1" dirty="0">
                <a:solidFill>
                  <a:srgbClr val="FFFF00"/>
                </a:solidFill>
              </a:rPr>
              <a:t> », exposée au </a:t>
            </a:r>
            <a:r>
              <a:rPr lang="fr-FR" sz="2400" b="1" dirty="0" err="1">
                <a:solidFill>
                  <a:srgbClr val="FFFF00"/>
                </a:solidFill>
              </a:rPr>
              <a:t>MuséoParc</a:t>
            </a:r>
            <a:r>
              <a:rPr lang="fr-FR" sz="2400" b="1" dirty="0">
                <a:solidFill>
                  <a:srgbClr val="FFFF00"/>
                </a:solidFill>
              </a:rPr>
              <a:t> d'Alésia, Alise-Sainte-Reine en Côte-d'Or, Bourgogne-Franche-Comté.</a:t>
            </a:r>
          </a:p>
        </p:txBody>
      </p:sp>
    </p:spTree>
    <p:extLst>
      <p:ext uri="{BB962C8B-B14F-4D97-AF65-F5344CB8AC3E}">
        <p14:creationId xmlns:p14="http://schemas.microsoft.com/office/powerpoint/2010/main" val="4099128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herbe&#10;&#10;Description générée automatiquement">
            <a:extLst>
              <a:ext uri="{FF2B5EF4-FFF2-40B4-BE49-F238E27FC236}">
                <a16:creationId xmlns:a16="http://schemas.microsoft.com/office/drawing/2014/main" id="{0F6099C4-3E7F-5955-0F44-595CB7BD80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338203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DF6607-5B4F-B1D2-4298-53C143D8C1D2}"/>
              </a:ext>
            </a:extLst>
          </p:cNvPr>
          <p:cNvSpPr txBox="1"/>
          <p:nvPr/>
        </p:nvSpPr>
        <p:spPr>
          <a:xfrm>
            <a:off x="538619" y="6098203"/>
            <a:ext cx="11653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Réplique des fortifications utilisées lors du siège d'Alésia, Archéodrome de Beaune, Merceuil, Bourgogne, FRANCE.</a:t>
            </a:r>
          </a:p>
        </p:txBody>
      </p:sp>
    </p:spTree>
    <p:extLst>
      <p:ext uri="{BB962C8B-B14F-4D97-AF65-F5344CB8AC3E}">
        <p14:creationId xmlns:p14="http://schemas.microsoft.com/office/powerpoint/2010/main" val="199760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sol, plein air&#10;&#10;Description générée automatiquement">
            <a:extLst>
              <a:ext uri="{FF2B5EF4-FFF2-40B4-BE49-F238E27FC236}">
                <a16:creationId xmlns:a16="http://schemas.microsoft.com/office/drawing/2014/main" id="{213ADE03-D83C-9E3F-09B6-490F71D4ED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862" y="350729"/>
            <a:ext cx="8268276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0C1FF3-C855-75FA-18C2-072F743559C3}"/>
              </a:ext>
            </a:extLst>
          </p:cNvPr>
          <p:cNvSpPr txBox="1"/>
          <p:nvPr/>
        </p:nvSpPr>
        <p:spPr>
          <a:xfrm>
            <a:off x="2718148" y="6155643"/>
            <a:ext cx="9607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Henri-Paul Motte, Vercingétorix se rend à César, 1886</a:t>
            </a:r>
          </a:p>
        </p:txBody>
      </p:sp>
    </p:spTree>
    <p:extLst>
      <p:ext uri="{BB962C8B-B14F-4D97-AF65-F5344CB8AC3E}">
        <p14:creationId xmlns:p14="http://schemas.microsoft.com/office/powerpoint/2010/main" val="15144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llustration&#10;&#10;Description générée automatiquement">
            <a:extLst>
              <a:ext uri="{FF2B5EF4-FFF2-40B4-BE49-F238E27FC236}">
                <a16:creationId xmlns:a16="http://schemas.microsoft.com/office/drawing/2014/main" id="{9366CEFD-2107-A9F3-DBA5-21817FDAD6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253" y="456567"/>
            <a:ext cx="8523494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5D1529-E6D3-91D0-79BF-6BE62A97D201}"/>
              </a:ext>
            </a:extLst>
          </p:cNvPr>
          <p:cNvSpPr txBox="1"/>
          <p:nvPr/>
        </p:nvSpPr>
        <p:spPr>
          <a:xfrm>
            <a:off x="2430049" y="6216567"/>
            <a:ext cx="10434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Planches d'armements découverts à Alésia lors des fouilles</a:t>
            </a:r>
          </a:p>
        </p:txBody>
      </p:sp>
    </p:spTree>
    <p:extLst>
      <p:ext uri="{BB962C8B-B14F-4D97-AF65-F5344CB8AC3E}">
        <p14:creationId xmlns:p14="http://schemas.microsoft.com/office/powerpoint/2010/main" val="104387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n bois&#10;&#10;Description générée automatiquement">
            <a:extLst>
              <a:ext uri="{FF2B5EF4-FFF2-40B4-BE49-F238E27FC236}">
                <a16:creationId xmlns:a16="http://schemas.microsoft.com/office/drawing/2014/main" id="{91A0407B-F973-B09E-4AD3-F17BF17F8E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198271"/>
            <a:ext cx="8643379" cy="576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671D16-4744-D235-D243-131029262178}"/>
              </a:ext>
            </a:extLst>
          </p:cNvPr>
          <p:cNvSpPr txBox="1"/>
          <p:nvPr/>
        </p:nvSpPr>
        <p:spPr>
          <a:xfrm>
            <a:off x="1478071" y="5958271"/>
            <a:ext cx="101210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Umbo de bouclier germanique découvert à Alésia - Musée d'Archéologie Nationale de Saint-Germain-en-Laye</a:t>
            </a:r>
          </a:p>
        </p:txBody>
      </p:sp>
    </p:spTree>
    <p:extLst>
      <p:ext uri="{BB962C8B-B14F-4D97-AF65-F5344CB8AC3E}">
        <p14:creationId xmlns:p14="http://schemas.microsoft.com/office/powerpoint/2010/main" val="2191409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ciseaux, ongle&#10;&#10;Description générée automatiquement">
            <a:extLst>
              <a:ext uri="{FF2B5EF4-FFF2-40B4-BE49-F238E27FC236}">
                <a16:creationId xmlns:a16="http://schemas.microsoft.com/office/drawing/2014/main" id="{539E39B9-83EA-016B-95FD-BC7D746EAE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347" y="237995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0FF66A-75F0-C360-6F67-625D05EADE94}"/>
              </a:ext>
            </a:extLst>
          </p:cNvPr>
          <p:cNvSpPr txBox="1"/>
          <p:nvPr/>
        </p:nvSpPr>
        <p:spPr>
          <a:xfrm>
            <a:off x="1117675" y="6027003"/>
            <a:ext cx="10271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Tribuli</a:t>
            </a:r>
            <a:r>
              <a:rPr lang="fr-FR" sz="2400" b="1" dirty="0">
                <a:solidFill>
                  <a:srgbClr val="FFFF00"/>
                </a:solidFill>
              </a:rPr>
              <a:t> romains découverts à Alésia - Musée d'Archéologie Nationale de Saint-Germain-en-Laye</a:t>
            </a:r>
          </a:p>
        </p:txBody>
      </p:sp>
    </p:spTree>
    <p:extLst>
      <p:ext uri="{BB962C8B-B14F-4D97-AF65-F5344CB8AC3E}">
        <p14:creationId xmlns:p14="http://schemas.microsoft.com/office/powerpoint/2010/main" val="296281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06CC6E11-4A6E-E429-3427-B5B61F2852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237995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AFDFD4-B21C-3ACD-58A7-DFA328BAD8AD}"/>
              </a:ext>
            </a:extLst>
          </p:cNvPr>
          <p:cNvSpPr txBox="1"/>
          <p:nvPr/>
        </p:nvSpPr>
        <p:spPr>
          <a:xfrm>
            <a:off x="1004170" y="6027003"/>
            <a:ext cx="10609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Stimuli romains découverts à Alésia - Musée d'Archéologie Nationale de Saint-Germain-en-Laye</a:t>
            </a:r>
          </a:p>
        </p:txBody>
      </p:sp>
    </p:spTree>
    <p:extLst>
      <p:ext uri="{BB962C8B-B14F-4D97-AF65-F5344CB8AC3E}">
        <p14:creationId xmlns:p14="http://schemas.microsoft.com/office/powerpoint/2010/main" val="176580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asque, intérieur, mur&#10;&#10;Description générée automatiquement">
            <a:extLst>
              <a:ext uri="{FF2B5EF4-FFF2-40B4-BE49-F238E27FC236}">
                <a16:creationId xmlns:a16="http://schemas.microsoft.com/office/drawing/2014/main" id="{85B08A6B-2445-E64B-6665-CAC5150FE1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3199" y="189000"/>
            <a:ext cx="6084506" cy="648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6CB9F5-F9CE-1FF3-6A1D-BBD1774DF581}"/>
              </a:ext>
            </a:extLst>
          </p:cNvPr>
          <p:cNvSpPr txBox="1"/>
          <p:nvPr/>
        </p:nvSpPr>
        <p:spPr>
          <a:xfrm>
            <a:off x="587421" y="2191093"/>
            <a:ext cx="30537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Casque en fer découvert à Alésia - Musée d'Archéologie Nationale de Saint-Germain-en-Laye</a:t>
            </a:r>
          </a:p>
        </p:txBody>
      </p:sp>
    </p:spTree>
    <p:extLst>
      <p:ext uri="{BB962C8B-B14F-4D97-AF65-F5344CB8AC3E}">
        <p14:creationId xmlns:p14="http://schemas.microsoft.com/office/powerpoint/2010/main" val="314572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tatue, Artefact, musée&#10;&#10;Description générée automatiquement">
            <a:extLst>
              <a:ext uri="{FF2B5EF4-FFF2-40B4-BE49-F238E27FC236}">
                <a16:creationId xmlns:a16="http://schemas.microsoft.com/office/drawing/2014/main" id="{09C96215-98F2-F5D6-451C-CA3B39EBA5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928" y="189000"/>
            <a:ext cx="4960764" cy="648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E92DBD-1920-E2ED-6763-49FBC9475FA1}"/>
              </a:ext>
            </a:extLst>
          </p:cNvPr>
          <p:cNvSpPr txBox="1"/>
          <p:nvPr/>
        </p:nvSpPr>
        <p:spPr>
          <a:xfrm>
            <a:off x="8730641" y="2354893"/>
            <a:ext cx="32567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Copie en plâtre d'une </a:t>
            </a:r>
            <a:r>
              <a:rPr lang="fr-FR" sz="2400" b="1" dirty="0" err="1">
                <a:solidFill>
                  <a:srgbClr val="FFFF00"/>
                </a:solidFill>
              </a:rPr>
              <a:t>paragnathide</a:t>
            </a:r>
            <a:r>
              <a:rPr lang="fr-FR" sz="2400" b="1" dirty="0">
                <a:solidFill>
                  <a:srgbClr val="FFFF00"/>
                </a:solidFill>
              </a:rPr>
              <a:t> de casque gaulois découverte à Alésia - </a:t>
            </a:r>
            <a:r>
              <a:rPr lang="fr-FR" sz="2400" b="1" dirty="0" err="1">
                <a:solidFill>
                  <a:srgbClr val="FFFF00"/>
                </a:solidFill>
              </a:rPr>
              <a:t>MuséoParc</a:t>
            </a:r>
            <a:r>
              <a:rPr lang="fr-FR" sz="2400" b="1" dirty="0">
                <a:solidFill>
                  <a:srgbClr val="FFFF00"/>
                </a:solidFill>
              </a:rPr>
              <a:t> Alésia</a:t>
            </a:r>
          </a:p>
        </p:txBody>
      </p:sp>
    </p:spTree>
    <p:extLst>
      <p:ext uri="{BB962C8B-B14F-4D97-AF65-F5344CB8AC3E}">
        <p14:creationId xmlns:p14="http://schemas.microsoft.com/office/powerpoint/2010/main" val="222673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terre, habits&#10;&#10;Description générée automatiquement">
            <a:extLst>
              <a:ext uri="{FF2B5EF4-FFF2-40B4-BE49-F238E27FC236}">
                <a16:creationId xmlns:a16="http://schemas.microsoft.com/office/drawing/2014/main" id="{1E3BA7B9-F42C-EE13-085C-547565F3C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8826" y="366256"/>
            <a:ext cx="8694347" cy="5760000"/>
          </a:xfrm>
          <a:prstGeom prst="rect">
            <a:avLst/>
          </a:prstGeom>
          <a:ln w="825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7A9D5D-58C1-381F-C9A4-8F260BE4CE62}"/>
              </a:ext>
            </a:extLst>
          </p:cNvPr>
          <p:cNvSpPr txBox="1"/>
          <p:nvPr/>
        </p:nvSpPr>
        <p:spPr>
          <a:xfrm>
            <a:off x="4296427" y="6126256"/>
            <a:ext cx="8968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Fouille du Camp C à Alésia</a:t>
            </a:r>
          </a:p>
        </p:txBody>
      </p:sp>
    </p:spTree>
    <p:extLst>
      <p:ext uri="{BB962C8B-B14F-4D97-AF65-F5344CB8AC3E}">
        <p14:creationId xmlns:p14="http://schemas.microsoft.com/office/powerpoint/2010/main" val="176882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architecture&#10;&#10;Description générée automatiquement">
            <a:extLst>
              <a:ext uri="{FF2B5EF4-FFF2-40B4-BE49-F238E27FC236}">
                <a16:creationId xmlns:a16="http://schemas.microsoft.com/office/drawing/2014/main" id="{C3391C66-07B4-264E-D205-5094357149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048" y="317326"/>
            <a:ext cx="8673903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A2C982-6F30-9663-7792-0677A06B97B2}"/>
              </a:ext>
            </a:extLst>
          </p:cNvPr>
          <p:cNvSpPr txBox="1"/>
          <p:nvPr/>
        </p:nvSpPr>
        <p:spPr>
          <a:xfrm>
            <a:off x="1759048" y="6237962"/>
            <a:ext cx="8673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« Centre d’interprétation des assiégeants » du </a:t>
            </a:r>
            <a:r>
              <a:rPr lang="fr-FR" sz="2400" b="1" dirty="0" err="1">
                <a:solidFill>
                  <a:srgbClr val="FFFF00"/>
                </a:solidFill>
              </a:rPr>
              <a:t>MuséoParc</a:t>
            </a:r>
            <a:r>
              <a:rPr lang="fr-FR" sz="2400" b="1" dirty="0">
                <a:solidFill>
                  <a:srgbClr val="FFFF00"/>
                </a:solidFill>
              </a:rPr>
              <a:t> Alésia.</a:t>
            </a:r>
          </a:p>
        </p:txBody>
      </p:sp>
    </p:spTree>
    <p:extLst>
      <p:ext uri="{BB962C8B-B14F-4D97-AF65-F5344CB8AC3E}">
        <p14:creationId xmlns:p14="http://schemas.microsoft.com/office/powerpoint/2010/main" val="273593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ol&#10;&#10;Description générée automatiquement">
            <a:extLst>
              <a:ext uri="{FF2B5EF4-FFF2-40B4-BE49-F238E27FC236}">
                <a16:creationId xmlns:a16="http://schemas.microsoft.com/office/drawing/2014/main" id="{0F5E9A4C-4938-2E6A-0652-95890DF9C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0184" y="347218"/>
            <a:ext cx="8439371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60CCB2-6B1D-E3FE-3A4A-0AC9DB857EEC}"/>
              </a:ext>
            </a:extLst>
          </p:cNvPr>
          <p:cNvSpPr txBox="1"/>
          <p:nvPr/>
        </p:nvSpPr>
        <p:spPr>
          <a:xfrm>
            <a:off x="2780778" y="6077746"/>
            <a:ext cx="8818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Vestiges gallo-romains du site archéologique d'Alesia,</a:t>
            </a:r>
          </a:p>
        </p:txBody>
      </p:sp>
    </p:spTree>
    <p:extLst>
      <p:ext uri="{BB962C8B-B14F-4D97-AF65-F5344CB8AC3E}">
        <p14:creationId xmlns:p14="http://schemas.microsoft.com/office/powerpoint/2010/main" val="16264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&#10;&#10;Description générée automatiquement">
            <a:extLst>
              <a:ext uri="{FF2B5EF4-FFF2-40B4-BE49-F238E27FC236}">
                <a16:creationId xmlns:a16="http://schemas.microsoft.com/office/drawing/2014/main" id="{2EA1FB92-9EA1-02A3-136A-9E0E67E2CA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078" y="362146"/>
            <a:ext cx="10653843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B566C8-19CF-7F1F-ABCE-E3E3452713B2}"/>
              </a:ext>
            </a:extLst>
          </p:cNvPr>
          <p:cNvSpPr txBox="1"/>
          <p:nvPr/>
        </p:nvSpPr>
        <p:spPr>
          <a:xfrm>
            <a:off x="4977823" y="6061956"/>
            <a:ext cx="10653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Alésia 52 avant J.-C. </a:t>
            </a:r>
          </a:p>
        </p:txBody>
      </p:sp>
    </p:spTree>
    <p:extLst>
      <p:ext uri="{BB962C8B-B14F-4D97-AF65-F5344CB8AC3E}">
        <p14:creationId xmlns:p14="http://schemas.microsoft.com/office/powerpoint/2010/main" val="29984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erbe, nuage&#10;&#10;Description générée automatiquement">
            <a:extLst>
              <a:ext uri="{FF2B5EF4-FFF2-40B4-BE49-F238E27FC236}">
                <a16:creationId xmlns:a16="http://schemas.microsoft.com/office/drawing/2014/main" id="{0B1FED52-550B-8C8A-7E18-F85C002A3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409445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F58E93-4392-0C09-7DD9-651B3DAC87C1}"/>
              </a:ext>
            </a:extLst>
          </p:cNvPr>
          <p:cNvSpPr txBox="1"/>
          <p:nvPr/>
        </p:nvSpPr>
        <p:spPr>
          <a:xfrm>
            <a:off x="4647156" y="6217722"/>
            <a:ext cx="11098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MuséoParc</a:t>
            </a:r>
            <a:r>
              <a:rPr lang="fr-FR" sz="2400" b="1" dirty="0">
                <a:solidFill>
                  <a:srgbClr val="FFFF00"/>
                </a:solidFill>
              </a:rPr>
              <a:t> d'Alésia</a:t>
            </a:r>
          </a:p>
        </p:txBody>
      </p:sp>
    </p:spTree>
    <p:extLst>
      <p:ext uri="{BB962C8B-B14F-4D97-AF65-F5344CB8AC3E}">
        <p14:creationId xmlns:p14="http://schemas.microsoft.com/office/powerpoint/2010/main" val="1369108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hotographie aérienne, carte, Vue plongeante&#10;&#10;Description générée automatiquement">
            <a:extLst>
              <a:ext uri="{FF2B5EF4-FFF2-40B4-BE49-F238E27FC236}">
                <a16:creationId xmlns:a16="http://schemas.microsoft.com/office/drawing/2014/main" id="{1DA3D86D-D368-5810-BE24-0E262D833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2244" y="415418"/>
            <a:ext cx="8469043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613F9A-7EEC-1554-20C5-565576CDD5FF}"/>
              </a:ext>
            </a:extLst>
          </p:cNvPr>
          <p:cNvSpPr txBox="1"/>
          <p:nvPr/>
        </p:nvSpPr>
        <p:spPr>
          <a:xfrm>
            <a:off x="5436296" y="6207545"/>
            <a:ext cx="9381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Alésia fouilles</a:t>
            </a:r>
          </a:p>
        </p:txBody>
      </p:sp>
    </p:spTree>
    <p:extLst>
      <p:ext uri="{BB962C8B-B14F-4D97-AF65-F5344CB8AC3E}">
        <p14:creationId xmlns:p14="http://schemas.microsoft.com/office/powerpoint/2010/main" val="3010585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4CC8F762-F54D-0BF7-21BB-959429A1CA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348583"/>
            <a:ext cx="7680000" cy="5760000"/>
          </a:xfrm>
          <a:prstGeom prst="rect">
            <a:avLst/>
          </a:prstGeom>
          <a:ln w="8255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8F19887-DEA8-C677-E4D5-118BD4439914}"/>
              </a:ext>
            </a:extLst>
          </p:cNvPr>
          <p:cNvSpPr txBox="1"/>
          <p:nvPr/>
        </p:nvSpPr>
        <p:spPr>
          <a:xfrm>
            <a:off x="2483284" y="6108583"/>
            <a:ext cx="86523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Reconstitution du Rempart de la </a:t>
            </a:r>
            <a:r>
              <a:rPr lang="fr-FR" sz="2400" b="1" dirty="0" err="1">
                <a:solidFill>
                  <a:srgbClr val="FFFF00"/>
                </a:solidFill>
              </a:rPr>
              <a:t>Circumvallation</a:t>
            </a:r>
            <a:r>
              <a:rPr lang="fr-FR" sz="2400" b="1" dirty="0">
                <a:solidFill>
                  <a:srgbClr val="FFFF00"/>
                </a:solidFill>
              </a:rPr>
              <a:t>, Alésia</a:t>
            </a:r>
          </a:p>
        </p:txBody>
      </p:sp>
    </p:spTree>
    <p:extLst>
      <p:ext uri="{BB962C8B-B14F-4D97-AF65-F5344CB8AC3E}">
        <p14:creationId xmlns:p14="http://schemas.microsoft.com/office/powerpoint/2010/main" val="1830753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ythologie, peinture, statue&#10;&#10;Description générée automatiquement">
            <a:extLst>
              <a:ext uri="{FF2B5EF4-FFF2-40B4-BE49-F238E27FC236}">
                <a16:creationId xmlns:a16="http://schemas.microsoft.com/office/drawing/2014/main" id="{E995DA0A-9471-54D0-90BD-4BBFDE2E4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757" y="365760"/>
            <a:ext cx="10151883" cy="5760000"/>
          </a:xfrm>
          <a:prstGeom prst="rect">
            <a:avLst/>
          </a:prstGeom>
          <a:ln w="8572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C6CC86-81EE-924B-C212-4E47A623884E}"/>
              </a:ext>
            </a:extLst>
          </p:cNvPr>
          <p:cNvSpPr txBox="1"/>
          <p:nvPr/>
        </p:nvSpPr>
        <p:spPr>
          <a:xfrm>
            <a:off x="890360" y="6261407"/>
            <a:ext cx="11548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FFFF00"/>
                </a:solidFill>
              </a:rPr>
              <a:t>L’assassinat de Jules César (Vincenzo Camuccini (1771 – 1844) – La morte di Cesare)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30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sol&#10;&#10;Description générée automatiquement">
            <a:extLst>
              <a:ext uri="{FF2B5EF4-FFF2-40B4-BE49-F238E27FC236}">
                <a16:creationId xmlns:a16="http://schemas.microsoft.com/office/drawing/2014/main" id="{84B573C7-CEB4-F4B0-43BE-C41C49BC7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480" y="409575"/>
            <a:ext cx="6935040" cy="5760000"/>
          </a:xfrm>
          <a:prstGeom prst="rect">
            <a:avLst/>
          </a:prstGeom>
          <a:ln w="825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B08BF6-CAE6-F85E-90AB-8D76B632D83D}"/>
              </a:ext>
            </a:extLst>
          </p:cNvPr>
          <p:cNvSpPr txBox="1"/>
          <p:nvPr/>
        </p:nvSpPr>
        <p:spPr>
          <a:xfrm>
            <a:off x="3331923" y="6217592"/>
            <a:ext cx="9269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Reconstitution</a:t>
            </a:r>
            <a:r>
              <a:rPr lang="fr-FR" sz="2000" b="1" dirty="0">
                <a:solidFill>
                  <a:srgbClr val="FFFF00"/>
                </a:solidFill>
              </a:rPr>
              <a:t> d'une enceinte et des pièges</a:t>
            </a:r>
          </a:p>
        </p:txBody>
      </p:sp>
    </p:spTree>
    <p:extLst>
      <p:ext uri="{BB962C8B-B14F-4D97-AF65-F5344CB8AC3E}">
        <p14:creationId xmlns:p14="http://schemas.microsoft.com/office/powerpoint/2010/main" val="323119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A4D1C8F-EA00-B605-5D9D-54A04CB02997}"/>
              </a:ext>
            </a:extLst>
          </p:cNvPr>
          <p:cNvSpPr txBox="1"/>
          <p:nvPr/>
        </p:nvSpPr>
        <p:spPr>
          <a:xfrm>
            <a:off x="8579277" y="5650021"/>
            <a:ext cx="3202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Reconstitution d'une enceinte et des pièges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C3DB6BD-430F-4963-7C38-DF60A047A3D0}"/>
              </a:ext>
            </a:extLst>
          </p:cNvPr>
          <p:cNvSpPr txBox="1"/>
          <p:nvPr/>
        </p:nvSpPr>
        <p:spPr>
          <a:xfrm>
            <a:off x="8577241" y="1131050"/>
            <a:ext cx="34147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La Bataille d’Alésia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868D9F8-8328-7A62-9A09-105E62703901}"/>
              </a:ext>
            </a:extLst>
          </p:cNvPr>
          <p:cNvSpPr txBox="1"/>
          <p:nvPr/>
        </p:nvSpPr>
        <p:spPr>
          <a:xfrm>
            <a:off x="8577241" y="2246333"/>
            <a:ext cx="3571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93E2AD5-C740-4D02-494C-DE29A451C459}"/>
              </a:ext>
            </a:extLst>
          </p:cNvPr>
          <p:cNvSpPr txBox="1"/>
          <p:nvPr/>
        </p:nvSpPr>
        <p:spPr>
          <a:xfrm>
            <a:off x="9651751" y="3314482"/>
            <a:ext cx="3085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pic>
        <p:nvPicPr>
          <p:cNvPr id="12" name="Image 11" descr="Une image contenant ciel, plein air, herbe, nuage&#10;&#10;Description générée automatiquement">
            <a:extLst>
              <a:ext uri="{FF2B5EF4-FFF2-40B4-BE49-F238E27FC236}">
                <a16:creationId xmlns:a16="http://schemas.microsoft.com/office/drawing/2014/main" id="{C7A3568C-0CFC-96A5-8328-B2C21A4B2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940" y="353747"/>
            <a:ext cx="8160000" cy="6120000"/>
          </a:xfrm>
          <a:prstGeom prst="rect">
            <a:avLst/>
          </a:prstGeom>
          <a:ln w="76200" cmpd="dbl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17592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switch dir="r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302</Words>
  <Application>Microsoft Office PowerPoint</Application>
  <PresentationFormat>Grand écran</PresentationFormat>
  <Paragraphs>27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2023-09-19T09:46:03Z</dcterms:created>
  <dcterms:modified xsi:type="dcterms:W3CDTF">2023-09-19T13:06:46Z</dcterms:modified>
</cp:coreProperties>
</file>