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9" r:id="rId1"/>
  </p:sldMasterIdLst>
  <p:sldIdLst>
    <p:sldId id="257" r:id="rId2"/>
    <p:sldId id="258" r:id="rId3"/>
    <p:sldId id="259" r:id="rId4"/>
    <p:sldId id="260" r:id="rId5"/>
    <p:sldId id="261" r:id="rId6"/>
    <p:sldId id="262" r:id="rId7"/>
    <p:sldId id="263" r:id="rId8"/>
    <p:sldId id="264" r:id="rId9"/>
    <p:sldId id="265" r:id="rId10"/>
    <p:sldId id="271" r:id="rId11"/>
    <p:sldId id="266" r:id="rId12"/>
    <p:sldId id="267" r:id="rId13"/>
    <p:sldId id="268" r:id="rId14"/>
    <p:sldId id="269" r:id="rId15"/>
    <p:sldId id="270" r:id="rId16"/>
    <p:sldId id="276" r:id="rId17"/>
    <p:sldId id="272" r:id="rId18"/>
    <p:sldId id="273" r:id="rId19"/>
    <p:sldId id="274" r:id="rId20"/>
    <p:sldId id="275" r:id="rId21"/>
    <p:sldId id="277" r:id="rId22"/>
    <p:sldId id="278" r:id="rId23"/>
    <p:sldId id="280" r:id="rId24"/>
    <p:sldId id="281" r:id="rId25"/>
    <p:sldId id="282"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DqhskQROdYlpLhLQ2Rr+g==" hashData="Fj70JLeCQlbYT8P/8iv20QtvQFH+CPSJIGKKCc5GhiaccxAGxZDt0E/I9iWJzwKpCo4OUO6kRuoyV3GAuachI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69" d="100"/>
          <a:sy n="69" d="100"/>
        </p:scale>
        <p:origin x="96" y="2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7DCD57A8-8AF4-45E8-89AA-9D76115A9416}" type="datetimeFigureOut">
              <a:rPr lang="fr-FR" smtClean="0"/>
              <a:t>21/09/2023</a:t>
            </a:fld>
            <a:endParaRPr lang="fr-FR"/>
          </a:p>
        </p:txBody>
      </p:sp>
      <p:sp>
        <p:nvSpPr>
          <p:cNvPr id="5" name="Footer Placeholder 4"/>
          <p:cNvSpPr>
            <a:spLocks noGrp="1"/>
          </p:cNvSpPr>
          <p:nvPr>
            <p:ph type="ftr" sz="quarter" idx="11"/>
          </p:nvPr>
        </p:nvSpPr>
        <p:spPr/>
        <p:txBody>
          <a:bodyPr/>
          <a:lstStyle/>
          <a:p>
            <a:endParaRPr lang="fr-F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CD13885-0317-4BF3-917D-6CEEA3D5826D}" type="slidenum">
              <a:rPr lang="fr-FR" smtClean="0"/>
              <a:t>‹N°›</a:t>
            </a:fld>
            <a:endParaRPr lang="fr-FR"/>
          </a:p>
        </p:txBody>
      </p:sp>
    </p:spTree>
    <p:extLst>
      <p:ext uri="{BB962C8B-B14F-4D97-AF65-F5344CB8AC3E}">
        <p14:creationId xmlns:p14="http://schemas.microsoft.com/office/powerpoint/2010/main" val="8089943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DCD57A8-8AF4-45E8-89AA-9D76115A9416}" type="datetimeFigureOut">
              <a:rPr lang="fr-FR" smtClean="0"/>
              <a:t>21/09/2023</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CD13885-0317-4BF3-917D-6CEEA3D5826D}" type="slidenum">
              <a:rPr lang="fr-FR" smtClean="0"/>
              <a:t>‹N°›</a:t>
            </a:fld>
            <a:endParaRPr lang="fr-FR"/>
          </a:p>
        </p:txBody>
      </p:sp>
    </p:spTree>
    <p:extLst>
      <p:ext uri="{BB962C8B-B14F-4D97-AF65-F5344CB8AC3E}">
        <p14:creationId xmlns:p14="http://schemas.microsoft.com/office/powerpoint/2010/main" val="27380425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7DCD57A8-8AF4-45E8-89AA-9D76115A9416}" type="datetimeFigureOut">
              <a:rPr lang="fr-FR" smtClean="0"/>
              <a:t>21/09/2023</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CD13885-0317-4BF3-917D-6CEEA3D5826D}" type="slidenum">
              <a:rPr lang="fr-FR" smtClean="0"/>
              <a:t>‹N°›</a:t>
            </a:fld>
            <a:endParaRPr lang="fr-FR"/>
          </a:p>
        </p:txBody>
      </p:sp>
    </p:spTree>
    <p:extLst>
      <p:ext uri="{BB962C8B-B14F-4D97-AF65-F5344CB8AC3E}">
        <p14:creationId xmlns:p14="http://schemas.microsoft.com/office/powerpoint/2010/main" val="31526219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7DCD57A8-8AF4-45E8-89AA-9D76115A9416}" type="datetimeFigureOut">
              <a:rPr lang="fr-FR" smtClean="0"/>
              <a:t>21/09/2023</a:t>
            </a:fld>
            <a:endParaRPr lang="fr-FR"/>
          </a:p>
        </p:txBody>
      </p:sp>
      <p:sp>
        <p:nvSpPr>
          <p:cNvPr id="6" name="Footer Placeholder 5"/>
          <p:cNvSpPr>
            <a:spLocks noGrp="1"/>
          </p:cNvSpPr>
          <p:nvPr>
            <p:ph type="ftr" sz="quarter" idx="11"/>
          </p:nvPr>
        </p:nvSpPr>
        <p:spPr/>
        <p:txBody>
          <a:bodyPr/>
          <a:lstStyle/>
          <a:p>
            <a:endParaRPr lang="fr-F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CD13885-0317-4BF3-917D-6CEEA3D5826D}" type="slidenum">
              <a:rPr lang="fr-FR" smtClean="0"/>
              <a:t>‹N°›</a:t>
            </a:fld>
            <a:endParaRPr lang="fr-FR"/>
          </a:p>
        </p:txBody>
      </p:sp>
    </p:spTree>
    <p:extLst>
      <p:ext uri="{BB962C8B-B14F-4D97-AF65-F5344CB8AC3E}">
        <p14:creationId xmlns:p14="http://schemas.microsoft.com/office/powerpoint/2010/main" val="36639349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7DCD57A8-8AF4-45E8-89AA-9D76115A9416}" type="datetimeFigureOut">
              <a:rPr lang="fr-FR" smtClean="0"/>
              <a:t>21/09/2023</a:t>
            </a:fld>
            <a:endParaRPr lang="fr-FR"/>
          </a:p>
        </p:txBody>
      </p:sp>
      <p:sp>
        <p:nvSpPr>
          <p:cNvPr id="8" name="Footer Placeholder 7"/>
          <p:cNvSpPr>
            <a:spLocks noGrp="1"/>
          </p:cNvSpPr>
          <p:nvPr>
            <p:ph type="ftr" sz="quarter" idx="11"/>
          </p:nvPr>
        </p:nvSpPr>
        <p:spPr/>
        <p:txBody>
          <a:bodyPr/>
          <a:lstStyle/>
          <a:p>
            <a:endParaRPr lang="fr-F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CD13885-0317-4BF3-917D-6CEEA3D5826D}" type="slidenum">
              <a:rPr lang="fr-FR" smtClean="0"/>
              <a:t>‹N°›</a:t>
            </a:fld>
            <a:endParaRPr lang="fr-FR"/>
          </a:p>
        </p:txBody>
      </p:sp>
    </p:spTree>
    <p:extLst>
      <p:ext uri="{BB962C8B-B14F-4D97-AF65-F5344CB8AC3E}">
        <p14:creationId xmlns:p14="http://schemas.microsoft.com/office/powerpoint/2010/main" val="24666457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7DCD57A8-8AF4-45E8-89AA-9D76115A9416}" type="datetimeFigureOut">
              <a:rPr lang="fr-FR" smtClean="0"/>
              <a:t>21/09/2023</a:t>
            </a:fld>
            <a:endParaRPr lang="fr-FR"/>
          </a:p>
        </p:txBody>
      </p:sp>
      <p:sp>
        <p:nvSpPr>
          <p:cNvPr id="4" name="Footer Placeholder 3"/>
          <p:cNvSpPr>
            <a:spLocks noGrp="1"/>
          </p:cNvSpPr>
          <p:nvPr>
            <p:ph type="ftr" sz="quarter" idx="11"/>
          </p:nvPr>
        </p:nvSpPr>
        <p:spPr/>
        <p:txBody>
          <a:bodyPr/>
          <a:lstStyle/>
          <a:p>
            <a:endParaRPr lang="fr-F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CD13885-0317-4BF3-917D-6CEEA3D5826D}" type="slidenum">
              <a:rPr lang="fr-FR" smtClean="0"/>
              <a:t>‹N°›</a:t>
            </a:fld>
            <a:endParaRPr lang="fr-FR"/>
          </a:p>
        </p:txBody>
      </p:sp>
    </p:spTree>
    <p:extLst>
      <p:ext uri="{BB962C8B-B14F-4D97-AF65-F5344CB8AC3E}">
        <p14:creationId xmlns:p14="http://schemas.microsoft.com/office/powerpoint/2010/main" val="23376641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CD57A8-8AF4-45E8-89AA-9D76115A9416}" type="datetimeFigureOut">
              <a:rPr lang="fr-FR" smtClean="0"/>
              <a:t>21/09/2023</a:t>
            </a:fld>
            <a:endParaRPr lang="fr-FR"/>
          </a:p>
        </p:txBody>
      </p:sp>
      <p:sp>
        <p:nvSpPr>
          <p:cNvPr id="3" name="Footer Placeholder 2"/>
          <p:cNvSpPr>
            <a:spLocks noGrp="1"/>
          </p:cNvSpPr>
          <p:nvPr>
            <p:ph type="ftr" sz="quarter" idx="11"/>
          </p:nvPr>
        </p:nvSpPr>
        <p:spPr/>
        <p:txBody>
          <a:bodyPr/>
          <a:lstStyle/>
          <a:p>
            <a:endParaRPr lang="fr-F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CD13885-0317-4BF3-917D-6CEEA3D5826D}" type="slidenum">
              <a:rPr lang="fr-FR" smtClean="0"/>
              <a:t>‹N°›</a:t>
            </a:fld>
            <a:endParaRPr lang="fr-FR"/>
          </a:p>
        </p:txBody>
      </p:sp>
    </p:spTree>
    <p:extLst>
      <p:ext uri="{BB962C8B-B14F-4D97-AF65-F5344CB8AC3E}">
        <p14:creationId xmlns:p14="http://schemas.microsoft.com/office/powerpoint/2010/main" val="29764606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7DCD57A8-8AF4-45E8-89AA-9D76115A9416}" type="datetimeFigureOut">
              <a:rPr lang="fr-FR" smtClean="0"/>
              <a:t>21/09/2023</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CD13885-0317-4BF3-917D-6CEEA3D5826D}" type="slidenum">
              <a:rPr lang="fr-FR" smtClean="0"/>
              <a:t>‹N°›</a:t>
            </a:fld>
            <a:endParaRPr lang="fr-FR"/>
          </a:p>
        </p:txBody>
      </p:sp>
    </p:spTree>
    <p:extLst>
      <p:ext uri="{BB962C8B-B14F-4D97-AF65-F5344CB8AC3E}">
        <p14:creationId xmlns:p14="http://schemas.microsoft.com/office/powerpoint/2010/main" val="6836422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7DCD57A8-8AF4-45E8-89AA-9D76115A9416}" type="datetimeFigureOut">
              <a:rPr lang="fr-FR" smtClean="0"/>
              <a:t>21/09/2023</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CD13885-0317-4BF3-917D-6CEEA3D5826D}" type="slidenum">
              <a:rPr lang="fr-FR" smtClean="0"/>
              <a:t>‹N°›</a:t>
            </a:fld>
            <a:endParaRPr lang="fr-FR"/>
          </a:p>
        </p:txBody>
      </p:sp>
    </p:spTree>
    <p:extLst>
      <p:ext uri="{BB962C8B-B14F-4D97-AF65-F5344CB8AC3E}">
        <p14:creationId xmlns:p14="http://schemas.microsoft.com/office/powerpoint/2010/main" val="3296020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7DCD57A8-8AF4-45E8-89AA-9D76115A9416}" type="datetimeFigureOut">
              <a:rPr lang="fr-FR" smtClean="0"/>
              <a:t>21/09/2023</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CD13885-0317-4BF3-917D-6CEEA3D5826D}" type="slidenum">
              <a:rPr lang="fr-FR" smtClean="0"/>
              <a:t>‹N°›</a:t>
            </a:fld>
            <a:endParaRPr lang="fr-FR"/>
          </a:p>
        </p:txBody>
      </p:sp>
    </p:spTree>
    <p:extLst>
      <p:ext uri="{BB962C8B-B14F-4D97-AF65-F5344CB8AC3E}">
        <p14:creationId xmlns:p14="http://schemas.microsoft.com/office/powerpoint/2010/main" val="1071302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7DCD57A8-8AF4-45E8-89AA-9D76115A9416}" type="datetimeFigureOut">
              <a:rPr lang="fr-FR" smtClean="0"/>
              <a:t>21/09/2023</a:t>
            </a:fld>
            <a:endParaRPr lang="fr-FR"/>
          </a:p>
        </p:txBody>
      </p:sp>
      <p:sp>
        <p:nvSpPr>
          <p:cNvPr id="5" name="Footer Placeholder 4"/>
          <p:cNvSpPr>
            <a:spLocks noGrp="1"/>
          </p:cNvSpPr>
          <p:nvPr>
            <p:ph type="ftr" sz="quarter" idx="11"/>
          </p:nvPr>
        </p:nvSpPr>
        <p:spPr/>
        <p:txBody>
          <a:bodyPr/>
          <a:lstStyle/>
          <a:p>
            <a:endParaRPr lang="fr-F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CD13885-0317-4BF3-917D-6CEEA3D5826D}" type="slidenum">
              <a:rPr lang="fr-FR" smtClean="0"/>
              <a:t>‹N°›</a:t>
            </a:fld>
            <a:endParaRPr lang="fr-F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2314602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7DCD57A8-8AF4-45E8-89AA-9D76115A9416}" type="datetimeFigureOut">
              <a:rPr lang="fr-FR" smtClean="0"/>
              <a:t>21/09/2023</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CD13885-0317-4BF3-917D-6CEEA3D5826D}" type="slidenum">
              <a:rPr lang="fr-FR" smtClean="0"/>
              <a:t>‹N°›</a:t>
            </a:fld>
            <a:endParaRPr lang="fr-FR"/>
          </a:p>
        </p:txBody>
      </p:sp>
    </p:spTree>
    <p:extLst>
      <p:ext uri="{BB962C8B-B14F-4D97-AF65-F5344CB8AC3E}">
        <p14:creationId xmlns:p14="http://schemas.microsoft.com/office/powerpoint/2010/main" val="14881353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7DCD57A8-8AF4-45E8-89AA-9D76115A9416}" type="datetimeFigureOut">
              <a:rPr lang="fr-FR" smtClean="0"/>
              <a:t>21/09/2023</a:t>
            </a:fld>
            <a:endParaRPr lang="fr-FR"/>
          </a:p>
        </p:txBody>
      </p:sp>
      <p:sp>
        <p:nvSpPr>
          <p:cNvPr id="6" name="Footer Placeholder 5"/>
          <p:cNvSpPr>
            <a:spLocks noGrp="1"/>
          </p:cNvSpPr>
          <p:nvPr>
            <p:ph type="ftr" sz="quarter" idx="11"/>
          </p:nvPr>
        </p:nvSpPr>
        <p:spPr/>
        <p:txBody>
          <a:bodyPr/>
          <a:lstStyle/>
          <a:p>
            <a:endParaRPr lang="fr-F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CD13885-0317-4BF3-917D-6CEEA3D5826D}" type="slidenum">
              <a:rPr lang="fr-FR" smtClean="0"/>
              <a:t>‹N°›</a:t>
            </a:fld>
            <a:endParaRPr lang="fr-F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491106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7DCD57A8-8AF4-45E8-89AA-9D76115A9416}" type="datetimeFigureOut">
              <a:rPr lang="fr-FR" smtClean="0"/>
              <a:t>21/09/2023</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CD13885-0317-4BF3-917D-6CEEA3D5826D}" type="slidenum">
              <a:rPr lang="fr-FR" smtClean="0"/>
              <a:t>‹N°›</a:t>
            </a:fld>
            <a:endParaRPr lang="fr-FR"/>
          </a:p>
        </p:txBody>
      </p:sp>
    </p:spTree>
    <p:extLst>
      <p:ext uri="{BB962C8B-B14F-4D97-AF65-F5344CB8AC3E}">
        <p14:creationId xmlns:p14="http://schemas.microsoft.com/office/powerpoint/2010/main" val="23492700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DCD57A8-8AF4-45E8-89AA-9D76115A9416}" type="datetimeFigureOut">
              <a:rPr lang="fr-FR" smtClean="0"/>
              <a:t>21/09/2023</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CD13885-0317-4BF3-917D-6CEEA3D5826D}" type="slidenum">
              <a:rPr lang="fr-FR" smtClean="0"/>
              <a:t>‹N°›</a:t>
            </a:fld>
            <a:endParaRPr lang="fr-FR"/>
          </a:p>
        </p:txBody>
      </p:sp>
    </p:spTree>
    <p:extLst>
      <p:ext uri="{BB962C8B-B14F-4D97-AF65-F5344CB8AC3E}">
        <p14:creationId xmlns:p14="http://schemas.microsoft.com/office/powerpoint/2010/main" val="34532706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DCD57A8-8AF4-45E8-89AA-9D76115A9416}" type="datetimeFigureOut">
              <a:rPr lang="fr-FR" smtClean="0"/>
              <a:t>21/09/2023</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CD13885-0317-4BF3-917D-6CEEA3D5826D}" type="slidenum">
              <a:rPr lang="fr-FR" smtClean="0"/>
              <a:t>‹N°›</a:t>
            </a:fld>
            <a:endParaRPr lang="fr-FR"/>
          </a:p>
        </p:txBody>
      </p:sp>
    </p:spTree>
    <p:extLst>
      <p:ext uri="{BB962C8B-B14F-4D97-AF65-F5344CB8AC3E}">
        <p14:creationId xmlns:p14="http://schemas.microsoft.com/office/powerpoint/2010/main" val="11170409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DCD57A8-8AF4-45E8-89AA-9D76115A9416}" type="datetimeFigureOut">
              <a:rPr lang="fr-FR" smtClean="0"/>
              <a:t>21/09/2023</a:t>
            </a:fld>
            <a:endParaRPr lang="fr-F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CD13885-0317-4BF3-917D-6CEEA3D5826D}" type="slidenum">
              <a:rPr lang="fr-FR" smtClean="0"/>
              <a:t>‹N°›</a:t>
            </a:fld>
            <a:endParaRPr lang="fr-FR"/>
          </a:p>
        </p:txBody>
      </p:sp>
    </p:spTree>
    <p:extLst>
      <p:ext uri="{BB962C8B-B14F-4D97-AF65-F5344CB8AC3E}">
        <p14:creationId xmlns:p14="http://schemas.microsoft.com/office/powerpoint/2010/main" val="3872577638"/>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 id="2147483821" r:id="rId12"/>
    <p:sldLayoutId id="2147483822" r:id="rId13"/>
    <p:sldLayoutId id="2147483823" r:id="rId14"/>
    <p:sldLayoutId id="2147483824" r:id="rId15"/>
    <p:sldLayoutId id="2147483825" r:id="rId16"/>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jp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www.chemin-compostelle.info/liens/liens-associations-compostelle.php" TargetMode="External"/><Relationship Id="rId2" Type="http://schemas.openxmlformats.org/officeDocument/2006/relationships/hyperlink" Target="http://360sport.fr/traversee-pyrenees-velo/" TargetMode="External"/><Relationship Id="rId1" Type="http://schemas.openxmlformats.org/officeDocument/2006/relationships/slideLayout" Target="../slideLayouts/slideLayout7.xml"/><Relationship Id="rId4" Type="http://schemas.openxmlformats.org/officeDocument/2006/relationships/hyperlink" Target="http://www.toolito.com/hotels/"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hyperlink" Target="http://www.lapelerine.com/v/13/10-itineraires-de-legende-tour-de-l-aubrac.htm" TargetMode="External"/><Relationship Id="rId7" Type="http://schemas.openxmlformats.org/officeDocument/2006/relationships/image" Target="../media/image23.jpeg"/><Relationship Id="rId12" Type="http://schemas.openxmlformats.org/officeDocument/2006/relationships/image" Target="../media/image28.jpeg"/><Relationship Id="rId2" Type="http://schemas.openxmlformats.org/officeDocument/2006/relationships/hyperlink" Target="http://www.hotel-saint-jacques.com/index.html" TargetMode="External"/><Relationship Id="rId1" Type="http://schemas.openxmlformats.org/officeDocument/2006/relationships/slideLayout" Target="../slideLayouts/slideLayout7.xml"/><Relationship Id="rId6" Type="http://schemas.openxmlformats.org/officeDocument/2006/relationships/image" Target="../media/image22.jpeg"/><Relationship Id="rId11" Type="http://schemas.openxmlformats.org/officeDocument/2006/relationships/image" Target="../media/image27.jpeg"/><Relationship Id="rId5" Type="http://schemas.openxmlformats.org/officeDocument/2006/relationships/image" Target="../media/image21.jpeg"/><Relationship Id="rId10" Type="http://schemas.openxmlformats.org/officeDocument/2006/relationships/image" Target="../media/image26.jpeg"/><Relationship Id="rId4" Type="http://schemas.openxmlformats.org/officeDocument/2006/relationships/hyperlink" Target="http://www.bastide-nasbinals.com/hebergements/hotel-route-argent.php" TargetMode="External"/><Relationship Id="rId9" Type="http://schemas.openxmlformats.org/officeDocument/2006/relationships/image" Target="../media/image25.jpeg"/></Relationships>
</file>

<file path=ppt/slides/_rels/slide12.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9.jpeg"/><Relationship Id="rId7" Type="http://schemas.openxmlformats.org/officeDocument/2006/relationships/hyperlink" Target="http://www.hoteldesbains.fr/" TargetMode="External"/><Relationship Id="rId2" Type="http://schemas.openxmlformats.org/officeDocument/2006/relationships/hyperlink" Target="http://www.golinhac-hebergements.com/auberge.php" TargetMode="External"/><Relationship Id="rId1" Type="http://schemas.openxmlformats.org/officeDocument/2006/relationships/slideLayout" Target="../slideLayouts/slideLayout7.xml"/><Relationship Id="rId6" Type="http://schemas.openxmlformats.org/officeDocument/2006/relationships/image" Target="../media/image32.jpeg"/><Relationship Id="rId11" Type="http://schemas.openxmlformats.org/officeDocument/2006/relationships/image" Target="../media/image36.jpeg"/><Relationship Id="rId5" Type="http://schemas.openxmlformats.org/officeDocument/2006/relationships/image" Target="../media/image31.jpeg"/><Relationship Id="rId10" Type="http://schemas.openxmlformats.org/officeDocument/2006/relationships/image" Target="../media/image35.jpeg"/><Relationship Id="rId4" Type="http://schemas.openxmlformats.org/officeDocument/2006/relationships/image" Target="../media/image30.jpeg"/><Relationship Id="rId9" Type="http://schemas.openxmlformats.org/officeDocument/2006/relationships/image" Target="../media/image34.jpeg"/></Relationships>
</file>

<file path=ppt/slides/_rels/slide13.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hyperlink" Target="http://www.lapelerine.com/v/136/14-randonnees-liberte-lot-et-dordogne-quercy-et-perigord.htm" TargetMode="External"/><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9.jpeg"/><Relationship Id="rId10" Type="http://schemas.openxmlformats.org/officeDocument/2006/relationships/image" Target="../media/image44.jpeg"/><Relationship Id="rId4" Type="http://schemas.openxmlformats.org/officeDocument/2006/relationships/image" Target="../media/image38.jpeg"/><Relationship Id="rId9" Type="http://schemas.openxmlformats.org/officeDocument/2006/relationships/image" Target="../media/image43.gif"/></Relationships>
</file>

<file path=ppt/slides/_rels/slide14.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7.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 Id="rId9" Type="http://schemas.openxmlformats.org/officeDocument/2006/relationships/image" Target="../media/image52.jpeg"/></Relationships>
</file>

<file path=ppt/slides/_rels/slide15.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53.jpeg"/><Relationship Id="rId7" Type="http://schemas.openxmlformats.org/officeDocument/2006/relationships/image" Target="../media/image57.jpeg"/><Relationship Id="rId2" Type="http://schemas.openxmlformats.org/officeDocument/2006/relationships/hyperlink" Target="http://www.lapelerine.com/t/14/9-itineraires-de-legende-via-francigena.htm" TargetMode="External"/><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image" Target="../media/image55.jpeg"/><Relationship Id="rId10" Type="http://schemas.openxmlformats.org/officeDocument/2006/relationships/image" Target="../media/image60.jpeg"/><Relationship Id="rId4" Type="http://schemas.openxmlformats.org/officeDocument/2006/relationships/image" Target="../media/image54.jpeg"/><Relationship Id="rId9" Type="http://schemas.openxmlformats.org/officeDocument/2006/relationships/image" Target="../media/image59.jpeg"/></Relationships>
</file>

<file path=ppt/slides/_rels/slide1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4.jpeg"/><Relationship Id="rId7" Type="http://schemas.openxmlformats.org/officeDocument/2006/relationships/image" Target="../media/image68.jpeg"/><Relationship Id="rId2" Type="http://schemas.openxmlformats.org/officeDocument/2006/relationships/image" Target="../media/image63.jpeg"/><Relationship Id="rId1" Type="http://schemas.openxmlformats.org/officeDocument/2006/relationships/slideLayout" Target="../slideLayouts/slideLayout7.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18.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image" Target="../media/image70.jpeg"/><Relationship Id="rId7" Type="http://schemas.openxmlformats.org/officeDocument/2006/relationships/image" Target="../media/image74.jpeg"/><Relationship Id="rId2" Type="http://schemas.openxmlformats.org/officeDocument/2006/relationships/image" Target="../media/image69.jpeg"/><Relationship Id="rId1" Type="http://schemas.openxmlformats.org/officeDocument/2006/relationships/slideLayout" Target="../slideLayouts/slideLayout7.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 Id="rId9" Type="http://schemas.openxmlformats.org/officeDocument/2006/relationships/image" Target="../media/image76.jpeg"/></Relationships>
</file>

<file path=ppt/slides/_rels/slide19.xml.rels><?xml version="1.0" encoding="UTF-8" standalone="yes"?>
<Relationships xmlns="http://schemas.openxmlformats.org/package/2006/relationships"><Relationship Id="rId8" Type="http://schemas.openxmlformats.org/officeDocument/2006/relationships/image" Target="../media/image83.jpeg"/><Relationship Id="rId3" Type="http://schemas.openxmlformats.org/officeDocument/2006/relationships/image" Target="../media/image78.jpeg"/><Relationship Id="rId7" Type="http://schemas.openxmlformats.org/officeDocument/2006/relationships/image" Target="../media/image82.jpeg"/><Relationship Id="rId2" Type="http://schemas.openxmlformats.org/officeDocument/2006/relationships/image" Target="../media/image77.jpeg"/><Relationship Id="rId1" Type="http://schemas.openxmlformats.org/officeDocument/2006/relationships/slideLayout" Target="../slideLayouts/slideLayout7.xml"/><Relationship Id="rId6" Type="http://schemas.openxmlformats.org/officeDocument/2006/relationships/image" Target="../media/image81.jpeg"/><Relationship Id="rId5" Type="http://schemas.openxmlformats.org/officeDocument/2006/relationships/image" Target="../media/image80.jpeg"/><Relationship Id="rId4" Type="http://schemas.openxmlformats.org/officeDocument/2006/relationships/image" Target="../media/image79.jpeg"/><Relationship Id="rId9" Type="http://schemas.openxmlformats.org/officeDocument/2006/relationships/image" Target="../media/image84.jpeg"/></Relationships>
</file>

<file path=ppt/slides/_rels/slide20.xml.rels><?xml version="1.0" encoding="UTF-8" standalone="yes"?>
<Relationships xmlns="http://schemas.openxmlformats.org/package/2006/relationships"><Relationship Id="rId8" Type="http://schemas.openxmlformats.org/officeDocument/2006/relationships/image" Target="../media/image91.jpeg"/><Relationship Id="rId3" Type="http://schemas.openxmlformats.org/officeDocument/2006/relationships/image" Target="../media/image86.jpeg"/><Relationship Id="rId7" Type="http://schemas.openxmlformats.org/officeDocument/2006/relationships/image" Target="../media/image90.jpeg"/><Relationship Id="rId2" Type="http://schemas.openxmlformats.org/officeDocument/2006/relationships/image" Target="../media/image85.jpeg"/><Relationship Id="rId1" Type="http://schemas.openxmlformats.org/officeDocument/2006/relationships/slideLayout" Target="../slideLayouts/slideLayout7.xml"/><Relationship Id="rId6" Type="http://schemas.openxmlformats.org/officeDocument/2006/relationships/image" Target="../media/image89.jpeg"/><Relationship Id="rId5" Type="http://schemas.openxmlformats.org/officeDocument/2006/relationships/image" Target="../media/image88.jpeg"/><Relationship Id="rId4" Type="http://schemas.openxmlformats.org/officeDocument/2006/relationships/image" Target="../media/image87.jpeg"/></Relationships>
</file>

<file path=ppt/slides/_rels/slide21.xml.rels><?xml version="1.0" encoding="UTF-8" standalone="yes"?>
<Relationships xmlns="http://schemas.openxmlformats.org/package/2006/relationships"><Relationship Id="rId8" Type="http://schemas.openxmlformats.org/officeDocument/2006/relationships/image" Target="../media/image98.jpeg"/><Relationship Id="rId3" Type="http://schemas.openxmlformats.org/officeDocument/2006/relationships/image" Target="../media/image93.jpeg"/><Relationship Id="rId7" Type="http://schemas.openxmlformats.org/officeDocument/2006/relationships/image" Target="../media/image97.jpeg"/><Relationship Id="rId2" Type="http://schemas.openxmlformats.org/officeDocument/2006/relationships/image" Target="../media/image92.jpeg"/><Relationship Id="rId1" Type="http://schemas.openxmlformats.org/officeDocument/2006/relationships/slideLayout" Target="../slideLayouts/slideLayout7.xml"/><Relationship Id="rId6" Type="http://schemas.openxmlformats.org/officeDocument/2006/relationships/image" Target="../media/image96.jpeg"/><Relationship Id="rId5" Type="http://schemas.openxmlformats.org/officeDocument/2006/relationships/image" Target="../media/image95.jpeg"/><Relationship Id="rId4" Type="http://schemas.openxmlformats.org/officeDocument/2006/relationships/image" Target="../media/image94.jpeg"/><Relationship Id="rId9" Type="http://schemas.openxmlformats.org/officeDocument/2006/relationships/image" Target="../media/image99.jpeg"/></Relationships>
</file>

<file path=ppt/slides/_rels/slide22.xml.rels><?xml version="1.0" encoding="UTF-8" standalone="yes"?>
<Relationships xmlns="http://schemas.openxmlformats.org/package/2006/relationships"><Relationship Id="rId8" Type="http://schemas.openxmlformats.org/officeDocument/2006/relationships/image" Target="../media/image106.jpeg"/><Relationship Id="rId3" Type="http://schemas.openxmlformats.org/officeDocument/2006/relationships/image" Target="../media/image101.jpeg"/><Relationship Id="rId7" Type="http://schemas.openxmlformats.org/officeDocument/2006/relationships/image" Target="../media/image105.jpeg"/><Relationship Id="rId2" Type="http://schemas.openxmlformats.org/officeDocument/2006/relationships/image" Target="../media/image100.jpeg"/><Relationship Id="rId1" Type="http://schemas.openxmlformats.org/officeDocument/2006/relationships/slideLayout" Target="../slideLayouts/slideLayout7.xml"/><Relationship Id="rId6" Type="http://schemas.openxmlformats.org/officeDocument/2006/relationships/image" Target="../media/image104.jpeg"/><Relationship Id="rId5" Type="http://schemas.openxmlformats.org/officeDocument/2006/relationships/image" Target="../media/image103.jpeg"/><Relationship Id="rId4" Type="http://schemas.openxmlformats.org/officeDocument/2006/relationships/image" Target="../media/image102.jpeg"/><Relationship Id="rId9" Type="http://schemas.openxmlformats.org/officeDocument/2006/relationships/image" Target="../media/image107.jpeg"/></Relationships>
</file>

<file path=ppt/slides/_rels/slide23.xml.rels><?xml version="1.0" encoding="UTF-8" standalone="yes"?>
<Relationships xmlns="http://schemas.openxmlformats.org/package/2006/relationships"><Relationship Id="rId8" Type="http://schemas.openxmlformats.org/officeDocument/2006/relationships/image" Target="../media/image114.jpeg"/><Relationship Id="rId3" Type="http://schemas.openxmlformats.org/officeDocument/2006/relationships/image" Target="../media/image109.jpeg"/><Relationship Id="rId7" Type="http://schemas.openxmlformats.org/officeDocument/2006/relationships/image" Target="../media/image113.jpeg"/><Relationship Id="rId2" Type="http://schemas.openxmlformats.org/officeDocument/2006/relationships/image" Target="../media/image108.jpeg"/><Relationship Id="rId1" Type="http://schemas.openxmlformats.org/officeDocument/2006/relationships/slideLayout" Target="../slideLayouts/slideLayout7.xml"/><Relationship Id="rId6" Type="http://schemas.openxmlformats.org/officeDocument/2006/relationships/image" Target="../media/image112.png"/><Relationship Id="rId5" Type="http://schemas.openxmlformats.org/officeDocument/2006/relationships/image" Target="../media/image111.jpeg"/><Relationship Id="rId4" Type="http://schemas.openxmlformats.org/officeDocument/2006/relationships/image" Target="../media/image110.jpeg"/><Relationship Id="rId9" Type="http://schemas.openxmlformats.org/officeDocument/2006/relationships/image" Target="../media/image115.jpeg"/></Relationships>
</file>

<file path=ppt/slides/_rels/slide24.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7.xml"/><Relationship Id="rId6" Type="http://schemas.openxmlformats.org/officeDocument/2006/relationships/image" Target="../media/image119.png"/><Relationship Id="rId5" Type="http://schemas.microsoft.com/office/2007/relationships/hdphoto" Target="../media/hdphoto1.wdp"/><Relationship Id="rId4" Type="http://schemas.openxmlformats.org/officeDocument/2006/relationships/image" Target="../media/image118.png"/></Relationships>
</file>

<file path=ppt/slides/_rels/slide25.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slideLayout" Target="../slideLayouts/slideLayout7.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26" name="Picture 2" descr="YT F 4838 ** Feuillet 0,83â¬ Compostelle, NDA, RÃ©f S/M NÂ° BF4788Ba - Blocs &amp; Feuillets"/>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1954060" y="303756"/>
            <a:ext cx="9983244" cy="6250487"/>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60834" y="4355315"/>
            <a:ext cx="1298448" cy="1444752"/>
          </a:xfrm>
          <a:prstGeom prst="rect">
            <a:avLst/>
          </a:prstGeom>
        </p:spPr>
      </p:pic>
    </p:spTree>
    <p:extLst>
      <p:ext uri="{BB962C8B-B14F-4D97-AF65-F5344CB8AC3E}">
        <p14:creationId xmlns:p14="http://schemas.microsoft.com/office/powerpoint/2010/main" val="2828281251"/>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Chemin de Compostelle 1h de beauté musicale! (Way of Saint James)_NEW.wav"/>
          </p:stSnd>
        </p:sndAc>
      </p:transition>
    </mc:Choice>
    <mc:Fallback xmlns="">
      <p:transition spd="slow">
        <p:sndAc>
          <p:stSnd>
            <p:snd r:embed="rId6" name="Chemin de Compostelle 1h de beauté musicale! (Way of Saint James)_NEW.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8" name="Picture 10" descr="Le Chemin De St-Jacques De Compostelle - Non ClassÃ©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0" y="0"/>
            <a:ext cx="3882044" cy="338328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Cpm 64 - SAINT JEAN PIED DE PORT - Chemin De Saint Jacques De Compostelle - Coquille - ItinÃ©raires PÃ©lÃ©rinage - SANTIAGO - Saint Jean Pied De Port"/>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8275407" y="0"/>
            <a:ext cx="3882044" cy="338328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Saint-Jean-Pied-de-Port - DerniÃ¨re Ã©tape PÃ©lerins St-Jacques-de-Compostelle Avant Port De Roncevaux &amp; Espagne - Coquille - Saint Jean Pied De Po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53915" y="0"/>
            <a:ext cx="3849621" cy="338328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12 - Aveyron - Chemin De St Jacques De Compostelle - Multivues - Carte GÃ©ographique - Voir Scans Recto-Verso - Autres Commun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3458094"/>
            <a:ext cx="3882044" cy="333340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PM - 46 - Le Chemin De Saint-Jacques De Compostelle Dans Le LOT - Parcours + Multivues - Franc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04205" y="3541221"/>
            <a:ext cx="3749040" cy="3333404"/>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Les Chemins De Compostelle - Christianism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275407" y="3541221"/>
            <a:ext cx="3882044" cy="33001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37220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aint Jacques de Compostel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41" y="1138844"/>
            <a:ext cx="3105150" cy="3810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172691" y="822521"/>
            <a:ext cx="9019309" cy="5047536"/>
          </a:xfrm>
          <a:prstGeom prst="rect">
            <a:avLst/>
          </a:prstGeom>
        </p:spPr>
        <p:txBody>
          <a:bodyPr wrap="square">
            <a:spAutoFit/>
          </a:bodyPr>
          <a:lstStyle/>
          <a:p>
            <a:pPr algn="just"/>
            <a:r>
              <a:rPr lang="fr-FR" sz="1400" b="0" i="0" dirty="0" smtClean="0">
                <a:solidFill>
                  <a:srgbClr val="000000"/>
                </a:solidFill>
                <a:effectLst/>
                <a:latin typeface="Arial" panose="020B0604020202020204" pitchFamily="34" charset="0"/>
              </a:rPr>
              <a:t>La légende rapporte qu'après la Pentecôte, </a:t>
            </a:r>
            <a:r>
              <a:rPr lang="fr-FR" sz="1400" b="1" i="0" dirty="0" smtClean="0">
                <a:solidFill>
                  <a:srgbClr val="000000"/>
                </a:solidFill>
                <a:effectLst/>
                <a:latin typeface="Arial" panose="020B0604020202020204" pitchFamily="34" charset="0"/>
              </a:rPr>
              <a:t>Saint Jacques</a:t>
            </a:r>
            <a:r>
              <a:rPr lang="fr-FR" sz="1400" b="0" i="0" dirty="0" smtClean="0">
                <a:solidFill>
                  <a:srgbClr val="000000"/>
                </a:solidFill>
                <a:effectLst/>
                <a:latin typeface="Arial" panose="020B0604020202020204" pitchFamily="34" charset="0"/>
              </a:rPr>
              <a:t> alla évangéliser l'Espagne. Il débarqua en Andalousie sur la côte méditerranéenne et de là il se rendit en Galice située à l'extrémité nord-ouest de la péninsule Ibérique. Après quelques années d'apostolat, il revint à Jérusalem où il fut décapité.</a:t>
            </a:r>
          </a:p>
          <a:p>
            <a:pPr algn="just"/>
            <a:r>
              <a:rPr lang="fr-FR" sz="1400" b="0" i="0" dirty="0" smtClean="0">
                <a:solidFill>
                  <a:srgbClr val="000000"/>
                </a:solidFill>
                <a:effectLst/>
                <a:latin typeface="Arial" panose="020B0604020202020204" pitchFamily="34" charset="0"/>
              </a:rPr>
              <a:t>Deux de ses disciples mirent son corps dans une barque et prirent la mer. La barque, poussée par le vent et les eaux, vint s'échouer au fond d'un estuaire de Galice où devait naître par la suite la ville d'</a:t>
            </a:r>
            <a:r>
              <a:rPr lang="fr-FR" sz="1400" b="0" i="0" dirty="0" err="1" smtClean="0">
                <a:solidFill>
                  <a:srgbClr val="000000"/>
                </a:solidFill>
                <a:effectLst/>
                <a:latin typeface="Arial" panose="020B0604020202020204" pitchFamily="34" charset="0"/>
              </a:rPr>
              <a:t>Iria</a:t>
            </a:r>
            <a:r>
              <a:rPr lang="fr-FR" sz="1400" b="0" i="0" dirty="0" smtClean="0">
                <a:solidFill>
                  <a:srgbClr val="000000"/>
                </a:solidFill>
                <a:effectLst/>
                <a:latin typeface="Arial" panose="020B0604020202020204" pitchFamily="34" charset="0"/>
              </a:rPr>
              <a:t> </a:t>
            </a:r>
            <a:r>
              <a:rPr lang="fr-FR" sz="1400" b="0" i="0" dirty="0" err="1" smtClean="0">
                <a:solidFill>
                  <a:srgbClr val="000000"/>
                </a:solidFill>
                <a:effectLst/>
                <a:latin typeface="Arial" panose="020B0604020202020204" pitchFamily="34" charset="0"/>
              </a:rPr>
              <a:t>Flavia</a:t>
            </a:r>
            <a:r>
              <a:rPr lang="fr-FR" sz="1400" b="0" i="0" dirty="0" smtClean="0">
                <a:solidFill>
                  <a:srgbClr val="000000"/>
                </a:solidFill>
                <a:effectLst/>
                <a:latin typeface="Arial" panose="020B0604020202020204" pitchFamily="34" charset="0"/>
              </a:rPr>
              <a:t> qui porte de nos jours, le nom de El </a:t>
            </a:r>
            <a:r>
              <a:rPr lang="fr-FR" sz="1400" b="0" i="0" dirty="0" err="1" smtClean="0">
                <a:solidFill>
                  <a:srgbClr val="000000"/>
                </a:solidFill>
                <a:effectLst/>
                <a:latin typeface="Arial" panose="020B0604020202020204" pitchFamily="34" charset="0"/>
              </a:rPr>
              <a:t>Padron</a:t>
            </a:r>
            <a:r>
              <a:rPr lang="fr-FR" sz="1400" b="0" i="0" dirty="0" smtClean="0">
                <a:solidFill>
                  <a:srgbClr val="000000"/>
                </a:solidFill>
                <a:effectLst/>
                <a:latin typeface="Arial" panose="020B0604020202020204" pitchFamily="34" charset="0"/>
              </a:rPr>
              <a:t>. Ses deux disciples enterrèrent le corps de l'apôtre à l'intérieur des terres, en un lieu où sera érigée la ville de </a:t>
            </a:r>
            <a:r>
              <a:rPr lang="fr-FR" sz="1400" b="1" i="0" dirty="0" smtClean="0">
                <a:solidFill>
                  <a:srgbClr val="000000"/>
                </a:solidFill>
                <a:effectLst/>
                <a:latin typeface="Arial" panose="020B0604020202020204" pitchFamily="34" charset="0"/>
              </a:rPr>
              <a:t>Saint Jacques de Compostelle</a:t>
            </a:r>
            <a:r>
              <a:rPr lang="fr-FR" sz="1400" b="0" i="0" dirty="0" smtClean="0">
                <a:solidFill>
                  <a:srgbClr val="000000"/>
                </a:solidFill>
                <a:effectLst/>
                <a:latin typeface="Arial" panose="020B0604020202020204" pitchFamily="34" charset="0"/>
              </a:rPr>
              <a:t>.</a:t>
            </a:r>
          </a:p>
          <a:p>
            <a:pPr algn="just"/>
            <a:r>
              <a:rPr lang="fr-FR" sz="1400" b="0" i="0" dirty="0" smtClean="0">
                <a:solidFill>
                  <a:srgbClr val="000000"/>
                </a:solidFill>
                <a:effectLst/>
                <a:latin typeface="Arial" panose="020B0604020202020204" pitchFamily="34" charset="0"/>
              </a:rPr>
              <a:t>Ce n'est qu'au début du 9ème siècle qu'un ermite nommé Pélage aura des visions. Il alertera l'évêque d'</a:t>
            </a:r>
            <a:r>
              <a:rPr lang="fr-FR" sz="1400" b="0" i="0" dirty="0" err="1" smtClean="0">
                <a:solidFill>
                  <a:srgbClr val="000000"/>
                </a:solidFill>
                <a:effectLst/>
                <a:latin typeface="Arial" panose="020B0604020202020204" pitchFamily="34" charset="0"/>
              </a:rPr>
              <a:t>Iria</a:t>
            </a:r>
            <a:r>
              <a:rPr lang="fr-FR" sz="1400" b="0" i="0" dirty="0" smtClean="0">
                <a:solidFill>
                  <a:srgbClr val="000000"/>
                </a:solidFill>
                <a:effectLst/>
                <a:latin typeface="Arial" panose="020B0604020202020204" pitchFamily="34" charset="0"/>
              </a:rPr>
              <a:t> </a:t>
            </a:r>
            <a:r>
              <a:rPr lang="fr-FR" sz="1400" b="0" i="0" dirty="0" err="1" smtClean="0">
                <a:solidFill>
                  <a:srgbClr val="000000"/>
                </a:solidFill>
                <a:effectLst/>
                <a:latin typeface="Arial" panose="020B0604020202020204" pitchFamily="34" charset="0"/>
              </a:rPr>
              <a:t>Flavia</a:t>
            </a:r>
            <a:r>
              <a:rPr lang="fr-FR" sz="1400" b="0" i="0" dirty="0" smtClean="0">
                <a:solidFill>
                  <a:srgbClr val="000000"/>
                </a:solidFill>
                <a:effectLst/>
                <a:latin typeface="Arial" panose="020B0604020202020204" pitchFamily="34" charset="0"/>
              </a:rPr>
              <a:t>. Ils découvriront trois tombeaux qu'ils identifieront comme étant ceux de </a:t>
            </a:r>
            <a:r>
              <a:rPr lang="fr-FR" sz="1400" b="1" i="0" dirty="0" smtClean="0">
                <a:solidFill>
                  <a:srgbClr val="000000"/>
                </a:solidFill>
                <a:effectLst/>
                <a:latin typeface="Arial" panose="020B0604020202020204" pitchFamily="34" charset="0"/>
              </a:rPr>
              <a:t>Saint Jacques</a:t>
            </a:r>
            <a:r>
              <a:rPr lang="fr-FR" sz="1400" b="0" i="0" dirty="0" smtClean="0">
                <a:solidFill>
                  <a:srgbClr val="000000"/>
                </a:solidFill>
                <a:effectLst/>
                <a:latin typeface="Arial" panose="020B0604020202020204" pitchFamily="34" charset="0"/>
              </a:rPr>
              <a:t> et de ses deux disciples. Sur les lieux de la découverte, les rois de Galice feront construire d'abord une église rustique, puis une deuxième plus luxueuse qui attireront les premiers pèlerins.</a:t>
            </a:r>
          </a:p>
          <a:p>
            <a:pPr algn="just"/>
            <a:r>
              <a:rPr lang="fr-FR" sz="1400" b="0" i="0" dirty="0" smtClean="0">
                <a:solidFill>
                  <a:srgbClr val="000000"/>
                </a:solidFill>
                <a:effectLst/>
                <a:latin typeface="Arial" panose="020B0604020202020204" pitchFamily="34" charset="0"/>
              </a:rPr>
              <a:t>La deuxième église élevée au rang de cathédrale sera prise et détruite par les Maures. A sa place sera construite la cathédrale romane que l'on admire encore de nos jours au cœur de la cathédrale actuelle de style gothique flamboyant. </a:t>
            </a:r>
            <a:r>
              <a:rPr lang="fr-FR" sz="1400" b="1" i="0" dirty="0" smtClean="0">
                <a:solidFill>
                  <a:srgbClr val="000000"/>
                </a:solidFill>
                <a:effectLst/>
                <a:latin typeface="Arial" panose="020B0604020202020204" pitchFamily="34" charset="0"/>
              </a:rPr>
              <a:t>Saint Jacques</a:t>
            </a:r>
            <a:r>
              <a:rPr lang="fr-FR" sz="1400" b="0" i="0" dirty="0" smtClean="0">
                <a:solidFill>
                  <a:srgbClr val="000000"/>
                </a:solidFill>
                <a:effectLst/>
                <a:latin typeface="Arial" panose="020B0604020202020204" pitchFamily="34" charset="0"/>
              </a:rPr>
              <a:t> deviendra le patron de l'Espagne et le symbole de la reconquête sur l'Islam.</a:t>
            </a:r>
          </a:p>
          <a:p>
            <a:pPr algn="just"/>
            <a:r>
              <a:rPr lang="fr-FR" sz="1400" b="0" i="0" dirty="0" smtClean="0">
                <a:solidFill>
                  <a:srgbClr val="000000"/>
                </a:solidFill>
                <a:effectLst/>
                <a:latin typeface="Arial" panose="020B0604020202020204" pitchFamily="34" charset="0"/>
              </a:rPr>
              <a:t>Le </a:t>
            </a:r>
            <a:r>
              <a:rPr lang="fr-FR" sz="1400" b="1" i="0" dirty="0" smtClean="0">
                <a:solidFill>
                  <a:srgbClr val="000000"/>
                </a:solidFill>
                <a:effectLst/>
                <a:latin typeface="Arial" panose="020B0604020202020204" pitchFamily="34" charset="0"/>
              </a:rPr>
              <a:t>pèlerinage à Saint Jacques de Compostelle</a:t>
            </a:r>
            <a:r>
              <a:rPr lang="fr-FR" sz="1400" b="0" i="0" dirty="0" smtClean="0">
                <a:solidFill>
                  <a:srgbClr val="000000"/>
                </a:solidFill>
                <a:effectLst/>
                <a:latin typeface="Arial" panose="020B0604020202020204" pitchFamily="34" charset="0"/>
              </a:rPr>
              <a:t> est l'un des trois grands pèlerinages de la chrétienté avec ceux de Rome et de Jérusalem. Il doit son origine à la résistance contre l'invasion musulmane. Dès le 9ème siècle, Saint Jacques devient le patron de l'Espagne et le symbole de la reconquête sur l'Islam. Sous l'impulsion des Papes, de l'ordre de Cluny, des royaumes Catholiques du nord de l'Espagne et de divers ordres hospitaliers, il est un formidable moyen de communication. Dans l'Europe médiévale il draine, des hommes, des idées, des cultures, des techniques.</a:t>
            </a:r>
          </a:p>
          <a:p>
            <a:pPr algn="just"/>
            <a:r>
              <a:rPr lang="fr-FR" sz="1400" b="0" i="0" dirty="0" smtClean="0">
                <a:solidFill>
                  <a:srgbClr val="000000"/>
                </a:solidFill>
                <a:effectLst/>
                <a:latin typeface="Arial" panose="020B0604020202020204" pitchFamily="34" charset="0"/>
              </a:rPr>
              <a:t>Cependant depuis cette fin du 2ème millénaire on constate un regain d'intérêt pour le Pèlerinage à </a:t>
            </a:r>
            <a:r>
              <a:rPr lang="fr-FR" sz="1400" b="1" i="0" dirty="0" smtClean="0">
                <a:solidFill>
                  <a:srgbClr val="000000"/>
                </a:solidFill>
                <a:effectLst/>
                <a:latin typeface="Arial" panose="020B0604020202020204" pitchFamily="34" charset="0"/>
              </a:rPr>
              <a:t>Saint Jacques</a:t>
            </a:r>
            <a:r>
              <a:rPr lang="fr-FR" sz="1400" b="0" i="0" dirty="0" smtClean="0">
                <a:solidFill>
                  <a:srgbClr val="000000"/>
                </a:solidFill>
                <a:effectLst/>
                <a:latin typeface="Arial" panose="020B0604020202020204" pitchFamily="34" charset="0"/>
              </a:rPr>
              <a:t>.</a:t>
            </a:r>
            <a:endParaRPr lang="fr-FR" sz="1400" b="0" i="0" dirty="0">
              <a:solidFill>
                <a:srgbClr val="000000"/>
              </a:solidFill>
              <a:effectLst/>
              <a:latin typeface="Arial" panose="020B0604020202020204" pitchFamily="34" charset="0"/>
            </a:endParaRPr>
          </a:p>
        </p:txBody>
      </p:sp>
      <p:sp>
        <p:nvSpPr>
          <p:cNvPr id="3" name="Rectangle 2"/>
          <p:cNvSpPr/>
          <p:nvPr/>
        </p:nvSpPr>
        <p:spPr>
          <a:xfrm>
            <a:off x="229985" y="5735611"/>
            <a:ext cx="11795760" cy="523220"/>
          </a:xfrm>
          <a:prstGeom prst="rect">
            <a:avLst/>
          </a:prstGeom>
        </p:spPr>
        <p:txBody>
          <a:bodyPr wrap="square">
            <a:spAutoFit/>
          </a:bodyPr>
          <a:lstStyle/>
          <a:p>
            <a:r>
              <a:rPr lang="fr-FR" sz="1400" b="0" i="0" dirty="0" smtClean="0">
                <a:solidFill>
                  <a:srgbClr val="000000"/>
                </a:solidFill>
                <a:effectLst/>
                <a:latin typeface="Arial" panose="020B0604020202020204" pitchFamily="34" charset="0"/>
              </a:rPr>
              <a:t>Le </a:t>
            </a:r>
            <a:r>
              <a:rPr lang="fr-FR" sz="1400" b="1" i="0" dirty="0" smtClean="0">
                <a:solidFill>
                  <a:srgbClr val="000000"/>
                </a:solidFill>
                <a:effectLst/>
                <a:latin typeface="Arial" panose="020B0604020202020204" pitchFamily="34" charset="0"/>
              </a:rPr>
              <a:t>chemin de Saint Jacques de Compostelle</a:t>
            </a:r>
            <a:r>
              <a:rPr lang="fr-FR" sz="1400" b="0" i="0" dirty="0" smtClean="0">
                <a:solidFill>
                  <a:srgbClr val="000000"/>
                </a:solidFill>
                <a:effectLst/>
                <a:latin typeface="Arial" panose="020B0604020202020204" pitchFamily="34" charset="0"/>
              </a:rPr>
              <a:t> en Espagne a été inscrit au Patrimoine Mondial par l'UNESCO en 1993. En 1998 l'UNESCO a inscrit au Patrimoine Mondial soixante-neuf monuments jalonnant les </a:t>
            </a:r>
            <a:r>
              <a:rPr lang="fr-FR" sz="1400" b="1" i="0" dirty="0" smtClean="0">
                <a:solidFill>
                  <a:srgbClr val="000000"/>
                </a:solidFill>
                <a:effectLst/>
                <a:latin typeface="Arial" panose="020B0604020202020204" pitchFamily="34" charset="0"/>
              </a:rPr>
              <a:t>chemins de Saint Jacques</a:t>
            </a:r>
            <a:r>
              <a:rPr lang="fr-FR" sz="1400" b="0" i="0" dirty="0" smtClean="0">
                <a:solidFill>
                  <a:srgbClr val="000000"/>
                </a:solidFill>
                <a:effectLst/>
                <a:latin typeface="Arial" panose="020B0604020202020204" pitchFamily="34" charset="0"/>
              </a:rPr>
              <a:t> en France et sept tronçons du chemin du Puy.</a:t>
            </a:r>
            <a:endParaRPr lang="fr-FR" sz="1400" dirty="0"/>
          </a:p>
        </p:txBody>
      </p:sp>
      <p:sp>
        <p:nvSpPr>
          <p:cNvPr id="4" name="Rectangle 3"/>
          <p:cNvSpPr/>
          <p:nvPr/>
        </p:nvSpPr>
        <p:spPr>
          <a:xfrm>
            <a:off x="994756" y="163686"/>
            <a:ext cx="9071956" cy="369332"/>
          </a:xfrm>
          <a:prstGeom prst="rect">
            <a:avLst/>
          </a:prstGeom>
        </p:spPr>
        <p:txBody>
          <a:bodyPr wrap="square">
            <a:spAutoFit/>
          </a:bodyPr>
          <a:lstStyle/>
          <a:p>
            <a:r>
              <a:rPr lang="fr-FR" b="0" i="0" cap="all" dirty="0" smtClean="0">
                <a:solidFill>
                  <a:srgbClr val="000000"/>
                </a:solidFill>
                <a:effectLst/>
                <a:latin typeface="Sanchez"/>
              </a:rPr>
              <a:t>SAINT JACQUES DE COMPOSTELLE : L'HISTOIRE QUI RASSEMBLE</a:t>
            </a:r>
            <a:endParaRPr lang="fr-FR" b="0" i="0" cap="all" dirty="0">
              <a:solidFill>
                <a:srgbClr val="000000"/>
              </a:solidFill>
              <a:effectLst/>
              <a:latin typeface="Sanchez"/>
            </a:endParaRPr>
          </a:p>
        </p:txBody>
      </p:sp>
    </p:spTree>
    <p:extLst>
      <p:ext uri="{BB962C8B-B14F-4D97-AF65-F5344CB8AC3E}">
        <p14:creationId xmlns:p14="http://schemas.microsoft.com/office/powerpoint/2010/main" val="29723869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lapelerine.com/uploads/Image/2b/IMF_PRODUIT_LISTE/GAB_PELERINE/2692_875_La-coquille-du-Peler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954" y="2061556"/>
            <a:ext cx="2521122" cy="325027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989810" y="2061556"/>
            <a:ext cx="9063644" cy="2554545"/>
          </a:xfrm>
          <a:prstGeom prst="rect">
            <a:avLst/>
          </a:prstGeom>
        </p:spPr>
        <p:txBody>
          <a:bodyPr wrap="square">
            <a:spAutoFit/>
          </a:bodyPr>
          <a:lstStyle/>
          <a:p>
            <a:r>
              <a:rPr lang="fr-FR" sz="1600" b="1" i="0" dirty="0" smtClean="0">
                <a:solidFill>
                  <a:srgbClr val="000000"/>
                </a:solidFill>
                <a:effectLst/>
                <a:latin typeface="Arial" panose="020B0604020202020204" pitchFamily="34" charset="0"/>
              </a:rPr>
              <a:t>La coquille Saint Jacques</a:t>
            </a:r>
            <a:r>
              <a:rPr lang="fr-FR" sz="1600" b="0" i="0" dirty="0" smtClean="0">
                <a:solidFill>
                  <a:srgbClr val="000000"/>
                </a:solidFill>
                <a:effectLst/>
                <a:latin typeface="Arial" panose="020B0604020202020204" pitchFamily="34" charset="0"/>
              </a:rPr>
              <a:t> que les jacquets ramenaient des côtes de la Galice était une preuve de leur long périple. Au début de ces grandes migrations, les </a:t>
            </a:r>
            <a:r>
              <a:rPr lang="fr-FR" sz="1600" b="1" i="0" dirty="0" smtClean="0">
                <a:solidFill>
                  <a:srgbClr val="000000"/>
                </a:solidFill>
                <a:effectLst/>
                <a:latin typeface="Arial" panose="020B0604020202020204" pitchFamily="34" charset="0"/>
              </a:rPr>
              <a:t>pèlerins</a:t>
            </a:r>
            <a:r>
              <a:rPr lang="fr-FR" sz="1600" b="0" i="0" dirty="0" smtClean="0">
                <a:solidFill>
                  <a:srgbClr val="000000"/>
                </a:solidFill>
                <a:effectLst/>
                <a:latin typeface="Arial" panose="020B0604020202020204" pitchFamily="34" charset="0"/>
              </a:rPr>
              <a:t> ramassèrent quelques coquillages qu'ils cherchaient sur les plages et qu'ils ramenaient chez eux. Depuis l'Antiquité on portait des coquillages pour se préserver du mauvais sort et de toutes sortes de maladies. Pour des raisons symboliques, la coquille s'est imposée comme attribut de l'apôtre et a donc pris le nom de </a:t>
            </a:r>
            <a:r>
              <a:rPr lang="fr-FR" sz="1600" b="1" i="0" dirty="0" smtClean="0">
                <a:solidFill>
                  <a:srgbClr val="000000"/>
                </a:solidFill>
                <a:effectLst/>
                <a:latin typeface="Arial" panose="020B0604020202020204" pitchFamily="34" charset="0"/>
              </a:rPr>
              <a:t>Saint Jacques</a:t>
            </a:r>
            <a:r>
              <a:rPr lang="fr-FR" sz="1600" b="0" i="0" dirty="0" smtClean="0">
                <a:solidFill>
                  <a:srgbClr val="000000"/>
                </a:solidFill>
                <a:effectLst/>
                <a:latin typeface="Arial" panose="020B0604020202020204" pitchFamily="34" charset="0"/>
              </a:rPr>
              <a:t>. Accrochée sur le chapeau, sur le sac ou sur la cape, elle va devenir l'emblème des </a:t>
            </a:r>
            <a:r>
              <a:rPr lang="fr-FR" sz="1600" b="1" i="0" dirty="0" smtClean="0">
                <a:solidFill>
                  <a:srgbClr val="000000"/>
                </a:solidFill>
                <a:effectLst/>
                <a:latin typeface="Arial" panose="020B0604020202020204" pitchFamily="34" charset="0"/>
              </a:rPr>
              <a:t>pèlerins de Saint-Jacques-de-Compostelle</a:t>
            </a:r>
            <a:r>
              <a:rPr lang="fr-FR" sz="1600" b="0" i="0" dirty="0" smtClean="0">
                <a:solidFill>
                  <a:srgbClr val="000000"/>
                </a:solidFill>
                <a:effectLst/>
                <a:latin typeface="Arial" panose="020B0604020202020204" pitchFamily="34" charset="0"/>
              </a:rPr>
              <a:t> et aussi de tous les </a:t>
            </a:r>
            <a:r>
              <a:rPr lang="fr-FR" sz="1600" b="1" i="0" dirty="0" smtClean="0">
                <a:solidFill>
                  <a:srgbClr val="000000"/>
                </a:solidFill>
                <a:effectLst/>
                <a:latin typeface="Arial" panose="020B0604020202020204" pitchFamily="34" charset="0"/>
              </a:rPr>
              <a:t>pèlerins</a:t>
            </a:r>
            <a:r>
              <a:rPr lang="fr-FR" sz="1600" b="0" i="0" dirty="0" smtClean="0">
                <a:solidFill>
                  <a:srgbClr val="000000"/>
                </a:solidFill>
                <a:effectLst/>
                <a:latin typeface="Arial" panose="020B0604020202020204" pitchFamily="34" charset="0"/>
              </a:rPr>
              <a:t>. Elle permettait de se distinguer des autres voyageurs, elle avait un pouvoir protecteur, et permettait aussi de boire dans les fontaines ou de demander l'aumône car à la vue de la coquille, la charité devenait un acte obligatoire.</a:t>
            </a:r>
            <a:endParaRPr lang="fr-FR" sz="1600" dirty="0"/>
          </a:p>
        </p:txBody>
      </p:sp>
      <p:sp>
        <p:nvSpPr>
          <p:cNvPr id="3" name="Rectangle 2"/>
          <p:cNvSpPr/>
          <p:nvPr/>
        </p:nvSpPr>
        <p:spPr>
          <a:xfrm>
            <a:off x="556953" y="5790846"/>
            <a:ext cx="10823171" cy="369332"/>
          </a:xfrm>
          <a:prstGeom prst="rect">
            <a:avLst/>
          </a:prstGeom>
        </p:spPr>
        <p:txBody>
          <a:bodyPr wrap="square">
            <a:spAutoFit/>
          </a:bodyPr>
          <a:lstStyle/>
          <a:p>
            <a:pPr algn="just"/>
            <a:r>
              <a:rPr lang="fr-FR" b="1" i="0" dirty="0" smtClean="0">
                <a:solidFill>
                  <a:srgbClr val="000000"/>
                </a:solidFill>
                <a:effectLst/>
                <a:latin typeface="Arial" panose="020B0604020202020204" pitchFamily="34" charset="0"/>
              </a:rPr>
              <a:t>C'est ainsi que depuis, les pèlerins accrochent une coquille à leur sac ou à leur bâton . . .</a:t>
            </a:r>
            <a:endParaRPr lang="fr-FR" b="1" i="0" dirty="0">
              <a:solidFill>
                <a:srgbClr val="000000"/>
              </a:solidFill>
              <a:effectLst/>
              <a:latin typeface="Arial" panose="020B0604020202020204" pitchFamily="34" charset="0"/>
            </a:endParaRPr>
          </a:p>
        </p:txBody>
      </p:sp>
      <p:sp>
        <p:nvSpPr>
          <p:cNvPr id="4" name="Rectangle 3"/>
          <p:cNvSpPr/>
          <p:nvPr/>
        </p:nvSpPr>
        <p:spPr>
          <a:xfrm>
            <a:off x="108609" y="359817"/>
            <a:ext cx="3578928" cy="369332"/>
          </a:xfrm>
          <a:prstGeom prst="rect">
            <a:avLst/>
          </a:prstGeom>
        </p:spPr>
        <p:txBody>
          <a:bodyPr wrap="none">
            <a:spAutoFit/>
          </a:bodyPr>
          <a:lstStyle/>
          <a:p>
            <a:r>
              <a:rPr lang="fr-FR" b="0" i="0" cap="all" dirty="0" smtClean="0">
                <a:solidFill>
                  <a:srgbClr val="000000"/>
                </a:solidFill>
                <a:effectLst/>
                <a:latin typeface="Sanchez"/>
              </a:rPr>
              <a:t>LA COQUILLE SAINT JACQUES</a:t>
            </a:r>
            <a:endParaRPr lang="fr-FR" b="0" i="0" cap="all" dirty="0">
              <a:solidFill>
                <a:srgbClr val="000000"/>
              </a:solidFill>
              <a:effectLst/>
              <a:latin typeface="Sanchez"/>
            </a:endParaRPr>
          </a:p>
        </p:txBody>
      </p:sp>
      <p:sp>
        <p:nvSpPr>
          <p:cNvPr id="5" name="Rectangle 4"/>
          <p:cNvSpPr/>
          <p:nvPr/>
        </p:nvSpPr>
        <p:spPr>
          <a:xfrm>
            <a:off x="5097032" y="1515287"/>
            <a:ext cx="4653797" cy="369332"/>
          </a:xfrm>
          <a:prstGeom prst="rect">
            <a:avLst/>
          </a:prstGeom>
        </p:spPr>
        <p:txBody>
          <a:bodyPr wrap="square">
            <a:spAutoFit/>
          </a:bodyPr>
          <a:lstStyle/>
          <a:p>
            <a:r>
              <a:rPr lang="fr-FR" b="1" i="0" dirty="0" smtClean="0">
                <a:solidFill>
                  <a:srgbClr val="000000"/>
                </a:solidFill>
                <a:effectLst/>
                <a:latin typeface="Arial" panose="020B0604020202020204" pitchFamily="34" charset="0"/>
              </a:rPr>
              <a:t>Légende née au Moyen-Âge :</a:t>
            </a:r>
            <a:endParaRPr lang="fr-FR" b="1"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080154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http://www.lapelerine.com/uploads/Image/88/IMF_PRODUIT_LISTE/GAB_PELERINE/2690_940_Credencial-20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3326" y="105585"/>
            <a:ext cx="2543692" cy="3254433"/>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redencial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77" y="79875"/>
            <a:ext cx="2411348" cy="325443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01115" y="3828530"/>
            <a:ext cx="11881880" cy="1323439"/>
          </a:xfrm>
          <a:prstGeom prst="rect">
            <a:avLst/>
          </a:prstGeom>
        </p:spPr>
        <p:txBody>
          <a:bodyPr wrap="square">
            <a:spAutoFit/>
          </a:bodyPr>
          <a:lstStyle/>
          <a:p>
            <a:pPr algn="just"/>
            <a:r>
              <a:rPr lang="fr-FR" sz="1600" dirty="0">
                <a:solidFill>
                  <a:srgbClr val="000000"/>
                </a:solidFill>
                <a:latin typeface="Arial" panose="020B0604020202020204" pitchFamily="34" charset="0"/>
              </a:rPr>
              <a:t>Vous trouverez deux appellations pour ce document. </a:t>
            </a:r>
            <a:r>
              <a:rPr lang="fr-FR" sz="1600" b="1" dirty="0">
                <a:solidFill>
                  <a:srgbClr val="000000"/>
                </a:solidFill>
                <a:latin typeface="Arial" panose="020B0604020202020204" pitchFamily="34" charset="0"/>
              </a:rPr>
              <a:t>La </a:t>
            </a:r>
            <a:r>
              <a:rPr lang="fr-FR" sz="1600" b="1" dirty="0" err="1">
                <a:solidFill>
                  <a:srgbClr val="000000"/>
                </a:solidFill>
                <a:latin typeface="Arial" panose="020B0604020202020204" pitchFamily="34" charset="0"/>
              </a:rPr>
              <a:t>créanciale</a:t>
            </a:r>
            <a:r>
              <a:rPr lang="fr-FR" sz="1600" dirty="0">
                <a:solidFill>
                  <a:srgbClr val="000000"/>
                </a:solidFill>
                <a:latin typeface="Arial" panose="020B0604020202020204" pitchFamily="34" charset="0"/>
              </a:rPr>
              <a:t> qui est délivrée par l'église et </a:t>
            </a:r>
            <a:r>
              <a:rPr lang="fr-FR" sz="1600" b="1" dirty="0">
                <a:solidFill>
                  <a:srgbClr val="000000"/>
                </a:solidFill>
                <a:latin typeface="Arial" panose="020B0604020202020204" pitchFamily="34" charset="0"/>
              </a:rPr>
              <a:t>la </a:t>
            </a:r>
            <a:r>
              <a:rPr lang="fr-FR" sz="1600" b="1" dirty="0" err="1">
                <a:solidFill>
                  <a:srgbClr val="000000"/>
                </a:solidFill>
                <a:latin typeface="Arial" panose="020B0604020202020204" pitchFamily="34" charset="0"/>
              </a:rPr>
              <a:t>crédential</a:t>
            </a:r>
            <a:r>
              <a:rPr lang="fr-FR" sz="1600" dirty="0">
                <a:solidFill>
                  <a:srgbClr val="000000"/>
                </a:solidFill>
                <a:latin typeface="Arial" panose="020B0604020202020204" pitchFamily="34" charset="0"/>
              </a:rPr>
              <a:t> qui est l'équivalent laïc. C'est celle qui est délivrée par les associations. Les deux documents reviennent au même.</a:t>
            </a:r>
          </a:p>
          <a:p>
            <a:pPr algn="just"/>
            <a:r>
              <a:rPr lang="fr-FR" sz="1600" dirty="0">
                <a:solidFill>
                  <a:srgbClr val="000000"/>
                </a:solidFill>
                <a:latin typeface="Arial" panose="020B0604020202020204" pitchFamily="34" charset="0"/>
              </a:rPr>
              <a:t>Ce document, dans la tradition du pèlerinage vers </a:t>
            </a:r>
            <a:r>
              <a:rPr lang="fr-FR" sz="1600" b="1" dirty="0">
                <a:solidFill>
                  <a:srgbClr val="000000"/>
                </a:solidFill>
                <a:latin typeface="Arial" panose="020B0604020202020204" pitchFamily="34" charset="0"/>
              </a:rPr>
              <a:t>Compostelle</a:t>
            </a:r>
            <a:r>
              <a:rPr lang="fr-FR" sz="1600" dirty="0">
                <a:solidFill>
                  <a:srgbClr val="000000"/>
                </a:solidFill>
                <a:latin typeface="Arial" panose="020B0604020202020204" pitchFamily="34" charset="0"/>
              </a:rPr>
              <a:t>, est une accréditation délivrée à celui qui accomplit le pèlerinage avec une motivation spirituelle. Invitation à la rencontre de l'hôte, elle le recommande auprès de tous ceux qu'il croisera le long de son périple.</a:t>
            </a:r>
            <a:endParaRPr lang="fr-FR" sz="1600" b="0" i="0" dirty="0">
              <a:solidFill>
                <a:srgbClr val="000000"/>
              </a:solidFill>
              <a:effectLst/>
              <a:latin typeface="Arial" panose="020B0604020202020204" pitchFamily="34" charset="0"/>
            </a:endParaRPr>
          </a:p>
        </p:txBody>
      </p:sp>
      <p:sp>
        <p:nvSpPr>
          <p:cNvPr id="3" name="Rectangle 2"/>
          <p:cNvSpPr/>
          <p:nvPr/>
        </p:nvSpPr>
        <p:spPr>
          <a:xfrm>
            <a:off x="3696995" y="3423993"/>
            <a:ext cx="5502404" cy="369332"/>
          </a:xfrm>
          <a:prstGeom prst="rect">
            <a:avLst/>
          </a:prstGeom>
        </p:spPr>
        <p:txBody>
          <a:bodyPr wrap="none">
            <a:spAutoFit/>
          </a:bodyPr>
          <a:lstStyle/>
          <a:p>
            <a:pPr fontAlgn="base"/>
            <a:r>
              <a:rPr lang="fr-FR" b="1" cap="all" dirty="0">
                <a:solidFill>
                  <a:srgbClr val="EF9E00"/>
                </a:solidFill>
                <a:latin typeface="UniversLTW02-67BoldCn"/>
              </a:rPr>
              <a:t>LA CRÉDENCIAL | « PASSEPORT » DU PÈLERIN</a:t>
            </a:r>
            <a:endParaRPr lang="fr-FR" b="1" i="0" cap="all" dirty="0">
              <a:solidFill>
                <a:srgbClr val="EF9E00"/>
              </a:solidFill>
              <a:effectLst/>
              <a:latin typeface="UniversLTW02-67BoldCn"/>
            </a:endParaRPr>
          </a:p>
        </p:txBody>
      </p:sp>
      <p:sp>
        <p:nvSpPr>
          <p:cNvPr id="5" name="Rectangle 4"/>
          <p:cNvSpPr/>
          <p:nvPr/>
        </p:nvSpPr>
        <p:spPr>
          <a:xfrm>
            <a:off x="292109" y="6104978"/>
            <a:ext cx="11899892" cy="584775"/>
          </a:xfrm>
          <a:prstGeom prst="rect">
            <a:avLst/>
          </a:prstGeom>
        </p:spPr>
        <p:txBody>
          <a:bodyPr wrap="square">
            <a:spAutoFit/>
          </a:bodyPr>
          <a:lstStyle/>
          <a:p>
            <a:r>
              <a:rPr lang="fr-FR" sz="1600" dirty="0">
                <a:solidFill>
                  <a:srgbClr val="000000"/>
                </a:solidFill>
                <a:latin typeface="Arial" panose="020B0604020202020204" pitchFamily="34" charset="0"/>
              </a:rPr>
              <a:t>Ou à la cathédrale du Puy en Velay, elle vous sera proposée après la messe et bénédiction de 7 h. Dans la journée, vous pouvez la demander à la sacristie ( 10 h / 12 h et 14 h / 18 h en saison ) : Tél : 04 71 05 98 74.</a:t>
            </a:r>
            <a:endParaRPr lang="fr-FR" sz="1600" dirty="0"/>
          </a:p>
        </p:txBody>
      </p:sp>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37019" y="97406"/>
            <a:ext cx="2601884" cy="3254433"/>
          </a:xfrm>
          <a:prstGeom prst="rect">
            <a:avLst/>
          </a:prstGeom>
        </p:spPr>
      </p:pic>
      <p:pic>
        <p:nvPicPr>
          <p:cNvPr id="5126" name="Picture 6" descr="product image"/>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10074332" y="97406"/>
            <a:ext cx="2099657" cy="3219373"/>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RÃ©sultat de recherche d'images pour &quot;decazeville  compostelle&quo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38902" y="105585"/>
            <a:ext cx="2235430" cy="32287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78740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lapelerine.com/uploads/Image/66/IMF_PRODUIT_LISTE/GAB_PELERINE/2691_370_Le-bourd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2157" y="2019993"/>
            <a:ext cx="2171988" cy="39568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300152" y="1163097"/>
            <a:ext cx="8695112" cy="2062103"/>
          </a:xfrm>
          <a:prstGeom prst="rect">
            <a:avLst/>
          </a:prstGeom>
        </p:spPr>
        <p:txBody>
          <a:bodyPr wrap="square">
            <a:spAutoFit/>
          </a:bodyPr>
          <a:lstStyle/>
          <a:p>
            <a:pPr algn="just"/>
            <a:r>
              <a:rPr lang="fr-FR" sz="1600" b="1" dirty="0">
                <a:solidFill>
                  <a:srgbClr val="000000"/>
                </a:solidFill>
                <a:latin typeface="Arial" panose="020B0604020202020204" pitchFamily="34" charset="0"/>
              </a:rPr>
              <a:t>Histoire du bourdon :</a:t>
            </a:r>
            <a:r>
              <a:rPr lang="fr-FR" sz="1600" dirty="0">
                <a:solidFill>
                  <a:srgbClr val="000000"/>
                </a:solidFill>
                <a:latin typeface="Arial" panose="020B0604020202020204" pitchFamily="34" charset="0"/>
              </a:rPr>
              <a:t> Quand on observe les reliques, Saint-Jacques est toujours représenté avec un bâton à ses côtés. Cet objet devint donc le principal objet des </a:t>
            </a:r>
            <a:r>
              <a:rPr lang="fr-FR" sz="1600" b="1" dirty="0">
                <a:solidFill>
                  <a:srgbClr val="000000"/>
                </a:solidFill>
                <a:latin typeface="Arial" panose="020B0604020202020204" pitchFamily="34" charset="0"/>
              </a:rPr>
              <a:t>pèlerins</a:t>
            </a:r>
            <a:r>
              <a:rPr lang="fr-FR" sz="1600" dirty="0">
                <a:solidFill>
                  <a:srgbClr val="000000"/>
                </a:solidFill>
                <a:latin typeface="Arial" panose="020B0604020202020204" pitchFamily="34" charset="0"/>
              </a:rPr>
              <a:t> sur </a:t>
            </a:r>
            <a:r>
              <a:rPr lang="fr-FR" sz="1600" b="1" dirty="0">
                <a:solidFill>
                  <a:srgbClr val="000000"/>
                </a:solidFill>
                <a:latin typeface="Arial" panose="020B0604020202020204" pitchFamily="34" charset="0"/>
              </a:rPr>
              <a:t>Compostelle</a:t>
            </a:r>
            <a:r>
              <a:rPr lang="fr-FR" sz="1600" dirty="0">
                <a:solidFill>
                  <a:srgbClr val="000000"/>
                </a:solidFill>
                <a:latin typeface="Arial" panose="020B0604020202020204" pitchFamily="34" charset="0"/>
              </a:rPr>
              <a:t> et de tous les autres pèlerinages du monde.</a:t>
            </a:r>
          </a:p>
          <a:p>
            <a:pPr algn="just"/>
            <a:r>
              <a:rPr lang="fr-FR" sz="1600" dirty="0">
                <a:solidFill>
                  <a:srgbClr val="000000"/>
                </a:solidFill>
                <a:latin typeface="Arial" panose="020B0604020202020204" pitchFamily="34" charset="0"/>
              </a:rPr>
              <a:t>Au Moyen-Âge, le bourdon était ainsi l'unique compagnon de route !</a:t>
            </a:r>
          </a:p>
          <a:p>
            <a:pPr algn="just"/>
            <a:r>
              <a:rPr lang="fr-FR" sz="1600" dirty="0">
                <a:solidFill>
                  <a:srgbClr val="000000"/>
                </a:solidFill>
                <a:latin typeface="Arial" panose="020B0604020202020204" pitchFamily="34" charset="0"/>
              </a:rPr>
              <a:t>Ce bâton était d'une aide précieuse pour la marche, mais il servait aussi à se défendre .... C'est grâce à lui que les pèlerins parvenaient à repousser les brigands et à braver les animaux sauvages. C'était un prêtre qui remettait le bâton aux jacquets, et ils le faisaient bénir avant de quitter leur village pour se rendre à </a:t>
            </a:r>
            <a:r>
              <a:rPr lang="fr-FR" sz="1600" b="1" dirty="0">
                <a:solidFill>
                  <a:srgbClr val="000000"/>
                </a:solidFill>
                <a:latin typeface="Arial" panose="020B0604020202020204" pitchFamily="34" charset="0"/>
              </a:rPr>
              <a:t>Santiago</a:t>
            </a:r>
            <a:r>
              <a:rPr lang="fr-FR" sz="1600" dirty="0">
                <a:solidFill>
                  <a:srgbClr val="000000"/>
                </a:solidFill>
                <a:latin typeface="Arial" panose="020B0604020202020204" pitchFamily="34" charset="0"/>
              </a:rPr>
              <a:t>.</a:t>
            </a:r>
            <a:endParaRPr lang="fr-FR" sz="1600" b="0" i="0" dirty="0">
              <a:solidFill>
                <a:srgbClr val="000000"/>
              </a:solidFill>
              <a:effectLst/>
              <a:latin typeface="Arial" panose="020B0604020202020204" pitchFamily="34" charset="0"/>
            </a:endParaRPr>
          </a:p>
        </p:txBody>
      </p:sp>
      <p:sp>
        <p:nvSpPr>
          <p:cNvPr id="3" name="Rectangle 2"/>
          <p:cNvSpPr/>
          <p:nvPr/>
        </p:nvSpPr>
        <p:spPr>
          <a:xfrm>
            <a:off x="3300152" y="3350713"/>
            <a:ext cx="8695112" cy="3293209"/>
          </a:xfrm>
          <a:prstGeom prst="rect">
            <a:avLst/>
          </a:prstGeom>
        </p:spPr>
        <p:txBody>
          <a:bodyPr wrap="square">
            <a:spAutoFit/>
          </a:bodyPr>
          <a:lstStyle/>
          <a:p>
            <a:pPr algn="just"/>
            <a:r>
              <a:rPr lang="fr-FR" sz="1600" dirty="0">
                <a:solidFill>
                  <a:srgbClr val="000000"/>
                </a:solidFill>
                <a:latin typeface="Arial" panose="020B0604020202020204" pitchFamily="34" charset="0"/>
              </a:rPr>
              <a:t>Il y a quelques années, un ébéniste, Charles-Henri </a:t>
            </a:r>
            <a:r>
              <a:rPr lang="fr-FR" sz="1600" dirty="0" err="1">
                <a:solidFill>
                  <a:srgbClr val="000000"/>
                </a:solidFill>
                <a:latin typeface="Arial" panose="020B0604020202020204" pitchFamily="34" charset="0"/>
              </a:rPr>
              <a:t>Ravanne</a:t>
            </a:r>
            <a:r>
              <a:rPr lang="fr-FR" sz="1600" dirty="0">
                <a:solidFill>
                  <a:srgbClr val="000000"/>
                </a:solidFill>
                <a:latin typeface="Arial" panose="020B0604020202020204" pitchFamily="34" charset="0"/>
              </a:rPr>
              <a:t>, artisan passionné, avait installé son atelier de fabrication de bourdons dans le village de </a:t>
            </a:r>
            <a:r>
              <a:rPr lang="fr-FR" sz="1600" dirty="0" err="1">
                <a:solidFill>
                  <a:srgbClr val="000000"/>
                </a:solidFill>
                <a:latin typeface="Arial" panose="020B0604020202020204" pitchFamily="34" charset="0"/>
              </a:rPr>
              <a:t>Bellocq</a:t>
            </a:r>
            <a:r>
              <a:rPr lang="fr-FR" sz="1600" dirty="0">
                <a:solidFill>
                  <a:srgbClr val="000000"/>
                </a:solidFill>
                <a:latin typeface="Arial" panose="020B0604020202020204" pitchFamily="34" charset="0"/>
              </a:rPr>
              <a:t>. Ne disposant d'aucun modèle, l'artiste avait du s'inspirer de différentes images. Il s'était ainsi bâti une réputation auprès des </a:t>
            </a:r>
            <a:r>
              <a:rPr lang="fr-FR" sz="1600" b="1" dirty="0">
                <a:solidFill>
                  <a:srgbClr val="000000"/>
                </a:solidFill>
                <a:latin typeface="Arial" panose="020B0604020202020204" pitchFamily="34" charset="0"/>
              </a:rPr>
              <a:t>pèlerins</a:t>
            </a:r>
            <a:r>
              <a:rPr lang="fr-FR" sz="1600" dirty="0">
                <a:solidFill>
                  <a:srgbClr val="000000"/>
                </a:solidFill>
                <a:latin typeface="Arial" panose="020B0604020202020204" pitchFamily="34" charset="0"/>
              </a:rPr>
              <a:t> en recréant le traditionnel bâton du Moyen-Âge. Charles-Henri </a:t>
            </a:r>
            <a:r>
              <a:rPr lang="fr-FR" sz="1600" dirty="0" err="1">
                <a:solidFill>
                  <a:srgbClr val="000000"/>
                </a:solidFill>
                <a:latin typeface="Arial" panose="020B0604020202020204" pitchFamily="34" charset="0"/>
              </a:rPr>
              <a:t>Ravanne</a:t>
            </a:r>
            <a:r>
              <a:rPr lang="fr-FR" sz="1600" dirty="0">
                <a:solidFill>
                  <a:srgbClr val="000000"/>
                </a:solidFill>
                <a:latin typeface="Arial" panose="020B0604020202020204" pitchFamily="34" charset="0"/>
              </a:rPr>
              <a:t> s'est aujourd'hui retiré et c'est Jean-François </a:t>
            </a:r>
            <a:r>
              <a:rPr lang="fr-FR" sz="1600" dirty="0" err="1">
                <a:solidFill>
                  <a:srgbClr val="000000"/>
                </a:solidFill>
                <a:latin typeface="Arial" panose="020B0604020202020204" pitchFamily="34" charset="0"/>
              </a:rPr>
              <a:t>Demange</a:t>
            </a:r>
            <a:r>
              <a:rPr lang="fr-FR" sz="1600" dirty="0">
                <a:solidFill>
                  <a:srgbClr val="000000"/>
                </a:solidFill>
                <a:latin typeface="Arial" panose="020B0604020202020204" pitchFamily="34" charset="0"/>
              </a:rPr>
              <a:t>, un associé qui a repris cette activité avec le même soin que C.H. </a:t>
            </a:r>
            <a:r>
              <a:rPr lang="fr-FR" sz="1600" dirty="0" err="1">
                <a:solidFill>
                  <a:srgbClr val="000000"/>
                </a:solidFill>
                <a:latin typeface="Arial" panose="020B0604020202020204" pitchFamily="34" charset="0"/>
              </a:rPr>
              <a:t>Ravanne</a:t>
            </a:r>
            <a:r>
              <a:rPr lang="fr-FR" sz="1600" dirty="0">
                <a:solidFill>
                  <a:srgbClr val="000000"/>
                </a:solidFill>
                <a:latin typeface="Arial" panose="020B0604020202020204" pitchFamily="34" charset="0"/>
              </a:rPr>
              <a:t>. L'atelier n'est plus à </a:t>
            </a:r>
            <a:r>
              <a:rPr lang="fr-FR" sz="1600" dirty="0" err="1">
                <a:solidFill>
                  <a:srgbClr val="000000"/>
                </a:solidFill>
                <a:latin typeface="Arial" panose="020B0604020202020204" pitchFamily="34" charset="0"/>
              </a:rPr>
              <a:t>Bellocq</a:t>
            </a:r>
            <a:r>
              <a:rPr lang="fr-FR" sz="1600" dirty="0">
                <a:solidFill>
                  <a:srgbClr val="000000"/>
                </a:solidFill>
                <a:latin typeface="Arial" panose="020B0604020202020204" pitchFamily="34" charset="0"/>
              </a:rPr>
              <a:t> en Béarn, mais est à </a:t>
            </a:r>
            <a:r>
              <a:rPr lang="fr-FR" sz="1600" dirty="0" err="1">
                <a:solidFill>
                  <a:srgbClr val="000000"/>
                </a:solidFill>
                <a:latin typeface="Arial" panose="020B0604020202020204" pitchFamily="34" charset="0"/>
              </a:rPr>
              <a:t>Bustince-Iriberry</a:t>
            </a:r>
            <a:r>
              <a:rPr lang="fr-FR" sz="1600" dirty="0">
                <a:solidFill>
                  <a:srgbClr val="000000"/>
                </a:solidFill>
                <a:latin typeface="Arial" panose="020B0604020202020204" pitchFamily="34" charset="0"/>
              </a:rPr>
              <a:t> au Pays Basque.</a:t>
            </a:r>
          </a:p>
          <a:p>
            <a:pPr algn="just"/>
            <a:r>
              <a:rPr lang="fr-FR" sz="1600" b="1" dirty="0">
                <a:solidFill>
                  <a:srgbClr val="000000"/>
                </a:solidFill>
                <a:latin typeface="Arial" panose="020B0604020202020204" pitchFamily="34" charset="0"/>
              </a:rPr>
              <a:t>Description du bourdon :</a:t>
            </a:r>
            <a:r>
              <a:rPr lang="fr-FR" sz="1600" dirty="0">
                <a:solidFill>
                  <a:srgbClr val="000000"/>
                </a:solidFill>
                <a:latin typeface="Arial" panose="020B0604020202020204" pitchFamily="34" charset="0"/>
              </a:rPr>
              <a:t> Un véritable bourdon du </a:t>
            </a:r>
            <a:r>
              <a:rPr lang="fr-FR" sz="1600" b="1" dirty="0">
                <a:solidFill>
                  <a:srgbClr val="000000"/>
                </a:solidFill>
                <a:latin typeface="Arial" panose="020B0604020202020204" pitchFamily="34" charset="0"/>
              </a:rPr>
              <a:t>pèlerin</a:t>
            </a:r>
            <a:r>
              <a:rPr lang="fr-FR" sz="1600" dirty="0">
                <a:solidFill>
                  <a:srgbClr val="000000"/>
                </a:solidFill>
                <a:latin typeface="Arial" panose="020B0604020202020204" pitchFamily="34" charset="0"/>
              </a:rPr>
              <a:t> est fabriqué en deux parties : Il y a le pommeau (la poignée) qui est composé de deux boules en bois situées à chaque extrémité de la poignée : l'une sur laquelle le pèlerin pose sa main lorsqu'il marche, l'autre pour bénéficier d'un bon appui lorsqu'il veut se poser. Certains en possèdent une troisième, entre les deux autres, coupant ainsi le pommeau en deux parties. La seconde partie, le fût – c'est-à-dire le bâton - est équipée, à son extrémité la plus basse, d'une pointe en acier.</a:t>
            </a:r>
            <a:endParaRPr lang="fr-FR" sz="1600" b="0" i="0" dirty="0">
              <a:solidFill>
                <a:srgbClr val="000000"/>
              </a:solidFill>
              <a:effectLst/>
              <a:latin typeface="Arial" panose="020B0604020202020204" pitchFamily="34" charset="0"/>
            </a:endParaRPr>
          </a:p>
        </p:txBody>
      </p:sp>
      <p:sp>
        <p:nvSpPr>
          <p:cNvPr id="4" name="Rectangle 3"/>
          <p:cNvSpPr/>
          <p:nvPr/>
        </p:nvSpPr>
        <p:spPr>
          <a:xfrm>
            <a:off x="1948151" y="537892"/>
            <a:ext cx="3890809" cy="369332"/>
          </a:xfrm>
          <a:prstGeom prst="rect">
            <a:avLst/>
          </a:prstGeom>
        </p:spPr>
        <p:txBody>
          <a:bodyPr wrap="none">
            <a:spAutoFit/>
          </a:bodyPr>
          <a:lstStyle/>
          <a:p>
            <a:r>
              <a:rPr lang="fr-FR" cap="all" dirty="0">
                <a:solidFill>
                  <a:srgbClr val="000000"/>
                </a:solidFill>
                <a:latin typeface="Sanchez"/>
              </a:rPr>
              <a:t>LE BOURDON DE COMPOSTELLE</a:t>
            </a:r>
            <a:endParaRPr lang="fr-FR" b="0" i="0" cap="all" dirty="0">
              <a:solidFill>
                <a:srgbClr val="000000"/>
              </a:solidFill>
              <a:effectLst/>
              <a:latin typeface="Sanchez"/>
            </a:endParaRPr>
          </a:p>
        </p:txBody>
      </p:sp>
    </p:spTree>
    <p:extLst>
      <p:ext uri="{BB962C8B-B14F-4D97-AF65-F5344CB8AC3E}">
        <p14:creationId xmlns:p14="http://schemas.microsoft.com/office/powerpoint/2010/main" val="24553153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Botafumei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153" y="1729046"/>
            <a:ext cx="2479559" cy="426442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4555375" y="1729047"/>
            <a:ext cx="7140633" cy="267765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0" i="0" u="none" strike="noStrike" cap="none" normalizeH="0" baseline="0" dirty="0" smtClean="0">
                <a:ln>
                  <a:noFill/>
                </a:ln>
                <a:solidFill>
                  <a:srgbClr val="000000"/>
                </a:solidFill>
                <a:effectLst/>
                <a:cs typeface="Arial" panose="020B0604020202020204" pitchFamily="34" charset="0"/>
              </a:rPr>
              <a:t>Le </a:t>
            </a:r>
            <a:r>
              <a:rPr kumimoji="0" lang="fr-FR" altLang="fr-FR" sz="1400" b="1" i="0" u="none" strike="noStrike" cap="none" normalizeH="0" baseline="0" dirty="0" err="1" smtClean="0">
                <a:ln>
                  <a:noFill/>
                </a:ln>
                <a:solidFill>
                  <a:srgbClr val="000000"/>
                </a:solidFill>
                <a:effectLst/>
                <a:cs typeface="Arial" panose="020B0604020202020204" pitchFamily="34" charset="0"/>
              </a:rPr>
              <a:t>Botafumeiro</a:t>
            </a:r>
            <a:r>
              <a:rPr kumimoji="0" lang="fr-FR" altLang="fr-FR" sz="1400" b="0" i="0" u="none" strike="noStrike" cap="none" normalizeH="0" baseline="0" dirty="0" smtClean="0">
                <a:ln>
                  <a:noFill/>
                </a:ln>
                <a:solidFill>
                  <a:srgbClr val="000000"/>
                </a:solidFill>
                <a:effectLst/>
                <a:cs typeface="Arial" panose="020B0604020202020204" pitchFamily="34" charset="0"/>
              </a:rPr>
              <a:t>, encensoir en laiton argenté, est haut de 1,60 m et pèse 54 kg. Il fut exécuté par l'orfèvre </a:t>
            </a:r>
            <a:r>
              <a:rPr kumimoji="0" lang="fr-FR" altLang="fr-FR" sz="1400" b="0" i="0" u="none" strike="noStrike" cap="none" normalizeH="0" baseline="0" dirty="0" err="1" smtClean="0">
                <a:ln>
                  <a:noFill/>
                </a:ln>
                <a:solidFill>
                  <a:srgbClr val="000000"/>
                </a:solidFill>
                <a:effectLst/>
                <a:cs typeface="Arial" panose="020B0604020202020204" pitchFamily="34" charset="0"/>
              </a:rPr>
              <a:t>Losada</a:t>
            </a:r>
            <a:r>
              <a:rPr kumimoji="0" lang="fr-FR" altLang="fr-FR" sz="1400" b="0" i="0" u="none" strike="noStrike" cap="none" normalizeH="0" baseline="0" dirty="0" smtClean="0">
                <a:ln>
                  <a:noFill/>
                </a:ln>
                <a:solidFill>
                  <a:srgbClr val="000000"/>
                </a:solidFill>
                <a:effectLst/>
                <a:cs typeface="Arial" panose="020B0604020202020204" pitchFamily="34" charset="0"/>
              </a:rPr>
              <a:t> en 1851. À l'origine, cet encensoir servait à parfumer la cathédrale. Il pend à une corde sous le transept.</a:t>
            </a:r>
            <a:endParaRPr kumimoji="0" lang="fr-FR" altLang="fr-FR" sz="1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400" b="0" i="0" u="none" strike="noStrike" cap="none" normalizeH="0" baseline="0" dirty="0" smtClean="0">
                <a:ln>
                  <a:noFill/>
                </a:ln>
                <a:solidFill>
                  <a:srgbClr val="000000"/>
                </a:solidFill>
                <a:effectLst/>
                <a:cs typeface="Arial" panose="020B0604020202020204" pitchFamily="34" charset="0"/>
              </a:rPr>
              <a:t>À l'occasion de célébrations liturgiques spéciales et pendant l'Année Sainte </a:t>
            </a:r>
            <a:r>
              <a:rPr kumimoji="0" lang="fr-FR" altLang="fr-FR" sz="1400" b="0" i="0" u="none" strike="noStrike" cap="none" normalizeH="0" baseline="0" dirty="0" err="1" smtClean="0">
                <a:ln>
                  <a:noFill/>
                </a:ln>
                <a:solidFill>
                  <a:srgbClr val="000000"/>
                </a:solidFill>
                <a:effectLst/>
                <a:cs typeface="Arial" panose="020B0604020202020204" pitchFamily="34" charset="0"/>
              </a:rPr>
              <a:t>Compostellane</a:t>
            </a:r>
            <a:r>
              <a:rPr kumimoji="0" lang="fr-FR" altLang="fr-FR" sz="1400" b="0" i="0" u="none" strike="noStrike" cap="none" normalizeH="0" baseline="0" dirty="0" smtClean="0">
                <a:ln>
                  <a:noFill/>
                </a:ln>
                <a:solidFill>
                  <a:srgbClr val="000000"/>
                </a:solidFill>
                <a:effectLst/>
                <a:cs typeface="Arial" panose="020B0604020202020204" pitchFamily="34" charset="0"/>
              </a:rPr>
              <a:t>, au cours de la messe du pèlerin qui se déroule tous les jours à 12 h, les visiteurs peuvent contempler la singulière cérémonie du </a:t>
            </a:r>
            <a:r>
              <a:rPr kumimoji="0" lang="fr-FR" altLang="fr-FR" sz="1400" b="0" i="0" u="none" strike="noStrike" cap="none" normalizeH="0" baseline="0" dirty="0" err="1" smtClean="0">
                <a:ln>
                  <a:noFill/>
                </a:ln>
                <a:solidFill>
                  <a:srgbClr val="000000"/>
                </a:solidFill>
                <a:effectLst/>
                <a:cs typeface="Arial" panose="020B0604020202020204" pitchFamily="34" charset="0"/>
              </a:rPr>
              <a:t>botafumeiro</a:t>
            </a:r>
            <a:r>
              <a:rPr kumimoji="0" lang="fr-FR" altLang="fr-FR" sz="1400" b="0" i="0" u="none" strike="noStrike" cap="none" normalizeH="0" baseline="0" dirty="0" smtClean="0">
                <a:ln>
                  <a:noFill/>
                </a:ln>
                <a:solidFill>
                  <a:srgbClr val="000000"/>
                </a:solidFill>
                <a:effectLst/>
                <a:cs typeface="Arial" panose="020B0604020202020204" pitchFamily="34" charset="0"/>
              </a:rPr>
              <a:t>. Pendant qu'on le balance comme s'il s'agissait d'un pendule, huit hommes (</a:t>
            </a:r>
            <a:r>
              <a:rPr kumimoji="0" lang="fr-FR" altLang="fr-FR" sz="1400" b="0" i="0" u="none" strike="noStrike" cap="none" normalizeH="0" baseline="0" dirty="0" err="1" smtClean="0">
                <a:ln>
                  <a:noFill/>
                </a:ln>
                <a:solidFill>
                  <a:srgbClr val="000000"/>
                </a:solidFill>
                <a:effectLst/>
                <a:cs typeface="Arial" panose="020B0604020202020204" pitchFamily="34" charset="0"/>
              </a:rPr>
              <a:t>tiraboleiros</a:t>
            </a:r>
            <a:r>
              <a:rPr kumimoji="0" lang="fr-FR" altLang="fr-FR" sz="1400" b="0" i="0" u="none" strike="noStrike" cap="none" normalizeH="0" baseline="0" dirty="0" smtClean="0">
                <a:ln>
                  <a:noFill/>
                </a:ln>
                <a:solidFill>
                  <a:srgbClr val="000000"/>
                </a:solidFill>
                <a:effectLst/>
                <a:cs typeface="Arial" panose="020B0604020202020204" pitchFamily="34" charset="0"/>
              </a:rPr>
              <a:t>) donnent de la corde au point le plus élevé du mouvement et tirent sur elle au point le plus bas. On accroît ainsi l'oscillation de l'encensoir pour l'élever à 20,6 mètres de haut dans la voûte, en formant un arc de 65 mètres tout au long du transept, depuis la porte de la </a:t>
            </a:r>
            <a:r>
              <a:rPr kumimoji="0" lang="fr-FR" altLang="fr-FR" sz="1400" b="0" i="0" u="none" strike="noStrike" cap="none" normalizeH="0" baseline="0" dirty="0" err="1" smtClean="0">
                <a:ln>
                  <a:noFill/>
                </a:ln>
                <a:solidFill>
                  <a:srgbClr val="000000"/>
                </a:solidFill>
                <a:effectLst/>
                <a:cs typeface="Arial" panose="020B0604020202020204" pitchFamily="34" charset="0"/>
              </a:rPr>
              <a:t>Azabachería</a:t>
            </a:r>
            <a:r>
              <a:rPr kumimoji="0" lang="fr-FR" altLang="fr-FR" sz="1400" b="0" i="0" u="none" strike="noStrike" cap="none" normalizeH="0" baseline="0" dirty="0" smtClean="0">
                <a:ln>
                  <a:noFill/>
                </a:ln>
                <a:solidFill>
                  <a:srgbClr val="000000"/>
                </a:solidFill>
                <a:effectLst/>
                <a:cs typeface="Arial" panose="020B0604020202020204" pitchFamily="34" charset="0"/>
              </a:rPr>
              <a:t> jusqu'à celle de </a:t>
            </a:r>
            <a:r>
              <a:rPr kumimoji="0" lang="fr-FR" altLang="fr-FR" sz="1400" b="0" i="0" u="none" strike="noStrike" cap="none" normalizeH="0" baseline="0" dirty="0" err="1" smtClean="0">
                <a:ln>
                  <a:noFill/>
                </a:ln>
                <a:solidFill>
                  <a:srgbClr val="000000"/>
                </a:solidFill>
                <a:effectLst/>
                <a:cs typeface="Arial" panose="020B0604020202020204" pitchFamily="34" charset="0"/>
              </a:rPr>
              <a:t>Platerías</a:t>
            </a:r>
            <a:r>
              <a:rPr kumimoji="0" lang="fr-FR" altLang="fr-FR" sz="1400" b="0" i="0" u="none" strike="noStrike" cap="none" normalizeH="0" baseline="0" dirty="0" smtClean="0">
                <a:ln>
                  <a:noFill/>
                </a:ln>
                <a:solidFill>
                  <a:srgbClr val="000000"/>
                </a:solidFill>
                <a:effectLst/>
                <a:cs typeface="Arial" panose="020B0604020202020204" pitchFamily="34" charset="0"/>
              </a:rPr>
              <a:t>. Il passe au ras du sol à une vitesse de 68 km/h en laissant derrière lui un fin sillage de fumée et d'encens.</a:t>
            </a:r>
            <a:endParaRPr kumimoji="0" lang="fr-FR" altLang="fr-FR" sz="1400" b="0" i="0" u="none" strike="noStrike" cap="none" normalizeH="0" baseline="0" dirty="0" smtClean="0">
              <a:ln>
                <a:noFill/>
              </a:ln>
              <a:solidFill>
                <a:schemeClr val="tx1"/>
              </a:solidFill>
              <a:effectLst/>
            </a:endParaRPr>
          </a:p>
        </p:txBody>
      </p:sp>
      <p:sp>
        <p:nvSpPr>
          <p:cNvPr id="3" name="Rectangle 2"/>
          <p:cNvSpPr/>
          <p:nvPr/>
        </p:nvSpPr>
        <p:spPr>
          <a:xfrm>
            <a:off x="5317374" y="4470532"/>
            <a:ext cx="6096000" cy="1323439"/>
          </a:xfrm>
          <a:prstGeom prst="rect">
            <a:avLst/>
          </a:prstGeom>
        </p:spPr>
        <p:txBody>
          <a:bodyPr>
            <a:spAutoFit/>
          </a:bodyPr>
          <a:lstStyle/>
          <a:p>
            <a:r>
              <a:rPr lang="fr-FR" sz="1600" dirty="0">
                <a:solidFill>
                  <a:srgbClr val="000000"/>
                </a:solidFill>
                <a:latin typeface="Arial" panose="020B0604020202020204" pitchFamily="34" charset="0"/>
              </a:rPr>
              <a:t>Cet encensoir avait pour objectif de parfumer la cathédrale en raison du nombre important de pèlerins arrivant chaque année, durant le Moyen </a:t>
            </a:r>
            <a:r>
              <a:rPr lang="fr-FR" sz="1600" dirty="0" err="1">
                <a:solidFill>
                  <a:srgbClr val="000000"/>
                </a:solidFill>
                <a:latin typeface="Arial" panose="020B0604020202020204" pitchFamily="34" charset="0"/>
              </a:rPr>
              <a:t>Âgepuis</a:t>
            </a:r>
            <a:r>
              <a:rPr lang="fr-FR" sz="1600" dirty="0">
                <a:solidFill>
                  <a:srgbClr val="000000"/>
                </a:solidFill>
                <a:latin typeface="Arial" panose="020B0604020202020204" pitchFamily="34" charset="0"/>
              </a:rPr>
              <a:t> à la Renaissance. L'odeur générée par la masse des dormeurs dans la nef nécessitait un encensoir de cette taille et de ce poids.</a:t>
            </a:r>
            <a:endParaRPr lang="fr-FR" sz="1600" dirty="0"/>
          </a:p>
        </p:txBody>
      </p:sp>
      <p:sp>
        <p:nvSpPr>
          <p:cNvPr id="4" name="Rectangle 3"/>
          <p:cNvSpPr/>
          <p:nvPr/>
        </p:nvSpPr>
        <p:spPr>
          <a:xfrm>
            <a:off x="3143612" y="517760"/>
            <a:ext cx="4724370" cy="369332"/>
          </a:xfrm>
          <a:prstGeom prst="rect">
            <a:avLst/>
          </a:prstGeom>
        </p:spPr>
        <p:txBody>
          <a:bodyPr wrap="none">
            <a:spAutoFit/>
          </a:bodyPr>
          <a:lstStyle/>
          <a:p>
            <a:r>
              <a:rPr lang="fr-FR" cap="all" dirty="0">
                <a:solidFill>
                  <a:srgbClr val="000000"/>
                </a:solidFill>
                <a:latin typeface="Sanchez"/>
              </a:rPr>
              <a:t>ARRIVÉE À SANTIAGO DE COMPOSTELA</a:t>
            </a:r>
            <a:endParaRPr lang="fr-FR" b="0" i="0" cap="all" dirty="0">
              <a:solidFill>
                <a:srgbClr val="000000"/>
              </a:solidFill>
              <a:effectLst/>
              <a:latin typeface="Sanchez"/>
            </a:endParaRPr>
          </a:p>
        </p:txBody>
      </p:sp>
    </p:spTree>
    <p:extLst>
      <p:ext uri="{BB962C8B-B14F-4D97-AF65-F5344CB8AC3E}">
        <p14:creationId xmlns:p14="http://schemas.microsoft.com/office/powerpoint/2010/main" val="3273308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6829" y="133109"/>
            <a:ext cx="11709862" cy="1569660"/>
          </a:xfrm>
          <a:prstGeom prst="rect">
            <a:avLst/>
          </a:prstGeom>
        </p:spPr>
        <p:txBody>
          <a:bodyPr wrap="square">
            <a:spAutoFit/>
          </a:bodyPr>
          <a:lstStyle/>
          <a:p>
            <a:r>
              <a:rPr lang="fr-FR" sz="1600" cap="all" dirty="0">
                <a:latin typeface="Sanchez"/>
              </a:rPr>
              <a:t>CHEMIN DU PUY EN </a:t>
            </a:r>
            <a:r>
              <a:rPr lang="fr-FR" sz="1600" cap="all" dirty="0" smtClean="0">
                <a:latin typeface="Sanchez"/>
              </a:rPr>
              <a:t>VELAY - SANTIAGO</a:t>
            </a:r>
            <a:endParaRPr lang="fr-FR" sz="1600" cap="all" dirty="0">
              <a:latin typeface="Sanchez"/>
            </a:endParaRPr>
          </a:p>
          <a:p>
            <a:r>
              <a:rPr lang="fr-FR" sz="1600" i="1" dirty="0">
                <a:latin typeface="Sanchez"/>
              </a:rPr>
              <a:t>Empruntés depuis des siècles par les Pèlerins et aujourd'hui par des randonneurs motivés par diverses raisons, le chemin du Puy en Velay ou Via </a:t>
            </a:r>
            <a:r>
              <a:rPr lang="fr-FR" sz="1600" i="1" dirty="0" err="1">
                <a:latin typeface="Sanchez"/>
              </a:rPr>
              <a:t>Podiensis</a:t>
            </a:r>
            <a:r>
              <a:rPr lang="fr-FR" sz="1600" i="1" dirty="0">
                <a:latin typeface="Sanchez"/>
              </a:rPr>
              <a:t> est aujourd'hui le plus connu mais également le plus ancien offrant aux marcheurs des paysages variés entre Velay, Margeride, Aubrac, vallée du lot, Quercy et Gascogne avant de rejoindre les Pyrénées. Sur plus de 750 kilomètres, c'est également un patrimoine riche et diversifié qui se dévoile à vous, notamment lors des étapes telles que Conques, Moissac, La </a:t>
            </a:r>
            <a:r>
              <a:rPr lang="fr-FR" sz="1600" i="1" dirty="0" err="1">
                <a:latin typeface="Sanchez"/>
              </a:rPr>
              <a:t>Romieu</a:t>
            </a:r>
            <a:r>
              <a:rPr lang="fr-FR" sz="1600" i="1" dirty="0">
                <a:latin typeface="Sanchez"/>
              </a:rPr>
              <a:t> ou encore Saint jean Pied de Port.</a:t>
            </a:r>
            <a:endParaRPr lang="fr-FR" sz="1600" b="0" i="1" dirty="0">
              <a:effectLst/>
              <a:latin typeface="Sanchez"/>
            </a:endParaRPr>
          </a:p>
        </p:txBody>
      </p:sp>
      <p:sp>
        <p:nvSpPr>
          <p:cNvPr id="5" name="Rectangle 4"/>
          <p:cNvSpPr/>
          <p:nvPr/>
        </p:nvSpPr>
        <p:spPr>
          <a:xfrm>
            <a:off x="606829" y="1778892"/>
            <a:ext cx="11585171" cy="1077218"/>
          </a:xfrm>
          <a:prstGeom prst="rect">
            <a:avLst/>
          </a:prstGeom>
        </p:spPr>
        <p:txBody>
          <a:bodyPr wrap="square">
            <a:spAutoFit/>
          </a:bodyPr>
          <a:lstStyle/>
          <a:p>
            <a:r>
              <a:rPr lang="fr-FR" sz="1600" dirty="0">
                <a:solidFill>
                  <a:srgbClr val="2E383F"/>
                </a:solidFill>
                <a:latin typeface="Droid Serif"/>
              </a:rPr>
              <a:t>Vous êtes libre de partir d’où vous voulez pour aller à Saint-Jacques-de-Compostelle. Sachez que des chemins partent de toute l’Europe, y compris, donc, du Sud de l’Espagne, du Portugal, etc…</a:t>
            </a:r>
          </a:p>
          <a:p>
            <a:r>
              <a:rPr lang="fr-FR" sz="1600" dirty="0">
                <a:solidFill>
                  <a:srgbClr val="2E383F"/>
                </a:solidFill>
                <a:latin typeface="Droid Serif"/>
              </a:rPr>
              <a:t>Depuis la France, on compte 4 principales voies de départ, mais encore une fois, vous pouvez partir des Pyrénées si vous le souhaitez. Le tout est d’avoir le temps. Voici une carte qui vous indique les chemins depuis la France :</a:t>
            </a:r>
            <a:endParaRPr lang="fr-FR" sz="1600" b="0" i="0" dirty="0">
              <a:solidFill>
                <a:srgbClr val="2E383F"/>
              </a:solidFill>
              <a:effectLst/>
              <a:latin typeface="Droid Serif"/>
            </a:endParaRPr>
          </a:p>
        </p:txBody>
      </p:sp>
      <p:sp>
        <p:nvSpPr>
          <p:cNvPr id="6" name="Rectangle 5"/>
          <p:cNvSpPr/>
          <p:nvPr/>
        </p:nvSpPr>
        <p:spPr>
          <a:xfrm>
            <a:off x="606830" y="2932233"/>
            <a:ext cx="11585170" cy="1569660"/>
          </a:xfrm>
          <a:prstGeom prst="rect">
            <a:avLst/>
          </a:prstGeom>
        </p:spPr>
        <p:txBody>
          <a:bodyPr wrap="square">
            <a:spAutoFit/>
          </a:bodyPr>
          <a:lstStyle/>
          <a:p>
            <a:r>
              <a:rPr lang="fr-FR" sz="1600" dirty="0">
                <a:latin typeface="Droid Serif"/>
              </a:rPr>
              <a:t>Si toutefois vous avez le temps (grande période de vacances, retraite, congés posés à cette occasion), la meilleure période serait d’arriver à </a:t>
            </a:r>
            <a:r>
              <a:rPr lang="fr-FR" sz="1600" i="1" dirty="0">
                <a:latin typeface="Droid Serif"/>
              </a:rPr>
              <a:t>Santiago de </a:t>
            </a:r>
            <a:r>
              <a:rPr lang="fr-FR" sz="1600" i="1" dirty="0" err="1">
                <a:latin typeface="Droid Serif"/>
              </a:rPr>
              <a:t>Compostella</a:t>
            </a:r>
            <a:r>
              <a:rPr lang="fr-FR" sz="1600" dirty="0">
                <a:latin typeface="Droid Serif"/>
              </a:rPr>
              <a:t> de septembre à fin octobre. N’oubliez pas que vous allez devoir </a:t>
            </a:r>
            <a:r>
              <a:rPr lang="fr-FR" sz="1600" dirty="0">
                <a:latin typeface="Droid Serif"/>
                <a:hlinkClick r:id="rId2"/>
              </a:rPr>
              <a:t>passer des cols pyrénéens</a:t>
            </a:r>
            <a:r>
              <a:rPr lang="fr-FR" sz="1600" dirty="0">
                <a:latin typeface="Droid Serif"/>
              </a:rPr>
              <a:t> ce qui peut vous « refroidir » pour l’hiver. Sachez que si vous partez du Puy-en-Velay par exemple, vous « devrez » partir entre mi-avril et mi-mai pour profiter pleinement du beau temps. Si vous ne faites que la partie espagnole, partez plutôt entre mai et juin. Attention également à la chaleur de l’été qui cause l’abandon de beaucoup de pèlerins. Mais il vaut mieux </a:t>
            </a:r>
            <a:r>
              <a:rPr lang="fr-FR" sz="1600" dirty="0">
                <a:solidFill>
                  <a:srgbClr val="2E383F"/>
                </a:solidFill>
                <a:latin typeface="Droid Serif"/>
              </a:rPr>
              <a:t>avoir chaud que froid.</a:t>
            </a:r>
            <a:endParaRPr lang="fr-FR" sz="1600" dirty="0"/>
          </a:p>
        </p:txBody>
      </p:sp>
      <p:sp>
        <p:nvSpPr>
          <p:cNvPr id="7" name="Rectangle 6"/>
          <p:cNvSpPr/>
          <p:nvPr/>
        </p:nvSpPr>
        <p:spPr>
          <a:xfrm>
            <a:off x="540327" y="4578016"/>
            <a:ext cx="11585171" cy="1569660"/>
          </a:xfrm>
          <a:prstGeom prst="rect">
            <a:avLst/>
          </a:prstGeom>
        </p:spPr>
        <p:txBody>
          <a:bodyPr wrap="square">
            <a:spAutoFit/>
          </a:bodyPr>
          <a:lstStyle/>
          <a:p>
            <a:r>
              <a:rPr lang="fr-FR" sz="1600" dirty="0">
                <a:solidFill>
                  <a:srgbClr val="2E383F"/>
                </a:solidFill>
                <a:latin typeface="Droid Serif"/>
              </a:rPr>
              <a:t>Là aussi, tout dépend comment vous abordez le périple. Êtes-vous un réel pèlerin dans l’âme ? Si oui, vous devez vous procurer une </a:t>
            </a:r>
            <a:r>
              <a:rPr lang="fr-FR" sz="1600" dirty="0" err="1">
                <a:solidFill>
                  <a:srgbClr val="2E383F"/>
                </a:solidFill>
                <a:latin typeface="Droid Serif"/>
              </a:rPr>
              <a:t>Credencial</a:t>
            </a:r>
            <a:r>
              <a:rPr lang="fr-FR" sz="1600" dirty="0">
                <a:solidFill>
                  <a:srgbClr val="2E383F"/>
                </a:solidFill>
                <a:latin typeface="Droid Serif"/>
              </a:rPr>
              <a:t> disponible auprès </a:t>
            </a:r>
            <a:r>
              <a:rPr lang="fr-FR" sz="1600" dirty="0">
                <a:solidFill>
                  <a:srgbClr val="EA8122"/>
                </a:solidFill>
                <a:latin typeface="Droid Serif"/>
                <a:hlinkClick r:id="rId3" tooltip="Associations Credencial"/>
              </a:rPr>
              <a:t>d’associations</a:t>
            </a:r>
            <a:r>
              <a:rPr lang="fr-FR" sz="1600" dirty="0">
                <a:solidFill>
                  <a:srgbClr val="2E383F"/>
                </a:solidFill>
                <a:latin typeface="Droid Serif"/>
              </a:rPr>
              <a:t>. Cette carte vous permet de dormir gratuitement tout au long du parcours moyennant un tampon à chaque étape. Le logement est parfois assez vétuste mais ira très bien pour tous les petits budgets.</a:t>
            </a:r>
          </a:p>
          <a:p>
            <a:r>
              <a:rPr lang="fr-FR" sz="1600" dirty="0">
                <a:solidFill>
                  <a:srgbClr val="2E383F"/>
                </a:solidFill>
                <a:latin typeface="Droid Serif"/>
              </a:rPr>
              <a:t>Si, cependant, vous voulez un peu de confort après de grosses journées de marche, préférez plutôt des auberges de jeunesse, gîtes, et petits </a:t>
            </a:r>
            <a:r>
              <a:rPr lang="fr-FR" sz="1600" dirty="0">
                <a:solidFill>
                  <a:srgbClr val="15A7CA"/>
                </a:solidFill>
                <a:latin typeface="Droid Serif"/>
                <a:hlinkClick r:id="rId4" tooltip="Hôtel Toolito"/>
              </a:rPr>
              <a:t>hôtels</a:t>
            </a:r>
            <a:r>
              <a:rPr lang="fr-FR" sz="1600" dirty="0">
                <a:solidFill>
                  <a:srgbClr val="2E383F"/>
                </a:solidFill>
                <a:latin typeface="Droid Serif"/>
              </a:rPr>
              <a:t> présents à différentes étapes.</a:t>
            </a:r>
          </a:p>
        </p:txBody>
      </p:sp>
    </p:spTree>
    <p:extLst>
      <p:ext uri="{BB962C8B-B14F-4D97-AF65-F5344CB8AC3E}">
        <p14:creationId xmlns:p14="http://schemas.microsoft.com/office/powerpoint/2010/main" val="7561929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97070" y="293316"/>
            <a:ext cx="5398850" cy="369332"/>
          </a:xfrm>
          <a:prstGeom prst="rect">
            <a:avLst/>
          </a:prstGeom>
        </p:spPr>
        <p:txBody>
          <a:bodyPr wrap="none">
            <a:spAutoFit/>
          </a:bodyPr>
          <a:lstStyle/>
          <a:p>
            <a:pPr fontAlgn="base">
              <a:buFont typeface="Arial" panose="020B0604020202020204" pitchFamily="34" charset="0"/>
              <a:buChar char="•"/>
            </a:pPr>
            <a:r>
              <a:rPr lang="fr-FR" b="1">
                <a:solidFill>
                  <a:srgbClr val="2E383F"/>
                </a:solidFill>
                <a:latin typeface="Droid Serif"/>
              </a:rPr>
              <a:t>Via </a:t>
            </a:r>
            <a:r>
              <a:rPr lang="fr-FR" b="1" dirty="0" err="1">
                <a:solidFill>
                  <a:srgbClr val="2E383F"/>
                </a:solidFill>
                <a:latin typeface="Droid Serif"/>
              </a:rPr>
              <a:t>Podiensis</a:t>
            </a:r>
            <a:r>
              <a:rPr lang="fr-FR" dirty="0">
                <a:solidFill>
                  <a:srgbClr val="2E383F"/>
                </a:solidFill>
                <a:latin typeface="Droid Serif"/>
              </a:rPr>
              <a:t> (1530 km), depuis le Puy-en-Velay.</a:t>
            </a:r>
            <a:endParaRPr lang="fr-FR" b="0" i="0" dirty="0">
              <a:solidFill>
                <a:srgbClr val="2E383F"/>
              </a:solidFill>
              <a:effectLst/>
              <a:latin typeface="Droid Serif"/>
            </a:endParaRPr>
          </a:p>
        </p:txBody>
      </p:sp>
      <p:sp>
        <p:nvSpPr>
          <p:cNvPr id="3" name="Rectangle 2"/>
          <p:cNvSpPr/>
          <p:nvPr/>
        </p:nvSpPr>
        <p:spPr>
          <a:xfrm>
            <a:off x="307571" y="921426"/>
            <a:ext cx="11975869" cy="1077218"/>
          </a:xfrm>
          <a:prstGeom prst="rect">
            <a:avLst/>
          </a:prstGeom>
        </p:spPr>
        <p:txBody>
          <a:bodyPr wrap="square">
            <a:spAutoFit/>
          </a:bodyPr>
          <a:lstStyle/>
          <a:p>
            <a:r>
              <a:rPr lang="fr-FR" sz="1600" dirty="0">
                <a:solidFill>
                  <a:srgbClr val="222222"/>
                </a:solidFill>
                <a:latin typeface="arial" panose="020B0604020202020204" pitchFamily="34" charset="0"/>
              </a:rPr>
              <a:t>La via </a:t>
            </a:r>
            <a:r>
              <a:rPr lang="fr-FR" sz="1600" dirty="0" err="1">
                <a:solidFill>
                  <a:srgbClr val="222222"/>
                </a:solidFill>
                <a:latin typeface="arial" panose="020B0604020202020204" pitchFamily="34" charset="0"/>
              </a:rPr>
              <a:t>Podiensis</a:t>
            </a:r>
            <a:r>
              <a:rPr lang="fr-FR" sz="1600" dirty="0">
                <a:solidFill>
                  <a:srgbClr val="222222"/>
                </a:solidFill>
                <a:latin typeface="arial" panose="020B0604020202020204" pitchFamily="34" charset="0"/>
              </a:rPr>
              <a:t> est le nom latin d'un des quatre chemins de France du pèlerinage de Saint-Jacques-de-Compostelle. Elle part du Puy-en-Velay et traverse le pays d'étape en étape jusqu'au village basque d'</a:t>
            </a:r>
            <a:r>
              <a:rPr lang="fr-FR" sz="1600" dirty="0" err="1">
                <a:solidFill>
                  <a:srgbClr val="222222"/>
                </a:solidFill>
                <a:latin typeface="arial" panose="020B0604020202020204" pitchFamily="34" charset="0"/>
              </a:rPr>
              <a:t>Ostabat</a:t>
            </a:r>
            <a:r>
              <a:rPr lang="fr-FR" sz="1600" dirty="0">
                <a:solidFill>
                  <a:srgbClr val="222222"/>
                </a:solidFill>
                <a:latin typeface="arial" panose="020B0604020202020204" pitchFamily="34" charset="0"/>
              </a:rPr>
              <a:t> près duquel elle rejoint la via </a:t>
            </a:r>
            <a:r>
              <a:rPr lang="fr-FR" sz="1600" dirty="0" err="1">
                <a:solidFill>
                  <a:srgbClr val="222222"/>
                </a:solidFill>
                <a:latin typeface="arial" panose="020B0604020202020204" pitchFamily="34" charset="0"/>
              </a:rPr>
              <a:t>Turonensis</a:t>
            </a:r>
            <a:r>
              <a:rPr lang="fr-FR" sz="1600" dirty="0">
                <a:solidFill>
                  <a:srgbClr val="222222"/>
                </a:solidFill>
                <a:latin typeface="arial" panose="020B0604020202020204" pitchFamily="34" charset="0"/>
              </a:rPr>
              <a:t> et la via </a:t>
            </a:r>
            <a:r>
              <a:rPr lang="fr-FR" sz="1600" dirty="0" err="1">
                <a:solidFill>
                  <a:srgbClr val="222222"/>
                </a:solidFill>
                <a:latin typeface="arial" panose="020B0604020202020204" pitchFamily="34" charset="0"/>
              </a:rPr>
              <a:t>Lemovicensis</a:t>
            </a:r>
            <a:r>
              <a:rPr lang="fr-FR" sz="1600" dirty="0">
                <a:solidFill>
                  <a:srgbClr val="222222"/>
                </a:solidFill>
                <a:latin typeface="arial" panose="020B0604020202020204" pitchFamily="34" charset="0"/>
              </a:rPr>
              <a:t> réunies peu avant</a:t>
            </a:r>
            <a:r>
              <a:rPr lang="fr-FR" sz="1600" dirty="0" smtClean="0">
                <a:solidFill>
                  <a:srgbClr val="222222"/>
                </a:solidFill>
                <a:latin typeface="arial" panose="020B0604020202020204" pitchFamily="34" charset="0"/>
              </a:rPr>
              <a:t>.</a:t>
            </a:r>
          </a:p>
          <a:p>
            <a:r>
              <a:rPr lang="fr-FR" sz="1600" dirty="0" smtClean="0">
                <a:solidFill>
                  <a:srgbClr val="222222"/>
                </a:solidFill>
                <a:latin typeface="arial" panose="020B0604020202020204" pitchFamily="34" charset="0"/>
              </a:rPr>
              <a:t>C’est celle qui nous intéresse </a:t>
            </a:r>
            <a:endParaRPr lang="fr-FR" sz="1600" dirty="0"/>
          </a:p>
        </p:txBody>
      </p:sp>
      <p:pic>
        <p:nvPicPr>
          <p:cNvPr id="6" name="Picture 8" descr="itinÃ©raires, chemins saint jacques de compostel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9745" y="3072222"/>
            <a:ext cx="7847215" cy="368602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07571" y="1995004"/>
            <a:ext cx="11884429" cy="1077218"/>
          </a:xfrm>
          <a:prstGeom prst="rect">
            <a:avLst/>
          </a:prstGeom>
        </p:spPr>
        <p:txBody>
          <a:bodyPr wrap="square">
            <a:spAutoFit/>
          </a:bodyPr>
          <a:lstStyle/>
          <a:p>
            <a:r>
              <a:rPr lang="fr-FR" sz="1600" dirty="0">
                <a:solidFill>
                  <a:srgbClr val="2E383F"/>
                </a:solidFill>
                <a:latin typeface="Droid Serif"/>
              </a:rPr>
              <a:t>Vous êtes libre de partir d’où vous voulez pour aller à Saint-Jacques-de-Compostelle. Sachez que des chemins partent de toute l’Europe, y compris, donc, du Sud de l’Espagne, du Portugal, etc…</a:t>
            </a:r>
          </a:p>
          <a:p>
            <a:r>
              <a:rPr lang="fr-FR" sz="1600" dirty="0">
                <a:solidFill>
                  <a:srgbClr val="2E383F"/>
                </a:solidFill>
                <a:latin typeface="Droid Serif"/>
              </a:rPr>
              <a:t>Depuis la France, on compte 4 principales voies de départ, mais encore une fois, vous pouvez partir des Pyrénées si vous le souhaitez. Le tout est d’avoir le temps. Voici une carte qui vous indique les chemins depuis la France :</a:t>
            </a:r>
          </a:p>
        </p:txBody>
      </p:sp>
    </p:spTree>
    <p:extLst>
      <p:ext uri="{BB962C8B-B14F-4D97-AF65-F5344CB8AC3E}">
        <p14:creationId xmlns:p14="http://schemas.microsoft.com/office/powerpoint/2010/main" val="36304303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1352" y="1271428"/>
            <a:ext cx="10058400" cy="4629842"/>
          </a:xfrm>
          <a:prstGeom prst="rect">
            <a:avLst/>
          </a:prstGeom>
        </p:spPr>
      </p:pic>
    </p:spTree>
    <p:extLst>
      <p:ext uri="{BB962C8B-B14F-4D97-AF65-F5344CB8AC3E}">
        <p14:creationId xmlns:p14="http://schemas.microsoft.com/office/powerpoint/2010/main" val="16199826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5390" y="743308"/>
            <a:ext cx="7705898" cy="6555641"/>
          </a:xfrm>
          <a:prstGeom prst="rect">
            <a:avLst/>
          </a:prstGeom>
        </p:spPr>
        <p:txBody>
          <a:bodyPr wrap="square">
            <a:spAutoFit/>
          </a:bodyPr>
          <a:lstStyle/>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1</a:t>
            </a:r>
            <a:r>
              <a:rPr lang="fr-FR" sz="1200" dirty="0">
                <a:solidFill>
                  <a:srgbClr val="222222"/>
                </a:solidFill>
                <a:latin typeface="Verdana" panose="020B0604030504040204" pitchFamily="34" charset="0"/>
              </a:rPr>
              <a:t> : Le Puy en Velay - St Privat : 23,5 km. En sortant du </a:t>
            </a:r>
            <a:r>
              <a:rPr lang="fr-FR" sz="1200" u="sng" dirty="0">
                <a:solidFill>
                  <a:srgbClr val="222222"/>
                </a:solidFill>
                <a:latin typeface="Verdana" panose="020B0604030504040204" pitchFamily="34" charset="0"/>
                <a:hlinkClick r:id="rId2"/>
              </a:rPr>
              <a:t>Puy en Velay</a:t>
            </a:r>
            <a:r>
              <a:rPr lang="fr-FR" sz="1200" dirty="0">
                <a:solidFill>
                  <a:srgbClr val="222222"/>
                </a:solidFill>
                <a:latin typeface="Verdana" panose="020B0604030504040204" pitchFamily="34" charset="0"/>
              </a:rPr>
              <a:t>, magnifique panorama avec vue sur l'ensemble du bassin. Puis traversée du Velay : pays de la lentille et de la brebis noire</a:t>
            </a:r>
            <a:r>
              <a:rPr lang="fr-FR" sz="1200" dirty="0" smtClean="0">
                <a:solidFill>
                  <a:srgbClr val="222222"/>
                </a:solidFill>
                <a:latin typeface="Verdana" panose="020B0604030504040204" pitchFamily="34" charset="0"/>
              </a:rPr>
              <a:t>.</a:t>
            </a:r>
          </a:p>
          <a:p>
            <a:pPr algn="just"/>
            <a:endParaRPr lang="fr-FR" sz="1200" dirty="0">
              <a:solidFill>
                <a:srgbClr val="222222"/>
              </a:solidFill>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2</a:t>
            </a:r>
            <a:r>
              <a:rPr lang="fr-FR" sz="1200" dirty="0">
                <a:solidFill>
                  <a:srgbClr val="222222"/>
                </a:solidFill>
                <a:latin typeface="Verdana" panose="020B0604030504040204" pitchFamily="34" charset="0"/>
              </a:rPr>
              <a:t> : St Privat - Saugues : 18 km. Randonnée du petit chemin pierreux au passage des gorges à </a:t>
            </a:r>
            <a:r>
              <a:rPr lang="fr-FR" sz="1200" dirty="0" err="1">
                <a:solidFill>
                  <a:srgbClr val="222222"/>
                </a:solidFill>
                <a:latin typeface="Verdana" panose="020B0604030504040204" pitchFamily="34" charset="0"/>
              </a:rPr>
              <a:t>Monistrol</a:t>
            </a:r>
            <a:r>
              <a:rPr lang="fr-FR" sz="1200" dirty="0">
                <a:solidFill>
                  <a:srgbClr val="222222"/>
                </a:solidFill>
                <a:latin typeface="Verdana" panose="020B0604030504040204" pitchFamily="34" charset="0"/>
              </a:rPr>
              <a:t> d'Allier pour aborder enfin le plateau de la Margeride</a:t>
            </a:r>
            <a:r>
              <a:rPr lang="fr-FR" sz="1200" dirty="0" smtClean="0">
                <a:solidFill>
                  <a:srgbClr val="222222"/>
                </a:solidFill>
                <a:latin typeface="Verdana" panose="020B0604030504040204" pitchFamily="34" charset="0"/>
              </a:rPr>
              <a:t>.</a:t>
            </a:r>
          </a:p>
          <a:p>
            <a:pPr algn="just"/>
            <a:endParaRPr lang="fr-FR" sz="1200" dirty="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3</a:t>
            </a:r>
            <a:r>
              <a:rPr lang="fr-FR" sz="1200" dirty="0">
                <a:solidFill>
                  <a:srgbClr val="222222"/>
                </a:solidFill>
                <a:latin typeface="Verdana" panose="020B0604030504040204" pitchFamily="34" charset="0"/>
              </a:rPr>
              <a:t> : Saugues - Les Faux (ou </a:t>
            </a:r>
            <a:r>
              <a:rPr lang="fr-FR" sz="1200" dirty="0" err="1">
                <a:solidFill>
                  <a:srgbClr val="222222"/>
                </a:solidFill>
                <a:latin typeface="Verdana" panose="020B0604030504040204" pitchFamily="34" charset="0"/>
              </a:rPr>
              <a:t>Lajo</a:t>
            </a:r>
            <a:r>
              <a:rPr lang="fr-FR" sz="1200" dirty="0">
                <a:solidFill>
                  <a:srgbClr val="222222"/>
                </a:solidFill>
                <a:latin typeface="Verdana" panose="020B0604030504040204" pitchFamily="34" charset="0"/>
              </a:rPr>
              <a:t>) : 29 ou 26 km. Etape de découverte du plateau de la Margeride, avec ses villages typiques, ses hameaux perdus et ses pâturages entourés de murs de pierre</a:t>
            </a:r>
            <a:r>
              <a:rPr lang="fr-FR" sz="1200" dirty="0" smtClean="0">
                <a:solidFill>
                  <a:srgbClr val="222222"/>
                </a:solidFill>
                <a:latin typeface="Verdana" panose="020B0604030504040204" pitchFamily="34" charset="0"/>
              </a:rPr>
              <a:t>.</a:t>
            </a: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4</a:t>
            </a:r>
            <a:r>
              <a:rPr lang="fr-FR" sz="1200" dirty="0">
                <a:solidFill>
                  <a:srgbClr val="222222"/>
                </a:solidFill>
                <a:latin typeface="Verdana" panose="020B0604030504040204" pitchFamily="34" charset="0"/>
              </a:rPr>
              <a:t> : Les Faux - Aumont : 21 km. Cette étape de randonnée traverse toujours le plateau de la Margeride jusqu'à' Aumont, porte de l'Aubrac, plateau emblématique du </a:t>
            </a:r>
            <a:r>
              <a:rPr lang="fr-FR" sz="1200" b="1" dirty="0">
                <a:solidFill>
                  <a:srgbClr val="222222"/>
                </a:solidFill>
                <a:latin typeface="Verdana" panose="020B0604030504040204" pitchFamily="34" charset="0"/>
              </a:rPr>
              <a:t>chemin de Compostelle</a:t>
            </a:r>
            <a:r>
              <a:rPr lang="fr-FR" sz="1200" dirty="0" smtClean="0">
                <a:solidFill>
                  <a:srgbClr val="222222"/>
                </a:solidFill>
                <a:latin typeface="Verdana" panose="020B0604030504040204" pitchFamily="34" charset="0"/>
              </a:rPr>
              <a:t>.</a:t>
            </a:r>
          </a:p>
          <a:p>
            <a:pPr algn="just"/>
            <a:endParaRPr lang="fr-FR" sz="1200" dirty="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5</a:t>
            </a:r>
            <a:r>
              <a:rPr lang="fr-FR" sz="1200" dirty="0">
                <a:solidFill>
                  <a:srgbClr val="222222"/>
                </a:solidFill>
                <a:latin typeface="Verdana" panose="020B0604030504040204" pitchFamily="34" charset="0"/>
              </a:rPr>
              <a:t> : Aumont - Nasbinals : 26 km. Traversée du </a:t>
            </a:r>
            <a:r>
              <a:rPr lang="fr-FR" sz="1200" u="sng" dirty="0">
                <a:solidFill>
                  <a:srgbClr val="222222"/>
                </a:solidFill>
                <a:latin typeface="Verdana" panose="020B0604030504040204" pitchFamily="34" charset="0"/>
                <a:hlinkClick r:id="rId3" tooltip="Découvrez le plateau de l'Aubrac"/>
              </a:rPr>
              <a:t>Plateau de l'Aubrac</a:t>
            </a:r>
            <a:r>
              <a:rPr lang="fr-FR" sz="1200" dirty="0">
                <a:solidFill>
                  <a:srgbClr val="222222"/>
                </a:solidFill>
                <a:latin typeface="Verdana" panose="020B0604030504040204" pitchFamily="34" charset="0"/>
              </a:rPr>
              <a:t> : grand plateau occupé par des pâturages, des burons, des murs de pierres sèches et des étendues de fleurs selon l'époque !! Arrivée à </a:t>
            </a:r>
            <a:r>
              <a:rPr lang="fr-FR" sz="1200" u="sng" dirty="0" smtClean="0">
                <a:solidFill>
                  <a:srgbClr val="222222"/>
                </a:solidFill>
                <a:latin typeface="Verdana" panose="020B0604030504040204" pitchFamily="34" charset="0"/>
                <a:hlinkClick r:id="rId4"/>
              </a:rPr>
              <a:t>Nasbinals</a:t>
            </a:r>
            <a:r>
              <a:rPr lang="fr-FR" sz="1200" dirty="0" smtClean="0">
                <a:solidFill>
                  <a:srgbClr val="222222"/>
                </a:solidFill>
                <a:latin typeface="Verdana" panose="020B0604030504040204" pitchFamily="34" charset="0"/>
              </a:rPr>
              <a:t>.</a:t>
            </a:r>
          </a:p>
          <a:p>
            <a:pPr algn="just"/>
            <a:endParaRPr lang="fr-FR" sz="1200" dirty="0">
              <a:solidFill>
                <a:srgbClr val="222222"/>
              </a:solidFill>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b="0" i="0" dirty="0">
              <a:solidFill>
                <a:srgbClr val="222222"/>
              </a:solidFill>
              <a:effectLst/>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b="0" i="0" dirty="0">
              <a:solidFill>
                <a:srgbClr val="222222"/>
              </a:solidFill>
              <a:effectLst/>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b="0" i="0" dirty="0">
              <a:solidFill>
                <a:srgbClr val="222222"/>
              </a:solidFill>
              <a:effectLst/>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b="0" i="0" dirty="0">
              <a:solidFill>
                <a:srgbClr val="222222"/>
              </a:solidFill>
              <a:effectLst/>
              <a:latin typeface="Verdana" panose="020B0604030504040204" pitchFamily="34" charset="0"/>
            </a:endParaRPr>
          </a:p>
          <a:p>
            <a:pPr algn="just"/>
            <a:endParaRPr lang="fr-FR" sz="1200" b="0" i="0" dirty="0">
              <a:solidFill>
                <a:srgbClr val="222222"/>
              </a:solidFill>
              <a:effectLst/>
              <a:latin typeface="Verdana" panose="020B0604030504040204" pitchFamily="34" charset="0"/>
            </a:endParaRPr>
          </a:p>
        </p:txBody>
      </p:sp>
      <p:graphicFrame>
        <p:nvGraphicFramePr>
          <p:cNvPr id="3" name="Tableau 2"/>
          <p:cNvGraphicFramePr>
            <a:graphicFrameLocks noGrp="1"/>
          </p:cNvGraphicFramePr>
          <p:nvPr>
            <p:extLst>
              <p:ext uri="{D42A27DB-BD31-4B8C-83A1-F6EECF244321}">
                <p14:modId xmlns:p14="http://schemas.microsoft.com/office/powerpoint/2010/main" val="3155308316"/>
              </p:ext>
            </p:extLst>
          </p:nvPr>
        </p:nvGraphicFramePr>
        <p:xfrm>
          <a:off x="1832755" y="106728"/>
          <a:ext cx="8915399" cy="525039"/>
        </p:xfrm>
        <a:graphic>
          <a:graphicData uri="http://schemas.openxmlformats.org/drawingml/2006/table">
            <a:tbl>
              <a:tblPr/>
              <a:tblGrid>
                <a:gridCol w="2562004">
                  <a:extLst>
                    <a:ext uri="{9D8B030D-6E8A-4147-A177-3AD203B41FA5}">
                      <a16:colId xmlns:a16="http://schemas.microsoft.com/office/drawing/2014/main" val="1845056029"/>
                    </a:ext>
                  </a:extLst>
                </a:gridCol>
                <a:gridCol w="2871697">
                  <a:extLst>
                    <a:ext uri="{9D8B030D-6E8A-4147-A177-3AD203B41FA5}">
                      <a16:colId xmlns:a16="http://schemas.microsoft.com/office/drawing/2014/main" val="3211336049"/>
                    </a:ext>
                  </a:extLst>
                </a:gridCol>
                <a:gridCol w="1886311">
                  <a:extLst>
                    <a:ext uri="{9D8B030D-6E8A-4147-A177-3AD203B41FA5}">
                      <a16:colId xmlns:a16="http://schemas.microsoft.com/office/drawing/2014/main" val="1742360859"/>
                    </a:ext>
                  </a:extLst>
                </a:gridCol>
                <a:gridCol w="1595387">
                  <a:extLst>
                    <a:ext uri="{9D8B030D-6E8A-4147-A177-3AD203B41FA5}">
                      <a16:colId xmlns:a16="http://schemas.microsoft.com/office/drawing/2014/main" val="686460780"/>
                    </a:ext>
                  </a:extLst>
                </a:gridCol>
              </a:tblGrid>
              <a:tr h="525039">
                <a:tc>
                  <a:txBody>
                    <a:bodyPr/>
                    <a:lstStyle/>
                    <a:p>
                      <a:pPr fontAlgn="ctr"/>
                      <a:r>
                        <a:rPr lang="fr-FR" sz="1100" b="1">
                          <a:solidFill>
                            <a:srgbClr val="262665"/>
                          </a:solidFill>
                          <a:effectLst/>
                          <a:latin typeface="UniversLTW02-47LightCn"/>
                        </a:rPr>
                        <a:t>Le Puy-en-Velay</a:t>
                      </a:r>
                    </a:p>
                  </a:txBody>
                  <a:tcPr marL="140769" marR="90092" marT="93846" marB="93846"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DEDEE8"/>
                    </a:solidFill>
                  </a:tcPr>
                </a:tc>
                <a:tc>
                  <a:txBody>
                    <a:bodyPr/>
                    <a:lstStyle/>
                    <a:p>
                      <a:pPr fontAlgn="ctr"/>
                      <a:r>
                        <a:rPr lang="fr-FR" sz="1100" b="1" dirty="0">
                          <a:solidFill>
                            <a:srgbClr val="262665"/>
                          </a:solidFill>
                          <a:effectLst/>
                          <a:latin typeface="UniversLTW02-47LightCn"/>
                        </a:rPr>
                        <a:t>Santiago</a:t>
                      </a:r>
                    </a:p>
                  </a:txBody>
                  <a:tcPr marL="140769" marR="90092" marT="93846" marB="93846"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DEDEE8"/>
                    </a:solidFill>
                  </a:tcPr>
                </a:tc>
                <a:tc>
                  <a:txBody>
                    <a:bodyPr/>
                    <a:lstStyle/>
                    <a:p>
                      <a:pPr fontAlgn="ctr"/>
                      <a:r>
                        <a:rPr lang="fr-FR" sz="1100" b="1">
                          <a:solidFill>
                            <a:srgbClr val="262665"/>
                          </a:solidFill>
                          <a:effectLst/>
                          <a:latin typeface="UniversLTW02-47LightCn"/>
                        </a:rPr>
                        <a:t>1567,8 km</a:t>
                      </a:r>
                    </a:p>
                  </a:txBody>
                  <a:tcPr marL="140769" marR="90092" marT="93846" marB="93846"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DEDEE8"/>
                    </a:solidFill>
                  </a:tcPr>
                </a:tc>
                <a:tc>
                  <a:txBody>
                    <a:bodyPr/>
                    <a:lstStyle/>
                    <a:p>
                      <a:pPr fontAlgn="ctr"/>
                      <a:r>
                        <a:rPr lang="fr-FR" sz="1100" b="1" dirty="0">
                          <a:solidFill>
                            <a:srgbClr val="262665"/>
                          </a:solidFill>
                          <a:effectLst/>
                          <a:latin typeface="UniversLTW02-47LightCn"/>
                        </a:rPr>
                        <a:t>65 jours de marche</a:t>
                      </a:r>
                    </a:p>
                  </a:txBody>
                  <a:tcPr marL="140769" marR="90092" marT="93846" marB="93846"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DEDEE8"/>
                    </a:solidFill>
                  </a:tcPr>
                </a:tc>
                <a:extLst>
                  <a:ext uri="{0D108BD9-81ED-4DB2-BD59-A6C34878D82A}">
                    <a16:rowId xmlns:a16="http://schemas.microsoft.com/office/drawing/2014/main" val="4188132190"/>
                  </a:ext>
                </a:extLst>
              </a:tr>
            </a:tbl>
          </a:graphicData>
        </a:graphic>
      </p:graphicFrame>
      <p:pic>
        <p:nvPicPr>
          <p:cNvPr id="9218" name="Picture 2" descr="RÃ©sultat de recherche d'images pour &quot;cathÃ©drale puy en velay&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21288" y="743308"/>
            <a:ext cx="1881044" cy="1451956"/>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RÃ©sultat de recherche d'images pour &quot;saint privat d'allier compostelle&quo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83093" y="743308"/>
            <a:ext cx="1881044" cy="1451956"/>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p:cNvSpPr txBox="1"/>
          <p:nvPr/>
        </p:nvSpPr>
        <p:spPr>
          <a:xfrm>
            <a:off x="8546668" y="1907322"/>
            <a:ext cx="1230284" cy="246221"/>
          </a:xfrm>
          <a:prstGeom prst="rect">
            <a:avLst/>
          </a:prstGeom>
          <a:noFill/>
        </p:spPr>
        <p:txBody>
          <a:bodyPr wrap="square" rtlCol="0">
            <a:spAutoFit/>
          </a:bodyPr>
          <a:lstStyle/>
          <a:p>
            <a:r>
              <a:rPr lang="fr-FR" sz="1000" b="1" dirty="0" smtClean="0"/>
              <a:t>Le Puy en Velay</a:t>
            </a:r>
            <a:endParaRPr lang="fr-FR" sz="1000" b="1" dirty="0"/>
          </a:p>
        </p:txBody>
      </p:sp>
      <p:pic>
        <p:nvPicPr>
          <p:cNvPr id="9224" name="Picture 8" descr="RÃ©sultat de recherche d'images pour &quot;saugues compostelle&quo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21288" y="2358043"/>
            <a:ext cx="1881044" cy="1451956"/>
          </a:xfrm>
          <a:prstGeom prst="rect">
            <a:avLst/>
          </a:prstGeom>
          <a:noFill/>
          <a:extLst>
            <a:ext uri="{909E8E84-426E-40DD-AFC4-6F175D3DCCD1}">
              <a14:hiddenFill xmlns:a14="http://schemas.microsoft.com/office/drawing/2010/main">
                <a:solidFill>
                  <a:srgbClr val="FFFFFF"/>
                </a:solidFill>
              </a14:hiddenFill>
            </a:ext>
          </a:extLst>
        </p:spPr>
      </p:pic>
      <p:pic>
        <p:nvPicPr>
          <p:cNvPr id="9226" name="Picture 10" descr="La Margeride, vaste plateau granitique ondulant Ã  1000 mÃ¨tres d'altitude. "/>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183093" y="2366745"/>
            <a:ext cx="1881044" cy="144325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0181890" y="2366745"/>
            <a:ext cx="1882247" cy="246221"/>
          </a:xfrm>
          <a:prstGeom prst="rect">
            <a:avLst/>
          </a:prstGeom>
        </p:spPr>
        <p:txBody>
          <a:bodyPr wrap="none">
            <a:spAutoFit/>
          </a:bodyPr>
          <a:lstStyle/>
          <a:p>
            <a:r>
              <a:rPr lang="fr-FR" sz="1000" b="1" dirty="0">
                <a:solidFill>
                  <a:srgbClr val="222222"/>
                </a:solidFill>
                <a:latin typeface="Verdana" panose="020B0604030504040204" pitchFamily="34" charset="0"/>
              </a:rPr>
              <a:t>plateau de la Margeride</a:t>
            </a:r>
            <a:endParaRPr lang="fr-FR" sz="1000" b="1" dirty="0"/>
          </a:p>
        </p:txBody>
      </p:sp>
      <p:pic>
        <p:nvPicPr>
          <p:cNvPr id="9228" name="Picture 12" descr="RÃ©sultat de recherche d'images pour &quot;aumont compostelle&quot;"/>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221288" y="3972778"/>
            <a:ext cx="1879166" cy="1451956"/>
          </a:xfrm>
          <a:prstGeom prst="rect">
            <a:avLst/>
          </a:prstGeom>
          <a:noFill/>
          <a:extLst>
            <a:ext uri="{909E8E84-426E-40DD-AFC4-6F175D3DCCD1}">
              <a14:hiddenFill xmlns:a14="http://schemas.microsoft.com/office/drawing/2010/main">
                <a:solidFill>
                  <a:srgbClr val="FFFFFF"/>
                </a:solidFill>
              </a14:hiddenFill>
            </a:ext>
          </a:extLst>
        </p:spPr>
      </p:pic>
      <p:pic>
        <p:nvPicPr>
          <p:cNvPr id="9230" name="Picture 14" descr="RÃ©sultat de recherche d'images pour &quot;nasbinal compostelle&quot;"/>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184971" y="3981480"/>
            <a:ext cx="1879166" cy="145195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15390" y="5587513"/>
            <a:ext cx="7705898" cy="646331"/>
          </a:xfrm>
          <a:prstGeom prst="rect">
            <a:avLst/>
          </a:prstGeom>
        </p:spPr>
        <p:txBody>
          <a:bodyPr wrap="square">
            <a:spAutoFit/>
          </a:bodyPr>
          <a:lstStyle/>
          <a:p>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6</a:t>
            </a:r>
            <a:r>
              <a:rPr lang="fr-FR" sz="1200" dirty="0">
                <a:solidFill>
                  <a:srgbClr val="222222"/>
                </a:solidFill>
                <a:latin typeface="Verdana" panose="020B0604030504040204" pitchFamily="34" charset="0"/>
              </a:rPr>
              <a:t> : </a:t>
            </a:r>
            <a:r>
              <a:rPr lang="fr-FR" sz="1200" dirty="0" err="1" smtClean="0">
                <a:solidFill>
                  <a:srgbClr val="222222"/>
                </a:solidFill>
                <a:latin typeface="Verdana" panose="020B0604030504040204" pitchFamily="34" charset="0"/>
              </a:rPr>
              <a:t>Nasbinal</a:t>
            </a:r>
            <a:r>
              <a:rPr lang="fr-FR" sz="1200" dirty="0" smtClean="0">
                <a:solidFill>
                  <a:srgbClr val="222222"/>
                </a:solidFill>
                <a:latin typeface="Verdana" panose="020B0604030504040204" pitchFamily="34" charset="0"/>
              </a:rPr>
              <a:t>- </a:t>
            </a:r>
            <a:r>
              <a:rPr lang="fr-FR" sz="1200" dirty="0">
                <a:solidFill>
                  <a:srgbClr val="222222"/>
                </a:solidFill>
                <a:latin typeface="Verdana" panose="020B0604030504040204" pitchFamily="34" charset="0"/>
              </a:rPr>
              <a:t>St Côme d'Olt : </a:t>
            </a:r>
            <a:r>
              <a:rPr lang="fr-FR" sz="1200" dirty="0" smtClean="0">
                <a:solidFill>
                  <a:srgbClr val="222222"/>
                </a:solidFill>
                <a:latin typeface="Verdana" panose="020B0604030504040204" pitchFamily="34" charset="0"/>
              </a:rPr>
              <a:t>40 </a:t>
            </a:r>
            <a:r>
              <a:rPr lang="fr-FR" sz="1200" dirty="0">
                <a:solidFill>
                  <a:srgbClr val="222222"/>
                </a:solidFill>
                <a:latin typeface="Verdana" panose="020B0604030504040204" pitchFamily="34" charset="0"/>
              </a:rPr>
              <a:t>km ou St </a:t>
            </a:r>
            <a:r>
              <a:rPr lang="fr-FR" sz="1200" dirty="0" err="1">
                <a:solidFill>
                  <a:srgbClr val="222222"/>
                </a:solidFill>
                <a:latin typeface="Verdana" panose="020B0604030504040204" pitchFamily="34" charset="0"/>
              </a:rPr>
              <a:t>Chély</a:t>
            </a:r>
            <a:r>
              <a:rPr lang="fr-FR" sz="1200" dirty="0">
                <a:solidFill>
                  <a:srgbClr val="222222"/>
                </a:solidFill>
                <a:latin typeface="Verdana" panose="020B0604030504040204" pitchFamily="34" charset="0"/>
              </a:rPr>
              <a:t> d'Aubrac - Espalion : 25,5 km. Cette journée nous mène à la ville de St Côme d'Olt : un des plus beaux villages de France, avant d'arriver à Espalion.</a:t>
            </a:r>
            <a:endParaRPr lang="fr-FR" sz="1200" dirty="0"/>
          </a:p>
        </p:txBody>
      </p:sp>
      <p:pic>
        <p:nvPicPr>
          <p:cNvPr id="9232" name="Picture 16" descr="RÃ©sultat de recherche d'images pour &quot;saint come d'olt compostelle&quot;"/>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221288" y="5587513"/>
            <a:ext cx="1879166" cy="1179047"/>
          </a:xfrm>
          <a:prstGeom prst="rect">
            <a:avLst/>
          </a:prstGeom>
          <a:noFill/>
          <a:extLst>
            <a:ext uri="{909E8E84-426E-40DD-AFC4-6F175D3DCCD1}">
              <a14:hiddenFill xmlns:a14="http://schemas.microsoft.com/office/drawing/2010/main">
                <a:solidFill>
                  <a:srgbClr val="FFFFFF"/>
                </a:solidFill>
              </a14:hiddenFill>
            </a:ext>
          </a:extLst>
        </p:spPr>
      </p:pic>
      <p:pic>
        <p:nvPicPr>
          <p:cNvPr id="9234" name="Picture 18" descr="RÃ©sultat de recherche d'images pour &quot;saint come d'olt compostelle&quot;"/>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184971" y="5544977"/>
            <a:ext cx="1879166" cy="1221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94281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448" y="313310"/>
            <a:ext cx="7631084" cy="2862322"/>
          </a:xfrm>
          <a:prstGeom prst="rect">
            <a:avLst/>
          </a:prstGeom>
        </p:spPr>
        <p:txBody>
          <a:bodyPr wrap="square">
            <a:spAutoFit/>
          </a:bodyPr>
          <a:lstStyle/>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7</a:t>
            </a:r>
            <a:r>
              <a:rPr lang="fr-FR" sz="1200" dirty="0">
                <a:solidFill>
                  <a:srgbClr val="222222"/>
                </a:solidFill>
                <a:latin typeface="Verdana" panose="020B0604030504040204" pitchFamily="34" charset="0"/>
              </a:rPr>
              <a:t> : St Côme d'Olt - Estaing : 17 km ou Espalion - Estaing : 11 km. Etape de randonnée relativement courte permettant de visiter Estaing, cité médiévale des plus pittoresques</a:t>
            </a:r>
            <a:r>
              <a:rPr lang="fr-FR" sz="1200" dirty="0" smtClean="0">
                <a:solidFill>
                  <a:srgbClr val="222222"/>
                </a:solidFill>
                <a:latin typeface="Verdana" panose="020B0604030504040204" pitchFamily="34" charset="0"/>
              </a:rPr>
              <a:t>.</a:t>
            </a:r>
          </a:p>
          <a:p>
            <a:pPr algn="just"/>
            <a:endParaRPr lang="fr-FR" sz="1200" dirty="0">
              <a:solidFill>
                <a:srgbClr val="222222"/>
              </a:solidFill>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8</a:t>
            </a:r>
            <a:r>
              <a:rPr lang="fr-FR" sz="1200" dirty="0">
                <a:solidFill>
                  <a:srgbClr val="222222"/>
                </a:solidFill>
                <a:latin typeface="Verdana" panose="020B0604030504040204" pitchFamily="34" charset="0"/>
              </a:rPr>
              <a:t> : Estaing - </a:t>
            </a:r>
            <a:r>
              <a:rPr lang="fr-FR" sz="1200" dirty="0" err="1">
                <a:solidFill>
                  <a:srgbClr val="222222"/>
                </a:solidFill>
                <a:latin typeface="Verdana" panose="020B0604030504040204" pitchFamily="34" charset="0"/>
              </a:rPr>
              <a:t>Espeyrac</a:t>
            </a:r>
            <a:r>
              <a:rPr lang="fr-FR" sz="1200" dirty="0">
                <a:solidFill>
                  <a:srgbClr val="222222"/>
                </a:solidFill>
                <a:latin typeface="Verdana" panose="020B0604030504040204" pitchFamily="34" charset="0"/>
              </a:rPr>
              <a:t> : 25 km ou Estaing - </a:t>
            </a:r>
            <a:r>
              <a:rPr lang="fr-FR" sz="1200" dirty="0" err="1">
                <a:solidFill>
                  <a:srgbClr val="222222"/>
                </a:solidFill>
                <a:latin typeface="Verdana" panose="020B0604030504040204" pitchFamily="34" charset="0"/>
              </a:rPr>
              <a:t>Golinhac</a:t>
            </a:r>
            <a:r>
              <a:rPr lang="fr-FR" sz="1200" dirty="0">
                <a:solidFill>
                  <a:srgbClr val="222222"/>
                </a:solidFill>
                <a:latin typeface="Verdana" panose="020B0604030504040204" pitchFamily="34" charset="0"/>
              </a:rPr>
              <a:t> : 16 km. Randonnée avec du dénivelé avec la montée jusqu'à </a:t>
            </a:r>
            <a:r>
              <a:rPr lang="fr-FR" sz="1200" u="sng" dirty="0" err="1">
                <a:solidFill>
                  <a:srgbClr val="222222"/>
                </a:solidFill>
                <a:latin typeface="Verdana" panose="020B0604030504040204" pitchFamily="34" charset="0"/>
                <a:hlinkClick r:id="rId2"/>
              </a:rPr>
              <a:t>Golinhac</a:t>
            </a:r>
            <a:r>
              <a:rPr lang="fr-FR" sz="1200" dirty="0">
                <a:solidFill>
                  <a:srgbClr val="222222"/>
                </a:solidFill>
                <a:latin typeface="Verdana" panose="020B0604030504040204" pitchFamily="34" charset="0"/>
              </a:rPr>
              <a:t>, avant de rejoindre </a:t>
            </a:r>
            <a:r>
              <a:rPr lang="fr-FR" sz="1200" dirty="0" err="1">
                <a:solidFill>
                  <a:srgbClr val="222222"/>
                </a:solidFill>
                <a:latin typeface="Verdana" panose="020B0604030504040204" pitchFamily="34" charset="0"/>
              </a:rPr>
              <a:t>Espeyrac</a:t>
            </a:r>
            <a:r>
              <a:rPr lang="fr-FR" sz="1200" dirty="0">
                <a:solidFill>
                  <a:srgbClr val="222222"/>
                </a:solidFill>
                <a:latin typeface="Verdana" panose="020B0604030504040204" pitchFamily="34" charset="0"/>
              </a:rPr>
              <a:t>, ses ruelles en escalier et ses rues pentues</a:t>
            </a:r>
            <a:r>
              <a:rPr lang="fr-FR" sz="1200" dirty="0" smtClean="0">
                <a:solidFill>
                  <a:srgbClr val="222222"/>
                </a:solidFill>
                <a:latin typeface="Verdana" panose="020B0604030504040204" pitchFamily="34" charset="0"/>
              </a:rPr>
              <a:t>.</a:t>
            </a:r>
          </a:p>
          <a:p>
            <a:pPr algn="just"/>
            <a:endParaRPr lang="fr-FR" sz="1200" dirty="0">
              <a:solidFill>
                <a:srgbClr val="222222"/>
              </a:solidFill>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9</a:t>
            </a:r>
            <a:r>
              <a:rPr lang="fr-FR" sz="1200" dirty="0">
                <a:solidFill>
                  <a:srgbClr val="222222"/>
                </a:solidFill>
                <a:latin typeface="Verdana" panose="020B0604030504040204" pitchFamily="34" charset="0"/>
              </a:rPr>
              <a:t> : </a:t>
            </a:r>
            <a:r>
              <a:rPr lang="fr-FR" sz="1200" dirty="0" err="1">
                <a:solidFill>
                  <a:srgbClr val="222222"/>
                </a:solidFill>
                <a:latin typeface="Verdana" panose="020B0604030504040204" pitchFamily="34" charset="0"/>
              </a:rPr>
              <a:t>Espeyrac</a:t>
            </a:r>
            <a:r>
              <a:rPr lang="fr-FR" sz="1200" dirty="0">
                <a:solidFill>
                  <a:srgbClr val="222222"/>
                </a:solidFill>
                <a:latin typeface="Verdana" panose="020B0604030504040204" pitchFamily="34" charset="0"/>
              </a:rPr>
              <a:t> - Conques : 13 km ou </a:t>
            </a:r>
            <a:r>
              <a:rPr lang="fr-FR" sz="1200" dirty="0" err="1">
                <a:solidFill>
                  <a:srgbClr val="222222"/>
                </a:solidFill>
                <a:latin typeface="Verdana" panose="020B0604030504040204" pitchFamily="34" charset="0"/>
              </a:rPr>
              <a:t>Golinhac</a:t>
            </a:r>
            <a:r>
              <a:rPr lang="fr-FR" sz="1200" dirty="0">
                <a:solidFill>
                  <a:srgbClr val="222222"/>
                </a:solidFill>
                <a:latin typeface="Verdana" panose="020B0604030504040204" pitchFamily="34" charset="0"/>
              </a:rPr>
              <a:t> - Conques : 21 km. Cette dernière journée de randonnée nous conduit à Conques, étape incontournable du </a:t>
            </a:r>
            <a:r>
              <a:rPr lang="fr-FR" sz="1200" b="1" dirty="0">
                <a:solidFill>
                  <a:srgbClr val="222222"/>
                </a:solidFill>
                <a:latin typeface="Verdana" panose="020B0604030504040204" pitchFamily="34" charset="0"/>
              </a:rPr>
              <a:t>chemin de St Jacques de Compostelle</a:t>
            </a:r>
            <a:r>
              <a:rPr lang="fr-FR" sz="1200" dirty="0">
                <a:solidFill>
                  <a:srgbClr val="222222"/>
                </a:solidFill>
                <a:latin typeface="Verdana" panose="020B0604030504040204" pitchFamily="34" charset="0"/>
              </a:rPr>
              <a:t> </a:t>
            </a:r>
            <a:endParaRPr lang="fr-FR" sz="1200" b="0" i="0" dirty="0">
              <a:solidFill>
                <a:srgbClr val="222222"/>
              </a:solidFill>
              <a:effectLst/>
              <a:latin typeface="Verdana" panose="020B0604030504040204" pitchFamily="34" charset="0"/>
            </a:endParaRPr>
          </a:p>
        </p:txBody>
      </p:sp>
      <p:pic>
        <p:nvPicPr>
          <p:cNvPr id="4" name="Picture 20" descr="RÃ©sultat de recherche d'images pour &quot;estaing compostell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99964" y="142886"/>
            <a:ext cx="1879166"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RÃ©sultat de recherche d'images pour &quot;espeyrac compostelle&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88532" y="1827598"/>
            <a:ext cx="1879166"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Image associÃ©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88532" y="142886"/>
            <a:ext cx="1879166"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RÃ©sultat de recherche d'images pour &quot;espeyrac compostelle&quo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096543" y="1827598"/>
            <a:ext cx="1879166" cy="1451956"/>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10325388" y="1815312"/>
            <a:ext cx="1421476" cy="261610"/>
          </a:xfrm>
          <a:prstGeom prst="rect">
            <a:avLst/>
          </a:prstGeom>
          <a:noFill/>
        </p:spPr>
        <p:txBody>
          <a:bodyPr wrap="square" rtlCol="0">
            <a:spAutoFit/>
          </a:bodyPr>
          <a:lstStyle/>
          <a:p>
            <a:r>
              <a:rPr lang="fr-FR" sz="1100" b="1" dirty="0" smtClean="0"/>
              <a:t>Tympan conques</a:t>
            </a:r>
            <a:endParaRPr lang="fr-FR" sz="1100" b="1" dirty="0"/>
          </a:p>
        </p:txBody>
      </p:sp>
      <p:sp>
        <p:nvSpPr>
          <p:cNvPr id="5" name="Rectangle 4"/>
          <p:cNvSpPr/>
          <p:nvPr/>
        </p:nvSpPr>
        <p:spPr>
          <a:xfrm>
            <a:off x="357448" y="3545790"/>
            <a:ext cx="7631084" cy="2862322"/>
          </a:xfrm>
          <a:prstGeom prst="rect">
            <a:avLst/>
          </a:prstGeom>
        </p:spPr>
        <p:txBody>
          <a:bodyPr wrap="square">
            <a:spAutoFit/>
          </a:bodyPr>
          <a:lstStyle/>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10 </a:t>
            </a:r>
            <a:r>
              <a:rPr lang="fr-FR" sz="1200" b="1" dirty="0">
                <a:solidFill>
                  <a:srgbClr val="222222"/>
                </a:solidFill>
                <a:latin typeface="Verdana" panose="020B0604030504040204" pitchFamily="34" charset="0"/>
              </a:rPr>
              <a:t>:</a:t>
            </a:r>
            <a:r>
              <a:rPr lang="fr-FR" sz="1200" dirty="0">
                <a:solidFill>
                  <a:srgbClr val="222222"/>
                </a:solidFill>
                <a:latin typeface="Verdana" panose="020B0604030504040204" pitchFamily="34" charset="0"/>
              </a:rPr>
              <a:t> Conques - Decazeville : 20 km. Passage par la Chapelle St Foy, lieu de pèlerinage, puis par la Chapelle St Roch qui nous conduit vers la Vallée du Lot</a:t>
            </a:r>
            <a:r>
              <a:rPr lang="fr-FR" sz="1200" dirty="0" smtClean="0">
                <a:solidFill>
                  <a:srgbClr val="222222"/>
                </a:solidFill>
                <a:latin typeface="Verdana" panose="020B0604030504040204" pitchFamily="34" charset="0"/>
              </a:rPr>
              <a:t>.</a:t>
            </a:r>
          </a:p>
          <a:p>
            <a:pPr algn="just"/>
            <a:endParaRPr lang="fr-FR" sz="1200" dirty="0">
              <a:solidFill>
                <a:srgbClr val="222222"/>
              </a:solidFill>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11 </a:t>
            </a:r>
            <a:r>
              <a:rPr lang="fr-FR" sz="1200" b="1" dirty="0">
                <a:solidFill>
                  <a:srgbClr val="222222"/>
                </a:solidFill>
                <a:latin typeface="Verdana" panose="020B0604030504040204" pitchFamily="34" charset="0"/>
              </a:rPr>
              <a:t>:</a:t>
            </a:r>
            <a:r>
              <a:rPr lang="fr-FR" sz="1200" dirty="0">
                <a:solidFill>
                  <a:srgbClr val="222222"/>
                </a:solidFill>
                <a:latin typeface="Verdana" panose="020B0604030504040204" pitchFamily="34" charset="0"/>
              </a:rPr>
              <a:t> Decazeville - Figeac : 29 km. (Possibilité de raccourcir cette étape) Marche vers </a:t>
            </a:r>
            <a:r>
              <a:rPr lang="fr-FR" sz="1200" u="sng" dirty="0">
                <a:solidFill>
                  <a:srgbClr val="222222"/>
                </a:solidFill>
                <a:latin typeface="Verdana" panose="020B0604030504040204" pitchFamily="34" charset="0"/>
                <a:hlinkClick r:id="rId7"/>
              </a:rPr>
              <a:t>Figeac</a:t>
            </a:r>
            <a:r>
              <a:rPr lang="fr-FR" sz="1200" dirty="0">
                <a:solidFill>
                  <a:srgbClr val="222222"/>
                </a:solidFill>
                <a:latin typeface="Verdana" panose="020B0604030504040204" pitchFamily="34" charset="0"/>
              </a:rPr>
              <a:t>, classée ville d'art et d'histoire. Vous découvrirez la vieille ville, ses ruelles sinueuses du Moyen Âge et ses maisons anciennes en grès</a:t>
            </a:r>
            <a:r>
              <a:rPr lang="fr-FR" sz="1200" dirty="0" smtClean="0">
                <a:solidFill>
                  <a:srgbClr val="222222"/>
                </a:solidFill>
                <a:latin typeface="Verdana" panose="020B0604030504040204" pitchFamily="34" charset="0"/>
              </a:rPr>
              <a:t>.</a:t>
            </a:r>
          </a:p>
          <a:p>
            <a:pPr algn="just"/>
            <a:endParaRPr lang="fr-FR" sz="1200" dirty="0">
              <a:solidFill>
                <a:srgbClr val="222222"/>
              </a:solidFill>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12 </a:t>
            </a:r>
            <a:r>
              <a:rPr lang="fr-FR" sz="1200" b="1" dirty="0">
                <a:solidFill>
                  <a:srgbClr val="222222"/>
                </a:solidFill>
                <a:latin typeface="Verdana" panose="020B0604030504040204" pitchFamily="34" charset="0"/>
              </a:rPr>
              <a:t>:</a:t>
            </a:r>
            <a:r>
              <a:rPr lang="fr-FR" sz="1200" dirty="0">
                <a:solidFill>
                  <a:srgbClr val="222222"/>
                </a:solidFill>
                <a:latin typeface="Verdana" panose="020B0604030504040204" pitchFamily="34" charset="0"/>
              </a:rPr>
              <a:t> Figeac - Cajarc : 30 km. On empruntera un sentier à flanc de coteau pour se diriger sur l'aiguille du Cingle puis </a:t>
            </a:r>
            <a:r>
              <a:rPr lang="fr-FR" sz="1200" dirty="0" err="1">
                <a:solidFill>
                  <a:srgbClr val="222222"/>
                </a:solidFill>
                <a:latin typeface="Verdana" panose="020B0604030504040204" pitchFamily="34" charset="0"/>
              </a:rPr>
              <a:t>Gréalou</a:t>
            </a:r>
            <a:r>
              <a:rPr lang="fr-FR" sz="1200" dirty="0">
                <a:solidFill>
                  <a:srgbClr val="222222"/>
                </a:solidFill>
                <a:latin typeface="Verdana" panose="020B0604030504040204" pitchFamily="34" charset="0"/>
              </a:rPr>
              <a:t> et son église romane.</a:t>
            </a:r>
            <a:endParaRPr lang="fr-FR" sz="1200" b="0" i="0" dirty="0">
              <a:solidFill>
                <a:srgbClr val="222222"/>
              </a:solidFill>
              <a:effectLst/>
              <a:latin typeface="Verdana" panose="020B0604030504040204" pitchFamily="34" charset="0"/>
            </a:endParaRPr>
          </a:p>
        </p:txBody>
      </p:sp>
      <p:pic>
        <p:nvPicPr>
          <p:cNvPr id="11276" name="Picture 12" descr="RÃ©sultat de recherche d'images pour &quot;chapelle saint roch compostelle&quo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096543" y="3512310"/>
            <a:ext cx="1879166"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1278" name="Picture 14" descr="RÃ©sultat de recherche d'images pour &quot;figeac  compostelle&quot;"/>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102954" y="3524995"/>
            <a:ext cx="1879166"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1280" name="Picture 16" descr="RÃ©sultat de recherche d'images pour &quot;cajarc&quot;"/>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102954" y="5197022"/>
            <a:ext cx="1879166" cy="1473926"/>
          </a:xfrm>
          <a:prstGeom prst="rect">
            <a:avLst/>
          </a:prstGeom>
          <a:noFill/>
          <a:extLst>
            <a:ext uri="{909E8E84-426E-40DD-AFC4-6F175D3DCCD1}">
              <a14:hiddenFill xmlns:a14="http://schemas.microsoft.com/office/drawing/2010/main">
                <a:solidFill>
                  <a:srgbClr val="FFFFFF"/>
                </a:solidFill>
              </a14:hiddenFill>
            </a:ext>
          </a:extLst>
        </p:spPr>
      </p:pic>
      <p:pic>
        <p:nvPicPr>
          <p:cNvPr id="11284" name="Picture 20" descr="RÃ©sultat de recherche d'images pour &quot;grealou eglise&quot;"/>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0106587" y="5197022"/>
            <a:ext cx="1859078" cy="145195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0106587" y="3512310"/>
            <a:ext cx="1435008" cy="246221"/>
          </a:xfrm>
          <a:prstGeom prst="rect">
            <a:avLst/>
          </a:prstGeom>
        </p:spPr>
        <p:txBody>
          <a:bodyPr wrap="none">
            <a:spAutoFit/>
          </a:bodyPr>
          <a:lstStyle/>
          <a:p>
            <a:r>
              <a:rPr lang="fr-FR" sz="1000" b="1" dirty="0">
                <a:solidFill>
                  <a:srgbClr val="222222"/>
                </a:solidFill>
                <a:latin typeface="Verdana" panose="020B0604030504040204" pitchFamily="34" charset="0"/>
              </a:rPr>
              <a:t>Chapelle St Roch </a:t>
            </a:r>
            <a:endParaRPr lang="fr-FR" sz="1000" b="1" dirty="0"/>
          </a:p>
        </p:txBody>
      </p:sp>
      <p:sp>
        <p:nvSpPr>
          <p:cNvPr id="7" name="Rectangle 6"/>
          <p:cNvSpPr/>
          <p:nvPr/>
        </p:nvSpPr>
        <p:spPr>
          <a:xfrm>
            <a:off x="8531820" y="1701945"/>
            <a:ext cx="1021433" cy="369332"/>
          </a:xfrm>
          <a:prstGeom prst="rect">
            <a:avLst/>
          </a:prstGeom>
        </p:spPr>
        <p:txBody>
          <a:bodyPr wrap="none">
            <a:spAutoFit/>
          </a:bodyPr>
          <a:lstStyle/>
          <a:p>
            <a:r>
              <a:rPr lang="fr-FR" dirty="0">
                <a:solidFill>
                  <a:srgbClr val="222222"/>
                </a:solidFill>
                <a:latin typeface="Verdana" panose="020B0604030504040204" pitchFamily="34" charset="0"/>
              </a:rPr>
              <a:t>:</a:t>
            </a:r>
            <a:r>
              <a:rPr lang="fr-FR" sz="1000" b="1" dirty="0">
                <a:solidFill>
                  <a:srgbClr val="222222"/>
                </a:solidFill>
                <a:latin typeface="Verdana" panose="020B0604030504040204" pitchFamily="34" charset="0"/>
              </a:rPr>
              <a:t> </a:t>
            </a:r>
            <a:r>
              <a:rPr lang="fr-FR" sz="1000" b="1" dirty="0" err="1">
                <a:solidFill>
                  <a:srgbClr val="222222"/>
                </a:solidFill>
                <a:latin typeface="Verdana" panose="020B0604030504040204" pitchFamily="34" charset="0"/>
              </a:rPr>
              <a:t>Espeyrac</a:t>
            </a:r>
            <a:r>
              <a:rPr lang="fr-FR" sz="1000" b="1" dirty="0">
                <a:solidFill>
                  <a:srgbClr val="222222"/>
                </a:solidFill>
                <a:latin typeface="Verdana" panose="020B0604030504040204" pitchFamily="34" charset="0"/>
              </a:rPr>
              <a:t> </a:t>
            </a:r>
            <a:endParaRPr lang="fr-FR" sz="1000" b="1" dirty="0"/>
          </a:p>
        </p:txBody>
      </p:sp>
      <p:sp>
        <p:nvSpPr>
          <p:cNvPr id="8" name="Rectangle 7"/>
          <p:cNvSpPr/>
          <p:nvPr/>
        </p:nvSpPr>
        <p:spPr>
          <a:xfrm>
            <a:off x="8928115" y="155148"/>
            <a:ext cx="788999" cy="246221"/>
          </a:xfrm>
          <a:prstGeom prst="rect">
            <a:avLst/>
          </a:prstGeom>
        </p:spPr>
        <p:txBody>
          <a:bodyPr wrap="none">
            <a:spAutoFit/>
          </a:bodyPr>
          <a:lstStyle/>
          <a:p>
            <a:r>
              <a:rPr lang="fr-FR" sz="1000" b="1" dirty="0">
                <a:solidFill>
                  <a:srgbClr val="222222"/>
                </a:solidFill>
                <a:latin typeface="Verdana" panose="020B0604030504040204" pitchFamily="34" charset="0"/>
              </a:rPr>
              <a:t>Espalion</a:t>
            </a:r>
            <a:endParaRPr lang="fr-FR" sz="1000" b="1" dirty="0"/>
          </a:p>
        </p:txBody>
      </p:sp>
      <p:sp>
        <p:nvSpPr>
          <p:cNvPr id="9" name="Rectangle 8"/>
          <p:cNvSpPr/>
          <p:nvPr/>
        </p:nvSpPr>
        <p:spPr>
          <a:xfrm>
            <a:off x="10807281" y="137241"/>
            <a:ext cx="797013" cy="369332"/>
          </a:xfrm>
          <a:prstGeom prst="rect">
            <a:avLst/>
          </a:prstGeom>
        </p:spPr>
        <p:txBody>
          <a:bodyPr wrap="none">
            <a:spAutoFit/>
          </a:bodyPr>
          <a:lstStyle/>
          <a:p>
            <a:r>
              <a:rPr lang="fr-FR" sz="1000" b="1" dirty="0">
                <a:solidFill>
                  <a:srgbClr val="222222"/>
                </a:solidFill>
                <a:latin typeface="Verdana" panose="020B0604030504040204" pitchFamily="34" charset="0"/>
              </a:rPr>
              <a:t>Estaing</a:t>
            </a:r>
            <a:r>
              <a:rPr lang="fr-FR" dirty="0">
                <a:solidFill>
                  <a:srgbClr val="222222"/>
                </a:solidFill>
                <a:latin typeface="Verdana" panose="020B0604030504040204" pitchFamily="34" charset="0"/>
              </a:rPr>
              <a:t> </a:t>
            </a:r>
            <a:endParaRPr lang="fr-FR" dirty="0"/>
          </a:p>
        </p:txBody>
      </p:sp>
      <p:sp>
        <p:nvSpPr>
          <p:cNvPr id="10" name="Rectangle 9"/>
          <p:cNvSpPr/>
          <p:nvPr/>
        </p:nvSpPr>
        <p:spPr>
          <a:xfrm>
            <a:off x="10106587" y="5151635"/>
            <a:ext cx="785793" cy="276999"/>
          </a:xfrm>
          <a:prstGeom prst="rect">
            <a:avLst/>
          </a:prstGeom>
        </p:spPr>
        <p:txBody>
          <a:bodyPr wrap="none">
            <a:spAutoFit/>
          </a:bodyPr>
          <a:lstStyle/>
          <a:p>
            <a:r>
              <a:rPr lang="fr-FR" sz="1200" dirty="0" err="1">
                <a:solidFill>
                  <a:srgbClr val="222222"/>
                </a:solidFill>
                <a:latin typeface="Verdana" panose="020B0604030504040204" pitchFamily="34" charset="0"/>
              </a:rPr>
              <a:t>Gréalou</a:t>
            </a:r>
            <a:endParaRPr lang="fr-FR" sz="1200" dirty="0"/>
          </a:p>
        </p:txBody>
      </p:sp>
    </p:spTree>
    <p:extLst>
      <p:ext uri="{BB962C8B-B14F-4D97-AF65-F5344CB8AC3E}">
        <p14:creationId xmlns:p14="http://schemas.microsoft.com/office/powerpoint/2010/main" val="22728302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6240" y="432367"/>
            <a:ext cx="7351222" cy="2492990"/>
          </a:xfrm>
          <a:prstGeom prst="rect">
            <a:avLst/>
          </a:prstGeom>
        </p:spPr>
        <p:txBody>
          <a:bodyPr wrap="square">
            <a:spAutoFit/>
          </a:bodyPr>
          <a:lstStyle/>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13 </a:t>
            </a:r>
            <a:r>
              <a:rPr lang="fr-FR" sz="1200" b="1" dirty="0">
                <a:solidFill>
                  <a:srgbClr val="222222"/>
                </a:solidFill>
                <a:latin typeface="Verdana" panose="020B0604030504040204" pitchFamily="34" charset="0"/>
              </a:rPr>
              <a:t>:</a:t>
            </a:r>
            <a:r>
              <a:rPr lang="fr-FR" sz="1200" dirty="0">
                <a:solidFill>
                  <a:srgbClr val="222222"/>
                </a:solidFill>
                <a:latin typeface="Verdana" panose="020B0604030504040204" pitchFamily="34" charset="0"/>
              </a:rPr>
              <a:t> Cajarc - Limogne : 18 km. On quitte Cajarc, située dans un cirque de falaises calcaires, pour commencer la traversée du Causse de Limogne</a:t>
            </a:r>
            <a:r>
              <a:rPr lang="fr-FR" sz="1200" dirty="0" smtClean="0">
                <a:solidFill>
                  <a:srgbClr val="222222"/>
                </a:solidFill>
                <a:latin typeface="Verdana" panose="020B0604030504040204" pitchFamily="34" charset="0"/>
              </a:rPr>
              <a:t>.</a:t>
            </a: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14 </a:t>
            </a:r>
            <a:r>
              <a:rPr lang="fr-FR" sz="1200" b="1" dirty="0">
                <a:solidFill>
                  <a:srgbClr val="222222"/>
                </a:solidFill>
                <a:latin typeface="Verdana" panose="020B0604030504040204" pitchFamily="34" charset="0"/>
              </a:rPr>
              <a:t>:</a:t>
            </a:r>
            <a:r>
              <a:rPr lang="fr-FR" sz="1200" dirty="0">
                <a:solidFill>
                  <a:srgbClr val="222222"/>
                </a:solidFill>
                <a:latin typeface="Verdana" panose="020B0604030504040204" pitchFamily="34" charset="0"/>
              </a:rPr>
              <a:t> Limogne - </a:t>
            </a:r>
            <a:r>
              <a:rPr lang="fr-FR" sz="1200" dirty="0" err="1">
                <a:solidFill>
                  <a:srgbClr val="222222"/>
                </a:solidFill>
                <a:latin typeface="Verdana" panose="020B0604030504040204" pitchFamily="34" charset="0"/>
              </a:rPr>
              <a:t>Lalbenque</a:t>
            </a:r>
            <a:r>
              <a:rPr lang="fr-FR" sz="1200" dirty="0">
                <a:solidFill>
                  <a:srgbClr val="222222"/>
                </a:solidFill>
                <a:latin typeface="Verdana" panose="020B0604030504040204" pitchFamily="34" charset="0"/>
              </a:rPr>
              <a:t> : 21 km. On rejoint </a:t>
            </a:r>
            <a:r>
              <a:rPr lang="fr-FR" sz="1200" dirty="0" err="1">
                <a:solidFill>
                  <a:srgbClr val="222222"/>
                </a:solidFill>
                <a:latin typeface="Verdana" panose="020B0604030504040204" pitchFamily="34" charset="0"/>
              </a:rPr>
              <a:t>Lalbenque</a:t>
            </a:r>
            <a:r>
              <a:rPr lang="fr-FR" sz="1200" dirty="0">
                <a:solidFill>
                  <a:srgbClr val="222222"/>
                </a:solidFill>
                <a:latin typeface="Verdana" panose="020B0604030504040204" pitchFamily="34" charset="0"/>
              </a:rPr>
              <a:t>, situé à la limite entre le </a:t>
            </a:r>
            <a:r>
              <a:rPr lang="fr-FR" sz="1200" u="sng" dirty="0">
                <a:solidFill>
                  <a:srgbClr val="222222"/>
                </a:solidFill>
                <a:latin typeface="Verdana" panose="020B0604030504040204" pitchFamily="34" charset="0"/>
                <a:hlinkClick r:id="rId2" tooltip="Découvrez le Périgord !"/>
              </a:rPr>
              <a:t>Quercy</a:t>
            </a:r>
            <a:r>
              <a:rPr lang="fr-FR" sz="1200" dirty="0">
                <a:solidFill>
                  <a:srgbClr val="222222"/>
                </a:solidFill>
                <a:latin typeface="Verdana" panose="020B0604030504040204" pitchFamily="34" charset="0"/>
              </a:rPr>
              <a:t> Blanc et le Causse de Limogne</a:t>
            </a:r>
            <a:r>
              <a:rPr lang="fr-FR" sz="1200" dirty="0" smtClean="0">
                <a:solidFill>
                  <a:srgbClr val="222222"/>
                </a:solidFill>
                <a:latin typeface="Verdana" panose="020B0604030504040204" pitchFamily="34" charset="0"/>
              </a:rPr>
              <a:t>.</a:t>
            </a: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r>
              <a:rPr lang="fr-FR" sz="1200" dirty="0">
                <a:solidFill>
                  <a:srgbClr val="222222"/>
                </a:solidFill>
                <a:latin typeface="Verdana" panose="020B0604030504040204" pitchFamily="34" charset="0"/>
              </a:rPr>
              <a:t>Le Quercy et ses spécialités vous mettrons en appétit : truffe noire, vin....</a:t>
            </a:r>
          </a:p>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15 </a:t>
            </a:r>
            <a:r>
              <a:rPr lang="fr-FR" sz="1200" b="1" dirty="0">
                <a:solidFill>
                  <a:srgbClr val="222222"/>
                </a:solidFill>
                <a:latin typeface="Verdana" panose="020B0604030504040204" pitchFamily="34" charset="0"/>
              </a:rPr>
              <a:t>:</a:t>
            </a:r>
            <a:r>
              <a:rPr lang="fr-FR" sz="1200" dirty="0">
                <a:solidFill>
                  <a:srgbClr val="222222"/>
                </a:solidFill>
                <a:latin typeface="Verdana" panose="020B0604030504040204" pitchFamily="34" charset="0"/>
              </a:rPr>
              <a:t> </a:t>
            </a:r>
            <a:r>
              <a:rPr lang="fr-FR" sz="1200" dirty="0" err="1">
                <a:solidFill>
                  <a:srgbClr val="222222"/>
                </a:solidFill>
                <a:latin typeface="Verdana" panose="020B0604030504040204" pitchFamily="34" charset="0"/>
              </a:rPr>
              <a:t>Lalbenque</a:t>
            </a:r>
            <a:r>
              <a:rPr lang="fr-FR" sz="1200" dirty="0">
                <a:solidFill>
                  <a:srgbClr val="222222"/>
                </a:solidFill>
                <a:latin typeface="Verdana" panose="020B0604030504040204" pitchFamily="34" charset="0"/>
              </a:rPr>
              <a:t> - Cahors : 17 km. Dernière randonnée où l'on rejoint Cahors avec son pont </a:t>
            </a:r>
            <a:r>
              <a:rPr lang="fr-FR" sz="1200" dirty="0" err="1">
                <a:solidFill>
                  <a:srgbClr val="222222"/>
                </a:solidFill>
                <a:latin typeface="Verdana" panose="020B0604030504040204" pitchFamily="34" charset="0"/>
              </a:rPr>
              <a:t>Valentré</a:t>
            </a:r>
            <a:r>
              <a:rPr lang="fr-FR" sz="1200" dirty="0">
                <a:solidFill>
                  <a:srgbClr val="222222"/>
                </a:solidFill>
                <a:latin typeface="Verdana" panose="020B0604030504040204" pitchFamily="34" charset="0"/>
              </a:rPr>
              <a:t> et ses vignobles réputés.</a:t>
            </a:r>
            <a:endParaRPr lang="fr-FR" sz="1200" b="0" i="0" dirty="0">
              <a:solidFill>
                <a:srgbClr val="222222"/>
              </a:solidFill>
              <a:effectLst/>
              <a:latin typeface="Verdana" panose="020B0604030504040204" pitchFamily="34" charset="0"/>
            </a:endParaRPr>
          </a:p>
        </p:txBody>
      </p:sp>
      <p:pic>
        <p:nvPicPr>
          <p:cNvPr id="4" name="Picture 22" descr="RÃ©sultat de recherche d'images pour &quot;cajarc&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97092" y="119854"/>
            <a:ext cx="1879165"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RÃ©sultat de recherche d'images pour &quot;limogne compostelle&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16837" y="119854"/>
            <a:ext cx="1879165"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RÃ©sultat de recherche d'images pour &quot;lalbenque compostelle&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97092" y="1848902"/>
            <a:ext cx="1879165"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RÃ©sultat de recherche d'images pour &quot;cahors compostelle&quo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16836" y="1848902"/>
            <a:ext cx="1879165" cy="145195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96240" y="3164990"/>
            <a:ext cx="7260272" cy="3231654"/>
          </a:xfrm>
          <a:prstGeom prst="rect">
            <a:avLst/>
          </a:prstGeom>
        </p:spPr>
        <p:txBody>
          <a:bodyPr wrap="square">
            <a:spAutoFit/>
          </a:bodyPr>
          <a:lstStyle/>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16 </a:t>
            </a:r>
            <a:r>
              <a:rPr lang="fr-FR" sz="1200" b="1" dirty="0">
                <a:solidFill>
                  <a:srgbClr val="222222"/>
                </a:solidFill>
                <a:latin typeface="Verdana" panose="020B0604030504040204" pitchFamily="34" charset="0"/>
              </a:rPr>
              <a:t>:</a:t>
            </a:r>
            <a:r>
              <a:rPr lang="fr-FR" sz="1200" dirty="0">
                <a:solidFill>
                  <a:srgbClr val="222222"/>
                </a:solidFill>
                <a:latin typeface="Verdana" panose="020B0604030504040204" pitchFamily="34" charset="0"/>
              </a:rPr>
              <a:t> Cahors - Montcuq : 34 km </a:t>
            </a:r>
            <a:endParaRPr lang="fr-FR" sz="1200" dirty="0" smtClean="0">
              <a:solidFill>
                <a:srgbClr val="222222"/>
              </a:solidFill>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r>
              <a:rPr lang="fr-FR" sz="1200" b="1" i="1" dirty="0" smtClean="0">
                <a:solidFill>
                  <a:srgbClr val="222222"/>
                </a:solidFill>
                <a:latin typeface="Verdana" panose="020B0604030504040204" pitchFamily="34" charset="0"/>
              </a:rPr>
              <a:t>Jour 17</a:t>
            </a:r>
            <a:r>
              <a:rPr lang="fr-FR" sz="1200" i="1" dirty="0">
                <a:solidFill>
                  <a:srgbClr val="222222"/>
                </a:solidFill>
                <a:latin typeface="Verdana" panose="020B0604030504040204" pitchFamily="34" charset="0"/>
              </a:rPr>
              <a:t> : </a:t>
            </a:r>
            <a:r>
              <a:rPr lang="fr-FR" sz="1200" i="1" dirty="0" smtClean="0">
                <a:solidFill>
                  <a:srgbClr val="222222"/>
                </a:solidFill>
                <a:latin typeface="Verdana" panose="020B0604030504040204" pitchFamily="34" charset="0"/>
              </a:rPr>
              <a:t>Montcuq- </a:t>
            </a:r>
            <a:r>
              <a:rPr lang="fr-FR" sz="1200" i="1" dirty="0">
                <a:solidFill>
                  <a:srgbClr val="222222"/>
                </a:solidFill>
                <a:latin typeface="Verdana" panose="020B0604030504040204" pitchFamily="34" charset="0"/>
              </a:rPr>
              <a:t>Moissac : </a:t>
            </a:r>
            <a:r>
              <a:rPr lang="fr-FR" sz="1200" i="1" dirty="0" smtClean="0">
                <a:solidFill>
                  <a:srgbClr val="222222"/>
                </a:solidFill>
                <a:latin typeface="Verdana" panose="020B0604030504040204" pitchFamily="34" charset="0"/>
              </a:rPr>
              <a:t>41 km</a:t>
            </a:r>
          </a:p>
          <a:p>
            <a:pPr algn="just"/>
            <a:endParaRPr lang="fr-FR" sz="1200" i="1" dirty="0">
              <a:solidFill>
                <a:srgbClr val="222222"/>
              </a:solidFill>
              <a:latin typeface="Verdana" panose="020B0604030504040204" pitchFamily="34" charset="0"/>
            </a:endParaRPr>
          </a:p>
          <a:p>
            <a:pPr algn="just"/>
            <a:endParaRPr lang="fr-FR" sz="1200" i="1"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marL="171450" indent="-171450" algn="just">
              <a:buFont typeface="Wingdings" panose="05000000000000000000" pitchFamily="2" charset="2"/>
              <a:buChar char="Ø"/>
            </a:pPr>
            <a:r>
              <a:rPr lang="fr-FR" sz="1200" i="1" dirty="0" smtClean="0">
                <a:solidFill>
                  <a:srgbClr val="222222"/>
                </a:solidFill>
                <a:latin typeface="Verdana" panose="020B0604030504040204" pitchFamily="34" charset="0"/>
              </a:rPr>
              <a:t>Points </a:t>
            </a:r>
            <a:r>
              <a:rPr lang="fr-FR" sz="1200" i="1" dirty="0">
                <a:solidFill>
                  <a:srgbClr val="222222"/>
                </a:solidFill>
                <a:latin typeface="Verdana" panose="020B0604030504040204" pitchFamily="34" charset="0"/>
              </a:rPr>
              <a:t>forts : Découpage plus homogène. Etape à Lauzerte classé parmi les plus beaux villages de </a:t>
            </a:r>
            <a:r>
              <a:rPr lang="fr-FR" sz="1200" i="1" dirty="0" smtClean="0">
                <a:solidFill>
                  <a:srgbClr val="222222"/>
                </a:solidFill>
                <a:latin typeface="Verdana" panose="020B0604030504040204" pitchFamily="34" charset="0"/>
              </a:rPr>
              <a:t>France</a:t>
            </a:r>
          </a:p>
          <a:p>
            <a:pPr marL="171450" indent="-171450" algn="just">
              <a:buFont typeface="Wingdings" panose="05000000000000000000" pitchFamily="2" charset="2"/>
              <a:buChar char="Ø"/>
            </a:pPr>
            <a:endParaRPr lang="fr-FR" sz="1200" dirty="0" smtClean="0">
              <a:solidFill>
                <a:srgbClr val="222222"/>
              </a:solidFill>
              <a:latin typeface="Verdana" panose="020B0604030504040204" pitchFamily="34" charset="0"/>
            </a:endParaRPr>
          </a:p>
          <a:p>
            <a:pPr marL="171450" indent="-171450" algn="just">
              <a:buFont typeface="Wingdings" panose="05000000000000000000" pitchFamily="2" charset="2"/>
              <a:buChar char="Ø"/>
            </a:pPr>
            <a:endParaRPr lang="fr-FR" sz="1200" dirty="0">
              <a:solidFill>
                <a:srgbClr val="222222"/>
              </a:solidFill>
              <a:latin typeface="Verdana" panose="020B0604030504040204" pitchFamily="34" charset="0"/>
            </a:endParaRPr>
          </a:p>
          <a:p>
            <a:pPr marL="171450" indent="-171450" algn="just">
              <a:buFont typeface="Wingdings" panose="05000000000000000000" pitchFamily="2" charset="2"/>
              <a:buChar char="Ø"/>
            </a:pPr>
            <a:endParaRPr lang="fr-FR" sz="1200" dirty="0" smtClean="0">
              <a:solidFill>
                <a:srgbClr val="222222"/>
              </a:solidFill>
              <a:latin typeface="Verdana" panose="020B0604030504040204" pitchFamily="34" charset="0"/>
            </a:endParaRPr>
          </a:p>
          <a:p>
            <a:pPr marL="171450" indent="-171450" algn="just">
              <a:buFont typeface="Wingdings" panose="05000000000000000000" pitchFamily="2" charset="2"/>
              <a:buChar char="Ø"/>
            </a:pPr>
            <a:endParaRPr lang="fr-FR" sz="1200" dirty="0">
              <a:solidFill>
                <a:srgbClr val="222222"/>
              </a:solidFill>
              <a:latin typeface="Verdana" panose="020B0604030504040204" pitchFamily="34" charset="0"/>
            </a:endParaRPr>
          </a:p>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18 </a:t>
            </a:r>
            <a:r>
              <a:rPr lang="fr-FR" sz="1200" b="1" dirty="0">
                <a:solidFill>
                  <a:srgbClr val="222222"/>
                </a:solidFill>
                <a:latin typeface="Verdana" panose="020B0604030504040204" pitchFamily="34" charset="0"/>
              </a:rPr>
              <a:t>:</a:t>
            </a:r>
            <a:r>
              <a:rPr lang="fr-FR" sz="1200" dirty="0">
                <a:solidFill>
                  <a:srgbClr val="222222"/>
                </a:solidFill>
                <a:latin typeface="Verdana" panose="020B0604030504040204" pitchFamily="34" charset="0"/>
              </a:rPr>
              <a:t> Moissac - Auvillar : 21 km. On longe le Tarn, pour rejoindre Auvillar et ses ruelles pavées où nous pourrons flâner à la nuit tombée...</a:t>
            </a:r>
            <a:endParaRPr lang="fr-FR" sz="1200" b="0" i="0" dirty="0">
              <a:solidFill>
                <a:srgbClr val="222222"/>
              </a:solidFill>
              <a:effectLst/>
              <a:latin typeface="Verdana" panose="020B0604030504040204" pitchFamily="34" charset="0"/>
            </a:endParaRPr>
          </a:p>
        </p:txBody>
      </p:sp>
      <p:pic>
        <p:nvPicPr>
          <p:cNvPr id="12298" name="Picture 10" descr="RÃ©sultat de recherche d'images pour &quot;cahors&quo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897092" y="3577950"/>
            <a:ext cx="1879165"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2300" name="Picture 12" descr="RÃ©sultat de recherche d'images pour &quot;montcuq compostelle&quot;"/>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16836" y="3577950"/>
            <a:ext cx="1879165"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2302" name="Picture 14" descr="RÃ©sultat de recherche d'images pour &quot;moissac compostelle&quot;"/>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97091" y="5306998"/>
            <a:ext cx="1879165"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2306" name="Picture 18" descr="RÃ©sultat de recherche d'images pour &quot;auvillar compostelle&quot;"/>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016835" y="5306998"/>
            <a:ext cx="1879165" cy="14588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10970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5636" y="288095"/>
            <a:ext cx="7547955" cy="1200329"/>
          </a:xfrm>
          <a:prstGeom prst="rect">
            <a:avLst/>
          </a:prstGeom>
        </p:spPr>
        <p:txBody>
          <a:bodyPr wrap="square">
            <a:spAutoFit/>
          </a:bodyPr>
          <a:lstStyle/>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19 </a:t>
            </a:r>
            <a:r>
              <a:rPr lang="fr-FR" sz="1200" b="1" dirty="0">
                <a:solidFill>
                  <a:srgbClr val="222222"/>
                </a:solidFill>
                <a:latin typeface="Verdana" panose="020B0604030504040204" pitchFamily="34" charset="0"/>
              </a:rPr>
              <a:t>:</a:t>
            </a:r>
            <a:r>
              <a:rPr lang="fr-FR" sz="1200" dirty="0">
                <a:solidFill>
                  <a:srgbClr val="222222"/>
                </a:solidFill>
                <a:latin typeface="Verdana" panose="020B0604030504040204" pitchFamily="34" charset="0"/>
              </a:rPr>
              <a:t> Auvillar - </a:t>
            </a:r>
            <a:r>
              <a:rPr lang="fr-FR" sz="1200" dirty="0" smtClean="0">
                <a:solidFill>
                  <a:srgbClr val="222222"/>
                </a:solidFill>
                <a:latin typeface="Verdana" panose="020B0604030504040204" pitchFamily="34" charset="0"/>
              </a:rPr>
              <a:t>Lectoure </a:t>
            </a:r>
            <a:r>
              <a:rPr lang="fr-FR" sz="1200" dirty="0">
                <a:solidFill>
                  <a:srgbClr val="222222"/>
                </a:solidFill>
                <a:latin typeface="Verdana" panose="020B0604030504040204" pitchFamily="34" charset="0"/>
              </a:rPr>
              <a:t>: </a:t>
            </a:r>
            <a:r>
              <a:rPr lang="fr-FR" sz="1200" dirty="0" smtClean="0">
                <a:solidFill>
                  <a:srgbClr val="222222"/>
                </a:solidFill>
                <a:latin typeface="Verdana" panose="020B0604030504040204" pitchFamily="34" charset="0"/>
              </a:rPr>
              <a:t>33 </a:t>
            </a:r>
            <a:r>
              <a:rPr lang="fr-FR" sz="1200" dirty="0">
                <a:solidFill>
                  <a:srgbClr val="222222"/>
                </a:solidFill>
                <a:latin typeface="Verdana" panose="020B0604030504040204" pitchFamily="34" charset="0"/>
              </a:rPr>
              <a:t>km. On apercevra les ruines du château de </a:t>
            </a:r>
            <a:r>
              <a:rPr lang="fr-FR" sz="1200" dirty="0" err="1">
                <a:solidFill>
                  <a:srgbClr val="222222"/>
                </a:solidFill>
                <a:latin typeface="Verdana" panose="020B0604030504040204" pitchFamily="34" charset="0"/>
              </a:rPr>
              <a:t>Gachepouy</a:t>
            </a:r>
            <a:r>
              <a:rPr lang="fr-FR" sz="1200" dirty="0">
                <a:solidFill>
                  <a:srgbClr val="222222"/>
                </a:solidFill>
                <a:latin typeface="Verdana" panose="020B0604030504040204" pitchFamily="34" charset="0"/>
              </a:rPr>
              <a:t> avant de continuer notre chemin vers Lectoure, capitale des comtes d'Armagnac</a:t>
            </a: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p:txBody>
      </p:sp>
      <p:sp>
        <p:nvSpPr>
          <p:cNvPr id="3" name="Rectangle 2"/>
          <p:cNvSpPr/>
          <p:nvPr/>
        </p:nvSpPr>
        <p:spPr>
          <a:xfrm>
            <a:off x="415636" y="1167532"/>
            <a:ext cx="7764088" cy="4524315"/>
          </a:xfrm>
          <a:prstGeom prst="rect">
            <a:avLst/>
          </a:prstGeom>
        </p:spPr>
        <p:txBody>
          <a:bodyPr wrap="square">
            <a:spAutoFit/>
          </a:bodyPr>
          <a:lstStyle/>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20 </a:t>
            </a:r>
            <a:r>
              <a:rPr lang="fr-FR" sz="1200" b="1" dirty="0">
                <a:solidFill>
                  <a:srgbClr val="222222"/>
                </a:solidFill>
                <a:latin typeface="Verdana" panose="020B0604030504040204" pitchFamily="34" charset="0"/>
              </a:rPr>
              <a:t>:</a:t>
            </a:r>
            <a:r>
              <a:rPr lang="fr-FR" sz="1200" dirty="0">
                <a:solidFill>
                  <a:srgbClr val="222222"/>
                </a:solidFill>
                <a:latin typeface="Verdana" panose="020B0604030504040204" pitchFamily="34" charset="0"/>
              </a:rPr>
              <a:t> Lectoure - </a:t>
            </a:r>
            <a:r>
              <a:rPr lang="fr-FR" sz="1200" dirty="0" smtClean="0">
                <a:solidFill>
                  <a:srgbClr val="222222"/>
                </a:solidFill>
                <a:latin typeface="Verdana" panose="020B0604030504040204" pitchFamily="34" charset="0"/>
              </a:rPr>
              <a:t>Condom: 35 </a:t>
            </a:r>
            <a:r>
              <a:rPr lang="fr-FR" sz="1200" dirty="0">
                <a:solidFill>
                  <a:srgbClr val="222222"/>
                </a:solidFill>
                <a:latin typeface="Verdana" panose="020B0604030504040204" pitchFamily="34" charset="0"/>
              </a:rPr>
              <a:t>km. On se dirige vers </a:t>
            </a:r>
            <a:r>
              <a:rPr lang="fr-FR" sz="1200" dirty="0" err="1">
                <a:solidFill>
                  <a:srgbClr val="222222"/>
                </a:solidFill>
                <a:latin typeface="Verdana" panose="020B0604030504040204" pitchFamily="34" charset="0"/>
              </a:rPr>
              <a:t>Morsolan</a:t>
            </a:r>
            <a:r>
              <a:rPr lang="fr-FR" sz="1200" dirty="0">
                <a:solidFill>
                  <a:srgbClr val="222222"/>
                </a:solidFill>
                <a:latin typeface="Verdana" panose="020B0604030504040204" pitchFamily="34" charset="0"/>
              </a:rPr>
              <a:t> qui nous dévoile un belvédère spacieux permettant d'admirer les collines gasconnes, avant de rejoindre le village médiéval de La </a:t>
            </a:r>
            <a:r>
              <a:rPr lang="fr-FR" sz="1200" dirty="0" err="1">
                <a:solidFill>
                  <a:srgbClr val="222222"/>
                </a:solidFill>
                <a:latin typeface="Verdana" panose="020B0604030504040204" pitchFamily="34" charset="0"/>
              </a:rPr>
              <a:t>Romieu</a:t>
            </a:r>
            <a:r>
              <a:rPr lang="fr-FR" sz="1200" dirty="0" smtClean="0">
                <a:solidFill>
                  <a:srgbClr val="222222"/>
                </a:solidFill>
                <a:latin typeface="Verdana" panose="020B0604030504040204" pitchFamily="34" charset="0"/>
              </a:rPr>
              <a:t>.</a:t>
            </a: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21 </a:t>
            </a:r>
            <a:r>
              <a:rPr lang="fr-FR" sz="1200" b="1" dirty="0">
                <a:solidFill>
                  <a:srgbClr val="222222"/>
                </a:solidFill>
                <a:latin typeface="Verdana" panose="020B0604030504040204" pitchFamily="34" charset="0"/>
              </a:rPr>
              <a:t>:</a:t>
            </a:r>
            <a:r>
              <a:rPr lang="fr-FR" sz="1200" dirty="0">
                <a:solidFill>
                  <a:srgbClr val="222222"/>
                </a:solidFill>
                <a:latin typeface="Verdana" panose="020B0604030504040204" pitchFamily="34" charset="0"/>
              </a:rPr>
              <a:t> Condom - Montréal du Gers : 17 km. Après avoir franchi le pont d'</a:t>
            </a:r>
            <a:r>
              <a:rPr lang="fr-FR" sz="1200" dirty="0" err="1">
                <a:solidFill>
                  <a:srgbClr val="222222"/>
                </a:solidFill>
                <a:latin typeface="Verdana" panose="020B0604030504040204" pitchFamily="34" charset="0"/>
              </a:rPr>
              <a:t>Artigues</a:t>
            </a:r>
            <a:r>
              <a:rPr lang="fr-FR" sz="1200" dirty="0">
                <a:solidFill>
                  <a:srgbClr val="222222"/>
                </a:solidFill>
                <a:latin typeface="Verdana" panose="020B0604030504040204" pitchFamily="34" charset="0"/>
              </a:rPr>
              <a:t> : œuvre architecturale datant du Moyen Age construit à l'attention des pèlerins en route vers </a:t>
            </a:r>
            <a:r>
              <a:rPr lang="fr-FR" sz="1200" b="1" dirty="0">
                <a:solidFill>
                  <a:srgbClr val="222222"/>
                </a:solidFill>
                <a:latin typeface="Verdana" panose="020B0604030504040204" pitchFamily="34" charset="0"/>
              </a:rPr>
              <a:t>Saint-Jacques-de-Compostelle</a:t>
            </a:r>
            <a:r>
              <a:rPr lang="fr-FR" sz="1200" dirty="0">
                <a:solidFill>
                  <a:srgbClr val="222222"/>
                </a:solidFill>
                <a:latin typeface="Verdana" panose="020B0604030504040204" pitchFamily="34" charset="0"/>
              </a:rPr>
              <a:t>, on rejoint Montréal du Gers, une des premières bastides de Gascogne</a:t>
            </a:r>
            <a:r>
              <a:rPr lang="fr-FR" sz="1200" dirty="0" smtClean="0">
                <a:solidFill>
                  <a:srgbClr val="222222"/>
                </a:solidFill>
                <a:latin typeface="Verdana" panose="020B0604030504040204" pitchFamily="34" charset="0"/>
              </a:rPr>
              <a:t>.</a:t>
            </a: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22 </a:t>
            </a:r>
            <a:r>
              <a:rPr lang="fr-FR" sz="1200" b="1" dirty="0">
                <a:solidFill>
                  <a:srgbClr val="222222"/>
                </a:solidFill>
                <a:latin typeface="Verdana" panose="020B0604030504040204" pitchFamily="34" charset="0"/>
              </a:rPr>
              <a:t>:</a:t>
            </a:r>
            <a:r>
              <a:rPr lang="fr-FR" sz="1200" dirty="0">
                <a:solidFill>
                  <a:srgbClr val="222222"/>
                </a:solidFill>
                <a:latin typeface="Verdana" panose="020B0604030504040204" pitchFamily="34" charset="0"/>
              </a:rPr>
              <a:t> Montréal du Gers </a:t>
            </a:r>
            <a:r>
              <a:rPr lang="fr-FR" sz="1200" dirty="0" smtClean="0">
                <a:solidFill>
                  <a:srgbClr val="222222"/>
                </a:solidFill>
                <a:latin typeface="Verdana" panose="020B0604030504040204" pitchFamily="34" charset="0"/>
              </a:rPr>
              <a:t>– Nogaro 36 km</a:t>
            </a:r>
            <a:r>
              <a:rPr lang="fr-FR" sz="1200" dirty="0">
                <a:solidFill>
                  <a:srgbClr val="222222"/>
                </a:solidFill>
                <a:latin typeface="Verdana" panose="020B0604030504040204" pitchFamily="34" charset="0"/>
              </a:rPr>
              <a:t>. On aura au préalable aperçu les vestiges d'une ancienne commanderie de templiers.</a:t>
            </a:r>
            <a:endParaRPr lang="fr-FR" sz="1200" dirty="0" smtClean="0">
              <a:solidFill>
                <a:srgbClr val="222222"/>
              </a:solidFill>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dirty="0" smtClean="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endParaRPr lang="fr-FR" sz="1200" dirty="0">
              <a:solidFill>
                <a:srgbClr val="222222"/>
              </a:solidFill>
              <a:latin typeface="Verdana" panose="020B0604030504040204" pitchFamily="34" charset="0"/>
            </a:endParaRPr>
          </a:p>
          <a:p>
            <a:pPr algn="just"/>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23 </a:t>
            </a:r>
            <a:r>
              <a:rPr lang="fr-FR" sz="1200" b="1" dirty="0">
                <a:solidFill>
                  <a:srgbClr val="222222"/>
                </a:solidFill>
                <a:latin typeface="Verdana" panose="020B0604030504040204" pitchFamily="34" charset="0"/>
              </a:rPr>
              <a:t>:</a:t>
            </a:r>
            <a:r>
              <a:rPr lang="fr-FR" sz="1200" dirty="0">
                <a:solidFill>
                  <a:srgbClr val="222222"/>
                </a:solidFill>
                <a:latin typeface="Verdana" panose="020B0604030504040204" pitchFamily="34" charset="0"/>
              </a:rPr>
              <a:t> Nogaro - Aire sur l'Adour : 27.5 km ou Nogaro - </a:t>
            </a:r>
            <a:r>
              <a:rPr lang="fr-FR" sz="1200" dirty="0" err="1">
                <a:solidFill>
                  <a:srgbClr val="222222"/>
                </a:solidFill>
                <a:latin typeface="Verdana" panose="020B0604030504040204" pitchFamily="34" charset="0"/>
              </a:rPr>
              <a:t>Barcelonne</a:t>
            </a:r>
            <a:r>
              <a:rPr lang="fr-FR" sz="1200" dirty="0">
                <a:solidFill>
                  <a:srgbClr val="222222"/>
                </a:solidFill>
                <a:latin typeface="Verdana" panose="020B0604030504040204" pitchFamily="34" charset="0"/>
              </a:rPr>
              <a:t> du Gers : 25 km. Nous </a:t>
            </a:r>
            <a:r>
              <a:rPr lang="fr-FR" sz="1200" dirty="0" err="1">
                <a:solidFill>
                  <a:srgbClr val="222222"/>
                </a:solidFill>
                <a:latin typeface="Verdana" panose="020B0604030504040204" pitchFamily="34" charset="0"/>
              </a:rPr>
              <a:t>découvirons</a:t>
            </a:r>
            <a:r>
              <a:rPr lang="fr-FR" sz="1200" dirty="0">
                <a:solidFill>
                  <a:srgbClr val="222222"/>
                </a:solidFill>
                <a:latin typeface="Verdana" panose="020B0604030504040204" pitchFamily="34" charset="0"/>
              </a:rPr>
              <a:t>, dans un écrin de verdure côtoyant l'Adour, les collines du </a:t>
            </a:r>
            <a:r>
              <a:rPr lang="fr-FR" sz="1200" dirty="0" err="1">
                <a:solidFill>
                  <a:srgbClr val="222222"/>
                </a:solidFill>
                <a:latin typeface="Verdana" panose="020B0604030504040204" pitchFamily="34" charset="0"/>
              </a:rPr>
              <a:t>Tursan</a:t>
            </a:r>
            <a:r>
              <a:rPr lang="fr-FR" sz="1200" dirty="0">
                <a:solidFill>
                  <a:srgbClr val="222222"/>
                </a:solidFill>
                <a:latin typeface="Verdana" panose="020B0604030504040204" pitchFamily="34" charset="0"/>
              </a:rPr>
              <a:t>, les coteaux de l'Armagnac et les vignobles de Madiran et du </a:t>
            </a:r>
            <a:r>
              <a:rPr lang="fr-FR" sz="1200" dirty="0" err="1">
                <a:solidFill>
                  <a:srgbClr val="222222"/>
                </a:solidFill>
                <a:latin typeface="Verdana" panose="020B0604030504040204" pitchFamily="34" charset="0"/>
              </a:rPr>
              <a:t>Tursan</a:t>
            </a:r>
            <a:r>
              <a:rPr lang="fr-FR" sz="1200" dirty="0">
                <a:solidFill>
                  <a:srgbClr val="222222"/>
                </a:solidFill>
                <a:latin typeface="Verdana" panose="020B0604030504040204" pitchFamily="34" charset="0"/>
              </a:rPr>
              <a:t>.</a:t>
            </a:r>
            <a:endParaRPr lang="fr-FR" sz="1200" b="0" i="0" dirty="0">
              <a:solidFill>
                <a:srgbClr val="222222"/>
              </a:solidFill>
              <a:effectLst/>
              <a:latin typeface="Verdana" panose="020B0604030504040204" pitchFamily="34" charset="0"/>
            </a:endParaRPr>
          </a:p>
        </p:txBody>
      </p:sp>
      <p:pic>
        <p:nvPicPr>
          <p:cNvPr id="4" name="Picture 20" descr="RÃ©sultat de recherche d'images pour &quot;auvillar compostell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6697" y="162281"/>
            <a:ext cx="1879165"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RÃ©sultat de recherche d'images pour &quot;lectoure compostelle&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54645" y="162281"/>
            <a:ext cx="1879165"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RÃ©sultat de recherche d'images pour &quot;condom compostelle&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06697" y="1799889"/>
            <a:ext cx="1879165" cy="1451956"/>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p:cNvSpPr txBox="1"/>
          <p:nvPr/>
        </p:nvSpPr>
        <p:spPr>
          <a:xfrm>
            <a:off x="8862508" y="3005624"/>
            <a:ext cx="767542" cy="246221"/>
          </a:xfrm>
          <a:prstGeom prst="rect">
            <a:avLst/>
          </a:prstGeom>
          <a:noFill/>
        </p:spPr>
        <p:txBody>
          <a:bodyPr wrap="square" rtlCol="0">
            <a:spAutoFit/>
          </a:bodyPr>
          <a:lstStyle/>
          <a:p>
            <a:r>
              <a:rPr lang="fr-FR" sz="1000" b="1" dirty="0" smtClean="0">
                <a:solidFill>
                  <a:schemeClr val="bg1"/>
                </a:solidFill>
              </a:rPr>
              <a:t>Condom</a:t>
            </a:r>
            <a:endParaRPr lang="fr-FR" sz="1000" b="1" dirty="0">
              <a:solidFill>
                <a:schemeClr val="bg1"/>
              </a:solidFill>
            </a:endParaRPr>
          </a:p>
        </p:txBody>
      </p:sp>
      <p:sp>
        <p:nvSpPr>
          <p:cNvPr id="6" name="Rectangle 5"/>
          <p:cNvSpPr/>
          <p:nvPr/>
        </p:nvSpPr>
        <p:spPr>
          <a:xfrm>
            <a:off x="10312835" y="1185726"/>
            <a:ext cx="768159" cy="369332"/>
          </a:xfrm>
          <a:prstGeom prst="rect">
            <a:avLst/>
          </a:prstGeom>
        </p:spPr>
        <p:txBody>
          <a:bodyPr wrap="none">
            <a:spAutoFit/>
          </a:bodyPr>
          <a:lstStyle/>
          <a:p>
            <a:r>
              <a:rPr lang="fr-FR" sz="900" dirty="0">
                <a:solidFill>
                  <a:srgbClr val="222222"/>
                </a:solidFill>
                <a:latin typeface="Verdana" panose="020B0604030504040204" pitchFamily="34" charset="0"/>
              </a:rPr>
              <a:t>Lectoure</a:t>
            </a:r>
            <a:r>
              <a:rPr lang="fr-FR" dirty="0">
                <a:solidFill>
                  <a:srgbClr val="222222"/>
                </a:solidFill>
                <a:latin typeface="Verdana" panose="020B0604030504040204" pitchFamily="34" charset="0"/>
              </a:rPr>
              <a:t> </a:t>
            </a:r>
            <a:endParaRPr lang="fr-FR" dirty="0"/>
          </a:p>
        </p:txBody>
      </p:sp>
      <p:pic>
        <p:nvPicPr>
          <p:cNvPr id="13320" name="Picture 8" descr="Image associÃ©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254644" y="1799889"/>
            <a:ext cx="1879165"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3322" name="Picture 10" descr="RÃ©sultat de recherche d'images pour &quot;montreal du gers compostelle&quot;"/>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8277601" y="3437497"/>
            <a:ext cx="1879165"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3326" name="Picture 14" descr="Image associÃ©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260402" y="3437497"/>
            <a:ext cx="1873407" cy="1458140"/>
          </a:xfrm>
          <a:prstGeom prst="rect">
            <a:avLst/>
          </a:prstGeom>
          <a:noFill/>
          <a:extLst>
            <a:ext uri="{909E8E84-426E-40DD-AFC4-6F175D3DCCD1}">
              <a14:hiddenFill xmlns:a14="http://schemas.microsoft.com/office/drawing/2010/main">
                <a:solidFill>
                  <a:srgbClr val="FFFFFF"/>
                </a:solidFill>
              </a14:hiddenFill>
            </a:ext>
          </a:extLst>
        </p:spPr>
      </p:pic>
      <p:pic>
        <p:nvPicPr>
          <p:cNvPr id="13328" name="Picture 16" descr="RÃ©sultat de recherche d'images pour &quot;aire sur l'adour compostelle&quot;"/>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77600" y="5075105"/>
            <a:ext cx="1879165"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3330" name="Picture 18" descr="Image associÃ©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254641" y="5075105"/>
            <a:ext cx="1872726" cy="1451956"/>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415636" y="6012702"/>
            <a:ext cx="7764088" cy="646331"/>
          </a:xfrm>
          <a:prstGeom prst="rect">
            <a:avLst/>
          </a:prstGeom>
        </p:spPr>
        <p:txBody>
          <a:bodyPr wrap="square">
            <a:spAutoFit/>
          </a:bodyPr>
          <a:lstStyle/>
          <a:p>
            <a:r>
              <a:rPr lang="fr-FR" sz="1200" b="1" dirty="0">
                <a:solidFill>
                  <a:srgbClr val="222222"/>
                </a:solidFill>
                <a:latin typeface="Verdana" panose="020B0604030504040204" pitchFamily="34" charset="0"/>
              </a:rPr>
              <a:t>Jour </a:t>
            </a:r>
            <a:r>
              <a:rPr lang="fr-FR" sz="1200" b="1" dirty="0" smtClean="0">
                <a:solidFill>
                  <a:srgbClr val="222222"/>
                </a:solidFill>
                <a:latin typeface="Verdana" panose="020B0604030504040204" pitchFamily="34" charset="0"/>
              </a:rPr>
              <a:t>24 </a:t>
            </a:r>
            <a:r>
              <a:rPr lang="fr-FR" sz="1200" b="1" dirty="0">
                <a:solidFill>
                  <a:srgbClr val="222222"/>
                </a:solidFill>
                <a:latin typeface="Verdana" panose="020B0604030504040204" pitchFamily="34" charset="0"/>
              </a:rPr>
              <a:t>:</a:t>
            </a:r>
            <a:r>
              <a:rPr lang="fr-FR" sz="1200" dirty="0">
                <a:solidFill>
                  <a:srgbClr val="222222"/>
                </a:solidFill>
                <a:latin typeface="Verdana" panose="020B0604030504040204" pitchFamily="34" charset="0"/>
              </a:rPr>
              <a:t> Aire sur Adour - </a:t>
            </a:r>
            <a:r>
              <a:rPr lang="fr-FR" sz="1200" dirty="0" err="1">
                <a:solidFill>
                  <a:srgbClr val="222222"/>
                </a:solidFill>
                <a:latin typeface="Verdana" panose="020B0604030504040204" pitchFamily="34" charset="0"/>
              </a:rPr>
              <a:t>Miramont</a:t>
            </a:r>
            <a:r>
              <a:rPr lang="fr-FR" sz="1200" dirty="0">
                <a:solidFill>
                  <a:srgbClr val="222222"/>
                </a:solidFill>
                <a:latin typeface="Verdana" panose="020B0604030504040204" pitchFamily="34" charset="0"/>
              </a:rPr>
              <a:t> </a:t>
            </a:r>
            <a:r>
              <a:rPr lang="fr-FR" sz="1200" dirty="0" err="1">
                <a:solidFill>
                  <a:srgbClr val="222222"/>
                </a:solidFill>
                <a:latin typeface="Verdana" panose="020B0604030504040204" pitchFamily="34" charset="0"/>
              </a:rPr>
              <a:t>Sensacq</a:t>
            </a:r>
            <a:r>
              <a:rPr lang="fr-FR" sz="1200" dirty="0">
                <a:solidFill>
                  <a:srgbClr val="222222"/>
                </a:solidFill>
                <a:latin typeface="Verdana" panose="020B0604030504040204" pitchFamily="34" charset="0"/>
              </a:rPr>
              <a:t> : 18 km ou </a:t>
            </a:r>
            <a:r>
              <a:rPr lang="fr-FR" sz="1200" dirty="0" err="1">
                <a:solidFill>
                  <a:srgbClr val="222222"/>
                </a:solidFill>
                <a:latin typeface="Verdana" panose="020B0604030504040204" pitchFamily="34" charset="0"/>
              </a:rPr>
              <a:t>Barcelonne</a:t>
            </a:r>
            <a:r>
              <a:rPr lang="fr-FR" sz="1200" dirty="0">
                <a:solidFill>
                  <a:srgbClr val="222222"/>
                </a:solidFill>
                <a:latin typeface="Verdana" panose="020B0604030504040204" pitchFamily="34" charset="0"/>
              </a:rPr>
              <a:t> du Gers - </a:t>
            </a:r>
            <a:r>
              <a:rPr lang="fr-FR" sz="1200" dirty="0" err="1">
                <a:solidFill>
                  <a:srgbClr val="222222"/>
                </a:solidFill>
                <a:latin typeface="Verdana" panose="020B0604030504040204" pitchFamily="34" charset="0"/>
              </a:rPr>
              <a:t>Miramont</a:t>
            </a:r>
            <a:r>
              <a:rPr lang="fr-FR" sz="1200" dirty="0">
                <a:solidFill>
                  <a:srgbClr val="222222"/>
                </a:solidFill>
                <a:latin typeface="Verdana" panose="020B0604030504040204" pitchFamily="34" charset="0"/>
              </a:rPr>
              <a:t> </a:t>
            </a:r>
            <a:r>
              <a:rPr lang="fr-FR" sz="1200" dirty="0" err="1">
                <a:solidFill>
                  <a:srgbClr val="222222"/>
                </a:solidFill>
                <a:latin typeface="Verdana" panose="020B0604030504040204" pitchFamily="34" charset="0"/>
              </a:rPr>
              <a:t>Sensacq</a:t>
            </a:r>
            <a:r>
              <a:rPr lang="fr-FR" sz="1200" dirty="0">
                <a:solidFill>
                  <a:srgbClr val="222222"/>
                </a:solidFill>
                <a:latin typeface="Verdana" panose="020B0604030504040204" pitchFamily="34" charset="0"/>
              </a:rPr>
              <a:t> : 20.5 km. Route vers </a:t>
            </a:r>
            <a:r>
              <a:rPr lang="fr-FR" sz="1200" dirty="0" err="1">
                <a:solidFill>
                  <a:srgbClr val="222222"/>
                </a:solidFill>
                <a:latin typeface="Verdana" panose="020B0604030504040204" pitchFamily="34" charset="0"/>
              </a:rPr>
              <a:t>Miramont</a:t>
            </a:r>
            <a:r>
              <a:rPr lang="fr-FR" sz="1200" dirty="0">
                <a:solidFill>
                  <a:srgbClr val="222222"/>
                </a:solidFill>
                <a:latin typeface="Verdana" panose="020B0604030504040204" pitchFamily="34" charset="0"/>
              </a:rPr>
              <a:t> </a:t>
            </a:r>
            <a:r>
              <a:rPr lang="fr-FR" sz="1200" dirty="0" err="1">
                <a:solidFill>
                  <a:srgbClr val="222222"/>
                </a:solidFill>
                <a:latin typeface="Verdana" panose="020B0604030504040204" pitchFamily="34" charset="0"/>
              </a:rPr>
              <a:t>Sensacq</a:t>
            </a:r>
            <a:r>
              <a:rPr lang="fr-FR" sz="1200" dirty="0">
                <a:solidFill>
                  <a:srgbClr val="222222"/>
                </a:solidFill>
                <a:latin typeface="Verdana" panose="020B0604030504040204" pitchFamily="34" charset="0"/>
              </a:rPr>
              <a:t> : Panorama sur le </a:t>
            </a:r>
            <a:r>
              <a:rPr lang="fr-FR" sz="1200" dirty="0" err="1">
                <a:solidFill>
                  <a:srgbClr val="222222"/>
                </a:solidFill>
                <a:latin typeface="Verdana" panose="020B0604030504040204" pitchFamily="34" charset="0"/>
              </a:rPr>
              <a:t>Tursan</a:t>
            </a:r>
            <a:r>
              <a:rPr lang="fr-FR" sz="1200" dirty="0">
                <a:solidFill>
                  <a:srgbClr val="222222"/>
                </a:solidFill>
                <a:latin typeface="Verdana" panose="020B0604030504040204" pitchFamily="34" charset="0"/>
              </a:rPr>
              <a:t> et les </a:t>
            </a:r>
            <a:r>
              <a:rPr lang="fr-FR" sz="1200" b="1" dirty="0">
                <a:solidFill>
                  <a:srgbClr val="222222"/>
                </a:solidFill>
                <a:latin typeface="Verdana" panose="020B0604030504040204" pitchFamily="34" charset="0"/>
              </a:rPr>
              <a:t>Pyrénées</a:t>
            </a:r>
            <a:r>
              <a:rPr lang="fr-FR" sz="1200" dirty="0">
                <a:solidFill>
                  <a:srgbClr val="222222"/>
                </a:solidFill>
                <a:latin typeface="Verdana" panose="020B0604030504040204" pitchFamily="34" charset="0"/>
              </a:rPr>
              <a:t>. A votre arrivée vous pourrez admirer la remarquable église de </a:t>
            </a:r>
            <a:r>
              <a:rPr lang="fr-FR" sz="1200" dirty="0" err="1">
                <a:solidFill>
                  <a:srgbClr val="222222"/>
                </a:solidFill>
                <a:latin typeface="Verdana" panose="020B0604030504040204" pitchFamily="34" charset="0"/>
              </a:rPr>
              <a:t>Miramont</a:t>
            </a:r>
            <a:r>
              <a:rPr lang="fr-FR" sz="1200" dirty="0">
                <a:solidFill>
                  <a:srgbClr val="222222"/>
                </a:solidFill>
                <a:latin typeface="Verdana" panose="020B0604030504040204" pitchFamily="34" charset="0"/>
              </a:rPr>
              <a:t> avec son clocher pignon.</a:t>
            </a:r>
            <a:endParaRPr lang="fr-FR" sz="1200" dirty="0"/>
          </a:p>
        </p:txBody>
      </p:sp>
      <p:sp>
        <p:nvSpPr>
          <p:cNvPr id="7" name="Rectangle 6"/>
          <p:cNvSpPr/>
          <p:nvPr/>
        </p:nvSpPr>
        <p:spPr>
          <a:xfrm>
            <a:off x="10312835" y="1736095"/>
            <a:ext cx="844527" cy="369332"/>
          </a:xfrm>
          <a:prstGeom prst="rect">
            <a:avLst/>
          </a:prstGeom>
        </p:spPr>
        <p:txBody>
          <a:bodyPr wrap="none">
            <a:spAutoFit/>
          </a:bodyPr>
          <a:lstStyle/>
          <a:p>
            <a:r>
              <a:rPr lang="fr-FR" sz="1200" dirty="0" err="1">
                <a:solidFill>
                  <a:srgbClr val="222222"/>
                </a:solidFill>
                <a:latin typeface="Verdana" panose="020B0604030504040204" pitchFamily="34" charset="0"/>
              </a:rPr>
              <a:t>Romieu</a:t>
            </a:r>
            <a:r>
              <a:rPr lang="fr-FR" dirty="0">
                <a:solidFill>
                  <a:srgbClr val="222222"/>
                </a:solidFill>
                <a:latin typeface="Verdana" panose="020B0604030504040204" pitchFamily="34" charset="0"/>
              </a:rPr>
              <a:t>.</a:t>
            </a:r>
            <a:endParaRPr lang="fr-FR" dirty="0"/>
          </a:p>
        </p:txBody>
      </p:sp>
    </p:spTree>
    <p:extLst>
      <p:ext uri="{BB962C8B-B14F-4D97-AF65-F5344CB8AC3E}">
        <p14:creationId xmlns:p14="http://schemas.microsoft.com/office/powerpoint/2010/main" val="27480326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321916" y="151179"/>
            <a:ext cx="7789025" cy="618630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200" b="1"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Jour 25 :</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Miramont</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Sensacq</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Larreule</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 27.5 km. Passage à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Pimbo</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l'une des plus anciennes bastides des Landes avant de rejoindre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Larreule</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Taxi pour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Casteide</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Candau</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a:t>
            </a:r>
          </a:p>
          <a:p>
            <a:pPr marL="0" marR="0" lvl="0" indent="0" algn="just" defTabSz="914400" rtl="0" eaLnBrk="0" fontAlgn="base" latinLnBrk="0" hangingPunct="0">
              <a:lnSpc>
                <a:spcPct val="100000"/>
              </a:lnSpc>
              <a:spcBef>
                <a:spcPct val="0"/>
              </a:spcBef>
              <a:spcAft>
                <a:spcPct val="0"/>
              </a:spcAft>
              <a:buClrTx/>
              <a:buSzTx/>
              <a:buFontTx/>
              <a:buNone/>
              <a:tabLst/>
            </a:pPr>
            <a:endParaRPr lang="fr-FR" altLang="fr-FR" sz="1200" dirty="0" smtClean="0">
              <a:solidFill>
                <a:srgbClr val="222222"/>
              </a:solidFill>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fr-FR" altLang="fr-FR" sz="1200" dirty="0" smtClean="0">
              <a:solidFill>
                <a:srgbClr val="222222"/>
              </a:solidFill>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fr-FR" altLang="fr-FR" sz="1200" dirty="0">
              <a:solidFill>
                <a:srgbClr val="222222"/>
              </a:solidFill>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fr-FR" altLang="fr-FR" sz="1200" dirty="0">
              <a:solidFill>
                <a:srgbClr val="222222"/>
              </a:solidFill>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fr-FR" altLang="fr-FR" sz="1200" dirty="0">
              <a:solidFill>
                <a:srgbClr val="222222"/>
              </a:solidFill>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200" b="1"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Jour 26 :</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Maslacq</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 Navarrenx : 22 km. Chaque pas nous rapproche un peu plus des Pyrénées. Etape à Navarrenx, protégé par ses remparts.</a:t>
            </a:r>
          </a:p>
          <a:p>
            <a:pPr marL="0" marR="0" lvl="0" indent="0" algn="just" defTabSz="914400" rtl="0" eaLnBrk="0" fontAlgn="base" latinLnBrk="0" hangingPunct="0">
              <a:lnSpc>
                <a:spcPct val="100000"/>
              </a:lnSpc>
              <a:spcBef>
                <a:spcPct val="0"/>
              </a:spcBef>
              <a:spcAft>
                <a:spcPct val="0"/>
              </a:spcAft>
              <a:buClrTx/>
              <a:buSzTx/>
              <a:buFontTx/>
              <a:buNone/>
              <a:tabLst/>
            </a:pPr>
            <a:endParaRPr lang="fr-FR" altLang="fr-FR" sz="1200" dirty="0" smtClean="0">
              <a:solidFill>
                <a:srgbClr val="222222"/>
              </a:solidFill>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fr-FR" altLang="fr-FR" sz="1200" dirty="0">
              <a:solidFill>
                <a:srgbClr val="222222"/>
              </a:solidFill>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fr-FR" altLang="fr-FR" sz="1200" dirty="0">
              <a:solidFill>
                <a:srgbClr val="222222"/>
              </a:solidFill>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fr-FR" altLang="fr-FR" sz="1200" b="0" i="0" u="none" strike="noStrike" cap="none" normalizeH="0" baseline="0" dirty="0" smtClean="0">
              <a:ln>
                <a:noFill/>
              </a:ln>
              <a:solidFill>
                <a:schemeClr val="tx1"/>
              </a:solidFill>
              <a:effectLst/>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200" b="1"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Jour 27:</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Navarrenx -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Aroue</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 20 km. On se dirige vers le Château de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Montgaston</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situé à 12 km, puis le château de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Joantho</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(privé). </a:t>
            </a:r>
            <a:r>
              <a:rPr kumimoji="0" lang="fr-FR" altLang="fr-FR" sz="1200" b="0" i="1"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Hébergement type gîte confortable axé sur le partage avec repas tous ensemble et sanitaires en communs.</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fr-FR" altLang="fr-FR" sz="1200" b="0" i="1"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fr-FR" altLang="fr-FR" sz="1200" i="1" dirty="0">
              <a:solidFill>
                <a:srgbClr val="222222"/>
              </a:solidFill>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fr-FR" altLang="fr-FR" sz="1200" b="0" i="0" u="none" strike="noStrike" cap="none" normalizeH="0" baseline="0" dirty="0" smtClean="0">
              <a:ln>
                <a:noFill/>
              </a:ln>
              <a:solidFill>
                <a:schemeClr val="tx1"/>
              </a:solidFill>
              <a:effectLst/>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200" b="1"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Jour 28 :</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Aroue</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Larceveau</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 39 km. Passage à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Ostabat</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lieu de rencontre des voies du Puy, de </a:t>
            </a:r>
            <a:r>
              <a:rPr kumimoji="0" lang="fr-FR" altLang="fr-FR" sz="1200" b="0" i="0" u="sng"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Vézelay</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de Tours et du </a:t>
            </a:r>
            <a:r>
              <a:rPr kumimoji="0" lang="fr-FR" altLang="fr-FR" sz="1200" b="0" i="0" u="sng" strike="noStrike" cap="none" normalizeH="0" baseline="0" dirty="0" smtClean="0">
                <a:ln>
                  <a:noFill/>
                </a:ln>
                <a:solidFill>
                  <a:srgbClr val="222222"/>
                </a:solidFill>
                <a:effectLst/>
                <a:latin typeface="Verdana" panose="020B0604030504040204" pitchFamily="34" charset="0"/>
                <a:ea typeface="Verdana" panose="020B0604030504040204" pitchFamily="34" charset="0"/>
                <a:hlinkClick r:id="rId2" tooltip="Découvrez la Via Francigena !"/>
              </a:rPr>
              <a:t>Piémont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smtClean="0">
                <a:solidFill>
                  <a:srgbClr val="222222"/>
                </a:solidFill>
                <a:latin typeface="Verdana" panose="020B0604030504040204" pitchFamily="34" charset="0"/>
                <a:ea typeface="Verdana" panose="020B0604030504040204" pitchFamily="34" charset="0"/>
              </a:rPr>
              <a:t>,et&lt; la </a:t>
            </a:r>
            <a:r>
              <a:rPr lang="fr-FR" altLang="fr-FR" sz="1200" dirty="0" err="1" smtClean="0">
                <a:solidFill>
                  <a:srgbClr val="222222"/>
                </a:solidFill>
                <a:latin typeface="Verdana" panose="020B0604030504040204" pitchFamily="34" charset="0"/>
                <a:ea typeface="Verdana" panose="020B0604030504040204" pitchFamily="34" charset="0"/>
              </a:rPr>
              <a:t>stele</a:t>
            </a:r>
            <a:r>
              <a:rPr lang="fr-FR" altLang="fr-FR" sz="1200" dirty="0" smtClean="0">
                <a:solidFill>
                  <a:srgbClr val="222222"/>
                </a:solidFill>
                <a:latin typeface="Verdana" panose="020B0604030504040204" pitchFamily="34" charset="0"/>
                <a:ea typeface="Verdana" panose="020B0604030504040204" pitchFamily="34" charset="0"/>
              </a:rPr>
              <a:t> de </a:t>
            </a:r>
            <a:r>
              <a:rPr lang="fr-FR" altLang="fr-FR" sz="1200" dirty="0" err="1" smtClean="0">
                <a:solidFill>
                  <a:srgbClr val="222222"/>
                </a:solidFill>
                <a:latin typeface="Verdana" panose="020B0604030504040204" pitchFamily="34" charset="0"/>
                <a:ea typeface="Verdana" panose="020B0604030504040204" pitchFamily="34" charset="0"/>
              </a:rPr>
              <a:t>gibraltar</a:t>
            </a:r>
            <a:r>
              <a:rPr lang="fr-FR" altLang="fr-FR" sz="1200" dirty="0" smtClean="0">
                <a:solidFill>
                  <a:srgbClr val="222222"/>
                </a:solidFill>
                <a:latin typeface="Verdana" panose="020B0604030504040204" pitchFamily="34" charset="0"/>
                <a:ea typeface="Verdana" panose="020B0604030504040204" pitchFamily="34" charset="0"/>
              </a:rPr>
              <a:t> &gt; </a:t>
            </a:r>
            <a:endPar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fr-FR" altLang="fr-FR" sz="1200" dirty="0">
              <a:solidFill>
                <a:srgbClr val="222222"/>
              </a:solidFill>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lang="fr-FR" altLang="fr-FR" sz="1200" dirty="0">
              <a:solidFill>
                <a:srgbClr val="222222"/>
              </a:solidFill>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fr-FR" altLang="fr-FR" sz="1200" b="0" i="0" u="none" strike="noStrike" cap="none" normalizeH="0" baseline="0" dirty="0" smtClean="0">
              <a:ln>
                <a:noFill/>
              </a:ln>
              <a:solidFill>
                <a:schemeClr val="tx1"/>
              </a:solidFill>
              <a:effectLst/>
              <a:latin typeface="Verdana" panose="020B0604030504040204" pitchFamily="34" charset="0"/>
              <a:ea typeface="Verdan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fr-FR" altLang="fr-FR" sz="1200" b="1"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Jour 29 à 31:</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a:t>
            </a:r>
            <a:r>
              <a:rPr kumimoji="0" lang="fr-FR" altLang="fr-FR" sz="1200" b="0" i="0" u="none" strike="noStrike" cap="none" normalizeH="0" baseline="0" dirty="0" err="1" smtClean="0">
                <a:ln>
                  <a:noFill/>
                </a:ln>
                <a:solidFill>
                  <a:srgbClr val="222222"/>
                </a:solidFill>
                <a:effectLst/>
                <a:latin typeface="Verdana" panose="020B0604030504040204" pitchFamily="34" charset="0"/>
                <a:ea typeface="Verdana" panose="020B0604030504040204" pitchFamily="34" charset="0"/>
              </a:rPr>
              <a:t>Larceveau</a:t>
            </a:r>
            <a:r>
              <a:rPr kumimoji="0" lang="fr-FR" altLang="fr-FR" sz="1200" b="0" i="0" u="none" strike="noStrike" cap="none" normalizeH="0" baseline="0" dirty="0" smtClean="0">
                <a:ln>
                  <a:noFill/>
                </a:ln>
                <a:solidFill>
                  <a:srgbClr val="222222"/>
                </a:solidFill>
                <a:effectLst/>
                <a:latin typeface="Verdana" panose="020B0604030504040204" pitchFamily="34" charset="0"/>
                <a:ea typeface="Verdana" panose="020B0604030504040204" pitchFamily="34" charset="0"/>
              </a:rPr>
              <a:t> - St Jean Pied de Port : 19 km. Dernière randonnée de notre périple, qui s'achève aux portes des Pyrénées. St Jean Pied de Port, niché dans un écrin de verdure, où à la nuit tombée, nous pourrons arpenter ses rues illuminées.</a:t>
            </a:r>
          </a:p>
          <a:p>
            <a:pPr marL="0" marR="0" lvl="0" indent="0" algn="just" defTabSz="914400" rtl="0" eaLnBrk="0" fontAlgn="base" latinLnBrk="0" hangingPunct="0">
              <a:lnSpc>
                <a:spcPct val="100000"/>
              </a:lnSpc>
              <a:spcBef>
                <a:spcPct val="0"/>
              </a:spcBef>
              <a:spcAft>
                <a:spcPct val="0"/>
              </a:spcAft>
              <a:buClrTx/>
              <a:buSzTx/>
              <a:buFontTx/>
              <a:buNone/>
              <a:tabLst/>
            </a:pPr>
            <a:r>
              <a:rPr lang="fr-FR" altLang="fr-FR" sz="1200" dirty="0" smtClean="0">
                <a:solidFill>
                  <a:srgbClr val="222222"/>
                </a:solidFill>
                <a:latin typeface="Verdana" panose="020B0604030504040204" pitchFamily="34" charset="0"/>
                <a:ea typeface="Verdana" panose="020B0604030504040204" pitchFamily="34" charset="0"/>
              </a:rPr>
              <a:t>Fin de la Première partie  repos deux jours .</a:t>
            </a:r>
            <a:endParaRPr kumimoji="0" lang="fr-FR" altLang="fr-FR" sz="1200" b="0" i="0" u="none" strike="noStrike" cap="none" normalizeH="0" baseline="0" dirty="0" smtClean="0">
              <a:ln>
                <a:noFill/>
              </a:ln>
              <a:solidFill>
                <a:schemeClr val="tx1"/>
              </a:solidFill>
              <a:effectLst/>
              <a:latin typeface="Verdana" panose="020B0604030504040204" pitchFamily="34" charset="0"/>
              <a:ea typeface="Verdana" panose="020B0604030504040204" pitchFamily="34" charset="0"/>
            </a:endParaRPr>
          </a:p>
        </p:txBody>
      </p:sp>
      <p:pic>
        <p:nvPicPr>
          <p:cNvPr id="5" name="Picture 20" descr="RÃ©sultat de recherche d'images pour &quot;miramont sensacq&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23569" y="178907"/>
            <a:ext cx="1879165" cy="1451956"/>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RÃ©sultat de recherche d'images pour &quot;pimbo&quot;"/>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10229706" y="178908"/>
            <a:ext cx="1879165" cy="1450388"/>
          </a:xfrm>
          <a:prstGeom prst="rect">
            <a:avLst/>
          </a:prstGeom>
          <a:noFill/>
          <a:extLst>
            <a:ext uri="{909E8E84-426E-40DD-AFC4-6F175D3DCCD1}">
              <a14:hiddenFill xmlns:a14="http://schemas.microsoft.com/office/drawing/2010/main">
                <a:solidFill>
                  <a:srgbClr val="FFFFFF"/>
                </a:solidFill>
              </a14:hiddenFill>
            </a:ext>
          </a:extLst>
        </p:spPr>
      </p:pic>
      <p:pic>
        <p:nvPicPr>
          <p:cNvPr id="14346" name="Picture 10" descr="RÃ©sultat de recherche d'images pour &quot;maslacq compostelle&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23569" y="1824827"/>
            <a:ext cx="1864821"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4348" name="Picture 12" descr="RÃ©sultat de recherche d'images pour &quot;navarrenx compostelle&quo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244050" y="1824826"/>
            <a:ext cx="1864821"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4350" name="Picture 14" descr="RÃ©sultat de recherche d'images pour &quot;navarrenx compostelle&quo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30741" y="3469180"/>
            <a:ext cx="1879165"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4352" name="Picture 16" descr="RÃ©sultat de recherche d'images pour &quot;aroue compostelle&quo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229706" y="3469179"/>
            <a:ext cx="1857649"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4354" name="Picture 18" descr="Image associÃ©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223568" y="5113533"/>
            <a:ext cx="1864821"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4358" name="Picture 22" descr="RÃ©sultat de recherche d'images pour &quot;saint jean pied de port pelerin&quot;"/>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244050" y="5113532"/>
            <a:ext cx="1843305" cy="145038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0222535" y="181277"/>
            <a:ext cx="824265" cy="276999"/>
          </a:xfrm>
          <a:prstGeom prst="rect">
            <a:avLst/>
          </a:prstGeom>
        </p:spPr>
        <p:txBody>
          <a:bodyPr wrap="none">
            <a:spAutoFit/>
          </a:bodyPr>
          <a:lstStyle/>
          <a:p>
            <a:r>
              <a:rPr lang="fr-FR" altLang="fr-FR" sz="1200" dirty="0">
                <a:solidFill>
                  <a:srgbClr val="222222"/>
                </a:solidFill>
                <a:latin typeface="Verdana" panose="020B0604030504040204" pitchFamily="34" charset="0"/>
                <a:ea typeface="Verdana" panose="020B0604030504040204" pitchFamily="34" charset="0"/>
              </a:rPr>
              <a:t>bastides</a:t>
            </a:r>
            <a:endParaRPr lang="fr-FR" sz="1200" dirty="0"/>
          </a:p>
        </p:txBody>
      </p:sp>
      <p:sp>
        <p:nvSpPr>
          <p:cNvPr id="6" name="Rectangle 5"/>
          <p:cNvSpPr/>
          <p:nvPr/>
        </p:nvSpPr>
        <p:spPr>
          <a:xfrm>
            <a:off x="8292303" y="4961132"/>
            <a:ext cx="1764137" cy="276999"/>
          </a:xfrm>
          <a:prstGeom prst="rect">
            <a:avLst/>
          </a:prstGeom>
        </p:spPr>
        <p:txBody>
          <a:bodyPr wrap="none">
            <a:spAutoFit/>
          </a:bodyPr>
          <a:lstStyle/>
          <a:p>
            <a:r>
              <a:rPr lang="fr-FR" altLang="fr-FR" sz="1200" dirty="0">
                <a:solidFill>
                  <a:srgbClr val="222222"/>
                </a:solidFill>
                <a:latin typeface="Verdana" panose="020B0604030504040204" pitchFamily="34" charset="0"/>
                <a:ea typeface="Verdana" panose="020B0604030504040204" pitchFamily="34" charset="0"/>
              </a:rPr>
              <a:t>la </a:t>
            </a:r>
            <a:r>
              <a:rPr lang="fr-FR" altLang="fr-FR" sz="1200" dirty="0" smtClean="0">
                <a:solidFill>
                  <a:srgbClr val="222222"/>
                </a:solidFill>
                <a:latin typeface="Verdana" panose="020B0604030504040204" pitchFamily="34" charset="0"/>
                <a:ea typeface="Verdana" panose="020B0604030504040204" pitchFamily="34" charset="0"/>
              </a:rPr>
              <a:t>stèle </a:t>
            </a:r>
            <a:r>
              <a:rPr lang="fr-FR" altLang="fr-FR" sz="1200" dirty="0">
                <a:solidFill>
                  <a:srgbClr val="222222"/>
                </a:solidFill>
                <a:latin typeface="Verdana" panose="020B0604030504040204" pitchFamily="34" charset="0"/>
                <a:ea typeface="Verdana" panose="020B0604030504040204" pitchFamily="34" charset="0"/>
              </a:rPr>
              <a:t>de </a:t>
            </a:r>
            <a:r>
              <a:rPr lang="fr-FR" altLang="fr-FR" sz="1200" dirty="0" smtClean="0">
                <a:solidFill>
                  <a:srgbClr val="222222"/>
                </a:solidFill>
                <a:latin typeface="Verdana" panose="020B0604030504040204" pitchFamily="34" charset="0"/>
                <a:ea typeface="Verdana" panose="020B0604030504040204" pitchFamily="34" charset="0"/>
              </a:rPr>
              <a:t>Gibraltar </a:t>
            </a:r>
            <a:endParaRPr lang="fr-FR" sz="1200" dirty="0"/>
          </a:p>
        </p:txBody>
      </p:sp>
      <p:sp>
        <p:nvSpPr>
          <p:cNvPr id="7" name="Rectangle 6"/>
          <p:cNvSpPr/>
          <p:nvPr/>
        </p:nvSpPr>
        <p:spPr>
          <a:xfrm>
            <a:off x="10268148" y="5099631"/>
            <a:ext cx="1795107" cy="276999"/>
          </a:xfrm>
          <a:prstGeom prst="rect">
            <a:avLst/>
          </a:prstGeom>
        </p:spPr>
        <p:txBody>
          <a:bodyPr wrap="none">
            <a:spAutoFit/>
          </a:bodyPr>
          <a:lstStyle/>
          <a:p>
            <a:r>
              <a:rPr lang="fr-FR" altLang="fr-FR" sz="1200" dirty="0">
                <a:solidFill>
                  <a:srgbClr val="222222"/>
                </a:solidFill>
                <a:latin typeface="Verdana" panose="020B0604030504040204" pitchFamily="34" charset="0"/>
                <a:ea typeface="Verdana" panose="020B0604030504040204" pitchFamily="34" charset="0"/>
              </a:rPr>
              <a:t>St Jean Pied de Port </a:t>
            </a:r>
            <a:endParaRPr lang="fr-FR" sz="1200" dirty="0"/>
          </a:p>
        </p:txBody>
      </p:sp>
    </p:spTree>
    <p:extLst>
      <p:ext uri="{BB962C8B-B14F-4D97-AF65-F5344CB8AC3E}">
        <p14:creationId xmlns:p14="http://schemas.microsoft.com/office/powerpoint/2010/main" val="13003179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2111432" y="1097280"/>
            <a:ext cx="10008523" cy="4946073"/>
          </a:xfrm>
          <a:prstGeom prst="rect">
            <a:avLst/>
          </a:prstGeom>
        </p:spPr>
      </p:pic>
      <p:pic>
        <p:nvPicPr>
          <p:cNvPr id="3" name="Picture 2" descr="http://3.bp.blogspot.com/-cvxVtZEkp7Q/T5KHTEGuvhI/AAAAAAAAD1g/YuoiVbZ8K2w/s320/peregrino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143" y="2169621"/>
            <a:ext cx="1666875" cy="26582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32094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8764" y="1737190"/>
            <a:ext cx="7789025" cy="1384995"/>
          </a:xfrm>
          <a:prstGeom prst="rect">
            <a:avLst/>
          </a:prstGeom>
        </p:spPr>
        <p:txBody>
          <a:bodyPr wrap="square">
            <a:spAutoFit/>
          </a:bodyPr>
          <a:lstStyle/>
          <a:p>
            <a:pPr algn="just" defTabSz="914400" eaLnBrk="0" fontAlgn="base" hangingPunct="0">
              <a:spcBef>
                <a:spcPct val="0"/>
              </a:spcBef>
              <a:spcAft>
                <a:spcPct val="0"/>
              </a:spcAft>
            </a:pPr>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1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smtClean="0">
                <a:solidFill>
                  <a:srgbClr val="222222"/>
                </a:solidFill>
                <a:latin typeface="Verdana" panose="020B0604030504040204" pitchFamily="34" charset="0"/>
                <a:ea typeface="Verdana" panose="020B0604030504040204" pitchFamily="34" charset="0"/>
              </a:rPr>
              <a:t>St </a:t>
            </a:r>
            <a:r>
              <a:rPr lang="fr-FR" altLang="fr-FR" sz="1200" dirty="0">
                <a:solidFill>
                  <a:srgbClr val="222222"/>
                </a:solidFill>
                <a:latin typeface="Verdana" panose="020B0604030504040204" pitchFamily="34" charset="0"/>
                <a:ea typeface="Verdana" panose="020B0604030504040204" pitchFamily="34" charset="0"/>
              </a:rPr>
              <a:t>Jean Pied de Port </a:t>
            </a:r>
            <a:r>
              <a:rPr lang="fr-FR" altLang="fr-FR" sz="1200" dirty="0" smtClean="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Roncavalles</a:t>
            </a:r>
            <a:r>
              <a:rPr lang="fr-FR" altLang="fr-FR" sz="1200" dirty="0" smtClean="0">
                <a:solidFill>
                  <a:srgbClr val="222222"/>
                </a:solidFill>
                <a:latin typeface="Verdana" panose="020B0604030504040204" pitchFamily="34" charset="0"/>
                <a:ea typeface="Verdana" panose="020B0604030504040204" pitchFamily="34" charset="0"/>
              </a:rPr>
              <a:t>: 25,77 </a:t>
            </a:r>
            <a:r>
              <a:rPr lang="fr-FR" altLang="fr-FR" sz="1200" dirty="0">
                <a:solidFill>
                  <a:srgbClr val="222222"/>
                </a:solidFill>
                <a:latin typeface="Verdana" panose="020B0604030504040204" pitchFamily="34" charset="0"/>
                <a:ea typeface="Verdana" panose="020B0604030504040204" pitchFamily="34" charset="0"/>
              </a:rPr>
              <a:t>km</a:t>
            </a:r>
            <a:r>
              <a:rPr lang="fr-FR" altLang="fr-FR" sz="1200" dirty="0" smtClean="0">
                <a:solidFill>
                  <a:srgbClr val="222222"/>
                </a:solidFill>
                <a:latin typeface="Verdana" panose="020B0604030504040204" pitchFamily="34" charset="0"/>
                <a:ea typeface="Verdana" panose="020B0604030504040204" pitchFamily="34" charset="0"/>
              </a:rPr>
              <a:t>.</a:t>
            </a:r>
            <a:r>
              <a:rPr lang="fr-FR" sz="1200" dirty="0">
                <a:solidFill>
                  <a:srgbClr val="333333"/>
                </a:solidFill>
                <a:latin typeface="Roboto"/>
              </a:rPr>
              <a:t> </a:t>
            </a:r>
            <a:r>
              <a:rPr lang="fr-FR" sz="1200" dirty="0">
                <a:solidFill>
                  <a:srgbClr val="333333"/>
                </a:solidFill>
                <a:latin typeface="Verdana" panose="020B0604030504040204" pitchFamily="34" charset="0"/>
                <a:ea typeface="Verdana" panose="020B0604030504040204" pitchFamily="34" charset="0"/>
              </a:rPr>
              <a:t>Cette première étape, avec une longue montée des Pyrénées, est très rude, pas seulement parce que les pèlerins ne sont pas encore bien rodés, mais aussi parce que à part Hondo, il n'y a jusqu'à </a:t>
            </a:r>
            <a:r>
              <a:rPr lang="fr-FR" sz="1200" dirty="0" err="1">
                <a:solidFill>
                  <a:srgbClr val="333333"/>
                </a:solidFill>
                <a:latin typeface="Verdana" panose="020B0604030504040204" pitchFamily="34" charset="0"/>
                <a:ea typeface="Verdana" panose="020B0604030504040204" pitchFamily="34" charset="0"/>
              </a:rPr>
              <a:t>Roncesvalles</a:t>
            </a:r>
            <a:r>
              <a:rPr lang="fr-FR" sz="1200" dirty="0">
                <a:solidFill>
                  <a:srgbClr val="333333"/>
                </a:solidFill>
                <a:latin typeface="Verdana" panose="020B0604030504040204" pitchFamily="34" charset="0"/>
                <a:ea typeface="Verdana" panose="020B0604030504040204" pitchFamily="34" charset="0"/>
              </a:rPr>
              <a:t> aucune possibilité de se ravitailler ou de s'héberger. Par contre, nous pouvons trouver assez de places pour se loger, même en haute saison, dans le couvent Santa Maria de </a:t>
            </a:r>
            <a:r>
              <a:rPr lang="fr-FR" sz="1200" dirty="0" err="1">
                <a:solidFill>
                  <a:srgbClr val="333333"/>
                </a:solidFill>
                <a:latin typeface="Verdana" panose="020B0604030504040204" pitchFamily="34" charset="0"/>
                <a:ea typeface="Verdana" panose="020B0604030504040204" pitchFamily="34" charset="0"/>
              </a:rPr>
              <a:t>Roncesvalles</a:t>
            </a:r>
            <a:r>
              <a:rPr lang="fr-FR" sz="1200" dirty="0">
                <a:solidFill>
                  <a:srgbClr val="333333"/>
                </a:solidFill>
                <a:latin typeface="Verdana" panose="020B0604030504040204" pitchFamily="34" charset="0"/>
                <a:ea typeface="Verdana" panose="020B0604030504040204" pitchFamily="34" charset="0"/>
              </a:rPr>
              <a:t>. Celui qui termine cette étape sans problème peut s'estimer être en bonne forme.</a:t>
            </a:r>
            <a:endParaRPr lang="fr-FR" sz="1200" dirty="0">
              <a:latin typeface="Verdana" panose="020B0604030504040204" pitchFamily="34" charset="0"/>
              <a:ea typeface="Verdana" panose="020B0604030504040204" pitchFamily="34" charset="0"/>
            </a:endParaRPr>
          </a:p>
          <a:p>
            <a:pPr lvl="0" algn="just" defTabSz="914400" eaLnBrk="0" fontAlgn="base" hangingPunct="0">
              <a:spcBef>
                <a:spcPct val="0"/>
              </a:spcBef>
              <a:spcAft>
                <a:spcPct val="0"/>
              </a:spcAft>
            </a:pPr>
            <a:r>
              <a:rPr lang="fr-FR" altLang="fr-FR" sz="1200" dirty="0" smtClean="0">
                <a:solidFill>
                  <a:srgbClr val="222222"/>
                </a:solidFill>
                <a:latin typeface="Verdana" panose="020B0604030504040204" pitchFamily="34" charset="0"/>
                <a:ea typeface="Verdana" panose="020B0604030504040204" pitchFamily="34" charset="0"/>
              </a:rPr>
              <a:t> </a:t>
            </a:r>
            <a:endParaRPr lang="fr-FR" altLang="fr-FR" sz="1200" dirty="0">
              <a:latin typeface="Verdana" panose="020B0604030504040204" pitchFamily="34" charset="0"/>
              <a:ea typeface="Verdana" panose="020B0604030504040204" pitchFamily="34" charset="0"/>
            </a:endParaRPr>
          </a:p>
        </p:txBody>
      </p:sp>
      <p:sp>
        <p:nvSpPr>
          <p:cNvPr id="3" name="Rectangle 2"/>
          <p:cNvSpPr/>
          <p:nvPr/>
        </p:nvSpPr>
        <p:spPr>
          <a:xfrm>
            <a:off x="1122218" y="277243"/>
            <a:ext cx="10698480" cy="461665"/>
          </a:xfrm>
          <a:prstGeom prst="rect">
            <a:avLst/>
          </a:prstGeom>
        </p:spPr>
        <p:txBody>
          <a:bodyPr wrap="square">
            <a:spAutoFit/>
          </a:bodyPr>
          <a:lstStyle/>
          <a:p>
            <a:r>
              <a:rPr lang="fr-FR" sz="1200" dirty="0">
                <a:solidFill>
                  <a:srgbClr val="333333"/>
                </a:solidFill>
                <a:latin typeface="Roboto"/>
              </a:rPr>
              <a:t>De nombreux pèlerins commencent le pèlerinage de Saint-Jacques de Compostelle à Saint-Jean-Pied-de-Port et si quelqu'un parle de l'unique pèlerinage de Saint-Jacques de Compostelle, il pense aussitôt au </a:t>
            </a:r>
            <a:r>
              <a:rPr lang="fr-FR" sz="1200" dirty="0" err="1">
                <a:solidFill>
                  <a:srgbClr val="333333"/>
                </a:solidFill>
                <a:latin typeface="Roboto"/>
              </a:rPr>
              <a:t>Camino</a:t>
            </a:r>
            <a:r>
              <a:rPr lang="fr-FR" sz="1200" dirty="0">
                <a:solidFill>
                  <a:srgbClr val="333333"/>
                </a:solidFill>
                <a:latin typeface="Roboto"/>
              </a:rPr>
              <a:t> </a:t>
            </a:r>
            <a:r>
              <a:rPr lang="fr-FR" sz="1200" dirty="0" err="1">
                <a:solidFill>
                  <a:srgbClr val="333333"/>
                </a:solidFill>
                <a:latin typeface="Roboto"/>
              </a:rPr>
              <a:t>Francés</a:t>
            </a:r>
            <a:r>
              <a:rPr lang="fr-FR" sz="1200" dirty="0">
                <a:solidFill>
                  <a:srgbClr val="333333"/>
                </a:solidFill>
                <a:latin typeface="Roboto"/>
              </a:rPr>
              <a:t>. </a:t>
            </a:r>
            <a:endParaRPr lang="fr-FR" sz="1200" dirty="0"/>
          </a:p>
        </p:txBody>
      </p:sp>
      <p:pic>
        <p:nvPicPr>
          <p:cNvPr id="5" name="Picture 24" descr="RÃ©sultat de recherche d'images pour &quot;saint jean pied de port roncesvalles&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7789" y="1487130"/>
            <a:ext cx="1857649"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Vista de Roncesvalles - Turismo en Navarr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41279" y="1487129"/>
            <a:ext cx="1857649" cy="145038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98764" y="3374659"/>
            <a:ext cx="7730836" cy="1015663"/>
          </a:xfrm>
          <a:prstGeom prst="rect">
            <a:avLst/>
          </a:prstGeom>
        </p:spPr>
        <p:txBody>
          <a:bodyPr wrap="square">
            <a:spAutoFit/>
          </a:bodyPr>
          <a:lstStyle/>
          <a:p>
            <a:pPr lvl="0" algn="just" defTabSz="914400" eaLnBrk="0" fontAlgn="base" hangingPunct="0">
              <a:spcBef>
                <a:spcPct val="0"/>
              </a:spcBef>
              <a:spcAft>
                <a:spcPct val="0"/>
              </a:spcAft>
            </a:pPr>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2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Roncevalles</a:t>
            </a:r>
            <a:r>
              <a:rPr lang="fr-FR" altLang="fr-FR" sz="1200" dirty="0" smtClean="0">
                <a:solidFill>
                  <a:srgbClr val="222222"/>
                </a:solidFill>
                <a:latin typeface="Verdana" panose="020B0604030504040204" pitchFamily="34" charset="0"/>
                <a:ea typeface="Verdana" panose="020B0604030504040204" pitchFamily="34" charset="0"/>
              </a:rPr>
              <a:t> – </a:t>
            </a:r>
            <a:r>
              <a:rPr lang="fr-FR" altLang="fr-FR" sz="1200" dirty="0" err="1" smtClean="0">
                <a:solidFill>
                  <a:srgbClr val="222222"/>
                </a:solidFill>
                <a:latin typeface="Verdana" panose="020B0604030504040204" pitchFamily="34" charset="0"/>
                <a:ea typeface="Verdana" panose="020B0604030504040204" pitchFamily="34" charset="0"/>
              </a:rPr>
              <a:t>Zubiri</a:t>
            </a:r>
            <a:r>
              <a:rPr lang="fr-FR" altLang="fr-FR" sz="1200" dirty="0" smtClean="0">
                <a:solidFill>
                  <a:srgbClr val="222222"/>
                </a:solidFill>
                <a:latin typeface="Verdana" panose="020B0604030504040204" pitchFamily="34" charset="0"/>
                <a:ea typeface="Verdana" panose="020B0604030504040204" pitchFamily="34" charset="0"/>
              </a:rPr>
              <a:t> 28 km: </a:t>
            </a:r>
            <a:r>
              <a:rPr lang="fr-FR" sz="1200" dirty="0">
                <a:latin typeface="Verdana" panose="020B0604030504040204" pitchFamily="34" charset="0"/>
                <a:ea typeface="Verdana" panose="020B0604030504040204" pitchFamily="34" charset="0"/>
              </a:rPr>
              <a:t>Après avoir, le jour précédent, atteint l'Espagne avec beaucoup de dénivelé, la journée d'aujourd'hui sera plus tranquille. Notre première randonnée dans la région de Navarre nous mène au début à droite et à gauche sur les hauteurs de la route principale, à travers bois, champs et pâturages. Après Alto </a:t>
            </a:r>
            <a:r>
              <a:rPr lang="fr-FR" sz="1200" dirty="0" err="1">
                <a:latin typeface="Verdana" panose="020B0604030504040204" pitchFamily="34" charset="0"/>
                <a:ea typeface="Verdana" panose="020B0604030504040204" pitchFamily="34" charset="0"/>
              </a:rPr>
              <a:t>Erro</a:t>
            </a:r>
            <a:r>
              <a:rPr lang="fr-FR" sz="1200" dirty="0">
                <a:latin typeface="Verdana" panose="020B0604030504040204" pitchFamily="34" charset="0"/>
                <a:ea typeface="Verdana" panose="020B0604030504040204" pitchFamily="34" charset="0"/>
              </a:rPr>
              <a:t>, une descente raide, attention aux genoux, nous mène jusqu'à </a:t>
            </a:r>
            <a:r>
              <a:rPr lang="fr-FR" sz="1200" dirty="0" err="1">
                <a:latin typeface="Verdana" panose="020B0604030504040204" pitchFamily="34" charset="0"/>
                <a:ea typeface="Verdana" panose="020B0604030504040204" pitchFamily="34" charset="0"/>
              </a:rPr>
              <a:t>Zubiri</a:t>
            </a:r>
            <a:r>
              <a:rPr lang="fr-FR" sz="1200" dirty="0">
                <a:latin typeface="Verdana" panose="020B0604030504040204" pitchFamily="34" charset="0"/>
                <a:ea typeface="Verdana" panose="020B0604030504040204" pitchFamily="34" charset="0"/>
              </a:rPr>
              <a:t>.</a:t>
            </a:r>
            <a:r>
              <a:rPr lang="fr-FR" altLang="fr-FR" sz="1200" dirty="0" smtClean="0">
                <a:solidFill>
                  <a:srgbClr val="222222"/>
                </a:solidFill>
                <a:latin typeface="Verdana" panose="020B0604030504040204" pitchFamily="34" charset="0"/>
                <a:ea typeface="Verdana" panose="020B0604030504040204" pitchFamily="34" charset="0"/>
              </a:rPr>
              <a:t>.</a:t>
            </a:r>
            <a:endParaRPr lang="fr-FR" altLang="fr-FR" sz="1200" dirty="0">
              <a:solidFill>
                <a:srgbClr val="222222"/>
              </a:solidFill>
              <a:latin typeface="Verdana" panose="020B0604030504040204" pitchFamily="34" charset="0"/>
              <a:ea typeface="Verdana" panose="020B0604030504040204" pitchFamily="34" charset="0"/>
            </a:endParaRPr>
          </a:p>
        </p:txBody>
      </p:sp>
      <p:sp>
        <p:nvSpPr>
          <p:cNvPr id="6" name="Rectangle 5"/>
          <p:cNvSpPr/>
          <p:nvPr/>
        </p:nvSpPr>
        <p:spPr>
          <a:xfrm>
            <a:off x="498764" y="4825539"/>
            <a:ext cx="7730836" cy="646331"/>
          </a:xfrm>
          <a:prstGeom prst="rect">
            <a:avLst/>
          </a:prstGeom>
        </p:spPr>
        <p:txBody>
          <a:bodyPr wrap="square">
            <a:spAutoFit/>
          </a:bodyPr>
          <a:lstStyle/>
          <a:p>
            <a:pPr lvl="0" algn="just" defTabSz="914400" eaLnBrk="0" fontAlgn="base" hangingPunct="0">
              <a:spcBef>
                <a:spcPct val="0"/>
              </a:spcBef>
              <a:spcAft>
                <a:spcPct val="0"/>
              </a:spcAft>
            </a:pPr>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3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Zubiri</a:t>
            </a:r>
            <a:r>
              <a:rPr lang="fr-FR" altLang="fr-FR" sz="1200" dirty="0" smtClean="0">
                <a:solidFill>
                  <a:srgbClr val="222222"/>
                </a:solidFill>
                <a:latin typeface="Verdana" panose="020B0604030504040204" pitchFamily="34" charset="0"/>
                <a:ea typeface="Verdana" panose="020B0604030504040204" pitchFamily="34" charset="0"/>
              </a:rPr>
              <a:t> - Pamplona: 21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smtClean="0">
                <a:latin typeface="Verdana" panose="020B0604030504040204" pitchFamily="34" charset="0"/>
                <a:ea typeface="Verdana" panose="020B0604030504040204" pitchFamily="34" charset="0"/>
              </a:rPr>
              <a:t>nous </a:t>
            </a:r>
            <a:r>
              <a:rPr lang="fr-FR" sz="1200" dirty="0">
                <a:latin typeface="Verdana" panose="020B0604030504040204" pitchFamily="34" charset="0"/>
                <a:ea typeface="Verdana" panose="020B0604030504040204" pitchFamily="34" charset="0"/>
              </a:rPr>
              <a:t>marchons pratiquement toute la journée, avec peu de dénivelé, le long du Rio </a:t>
            </a:r>
            <a:r>
              <a:rPr lang="fr-FR" sz="1200" dirty="0" err="1">
                <a:latin typeface="Verdana" panose="020B0604030504040204" pitchFamily="34" charset="0"/>
                <a:ea typeface="Verdana" panose="020B0604030504040204" pitchFamily="34" charset="0"/>
              </a:rPr>
              <a:t>Arga</a:t>
            </a:r>
            <a:r>
              <a:rPr lang="fr-FR" sz="1200" dirty="0">
                <a:latin typeface="Verdana" panose="020B0604030504040204" pitchFamily="34" charset="0"/>
                <a:ea typeface="Verdana" panose="020B0604030504040204" pitchFamily="34" charset="0"/>
              </a:rPr>
              <a:t> jusqu'à Pampelune. Cela nous laisse le temps de réfléchir ce que nous feront là-bas : une visite de la Plaza </a:t>
            </a:r>
            <a:r>
              <a:rPr lang="fr-FR" sz="1200" dirty="0" err="1">
                <a:latin typeface="Verdana" panose="020B0604030504040204" pitchFamily="34" charset="0"/>
                <a:ea typeface="Verdana" panose="020B0604030504040204" pitchFamily="34" charset="0"/>
              </a:rPr>
              <a:t>del</a:t>
            </a:r>
            <a:r>
              <a:rPr lang="fr-FR" sz="1200" dirty="0">
                <a:latin typeface="Verdana" panose="020B0604030504040204" pitchFamily="34" charset="0"/>
                <a:ea typeface="Verdana" panose="020B0604030504040204" pitchFamily="34" charset="0"/>
              </a:rPr>
              <a:t> Castillo et de la cathédrale est presque obligatoire</a:t>
            </a:r>
            <a:r>
              <a:rPr lang="fr-FR" altLang="fr-FR" sz="1200" dirty="0" smtClean="0">
                <a:solidFill>
                  <a:srgbClr val="222222"/>
                </a:solidFill>
                <a:latin typeface="Verdana" panose="020B0604030504040204" pitchFamily="34" charset="0"/>
                <a:ea typeface="Verdana" panose="020B0604030504040204" pitchFamily="34" charset="0"/>
              </a:rPr>
              <a:t>.</a:t>
            </a:r>
            <a:endParaRPr lang="fr-FR" altLang="fr-FR" sz="1200" dirty="0">
              <a:solidFill>
                <a:srgbClr val="222222"/>
              </a:solidFill>
              <a:latin typeface="Verdana" panose="020B0604030504040204" pitchFamily="34" charset="0"/>
              <a:ea typeface="Verdana" panose="020B0604030504040204" pitchFamily="34" charset="0"/>
            </a:endParaRPr>
          </a:p>
        </p:txBody>
      </p:sp>
      <p:sp>
        <p:nvSpPr>
          <p:cNvPr id="7" name="Rectangle 6"/>
          <p:cNvSpPr/>
          <p:nvPr/>
        </p:nvSpPr>
        <p:spPr>
          <a:xfrm>
            <a:off x="556954" y="5893481"/>
            <a:ext cx="7730835" cy="923330"/>
          </a:xfrm>
          <a:prstGeom prst="rect">
            <a:avLst/>
          </a:prstGeom>
        </p:spPr>
        <p:txBody>
          <a:bodyPr wrap="square">
            <a:spAutoFit/>
          </a:bodyPr>
          <a:lstStyle/>
          <a:p>
            <a:pPr lvl="0" algn="just" defTabSz="914400" eaLnBrk="0" fontAlgn="base" hangingPunct="0">
              <a:spcBef>
                <a:spcPct val="0"/>
              </a:spcBef>
              <a:spcAft>
                <a:spcPct val="0"/>
              </a:spcAft>
            </a:pPr>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4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smtClean="0">
                <a:solidFill>
                  <a:srgbClr val="222222"/>
                </a:solidFill>
                <a:latin typeface="Verdana" panose="020B0604030504040204" pitchFamily="34" charset="0"/>
                <a:ea typeface="Verdana" panose="020B0604030504040204" pitchFamily="34" charset="0"/>
              </a:rPr>
              <a:t>Pamplona – </a:t>
            </a:r>
            <a:r>
              <a:rPr lang="fr-FR" altLang="fr-FR" sz="1200" dirty="0" err="1" smtClean="0">
                <a:solidFill>
                  <a:srgbClr val="222222"/>
                </a:solidFill>
                <a:latin typeface="Verdana" panose="020B0604030504040204" pitchFamily="34" charset="0"/>
                <a:ea typeface="Verdana" panose="020B0604030504040204" pitchFamily="34" charset="0"/>
              </a:rPr>
              <a:t>Puente</a:t>
            </a:r>
            <a:r>
              <a:rPr lang="fr-FR" altLang="fr-FR" sz="1200" dirty="0" smtClean="0">
                <a:solidFill>
                  <a:srgbClr val="222222"/>
                </a:solidFill>
                <a:latin typeface="Verdana" panose="020B0604030504040204" pitchFamily="34" charset="0"/>
                <a:ea typeface="Verdana" panose="020B0604030504040204" pitchFamily="34" charset="0"/>
              </a:rPr>
              <a:t> de la Reina: 20 </a:t>
            </a:r>
            <a:r>
              <a:rPr lang="fr-FR" altLang="fr-FR" sz="1200" dirty="0">
                <a:solidFill>
                  <a:srgbClr val="222222"/>
                </a:solidFill>
                <a:latin typeface="Verdana" panose="020B0604030504040204" pitchFamily="34" charset="0"/>
                <a:ea typeface="Verdana" panose="020B0604030504040204" pitchFamily="34" charset="0"/>
              </a:rPr>
              <a:t>km</a:t>
            </a:r>
            <a:r>
              <a:rPr lang="fr-FR" altLang="fr-FR" sz="1200" dirty="0" smtClean="0">
                <a:solidFill>
                  <a:srgbClr val="222222"/>
                </a:solidFill>
                <a:latin typeface="Verdana" panose="020B0604030504040204" pitchFamily="34" charset="0"/>
                <a:ea typeface="Verdana" panose="020B0604030504040204" pitchFamily="34" charset="0"/>
              </a:rPr>
              <a:t>.</a:t>
            </a:r>
            <a:r>
              <a:rPr lang="fr-FR" dirty="0"/>
              <a:t> </a:t>
            </a:r>
            <a:r>
              <a:rPr lang="fr-FR" sz="1200" dirty="0">
                <a:latin typeface="Verdana" panose="020B0604030504040204" pitchFamily="34" charset="0"/>
                <a:ea typeface="Verdana" panose="020B0604030504040204" pitchFamily="34" charset="0"/>
              </a:rPr>
              <a:t>Notre lieu d'étape, </a:t>
            </a:r>
            <a:r>
              <a:rPr lang="fr-FR" sz="1200" dirty="0" err="1">
                <a:latin typeface="Verdana" panose="020B0604030504040204" pitchFamily="34" charset="0"/>
                <a:ea typeface="Verdana" panose="020B0604030504040204" pitchFamily="34" charset="0"/>
              </a:rPr>
              <a:t>Puente</a:t>
            </a:r>
            <a:r>
              <a:rPr lang="fr-FR" sz="1200" dirty="0">
                <a:latin typeface="Verdana" panose="020B0604030504040204" pitchFamily="34" charset="0"/>
                <a:ea typeface="Verdana" panose="020B0604030504040204" pitchFamily="34" charset="0"/>
              </a:rPr>
              <a:t> la Reina est connu pour son pont «</a:t>
            </a:r>
            <a:r>
              <a:rPr lang="fr-FR" sz="1200" dirty="0" err="1">
                <a:latin typeface="Verdana" panose="020B0604030504040204" pitchFamily="34" charset="0"/>
                <a:ea typeface="Verdana" panose="020B0604030504040204" pitchFamily="34" charset="0"/>
              </a:rPr>
              <a:t>Puente</a:t>
            </a:r>
            <a:r>
              <a:rPr lang="fr-FR" sz="1200" dirty="0">
                <a:latin typeface="Verdana" panose="020B0604030504040204" pitchFamily="34" charset="0"/>
                <a:ea typeface="Verdana" panose="020B0604030504040204" pitchFamily="34" charset="0"/>
              </a:rPr>
              <a:t> de los </a:t>
            </a:r>
            <a:r>
              <a:rPr lang="fr-FR" sz="1200" dirty="0" err="1">
                <a:latin typeface="Verdana" panose="020B0604030504040204" pitchFamily="34" charset="0"/>
                <a:ea typeface="Verdana" panose="020B0604030504040204" pitchFamily="34" charset="0"/>
              </a:rPr>
              <a:t>Peregrinos</a:t>
            </a:r>
            <a:r>
              <a:rPr lang="fr-FR" sz="1200" dirty="0">
                <a:latin typeface="Verdana" panose="020B0604030504040204" pitchFamily="34" charset="0"/>
                <a:ea typeface="Verdana" panose="020B0604030504040204" pitchFamily="34" charset="0"/>
              </a:rPr>
              <a:t>» sur le Rio </a:t>
            </a:r>
            <a:r>
              <a:rPr lang="fr-FR" sz="1200" dirty="0" err="1">
                <a:latin typeface="Verdana" panose="020B0604030504040204" pitchFamily="34" charset="0"/>
                <a:ea typeface="Verdana" panose="020B0604030504040204" pitchFamily="34" charset="0"/>
              </a:rPr>
              <a:t>Arga</a:t>
            </a:r>
            <a:r>
              <a:rPr lang="fr-FR" sz="1200" dirty="0">
                <a:latin typeface="Verdana" panose="020B0604030504040204" pitchFamily="34" charset="0"/>
                <a:ea typeface="Verdana" panose="020B0604030504040204" pitchFamily="34" charset="0"/>
              </a:rPr>
              <a:t>, pont du 11ème siècle, construit exprès pour les pèlerins. L'église Santa Maria de los Huertas, avec son hôpital, fut également construite pour les pèlerins.</a:t>
            </a:r>
            <a:endParaRPr lang="fr-FR" altLang="fr-FR" sz="1200" dirty="0">
              <a:solidFill>
                <a:srgbClr val="222222"/>
              </a:solidFill>
              <a:latin typeface="Verdana" panose="020B0604030504040204" pitchFamily="34" charset="0"/>
              <a:ea typeface="Verdana" panose="020B0604030504040204" pitchFamily="34" charset="0"/>
            </a:endParaRPr>
          </a:p>
        </p:txBody>
      </p:sp>
      <p:pic>
        <p:nvPicPr>
          <p:cNvPr id="15366" name="Picture 6" descr="RÃ©sultat de recherche d'images pour &quot;roncesvalles&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87789" y="3157295"/>
            <a:ext cx="1857649"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5368" name="Picture 8" descr="RÃ©sultat de recherche d'images pour &quot;zubiri village&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41279" y="3183681"/>
            <a:ext cx="1857649"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5372" name="Picture 12" descr="RÃ©sultat de recherche d'images pour &quot;pamplona&quo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6615" y="4827460"/>
            <a:ext cx="1857649" cy="1466564"/>
          </a:xfrm>
          <a:prstGeom prst="rect">
            <a:avLst/>
          </a:prstGeom>
          <a:noFill/>
          <a:extLst>
            <a:ext uri="{909E8E84-426E-40DD-AFC4-6F175D3DCCD1}">
              <a14:hiddenFill xmlns:a14="http://schemas.microsoft.com/office/drawing/2010/main">
                <a:solidFill>
                  <a:srgbClr val="FFFFFF"/>
                </a:solidFill>
              </a14:hiddenFill>
            </a:ext>
          </a:extLst>
        </p:spPr>
      </p:pic>
      <p:pic>
        <p:nvPicPr>
          <p:cNvPr id="15374" name="Picture 14" descr="RÃ©sultat de recherche d'images pour &quot;puente de la reina&quo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334351" y="4825539"/>
            <a:ext cx="1857649" cy="1431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3911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0823" y="324165"/>
            <a:ext cx="7797337" cy="830997"/>
          </a:xfrm>
          <a:prstGeom prst="rect">
            <a:avLst/>
          </a:prstGeom>
        </p:spPr>
        <p:txBody>
          <a:bodyPr wrap="square">
            <a:spAutoFit/>
          </a:bodyPr>
          <a:lstStyle/>
          <a:p>
            <a:pPr lvl="0" algn="just" defTabSz="914400" eaLnBrk="0" fontAlgn="base" hangingPunct="0">
              <a:spcBef>
                <a:spcPct val="0"/>
              </a:spcBef>
              <a:spcAft>
                <a:spcPct val="0"/>
              </a:spcAft>
            </a:pPr>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5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Puente</a:t>
            </a:r>
            <a:r>
              <a:rPr lang="fr-FR" altLang="fr-FR" sz="1200" dirty="0" smtClean="0">
                <a:solidFill>
                  <a:srgbClr val="222222"/>
                </a:solidFill>
                <a:latin typeface="Verdana" panose="020B0604030504040204" pitchFamily="34" charset="0"/>
                <a:ea typeface="Verdana" panose="020B0604030504040204" pitchFamily="34" charset="0"/>
              </a:rPr>
              <a:t> de la Reina – Estella 23 km : </a:t>
            </a:r>
            <a:r>
              <a:rPr lang="fr-FR" sz="1200" dirty="0">
                <a:latin typeface="Verdana" panose="020B0604030504040204" pitchFamily="34" charset="0"/>
                <a:ea typeface="Verdana" panose="020B0604030504040204" pitchFamily="34" charset="0"/>
              </a:rPr>
              <a:t>la nouvelle randonnée qui reste est très intéressante par ses localités telles que </a:t>
            </a:r>
            <a:r>
              <a:rPr lang="fr-FR" sz="1200" dirty="0" err="1">
                <a:latin typeface="Verdana" panose="020B0604030504040204" pitchFamily="34" charset="0"/>
                <a:ea typeface="Verdana" panose="020B0604030504040204" pitchFamily="34" charset="0"/>
              </a:rPr>
              <a:t>Mañerú</a:t>
            </a:r>
            <a:r>
              <a:rPr lang="fr-FR" sz="1200" dirty="0">
                <a:latin typeface="Verdana" panose="020B0604030504040204" pitchFamily="34" charset="0"/>
                <a:ea typeface="Verdana" panose="020B0604030504040204" pitchFamily="34" charset="0"/>
              </a:rPr>
              <a:t>, </a:t>
            </a:r>
            <a:r>
              <a:rPr lang="fr-FR" sz="1200" dirty="0" err="1">
                <a:latin typeface="Verdana" panose="020B0604030504040204" pitchFamily="34" charset="0"/>
                <a:ea typeface="Verdana" panose="020B0604030504040204" pitchFamily="34" charset="0"/>
              </a:rPr>
              <a:t>Cirauqui</a:t>
            </a:r>
            <a:r>
              <a:rPr lang="fr-FR" sz="1200" dirty="0">
                <a:latin typeface="Verdana" panose="020B0604030504040204" pitchFamily="34" charset="0"/>
                <a:ea typeface="Verdana" panose="020B0604030504040204" pitchFamily="34" charset="0"/>
              </a:rPr>
              <a:t> et </a:t>
            </a:r>
            <a:r>
              <a:rPr lang="fr-FR" sz="1200" dirty="0" err="1">
                <a:latin typeface="Verdana" panose="020B0604030504040204" pitchFamily="34" charset="0"/>
                <a:ea typeface="Verdana" panose="020B0604030504040204" pitchFamily="34" charset="0"/>
              </a:rPr>
              <a:t>Villatuerta</a:t>
            </a:r>
            <a:r>
              <a:rPr lang="fr-FR" sz="1200" dirty="0">
                <a:latin typeface="Verdana" panose="020B0604030504040204" pitchFamily="34" charset="0"/>
                <a:ea typeface="Verdana" panose="020B0604030504040204" pitchFamily="34" charset="0"/>
              </a:rPr>
              <a:t> jusqu'à notre lieu d'étape, Estella, sur le Rio Ega, une merveille des siècles passés, qui nous reçoit avec un pont de pèlerinage très photogénique.</a:t>
            </a:r>
            <a:endParaRPr lang="fr-FR" altLang="fr-FR" sz="1200" dirty="0">
              <a:solidFill>
                <a:srgbClr val="222222"/>
              </a:solidFill>
              <a:latin typeface="Verdana" panose="020B0604030504040204" pitchFamily="34" charset="0"/>
              <a:ea typeface="Verdana" panose="020B0604030504040204" pitchFamily="34" charset="0"/>
            </a:endParaRPr>
          </a:p>
        </p:txBody>
      </p:sp>
      <p:sp>
        <p:nvSpPr>
          <p:cNvPr id="3" name="Rectangle 2"/>
          <p:cNvSpPr/>
          <p:nvPr/>
        </p:nvSpPr>
        <p:spPr>
          <a:xfrm>
            <a:off x="340823" y="1774552"/>
            <a:ext cx="7797336" cy="1015663"/>
          </a:xfrm>
          <a:prstGeom prst="rect">
            <a:avLst/>
          </a:prstGeom>
        </p:spPr>
        <p:txBody>
          <a:bodyPr wrap="square">
            <a:spAutoFit/>
          </a:bodyPr>
          <a:lstStyle/>
          <a:p>
            <a:pPr lvl="0" algn="just" defTabSz="914400" eaLnBrk="0" fontAlgn="base" hangingPunct="0">
              <a:spcBef>
                <a:spcPct val="0"/>
              </a:spcBef>
              <a:spcAft>
                <a:spcPct val="0"/>
              </a:spcAft>
            </a:pPr>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6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smtClean="0">
                <a:solidFill>
                  <a:srgbClr val="222222"/>
                </a:solidFill>
                <a:latin typeface="Verdana" panose="020B0604030504040204" pitchFamily="34" charset="0"/>
                <a:ea typeface="Verdana" panose="020B0604030504040204" pitchFamily="34" charset="0"/>
              </a:rPr>
              <a:t>Estella - los </a:t>
            </a:r>
            <a:r>
              <a:rPr lang="fr-FR" altLang="fr-FR" sz="1200" dirty="0" err="1" smtClean="0">
                <a:solidFill>
                  <a:srgbClr val="222222"/>
                </a:solidFill>
                <a:latin typeface="Verdana" panose="020B0604030504040204" pitchFamily="34" charset="0"/>
                <a:ea typeface="Verdana" panose="020B0604030504040204" pitchFamily="34" charset="0"/>
              </a:rPr>
              <a:t>Arcos</a:t>
            </a:r>
            <a:r>
              <a:rPr lang="fr-FR" altLang="fr-FR" sz="1200" dirty="0" smtClean="0">
                <a:solidFill>
                  <a:srgbClr val="222222"/>
                </a:solidFill>
                <a:latin typeface="Verdana" panose="020B0604030504040204" pitchFamily="34" charset="0"/>
                <a:ea typeface="Verdana" panose="020B0604030504040204" pitchFamily="34" charset="0"/>
              </a:rPr>
              <a:t>  22km : L</a:t>
            </a:r>
            <a:r>
              <a:rPr lang="fr-FR" sz="1200" dirty="0" smtClean="0">
                <a:latin typeface="Verdana" panose="020B0604030504040204" pitchFamily="34" charset="0"/>
                <a:ea typeface="Verdana" panose="020B0604030504040204" pitchFamily="34" charset="0"/>
              </a:rPr>
              <a:t>ors </a:t>
            </a:r>
            <a:r>
              <a:rPr lang="fr-FR" sz="1200" dirty="0">
                <a:latin typeface="Verdana" panose="020B0604030504040204" pitchFamily="34" charset="0"/>
                <a:ea typeface="Verdana" panose="020B0604030504040204" pitchFamily="34" charset="0"/>
              </a:rPr>
              <a:t>de cette étape, notre randonnée commence le long de la route N-111, puis nos amis espagnols nous proposent une option plus calme pour laisser de côté le trafic routier. Au début de l'étape, nous montons légèrement. Nous atteignons le point culminant vers </a:t>
            </a:r>
            <a:r>
              <a:rPr lang="fr-FR" sz="1200" dirty="0" err="1">
                <a:latin typeface="Verdana" panose="020B0604030504040204" pitchFamily="34" charset="0"/>
                <a:ea typeface="Verdana" panose="020B0604030504040204" pitchFamily="34" charset="0"/>
              </a:rPr>
              <a:t>Villamayor</a:t>
            </a:r>
            <a:r>
              <a:rPr lang="fr-FR" sz="1200" dirty="0">
                <a:latin typeface="Verdana" panose="020B0604030504040204" pitchFamily="34" charset="0"/>
                <a:ea typeface="Verdana" panose="020B0604030504040204" pitchFamily="34" charset="0"/>
              </a:rPr>
              <a:t> de </a:t>
            </a:r>
            <a:r>
              <a:rPr lang="fr-FR" sz="1200" dirty="0" err="1">
                <a:latin typeface="Verdana" panose="020B0604030504040204" pitchFamily="34" charset="0"/>
                <a:ea typeface="Verdana" panose="020B0604030504040204" pitchFamily="34" charset="0"/>
              </a:rPr>
              <a:t>Monjardin</a:t>
            </a:r>
            <a:r>
              <a:rPr lang="fr-FR" sz="1200" dirty="0">
                <a:latin typeface="Verdana" panose="020B0604030504040204" pitchFamily="34" charset="0"/>
                <a:ea typeface="Verdana" panose="020B0604030504040204" pitchFamily="34" charset="0"/>
              </a:rPr>
              <a:t>, puis nous descendons progressivement jusqu'à notre lieu d'étape, Los </a:t>
            </a:r>
            <a:r>
              <a:rPr lang="fr-FR" sz="1200" dirty="0" err="1">
                <a:latin typeface="Verdana" panose="020B0604030504040204" pitchFamily="34" charset="0"/>
                <a:ea typeface="Verdana" panose="020B0604030504040204" pitchFamily="34" charset="0"/>
              </a:rPr>
              <a:t>Arcos</a:t>
            </a:r>
            <a:r>
              <a:rPr lang="fr-FR" sz="1200" dirty="0">
                <a:latin typeface="Verdana" panose="020B0604030504040204" pitchFamily="34" charset="0"/>
                <a:ea typeface="Verdana" panose="020B0604030504040204" pitchFamily="34" charset="0"/>
              </a:rPr>
              <a:t>, qui se situe à nouveau sur la N-111</a:t>
            </a:r>
            <a:endParaRPr lang="fr-FR" altLang="fr-FR" sz="1200" dirty="0">
              <a:solidFill>
                <a:srgbClr val="222222"/>
              </a:solidFill>
              <a:latin typeface="Verdana" panose="020B0604030504040204" pitchFamily="34" charset="0"/>
              <a:ea typeface="Verdana" panose="020B0604030504040204" pitchFamily="34" charset="0"/>
            </a:endParaRPr>
          </a:p>
        </p:txBody>
      </p:sp>
      <p:sp>
        <p:nvSpPr>
          <p:cNvPr id="4" name="Rectangle 3"/>
          <p:cNvSpPr/>
          <p:nvPr/>
        </p:nvSpPr>
        <p:spPr>
          <a:xfrm>
            <a:off x="340823" y="3491315"/>
            <a:ext cx="7797337" cy="830997"/>
          </a:xfrm>
          <a:prstGeom prst="rect">
            <a:avLst/>
          </a:prstGeom>
        </p:spPr>
        <p:txBody>
          <a:bodyPr wrap="square">
            <a:spAutoFit/>
          </a:bodyPr>
          <a:lstStyle/>
          <a:p>
            <a:pPr lvl="0" algn="just" defTabSz="914400" eaLnBrk="0" fontAlgn="base" hangingPunct="0">
              <a:spcBef>
                <a:spcPct val="0"/>
              </a:spcBef>
              <a:spcAft>
                <a:spcPct val="0"/>
              </a:spcAft>
            </a:pPr>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7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smtClean="0">
                <a:solidFill>
                  <a:srgbClr val="222222"/>
                </a:solidFill>
                <a:latin typeface="Verdana" panose="020B0604030504040204" pitchFamily="34" charset="0"/>
                <a:ea typeface="Verdana" panose="020B0604030504040204" pitchFamily="34" charset="0"/>
              </a:rPr>
              <a:t>Los </a:t>
            </a:r>
            <a:r>
              <a:rPr lang="fr-FR" altLang="fr-FR" sz="1200" dirty="0" err="1" smtClean="0">
                <a:solidFill>
                  <a:srgbClr val="222222"/>
                </a:solidFill>
                <a:latin typeface="Verdana" panose="020B0604030504040204" pitchFamily="34" charset="0"/>
                <a:ea typeface="Verdana" panose="020B0604030504040204" pitchFamily="34" charset="0"/>
              </a:rPr>
              <a:t>Arcos</a:t>
            </a:r>
            <a:r>
              <a:rPr lang="fr-FR" altLang="fr-FR" sz="1200" dirty="0" smtClean="0">
                <a:solidFill>
                  <a:srgbClr val="222222"/>
                </a:solidFill>
                <a:latin typeface="Verdana" panose="020B0604030504040204" pitchFamily="34" charset="0"/>
                <a:ea typeface="Verdana" panose="020B0604030504040204" pitchFamily="34" charset="0"/>
              </a:rPr>
              <a:t> – Logroño 30 km: </a:t>
            </a:r>
            <a:r>
              <a:rPr lang="fr-FR" sz="1200" dirty="0">
                <a:latin typeface="Verdana" panose="020B0604030504040204" pitchFamily="34" charset="0"/>
                <a:ea typeface="Verdana" panose="020B0604030504040204" pitchFamily="34" charset="0"/>
              </a:rPr>
              <a:t>Cette étape est la dernière dans la région de Navarre, car, notre lieu d'étape, Logroño, est déjà le chef-lieu de la région de Rioja. Ces deux régions ont en commun la célébrité de leurs remarquables vignobles, connus loin à la ronde. Cette étape assez plate avec peu de collines nous permet d'avancer rapidement.</a:t>
            </a:r>
            <a:endParaRPr lang="fr-FR" altLang="fr-FR" sz="1200" dirty="0">
              <a:solidFill>
                <a:srgbClr val="222222"/>
              </a:solidFill>
              <a:latin typeface="Verdana" panose="020B0604030504040204" pitchFamily="34" charset="0"/>
              <a:ea typeface="Verdana" panose="020B0604030504040204" pitchFamily="34" charset="0"/>
            </a:endParaRPr>
          </a:p>
        </p:txBody>
      </p:sp>
      <p:pic>
        <p:nvPicPr>
          <p:cNvPr id="5" name="Picture 16" descr="https://upload.wikimedia.org/wikipedia/commons/6/68/Puente_p%C3%A9ler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02379" y="324164"/>
            <a:ext cx="1857649"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https://upload.wikimedia.org/wikipedia/commons/c/cb/Puente_Estell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30684" y="324163"/>
            <a:ext cx="1857649"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RÃ©sultat de recherche d'images pour &quot;los arcos&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30684" y="1928519"/>
            <a:ext cx="1857650"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6392" name="Picture 8" descr="Abschied von Estell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596" y="1928519"/>
            <a:ext cx="1857650"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6396" name="Picture 12" descr="RÃ©sultat de recherche d'images pour &quot;logroÃ±o compostelle&quo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255596" y="3565818"/>
            <a:ext cx="1857650" cy="145038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344121" y="5225856"/>
            <a:ext cx="7858257" cy="461665"/>
          </a:xfrm>
          <a:prstGeom prst="rect">
            <a:avLst/>
          </a:prstGeom>
        </p:spPr>
        <p:txBody>
          <a:bodyPr wrap="square">
            <a:spAutoFit/>
          </a:bodyPr>
          <a:lstStyle/>
          <a:p>
            <a:pPr lvl="0" algn="just" defTabSz="914400" eaLnBrk="0" fontAlgn="base" hangingPunct="0">
              <a:spcBef>
                <a:spcPct val="0"/>
              </a:spcBef>
              <a:spcAft>
                <a:spcPct val="0"/>
              </a:spcAft>
            </a:pPr>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8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smtClean="0">
                <a:solidFill>
                  <a:srgbClr val="222222"/>
                </a:solidFill>
                <a:latin typeface="Verdana" panose="020B0604030504040204" pitchFamily="34" charset="0"/>
                <a:ea typeface="Verdana" panose="020B0604030504040204" pitchFamily="34" charset="0"/>
              </a:rPr>
              <a:t>Logroño - </a:t>
            </a:r>
            <a:r>
              <a:rPr lang="fr-FR" altLang="fr-FR" sz="1200" dirty="0" err="1" smtClean="0">
                <a:solidFill>
                  <a:srgbClr val="222222"/>
                </a:solidFill>
                <a:latin typeface="Verdana" panose="020B0604030504040204" pitchFamily="34" charset="0"/>
                <a:ea typeface="Verdana" panose="020B0604030504040204" pitchFamily="34" charset="0"/>
              </a:rPr>
              <a:t>Nàjera</a:t>
            </a:r>
            <a:r>
              <a:rPr lang="fr-FR" altLang="fr-FR" sz="1200" dirty="0" smtClean="0">
                <a:solidFill>
                  <a:srgbClr val="222222"/>
                </a:solidFill>
                <a:latin typeface="Verdana" panose="020B0604030504040204" pitchFamily="34" charset="0"/>
                <a:ea typeface="Verdana" panose="020B0604030504040204" pitchFamily="34" charset="0"/>
              </a:rPr>
              <a:t>  29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Au début de cette étape nous passons d'abord près du barrage de </a:t>
            </a:r>
            <a:r>
              <a:rPr lang="fr-FR" sz="1200" dirty="0" err="1">
                <a:latin typeface="Verdana" panose="020B0604030504040204" pitchFamily="34" charset="0"/>
                <a:ea typeface="Verdana" panose="020B0604030504040204" pitchFamily="34" charset="0"/>
              </a:rPr>
              <a:t>Grajera</a:t>
            </a:r>
            <a:r>
              <a:rPr lang="fr-FR" sz="1200" dirty="0">
                <a:latin typeface="Verdana" panose="020B0604030504040204" pitchFamily="34" charset="0"/>
                <a:ea typeface="Verdana" panose="020B0604030504040204" pitchFamily="34" charset="0"/>
              </a:rPr>
              <a:t> avant d'atteindre </a:t>
            </a:r>
            <a:r>
              <a:rPr lang="fr-FR" sz="1200" dirty="0" err="1">
                <a:latin typeface="Verdana" panose="020B0604030504040204" pitchFamily="34" charset="0"/>
                <a:ea typeface="Verdana" panose="020B0604030504040204" pitchFamily="34" charset="0"/>
              </a:rPr>
              <a:t>Navarrete</a:t>
            </a:r>
            <a:r>
              <a:rPr lang="fr-FR" sz="1200" dirty="0">
                <a:latin typeface="Verdana" panose="020B0604030504040204" pitchFamily="34" charset="0"/>
                <a:ea typeface="Verdana" panose="020B0604030504040204" pitchFamily="34" charset="0"/>
              </a:rPr>
              <a:t>, village situé sur la colline pyramidale de </a:t>
            </a:r>
            <a:r>
              <a:rPr lang="fr-FR" sz="1200" dirty="0" err="1">
                <a:latin typeface="Verdana" panose="020B0604030504040204" pitchFamily="34" charset="0"/>
                <a:ea typeface="Verdana" panose="020B0604030504040204" pitchFamily="34" charset="0"/>
              </a:rPr>
              <a:t>Tedeón</a:t>
            </a:r>
            <a:endParaRPr lang="fr-FR" altLang="fr-FR" sz="1200" dirty="0">
              <a:solidFill>
                <a:srgbClr val="222222"/>
              </a:solidFill>
              <a:latin typeface="Verdana" panose="020B0604030504040204" pitchFamily="34" charset="0"/>
              <a:ea typeface="Verdana" panose="020B0604030504040204" pitchFamily="34" charset="0"/>
            </a:endParaRPr>
          </a:p>
        </p:txBody>
      </p:sp>
      <p:pic>
        <p:nvPicPr>
          <p:cNvPr id="16400" name="Picture 16" descr="RÃ©sultat de recherche d'images pour &quot;nÃ jera compostelle&quo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255596" y="5225856"/>
            <a:ext cx="1857650"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6402" name="Picture 18" descr="Pilgerskulptur ausgangs LogrÃµno"/>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230683" y="5225856"/>
            <a:ext cx="1857650" cy="1450389"/>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40823" y="6029912"/>
            <a:ext cx="7797336" cy="830997"/>
          </a:xfrm>
          <a:prstGeom prst="rect">
            <a:avLst/>
          </a:prstGeom>
        </p:spPr>
        <p:txBody>
          <a:bodyPr wrap="square">
            <a:spAutoFit/>
          </a:bodyPr>
          <a:lstStyle/>
          <a:p>
            <a:pPr lvl="0" algn="just" defTabSz="914400" eaLnBrk="0" fontAlgn="base" hangingPunct="0">
              <a:spcBef>
                <a:spcPct val="0"/>
              </a:spcBef>
              <a:spcAft>
                <a:spcPct val="0"/>
              </a:spcAft>
            </a:pPr>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9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Nàjera</a:t>
            </a:r>
            <a:r>
              <a:rPr lang="fr-FR" altLang="fr-FR" sz="1200" dirty="0" smtClean="0">
                <a:solidFill>
                  <a:srgbClr val="222222"/>
                </a:solidFill>
                <a:latin typeface="Verdana" panose="020B0604030504040204" pitchFamily="34" charset="0"/>
                <a:ea typeface="Verdana" panose="020B0604030504040204" pitchFamily="34" charset="0"/>
              </a:rPr>
              <a:t> – </a:t>
            </a:r>
            <a:r>
              <a:rPr lang="fr-FR" altLang="fr-FR" sz="1200" dirty="0" err="1" smtClean="0">
                <a:solidFill>
                  <a:srgbClr val="222222"/>
                </a:solidFill>
                <a:latin typeface="Verdana" panose="020B0604030504040204" pitchFamily="34" charset="0"/>
                <a:ea typeface="Verdana" panose="020B0604030504040204" pitchFamily="34" charset="0"/>
              </a:rPr>
              <a:t>belorado</a:t>
            </a:r>
            <a:r>
              <a:rPr lang="fr-FR" altLang="fr-FR" sz="1200" dirty="0" smtClean="0">
                <a:solidFill>
                  <a:srgbClr val="222222"/>
                </a:solidFill>
                <a:latin typeface="Verdana" panose="020B0604030504040204" pitchFamily="34" charset="0"/>
                <a:ea typeface="Verdana" panose="020B0604030504040204" pitchFamily="34" charset="0"/>
              </a:rPr>
              <a:t> 40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Au cours de cette étape, dans la région de </a:t>
            </a:r>
            <a:r>
              <a:rPr lang="fr-FR" sz="1200" dirty="0" err="1">
                <a:latin typeface="Verdana" panose="020B0604030504040204" pitchFamily="34" charset="0"/>
                <a:ea typeface="Verdana" panose="020B0604030504040204" pitchFamily="34" charset="0"/>
              </a:rPr>
              <a:t>Regio</a:t>
            </a:r>
            <a:r>
              <a:rPr lang="fr-FR" sz="1200" dirty="0">
                <a:latin typeface="Verdana" panose="020B0604030504040204" pitchFamily="34" charset="0"/>
                <a:ea typeface="Verdana" panose="020B0604030504040204" pitchFamily="34" charset="0"/>
              </a:rPr>
              <a:t> La Rioja, ce sont de longues plaines interminables et plates que nous rencontrerons. Cette impression sera encore plus marquée par des tronçons arides et de longs chemins en ligne droite, et avec peu de petits villages.</a:t>
            </a:r>
            <a:endParaRPr lang="fr-FR" altLang="fr-FR" sz="1200" dirty="0">
              <a:solidFill>
                <a:srgbClr val="222222"/>
              </a:solidFill>
              <a:latin typeface="Verdana" panose="020B0604030504040204" pitchFamily="34" charset="0"/>
              <a:ea typeface="Verdana" panose="020B0604030504040204" pitchFamily="34" charset="0"/>
            </a:endParaRPr>
          </a:p>
        </p:txBody>
      </p:sp>
      <p:pic>
        <p:nvPicPr>
          <p:cNvPr id="2050" name="Picture 2" descr="RÃ©sultat de recherche d'images pour &quot;navarrete tedeon&quot;"/>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230682" y="3565818"/>
            <a:ext cx="1857650" cy="1450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3549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7819" y="193702"/>
            <a:ext cx="7863839" cy="830997"/>
          </a:xfrm>
          <a:prstGeom prst="rect">
            <a:avLst/>
          </a:prstGeom>
        </p:spPr>
        <p:txBody>
          <a:bodyPr wrap="square">
            <a:spAutoFit/>
          </a:bodyPr>
          <a:lstStyle/>
          <a:p>
            <a:pPr lvl="0" algn="just" defTabSz="914400" eaLnBrk="0" fontAlgn="base" hangingPunct="0">
              <a:spcBef>
                <a:spcPct val="0"/>
              </a:spcBef>
              <a:spcAft>
                <a:spcPct val="0"/>
              </a:spcAft>
            </a:pPr>
            <a:r>
              <a:rPr lang="fr-FR" altLang="fr-FR" sz="1200" b="1" dirty="0">
                <a:solidFill>
                  <a:srgbClr val="222222"/>
                </a:solidFill>
                <a:latin typeface="Verdana" panose="020B0604030504040204" pitchFamily="34" charset="0"/>
                <a:ea typeface="Verdana" panose="020B0604030504040204" pitchFamily="34" charset="0"/>
              </a:rPr>
              <a:t>Jour 1</a:t>
            </a:r>
            <a:r>
              <a:rPr lang="fr-FR" altLang="fr-FR" sz="1200" b="1" dirty="0" smtClean="0">
                <a:solidFill>
                  <a:srgbClr val="222222"/>
                </a:solidFill>
                <a:latin typeface="Verdana" panose="020B0604030504040204" pitchFamily="34" charset="0"/>
                <a:ea typeface="Verdana" panose="020B0604030504040204" pitchFamily="34" charset="0"/>
              </a:rPr>
              <a:t>0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Belorado</a:t>
            </a:r>
            <a:r>
              <a:rPr lang="fr-FR" altLang="fr-FR" sz="1200" dirty="0" smtClean="0">
                <a:solidFill>
                  <a:srgbClr val="222222"/>
                </a:solidFill>
                <a:latin typeface="Verdana" panose="020B0604030504040204" pitchFamily="34" charset="0"/>
                <a:ea typeface="Verdana" panose="020B0604030504040204" pitchFamily="34" charset="0"/>
              </a:rPr>
              <a:t> - San Juan 24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Cette étape en direction de Burgos nous mène tout d'abord vers le Montes de </a:t>
            </a:r>
            <a:r>
              <a:rPr lang="fr-FR" sz="1200" dirty="0" err="1">
                <a:latin typeface="Verdana" panose="020B0604030504040204" pitchFamily="34" charset="0"/>
                <a:ea typeface="Verdana" panose="020B0604030504040204" pitchFamily="34" charset="0"/>
              </a:rPr>
              <a:t>Oca</a:t>
            </a:r>
            <a:r>
              <a:rPr lang="fr-FR" sz="1200" dirty="0">
                <a:latin typeface="Verdana" panose="020B0604030504040204" pitchFamily="34" charset="0"/>
                <a:ea typeface="Verdana" panose="020B0604030504040204" pitchFamily="34" charset="0"/>
              </a:rPr>
              <a:t> et finit vers le couvent de San Juan de Ortega, un couvent perché dans les montagnes, qui servit déjà autrefois d'hébergement de pèlerinage, où il n'existait pas encore de lignes de bus pour Burgos.</a:t>
            </a:r>
            <a:endParaRPr lang="fr-FR" altLang="fr-FR" sz="1200" dirty="0">
              <a:solidFill>
                <a:srgbClr val="222222"/>
              </a:solidFill>
              <a:latin typeface="Verdana" panose="020B0604030504040204" pitchFamily="34" charset="0"/>
              <a:ea typeface="Verdana" panose="020B0604030504040204" pitchFamily="34" charset="0"/>
            </a:endParaRPr>
          </a:p>
        </p:txBody>
      </p:sp>
      <p:sp>
        <p:nvSpPr>
          <p:cNvPr id="3" name="Rectangle 2"/>
          <p:cNvSpPr/>
          <p:nvPr/>
        </p:nvSpPr>
        <p:spPr>
          <a:xfrm>
            <a:off x="274320" y="1621386"/>
            <a:ext cx="7797338" cy="1107996"/>
          </a:xfrm>
          <a:prstGeom prst="rect">
            <a:avLst/>
          </a:prstGeom>
        </p:spPr>
        <p:txBody>
          <a:bodyPr wrap="square">
            <a:spAutoFit/>
          </a:bodyPr>
          <a:lstStyle/>
          <a:p>
            <a:pPr lvl="0" algn="just" defTabSz="914400" eaLnBrk="0" fontAlgn="base" hangingPunct="0">
              <a:spcBef>
                <a:spcPct val="0"/>
              </a:spcBef>
              <a:spcAft>
                <a:spcPct val="0"/>
              </a:spcAft>
            </a:pPr>
            <a:r>
              <a:rPr lang="fr-FR" altLang="fr-FR" sz="1200" b="1" dirty="0">
                <a:solidFill>
                  <a:srgbClr val="222222"/>
                </a:solidFill>
                <a:latin typeface="Verdana" panose="020B0604030504040204" pitchFamily="34" charset="0"/>
                <a:ea typeface="Verdana" panose="020B0604030504040204" pitchFamily="34" charset="0"/>
              </a:rPr>
              <a:t>Jour 1</a:t>
            </a:r>
            <a:r>
              <a:rPr lang="fr-FR" altLang="fr-FR" sz="1200" b="1" dirty="0" smtClean="0">
                <a:solidFill>
                  <a:srgbClr val="222222"/>
                </a:solidFill>
                <a:latin typeface="Verdana" panose="020B0604030504040204" pitchFamily="34" charset="0"/>
                <a:ea typeface="Verdana" panose="020B0604030504040204" pitchFamily="34" charset="0"/>
              </a:rPr>
              <a:t>1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smtClean="0">
                <a:solidFill>
                  <a:srgbClr val="222222"/>
                </a:solidFill>
                <a:latin typeface="Verdana" panose="020B0604030504040204" pitchFamily="34" charset="0"/>
                <a:ea typeface="Verdana" panose="020B0604030504040204" pitchFamily="34" charset="0"/>
              </a:rPr>
              <a:t>San Juan – Burgos 26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Cette étape vers Burgos passe derrière </a:t>
            </a:r>
            <a:r>
              <a:rPr lang="fr-FR" sz="1200" dirty="0" err="1">
                <a:latin typeface="Verdana" panose="020B0604030504040204" pitchFamily="34" charset="0"/>
                <a:ea typeface="Verdana" panose="020B0604030504040204" pitchFamily="34" charset="0"/>
              </a:rPr>
              <a:t>Atapuerca</a:t>
            </a:r>
            <a:r>
              <a:rPr lang="fr-FR" sz="1200" dirty="0">
                <a:latin typeface="Verdana" panose="020B0604030504040204" pitchFamily="34" charset="0"/>
                <a:ea typeface="Verdana" panose="020B0604030504040204" pitchFamily="34" charset="0"/>
              </a:rPr>
              <a:t> et nous mène par-dessus la seule et unique petite hauteur de la journée. Jusqu'à </a:t>
            </a:r>
            <a:r>
              <a:rPr lang="fr-FR" sz="1200" dirty="0" err="1">
                <a:latin typeface="Verdana" panose="020B0604030504040204" pitchFamily="34" charset="0"/>
                <a:ea typeface="Verdana" panose="020B0604030504040204" pitchFamily="34" charset="0"/>
              </a:rPr>
              <a:t>Villafria</a:t>
            </a:r>
            <a:r>
              <a:rPr lang="fr-FR" sz="1200" dirty="0">
                <a:latin typeface="Verdana" panose="020B0604030504040204" pitchFamily="34" charset="0"/>
                <a:ea typeface="Verdana" panose="020B0604030504040204" pitchFamily="34" charset="0"/>
              </a:rPr>
              <a:t> nous cheminons au-travers d'une région campagnarde avant de traverser une grande zone industrielle</a:t>
            </a:r>
            <a:r>
              <a:rPr lang="fr-FR" sz="1200" dirty="0" smtClean="0">
                <a:latin typeface="Verdana" panose="020B0604030504040204" pitchFamily="34" charset="0"/>
                <a:ea typeface="Verdana" panose="020B0604030504040204" pitchFamily="34" charset="0"/>
              </a:rPr>
              <a:t>.</a:t>
            </a:r>
            <a:r>
              <a:rPr lang="fr-FR" sz="1200" dirty="0">
                <a:latin typeface="Verdana" panose="020B0604030504040204" pitchFamily="34" charset="0"/>
                <a:ea typeface="Verdana" panose="020B0604030504040204" pitchFamily="34" charset="0"/>
              </a:rPr>
              <a:t> La cathédrale gothique de Burgos est très connue par sa grandeur et son architecture et est vouée à la Vierge Marie. Depuis 1984 elle fait également partie du patrimoine mondial de l'Unesco</a:t>
            </a:r>
            <a:r>
              <a:rPr lang="fr-FR" dirty="0"/>
              <a:t>.</a:t>
            </a:r>
            <a:endParaRPr lang="fr-FR" altLang="fr-FR" sz="1200" dirty="0">
              <a:solidFill>
                <a:srgbClr val="222222"/>
              </a:solidFill>
              <a:latin typeface="Verdana" panose="020B0604030504040204" pitchFamily="34" charset="0"/>
              <a:ea typeface="Verdana" panose="020B0604030504040204" pitchFamily="34" charset="0"/>
            </a:endParaRPr>
          </a:p>
        </p:txBody>
      </p:sp>
      <p:pic>
        <p:nvPicPr>
          <p:cNvPr id="4" name="Picture 20" descr="Image associÃ©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35877" y="170997"/>
            <a:ext cx="1857650"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7410" name="Picture 2" descr="RÃ©sultat de recherche d'images pour &quot;san juan de ortega&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30930" y="170997"/>
            <a:ext cx="1857651"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RÃ©sultat de recherche d'images pour &quot;san juan de ortega&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35877" y="1833542"/>
            <a:ext cx="1857650"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RÃ©sultat de recherche d'images pour &quot;burgos compostelle&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03767" y="3496087"/>
            <a:ext cx="1921869"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7418" name="Picture 10" descr="http://4.bp.blogspot.com/-_YyfXXVgwQA/TX1p2HcYuKI/AAAAAAAAB2w/vAZyLkC6Ufw/s320/bp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30931" y="1828037"/>
            <a:ext cx="1857650" cy="143704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07819" y="3382437"/>
            <a:ext cx="7583978" cy="1200329"/>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1</a:t>
            </a:r>
            <a:r>
              <a:rPr lang="fr-FR" altLang="fr-FR" sz="1200" b="1" dirty="0" smtClean="0">
                <a:solidFill>
                  <a:srgbClr val="222222"/>
                </a:solidFill>
                <a:latin typeface="Verdana" panose="020B0604030504040204" pitchFamily="34" charset="0"/>
                <a:ea typeface="Verdana" panose="020B0604030504040204" pitchFamily="34" charset="0"/>
              </a:rPr>
              <a:t>2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smtClean="0">
                <a:solidFill>
                  <a:srgbClr val="222222"/>
                </a:solidFill>
                <a:latin typeface="Verdana" panose="020B0604030504040204" pitchFamily="34" charset="0"/>
                <a:ea typeface="Verdana" panose="020B0604030504040204" pitchFamily="34" charset="0"/>
              </a:rPr>
              <a:t>Burgos – </a:t>
            </a:r>
            <a:r>
              <a:rPr lang="fr-FR" altLang="fr-FR" sz="1200" dirty="0" err="1" smtClean="0">
                <a:solidFill>
                  <a:srgbClr val="222222"/>
                </a:solidFill>
                <a:latin typeface="Verdana" panose="020B0604030504040204" pitchFamily="34" charset="0"/>
                <a:ea typeface="Verdana" panose="020B0604030504040204" pitchFamily="34" charset="0"/>
              </a:rPr>
              <a:t>Hornillos</a:t>
            </a:r>
            <a:r>
              <a:rPr lang="fr-FR" altLang="fr-FR" sz="1200" dirty="0" smtClean="0">
                <a:solidFill>
                  <a:srgbClr val="222222"/>
                </a:solidFill>
                <a:latin typeface="Verdana" panose="020B0604030504040204" pitchFamily="34" charset="0"/>
                <a:ea typeface="Verdana" panose="020B0604030504040204" pitchFamily="34" charset="0"/>
              </a:rPr>
              <a:t> de </a:t>
            </a:r>
            <a:r>
              <a:rPr lang="fr-FR" altLang="fr-FR" sz="1200" dirty="0" err="1" smtClean="0">
                <a:solidFill>
                  <a:srgbClr val="222222"/>
                </a:solidFill>
                <a:latin typeface="Verdana" panose="020B0604030504040204" pitchFamily="34" charset="0"/>
                <a:ea typeface="Verdana" panose="020B0604030504040204" pitchFamily="34" charset="0"/>
              </a:rPr>
              <a:t>camino</a:t>
            </a:r>
            <a:r>
              <a:rPr lang="fr-FR" altLang="fr-FR" sz="1200" dirty="0" smtClean="0">
                <a:solidFill>
                  <a:srgbClr val="222222"/>
                </a:solidFill>
                <a:latin typeface="Verdana" panose="020B0604030504040204" pitchFamily="34" charset="0"/>
                <a:ea typeface="Verdana" panose="020B0604030504040204" pitchFamily="34" charset="0"/>
              </a:rPr>
              <a:t> 32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Nous quittons la ville de Burgos près de la cathédrale, direction ouest, croisons le Rio </a:t>
            </a:r>
            <a:r>
              <a:rPr lang="fr-FR" sz="1200" dirty="0" err="1">
                <a:latin typeface="Verdana" panose="020B0604030504040204" pitchFamily="34" charset="0"/>
                <a:ea typeface="Verdana" panose="020B0604030504040204" pitchFamily="34" charset="0"/>
              </a:rPr>
              <a:t>Arlanzón</a:t>
            </a:r>
            <a:r>
              <a:rPr lang="fr-FR" sz="1200" dirty="0">
                <a:latin typeface="Verdana" panose="020B0604030504040204" pitchFamily="34" charset="0"/>
                <a:ea typeface="Verdana" panose="020B0604030504040204" pitchFamily="34" charset="0"/>
              </a:rPr>
              <a:t> et après avoir passé quelques petites banlieues, nous arrivons à </a:t>
            </a:r>
            <a:r>
              <a:rPr lang="fr-FR" sz="1200" dirty="0" err="1">
                <a:latin typeface="Verdana" panose="020B0604030504040204" pitchFamily="34" charset="0"/>
                <a:ea typeface="Verdana" panose="020B0604030504040204" pitchFamily="34" charset="0"/>
              </a:rPr>
              <a:t>Rabé</a:t>
            </a:r>
            <a:r>
              <a:rPr lang="fr-FR" sz="1200" dirty="0">
                <a:latin typeface="Verdana" panose="020B0604030504040204" pitchFamily="34" charset="0"/>
                <a:ea typeface="Verdana" panose="020B0604030504040204" pitchFamily="34" charset="0"/>
              </a:rPr>
              <a:t> de las </a:t>
            </a:r>
            <a:r>
              <a:rPr lang="fr-FR" sz="1200" dirty="0" err="1">
                <a:latin typeface="Verdana" panose="020B0604030504040204" pitchFamily="34" charset="0"/>
                <a:ea typeface="Verdana" panose="020B0604030504040204" pitchFamily="34" charset="0"/>
              </a:rPr>
              <a:t>Calzadas</a:t>
            </a:r>
            <a:r>
              <a:rPr lang="fr-FR" sz="1200" dirty="0">
                <a:latin typeface="Verdana" panose="020B0604030504040204" pitchFamily="34" charset="0"/>
                <a:ea typeface="Verdana" panose="020B0604030504040204" pitchFamily="34" charset="0"/>
              </a:rPr>
              <a:t>, où l'aventure «Meseta» </a:t>
            </a:r>
            <a:r>
              <a:rPr lang="fr-FR" sz="1200" dirty="0" err="1">
                <a:latin typeface="Verdana" panose="020B0604030504040204" pitchFamily="34" charset="0"/>
                <a:ea typeface="Verdana" panose="020B0604030504040204" pitchFamily="34" charset="0"/>
              </a:rPr>
              <a:t>commence.La</a:t>
            </a:r>
            <a:r>
              <a:rPr lang="fr-FR" sz="1200" dirty="0">
                <a:latin typeface="Verdana" panose="020B0604030504040204" pitchFamily="34" charset="0"/>
                <a:ea typeface="Verdana" panose="020B0604030504040204" pitchFamily="34" charset="0"/>
              </a:rPr>
              <a:t> Meseta (de l'espagnol la mesa/la table) est l'immense haut-plateau castillan de 200.000 km2 La principale difficulté de cette région n'est pas son profil, mais bien plutôt l'absence d'arbres et de parties ombrageuses</a:t>
            </a:r>
          </a:p>
        </p:txBody>
      </p:sp>
      <p:sp>
        <p:nvSpPr>
          <p:cNvPr id="6" name="Rectangle 5"/>
          <p:cNvSpPr/>
          <p:nvPr/>
        </p:nvSpPr>
        <p:spPr>
          <a:xfrm>
            <a:off x="223630" y="4743133"/>
            <a:ext cx="7724151" cy="830997"/>
          </a:xfrm>
          <a:prstGeom prst="rect">
            <a:avLst/>
          </a:prstGeom>
        </p:spPr>
        <p:txBody>
          <a:bodyPr wrap="square">
            <a:spAutoFit/>
          </a:bodyPr>
          <a:lstStyle/>
          <a:p>
            <a:pPr lvl="0" algn="just" defTabSz="914400" eaLnBrk="0" fontAlgn="base" hangingPunct="0">
              <a:spcBef>
                <a:spcPct val="0"/>
              </a:spcBef>
              <a:spcAft>
                <a:spcPct val="0"/>
              </a:spcAft>
            </a:pPr>
            <a:r>
              <a:rPr lang="fr-FR" altLang="fr-FR" sz="1200" b="1" dirty="0">
                <a:solidFill>
                  <a:srgbClr val="222222"/>
                </a:solidFill>
                <a:latin typeface="Verdana" panose="020B0604030504040204" pitchFamily="34" charset="0"/>
                <a:ea typeface="Verdana" panose="020B0604030504040204" pitchFamily="34" charset="0"/>
              </a:rPr>
              <a:t>Jour 1</a:t>
            </a:r>
            <a:r>
              <a:rPr lang="fr-FR" altLang="fr-FR" sz="1200" b="1" dirty="0" smtClean="0">
                <a:solidFill>
                  <a:srgbClr val="222222"/>
                </a:solidFill>
                <a:latin typeface="Verdana" panose="020B0604030504040204" pitchFamily="34" charset="0"/>
                <a:ea typeface="Verdana" panose="020B0604030504040204" pitchFamily="34" charset="0"/>
              </a:rPr>
              <a:t>3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Hornillo</a:t>
            </a:r>
            <a:r>
              <a:rPr lang="fr-FR" altLang="fr-FR" sz="1200" dirty="0" smtClean="0">
                <a:solidFill>
                  <a:srgbClr val="222222"/>
                </a:solidFill>
                <a:latin typeface="Verdana" panose="020B0604030504040204" pitchFamily="34" charset="0"/>
                <a:ea typeface="Verdana" panose="020B0604030504040204" pitchFamily="34" charset="0"/>
              </a:rPr>
              <a:t> de </a:t>
            </a:r>
            <a:r>
              <a:rPr lang="fr-FR" altLang="fr-FR" sz="1200" dirty="0" err="1" smtClean="0">
                <a:solidFill>
                  <a:srgbClr val="222222"/>
                </a:solidFill>
                <a:latin typeface="Verdana" panose="020B0604030504040204" pitchFamily="34" charset="0"/>
                <a:ea typeface="Verdana" panose="020B0604030504040204" pitchFamily="34" charset="0"/>
              </a:rPr>
              <a:t>Camino</a:t>
            </a:r>
            <a:r>
              <a:rPr lang="fr-FR" altLang="fr-FR" sz="1200" dirty="0" smtClean="0">
                <a:solidFill>
                  <a:srgbClr val="222222"/>
                </a:solidFill>
                <a:latin typeface="Verdana" panose="020B0604030504040204" pitchFamily="34" charset="0"/>
                <a:ea typeface="Verdana" panose="020B0604030504040204" pitchFamily="34" charset="0"/>
              </a:rPr>
              <a:t> – </a:t>
            </a:r>
            <a:r>
              <a:rPr lang="fr-FR" altLang="fr-FR" sz="1200" dirty="0" err="1" smtClean="0">
                <a:solidFill>
                  <a:srgbClr val="222222"/>
                </a:solidFill>
                <a:latin typeface="Verdana" panose="020B0604030504040204" pitchFamily="34" charset="0"/>
                <a:ea typeface="Verdana" panose="020B0604030504040204" pitchFamily="34" charset="0"/>
              </a:rPr>
              <a:t>Castrojeriz</a:t>
            </a:r>
            <a:r>
              <a:rPr lang="fr-FR" altLang="fr-FR" sz="1200" dirty="0" smtClean="0">
                <a:solidFill>
                  <a:srgbClr val="222222"/>
                </a:solidFill>
                <a:latin typeface="Verdana" panose="020B0604030504040204" pitchFamily="34" charset="0"/>
                <a:ea typeface="Verdana" panose="020B0604030504040204" pitchFamily="34" charset="0"/>
              </a:rPr>
              <a:t> 29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Aujourd'hui, c'est à nouveau une étape dans la Meseta. Toutefois, après quelques kilomètres, nous arrivons vers l'auberge de pèlerinage isolée «San Bol», un vrai havre de paix dans cette région avec un petit bois et un ruisseau. C'est ici qu'un pèlerin allemand, auteur du livre «</a:t>
            </a:r>
            <a:r>
              <a:rPr lang="fr-FR" sz="1200" dirty="0" err="1">
                <a:latin typeface="Verdana" panose="020B0604030504040204" pitchFamily="34" charset="0"/>
                <a:ea typeface="Verdana" panose="020B0604030504040204" pitchFamily="34" charset="0"/>
              </a:rPr>
              <a:t>Ich</a:t>
            </a:r>
            <a:r>
              <a:rPr lang="fr-FR" sz="1200" dirty="0">
                <a:latin typeface="Verdana" panose="020B0604030504040204" pitchFamily="34" charset="0"/>
                <a:ea typeface="Verdana" panose="020B0604030504040204" pitchFamily="34" charset="0"/>
              </a:rPr>
              <a:t> bin </a:t>
            </a:r>
            <a:r>
              <a:rPr lang="fr-FR" sz="1200" dirty="0" err="1">
                <a:latin typeface="Verdana" panose="020B0604030504040204" pitchFamily="34" charset="0"/>
                <a:ea typeface="Verdana" panose="020B0604030504040204" pitchFamily="34" charset="0"/>
              </a:rPr>
              <a:t>dann</a:t>
            </a:r>
            <a:r>
              <a:rPr lang="fr-FR" sz="1200" dirty="0">
                <a:latin typeface="Verdana" panose="020B0604030504040204" pitchFamily="34" charset="0"/>
                <a:ea typeface="Verdana" panose="020B0604030504040204" pitchFamily="34" charset="0"/>
              </a:rPr>
              <a:t> mal </a:t>
            </a:r>
            <a:r>
              <a:rPr lang="fr-FR" sz="1200" dirty="0" err="1">
                <a:latin typeface="Verdana" panose="020B0604030504040204" pitchFamily="34" charset="0"/>
                <a:ea typeface="Verdana" panose="020B0604030504040204" pitchFamily="34" charset="0"/>
              </a:rPr>
              <a:t>weg</a:t>
            </a:r>
            <a:r>
              <a:rPr lang="fr-FR" sz="1200" dirty="0">
                <a:latin typeface="Verdana" panose="020B0604030504040204" pitchFamily="34" charset="0"/>
                <a:ea typeface="Verdana" panose="020B0604030504040204" pitchFamily="34" charset="0"/>
              </a:rPr>
              <a:t>», </a:t>
            </a:r>
            <a:endParaRPr lang="fr-FR" altLang="fr-FR" sz="1200" dirty="0">
              <a:solidFill>
                <a:srgbClr val="222222"/>
              </a:solidFill>
              <a:latin typeface="Verdana" panose="020B0604030504040204" pitchFamily="34" charset="0"/>
              <a:ea typeface="Verdana" panose="020B0604030504040204" pitchFamily="34" charset="0"/>
            </a:endParaRPr>
          </a:p>
        </p:txBody>
      </p:sp>
      <p:pic>
        <p:nvPicPr>
          <p:cNvPr id="17422" name="Picture 14" descr="RÃ©sultat de recherche d'images pour &quot;san bol compostelle&quo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139244" y="5158632"/>
            <a:ext cx="1849337" cy="1450389"/>
          </a:xfrm>
          <a:prstGeom prst="rect">
            <a:avLst/>
          </a:prstGeom>
          <a:noFill/>
          <a:extLst>
            <a:ext uri="{909E8E84-426E-40DD-AFC4-6F175D3DCCD1}">
              <a14:hiddenFill xmlns:a14="http://schemas.microsoft.com/office/drawing/2010/main">
                <a:solidFill>
                  <a:srgbClr val="FFFFFF"/>
                </a:solidFill>
              </a14:hiddenFill>
            </a:ext>
          </a:extLst>
        </p:spPr>
      </p:pic>
      <p:pic>
        <p:nvPicPr>
          <p:cNvPr id="17424" name="Picture 16" descr="RÃ©sultat de recherche d'images pour &quot;castrojeriz&quo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071658" y="5168712"/>
            <a:ext cx="1857650" cy="144030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42211" y="5734497"/>
            <a:ext cx="7829447" cy="646331"/>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1</a:t>
            </a:r>
            <a:r>
              <a:rPr lang="fr-FR" altLang="fr-FR" sz="1200" b="1" dirty="0" smtClean="0">
                <a:solidFill>
                  <a:srgbClr val="222222"/>
                </a:solidFill>
                <a:latin typeface="Verdana" panose="020B0604030504040204" pitchFamily="34" charset="0"/>
                <a:ea typeface="Verdana" panose="020B0604030504040204" pitchFamily="34" charset="0"/>
              </a:rPr>
              <a:t>4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Castrojeriz</a:t>
            </a:r>
            <a:r>
              <a:rPr lang="fr-FR" altLang="fr-FR" sz="1200" dirty="0" smtClean="0">
                <a:solidFill>
                  <a:srgbClr val="222222"/>
                </a:solidFill>
                <a:latin typeface="Verdana" panose="020B0604030504040204" pitchFamily="34" charset="0"/>
                <a:ea typeface="Verdana" panose="020B0604030504040204" pitchFamily="34" charset="0"/>
              </a:rPr>
              <a:t> – </a:t>
            </a:r>
            <a:r>
              <a:rPr lang="fr-FR" altLang="fr-FR" sz="1200" dirty="0" err="1" smtClean="0">
                <a:solidFill>
                  <a:srgbClr val="222222"/>
                </a:solidFill>
                <a:latin typeface="Verdana" panose="020B0604030504040204" pitchFamily="34" charset="0"/>
                <a:ea typeface="Verdana" panose="020B0604030504040204" pitchFamily="34" charset="0"/>
              </a:rPr>
              <a:t>Fròmista</a:t>
            </a:r>
            <a:r>
              <a:rPr lang="fr-FR" altLang="fr-FR" sz="1200" dirty="0" smtClean="0">
                <a:solidFill>
                  <a:srgbClr val="222222"/>
                </a:solidFill>
                <a:latin typeface="Verdana" panose="020B0604030504040204" pitchFamily="34" charset="0"/>
                <a:ea typeface="Verdana" panose="020B0604030504040204" pitchFamily="34" charset="0"/>
              </a:rPr>
              <a:t>  25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Nous sommes toujours dans la Meseta. Par contre, le manque d'ombre étant toujours présent, nous compenserons cette circonstance par l'altitude (800m) dans laquelle nous cheminons.</a:t>
            </a:r>
          </a:p>
        </p:txBody>
      </p:sp>
      <p:pic>
        <p:nvPicPr>
          <p:cNvPr id="17426" name="Picture 18" descr="http://1.bp.blogspot.com/-6KPO-jy3lGM/TX1ppgUbhtI/AAAAAAAAB2Y/mFwSKU8eXWg/s1600/bp4.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130930" y="3496087"/>
            <a:ext cx="1857650" cy="14508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02506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6254" y="154954"/>
            <a:ext cx="7988531" cy="1015663"/>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1</a:t>
            </a:r>
            <a:r>
              <a:rPr lang="fr-FR" altLang="fr-FR" sz="1200" b="1" dirty="0">
                <a:solidFill>
                  <a:srgbClr val="222222"/>
                </a:solidFill>
                <a:latin typeface="Verdana" panose="020B0604030504040204" pitchFamily="34" charset="0"/>
                <a:ea typeface="Verdana" panose="020B0604030504040204" pitchFamily="34" charset="0"/>
              </a:rPr>
              <a:t>4</a:t>
            </a:r>
            <a:r>
              <a:rPr lang="fr-FR" altLang="fr-FR" sz="1200" b="1" dirty="0" smtClean="0">
                <a:solidFill>
                  <a:srgbClr val="222222"/>
                </a:solidFill>
                <a:latin typeface="Verdana" panose="020B0604030504040204" pitchFamily="34" charset="0"/>
                <a:ea typeface="Verdana" panose="020B0604030504040204" pitchFamily="34" charset="0"/>
              </a:rPr>
              <a:t>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a:solidFill>
                  <a:srgbClr val="222222"/>
                </a:solidFill>
                <a:latin typeface="Verdana" panose="020B0604030504040204" pitchFamily="34" charset="0"/>
                <a:ea typeface="Verdana" panose="020B0604030504040204" pitchFamily="34" charset="0"/>
              </a:rPr>
              <a:t>Castrojeriz</a:t>
            </a:r>
            <a:r>
              <a:rPr lang="fr-FR" altLang="fr-FR" sz="1200" dirty="0">
                <a:solidFill>
                  <a:srgbClr val="222222"/>
                </a:solidFill>
                <a:latin typeface="Verdana" panose="020B0604030504040204" pitchFamily="34" charset="0"/>
                <a:ea typeface="Verdana" panose="020B0604030504040204" pitchFamily="34" charset="0"/>
              </a:rPr>
              <a:t> – </a:t>
            </a:r>
            <a:r>
              <a:rPr lang="fr-FR" altLang="fr-FR" sz="1200" dirty="0" err="1">
                <a:solidFill>
                  <a:srgbClr val="222222"/>
                </a:solidFill>
                <a:latin typeface="Verdana" panose="020B0604030504040204" pitchFamily="34" charset="0"/>
                <a:ea typeface="Verdana" panose="020B0604030504040204" pitchFamily="34" charset="0"/>
              </a:rPr>
              <a:t>Fròmista</a:t>
            </a:r>
            <a:r>
              <a:rPr lang="fr-FR" altLang="fr-FR" sz="1200" dirty="0">
                <a:solidFill>
                  <a:srgbClr val="222222"/>
                </a:solidFill>
                <a:latin typeface="Verdana" panose="020B0604030504040204" pitchFamily="34" charset="0"/>
                <a:ea typeface="Verdana" panose="020B0604030504040204" pitchFamily="34" charset="0"/>
              </a:rPr>
              <a:t>  25 km: </a:t>
            </a:r>
            <a:r>
              <a:rPr lang="fr-FR" sz="1200" dirty="0">
                <a:latin typeface="Verdana" panose="020B0604030504040204" pitchFamily="34" charset="0"/>
                <a:ea typeface="Verdana" panose="020B0604030504040204" pitchFamily="34" charset="0"/>
              </a:rPr>
              <a:t>Nous sommes toujours dans la Meseta. Par contre, le manque d'ombre étant toujours présent, nous compenserons cette circonstance par l'altitude (800m) dans laquelle nous cheminons</a:t>
            </a:r>
            <a:r>
              <a:rPr lang="fr-FR" sz="1200" dirty="0" smtClean="0">
                <a:latin typeface="Verdana" panose="020B0604030504040204" pitchFamily="34" charset="0"/>
                <a:ea typeface="Verdana" panose="020B0604030504040204" pitchFamily="34" charset="0"/>
              </a:rPr>
              <a:t>.</a:t>
            </a:r>
            <a:r>
              <a:rPr lang="fr-FR" sz="1200" dirty="0">
                <a:latin typeface="Verdana" panose="020B0604030504040204" pitchFamily="34" charset="0"/>
                <a:ea typeface="Verdana" panose="020B0604030504040204" pitchFamily="34" charset="0"/>
              </a:rPr>
              <a:t> A </a:t>
            </a:r>
            <a:r>
              <a:rPr lang="fr-FR" sz="1200" dirty="0" err="1">
                <a:latin typeface="Verdana" panose="020B0604030504040204" pitchFamily="34" charset="0"/>
                <a:ea typeface="Verdana" panose="020B0604030504040204" pitchFamily="34" charset="0"/>
              </a:rPr>
              <a:t>Boadilla</a:t>
            </a:r>
            <a:r>
              <a:rPr lang="fr-FR" sz="1200" dirty="0">
                <a:latin typeface="Verdana" panose="020B0604030504040204" pitchFamily="34" charset="0"/>
                <a:ea typeface="Verdana" panose="020B0604030504040204" pitchFamily="34" charset="0"/>
              </a:rPr>
              <a:t> </a:t>
            </a:r>
            <a:r>
              <a:rPr lang="fr-FR" sz="1200" dirty="0" err="1">
                <a:latin typeface="Verdana" panose="020B0604030504040204" pitchFamily="34" charset="0"/>
                <a:ea typeface="Verdana" panose="020B0604030504040204" pitchFamily="34" charset="0"/>
              </a:rPr>
              <a:t>del</a:t>
            </a:r>
            <a:r>
              <a:rPr lang="fr-FR" sz="1200" dirty="0">
                <a:latin typeface="Verdana" panose="020B0604030504040204" pitchFamily="34" charset="0"/>
                <a:ea typeface="Verdana" panose="020B0604030504040204" pitchFamily="34" charset="0"/>
              </a:rPr>
              <a:t> </a:t>
            </a:r>
            <a:r>
              <a:rPr lang="fr-FR" sz="1200" dirty="0" err="1">
                <a:latin typeface="Verdana" panose="020B0604030504040204" pitchFamily="34" charset="0"/>
                <a:ea typeface="Verdana" panose="020B0604030504040204" pitchFamily="34" charset="0"/>
              </a:rPr>
              <a:t>Camino</a:t>
            </a:r>
            <a:r>
              <a:rPr lang="fr-FR" sz="1200" dirty="0">
                <a:latin typeface="Verdana" panose="020B0604030504040204" pitchFamily="34" charset="0"/>
                <a:ea typeface="Verdana" panose="020B0604030504040204" pitchFamily="34" charset="0"/>
              </a:rPr>
              <a:t>, près de l'église, est érigée une colonne juridique ornée de coquilles de Saint-Jacques, qui servait de pilori au Moyen-âge. La dernière partie de l'étape avant </a:t>
            </a:r>
            <a:r>
              <a:rPr lang="fr-FR" sz="1200" dirty="0" err="1">
                <a:latin typeface="Verdana" panose="020B0604030504040204" pitchFamily="34" charset="0"/>
                <a:ea typeface="Verdana" panose="020B0604030504040204" pitchFamily="34" charset="0"/>
              </a:rPr>
              <a:t>Frómista</a:t>
            </a:r>
            <a:r>
              <a:rPr lang="fr-FR" sz="1200" dirty="0">
                <a:latin typeface="Verdana" panose="020B0604030504040204" pitchFamily="34" charset="0"/>
                <a:ea typeface="Verdana" panose="020B0604030504040204" pitchFamily="34" charset="0"/>
              </a:rPr>
              <a:t> nous mène le long du canal de Castilla :</a:t>
            </a:r>
          </a:p>
        </p:txBody>
      </p:sp>
      <p:sp>
        <p:nvSpPr>
          <p:cNvPr id="4" name="Rectangle 3"/>
          <p:cNvSpPr/>
          <p:nvPr/>
        </p:nvSpPr>
        <p:spPr>
          <a:xfrm>
            <a:off x="166254" y="1706893"/>
            <a:ext cx="7988531" cy="830997"/>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1</a:t>
            </a:r>
            <a:r>
              <a:rPr lang="fr-FR" altLang="fr-FR" sz="1200" b="1" dirty="0">
                <a:solidFill>
                  <a:srgbClr val="222222"/>
                </a:solidFill>
                <a:latin typeface="Verdana" panose="020B0604030504040204" pitchFamily="34" charset="0"/>
                <a:ea typeface="Verdana" panose="020B0604030504040204" pitchFamily="34" charset="0"/>
              </a:rPr>
              <a:t>5</a:t>
            </a:r>
            <a:r>
              <a:rPr lang="fr-FR" altLang="fr-FR" sz="1200" b="1" dirty="0" smtClean="0">
                <a:solidFill>
                  <a:srgbClr val="222222"/>
                </a:solidFill>
                <a:latin typeface="Verdana" panose="020B0604030504040204" pitchFamily="34" charset="0"/>
                <a:ea typeface="Verdana" panose="020B0604030504040204" pitchFamily="34" charset="0"/>
              </a:rPr>
              <a:t>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Fròmista</a:t>
            </a:r>
            <a:r>
              <a:rPr lang="fr-FR" altLang="fr-FR" sz="1200" dirty="0" smtClean="0">
                <a:solidFill>
                  <a:srgbClr val="222222"/>
                </a:solidFill>
                <a:latin typeface="Verdana" panose="020B0604030504040204" pitchFamily="34" charset="0"/>
                <a:ea typeface="Verdana" panose="020B0604030504040204" pitchFamily="34" charset="0"/>
              </a:rPr>
              <a:t> – </a:t>
            </a:r>
            <a:r>
              <a:rPr lang="fr-FR" altLang="fr-FR" sz="1200" dirty="0" err="1" smtClean="0">
                <a:solidFill>
                  <a:srgbClr val="222222"/>
                </a:solidFill>
                <a:latin typeface="Verdana" panose="020B0604030504040204" pitchFamily="34" charset="0"/>
                <a:ea typeface="Verdana" panose="020B0604030504040204" pitchFamily="34" charset="0"/>
              </a:rPr>
              <a:t>Carriòn</a:t>
            </a:r>
            <a:r>
              <a:rPr lang="fr-FR" altLang="fr-FR" sz="1200" dirty="0" smtClean="0">
                <a:solidFill>
                  <a:srgbClr val="222222"/>
                </a:solidFill>
                <a:latin typeface="Verdana" panose="020B0604030504040204" pitchFamily="34" charset="0"/>
                <a:ea typeface="Verdana" panose="020B0604030504040204" pitchFamily="34" charset="0"/>
              </a:rPr>
              <a:t> de los </a:t>
            </a:r>
            <a:r>
              <a:rPr lang="fr-FR" altLang="fr-FR" sz="1200" dirty="0" err="1" smtClean="0">
                <a:solidFill>
                  <a:srgbClr val="222222"/>
                </a:solidFill>
                <a:latin typeface="Verdana" panose="020B0604030504040204" pitchFamily="34" charset="0"/>
                <a:ea typeface="Verdana" panose="020B0604030504040204" pitchFamily="34" charset="0"/>
              </a:rPr>
              <a:t>Conde</a:t>
            </a:r>
            <a:r>
              <a:rPr lang="fr-FR" altLang="fr-FR" sz="1200" dirty="0" smtClean="0">
                <a:solidFill>
                  <a:srgbClr val="222222"/>
                </a:solidFill>
                <a:latin typeface="Verdana" panose="020B0604030504040204" pitchFamily="34" charset="0"/>
                <a:ea typeface="Verdana" panose="020B0604030504040204" pitchFamily="34" charset="0"/>
              </a:rPr>
              <a:t>   27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Notre lieu d'étape, </a:t>
            </a:r>
            <a:r>
              <a:rPr lang="fr-FR" sz="1200" dirty="0" err="1">
                <a:latin typeface="Verdana" panose="020B0604030504040204" pitchFamily="34" charset="0"/>
                <a:ea typeface="Verdana" panose="020B0604030504040204" pitchFamily="34" charset="0"/>
              </a:rPr>
              <a:t>Carrión</a:t>
            </a:r>
            <a:r>
              <a:rPr lang="fr-FR" sz="1200" dirty="0">
                <a:latin typeface="Verdana" panose="020B0604030504040204" pitchFamily="34" charset="0"/>
                <a:ea typeface="Verdana" panose="020B0604030504040204" pitchFamily="34" charset="0"/>
              </a:rPr>
              <a:t> de los </a:t>
            </a:r>
            <a:r>
              <a:rPr lang="fr-FR" sz="1200" dirty="0" err="1">
                <a:latin typeface="Verdana" panose="020B0604030504040204" pitchFamily="34" charset="0"/>
                <a:ea typeface="Verdana" panose="020B0604030504040204" pitchFamily="34" charset="0"/>
              </a:rPr>
              <a:t>Condes</a:t>
            </a:r>
            <a:r>
              <a:rPr lang="fr-FR" sz="1200" dirty="0">
                <a:latin typeface="Verdana" panose="020B0604030504040204" pitchFamily="34" charset="0"/>
                <a:ea typeface="Verdana" panose="020B0604030504040204" pitchFamily="34" charset="0"/>
              </a:rPr>
              <a:t>, sur le Rio </a:t>
            </a:r>
            <a:r>
              <a:rPr lang="fr-FR" sz="1200" dirty="0" err="1">
                <a:latin typeface="Verdana" panose="020B0604030504040204" pitchFamily="34" charset="0"/>
                <a:ea typeface="Verdana" panose="020B0604030504040204" pitchFamily="34" charset="0"/>
              </a:rPr>
              <a:t>Carrión</a:t>
            </a:r>
            <a:r>
              <a:rPr lang="fr-FR" sz="1200" dirty="0">
                <a:latin typeface="Verdana" panose="020B0604030504040204" pitchFamily="34" charset="0"/>
                <a:ea typeface="Verdana" panose="020B0604030504040204" pitchFamily="34" charset="0"/>
              </a:rPr>
              <a:t>, était déjà au Moyen-âge une importante station de pèlerinage. Nous citerons comme témoins du passé, l'église Santa Maria </a:t>
            </a:r>
            <a:r>
              <a:rPr lang="fr-FR" sz="1200" dirty="0" err="1">
                <a:latin typeface="Verdana" panose="020B0604030504040204" pitchFamily="34" charset="0"/>
                <a:ea typeface="Verdana" panose="020B0604030504040204" pitchFamily="34" charset="0"/>
              </a:rPr>
              <a:t>del</a:t>
            </a:r>
            <a:r>
              <a:rPr lang="fr-FR" sz="1200" dirty="0">
                <a:latin typeface="Verdana" panose="020B0604030504040204" pitchFamily="34" charset="0"/>
                <a:ea typeface="Verdana" panose="020B0604030504040204" pitchFamily="34" charset="0"/>
              </a:rPr>
              <a:t> </a:t>
            </a:r>
            <a:r>
              <a:rPr lang="fr-FR" sz="1200" dirty="0" err="1">
                <a:latin typeface="Verdana" panose="020B0604030504040204" pitchFamily="34" charset="0"/>
                <a:ea typeface="Verdana" panose="020B0604030504040204" pitchFamily="34" charset="0"/>
              </a:rPr>
              <a:t>Camino</a:t>
            </a:r>
            <a:r>
              <a:rPr lang="fr-FR" sz="1200" dirty="0">
                <a:latin typeface="Verdana" panose="020B0604030504040204" pitchFamily="34" charset="0"/>
                <a:ea typeface="Verdana" panose="020B0604030504040204" pitchFamily="34" charset="0"/>
              </a:rPr>
              <a:t>, l'église Santiago et le monastère San </a:t>
            </a:r>
            <a:r>
              <a:rPr lang="fr-FR" sz="1200" dirty="0" err="1">
                <a:latin typeface="Verdana" panose="020B0604030504040204" pitchFamily="34" charset="0"/>
                <a:ea typeface="Verdana" panose="020B0604030504040204" pitchFamily="34" charset="0"/>
              </a:rPr>
              <a:t>Zoilo</a:t>
            </a:r>
            <a:r>
              <a:rPr lang="fr-FR" sz="1200" dirty="0">
                <a:latin typeface="Verdana" panose="020B0604030504040204" pitchFamily="34" charset="0"/>
                <a:ea typeface="Verdana" panose="020B0604030504040204" pitchFamily="34" charset="0"/>
              </a:rPr>
              <a:t> avec son cloître où peuvent se loger les pèlerins (réservation recommandée).</a:t>
            </a:r>
          </a:p>
        </p:txBody>
      </p:sp>
      <p:pic>
        <p:nvPicPr>
          <p:cNvPr id="19460" name="Picture 4" descr="RÃ©sultat de recherche d'images pour &quot;fromista compostelle&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12975" y="1706893"/>
            <a:ext cx="1921869" cy="1428750"/>
          </a:xfrm>
          <a:prstGeom prst="rect">
            <a:avLst/>
          </a:prstGeom>
          <a:noFill/>
          <a:extLst>
            <a:ext uri="{909E8E84-426E-40DD-AFC4-6F175D3DCCD1}">
              <a14:hiddenFill xmlns:a14="http://schemas.microsoft.com/office/drawing/2010/main">
                <a:solidFill>
                  <a:srgbClr val="FFFFFF"/>
                </a:solidFill>
              </a14:hiddenFill>
            </a:ext>
          </a:extLst>
        </p:spPr>
      </p:pic>
      <p:pic>
        <p:nvPicPr>
          <p:cNvPr id="19464" name="Picture 8" descr="RÃ©sultat de recherche d'images pour &quot;carrion de los conde compostelle&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93034" y="1706893"/>
            <a:ext cx="1921869" cy="142875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24197" y="3074166"/>
            <a:ext cx="7830588" cy="1292662"/>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16 :</a:t>
            </a:r>
            <a:r>
              <a:rPr lang="fr-FR" altLang="fr-FR" sz="1200" dirty="0" err="1" smtClean="0">
                <a:solidFill>
                  <a:srgbClr val="222222"/>
                </a:solidFill>
                <a:latin typeface="Verdana" panose="020B0604030504040204" pitchFamily="34" charset="0"/>
                <a:ea typeface="Verdana" panose="020B0604030504040204" pitchFamily="34" charset="0"/>
              </a:rPr>
              <a:t>Carrion</a:t>
            </a:r>
            <a:r>
              <a:rPr lang="fr-FR" altLang="fr-FR" sz="1200" dirty="0" smtClean="0">
                <a:solidFill>
                  <a:srgbClr val="222222"/>
                </a:solidFill>
                <a:latin typeface="Verdana" panose="020B0604030504040204" pitchFamily="34" charset="0"/>
                <a:ea typeface="Verdana" panose="020B0604030504040204" pitchFamily="34" charset="0"/>
              </a:rPr>
              <a:t> de los </a:t>
            </a:r>
            <a:r>
              <a:rPr lang="fr-FR" altLang="fr-FR" sz="1200" dirty="0" err="1" smtClean="0">
                <a:solidFill>
                  <a:srgbClr val="222222"/>
                </a:solidFill>
                <a:latin typeface="Verdana" panose="020B0604030504040204" pitchFamily="34" charset="0"/>
                <a:ea typeface="Verdana" panose="020B0604030504040204" pitchFamily="34" charset="0"/>
              </a:rPr>
              <a:t>Conde</a:t>
            </a:r>
            <a:r>
              <a:rPr lang="fr-FR" altLang="fr-FR" sz="1200" dirty="0" smtClean="0">
                <a:solidFill>
                  <a:srgbClr val="222222"/>
                </a:solidFill>
                <a:latin typeface="Verdana" panose="020B0604030504040204" pitchFamily="34" charset="0"/>
                <a:ea typeface="Verdana" panose="020B0604030504040204" pitchFamily="34" charset="0"/>
              </a:rPr>
              <a:t> - Sahagun  35 km: </a:t>
            </a:r>
            <a:r>
              <a:rPr lang="fr-FR" sz="1200" dirty="0" smtClean="0">
                <a:solidFill>
                  <a:srgbClr val="333333"/>
                </a:solidFill>
                <a:latin typeface="Verdana" panose="020B0604030504040204" pitchFamily="34" charset="0"/>
                <a:ea typeface="Verdana" panose="020B0604030504040204" pitchFamily="34" charset="0"/>
              </a:rPr>
              <a:t>Cette </a:t>
            </a:r>
            <a:r>
              <a:rPr lang="fr-FR" sz="1200" dirty="0">
                <a:solidFill>
                  <a:srgbClr val="333333"/>
                </a:solidFill>
                <a:latin typeface="Verdana" panose="020B0604030504040204" pitchFamily="34" charset="0"/>
                <a:ea typeface="Verdana" panose="020B0604030504040204" pitchFamily="34" charset="0"/>
              </a:rPr>
              <a:t>étape, relativement plate, est assez longue, vu les 40 kilomètres qui nous séparent de notre lieu d'étape, </a:t>
            </a:r>
            <a:r>
              <a:rPr lang="fr-FR" sz="1200" dirty="0" err="1">
                <a:solidFill>
                  <a:srgbClr val="333333"/>
                </a:solidFill>
                <a:latin typeface="Verdana" panose="020B0604030504040204" pitchFamily="34" charset="0"/>
                <a:ea typeface="Verdana" panose="020B0604030504040204" pitchFamily="34" charset="0"/>
              </a:rPr>
              <a:t>Sahagún</a:t>
            </a:r>
            <a:r>
              <a:rPr lang="fr-FR" sz="1200" dirty="0">
                <a:solidFill>
                  <a:srgbClr val="333333"/>
                </a:solidFill>
                <a:latin typeface="Verdana" panose="020B0604030504040204" pitchFamily="34" charset="0"/>
                <a:ea typeface="Verdana" panose="020B0604030504040204" pitchFamily="34" charset="0"/>
              </a:rPr>
              <a:t>. Mais les petites localités intermédiaires proposent également de quoi se </a:t>
            </a:r>
            <a:r>
              <a:rPr lang="fr-FR" sz="1200" dirty="0" err="1">
                <a:solidFill>
                  <a:srgbClr val="333333"/>
                </a:solidFill>
                <a:latin typeface="Verdana" panose="020B0604030504040204" pitchFamily="34" charset="0"/>
                <a:ea typeface="Verdana" panose="020B0604030504040204" pitchFamily="34" charset="0"/>
              </a:rPr>
              <a:t>loger.Nous</a:t>
            </a:r>
            <a:r>
              <a:rPr lang="fr-FR" sz="1200" dirty="0">
                <a:solidFill>
                  <a:srgbClr val="333333"/>
                </a:solidFill>
                <a:latin typeface="Verdana" panose="020B0604030504040204" pitchFamily="34" charset="0"/>
                <a:ea typeface="Verdana" panose="020B0604030504040204" pitchFamily="34" charset="0"/>
              </a:rPr>
              <a:t> marchons les premiers 17 kilomètres jusqu'à </a:t>
            </a:r>
            <a:r>
              <a:rPr lang="fr-FR" sz="1200" dirty="0" err="1">
                <a:solidFill>
                  <a:srgbClr val="333333"/>
                </a:solidFill>
                <a:latin typeface="Verdana" panose="020B0604030504040204" pitchFamily="34" charset="0"/>
                <a:ea typeface="Verdana" panose="020B0604030504040204" pitchFamily="34" charset="0"/>
              </a:rPr>
              <a:t>Calzadilla</a:t>
            </a:r>
            <a:r>
              <a:rPr lang="fr-FR" sz="1200" dirty="0">
                <a:solidFill>
                  <a:srgbClr val="333333"/>
                </a:solidFill>
                <a:latin typeface="Verdana" panose="020B0604030504040204" pitchFamily="34" charset="0"/>
                <a:ea typeface="Verdana" panose="020B0604030504040204" pitchFamily="34" charset="0"/>
              </a:rPr>
              <a:t> de la </a:t>
            </a:r>
            <a:r>
              <a:rPr lang="fr-FR" sz="1200" dirty="0" err="1">
                <a:solidFill>
                  <a:srgbClr val="333333"/>
                </a:solidFill>
                <a:latin typeface="Verdana" panose="020B0604030504040204" pitchFamily="34" charset="0"/>
                <a:ea typeface="Verdana" panose="020B0604030504040204" pitchFamily="34" charset="0"/>
              </a:rPr>
              <a:t>Cueza</a:t>
            </a:r>
            <a:r>
              <a:rPr lang="fr-FR" sz="1200" dirty="0">
                <a:solidFill>
                  <a:srgbClr val="333333"/>
                </a:solidFill>
                <a:latin typeface="Verdana" panose="020B0604030504040204" pitchFamily="34" charset="0"/>
                <a:ea typeface="Verdana" panose="020B0604030504040204" pitchFamily="34" charset="0"/>
              </a:rPr>
              <a:t> sur un chemin poussiéreux et sans ombre, plus tard, la route sera bien meilleure. </a:t>
            </a:r>
            <a:r>
              <a:rPr lang="fr-FR" sz="1200" dirty="0" err="1">
                <a:solidFill>
                  <a:srgbClr val="333333"/>
                </a:solidFill>
                <a:latin typeface="Verdana" panose="020B0604030504040204" pitchFamily="34" charset="0"/>
                <a:ea typeface="Verdana" panose="020B0604030504040204" pitchFamily="34" charset="0"/>
              </a:rPr>
              <a:t>Sahagún</a:t>
            </a:r>
            <a:r>
              <a:rPr lang="fr-FR" sz="1200" dirty="0">
                <a:solidFill>
                  <a:srgbClr val="333333"/>
                </a:solidFill>
                <a:latin typeface="Verdana" panose="020B0604030504040204" pitchFamily="34" charset="0"/>
                <a:ea typeface="Verdana" panose="020B0604030504040204" pitchFamily="34" charset="0"/>
              </a:rPr>
              <a:t> est bien connue pour la célèbre bataille que Charlemagne mena contre les Maures </a:t>
            </a:r>
            <a:r>
              <a:rPr lang="fr-FR" sz="1200" dirty="0" err="1">
                <a:solidFill>
                  <a:srgbClr val="333333"/>
                </a:solidFill>
                <a:latin typeface="Verdana" panose="020B0604030504040204" pitchFamily="34" charset="0"/>
                <a:ea typeface="Verdana" panose="020B0604030504040204" pitchFamily="34" charset="0"/>
              </a:rPr>
              <a:t>Agiolandos</a:t>
            </a:r>
            <a:r>
              <a:rPr lang="fr-FR" sz="1200" dirty="0">
                <a:solidFill>
                  <a:srgbClr val="333333"/>
                </a:solidFill>
                <a:latin typeface="Verdana" panose="020B0604030504040204" pitchFamily="34" charset="0"/>
                <a:ea typeface="Verdana" panose="020B0604030504040204" pitchFamily="34" charset="0"/>
              </a:rPr>
              <a:t> à l'ouest de </a:t>
            </a:r>
            <a:r>
              <a:rPr lang="fr-FR" sz="1200" dirty="0" err="1">
                <a:solidFill>
                  <a:srgbClr val="333333"/>
                </a:solidFill>
                <a:latin typeface="Verdana" panose="020B0604030504040204" pitchFamily="34" charset="0"/>
                <a:ea typeface="Verdana" panose="020B0604030504040204" pitchFamily="34" charset="0"/>
              </a:rPr>
              <a:t>Cea</a:t>
            </a:r>
            <a:r>
              <a:rPr lang="fr-FR" sz="1200" dirty="0">
                <a:solidFill>
                  <a:srgbClr val="333333"/>
                </a:solidFill>
                <a:latin typeface="Verdana" panose="020B0604030504040204" pitchFamily="34" charset="0"/>
                <a:ea typeface="Verdana" panose="020B0604030504040204" pitchFamily="34" charset="0"/>
              </a:rPr>
              <a:t> en l'an 778.</a:t>
            </a:r>
            <a:r>
              <a:rPr lang="fr-FR" dirty="0">
                <a:solidFill>
                  <a:srgbClr val="333333"/>
                </a:solidFill>
                <a:latin typeface="Roboto"/>
              </a:rPr>
              <a:t> </a:t>
            </a:r>
            <a:endParaRPr lang="fr-FR" b="0" i="0" dirty="0">
              <a:solidFill>
                <a:srgbClr val="333333"/>
              </a:solidFill>
              <a:effectLst/>
              <a:latin typeface="Roboto"/>
            </a:endParaRPr>
          </a:p>
        </p:txBody>
      </p:sp>
      <p:pic>
        <p:nvPicPr>
          <p:cNvPr id="19466" name="Picture 10" descr="RÃ©sultat de recherche d'images pour &quot;sahagun compostelle&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12974" y="3330416"/>
            <a:ext cx="1921869" cy="1428750"/>
          </a:xfrm>
          <a:prstGeom prst="rect">
            <a:avLst/>
          </a:prstGeom>
          <a:noFill/>
          <a:extLst>
            <a:ext uri="{909E8E84-426E-40DD-AFC4-6F175D3DCCD1}">
              <a14:hiddenFill xmlns:a14="http://schemas.microsoft.com/office/drawing/2010/main">
                <a:solidFill>
                  <a:srgbClr val="FFFFFF"/>
                </a:solidFill>
              </a14:hiddenFill>
            </a:ext>
          </a:extLst>
        </p:spPr>
      </p:pic>
      <p:pic>
        <p:nvPicPr>
          <p:cNvPr id="19468" name="Picture 12" descr="RÃ©sultat de recherche d'images pour &quot;sahagun&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270132" y="3330416"/>
            <a:ext cx="1826812" cy="1441475"/>
          </a:xfrm>
          <a:prstGeom prst="rect">
            <a:avLst/>
          </a:prstGeom>
          <a:noFill/>
          <a:extLst>
            <a:ext uri="{909E8E84-426E-40DD-AFC4-6F175D3DCCD1}">
              <a14:hiddenFill xmlns:a14="http://schemas.microsoft.com/office/drawing/2010/main">
                <a:solidFill>
                  <a:srgbClr val="FFFFFF"/>
                </a:solidFill>
              </a14:hiddenFill>
            </a:ext>
          </a:extLst>
        </p:spPr>
      </p:pic>
      <p:pic>
        <p:nvPicPr>
          <p:cNvPr id="19472" name="Picture 16" descr="http://1.bp.blogspot.com/-7Ixlzfe90cc/TX1lM7vSd2I/AAAAAAAABzQ/fDe1cM0JwQ8/s1600/bp29.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12974" y="180757"/>
            <a:ext cx="3901929" cy="14287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ttp://www.gites-de-france-64.com/ostabat-compostelle/web/24.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212974" y="4953939"/>
            <a:ext cx="1864821" cy="145038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24197" y="4604375"/>
            <a:ext cx="7753488" cy="1384995"/>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17 :</a:t>
            </a:r>
            <a:r>
              <a:rPr lang="fr-FR" altLang="fr-FR" sz="1200" dirty="0" smtClean="0">
                <a:solidFill>
                  <a:srgbClr val="222222"/>
                </a:solidFill>
                <a:latin typeface="Verdana" panose="020B0604030504040204" pitchFamily="34" charset="0"/>
                <a:ea typeface="Verdana" panose="020B0604030504040204" pitchFamily="34" charset="0"/>
              </a:rPr>
              <a:t>Sahagun – </a:t>
            </a:r>
            <a:r>
              <a:rPr lang="fr-FR" altLang="fr-FR" sz="1200" dirty="0" err="1" smtClean="0">
                <a:solidFill>
                  <a:srgbClr val="222222"/>
                </a:solidFill>
                <a:latin typeface="Verdana" panose="020B0604030504040204" pitchFamily="34" charset="0"/>
                <a:ea typeface="Verdana" panose="020B0604030504040204" pitchFamily="34" charset="0"/>
              </a:rPr>
              <a:t>Mansilla</a:t>
            </a:r>
            <a:r>
              <a:rPr lang="fr-FR" altLang="fr-FR" sz="1200" dirty="0" smtClean="0">
                <a:solidFill>
                  <a:srgbClr val="222222"/>
                </a:solidFill>
                <a:latin typeface="Verdana" panose="020B0604030504040204" pitchFamily="34" charset="0"/>
                <a:ea typeface="Verdana" panose="020B0604030504040204" pitchFamily="34" charset="0"/>
              </a:rPr>
              <a:t> de las </a:t>
            </a:r>
            <a:r>
              <a:rPr lang="fr-FR" altLang="fr-FR" sz="1200" dirty="0" err="1" smtClean="0">
                <a:solidFill>
                  <a:srgbClr val="222222"/>
                </a:solidFill>
                <a:latin typeface="Verdana" panose="020B0604030504040204" pitchFamily="34" charset="0"/>
                <a:ea typeface="Verdana" panose="020B0604030504040204" pitchFamily="34" charset="0"/>
              </a:rPr>
              <a:t>mulas</a:t>
            </a:r>
            <a:r>
              <a:rPr lang="fr-FR" altLang="fr-FR" sz="1200" dirty="0" smtClean="0">
                <a:solidFill>
                  <a:srgbClr val="222222"/>
                </a:solidFill>
                <a:latin typeface="Verdana" panose="020B0604030504040204" pitchFamily="34" charset="0"/>
                <a:ea typeface="Verdana" panose="020B0604030504040204" pitchFamily="34" charset="0"/>
              </a:rPr>
              <a:t> </a:t>
            </a:r>
            <a:r>
              <a:rPr lang="fr-FR" sz="1200" dirty="0" smtClean="0">
                <a:solidFill>
                  <a:srgbClr val="333333"/>
                </a:solidFill>
                <a:latin typeface="Verdana" panose="020B0604030504040204" pitchFamily="34" charset="0"/>
                <a:ea typeface="Verdana" panose="020B0604030504040204" pitchFamily="34" charset="0"/>
              </a:rPr>
              <a:t>Nous 37 km:  restons </a:t>
            </a:r>
            <a:r>
              <a:rPr lang="fr-FR" sz="1200" dirty="0">
                <a:solidFill>
                  <a:srgbClr val="333333"/>
                </a:solidFill>
                <a:latin typeface="Verdana" panose="020B0604030504040204" pitchFamily="34" charset="0"/>
                <a:ea typeface="Verdana" panose="020B0604030504040204" pitchFamily="34" charset="0"/>
              </a:rPr>
              <a:t>à une altitude de 800m avec peu de montées. Lors de cette étape nous traversons quelques petits villages où nous pouvons nous loger, si l'envie nous en </a:t>
            </a:r>
            <a:r>
              <a:rPr lang="fr-FR" sz="1200" dirty="0" err="1">
                <a:solidFill>
                  <a:srgbClr val="333333"/>
                </a:solidFill>
                <a:latin typeface="Verdana" panose="020B0604030504040204" pitchFamily="34" charset="0"/>
                <a:ea typeface="Verdana" panose="020B0604030504040204" pitchFamily="34" charset="0"/>
              </a:rPr>
              <a:t>dit.Comme</a:t>
            </a:r>
            <a:r>
              <a:rPr lang="fr-FR" sz="1200" dirty="0">
                <a:solidFill>
                  <a:srgbClr val="333333"/>
                </a:solidFill>
                <a:latin typeface="Verdana" panose="020B0604030504040204" pitchFamily="34" charset="0"/>
                <a:ea typeface="Verdana" panose="020B0604030504040204" pitchFamily="34" charset="0"/>
              </a:rPr>
              <a:t> son nom l'indique, </a:t>
            </a:r>
            <a:r>
              <a:rPr lang="fr-FR" sz="1200" dirty="0" err="1">
                <a:solidFill>
                  <a:srgbClr val="333333"/>
                </a:solidFill>
                <a:latin typeface="Verdana" panose="020B0604030504040204" pitchFamily="34" charset="0"/>
                <a:ea typeface="Verdana" panose="020B0604030504040204" pitchFamily="34" charset="0"/>
              </a:rPr>
              <a:t>Bercianos</a:t>
            </a:r>
            <a:r>
              <a:rPr lang="fr-FR" sz="1200" dirty="0">
                <a:solidFill>
                  <a:srgbClr val="333333"/>
                </a:solidFill>
                <a:latin typeface="Verdana" panose="020B0604030504040204" pitchFamily="34" charset="0"/>
                <a:ea typeface="Verdana" panose="020B0604030504040204" pitchFamily="34" charset="0"/>
              </a:rPr>
              <a:t> </a:t>
            </a:r>
            <a:r>
              <a:rPr lang="fr-FR" sz="1200" dirty="0" err="1">
                <a:solidFill>
                  <a:srgbClr val="333333"/>
                </a:solidFill>
                <a:latin typeface="Verdana" panose="020B0604030504040204" pitchFamily="34" charset="0"/>
                <a:ea typeface="Verdana" panose="020B0604030504040204" pitchFamily="34" charset="0"/>
              </a:rPr>
              <a:t>del</a:t>
            </a:r>
            <a:r>
              <a:rPr lang="fr-FR" sz="1200" dirty="0">
                <a:solidFill>
                  <a:srgbClr val="333333"/>
                </a:solidFill>
                <a:latin typeface="Verdana" panose="020B0604030504040204" pitchFamily="34" charset="0"/>
                <a:ea typeface="Verdana" panose="020B0604030504040204" pitchFamily="34" charset="0"/>
              </a:rPr>
              <a:t> Real </a:t>
            </a:r>
            <a:r>
              <a:rPr lang="fr-FR" sz="1200" dirty="0" err="1">
                <a:solidFill>
                  <a:srgbClr val="333333"/>
                </a:solidFill>
                <a:latin typeface="Verdana" panose="020B0604030504040204" pitchFamily="34" charset="0"/>
                <a:ea typeface="Verdana" panose="020B0604030504040204" pitchFamily="34" charset="0"/>
              </a:rPr>
              <a:t>Camino</a:t>
            </a:r>
            <a:r>
              <a:rPr lang="fr-FR" sz="1200" dirty="0">
                <a:solidFill>
                  <a:srgbClr val="333333"/>
                </a:solidFill>
                <a:latin typeface="Verdana" panose="020B0604030504040204" pitchFamily="34" charset="0"/>
                <a:ea typeface="Verdana" panose="020B0604030504040204" pitchFamily="34" charset="0"/>
              </a:rPr>
              <a:t>, fut jadis ainsi nommée à cause du </a:t>
            </a:r>
            <a:r>
              <a:rPr lang="fr-FR" sz="1200" dirty="0" err="1">
                <a:solidFill>
                  <a:srgbClr val="333333"/>
                </a:solidFill>
                <a:latin typeface="Verdana" panose="020B0604030504040204" pitchFamily="34" charset="0"/>
                <a:ea typeface="Verdana" panose="020B0604030504040204" pitchFamily="34" charset="0"/>
              </a:rPr>
              <a:t>Camino</a:t>
            </a:r>
            <a:r>
              <a:rPr lang="fr-FR" sz="1200" dirty="0">
                <a:solidFill>
                  <a:srgbClr val="333333"/>
                </a:solidFill>
                <a:latin typeface="Verdana" panose="020B0604030504040204" pitchFamily="34" charset="0"/>
                <a:ea typeface="Verdana" panose="020B0604030504040204" pitchFamily="34" charset="0"/>
              </a:rPr>
              <a:t> Real (Chemin royale), chemin de grande importance. Nous atteignons El </a:t>
            </a:r>
            <a:r>
              <a:rPr lang="fr-FR" sz="1200" dirty="0" err="1">
                <a:solidFill>
                  <a:srgbClr val="333333"/>
                </a:solidFill>
                <a:latin typeface="Verdana" panose="020B0604030504040204" pitchFamily="34" charset="0"/>
                <a:ea typeface="Verdana" panose="020B0604030504040204" pitchFamily="34" charset="0"/>
              </a:rPr>
              <a:t>Burgo</a:t>
            </a:r>
            <a:r>
              <a:rPr lang="fr-FR" sz="1200" dirty="0">
                <a:solidFill>
                  <a:srgbClr val="333333"/>
                </a:solidFill>
                <a:latin typeface="Verdana" panose="020B0604030504040204" pitchFamily="34" charset="0"/>
                <a:ea typeface="Verdana" panose="020B0604030504040204" pitchFamily="34" charset="0"/>
              </a:rPr>
              <a:t> </a:t>
            </a:r>
            <a:r>
              <a:rPr lang="fr-FR" sz="1200" dirty="0" err="1">
                <a:solidFill>
                  <a:srgbClr val="333333"/>
                </a:solidFill>
                <a:latin typeface="Verdana" panose="020B0604030504040204" pitchFamily="34" charset="0"/>
                <a:ea typeface="Verdana" panose="020B0604030504040204" pitchFamily="34" charset="0"/>
              </a:rPr>
              <a:t>Ranero</a:t>
            </a:r>
            <a:r>
              <a:rPr lang="fr-FR" sz="1200" dirty="0">
                <a:solidFill>
                  <a:srgbClr val="333333"/>
                </a:solidFill>
                <a:latin typeface="Verdana" panose="020B0604030504040204" pitchFamily="34" charset="0"/>
                <a:ea typeface="Verdana" panose="020B0604030504040204" pitchFamily="34" charset="0"/>
              </a:rPr>
              <a:t> par la porte « Arco de </a:t>
            </a:r>
            <a:r>
              <a:rPr lang="fr-FR" sz="1200" dirty="0" err="1">
                <a:solidFill>
                  <a:srgbClr val="333333"/>
                </a:solidFill>
                <a:latin typeface="Verdana" panose="020B0604030504040204" pitchFamily="34" charset="0"/>
                <a:ea typeface="Verdana" panose="020B0604030504040204" pitchFamily="34" charset="0"/>
              </a:rPr>
              <a:t>Conceptión</a:t>
            </a:r>
            <a:r>
              <a:rPr lang="fr-FR" sz="1200" dirty="0">
                <a:solidFill>
                  <a:srgbClr val="333333"/>
                </a:solidFill>
                <a:latin typeface="Verdana" panose="020B0604030504040204" pitchFamily="34" charset="0"/>
                <a:ea typeface="Verdana" panose="020B0604030504040204" pitchFamily="34" charset="0"/>
              </a:rPr>
              <a:t> » qui appartient en partie à la fortification moyenâgeuse. </a:t>
            </a:r>
          </a:p>
          <a:p>
            <a:r>
              <a:rPr lang="fr-FR" altLang="fr-FR" sz="1200" dirty="0">
                <a:solidFill>
                  <a:srgbClr val="222222"/>
                </a:solidFill>
                <a:latin typeface="Verdana" panose="020B0604030504040204" pitchFamily="34" charset="0"/>
                <a:ea typeface="Verdana" panose="020B0604030504040204" pitchFamily="34" charset="0"/>
              </a:rPr>
              <a:t> </a:t>
            </a:r>
            <a:endParaRPr lang="fr-FR" sz="1200" dirty="0">
              <a:latin typeface="Verdana" panose="020B0604030504040204" pitchFamily="34" charset="0"/>
              <a:ea typeface="Verdana" panose="020B0604030504040204" pitchFamily="34" charset="0"/>
            </a:endParaRPr>
          </a:p>
        </p:txBody>
      </p:sp>
      <p:pic>
        <p:nvPicPr>
          <p:cNvPr id="3074" name="Picture 2" descr="https://www.pelerins-compostelle.org/images/stories/Sahagun.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270132" y="4953939"/>
            <a:ext cx="1844771" cy="142385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21912" y="5962294"/>
            <a:ext cx="7755773" cy="830997"/>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18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Mansilla</a:t>
            </a:r>
            <a:r>
              <a:rPr lang="fr-FR" altLang="fr-FR" sz="1200" dirty="0" smtClean="0">
                <a:solidFill>
                  <a:srgbClr val="222222"/>
                </a:solidFill>
                <a:latin typeface="Verdana" panose="020B0604030504040204" pitchFamily="34" charset="0"/>
                <a:ea typeface="Verdana" panose="020B0604030504040204" pitchFamily="34" charset="0"/>
              </a:rPr>
              <a:t> de las </a:t>
            </a:r>
            <a:r>
              <a:rPr lang="fr-FR" altLang="fr-FR" sz="1200" dirty="0" err="1" smtClean="0">
                <a:solidFill>
                  <a:srgbClr val="222222"/>
                </a:solidFill>
                <a:latin typeface="Verdana" panose="020B0604030504040204" pitchFamily="34" charset="0"/>
                <a:ea typeface="Verdana" panose="020B0604030504040204" pitchFamily="34" charset="0"/>
              </a:rPr>
              <a:t>Mulas</a:t>
            </a:r>
            <a:r>
              <a:rPr lang="fr-FR" altLang="fr-FR" sz="1200" dirty="0" smtClean="0">
                <a:solidFill>
                  <a:srgbClr val="222222"/>
                </a:solidFill>
                <a:latin typeface="Verdana" panose="020B0604030504040204" pitchFamily="34" charset="0"/>
                <a:ea typeface="Verdana" panose="020B0604030504040204" pitchFamily="34" charset="0"/>
              </a:rPr>
              <a:t> – Léon 17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Petite étape proposée de 18,8 km que l'on effectuera en 5 h de marche et qui peut nous permettre d'arriver tôt pour bien découvrir l'importante ville de León après avoir traversé les villages de </a:t>
            </a:r>
            <a:r>
              <a:rPr lang="fr-FR" sz="1200" dirty="0" err="1">
                <a:latin typeface="Verdana" panose="020B0604030504040204" pitchFamily="34" charset="0"/>
                <a:ea typeface="Verdana" panose="020B0604030504040204" pitchFamily="34" charset="0"/>
              </a:rPr>
              <a:t>Villarente</a:t>
            </a:r>
            <a:r>
              <a:rPr lang="fr-FR" sz="1200" dirty="0">
                <a:latin typeface="Verdana" panose="020B0604030504040204" pitchFamily="34" charset="0"/>
                <a:ea typeface="Verdana" panose="020B0604030504040204" pitchFamily="34" charset="0"/>
              </a:rPr>
              <a:t>, </a:t>
            </a:r>
            <a:r>
              <a:rPr lang="fr-FR" sz="1200" dirty="0" err="1">
                <a:latin typeface="Verdana" panose="020B0604030504040204" pitchFamily="34" charset="0"/>
                <a:ea typeface="Verdana" panose="020B0604030504040204" pitchFamily="34" charset="0"/>
              </a:rPr>
              <a:t>Arcabueja</a:t>
            </a:r>
            <a:r>
              <a:rPr lang="fr-FR" sz="1200" dirty="0">
                <a:latin typeface="Verdana" panose="020B0604030504040204" pitchFamily="34" charset="0"/>
                <a:ea typeface="Verdana" panose="020B0604030504040204" pitchFamily="34" charset="0"/>
              </a:rPr>
              <a:t>, </a:t>
            </a:r>
            <a:r>
              <a:rPr lang="fr-FR" sz="1200" dirty="0" err="1">
                <a:latin typeface="Verdana" panose="020B0604030504040204" pitchFamily="34" charset="0"/>
                <a:ea typeface="Verdana" panose="020B0604030504040204" pitchFamily="34" charset="0"/>
              </a:rPr>
              <a:t>Valdelafuente</a:t>
            </a:r>
            <a:r>
              <a:rPr lang="fr-FR" sz="1200" dirty="0">
                <a:latin typeface="Verdana" panose="020B0604030504040204" pitchFamily="34" charset="0"/>
                <a:ea typeface="Verdana" panose="020B0604030504040204" pitchFamily="34" charset="0"/>
              </a:rPr>
              <a:t>, et emprunté le </a:t>
            </a:r>
            <a:r>
              <a:rPr lang="fr-FR" sz="1200" dirty="0" err="1">
                <a:latin typeface="Verdana" panose="020B0604030504040204" pitchFamily="34" charset="0"/>
                <a:ea typeface="Verdana" panose="020B0604030504040204" pitchFamily="34" charset="0"/>
              </a:rPr>
              <a:t>Puente</a:t>
            </a:r>
            <a:r>
              <a:rPr lang="fr-FR" sz="1200" dirty="0">
                <a:latin typeface="Verdana" panose="020B0604030504040204" pitchFamily="34" charset="0"/>
                <a:ea typeface="Verdana" panose="020B0604030504040204" pitchFamily="34" charset="0"/>
              </a:rPr>
              <a:t> </a:t>
            </a:r>
            <a:r>
              <a:rPr lang="fr-FR" sz="1200" dirty="0" err="1">
                <a:latin typeface="Verdana" panose="020B0604030504040204" pitchFamily="34" charset="0"/>
                <a:ea typeface="Verdana" panose="020B0604030504040204" pitchFamily="34" charset="0"/>
              </a:rPr>
              <a:t>del</a:t>
            </a:r>
            <a:r>
              <a:rPr lang="fr-FR" sz="1200" dirty="0">
                <a:latin typeface="Verdana" panose="020B0604030504040204" pitchFamily="34" charset="0"/>
                <a:ea typeface="Verdana" panose="020B0604030504040204" pitchFamily="34" charset="0"/>
              </a:rPr>
              <a:t> Castro pour atteindre la capitale provinciale.</a:t>
            </a:r>
          </a:p>
        </p:txBody>
      </p:sp>
    </p:spTree>
    <p:extLst>
      <p:ext uri="{BB962C8B-B14F-4D97-AF65-F5344CB8AC3E}">
        <p14:creationId xmlns:p14="http://schemas.microsoft.com/office/powerpoint/2010/main" val="18341242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7572" y="271471"/>
            <a:ext cx="7722523" cy="1200329"/>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19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smtClean="0">
                <a:solidFill>
                  <a:srgbClr val="222222"/>
                </a:solidFill>
                <a:latin typeface="Verdana" panose="020B0604030504040204" pitchFamily="34" charset="0"/>
                <a:ea typeface="Verdana" panose="020B0604030504040204" pitchFamily="34" charset="0"/>
              </a:rPr>
              <a:t>Léon – </a:t>
            </a:r>
            <a:r>
              <a:rPr lang="fr-FR" altLang="fr-FR" sz="1200" dirty="0" err="1" smtClean="0">
                <a:solidFill>
                  <a:srgbClr val="222222"/>
                </a:solidFill>
                <a:latin typeface="Verdana" panose="020B0604030504040204" pitchFamily="34" charset="0"/>
                <a:ea typeface="Verdana" panose="020B0604030504040204" pitchFamily="34" charset="0"/>
              </a:rPr>
              <a:t>Villadangos</a:t>
            </a:r>
            <a:r>
              <a:rPr lang="fr-FR" altLang="fr-FR" sz="1200" dirty="0" smtClean="0">
                <a:solidFill>
                  <a:srgbClr val="222222"/>
                </a:solidFill>
                <a:latin typeface="Verdana" panose="020B0604030504040204" pitchFamily="34" charset="0"/>
                <a:ea typeface="Verdana" panose="020B0604030504040204" pitchFamily="34" charset="0"/>
              </a:rPr>
              <a:t> Del </a:t>
            </a:r>
            <a:r>
              <a:rPr lang="fr-FR" altLang="fr-FR" sz="1200" dirty="0" err="1" smtClean="0">
                <a:solidFill>
                  <a:srgbClr val="222222"/>
                </a:solidFill>
                <a:latin typeface="Verdana" panose="020B0604030504040204" pitchFamily="34" charset="0"/>
                <a:ea typeface="Verdana" panose="020B0604030504040204" pitchFamily="34" charset="0"/>
              </a:rPr>
              <a:t>Pàramo</a:t>
            </a:r>
            <a:r>
              <a:rPr lang="fr-FR" altLang="fr-FR" sz="1200" dirty="0" smtClean="0">
                <a:solidFill>
                  <a:srgbClr val="222222"/>
                </a:solidFill>
                <a:latin typeface="Verdana" panose="020B0604030504040204" pitchFamily="34" charset="0"/>
                <a:ea typeface="Verdana" panose="020B0604030504040204" pitchFamily="34" charset="0"/>
              </a:rPr>
              <a:t> 24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Cette étape n'est pas un des High lights du </a:t>
            </a:r>
            <a:r>
              <a:rPr lang="fr-FR" sz="1200" dirty="0" err="1">
                <a:latin typeface="Verdana" panose="020B0604030504040204" pitchFamily="34" charset="0"/>
                <a:ea typeface="Verdana" panose="020B0604030504040204" pitchFamily="34" charset="0"/>
              </a:rPr>
              <a:t>Camino</a:t>
            </a:r>
            <a:r>
              <a:rPr lang="fr-FR" sz="1200" dirty="0">
                <a:latin typeface="Verdana" panose="020B0604030504040204" pitchFamily="34" charset="0"/>
                <a:ea typeface="Verdana" panose="020B0604030504040204" pitchFamily="34" charset="0"/>
              </a:rPr>
              <a:t> </a:t>
            </a:r>
            <a:r>
              <a:rPr lang="fr-FR" sz="1200" dirty="0" err="1">
                <a:latin typeface="Verdana" panose="020B0604030504040204" pitchFamily="34" charset="0"/>
                <a:ea typeface="Verdana" panose="020B0604030504040204" pitchFamily="34" charset="0"/>
              </a:rPr>
              <a:t>Francés</a:t>
            </a:r>
            <a:r>
              <a:rPr lang="fr-FR" sz="1200" dirty="0">
                <a:latin typeface="Verdana" panose="020B0604030504040204" pitchFamily="34" charset="0"/>
                <a:ea typeface="Verdana" panose="020B0604030504040204" pitchFamily="34" charset="0"/>
              </a:rPr>
              <a:t>, mais elle tout de même une partie du chemin. Manifestement, les touristes espagnols n'ont pas trouvé un parcours plus sympathique. Pour le peu d'aménagement en ce qui concerne les logis et les ravitaillements, lors de ce parcours, ils ont du dépenser beaucoup d'argent, mais ces aménagement ne sont, à proprement dire, pas très solvables. Des banlieues tristes, des domaines industriels au sud de l'aéroport et beaucoup de circulation sur les routes</a:t>
            </a:r>
          </a:p>
        </p:txBody>
      </p:sp>
      <p:sp>
        <p:nvSpPr>
          <p:cNvPr id="3" name="Rectangle 2"/>
          <p:cNvSpPr/>
          <p:nvPr/>
        </p:nvSpPr>
        <p:spPr>
          <a:xfrm>
            <a:off x="245224" y="2054306"/>
            <a:ext cx="7963593" cy="1200329"/>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20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Villadangos</a:t>
            </a:r>
            <a:r>
              <a:rPr lang="fr-FR" altLang="fr-FR" sz="1200" dirty="0" smtClean="0">
                <a:solidFill>
                  <a:srgbClr val="222222"/>
                </a:solidFill>
                <a:latin typeface="Verdana" panose="020B0604030504040204" pitchFamily="34" charset="0"/>
                <a:ea typeface="Verdana" panose="020B0604030504040204" pitchFamily="34" charset="0"/>
              </a:rPr>
              <a:t> Del </a:t>
            </a:r>
            <a:r>
              <a:rPr lang="fr-FR" altLang="fr-FR" sz="1200" dirty="0" err="1" smtClean="0">
                <a:solidFill>
                  <a:srgbClr val="222222"/>
                </a:solidFill>
                <a:latin typeface="Verdana" panose="020B0604030504040204" pitchFamily="34" charset="0"/>
                <a:ea typeface="Verdana" panose="020B0604030504040204" pitchFamily="34" charset="0"/>
              </a:rPr>
              <a:t>Pàramo</a:t>
            </a:r>
            <a:r>
              <a:rPr lang="fr-FR" altLang="fr-FR" sz="1200" dirty="0" smtClean="0">
                <a:solidFill>
                  <a:srgbClr val="222222"/>
                </a:solidFill>
                <a:latin typeface="Verdana" panose="020B0604030504040204" pitchFamily="34" charset="0"/>
                <a:ea typeface="Verdana" panose="020B0604030504040204" pitchFamily="34" charset="0"/>
              </a:rPr>
              <a:t> – Astorga 24 </a:t>
            </a:r>
            <a:r>
              <a:rPr lang="fr-FR" altLang="fr-FR" sz="1200" dirty="0">
                <a:solidFill>
                  <a:srgbClr val="222222"/>
                </a:solidFill>
                <a:latin typeface="Verdana" panose="020B0604030504040204" pitchFamily="34" charset="0"/>
                <a:ea typeface="Verdana" panose="020B0604030504040204" pitchFamily="34" charset="0"/>
              </a:rPr>
              <a:t>km: </a:t>
            </a:r>
            <a:r>
              <a:rPr lang="fr-FR" altLang="fr-FR" sz="1200" dirty="0" smtClean="0">
                <a:solidFill>
                  <a:srgbClr val="222222"/>
                </a:solidFill>
                <a:latin typeface="Verdana" panose="020B0604030504040204" pitchFamily="34" charset="0"/>
                <a:ea typeface="Verdana" panose="020B0604030504040204" pitchFamily="34" charset="0"/>
              </a:rPr>
              <a:t>A</a:t>
            </a:r>
            <a:r>
              <a:rPr lang="fr-FR" sz="1200" dirty="0" smtClean="0">
                <a:latin typeface="Verdana" panose="020B0604030504040204" pitchFamily="34" charset="0"/>
                <a:ea typeface="Verdana" panose="020B0604030504040204" pitchFamily="34" charset="0"/>
              </a:rPr>
              <a:t>u </a:t>
            </a:r>
            <a:r>
              <a:rPr lang="fr-FR" sz="1200" dirty="0">
                <a:latin typeface="Verdana" panose="020B0604030504040204" pitchFamily="34" charset="0"/>
                <a:ea typeface="Verdana" panose="020B0604030504040204" pitchFamily="34" charset="0"/>
              </a:rPr>
              <a:t>cours de cette étape, seulement après quelques petits kilomètres, nous atteignons un pont très photogénique : avant </a:t>
            </a:r>
            <a:r>
              <a:rPr lang="fr-FR" sz="1200" dirty="0" err="1">
                <a:latin typeface="Verdana" panose="020B0604030504040204" pitchFamily="34" charset="0"/>
                <a:ea typeface="Verdana" panose="020B0604030504040204" pitchFamily="34" charset="0"/>
              </a:rPr>
              <a:t>Hospital</a:t>
            </a:r>
            <a:r>
              <a:rPr lang="fr-FR" sz="1200" dirty="0">
                <a:latin typeface="Verdana" panose="020B0604030504040204" pitchFamily="34" charset="0"/>
                <a:ea typeface="Verdana" panose="020B0604030504040204" pitchFamily="34" charset="0"/>
              </a:rPr>
              <a:t> de </a:t>
            </a:r>
            <a:r>
              <a:rPr lang="fr-FR" sz="1200" dirty="0" err="1">
                <a:latin typeface="Verdana" panose="020B0604030504040204" pitchFamily="34" charset="0"/>
                <a:ea typeface="Verdana" panose="020B0604030504040204" pitchFamily="34" charset="0"/>
              </a:rPr>
              <a:t>Órbigo</a:t>
            </a:r>
            <a:r>
              <a:rPr lang="fr-FR" sz="1200" dirty="0">
                <a:latin typeface="Verdana" panose="020B0604030504040204" pitchFamily="34" charset="0"/>
                <a:ea typeface="Verdana" panose="020B0604030504040204" pitchFamily="34" charset="0"/>
              </a:rPr>
              <a:t>, nous traversons le Rio </a:t>
            </a:r>
            <a:r>
              <a:rPr lang="fr-FR" sz="1200" dirty="0" err="1">
                <a:latin typeface="Verdana" panose="020B0604030504040204" pitchFamily="34" charset="0"/>
                <a:ea typeface="Verdana" panose="020B0604030504040204" pitchFamily="34" charset="0"/>
              </a:rPr>
              <a:t>Órbigo</a:t>
            </a:r>
            <a:r>
              <a:rPr lang="fr-FR" sz="1200" dirty="0">
                <a:latin typeface="Verdana" panose="020B0604030504040204" pitchFamily="34" charset="0"/>
                <a:ea typeface="Verdana" panose="020B0604030504040204" pitchFamily="34" charset="0"/>
              </a:rPr>
              <a:t> sur le célèbre pont «</a:t>
            </a:r>
            <a:r>
              <a:rPr lang="fr-FR" sz="1200" dirty="0" err="1">
                <a:latin typeface="Verdana" panose="020B0604030504040204" pitchFamily="34" charset="0"/>
                <a:ea typeface="Verdana" panose="020B0604030504040204" pitchFamily="34" charset="0"/>
              </a:rPr>
              <a:t>Passo</a:t>
            </a:r>
            <a:r>
              <a:rPr lang="fr-FR" sz="1200" dirty="0">
                <a:latin typeface="Verdana" panose="020B0604030504040204" pitchFamily="34" charset="0"/>
                <a:ea typeface="Verdana" panose="020B0604030504040204" pitchFamily="34" charset="0"/>
              </a:rPr>
              <a:t> </a:t>
            </a:r>
            <a:r>
              <a:rPr lang="fr-FR" sz="1200" dirty="0" err="1">
                <a:latin typeface="Verdana" panose="020B0604030504040204" pitchFamily="34" charset="0"/>
                <a:ea typeface="Verdana" panose="020B0604030504040204" pitchFamily="34" charset="0"/>
              </a:rPr>
              <a:t>Honroso</a:t>
            </a:r>
            <a:r>
              <a:rPr lang="fr-FR" sz="1200" dirty="0">
                <a:latin typeface="Verdana" panose="020B0604030504040204" pitchFamily="34" charset="0"/>
                <a:ea typeface="Verdana" panose="020B0604030504040204" pitchFamily="34" charset="0"/>
              </a:rPr>
              <a:t>», où, en 1434, des chevaliers parvinrent à retenir une supériorité ennemie pendant 30 </a:t>
            </a:r>
            <a:r>
              <a:rPr lang="fr-FR" sz="1200" dirty="0" err="1">
                <a:latin typeface="Verdana" panose="020B0604030504040204" pitchFamily="34" charset="0"/>
                <a:ea typeface="Verdana" panose="020B0604030504040204" pitchFamily="34" charset="0"/>
              </a:rPr>
              <a:t>jours.Le</a:t>
            </a:r>
            <a:r>
              <a:rPr lang="fr-FR" sz="1200" dirty="0">
                <a:latin typeface="Verdana" panose="020B0604030504040204" pitchFamily="34" charset="0"/>
                <a:ea typeface="Verdana" panose="020B0604030504040204" pitchFamily="34" charset="0"/>
              </a:rPr>
              <a:t> lieu d'étape, Astorga, avec son imposant mur d'enceinte était déjà une cité romaine et a gagné encore plus d'importance grâce aux pèlerins du Chemin de Saint Jacques.</a:t>
            </a:r>
          </a:p>
        </p:txBody>
      </p:sp>
      <p:sp>
        <p:nvSpPr>
          <p:cNvPr id="4" name="Rectangle 3"/>
          <p:cNvSpPr/>
          <p:nvPr/>
        </p:nvSpPr>
        <p:spPr>
          <a:xfrm>
            <a:off x="245224" y="3485637"/>
            <a:ext cx="7668489" cy="2123658"/>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21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smtClean="0">
                <a:solidFill>
                  <a:srgbClr val="222222"/>
                </a:solidFill>
                <a:latin typeface="Verdana" panose="020B0604030504040204" pitchFamily="34" charset="0"/>
                <a:ea typeface="Verdana" panose="020B0604030504040204" pitchFamily="34" charset="0"/>
              </a:rPr>
              <a:t>Astorga – </a:t>
            </a:r>
            <a:r>
              <a:rPr lang="fr-FR" altLang="fr-FR" sz="1200" dirty="0" err="1" smtClean="0">
                <a:solidFill>
                  <a:srgbClr val="222222"/>
                </a:solidFill>
                <a:latin typeface="Verdana" panose="020B0604030504040204" pitchFamily="34" charset="0"/>
                <a:ea typeface="Verdana" panose="020B0604030504040204" pitchFamily="34" charset="0"/>
              </a:rPr>
              <a:t>Rabanal</a:t>
            </a:r>
            <a:r>
              <a:rPr lang="fr-FR" altLang="fr-FR" sz="1200" dirty="0" smtClean="0">
                <a:solidFill>
                  <a:srgbClr val="222222"/>
                </a:solidFill>
                <a:latin typeface="Verdana" panose="020B0604030504040204" pitchFamily="34" charset="0"/>
                <a:ea typeface="Verdana" panose="020B0604030504040204" pitchFamily="34" charset="0"/>
              </a:rPr>
              <a:t> Del </a:t>
            </a:r>
            <a:r>
              <a:rPr lang="fr-FR" altLang="fr-FR" sz="1200" dirty="0" err="1" smtClean="0">
                <a:solidFill>
                  <a:srgbClr val="222222"/>
                </a:solidFill>
                <a:latin typeface="Verdana" panose="020B0604030504040204" pitchFamily="34" charset="0"/>
                <a:ea typeface="Verdana" panose="020B0604030504040204" pitchFamily="34" charset="0"/>
              </a:rPr>
              <a:t>Camino</a:t>
            </a:r>
            <a:r>
              <a:rPr lang="fr-FR" altLang="fr-FR" sz="1200" dirty="0" smtClean="0">
                <a:solidFill>
                  <a:srgbClr val="222222"/>
                </a:solidFill>
                <a:latin typeface="Verdana" panose="020B0604030504040204" pitchFamily="34" charset="0"/>
                <a:ea typeface="Verdana" panose="020B0604030504040204" pitchFamily="34" charset="0"/>
              </a:rPr>
              <a:t> 20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Après les étapes assez plates de la Meseta, Nous avons devant nous, aujourd'hui, à nouveau une étape pratiquement tout en montée, mais des montées modérées. Nous sommes en direction du point culminant du </a:t>
            </a:r>
            <a:r>
              <a:rPr lang="fr-FR" sz="1200" dirty="0" err="1">
                <a:latin typeface="Verdana" panose="020B0604030504040204" pitchFamily="34" charset="0"/>
                <a:ea typeface="Verdana" panose="020B0604030504040204" pitchFamily="34" charset="0"/>
              </a:rPr>
              <a:t>Camino</a:t>
            </a:r>
            <a:r>
              <a:rPr lang="fr-FR" sz="1200" dirty="0">
                <a:latin typeface="Verdana" panose="020B0604030504040204" pitchFamily="34" charset="0"/>
                <a:ea typeface="Verdana" panose="020B0604030504040204" pitchFamily="34" charset="0"/>
              </a:rPr>
              <a:t> </a:t>
            </a:r>
            <a:r>
              <a:rPr lang="fr-FR" sz="1200" dirty="0" err="1">
                <a:latin typeface="Verdana" panose="020B0604030504040204" pitchFamily="34" charset="0"/>
                <a:ea typeface="Verdana" panose="020B0604030504040204" pitchFamily="34" charset="0"/>
              </a:rPr>
              <a:t>Francés</a:t>
            </a:r>
            <a:r>
              <a:rPr lang="fr-FR" sz="1200" dirty="0">
                <a:latin typeface="Verdana" panose="020B0604030504040204" pitchFamily="34" charset="0"/>
                <a:ea typeface="Verdana" panose="020B0604030504040204" pitchFamily="34" charset="0"/>
              </a:rPr>
              <a:t>, à savoir la Cruz de </a:t>
            </a:r>
            <a:r>
              <a:rPr lang="fr-FR" sz="1200" dirty="0" err="1">
                <a:latin typeface="Verdana" panose="020B0604030504040204" pitchFamily="34" charset="0"/>
                <a:ea typeface="Verdana" panose="020B0604030504040204" pitchFamily="34" charset="0"/>
              </a:rPr>
              <a:t>Ferro.Ce</a:t>
            </a:r>
            <a:r>
              <a:rPr lang="fr-FR" sz="1200" dirty="0">
                <a:latin typeface="Verdana" panose="020B0604030504040204" pitchFamily="34" charset="0"/>
                <a:ea typeface="Verdana" panose="020B0604030504040204" pitchFamily="34" charset="0"/>
              </a:rPr>
              <a:t> passage est, avec ses 1500 mètres d'altitude, encore plus élevé que le passage des Pyrénées avec ses 1427m, mais l'effort n'est pas le même, car à St Jean-Pied-de-Port, nous partions d'une altitude de 175m, et ici, à Astorga, nous partons d'une altitude de 860m</a:t>
            </a:r>
            <a:r>
              <a:rPr lang="fr-FR" sz="1200" dirty="0" smtClean="0">
                <a:latin typeface="Verdana" panose="020B0604030504040204" pitchFamily="34" charset="0"/>
                <a:ea typeface="Verdana" panose="020B0604030504040204" pitchFamily="34" charset="0"/>
              </a:rPr>
              <a:t>.</a:t>
            </a:r>
            <a:r>
              <a:rPr lang="fr-FR" dirty="0"/>
              <a:t> </a:t>
            </a:r>
            <a:r>
              <a:rPr lang="fr-FR" sz="1200" dirty="0">
                <a:latin typeface="Verdana" panose="020B0604030504040204" pitchFamily="34" charset="0"/>
                <a:ea typeface="Verdana" panose="020B0604030504040204" pitchFamily="34" charset="0"/>
              </a:rPr>
              <a:t>Le Cruz de Ferro, calvaire monumental, est un poteau de bois de cinq mètres environ, couronné par une croix monumentale en fer. A sa base, avec les années, s'est formé un monticule de terre et de cailloux, amené en partie par les pèlerins pour, symboliquement, se soulager des pénibles fardeaux de la </a:t>
            </a:r>
            <a:r>
              <a:rPr lang="fr-FR" sz="1200" dirty="0" smtClean="0">
                <a:latin typeface="Verdana" panose="020B0604030504040204" pitchFamily="34" charset="0"/>
                <a:ea typeface="Verdana" panose="020B0604030504040204" pitchFamily="34" charset="0"/>
              </a:rPr>
              <a:t>vie,</a:t>
            </a:r>
            <a:r>
              <a:rPr lang="fr-FR" dirty="0"/>
              <a:t> </a:t>
            </a:r>
            <a:r>
              <a:rPr lang="fr-FR" sz="1200" dirty="0">
                <a:latin typeface="Verdana" panose="020B0604030504040204" pitchFamily="34" charset="0"/>
                <a:ea typeface="Verdana" panose="020B0604030504040204" pitchFamily="34" charset="0"/>
              </a:rPr>
              <a:t> la rustique «</a:t>
            </a:r>
            <a:r>
              <a:rPr lang="fr-FR" sz="1200" dirty="0" err="1">
                <a:latin typeface="Verdana" panose="020B0604030504040204" pitchFamily="34" charset="0"/>
                <a:ea typeface="Verdana" panose="020B0604030504040204" pitchFamily="34" charset="0"/>
              </a:rPr>
              <a:t>Taberna</a:t>
            </a:r>
            <a:r>
              <a:rPr lang="fr-FR" sz="1200" dirty="0">
                <a:latin typeface="Verdana" panose="020B0604030504040204" pitchFamily="34" charset="0"/>
                <a:ea typeface="Verdana" panose="020B0604030504040204" pitchFamily="34" charset="0"/>
              </a:rPr>
              <a:t> de Gaia», très impressionnante.</a:t>
            </a:r>
          </a:p>
        </p:txBody>
      </p:sp>
      <p:sp>
        <p:nvSpPr>
          <p:cNvPr id="5" name="Rectangle 4"/>
          <p:cNvSpPr/>
          <p:nvPr/>
        </p:nvSpPr>
        <p:spPr>
          <a:xfrm>
            <a:off x="153783" y="5705671"/>
            <a:ext cx="7759930" cy="830997"/>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22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Rabanal</a:t>
            </a:r>
            <a:r>
              <a:rPr lang="fr-FR" altLang="fr-FR" sz="1200" dirty="0" smtClean="0">
                <a:solidFill>
                  <a:srgbClr val="222222"/>
                </a:solidFill>
                <a:latin typeface="Verdana" panose="020B0604030504040204" pitchFamily="34" charset="0"/>
                <a:ea typeface="Verdana" panose="020B0604030504040204" pitchFamily="34" charset="0"/>
              </a:rPr>
              <a:t> Del </a:t>
            </a:r>
            <a:r>
              <a:rPr lang="fr-FR" altLang="fr-FR" sz="1200" dirty="0" err="1" smtClean="0">
                <a:solidFill>
                  <a:srgbClr val="222222"/>
                </a:solidFill>
                <a:latin typeface="Verdana" panose="020B0604030504040204" pitchFamily="34" charset="0"/>
                <a:ea typeface="Verdana" panose="020B0604030504040204" pitchFamily="34" charset="0"/>
              </a:rPr>
              <a:t>Camino</a:t>
            </a:r>
            <a:r>
              <a:rPr lang="fr-FR" altLang="fr-FR" sz="1200" dirty="0" smtClean="0">
                <a:solidFill>
                  <a:srgbClr val="222222"/>
                </a:solidFill>
                <a:latin typeface="Verdana" panose="020B0604030504040204" pitchFamily="34" charset="0"/>
                <a:ea typeface="Verdana" panose="020B0604030504040204" pitchFamily="34" charset="0"/>
              </a:rPr>
              <a:t> - </a:t>
            </a:r>
            <a:r>
              <a:rPr lang="fr-FR" altLang="fr-FR" sz="1200" dirty="0" err="1" smtClean="0">
                <a:solidFill>
                  <a:srgbClr val="222222"/>
                </a:solidFill>
                <a:latin typeface="Verdana" panose="020B0604030504040204" pitchFamily="34" charset="0"/>
                <a:ea typeface="Verdana" panose="020B0604030504040204" pitchFamily="34" charset="0"/>
              </a:rPr>
              <a:t>Fonfferada</a:t>
            </a:r>
            <a:r>
              <a:rPr lang="fr-FR" altLang="fr-FR" sz="1200" dirty="0" smtClean="0">
                <a:solidFill>
                  <a:srgbClr val="222222"/>
                </a:solidFill>
                <a:latin typeface="Verdana" panose="020B0604030504040204" pitchFamily="34" charset="0"/>
                <a:ea typeface="Verdana" panose="020B0604030504040204" pitchFamily="34" charset="0"/>
              </a:rPr>
              <a:t> 32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Le lieu d'étape, </a:t>
            </a:r>
            <a:r>
              <a:rPr lang="fr-FR" sz="1200" dirty="0" err="1">
                <a:latin typeface="Verdana" panose="020B0604030504040204" pitchFamily="34" charset="0"/>
                <a:ea typeface="Verdana" panose="020B0604030504040204" pitchFamily="34" charset="0"/>
              </a:rPr>
              <a:t>Ponferrada</a:t>
            </a:r>
            <a:r>
              <a:rPr lang="fr-FR" sz="1200" dirty="0">
                <a:latin typeface="Verdana" panose="020B0604030504040204" pitchFamily="34" charset="0"/>
                <a:ea typeface="Verdana" panose="020B0604030504040204" pitchFamily="34" charset="0"/>
              </a:rPr>
              <a:t>, remonte au temps des romains. Mais cette localité fut développée seulement à partir du 12ème siècle par les Chevaliers Templiers. Les parties de cette cité, affectueusement et luxueusement restaurées, donnent un petit air de Disneyland.</a:t>
            </a:r>
          </a:p>
        </p:txBody>
      </p:sp>
      <p:pic>
        <p:nvPicPr>
          <p:cNvPr id="6" name="Picture 4" descr="RÃ©sultat de recherche d'images pour &quot;leÃ²n espagne compostelle&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30095" y="263424"/>
            <a:ext cx="1912416" cy="142875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RÃ©sultat de recherche d'images pour &quot;Villadangos Del PÃ¡ramo&quot;"/>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0058893" y="263424"/>
            <a:ext cx="1912416" cy="143810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ES.- ASTORGA. Antoni Gaudi, Bisschoppelijk Paleis Van Astorga,  Uit Het Antoni Gaudi Briefkaartenboek. - Monuments"/>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a:stretch/>
        </p:blipFill>
        <p:spPr bwMode="auto">
          <a:xfrm>
            <a:off x="10058893" y="1936072"/>
            <a:ext cx="1912416" cy="1436795"/>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Puente de Orbig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30095" y="1954423"/>
            <a:ext cx="1912416" cy="1436795"/>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RÃ©sultat de recherche d'images pour &quot;la cruz de ferro rabanal del camino&quo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030095" y="3519756"/>
            <a:ext cx="1912416" cy="1459997"/>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RÃ©sultat de recherche d'images pour &quot;rabanal del camino&quo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058893" y="3519756"/>
            <a:ext cx="1912416" cy="142441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0170816" y="3524818"/>
            <a:ext cx="1800493" cy="246221"/>
          </a:xfrm>
          <a:prstGeom prst="rect">
            <a:avLst/>
          </a:prstGeom>
        </p:spPr>
        <p:txBody>
          <a:bodyPr wrap="none">
            <a:spAutoFit/>
          </a:bodyPr>
          <a:lstStyle/>
          <a:p>
            <a:r>
              <a:rPr lang="fr-FR" altLang="fr-FR" sz="1000" b="1" dirty="0">
                <a:solidFill>
                  <a:srgbClr val="222222"/>
                </a:solidFill>
                <a:latin typeface="Verdana" panose="020B0604030504040204" pitchFamily="34" charset="0"/>
                <a:ea typeface="Verdana" panose="020B0604030504040204" pitchFamily="34" charset="0"/>
              </a:rPr>
              <a:t>– </a:t>
            </a:r>
            <a:r>
              <a:rPr lang="fr-FR" altLang="fr-FR" sz="1000" b="1" dirty="0" err="1">
                <a:solidFill>
                  <a:srgbClr val="222222"/>
                </a:solidFill>
                <a:latin typeface="Verdana" panose="020B0604030504040204" pitchFamily="34" charset="0"/>
                <a:ea typeface="Verdana" panose="020B0604030504040204" pitchFamily="34" charset="0"/>
              </a:rPr>
              <a:t>Rabanal</a:t>
            </a:r>
            <a:r>
              <a:rPr lang="fr-FR" altLang="fr-FR" sz="1000" b="1" dirty="0">
                <a:solidFill>
                  <a:srgbClr val="222222"/>
                </a:solidFill>
                <a:latin typeface="Verdana" panose="020B0604030504040204" pitchFamily="34" charset="0"/>
                <a:ea typeface="Verdana" panose="020B0604030504040204" pitchFamily="34" charset="0"/>
              </a:rPr>
              <a:t> Del </a:t>
            </a:r>
            <a:r>
              <a:rPr lang="fr-FR" altLang="fr-FR" sz="1000" b="1" dirty="0" err="1">
                <a:solidFill>
                  <a:srgbClr val="222222"/>
                </a:solidFill>
                <a:latin typeface="Verdana" panose="020B0604030504040204" pitchFamily="34" charset="0"/>
                <a:ea typeface="Verdana" panose="020B0604030504040204" pitchFamily="34" charset="0"/>
              </a:rPr>
              <a:t>Camino</a:t>
            </a:r>
            <a:r>
              <a:rPr lang="fr-FR" altLang="fr-FR" sz="1000" b="1" dirty="0">
                <a:solidFill>
                  <a:srgbClr val="222222"/>
                </a:solidFill>
                <a:latin typeface="Verdana" panose="020B0604030504040204" pitchFamily="34" charset="0"/>
                <a:ea typeface="Verdana" panose="020B0604030504040204" pitchFamily="34" charset="0"/>
              </a:rPr>
              <a:t> </a:t>
            </a:r>
            <a:endParaRPr lang="fr-FR" sz="1000" b="1" dirty="0"/>
          </a:p>
        </p:txBody>
      </p:sp>
      <p:sp>
        <p:nvSpPr>
          <p:cNvPr id="8" name="Rectangle 7"/>
          <p:cNvSpPr/>
          <p:nvPr/>
        </p:nvSpPr>
        <p:spPr>
          <a:xfrm>
            <a:off x="8146469" y="3541248"/>
            <a:ext cx="1156086" cy="246221"/>
          </a:xfrm>
          <a:prstGeom prst="rect">
            <a:avLst/>
          </a:prstGeom>
        </p:spPr>
        <p:txBody>
          <a:bodyPr wrap="none">
            <a:spAutoFit/>
          </a:bodyPr>
          <a:lstStyle/>
          <a:p>
            <a:r>
              <a:rPr lang="fr-FR" sz="1000" b="1" dirty="0">
                <a:latin typeface="Verdana" panose="020B0604030504040204" pitchFamily="34" charset="0"/>
                <a:ea typeface="Verdana" panose="020B0604030504040204" pitchFamily="34" charset="0"/>
              </a:rPr>
              <a:t>Cruz de Ferro</a:t>
            </a:r>
            <a:endParaRPr lang="fr-FR" sz="1000" b="1" dirty="0"/>
          </a:p>
        </p:txBody>
      </p:sp>
      <p:pic>
        <p:nvPicPr>
          <p:cNvPr id="5134" name="Picture 14" descr="RÃ©sultat de recherche d'images pour &quot;ponferrada&quot;"/>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58893" y="5191416"/>
            <a:ext cx="1912416" cy="1425878"/>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Image associÃ©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030095" y="5191416"/>
            <a:ext cx="1912416" cy="1425878"/>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8146469" y="5191416"/>
            <a:ext cx="1441036" cy="276999"/>
          </a:xfrm>
          <a:prstGeom prst="rect">
            <a:avLst/>
          </a:prstGeom>
        </p:spPr>
        <p:txBody>
          <a:bodyPr wrap="none">
            <a:spAutoFit/>
          </a:bodyPr>
          <a:lstStyle/>
          <a:p>
            <a:r>
              <a:rPr lang="fr-FR" sz="1200" dirty="0" err="1">
                <a:latin typeface="Verdana" panose="020B0604030504040204" pitchFamily="34" charset="0"/>
                <a:ea typeface="Verdana" panose="020B0604030504040204" pitchFamily="34" charset="0"/>
              </a:rPr>
              <a:t>Taberna</a:t>
            </a:r>
            <a:r>
              <a:rPr lang="fr-FR" sz="1200" dirty="0">
                <a:latin typeface="Verdana" panose="020B0604030504040204" pitchFamily="34" charset="0"/>
                <a:ea typeface="Verdana" panose="020B0604030504040204" pitchFamily="34" charset="0"/>
              </a:rPr>
              <a:t> de Gaia</a:t>
            </a:r>
            <a:endParaRPr lang="fr-FR" sz="1200" dirty="0"/>
          </a:p>
        </p:txBody>
      </p:sp>
    </p:spTree>
    <p:extLst>
      <p:ext uri="{BB962C8B-B14F-4D97-AF65-F5344CB8AC3E}">
        <p14:creationId xmlns:p14="http://schemas.microsoft.com/office/powerpoint/2010/main" val="6503342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6007" y="313034"/>
            <a:ext cx="7820068" cy="830997"/>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23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Fonfferada</a:t>
            </a:r>
            <a:r>
              <a:rPr lang="fr-FR" altLang="fr-FR" sz="1200" dirty="0" smtClean="0">
                <a:solidFill>
                  <a:srgbClr val="222222"/>
                </a:solidFill>
                <a:latin typeface="Verdana" panose="020B0604030504040204" pitchFamily="34" charset="0"/>
                <a:ea typeface="Verdana" panose="020B0604030504040204" pitchFamily="34" charset="0"/>
              </a:rPr>
              <a:t> </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Villafranca</a:t>
            </a:r>
            <a:r>
              <a:rPr lang="fr-FR" altLang="fr-FR" sz="1200" dirty="0" smtClean="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del</a:t>
            </a:r>
            <a:r>
              <a:rPr lang="fr-FR" altLang="fr-FR" sz="1200" dirty="0" smtClean="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bierzo</a:t>
            </a:r>
            <a:r>
              <a:rPr lang="fr-FR" altLang="fr-FR" sz="1200" dirty="0" smtClean="0">
                <a:solidFill>
                  <a:srgbClr val="222222"/>
                </a:solidFill>
                <a:latin typeface="Verdana" panose="020B0604030504040204" pitchFamily="34" charset="0"/>
                <a:ea typeface="Verdana" panose="020B0604030504040204" pitchFamily="34" charset="0"/>
              </a:rPr>
              <a:t> 24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Avant la ville de </a:t>
            </a:r>
            <a:r>
              <a:rPr lang="fr-FR" sz="1200" dirty="0" err="1">
                <a:latin typeface="Verdana" panose="020B0604030504040204" pitchFamily="34" charset="0"/>
                <a:ea typeface="Verdana" panose="020B0604030504040204" pitchFamily="34" charset="0"/>
              </a:rPr>
              <a:t>Villafranca</a:t>
            </a:r>
            <a:r>
              <a:rPr lang="fr-FR" sz="1200" dirty="0">
                <a:latin typeface="Verdana" panose="020B0604030504040204" pitchFamily="34" charset="0"/>
                <a:ea typeface="Verdana" panose="020B0604030504040204" pitchFamily="34" charset="0"/>
              </a:rPr>
              <a:t> </a:t>
            </a:r>
            <a:r>
              <a:rPr lang="fr-FR" sz="1200" dirty="0" err="1">
                <a:latin typeface="Verdana" panose="020B0604030504040204" pitchFamily="34" charset="0"/>
                <a:ea typeface="Verdana" panose="020B0604030504040204" pitchFamily="34" charset="0"/>
              </a:rPr>
              <a:t>del</a:t>
            </a:r>
            <a:r>
              <a:rPr lang="fr-FR" sz="1200" dirty="0">
                <a:latin typeface="Verdana" panose="020B0604030504040204" pitchFamily="34" charset="0"/>
                <a:ea typeface="Verdana" panose="020B0604030504040204" pitchFamily="34" charset="0"/>
              </a:rPr>
              <a:t> </a:t>
            </a:r>
            <a:r>
              <a:rPr lang="fr-FR" sz="1200" dirty="0" err="1">
                <a:latin typeface="Verdana" panose="020B0604030504040204" pitchFamily="34" charset="0"/>
                <a:ea typeface="Verdana" panose="020B0604030504040204" pitchFamily="34" charset="0"/>
              </a:rPr>
              <a:t>Bierzo</a:t>
            </a:r>
            <a:r>
              <a:rPr lang="fr-FR" sz="1200" dirty="0">
                <a:latin typeface="Verdana" panose="020B0604030504040204" pitchFamily="34" charset="0"/>
                <a:ea typeface="Verdana" panose="020B0604030504040204" pitchFamily="34" charset="0"/>
              </a:rPr>
              <a:t> se trouvait jadis l'église St Jacques avec sa porte sacrée. Les pèlerins qui franchissaient cette porte recevaient la même absolution qu'à Santiago de Compostelle, même s'ils n'avaient pas atteint leur but final.</a:t>
            </a:r>
          </a:p>
        </p:txBody>
      </p:sp>
      <p:sp>
        <p:nvSpPr>
          <p:cNvPr id="3" name="Rectangle 2"/>
          <p:cNvSpPr/>
          <p:nvPr/>
        </p:nvSpPr>
        <p:spPr>
          <a:xfrm>
            <a:off x="266007" y="1559943"/>
            <a:ext cx="7820068" cy="1200329"/>
          </a:xfrm>
          <a:prstGeom prst="rect">
            <a:avLst/>
          </a:prstGeom>
        </p:spPr>
        <p:txBody>
          <a:bodyPr wrap="square">
            <a:spAutoFit/>
          </a:bodyPr>
          <a:lstStyle/>
          <a:p>
            <a:pPr algn="just"/>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24 :</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a:solidFill>
                  <a:srgbClr val="222222"/>
                </a:solidFill>
                <a:latin typeface="Verdana" panose="020B0604030504040204" pitchFamily="34" charset="0"/>
                <a:ea typeface="Verdana" panose="020B0604030504040204" pitchFamily="34" charset="0"/>
              </a:rPr>
              <a:t>Villafranca</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a:solidFill>
                  <a:srgbClr val="222222"/>
                </a:solidFill>
                <a:latin typeface="Verdana" panose="020B0604030504040204" pitchFamily="34" charset="0"/>
                <a:ea typeface="Verdana" panose="020B0604030504040204" pitchFamily="34" charset="0"/>
              </a:rPr>
              <a:t>del</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a:solidFill>
                  <a:srgbClr val="222222"/>
                </a:solidFill>
                <a:latin typeface="Verdana" panose="020B0604030504040204" pitchFamily="34" charset="0"/>
                <a:ea typeface="Verdana" panose="020B0604030504040204" pitchFamily="34" charset="0"/>
              </a:rPr>
              <a:t>bierzo</a:t>
            </a:r>
            <a:r>
              <a:rPr lang="fr-FR" altLang="fr-FR" sz="1200" dirty="0">
                <a:solidFill>
                  <a:srgbClr val="222222"/>
                </a:solidFill>
                <a:latin typeface="Verdana" panose="020B0604030504040204" pitchFamily="34" charset="0"/>
                <a:ea typeface="Verdana" panose="020B0604030504040204" pitchFamily="34" charset="0"/>
              </a:rPr>
              <a:t> – </a:t>
            </a:r>
            <a:r>
              <a:rPr lang="fr-FR" altLang="fr-FR" sz="1200" dirty="0" smtClean="0">
                <a:solidFill>
                  <a:srgbClr val="222222"/>
                </a:solidFill>
                <a:latin typeface="Verdana" panose="020B0604030504040204" pitchFamily="34" charset="0"/>
                <a:ea typeface="Verdana" panose="020B0604030504040204" pitchFamily="34" charset="0"/>
              </a:rPr>
              <a:t>O </a:t>
            </a:r>
            <a:r>
              <a:rPr lang="fr-FR" altLang="fr-FR" sz="1200" dirty="0" err="1" smtClean="0">
                <a:solidFill>
                  <a:srgbClr val="222222"/>
                </a:solidFill>
                <a:latin typeface="Verdana" panose="020B0604030504040204" pitchFamily="34" charset="0"/>
                <a:ea typeface="Verdana" panose="020B0604030504040204" pitchFamily="34" charset="0"/>
              </a:rPr>
              <a:t>cebriero</a:t>
            </a:r>
            <a:r>
              <a:rPr lang="fr-FR" altLang="fr-FR" sz="1200" dirty="0" smtClean="0">
                <a:solidFill>
                  <a:srgbClr val="222222"/>
                </a:solidFill>
                <a:latin typeface="Verdana" panose="020B0604030504040204" pitchFamily="34" charset="0"/>
                <a:ea typeface="Verdana" panose="020B0604030504040204" pitchFamily="34" charset="0"/>
              </a:rPr>
              <a:t> 28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solidFill>
                  <a:srgbClr val="000000"/>
                </a:solidFill>
                <a:latin typeface="Verdana" panose="020B0604030504040204" pitchFamily="34" charset="0"/>
                <a:ea typeface="Verdana" panose="020B0604030504040204" pitchFamily="34" charset="0"/>
              </a:rPr>
              <a:t>Voici une étape qui ne ressemble pas à celle de la veille, loin s'en faut !!! Un parcours que l'on peut comparer à celui de Roncevaux si ce n'est la présence aujourd'hui de routes passantes toutes proches.</a:t>
            </a:r>
          </a:p>
          <a:p>
            <a:pPr algn="just"/>
            <a:r>
              <a:rPr lang="fr-FR" sz="1200" dirty="0">
                <a:solidFill>
                  <a:srgbClr val="000000"/>
                </a:solidFill>
                <a:latin typeface="Verdana" panose="020B0604030504040204" pitchFamily="34" charset="0"/>
                <a:ea typeface="Verdana" panose="020B0604030504040204" pitchFamily="34" charset="0"/>
              </a:rPr>
              <a:t>On montera pratiquement toute la journée passant de 504 m au départ de </a:t>
            </a:r>
            <a:r>
              <a:rPr lang="fr-FR" sz="1200" dirty="0" err="1">
                <a:solidFill>
                  <a:srgbClr val="000000"/>
                </a:solidFill>
                <a:latin typeface="Verdana" panose="020B0604030504040204" pitchFamily="34" charset="0"/>
                <a:ea typeface="Verdana" panose="020B0604030504040204" pitchFamily="34" charset="0"/>
              </a:rPr>
              <a:t>Villafranca</a:t>
            </a:r>
            <a:r>
              <a:rPr lang="fr-FR" sz="1200" dirty="0">
                <a:solidFill>
                  <a:srgbClr val="000000"/>
                </a:solidFill>
                <a:latin typeface="Verdana" panose="020B0604030504040204" pitchFamily="34" charset="0"/>
                <a:ea typeface="Verdana" panose="020B0604030504040204" pitchFamily="34" charset="0"/>
              </a:rPr>
              <a:t> </a:t>
            </a:r>
            <a:r>
              <a:rPr lang="fr-FR" sz="1200" dirty="0" err="1">
                <a:solidFill>
                  <a:srgbClr val="000000"/>
                </a:solidFill>
                <a:latin typeface="Verdana" panose="020B0604030504040204" pitchFamily="34" charset="0"/>
                <a:ea typeface="Verdana" panose="020B0604030504040204" pitchFamily="34" charset="0"/>
              </a:rPr>
              <a:t>del</a:t>
            </a:r>
            <a:r>
              <a:rPr lang="fr-FR" sz="1200" dirty="0">
                <a:solidFill>
                  <a:srgbClr val="000000"/>
                </a:solidFill>
                <a:latin typeface="Verdana" panose="020B0604030504040204" pitchFamily="34" charset="0"/>
                <a:ea typeface="Verdana" panose="020B0604030504040204" pitchFamily="34" charset="0"/>
              </a:rPr>
              <a:t> </a:t>
            </a:r>
            <a:r>
              <a:rPr lang="fr-FR" sz="1200" dirty="0" err="1">
                <a:solidFill>
                  <a:srgbClr val="000000"/>
                </a:solidFill>
                <a:latin typeface="Verdana" panose="020B0604030504040204" pitchFamily="34" charset="0"/>
                <a:ea typeface="Verdana" panose="020B0604030504040204" pitchFamily="34" charset="0"/>
              </a:rPr>
              <a:t>Bierzo</a:t>
            </a:r>
            <a:r>
              <a:rPr lang="fr-FR" sz="1200" dirty="0">
                <a:solidFill>
                  <a:srgbClr val="000000"/>
                </a:solidFill>
                <a:latin typeface="Verdana" panose="020B0604030504040204" pitchFamily="34" charset="0"/>
                <a:ea typeface="Verdana" panose="020B0604030504040204" pitchFamily="34" charset="0"/>
              </a:rPr>
              <a:t> à 1300 m à O </a:t>
            </a:r>
            <a:r>
              <a:rPr lang="fr-FR" sz="1200" dirty="0" err="1">
                <a:solidFill>
                  <a:srgbClr val="000000"/>
                </a:solidFill>
                <a:latin typeface="Verdana" panose="020B0604030504040204" pitchFamily="34" charset="0"/>
                <a:ea typeface="Verdana" panose="020B0604030504040204" pitchFamily="34" charset="0"/>
              </a:rPr>
              <a:t>Cebreiro</a:t>
            </a:r>
            <a:r>
              <a:rPr lang="fr-FR" sz="1200" dirty="0">
                <a:solidFill>
                  <a:srgbClr val="000000"/>
                </a:solidFill>
                <a:latin typeface="Verdana" panose="020B0604030504040204" pitchFamily="34" charset="0"/>
                <a:ea typeface="Verdana" panose="020B0604030504040204" pitchFamily="34" charset="0"/>
              </a:rPr>
              <a:t> et après être monté jusqu'à 1402 m un peu avant l'arrivée... C'est surtout à partir de </a:t>
            </a:r>
            <a:r>
              <a:rPr lang="fr-FR" sz="1200" dirty="0" err="1">
                <a:solidFill>
                  <a:srgbClr val="000000"/>
                </a:solidFill>
                <a:latin typeface="Verdana" panose="020B0604030504040204" pitchFamily="34" charset="0"/>
                <a:ea typeface="Verdana" panose="020B0604030504040204" pitchFamily="34" charset="0"/>
              </a:rPr>
              <a:t>Ruitelan</a:t>
            </a:r>
            <a:r>
              <a:rPr lang="fr-FR" sz="1200" dirty="0">
                <a:solidFill>
                  <a:srgbClr val="000000"/>
                </a:solidFill>
                <a:latin typeface="Verdana" panose="020B0604030504040204" pitchFamily="34" charset="0"/>
                <a:ea typeface="Verdana" panose="020B0604030504040204" pitchFamily="34" charset="0"/>
              </a:rPr>
              <a:t> (630 m) que la montée est rude...</a:t>
            </a:r>
          </a:p>
        </p:txBody>
      </p:sp>
      <p:pic>
        <p:nvPicPr>
          <p:cNvPr id="4" name="Picture 2" descr="https://www.pelerins-compostelle.org/images/stories/Villafranc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49840" y="147951"/>
            <a:ext cx="1903788" cy="141199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Ponferrada : Ville fortifiÃ©e par les Chevali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6075" y="147951"/>
            <a:ext cx="1903788" cy="141199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Ã©sultat de recherche d'images pour &quot;villafranca del bierzo&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86075" y="1725026"/>
            <a:ext cx="1903788" cy="141199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RÃ©sultat de recherche d'images pour &quot;o cebreiro&quo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86075" y="3302101"/>
            <a:ext cx="1903788" cy="1411992"/>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RÃ©sultat de recherche d'images pour &quot;o cebreiro&quo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49840" y="1725026"/>
            <a:ext cx="1903788" cy="141199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66006" y="2992434"/>
            <a:ext cx="7660091" cy="2215991"/>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25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smtClean="0">
                <a:solidFill>
                  <a:srgbClr val="222222"/>
                </a:solidFill>
                <a:latin typeface="Verdana" panose="020B0604030504040204" pitchFamily="34" charset="0"/>
                <a:ea typeface="Verdana" panose="020B0604030504040204" pitchFamily="34" charset="0"/>
              </a:rPr>
              <a:t>O </a:t>
            </a:r>
            <a:r>
              <a:rPr lang="fr-FR" altLang="fr-FR" sz="1200" dirty="0" err="1" smtClean="0">
                <a:solidFill>
                  <a:srgbClr val="222222"/>
                </a:solidFill>
                <a:latin typeface="Verdana" panose="020B0604030504040204" pitchFamily="34" charset="0"/>
                <a:ea typeface="Verdana" panose="020B0604030504040204" pitchFamily="34" charset="0"/>
              </a:rPr>
              <a:t>Cebriero</a:t>
            </a:r>
            <a:r>
              <a:rPr lang="fr-FR" altLang="fr-FR" sz="1200" dirty="0" smtClean="0">
                <a:solidFill>
                  <a:srgbClr val="222222"/>
                </a:solidFill>
                <a:latin typeface="Verdana" panose="020B0604030504040204" pitchFamily="34" charset="0"/>
                <a:ea typeface="Verdana" panose="020B0604030504040204" pitchFamily="34" charset="0"/>
              </a:rPr>
              <a:t> </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Triacastela</a:t>
            </a:r>
            <a:r>
              <a:rPr lang="fr-FR" altLang="fr-FR" sz="1200" dirty="0" smtClean="0">
                <a:solidFill>
                  <a:srgbClr val="222222"/>
                </a:solidFill>
                <a:latin typeface="Verdana" panose="020B0604030504040204" pitchFamily="34" charset="0"/>
                <a:ea typeface="Verdana" panose="020B0604030504040204" pitchFamily="34" charset="0"/>
              </a:rPr>
              <a:t> 20 </a:t>
            </a:r>
            <a:r>
              <a:rPr lang="fr-FR" altLang="fr-FR" sz="1200" dirty="0" err="1" smtClean="0">
                <a:solidFill>
                  <a:srgbClr val="222222"/>
                </a:solidFill>
                <a:latin typeface="Verdana" panose="020B0604030504040204" pitchFamily="34" charset="0"/>
                <a:ea typeface="Verdana" panose="020B0604030504040204" pitchFamily="34" charset="0"/>
              </a:rPr>
              <a:t>km:</a:t>
            </a:r>
            <a:r>
              <a:rPr lang="fr-FR" sz="1200" dirty="0" err="1">
                <a:latin typeface="Verdana" panose="020B0604030504040204" pitchFamily="34" charset="0"/>
                <a:ea typeface="Verdana" panose="020B0604030504040204" pitchFamily="34" charset="0"/>
              </a:rPr>
              <a:t>Cette</a:t>
            </a:r>
            <a:r>
              <a:rPr lang="fr-FR" sz="1200" dirty="0">
                <a:latin typeface="Verdana" panose="020B0604030504040204" pitchFamily="34" charset="0"/>
                <a:ea typeface="Verdana" panose="020B0604030504040204" pitchFamily="34" charset="0"/>
              </a:rPr>
              <a:t> première étape en Galicie nous mène d'abord pendant 12 km sur un chemin de crête avant de descendre sur </a:t>
            </a:r>
            <a:r>
              <a:rPr lang="fr-FR" sz="1200" dirty="0" err="1">
                <a:latin typeface="Verdana" panose="020B0604030504040204" pitchFamily="34" charset="0"/>
                <a:ea typeface="Verdana" panose="020B0604030504040204" pitchFamily="34" charset="0"/>
              </a:rPr>
              <a:t>Triacastela</a:t>
            </a:r>
            <a:r>
              <a:rPr lang="fr-FR" sz="1200" dirty="0">
                <a:latin typeface="Verdana" panose="020B0604030504040204" pitchFamily="34" charset="0"/>
                <a:ea typeface="Verdana" panose="020B0604030504040204" pitchFamily="34" charset="0"/>
              </a:rPr>
              <a:t>. Depuis ces hauteurs, une vue imprenable nous est offerte, à droite, sur la Galicie, et à gauche, sur la </a:t>
            </a:r>
            <a:r>
              <a:rPr lang="fr-FR" sz="1200" dirty="0" smtClean="0">
                <a:latin typeface="Verdana" panose="020B0604030504040204" pitchFamily="34" charset="0"/>
                <a:ea typeface="Verdana" panose="020B0604030504040204" pitchFamily="34" charset="0"/>
              </a:rPr>
              <a:t>Castille .</a:t>
            </a:r>
            <a:r>
              <a:rPr lang="fr-FR" dirty="0"/>
              <a:t> </a:t>
            </a:r>
            <a:endParaRPr lang="fr-FR" dirty="0" smtClean="0"/>
          </a:p>
          <a:p>
            <a:endParaRPr lang="fr-FR" sz="1200" dirty="0">
              <a:latin typeface="Verdana" panose="020B0604030504040204" pitchFamily="34" charset="0"/>
              <a:ea typeface="Verdana" panose="020B0604030504040204" pitchFamily="34" charset="0"/>
            </a:endParaRPr>
          </a:p>
          <a:p>
            <a:endParaRPr lang="fr-FR" sz="1200" dirty="0" smtClean="0">
              <a:latin typeface="Verdana" panose="020B0604030504040204" pitchFamily="34" charset="0"/>
              <a:ea typeface="Verdana" panose="020B0604030504040204" pitchFamily="34" charset="0"/>
            </a:endParaRPr>
          </a:p>
          <a:p>
            <a:endParaRPr lang="fr-FR" sz="1200" dirty="0" smtClean="0">
              <a:latin typeface="Verdana" panose="020B0604030504040204" pitchFamily="34" charset="0"/>
              <a:ea typeface="Verdana" panose="020B0604030504040204" pitchFamily="34" charset="0"/>
            </a:endParaRPr>
          </a:p>
          <a:p>
            <a:endParaRPr lang="fr-FR" sz="1200" dirty="0">
              <a:latin typeface="Verdana" panose="020B0604030504040204" pitchFamily="34" charset="0"/>
              <a:ea typeface="Verdana" panose="020B0604030504040204" pitchFamily="34" charset="0"/>
            </a:endParaRPr>
          </a:p>
          <a:p>
            <a:r>
              <a:rPr lang="fr-FR" sz="1200" dirty="0" smtClean="0">
                <a:latin typeface="Verdana" panose="020B0604030504040204" pitchFamily="34" charset="0"/>
                <a:ea typeface="Verdana" panose="020B0604030504040204" pitchFamily="34" charset="0"/>
              </a:rPr>
              <a:t>Un </a:t>
            </a:r>
            <a:r>
              <a:rPr lang="fr-FR" sz="1200" dirty="0">
                <a:latin typeface="Verdana" panose="020B0604030504040204" pitchFamily="34" charset="0"/>
                <a:ea typeface="Verdana" panose="020B0604030504040204" pitchFamily="34" charset="0"/>
              </a:rPr>
              <a:t>sujet de photographie bien aimé lors de cette étape, près d'Alto do San Roque, est une sculpture de Pèlerin qui défie le vent en tenant fortement son chapeau. Il est possible de ne pas très bien comprendre le parler des indigènes en Galicie et plus particulièrement à </a:t>
            </a:r>
            <a:r>
              <a:rPr lang="fr-FR" sz="1200" dirty="0" err="1">
                <a:latin typeface="Verdana" panose="020B0604030504040204" pitchFamily="34" charset="0"/>
                <a:ea typeface="Verdana" panose="020B0604030504040204" pitchFamily="34" charset="0"/>
              </a:rPr>
              <a:t>Triacastela</a:t>
            </a:r>
            <a:r>
              <a:rPr lang="fr-FR" sz="1200" dirty="0">
                <a:latin typeface="Verdana" panose="020B0604030504040204" pitchFamily="34" charset="0"/>
                <a:ea typeface="Verdana" panose="020B0604030504040204" pitchFamily="34" charset="0"/>
              </a:rPr>
              <a:t>, car les personnes âgées parlent leur langue locale, c'est-à-dire le «</a:t>
            </a:r>
            <a:r>
              <a:rPr lang="fr-FR" sz="1200" dirty="0" err="1">
                <a:latin typeface="Verdana" panose="020B0604030504040204" pitchFamily="34" charset="0"/>
                <a:ea typeface="Verdana" panose="020B0604030504040204" pitchFamily="34" charset="0"/>
              </a:rPr>
              <a:t>Gallego</a:t>
            </a:r>
            <a:r>
              <a:rPr lang="fr-FR" sz="1200" dirty="0">
                <a:latin typeface="Verdana" panose="020B0604030504040204" pitchFamily="34" charset="0"/>
                <a:ea typeface="Verdana" panose="020B0604030504040204" pitchFamily="34" charset="0"/>
              </a:rPr>
              <a:t>».</a:t>
            </a:r>
          </a:p>
        </p:txBody>
      </p:sp>
      <p:pic>
        <p:nvPicPr>
          <p:cNvPr id="2060" name="Picture 12" descr="RÃ©sultat de recherche d'images pour &quot;triacastela&quo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149840" y="3302101"/>
            <a:ext cx="1903788" cy="1411992"/>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Pilgerstatue auf Alto do San Roqu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86075" y="4879176"/>
            <a:ext cx="1903788" cy="141199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266005" y="5440587"/>
            <a:ext cx="7660091" cy="1015663"/>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26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Triacastela</a:t>
            </a:r>
            <a:r>
              <a:rPr lang="fr-FR" altLang="fr-FR" sz="1200" dirty="0" smtClean="0">
                <a:solidFill>
                  <a:srgbClr val="222222"/>
                </a:solidFill>
                <a:latin typeface="Verdana" panose="020B0604030504040204" pitchFamily="34" charset="0"/>
                <a:ea typeface="Verdana" panose="020B0604030504040204" pitchFamily="34" charset="0"/>
              </a:rPr>
              <a:t> </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Sarria</a:t>
            </a:r>
            <a:r>
              <a:rPr lang="fr-FR" altLang="fr-FR" sz="1200" dirty="0" smtClean="0">
                <a:solidFill>
                  <a:srgbClr val="222222"/>
                </a:solidFill>
                <a:latin typeface="Verdana" panose="020B0604030504040204" pitchFamily="34" charset="0"/>
                <a:ea typeface="Verdana" panose="020B0604030504040204" pitchFamily="34" charset="0"/>
              </a:rPr>
              <a:t> 17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A la sortie de </a:t>
            </a:r>
            <a:r>
              <a:rPr lang="fr-FR" sz="1200" dirty="0" err="1">
                <a:latin typeface="Verdana" panose="020B0604030504040204" pitchFamily="34" charset="0"/>
                <a:ea typeface="Verdana" panose="020B0604030504040204" pitchFamily="34" charset="0"/>
              </a:rPr>
              <a:t>Triacastela</a:t>
            </a:r>
            <a:r>
              <a:rPr lang="fr-FR" sz="1200" dirty="0">
                <a:latin typeface="Verdana" panose="020B0604030504040204" pitchFamily="34" charset="0"/>
                <a:ea typeface="Verdana" panose="020B0604030504040204" pitchFamily="34" charset="0"/>
              </a:rPr>
              <a:t> on découvre une haute et mince pyramide de pierres, ornée d'une épée métallique et coiffée d'une petite statue de pèlerin : elle rappelle la tradition selon laquelle les pèlerins se chargeaient ici d'une lourde pierre calcaire extraite d'une carrière proche et ce, afin de bâtir la basilique de Compostelle, ces pierres étant transformées en chaux.</a:t>
            </a:r>
          </a:p>
        </p:txBody>
      </p:sp>
      <p:pic>
        <p:nvPicPr>
          <p:cNvPr id="2064" name="Picture 16" descr="RÃ©sultat de recherche d'images pour &quot;sarria&quot;"/>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149840" y="4879176"/>
            <a:ext cx="1903788" cy="1411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8797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8173" y="152276"/>
            <a:ext cx="7818596" cy="1107996"/>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27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Sarria</a:t>
            </a:r>
            <a:r>
              <a:rPr lang="fr-FR" altLang="fr-FR" sz="1200" dirty="0" smtClean="0">
                <a:solidFill>
                  <a:srgbClr val="222222"/>
                </a:solidFill>
                <a:latin typeface="Verdana" panose="020B0604030504040204" pitchFamily="34" charset="0"/>
                <a:ea typeface="Verdana" panose="020B0604030504040204" pitchFamily="34" charset="0"/>
              </a:rPr>
              <a:t> </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Portomarin</a:t>
            </a:r>
            <a:r>
              <a:rPr lang="fr-FR" altLang="fr-FR" sz="1200" dirty="0" smtClean="0">
                <a:solidFill>
                  <a:srgbClr val="222222"/>
                </a:solidFill>
                <a:latin typeface="Verdana" panose="020B0604030504040204" pitchFamily="34" charset="0"/>
                <a:ea typeface="Verdana" panose="020B0604030504040204" pitchFamily="34" charset="0"/>
              </a:rPr>
              <a:t> 23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Lors de notre parcours jusqu'à </a:t>
            </a:r>
            <a:r>
              <a:rPr lang="fr-FR" sz="1200" dirty="0" err="1">
                <a:latin typeface="Verdana" panose="020B0604030504040204" pitchFamily="34" charset="0"/>
                <a:ea typeface="Verdana" panose="020B0604030504040204" pitchFamily="34" charset="0"/>
              </a:rPr>
              <a:t>Portomarin</a:t>
            </a:r>
            <a:r>
              <a:rPr lang="fr-FR" sz="1200" dirty="0">
                <a:latin typeface="Verdana" panose="020B0604030504040204" pitchFamily="34" charset="0"/>
                <a:ea typeface="Verdana" panose="020B0604030504040204" pitchFamily="34" charset="0"/>
              </a:rPr>
              <a:t> nous ne rencontrerons aucune grandes localités. Par contre, de nombreuses forêts de chênes sont les bienvenues pour nous protéger du soleil</a:t>
            </a:r>
            <a:r>
              <a:rPr lang="fr-FR" sz="1200" dirty="0" smtClean="0">
                <a:latin typeface="Verdana" panose="020B0604030504040204" pitchFamily="34" charset="0"/>
                <a:ea typeface="Verdana" panose="020B0604030504040204" pitchFamily="34" charset="0"/>
              </a:rPr>
              <a:t>.</a:t>
            </a:r>
            <a:r>
              <a:rPr lang="fr-FR" dirty="0"/>
              <a:t> </a:t>
            </a:r>
            <a:r>
              <a:rPr lang="fr-FR" sz="1200" dirty="0">
                <a:latin typeface="Verdana" panose="020B0604030504040204" pitchFamily="34" charset="0"/>
                <a:ea typeface="Verdana" panose="020B0604030504040204" pitchFamily="34" charset="0"/>
              </a:rPr>
              <a:t>L'emplacement initial de </a:t>
            </a:r>
            <a:r>
              <a:rPr lang="fr-FR" sz="1200" dirty="0" err="1">
                <a:latin typeface="Verdana" panose="020B0604030504040204" pitchFamily="34" charset="0"/>
                <a:ea typeface="Verdana" panose="020B0604030504040204" pitchFamily="34" charset="0"/>
              </a:rPr>
              <a:t>Portomarin</a:t>
            </a:r>
            <a:r>
              <a:rPr lang="fr-FR" sz="1200" dirty="0">
                <a:latin typeface="Verdana" panose="020B0604030504040204" pitchFamily="34" charset="0"/>
                <a:ea typeface="Verdana" panose="020B0604030504040204" pitchFamily="34" charset="0"/>
              </a:rPr>
              <a:t> a disparu dans un barrage. Heureusement, une partie des bâtiments moyenâgeux a été reconstruite à l'emplacement actuel de la ville, en outre, l'église fortifiée de San Juan, datant du 12ème siècle.</a:t>
            </a:r>
          </a:p>
        </p:txBody>
      </p:sp>
      <p:sp>
        <p:nvSpPr>
          <p:cNvPr id="3" name="Rectangle 2"/>
          <p:cNvSpPr/>
          <p:nvPr/>
        </p:nvSpPr>
        <p:spPr>
          <a:xfrm>
            <a:off x="288173" y="1967129"/>
            <a:ext cx="7723086" cy="1200329"/>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28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Portomarin</a:t>
            </a:r>
            <a:r>
              <a:rPr lang="fr-FR" altLang="fr-FR" sz="1200" dirty="0" smtClean="0">
                <a:solidFill>
                  <a:srgbClr val="222222"/>
                </a:solidFill>
                <a:latin typeface="Verdana" panose="020B0604030504040204" pitchFamily="34" charset="0"/>
                <a:ea typeface="Verdana" panose="020B0604030504040204" pitchFamily="34" charset="0"/>
              </a:rPr>
              <a:t> </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Palas</a:t>
            </a:r>
            <a:r>
              <a:rPr lang="fr-FR" altLang="fr-FR" sz="1200" dirty="0" smtClean="0">
                <a:solidFill>
                  <a:srgbClr val="222222"/>
                </a:solidFill>
                <a:latin typeface="Verdana" panose="020B0604030504040204" pitchFamily="34" charset="0"/>
                <a:ea typeface="Verdana" panose="020B0604030504040204" pitchFamily="34" charset="0"/>
              </a:rPr>
              <a:t> Del </a:t>
            </a:r>
            <a:r>
              <a:rPr lang="fr-FR" altLang="fr-FR" sz="1200" dirty="0" err="1" smtClean="0">
                <a:solidFill>
                  <a:srgbClr val="222222"/>
                </a:solidFill>
                <a:latin typeface="Verdana" panose="020B0604030504040204" pitchFamily="34" charset="0"/>
                <a:ea typeface="Verdana" panose="020B0604030504040204" pitchFamily="34" charset="0"/>
              </a:rPr>
              <a:t>Rei</a:t>
            </a:r>
            <a:r>
              <a:rPr lang="fr-FR" altLang="fr-FR" sz="1200" dirty="0" smtClean="0">
                <a:solidFill>
                  <a:srgbClr val="222222"/>
                </a:solidFill>
                <a:latin typeface="Verdana" panose="020B0604030504040204" pitchFamily="34" charset="0"/>
                <a:ea typeface="Verdana" panose="020B0604030504040204" pitchFamily="34" charset="0"/>
              </a:rPr>
              <a:t> 25 </a:t>
            </a:r>
            <a:r>
              <a:rPr lang="fr-FR" altLang="fr-FR" sz="1200" dirty="0">
                <a:solidFill>
                  <a:srgbClr val="222222"/>
                </a:solidFill>
                <a:latin typeface="Verdana" panose="020B0604030504040204" pitchFamily="34" charset="0"/>
                <a:ea typeface="Verdana" panose="020B0604030504040204" pitchFamily="34" charset="0"/>
              </a:rPr>
              <a:t>km: </a:t>
            </a:r>
            <a:r>
              <a:rPr lang="fr-FR" altLang="fr-FR" sz="1200" dirty="0" smtClean="0">
                <a:solidFill>
                  <a:srgbClr val="222222"/>
                </a:solidFill>
                <a:latin typeface="Verdana" panose="020B0604030504040204" pitchFamily="34" charset="0"/>
                <a:ea typeface="Verdana" panose="020B0604030504040204" pitchFamily="34" charset="0"/>
              </a:rPr>
              <a:t>L</a:t>
            </a:r>
            <a:r>
              <a:rPr lang="fr-FR" sz="1200" dirty="0" smtClean="0">
                <a:latin typeface="Verdana" panose="020B0604030504040204" pitchFamily="34" charset="0"/>
                <a:ea typeface="Verdana" panose="020B0604030504040204" pitchFamily="34" charset="0"/>
              </a:rPr>
              <a:t>es </a:t>
            </a:r>
            <a:r>
              <a:rPr lang="fr-FR" sz="1200" dirty="0">
                <a:latin typeface="Verdana" panose="020B0604030504040204" pitchFamily="34" charset="0"/>
                <a:ea typeface="Verdana" panose="020B0604030504040204" pitchFamily="34" charset="0"/>
              </a:rPr>
              <a:t>premiers 14 km de cette étape commencent avec une longue montée en pente douce. En plus des forêts de chênes, nous y rencontrons également des forêts d'eucalyptus à leur odeur typique. Il n'est pas prouvé qu'il y ait eu un bâtiment royal à l'emplacement de notre lieu d'étape </a:t>
            </a:r>
            <a:r>
              <a:rPr lang="fr-FR" sz="1200" dirty="0" err="1">
                <a:latin typeface="Verdana" panose="020B0604030504040204" pitchFamily="34" charset="0"/>
                <a:ea typeface="Verdana" panose="020B0604030504040204" pitchFamily="34" charset="0"/>
              </a:rPr>
              <a:t>Palas</a:t>
            </a:r>
            <a:r>
              <a:rPr lang="fr-FR" sz="1200" dirty="0">
                <a:latin typeface="Verdana" panose="020B0604030504040204" pitchFamily="34" charset="0"/>
                <a:ea typeface="Verdana" panose="020B0604030504040204" pitchFamily="34" charset="0"/>
              </a:rPr>
              <a:t> de </a:t>
            </a:r>
            <a:r>
              <a:rPr lang="fr-FR" sz="1200" dirty="0" err="1">
                <a:latin typeface="Verdana" panose="020B0604030504040204" pitchFamily="34" charset="0"/>
                <a:ea typeface="Verdana" panose="020B0604030504040204" pitchFamily="34" charset="0"/>
              </a:rPr>
              <a:t>Rei</a:t>
            </a:r>
            <a:r>
              <a:rPr lang="fr-FR" sz="1200" dirty="0">
                <a:latin typeface="Verdana" panose="020B0604030504040204" pitchFamily="34" charset="0"/>
                <a:ea typeface="Verdana" panose="020B0604030504040204" pitchFamily="34" charset="0"/>
              </a:rPr>
              <a:t> (palais royal). Par contre, il est bien prouvé que, sur le parcours de cette étape et dans l'Espagne catholique, jadis, florissait la prostitution.</a:t>
            </a:r>
          </a:p>
        </p:txBody>
      </p:sp>
      <p:sp>
        <p:nvSpPr>
          <p:cNvPr id="4" name="Rectangle 3"/>
          <p:cNvSpPr/>
          <p:nvPr/>
        </p:nvSpPr>
        <p:spPr>
          <a:xfrm>
            <a:off x="288173" y="3560495"/>
            <a:ext cx="7723086" cy="1015663"/>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29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Palas</a:t>
            </a:r>
            <a:r>
              <a:rPr lang="fr-FR" altLang="fr-FR" sz="1200" dirty="0" smtClean="0">
                <a:solidFill>
                  <a:srgbClr val="222222"/>
                </a:solidFill>
                <a:latin typeface="Verdana" panose="020B0604030504040204" pitchFamily="34" charset="0"/>
                <a:ea typeface="Verdana" panose="020B0604030504040204" pitchFamily="34" charset="0"/>
              </a:rPr>
              <a:t> Del </a:t>
            </a:r>
            <a:r>
              <a:rPr lang="fr-FR" altLang="fr-FR" sz="1200" dirty="0" err="1" smtClean="0">
                <a:solidFill>
                  <a:srgbClr val="222222"/>
                </a:solidFill>
                <a:latin typeface="Verdana" panose="020B0604030504040204" pitchFamily="34" charset="0"/>
                <a:ea typeface="Verdana" panose="020B0604030504040204" pitchFamily="34" charset="0"/>
              </a:rPr>
              <a:t>Rei</a:t>
            </a:r>
            <a:r>
              <a:rPr lang="fr-FR" altLang="fr-FR" sz="1200" dirty="0" smtClean="0">
                <a:solidFill>
                  <a:srgbClr val="222222"/>
                </a:solidFill>
                <a:latin typeface="Verdana" panose="020B0604030504040204" pitchFamily="34" charset="0"/>
                <a:ea typeface="Verdana" panose="020B0604030504040204" pitchFamily="34" charset="0"/>
              </a:rPr>
              <a:t> </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Rivadiso</a:t>
            </a:r>
            <a:r>
              <a:rPr lang="fr-FR" altLang="fr-FR" sz="1200" dirty="0" smtClean="0">
                <a:solidFill>
                  <a:srgbClr val="222222"/>
                </a:solidFill>
                <a:latin typeface="Verdana" panose="020B0604030504040204" pitchFamily="34" charset="0"/>
                <a:ea typeface="Verdana" panose="020B0604030504040204" pitchFamily="34" charset="0"/>
              </a:rPr>
              <a:t> 28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Cette antépénultième étape nous conduit, à travers de nombreux petits villages, toujours plus près de Santiago de Compostelle. </a:t>
            </a:r>
            <a:r>
              <a:rPr lang="fr-FR" sz="1200" dirty="0" err="1">
                <a:latin typeface="Verdana" panose="020B0604030504040204" pitchFamily="34" charset="0"/>
                <a:ea typeface="Verdana" panose="020B0604030504040204" pitchFamily="34" charset="0"/>
              </a:rPr>
              <a:t>Melide</a:t>
            </a:r>
            <a:r>
              <a:rPr lang="fr-FR" sz="1200" dirty="0">
                <a:latin typeface="Verdana" panose="020B0604030504040204" pitchFamily="34" charset="0"/>
                <a:ea typeface="Verdana" panose="020B0604030504040204" pitchFamily="34" charset="0"/>
              </a:rPr>
              <a:t> sera la seule grande localité de cette étape et la dernière grande ville avant </a:t>
            </a:r>
            <a:r>
              <a:rPr lang="fr-FR" sz="1200" dirty="0" err="1">
                <a:latin typeface="Verdana" panose="020B0604030504040204" pitchFamily="34" charset="0"/>
                <a:ea typeface="Verdana" panose="020B0604030504040204" pitchFamily="34" charset="0"/>
              </a:rPr>
              <a:t>Santiago.A</a:t>
            </a:r>
            <a:r>
              <a:rPr lang="fr-FR" sz="1200" dirty="0">
                <a:latin typeface="Verdana" panose="020B0604030504040204" pitchFamily="34" charset="0"/>
                <a:ea typeface="Verdana" panose="020B0604030504040204" pitchFamily="34" charset="0"/>
              </a:rPr>
              <a:t> </a:t>
            </a:r>
            <a:r>
              <a:rPr lang="fr-FR" sz="1200" dirty="0" err="1">
                <a:latin typeface="Verdana" panose="020B0604030504040204" pitchFamily="34" charset="0"/>
                <a:ea typeface="Verdana" panose="020B0604030504040204" pitchFamily="34" charset="0"/>
              </a:rPr>
              <a:t>Melide</a:t>
            </a:r>
            <a:r>
              <a:rPr lang="fr-FR" sz="1200" dirty="0">
                <a:latin typeface="Verdana" panose="020B0604030504040204" pitchFamily="34" charset="0"/>
                <a:ea typeface="Verdana" panose="020B0604030504040204" pitchFamily="34" charset="0"/>
              </a:rPr>
              <a:t>, il est recommandé de visiter l'église de Santa Maria de </a:t>
            </a:r>
            <a:r>
              <a:rPr lang="fr-FR" sz="1200" dirty="0" err="1">
                <a:latin typeface="Verdana" panose="020B0604030504040204" pitchFamily="34" charset="0"/>
                <a:ea typeface="Verdana" panose="020B0604030504040204" pitchFamily="34" charset="0"/>
              </a:rPr>
              <a:t>Mellid</a:t>
            </a:r>
            <a:r>
              <a:rPr lang="fr-FR" sz="1200" dirty="0">
                <a:latin typeface="Verdana" panose="020B0604030504040204" pitchFamily="34" charset="0"/>
                <a:ea typeface="Verdana" panose="020B0604030504040204" pitchFamily="34" charset="0"/>
              </a:rPr>
              <a:t> avec ses belles fresques et le </a:t>
            </a:r>
            <a:r>
              <a:rPr lang="fr-FR" sz="1200" dirty="0" err="1">
                <a:latin typeface="Verdana" panose="020B0604030504040204" pitchFamily="34" charset="0"/>
                <a:ea typeface="Verdana" panose="020B0604030504040204" pitchFamily="34" charset="0"/>
              </a:rPr>
              <a:t>Monasterio-Hospital</a:t>
            </a:r>
            <a:r>
              <a:rPr lang="fr-FR" sz="1200" dirty="0">
                <a:latin typeface="Verdana" panose="020B0604030504040204" pitchFamily="34" charset="0"/>
                <a:ea typeface="Verdana" panose="020B0604030504040204" pitchFamily="34" charset="0"/>
              </a:rPr>
              <a:t> de Sancti </a:t>
            </a:r>
            <a:r>
              <a:rPr lang="fr-FR" sz="1200" dirty="0" err="1">
                <a:latin typeface="Verdana" panose="020B0604030504040204" pitchFamily="34" charset="0"/>
                <a:ea typeface="Verdana" panose="020B0604030504040204" pitchFamily="34" charset="0"/>
              </a:rPr>
              <a:t>Spiritus</a:t>
            </a:r>
            <a:r>
              <a:rPr lang="fr-FR" sz="1200" dirty="0">
                <a:latin typeface="Verdana" panose="020B0604030504040204" pitchFamily="34" charset="0"/>
                <a:ea typeface="Verdana" panose="020B0604030504040204" pitchFamily="34" charset="0"/>
              </a:rPr>
              <a:t> datant du 14ème siècle.</a:t>
            </a:r>
          </a:p>
        </p:txBody>
      </p:sp>
      <p:sp>
        <p:nvSpPr>
          <p:cNvPr id="5" name="Rectangle 4"/>
          <p:cNvSpPr/>
          <p:nvPr/>
        </p:nvSpPr>
        <p:spPr>
          <a:xfrm>
            <a:off x="288173" y="5114975"/>
            <a:ext cx="7723086" cy="830997"/>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30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err="1" smtClean="0">
                <a:solidFill>
                  <a:srgbClr val="222222"/>
                </a:solidFill>
                <a:latin typeface="Verdana" panose="020B0604030504040204" pitchFamily="34" charset="0"/>
                <a:ea typeface="Verdana" panose="020B0604030504040204" pitchFamily="34" charset="0"/>
              </a:rPr>
              <a:t>Rivadiso</a:t>
            </a:r>
            <a:r>
              <a:rPr lang="fr-FR" altLang="fr-FR" sz="1200" dirty="0" smtClean="0">
                <a:solidFill>
                  <a:srgbClr val="222222"/>
                </a:solidFill>
                <a:latin typeface="Verdana" panose="020B0604030504040204" pitchFamily="34" charset="0"/>
                <a:ea typeface="Verdana" panose="020B0604030504040204" pitchFamily="34" charset="0"/>
              </a:rPr>
              <a:t> </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smtClean="0">
                <a:solidFill>
                  <a:srgbClr val="222222"/>
                </a:solidFill>
                <a:latin typeface="Verdana" panose="020B0604030504040204" pitchFamily="34" charset="0"/>
                <a:ea typeface="Verdana" panose="020B0604030504040204" pitchFamily="34" charset="0"/>
              </a:rPr>
              <a:t>O Empalme 20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Cette avant-dernière étape ne comprend pas de difficulté majeure, physique ou </a:t>
            </a:r>
            <a:r>
              <a:rPr lang="fr-FR" sz="1200" dirty="0" err="1">
                <a:latin typeface="Verdana" panose="020B0604030504040204" pitchFamily="34" charset="0"/>
                <a:ea typeface="Verdana" panose="020B0604030504040204" pitchFamily="34" charset="0"/>
              </a:rPr>
              <a:t>culturelle.Elle</a:t>
            </a:r>
            <a:r>
              <a:rPr lang="fr-FR" sz="1200" dirty="0">
                <a:latin typeface="Verdana" panose="020B0604030504040204" pitchFamily="34" charset="0"/>
                <a:ea typeface="Verdana" panose="020B0604030504040204" pitchFamily="34" charset="0"/>
              </a:rPr>
              <a:t> nous laisse donc le temps de nous préparer pour la dernière étape.</a:t>
            </a:r>
          </a:p>
          <a:p>
            <a:r>
              <a:rPr lang="fr-FR" sz="1200" dirty="0">
                <a:latin typeface="Verdana" panose="020B0604030504040204" pitchFamily="34" charset="0"/>
                <a:ea typeface="Verdana" panose="020B0604030504040204" pitchFamily="34" charset="0"/>
              </a:rPr>
              <a:t>L'arrivée n'est plus très loin, nous arrivons au bout de nos efforts.</a:t>
            </a:r>
          </a:p>
        </p:txBody>
      </p:sp>
      <p:pic>
        <p:nvPicPr>
          <p:cNvPr id="6" name="Picture 18" descr="RÃ©sultat de recherche d'images pour &quot;portomarin spain&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06067" y="347824"/>
            <a:ext cx="1903788" cy="1403334"/>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RÃ©sultat de recherche d'images pour &quot;sarria&quo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06769" y="347824"/>
            <a:ext cx="1903788" cy="139346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associÃ©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116413" y="1926766"/>
            <a:ext cx="1903788" cy="139346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associÃ©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06769" y="1926766"/>
            <a:ext cx="1903788" cy="139346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RÃ©sultat de recherche d'images pour &quot;l'Ã©glise de Santa Maria de Mellid&quo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06769" y="3505708"/>
            <a:ext cx="1903788" cy="1393462"/>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melide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06067" y="3505708"/>
            <a:ext cx="1903788" cy="1393462"/>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RÃ©sultat de recherche d'images pour &quot;o empalme&quo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106769" y="5114975"/>
            <a:ext cx="1903788" cy="1384624"/>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RÃ©sultat de recherche d'images pour &quot;triacastela&quot;"/>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106067" y="5114975"/>
            <a:ext cx="1903788" cy="1393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9730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4445" y="191192"/>
            <a:ext cx="7680960" cy="3323987"/>
          </a:xfrm>
          <a:prstGeom prst="rect">
            <a:avLst/>
          </a:prstGeom>
        </p:spPr>
        <p:txBody>
          <a:bodyPr wrap="square">
            <a:spAutoFit/>
          </a:bodyPr>
          <a:lstStyle/>
          <a:p>
            <a:r>
              <a:rPr lang="fr-FR" altLang="fr-FR" sz="1200" b="1" dirty="0">
                <a:solidFill>
                  <a:srgbClr val="222222"/>
                </a:solidFill>
                <a:latin typeface="Verdana" panose="020B0604030504040204" pitchFamily="34" charset="0"/>
                <a:ea typeface="Verdana" panose="020B0604030504040204" pitchFamily="34" charset="0"/>
              </a:rPr>
              <a:t>Jour </a:t>
            </a:r>
            <a:r>
              <a:rPr lang="fr-FR" altLang="fr-FR" sz="1200" b="1" dirty="0" smtClean="0">
                <a:solidFill>
                  <a:srgbClr val="222222"/>
                </a:solidFill>
                <a:latin typeface="Verdana" panose="020B0604030504040204" pitchFamily="34" charset="0"/>
                <a:ea typeface="Verdana" panose="020B0604030504040204" pitchFamily="34" charset="0"/>
              </a:rPr>
              <a:t>31 </a:t>
            </a:r>
            <a:r>
              <a:rPr lang="fr-FR" altLang="fr-FR" sz="1200" b="1" dirty="0">
                <a:solidFill>
                  <a:srgbClr val="222222"/>
                </a:solidFill>
                <a:latin typeface="Verdana" panose="020B0604030504040204" pitchFamily="34" charset="0"/>
                <a:ea typeface="Verdana" panose="020B0604030504040204" pitchFamily="34" charset="0"/>
              </a:rPr>
              <a:t>:</a:t>
            </a:r>
            <a:r>
              <a:rPr lang="fr-FR" altLang="fr-FR" sz="1200" dirty="0">
                <a:solidFill>
                  <a:srgbClr val="222222"/>
                </a:solidFill>
                <a:latin typeface="Verdana" panose="020B0604030504040204" pitchFamily="34" charset="0"/>
                <a:ea typeface="Verdana" panose="020B0604030504040204" pitchFamily="34" charset="0"/>
              </a:rPr>
              <a:t> </a:t>
            </a:r>
            <a:r>
              <a:rPr lang="fr-FR" altLang="fr-FR" sz="1200" dirty="0" smtClean="0">
                <a:solidFill>
                  <a:srgbClr val="222222"/>
                </a:solidFill>
                <a:latin typeface="Verdana" panose="020B0604030504040204" pitchFamily="34" charset="0"/>
                <a:ea typeface="Verdana" panose="020B0604030504040204" pitchFamily="34" charset="0"/>
              </a:rPr>
              <a:t>O Empalme – Santiago de </a:t>
            </a:r>
            <a:r>
              <a:rPr lang="fr-FR" altLang="fr-FR" sz="1200" dirty="0" err="1" smtClean="0">
                <a:solidFill>
                  <a:srgbClr val="222222"/>
                </a:solidFill>
                <a:latin typeface="Verdana" panose="020B0604030504040204" pitchFamily="34" charset="0"/>
                <a:ea typeface="Verdana" panose="020B0604030504040204" pitchFamily="34" charset="0"/>
              </a:rPr>
              <a:t>Compostela</a:t>
            </a:r>
            <a:r>
              <a:rPr lang="fr-FR" altLang="fr-FR" sz="1200" dirty="0" smtClean="0">
                <a:solidFill>
                  <a:srgbClr val="222222"/>
                </a:solidFill>
                <a:latin typeface="Verdana" panose="020B0604030504040204" pitchFamily="34" charset="0"/>
                <a:ea typeface="Verdana" panose="020B0604030504040204" pitchFamily="34" charset="0"/>
              </a:rPr>
              <a:t> 19 </a:t>
            </a:r>
            <a:r>
              <a:rPr lang="fr-FR" altLang="fr-FR" sz="1200" dirty="0">
                <a:solidFill>
                  <a:srgbClr val="222222"/>
                </a:solidFill>
                <a:latin typeface="Verdana" panose="020B0604030504040204" pitchFamily="34" charset="0"/>
                <a:ea typeface="Verdana" panose="020B0604030504040204" pitchFamily="34" charset="0"/>
              </a:rPr>
              <a:t>km: </a:t>
            </a:r>
            <a:r>
              <a:rPr lang="fr-FR" sz="1200" dirty="0">
                <a:latin typeface="Verdana" panose="020B0604030504040204" pitchFamily="34" charset="0"/>
                <a:ea typeface="Verdana" panose="020B0604030504040204" pitchFamily="34" charset="0"/>
              </a:rPr>
              <a:t>Enfin, plus de soucis à se faire en ce qui concerne les difficultés d'étapes. C'est la dernière, nous les avons toutes maîtrisées. Les derniers kilomètres du </a:t>
            </a:r>
            <a:r>
              <a:rPr lang="fr-FR" sz="1200" dirty="0" err="1">
                <a:latin typeface="Verdana" panose="020B0604030504040204" pitchFamily="34" charset="0"/>
                <a:ea typeface="Verdana" panose="020B0604030504040204" pitchFamily="34" charset="0"/>
              </a:rPr>
              <a:t>Camino</a:t>
            </a:r>
            <a:r>
              <a:rPr lang="fr-FR" sz="1200" dirty="0">
                <a:latin typeface="Verdana" panose="020B0604030504040204" pitchFamily="34" charset="0"/>
                <a:ea typeface="Verdana" panose="020B0604030504040204" pitchFamily="34" charset="0"/>
              </a:rPr>
              <a:t> nous présentent tous le même scénario : des pèlerins à perte de vue qui sont fiers et heureux d'avoir atteint leur </a:t>
            </a:r>
            <a:r>
              <a:rPr lang="fr-FR" sz="1200" dirty="0" err="1">
                <a:latin typeface="Verdana" panose="020B0604030504040204" pitchFamily="34" charset="0"/>
                <a:ea typeface="Verdana" panose="020B0604030504040204" pitchFamily="34" charset="0"/>
              </a:rPr>
              <a:t>but.En</a:t>
            </a:r>
            <a:r>
              <a:rPr lang="fr-FR" sz="1200" dirty="0">
                <a:latin typeface="Verdana" panose="020B0604030504040204" pitchFamily="34" charset="0"/>
                <a:ea typeface="Verdana" panose="020B0604030504040204" pitchFamily="34" charset="0"/>
              </a:rPr>
              <a:t> contournant l'aéroport au nord, chacun remarquera qu'il devra, dans quelques jours, refaire le même chemin en sens contraire jusqu'à la ville. Mais ce sera avec un plus grand plaisir, cette </a:t>
            </a:r>
            <a:r>
              <a:rPr lang="fr-FR" sz="1200" dirty="0" smtClean="0">
                <a:latin typeface="Verdana" panose="020B0604030504040204" pitchFamily="34" charset="0"/>
                <a:ea typeface="Verdana" panose="020B0604030504040204" pitchFamily="34" charset="0"/>
              </a:rPr>
              <a:t>fois-ci .</a:t>
            </a:r>
            <a:r>
              <a:rPr lang="fr-FR" dirty="0"/>
              <a:t> </a:t>
            </a:r>
            <a:r>
              <a:rPr lang="fr-FR" sz="1200" dirty="0">
                <a:latin typeface="Verdana" panose="020B0604030504040204" pitchFamily="34" charset="0"/>
                <a:ea typeface="Verdana" panose="020B0604030504040204" pitchFamily="34" charset="0"/>
              </a:rPr>
              <a:t>Au Monte Do Gozo, nous passons d'abord près d'un camping et arrivons enfin à l'</a:t>
            </a:r>
            <a:r>
              <a:rPr lang="fr-FR" sz="1200" dirty="0" err="1">
                <a:latin typeface="Verdana" panose="020B0604030504040204" pitchFamily="34" charset="0"/>
                <a:ea typeface="Verdana" panose="020B0604030504040204" pitchFamily="34" charset="0"/>
              </a:rPr>
              <a:t>Hostal</a:t>
            </a:r>
            <a:r>
              <a:rPr lang="fr-FR" sz="1200" dirty="0">
                <a:latin typeface="Verdana" panose="020B0604030504040204" pitchFamily="34" charset="0"/>
                <a:ea typeface="Verdana" panose="020B0604030504040204" pitchFamily="34" charset="0"/>
              </a:rPr>
              <a:t> de ce lieu où il y a de la place pour une foule de pèlerins</a:t>
            </a:r>
            <a:r>
              <a:rPr lang="fr-FR" sz="1200" dirty="0" smtClean="0">
                <a:latin typeface="Verdana" panose="020B0604030504040204" pitchFamily="34" charset="0"/>
                <a:ea typeface="Verdana" panose="020B0604030504040204" pitchFamily="34" charset="0"/>
              </a:rPr>
              <a:t>.</a:t>
            </a:r>
            <a:r>
              <a:rPr lang="fr-FR" dirty="0"/>
              <a:t> </a:t>
            </a:r>
            <a:r>
              <a:rPr lang="fr-FR" sz="1200" dirty="0">
                <a:latin typeface="Verdana" panose="020B0604030504040204" pitchFamily="34" charset="0"/>
                <a:ea typeface="Verdana" panose="020B0604030504040204" pitchFamily="34" charset="0"/>
              </a:rPr>
              <a:t>De ce Monte </a:t>
            </a:r>
            <a:r>
              <a:rPr lang="fr-FR" sz="1200" dirty="0" err="1">
                <a:latin typeface="Verdana" panose="020B0604030504040204" pitchFamily="34" charset="0"/>
                <a:ea typeface="Verdana" panose="020B0604030504040204" pitchFamily="34" charset="0"/>
              </a:rPr>
              <a:t>del</a:t>
            </a:r>
            <a:r>
              <a:rPr lang="fr-FR" sz="1200" dirty="0">
                <a:latin typeface="Verdana" panose="020B0604030504040204" pitchFamily="34" charset="0"/>
                <a:ea typeface="Verdana" panose="020B0604030504040204" pitchFamily="34" charset="0"/>
              </a:rPr>
              <a:t> Gozo, nombreux étaient les pèlerins qui, de ce belvédère couronné d'une chapelle Saint Marc et de trois croix de bois, venaient découvrir cette cité qu'</a:t>
            </a:r>
            <a:r>
              <a:rPr lang="fr-FR" sz="1200" dirty="0" err="1">
                <a:latin typeface="Verdana" panose="020B0604030504040204" pitchFamily="34" charset="0"/>
                <a:ea typeface="Verdana" panose="020B0604030504040204" pitchFamily="34" charset="0"/>
              </a:rPr>
              <a:t>Aymeri</a:t>
            </a:r>
            <a:r>
              <a:rPr lang="fr-FR" sz="1200" dirty="0">
                <a:latin typeface="Verdana" panose="020B0604030504040204" pitchFamily="34" charset="0"/>
                <a:ea typeface="Verdana" panose="020B0604030504040204" pitchFamily="34" charset="0"/>
              </a:rPr>
              <a:t> </a:t>
            </a:r>
            <a:r>
              <a:rPr lang="fr-FR" sz="1200" dirty="0" err="1">
                <a:latin typeface="Verdana" panose="020B0604030504040204" pitchFamily="34" charset="0"/>
                <a:ea typeface="Verdana" panose="020B0604030504040204" pitchFamily="34" charset="0"/>
              </a:rPr>
              <a:t>Picaud</a:t>
            </a:r>
            <a:r>
              <a:rPr lang="fr-FR" sz="1200" dirty="0">
                <a:latin typeface="Verdana" panose="020B0604030504040204" pitchFamily="34" charset="0"/>
                <a:ea typeface="Verdana" panose="020B0604030504040204" pitchFamily="34" charset="0"/>
              </a:rPr>
              <a:t> appela "la ville la plus heureuse et la meilleure de toutes les villes d'Espagne</a:t>
            </a:r>
            <a:r>
              <a:rPr lang="fr-FR" sz="1200" dirty="0" smtClean="0">
                <a:latin typeface="Verdana" panose="020B0604030504040204" pitchFamily="34" charset="0"/>
                <a:ea typeface="Verdana" panose="020B0604030504040204" pitchFamily="34" charset="0"/>
              </a:rPr>
              <a:t>".</a:t>
            </a:r>
          </a:p>
          <a:p>
            <a:endParaRPr lang="fr-FR" sz="1200" dirty="0">
              <a:latin typeface="Verdana" panose="020B0604030504040204" pitchFamily="34" charset="0"/>
              <a:ea typeface="Verdana" panose="020B0604030504040204" pitchFamily="34" charset="0"/>
            </a:endParaRPr>
          </a:p>
          <a:p>
            <a:r>
              <a:rPr lang="fr-FR" sz="1200" dirty="0">
                <a:latin typeface="Verdana" panose="020B0604030504040204" pitchFamily="34" charset="0"/>
                <a:ea typeface="Verdana" panose="020B0604030504040204" pitchFamily="34" charset="0"/>
              </a:rPr>
              <a:t>Il ne nous reste plus qu'à faire un peu de toilette, se rafraîchir quelque peu, puis d'aller visiter </a:t>
            </a:r>
            <a:r>
              <a:rPr lang="fr-FR" sz="1200" dirty="0" smtClean="0">
                <a:latin typeface="Verdana" panose="020B0604030504040204" pitchFamily="34" charset="0"/>
                <a:ea typeface="Verdana" panose="020B0604030504040204" pitchFamily="34" charset="0"/>
              </a:rPr>
              <a:t>la</a:t>
            </a:r>
          </a:p>
          <a:p>
            <a:r>
              <a:rPr lang="fr-FR" sz="1200" dirty="0" smtClean="0">
                <a:latin typeface="Verdana" panose="020B0604030504040204" pitchFamily="34" charset="0"/>
                <a:ea typeface="Verdana" panose="020B0604030504040204" pitchFamily="34" charset="0"/>
              </a:rPr>
              <a:t>cathédrale </a:t>
            </a:r>
            <a:r>
              <a:rPr lang="fr-FR" sz="1200" dirty="0">
                <a:latin typeface="Verdana" panose="020B0604030504040204" pitchFamily="34" charset="0"/>
                <a:ea typeface="Verdana" panose="020B0604030504040204" pitchFamily="34" charset="0"/>
              </a:rPr>
              <a:t>de Santiago et le bureau des pèlerins où se trouve la </a:t>
            </a:r>
            <a:r>
              <a:rPr lang="fr-FR" sz="1200" dirty="0" err="1">
                <a:latin typeface="Verdana" panose="020B0604030504040204" pitchFamily="34" charset="0"/>
                <a:ea typeface="Verdana" panose="020B0604030504040204" pitchFamily="34" charset="0"/>
              </a:rPr>
              <a:t>Compostela</a:t>
            </a:r>
            <a:r>
              <a:rPr lang="fr-FR" sz="1200" dirty="0" smtClean="0">
                <a:latin typeface="Verdana" panose="020B0604030504040204" pitchFamily="34" charset="0"/>
                <a:ea typeface="Verdana" panose="020B0604030504040204" pitchFamily="34" charset="0"/>
              </a:rPr>
              <a:t>.</a:t>
            </a:r>
            <a:r>
              <a:rPr lang="fr-FR" dirty="0"/>
              <a:t> </a:t>
            </a:r>
            <a:r>
              <a:rPr lang="fr-FR" sz="1200" dirty="0" smtClean="0">
                <a:latin typeface="Verdana" panose="020B0604030504040204" pitchFamily="34" charset="0"/>
                <a:ea typeface="Verdana" panose="020B0604030504040204" pitchFamily="34" charset="0"/>
              </a:rPr>
              <a:t>Pour </a:t>
            </a:r>
            <a:r>
              <a:rPr lang="fr-FR" sz="1200" dirty="0">
                <a:latin typeface="Verdana" panose="020B0604030504040204" pitchFamily="34" charset="0"/>
                <a:ea typeface="Verdana" panose="020B0604030504040204" pitchFamily="34" charset="0"/>
              </a:rPr>
              <a:t>terminer, jouissons de ces moments intenses et laissons nous aller à un «farniente» bien mérité. </a:t>
            </a:r>
            <a:r>
              <a:rPr lang="fr-FR" sz="1200" dirty="0" err="1" smtClean="0">
                <a:latin typeface="Verdana" panose="020B0604030504040204" pitchFamily="34" charset="0"/>
                <a:ea typeface="Verdana" panose="020B0604030504040204" pitchFamily="34" charset="0"/>
              </a:rPr>
              <a:t>Felicidades</a:t>
            </a:r>
            <a:r>
              <a:rPr lang="fr-FR" sz="1200" dirty="0" smtClean="0">
                <a:latin typeface="Verdana" panose="020B0604030504040204" pitchFamily="34" charset="0"/>
                <a:ea typeface="Verdana" panose="020B0604030504040204" pitchFamily="34" charset="0"/>
              </a:rPr>
              <a:t>.</a:t>
            </a:r>
            <a:endParaRPr lang="fr-FR" sz="1200" dirty="0">
              <a:latin typeface="Verdana" panose="020B0604030504040204" pitchFamily="34" charset="0"/>
              <a:ea typeface="Verdana" panose="020B0604030504040204" pitchFamily="34" charset="0"/>
            </a:endParaRPr>
          </a:p>
          <a:p>
            <a:endParaRPr lang="fr-FR" sz="1200" dirty="0">
              <a:latin typeface="Verdana" panose="020B0604030504040204" pitchFamily="34" charset="0"/>
              <a:ea typeface="Verdana" panose="020B0604030504040204" pitchFamily="34" charset="0"/>
            </a:endParaRPr>
          </a:p>
        </p:txBody>
      </p:sp>
      <p:pic>
        <p:nvPicPr>
          <p:cNvPr id="4098" name="Picture 2" descr="RÃ©sultat de recherche d'images pour &quot;au monte do gozo&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05405" y="274320"/>
            <a:ext cx="4112029" cy="280293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RÃ©sultat de recherche d'images pour &quot;au monte do gozo&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5405" y="3263517"/>
            <a:ext cx="4112029" cy="2802932"/>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Image associÃ©e"/>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3483033" y="3263517"/>
            <a:ext cx="4112029" cy="28029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 associÃ©e"/>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669752" y="3263517"/>
            <a:ext cx="2302626" cy="2810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27522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RÃ©sultat de recherche d'images pour &quot;pÃ¨lerinage de saint-jacques-de-compostell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15" y="0"/>
            <a:ext cx="1211718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RÃ©sultat de recherche d'images pour &quot;coquille saint jacques de compostelle gif&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782" y="224934"/>
            <a:ext cx="1698163" cy="148748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07570" y="1238351"/>
            <a:ext cx="3233651" cy="831763"/>
          </a:xfrm>
          <a:prstGeom prst="rect">
            <a:avLst/>
          </a:prstGeom>
          <a:noFill/>
        </p:spPr>
        <p:txBody>
          <a:bodyPr wrap="none" lIns="91440" tIns="45720" rIns="91440" bIns="45720">
            <a:prstTxWarp prst="textArchDown">
              <a:avLst>
                <a:gd name="adj" fmla="val 21578034"/>
              </a:avLst>
            </a:prstTxWarp>
            <a:spAutoFit/>
          </a:bodyPr>
          <a:lstStyle/>
          <a:p>
            <a:pPr algn="ctr"/>
            <a:r>
              <a:rPr lang="fr-FR"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lgerian" panose="04020705040A02060702" pitchFamily="82" charset="0"/>
              </a:rPr>
              <a:t>A Bientôt…</a:t>
            </a:r>
            <a:endParaRPr lang="fr-FR"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Algerian" panose="04020705040A02060702" pitchFamily="82" charset="0"/>
            </a:endParaRP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2725" y="5283569"/>
            <a:ext cx="1298448" cy="1444752"/>
          </a:xfrm>
          <a:prstGeom prst="rect">
            <a:avLst/>
          </a:prstGeom>
        </p:spPr>
      </p:pic>
      <p:sp>
        <p:nvSpPr>
          <p:cNvPr id="3" name="ZoneTexte 2"/>
          <p:cNvSpPr txBox="1"/>
          <p:nvPr/>
        </p:nvSpPr>
        <p:spPr>
          <a:xfrm>
            <a:off x="6309360" y="6400800"/>
            <a:ext cx="3225338" cy="369332"/>
          </a:xfrm>
          <a:prstGeom prst="rect">
            <a:avLst/>
          </a:prstGeom>
          <a:noFill/>
        </p:spPr>
        <p:txBody>
          <a:bodyPr wrap="square" rtlCol="0">
            <a:spAutoFit/>
          </a:bodyPr>
          <a:lstStyle/>
          <a:p>
            <a:r>
              <a:rPr lang="fr-FR" dirty="0" smtClean="0"/>
              <a:t>Musique: de Paul Baraka</a:t>
            </a:r>
            <a:endParaRPr lang="fr-FR" dirty="0"/>
          </a:p>
        </p:txBody>
      </p:sp>
    </p:spTree>
    <p:extLst>
      <p:ext uri="{BB962C8B-B14F-4D97-AF65-F5344CB8AC3E}">
        <p14:creationId xmlns:p14="http://schemas.microsoft.com/office/powerpoint/2010/main" val="29753177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Brin">
  <a:themeElements>
    <a:clrScheme name="Bri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Bri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0</TotalTime>
  <Words>1087</Words>
  <Application>Microsoft Office PowerPoint</Application>
  <PresentationFormat>Grand écran</PresentationFormat>
  <Paragraphs>222</Paragraphs>
  <Slides>25</Slides>
  <Notes>0</Notes>
  <HiddenSlides>0</HiddenSlides>
  <MMClips>0</MMClips>
  <ScaleCrop>false</ScaleCrop>
  <HeadingPairs>
    <vt:vector size="6" baseType="variant">
      <vt:variant>
        <vt:lpstr>Polices utilisées</vt:lpstr>
      </vt:variant>
      <vt:variant>
        <vt:i4>12</vt:i4>
      </vt:variant>
      <vt:variant>
        <vt:lpstr>Thème</vt:lpstr>
      </vt:variant>
      <vt:variant>
        <vt:i4>1</vt:i4>
      </vt:variant>
      <vt:variant>
        <vt:lpstr>Titres des diapositives</vt:lpstr>
      </vt:variant>
      <vt:variant>
        <vt:i4>25</vt:i4>
      </vt:variant>
    </vt:vector>
  </HeadingPairs>
  <TitlesOfParts>
    <vt:vector size="38" baseType="lpstr">
      <vt:lpstr>Algerian</vt:lpstr>
      <vt:lpstr>Arial</vt:lpstr>
      <vt:lpstr>Arial</vt:lpstr>
      <vt:lpstr>Century Gothic</vt:lpstr>
      <vt:lpstr>Droid Serif</vt:lpstr>
      <vt:lpstr>Roboto</vt:lpstr>
      <vt:lpstr>Sanchez</vt:lpstr>
      <vt:lpstr>UniversLTW02-47LightCn</vt:lpstr>
      <vt:lpstr>UniversLTW02-67BoldCn</vt:lpstr>
      <vt:lpstr>Verdana</vt:lpstr>
      <vt:lpstr>Wingdings</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PC</cp:lastModifiedBy>
  <cp:revision>24</cp:revision>
  <dcterms:created xsi:type="dcterms:W3CDTF">2019-03-26T12:23:16Z</dcterms:created>
  <dcterms:modified xsi:type="dcterms:W3CDTF">2023-09-21T21:40:38Z</dcterms:modified>
</cp:coreProperties>
</file>