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9" r:id="rId3"/>
    <p:sldId id="283" r:id="rId4"/>
    <p:sldId id="285" r:id="rId5"/>
    <p:sldId id="284" r:id="rId6"/>
    <p:sldId id="281" r:id="rId7"/>
    <p:sldId id="280" r:id="rId8"/>
    <p:sldId id="279" r:id="rId9"/>
    <p:sldId id="278" r:id="rId10"/>
    <p:sldId id="256" r:id="rId11"/>
    <p:sldId id="276" r:id="rId12"/>
    <p:sldId id="277" r:id="rId13"/>
    <p:sldId id="275" r:id="rId14"/>
    <p:sldId id="274" r:id="rId15"/>
    <p:sldId id="273" r:id="rId16"/>
    <p:sldId id="272" r:id="rId17"/>
    <p:sldId id="270" r:id="rId18"/>
    <p:sldId id="271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  <p:sldId id="257" r:id="rId32"/>
    <p:sldId id="286" r:id="rId33"/>
    <p:sldId id="287" r:id="rId34"/>
    <p:sldId id="288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5RBvSXVwurFQbMav5keog==" hashData="TelCFEymiN+vX8IqaE82AsNy6EHhRX7RdQ3RAdLkstsVEE2aS42PFPlOyDYs7TWKL6xDRqhTTOcPoDllV8/O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33666-0F90-E5B3-BE33-E82AB85D48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6DC8-DE6D-DC95-1398-D3AE1920FB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99B809-74D3-4FEF-10B9-75D3F0675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870F69-9B69-2B6C-FA52-38BD7103C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6D1464-8197-1D23-E6DB-5FBA47C49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3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E879F0-56D7-EBA8-6EE5-E7CEE25A1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01ACFF-A5A9-01A6-1C42-BA1C72E25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52E282-2C27-F740-BB09-90A1909A3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CED96D-0C4E-30E8-9BFE-E93843E75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95D381-0CD1-969B-5541-8C4F511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601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B26B3-583A-DDEA-A19D-411286638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3DBB95-63E5-E65C-0CED-ED30E7341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5E4408-0CF7-72AB-5ED3-68A0A6856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B9640E-566A-6994-F681-D34F12FA7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F2B747-4699-9FA4-D02C-CAF75855A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15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46904-514F-89DA-9724-F7FAC6184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A32565-A434-386D-64DD-1FE8EC4445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5E32F7-C142-4E7D-370D-15F369DD4B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8DD44D-F61D-89F5-3CA4-FCD24FF8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E4AAD9-BC59-04CA-BB60-4D7D3C47C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DC4661-5462-7816-264A-1B1E89A95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81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42C022-42AD-19FF-F445-34A4A3B6C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CDB588-AEA1-7631-BC48-F14D5F9A6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FDA7A68-FE7C-BDF1-D71F-ADB5FC3F0F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BB7BBE9-B765-0787-3037-7D48441EA6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6646A94-BB03-0D2C-1760-88E061E707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33E29E9-0EEE-0087-C6B9-963D63361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A9FEFAD-D0F7-0AAB-20C3-80A5DEDD5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0B0546F-3496-4742-7718-E0E34D92C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89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A8C845-DDC3-5A90-D1B6-28603AC88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57BB063-FE16-B854-4F4F-B2289536F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6EC45CA-E97A-DB50-EDC5-D3DE72CC9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C08504-6AF1-A609-CCD8-CDA5209D2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13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DED6335-8618-56DA-D2E9-0EC8611C3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2724C77-6C4F-4B6D-8BCA-798E874B9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2F36A4D-4DFF-85F7-3AB7-43A574B5C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04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5E695-37C5-E025-EB21-BE1667661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984C11-1922-C400-3743-1ED4D4695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7A20B6-5EB9-729E-511F-CE752ECE0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734F4A-B708-F909-91D9-B81D98C30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98C9E7-6E4A-35A0-BB97-6B882CF57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DD0720-D00C-0384-8288-4D0686011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64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5FE38-D96F-A7DF-8793-4D67F935B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D7CC9F9-24E8-2CF0-D63F-A358F0268F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26EB198-E2A7-B82F-54F6-2E1FF97F2E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6D0FEA-8FD6-C2DB-B280-D080B6E87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7F50D44-D14C-3680-2BFB-F12AF16EF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D2B22E-1F58-6AB2-9F82-B1BED70E0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80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D4A70-1F19-940A-AEF9-A3B29E9DB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D81892-8540-074A-640D-3EEB2A1937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8E28AB-0129-B230-13D6-B5D6E18FC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368AAF-E738-D39B-38E9-90142D64F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AC3D29-19F2-4B8D-856F-FCB1B16DC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45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D9A6935-0885-2CD4-24A8-B4AABD2DA4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23E505-876D-6CFD-2D18-901841720D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C16FC8-7FCB-95A5-03DE-729F46017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7534D8-4198-AF7D-2C09-443A442E8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686392-D1AF-7820-2C16-36EF67B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86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8A519F8-C267-F259-7C7A-81777FF97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90867E-2A9B-4FA7-3B25-0CA82353A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45602E-6920-FB5F-E756-5F0218EA7B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73369-C6CC-4EF4-ABA1-677DCBDE111B}" type="datetimeFigureOut">
              <a:rPr lang="fr-FR" smtClean="0"/>
              <a:t>13/09/2023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C9F23C-0B00-9721-BADD-A9EF64C40D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D7248E-925B-9ED2-5874-98A6C889AB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95A3A-0C76-40A8-B03B-01F93569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82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ontaine, ciel&#10;&#10;Description générée automatiquement">
            <a:extLst>
              <a:ext uri="{FF2B5EF4-FFF2-40B4-BE49-F238E27FC236}">
                <a16:creationId xmlns:a16="http://schemas.microsoft.com/office/drawing/2014/main" id="{8BADD105-E61C-84E3-CA8F-9DD5859BF5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6" y="549000"/>
            <a:ext cx="8643367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7D6E3F-6696-AB1F-6C5F-459E00762363}"/>
              </a:ext>
            </a:extLst>
          </p:cNvPr>
          <p:cNvSpPr txBox="1"/>
          <p:nvPr/>
        </p:nvSpPr>
        <p:spPr>
          <a:xfrm>
            <a:off x="4283901" y="6314016"/>
            <a:ext cx="8818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Fontaine du Cours Mirabeau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70FB1A-3CBB-11FB-5D4C-19746EB45DF5}"/>
              </a:ext>
            </a:extLst>
          </p:cNvPr>
          <p:cNvSpPr txBox="1"/>
          <p:nvPr/>
        </p:nvSpPr>
        <p:spPr>
          <a:xfrm>
            <a:off x="2914184" y="84827"/>
            <a:ext cx="8522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Ville De Aix – En Provence</a:t>
            </a:r>
          </a:p>
        </p:txBody>
      </p:sp>
    </p:spTree>
    <p:extLst>
      <p:ext uri="{BB962C8B-B14F-4D97-AF65-F5344CB8AC3E}">
        <p14:creationId xmlns:p14="http://schemas.microsoft.com/office/powerpoint/2010/main" val="257495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  <p:sndAc>
          <p:stSnd loop="1">
            <p:snd r:embed="rId2" name="Gérard Lenorman Entre provence et normandie  Archive INA.wav"/>
          </p:stSnd>
        </p:sndAc>
      </p:transition>
    </mc:Choice>
    <mc:Fallback>
      <p:transition spd="slow" advClick="0" advTm="14000">
        <p:wheel spokes="1"/>
        <p:sndAc>
          <p:stSnd loop="1">
            <p:snd r:embed="rId2" name="Gérard Lenorman Entre provence et normandie  Archive 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140CDFA-DFE6-A5BF-7DA4-C502FA050B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Aix-en-Provence [</a:t>
            </a:r>
            <a:r>
              <a:rPr lang="fr-FR" sz="24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ɛks</a:t>
            </a:r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ɑ̃ </a:t>
            </a:r>
            <a:r>
              <a:rPr lang="fr-FR" sz="24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pʁɔvɑ̃s</a:t>
            </a:r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(en provençal : z-Ais) est la capitale historique de la Provence. C'est aujourd'hui une commune française du Sud-Est de la France, dans le département des Bouches-du-Rhône, dont elle est sous-préfecture, en région Provence-Alpes-Côte d'Azur. Elle forme avec 35 autres communes le pays d'Aix au sein de la Métropole Aix-Marseille Provence.</a:t>
            </a:r>
          </a:p>
          <a:p>
            <a:pPr algn="ctr"/>
            <a:endParaRPr lang="fr-FR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habitants d'Aix s'appellent les Aixois en français (en provençal : lei </a:t>
            </a:r>
            <a:r>
              <a:rPr lang="fr-FR" sz="24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sestian</a:t>
            </a:r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).</a:t>
            </a:r>
          </a:p>
          <a:p>
            <a:pPr algn="ctr"/>
            <a:endParaRPr lang="fr-FR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Fondée en 122 av. J.-C. sous le nom d'</a:t>
            </a:r>
            <a:r>
              <a:rPr lang="fr-FR" sz="24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Aquae</a:t>
            </a:r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24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Sextiae</a:t>
            </a:r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par la garnison romaine de Caius Sextius </a:t>
            </a:r>
            <a:r>
              <a:rPr lang="fr-FR" sz="24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Calvinus</a:t>
            </a:r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Aix devient par la suite la capitale du comté de Provence.</a:t>
            </a:r>
          </a:p>
          <a:p>
            <a:pPr algn="ctr"/>
            <a:endParaRPr lang="fr-FR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4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commune compte 147 122 habitants en 2020, ce qui en fait la 23e plus peuplée de France. Elle constitue avec Marseille une aire d'attraction qui comptait 1 879 601 habitants en 20201, soit la troisième aire d'attraction d'une ville de France.</a:t>
            </a:r>
          </a:p>
        </p:txBody>
      </p:sp>
    </p:spTree>
    <p:extLst>
      <p:ext uri="{BB962C8B-B14F-4D97-AF65-F5344CB8AC3E}">
        <p14:creationId xmlns:p14="http://schemas.microsoft.com/office/powerpoint/2010/main" val="214435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299E4ADC-CB8F-6D43-AF7C-88AB929AB2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228" y="549000"/>
            <a:ext cx="8633251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F24B7-12E9-DEAF-5E76-EBAA38E29794}"/>
              </a:ext>
            </a:extLst>
          </p:cNvPr>
          <p:cNvSpPr txBox="1"/>
          <p:nvPr/>
        </p:nvSpPr>
        <p:spPr>
          <a:xfrm>
            <a:off x="4025393" y="6396335"/>
            <a:ext cx="9151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d'</a:t>
            </a:r>
            <a:r>
              <a:rPr lang="fr-FR" sz="2400" b="1" dirty="0" err="1"/>
              <a:t>Albertas</a:t>
            </a:r>
            <a:r>
              <a:rPr lang="fr-FR" sz="2400" b="1" dirty="0"/>
              <a:t> à 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350008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AADB2D3C-3887-9968-6055-F29D2A5105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374" y="549000"/>
            <a:ext cx="8633251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5EDF8D-D62C-43C1-C304-9618118A572E}"/>
              </a:ext>
            </a:extLst>
          </p:cNvPr>
          <p:cNvSpPr txBox="1"/>
          <p:nvPr/>
        </p:nvSpPr>
        <p:spPr>
          <a:xfrm>
            <a:off x="3670126" y="6257649"/>
            <a:ext cx="8079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Pavillon Vendôme à 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292251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orloge, ciel&#10;&#10;Description générée automatiquement">
            <a:extLst>
              <a:ext uri="{FF2B5EF4-FFF2-40B4-BE49-F238E27FC236}">
                <a16:creationId xmlns:a16="http://schemas.microsoft.com/office/drawing/2014/main" id="{F1E3C5E2-D3A6-B5B3-C6DB-6471A7D0D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6" y="549000"/>
            <a:ext cx="8643367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A93A10-1D2D-B590-AB27-B7137EDEF4B3}"/>
              </a:ext>
            </a:extLst>
          </p:cNvPr>
          <p:cNvSpPr txBox="1"/>
          <p:nvPr/>
        </p:nvSpPr>
        <p:spPr>
          <a:xfrm>
            <a:off x="4434214" y="6327789"/>
            <a:ext cx="900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Aix-en-Provence -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408697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able&#10;&#10;Description générée automatiquement">
            <a:extLst>
              <a:ext uri="{FF2B5EF4-FFF2-40B4-BE49-F238E27FC236}">
                <a16:creationId xmlns:a16="http://schemas.microsoft.com/office/drawing/2014/main" id="{97CBF8E5-1C69-B9BB-C210-63526AD2A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960" y="189000"/>
            <a:ext cx="433808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67A0C4-C248-3285-B17A-7E42F7820150}"/>
              </a:ext>
            </a:extLst>
          </p:cNvPr>
          <p:cNvSpPr txBox="1"/>
          <p:nvPr/>
        </p:nvSpPr>
        <p:spPr>
          <a:xfrm>
            <a:off x="1290180" y="2830883"/>
            <a:ext cx="3356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 </a:t>
            </a:r>
            <a:r>
              <a:rPr lang="fr-FR" sz="2400" b="1" dirty="0" err="1"/>
              <a:t>Espariat</a:t>
            </a:r>
            <a:r>
              <a:rPr lang="fr-FR" sz="2400" b="1" dirty="0"/>
              <a:t> en novembre 2013</a:t>
            </a:r>
          </a:p>
        </p:txBody>
      </p:sp>
    </p:spTree>
    <p:extLst>
      <p:ext uri="{BB962C8B-B14F-4D97-AF65-F5344CB8AC3E}">
        <p14:creationId xmlns:p14="http://schemas.microsoft.com/office/powerpoint/2010/main" val="324577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able, Auvent&#10;&#10;Description générée automatiquement">
            <a:extLst>
              <a:ext uri="{FF2B5EF4-FFF2-40B4-BE49-F238E27FC236}">
                <a16:creationId xmlns:a16="http://schemas.microsoft.com/office/drawing/2014/main" id="{5691915A-E738-7A09-F7A1-7AE5BEA8BB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116" y="549000"/>
            <a:ext cx="768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3F50BE-DB88-8C5E-CD5A-D68EA5663346}"/>
              </a:ext>
            </a:extLst>
          </p:cNvPr>
          <p:cNvSpPr txBox="1"/>
          <p:nvPr/>
        </p:nvSpPr>
        <p:spPr>
          <a:xfrm>
            <a:off x="9011162" y="1456715"/>
            <a:ext cx="30605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: Le café des deux garçons, à Aix-en-Provence. Terrasse de la brasserie du XVIIIe à laquelle reste attaché le souvenir de la jeunesse de Zola et de Cézanne.</a:t>
            </a:r>
          </a:p>
        </p:txBody>
      </p:sp>
    </p:spTree>
    <p:extLst>
      <p:ext uri="{BB962C8B-B14F-4D97-AF65-F5344CB8AC3E}">
        <p14:creationId xmlns:p14="http://schemas.microsoft.com/office/powerpoint/2010/main" val="46050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lonne, arcade, cloître&#10;&#10;Description générée automatiquement">
            <a:extLst>
              <a:ext uri="{FF2B5EF4-FFF2-40B4-BE49-F238E27FC236}">
                <a16:creationId xmlns:a16="http://schemas.microsoft.com/office/drawing/2014/main" id="{163A2413-5E7F-FFFC-C8D5-ECDC7FD55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16117-E395-5E2B-E16B-0DB3BA2EA8EA}"/>
              </a:ext>
            </a:extLst>
          </p:cNvPr>
          <p:cNvSpPr txBox="1"/>
          <p:nvPr/>
        </p:nvSpPr>
        <p:spPr>
          <a:xfrm>
            <a:off x="4384109" y="6263912"/>
            <a:ext cx="8843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cloître de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16713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able&#10;&#10;Description générée automatiquement">
            <a:extLst>
              <a:ext uri="{FF2B5EF4-FFF2-40B4-BE49-F238E27FC236}">
                <a16:creationId xmlns:a16="http://schemas.microsoft.com/office/drawing/2014/main" id="{E42014FF-D0F4-D5E2-54AD-39FF907415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998A3F-1248-0ECA-D8F3-A33E3E7EF28D}"/>
              </a:ext>
            </a:extLst>
          </p:cNvPr>
          <p:cNvSpPr txBox="1"/>
          <p:nvPr/>
        </p:nvSpPr>
        <p:spPr>
          <a:xfrm>
            <a:off x="4484318" y="6309000"/>
            <a:ext cx="9920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 l'Hôtel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128327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CDB31832-7E6C-76DA-362C-B4FB766237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549000"/>
            <a:ext cx="864337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626AFF-CA13-9977-B9CD-93131CE4F777}"/>
              </a:ext>
            </a:extLst>
          </p:cNvPr>
          <p:cNvSpPr txBox="1"/>
          <p:nvPr/>
        </p:nvSpPr>
        <p:spPr>
          <a:xfrm>
            <a:off x="4935256" y="6309000"/>
            <a:ext cx="9707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8715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CCE3DF0F-5B33-BE1E-86DB-C10E90301E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A0BFFF-007F-385B-BF78-9A750A02146A}"/>
              </a:ext>
            </a:extLst>
          </p:cNvPr>
          <p:cNvSpPr txBox="1"/>
          <p:nvPr/>
        </p:nvSpPr>
        <p:spPr>
          <a:xfrm>
            <a:off x="613775" y="2892178"/>
            <a:ext cx="3331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Saint-Jean-de-Malte</a:t>
            </a:r>
          </a:p>
        </p:txBody>
      </p:sp>
    </p:spTree>
    <p:extLst>
      <p:ext uri="{BB962C8B-B14F-4D97-AF65-F5344CB8AC3E}">
        <p14:creationId xmlns:p14="http://schemas.microsoft.com/office/powerpoint/2010/main" val="56698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plein air, arche&#10;&#10;Description générée automatiquement">
            <a:extLst>
              <a:ext uri="{FF2B5EF4-FFF2-40B4-BE49-F238E27FC236}">
                <a16:creationId xmlns:a16="http://schemas.microsoft.com/office/drawing/2014/main" id="{C5FA2911-0BA3-F16E-913E-CD6E647018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BB0F30-9A65-EC52-D24B-8030D8424933}"/>
              </a:ext>
            </a:extLst>
          </p:cNvPr>
          <p:cNvSpPr txBox="1"/>
          <p:nvPr/>
        </p:nvSpPr>
        <p:spPr>
          <a:xfrm>
            <a:off x="8505173" y="2655518"/>
            <a:ext cx="3795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L'Institut d'études politiques (Sciences Po)</a:t>
            </a:r>
          </a:p>
        </p:txBody>
      </p:sp>
    </p:spTree>
    <p:extLst>
      <p:ext uri="{BB962C8B-B14F-4D97-AF65-F5344CB8AC3E}">
        <p14:creationId xmlns:p14="http://schemas.microsoft.com/office/powerpoint/2010/main" val="2785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herbe&#10;&#10;Description générée automatiquement">
            <a:extLst>
              <a:ext uri="{FF2B5EF4-FFF2-40B4-BE49-F238E27FC236}">
                <a16:creationId xmlns:a16="http://schemas.microsoft.com/office/drawing/2014/main" id="{00A5E514-DC3D-BEC7-C8E4-42ACCA6819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225" y="549000"/>
            <a:ext cx="873554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4904E4-5D01-0890-6DD7-5DD38AE351AE}"/>
              </a:ext>
            </a:extLst>
          </p:cNvPr>
          <p:cNvSpPr txBox="1"/>
          <p:nvPr/>
        </p:nvSpPr>
        <p:spPr>
          <a:xfrm>
            <a:off x="4797468" y="6226334"/>
            <a:ext cx="9870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Pavillon Vendôme</a:t>
            </a:r>
          </a:p>
        </p:txBody>
      </p:sp>
    </p:spTree>
    <p:extLst>
      <p:ext uri="{BB962C8B-B14F-4D97-AF65-F5344CB8AC3E}">
        <p14:creationId xmlns:p14="http://schemas.microsoft.com/office/powerpoint/2010/main" val="109792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eubles, intérieur, mur, sol&#10;&#10;Description générée automatiquement">
            <a:extLst>
              <a:ext uri="{FF2B5EF4-FFF2-40B4-BE49-F238E27FC236}">
                <a16:creationId xmlns:a16="http://schemas.microsoft.com/office/drawing/2014/main" id="{F9E4053B-3CB9-2CEC-CD29-AA58BD0F70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549000"/>
            <a:ext cx="864337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6D5F97-C49D-B37C-AC04-D7380DE2F4B9}"/>
              </a:ext>
            </a:extLst>
          </p:cNvPr>
          <p:cNvSpPr txBox="1"/>
          <p:nvPr/>
        </p:nvSpPr>
        <p:spPr>
          <a:xfrm>
            <a:off x="2438609" y="6309000"/>
            <a:ext cx="7979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L'atelier de Paul Cézanne de 1902 jusqu'à sa mort en 1906</a:t>
            </a:r>
          </a:p>
        </p:txBody>
      </p:sp>
    </p:spTree>
    <p:extLst>
      <p:ext uri="{BB962C8B-B14F-4D97-AF65-F5344CB8AC3E}">
        <p14:creationId xmlns:p14="http://schemas.microsoft.com/office/powerpoint/2010/main" val="173041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intérieur&#10;&#10;Description générée automatiquement">
            <a:extLst>
              <a:ext uri="{FF2B5EF4-FFF2-40B4-BE49-F238E27FC236}">
                <a16:creationId xmlns:a16="http://schemas.microsoft.com/office/drawing/2014/main" id="{00F4B9F0-636E-E355-5BAB-3D81B1C4EC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899" y="313151"/>
            <a:ext cx="10118201" cy="5760000"/>
          </a:xfrm>
          <a:prstGeom prst="rect">
            <a:avLst/>
          </a:prstGeom>
          <a:ln w="825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98511E-60A1-530A-CFC9-E0336751B66F}"/>
              </a:ext>
            </a:extLst>
          </p:cNvPr>
          <p:cNvSpPr txBox="1"/>
          <p:nvPr/>
        </p:nvSpPr>
        <p:spPr>
          <a:xfrm>
            <a:off x="3210838" y="6123801"/>
            <a:ext cx="8981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calissons , spécialité d'Aix-en-Provence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6282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nt&#10;&#10;Description générée automatiquement">
            <a:extLst>
              <a:ext uri="{FF2B5EF4-FFF2-40B4-BE49-F238E27FC236}">
                <a16:creationId xmlns:a16="http://schemas.microsoft.com/office/drawing/2014/main" id="{9CC92C8D-B58D-15CB-69DB-55AEC3C528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323" y="549000"/>
            <a:ext cx="8663692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1CFC7E-8634-0F1B-3A2A-025C3F787776}"/>
              </a:ext>
            </a:extLst>
          </p:cNvPr>
          <p:cNvSpPr txBox="1"/>
          <p:nvPr/>
        </p:nvSpPr>
        <p:spPr>
          <a:xfrm>
            <a:off x="4207690" y="6309000"/>
            <a:ext cx="7984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Gare TGV d'Aix-en-Provence .</a:t>
            </a:r>
          </a:p>
        </p:txBody>
      </p:sp>
    </p:spTree>
    <p:extLst>
      <p:ext uri="{BB962C8B-B14F-4D97-AF65-F5344CB8AC3E}">
        <p14:creationId xmlns:p14="http://schemas.microsoft.com/office/powerpoint/2010/main" val="217941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oiture, Véhicule terrestre&#10;&#10;Description générée automatiquement">
            <a:extLst>
              <a:ext uri="{FF2B5EF4-FFF2-40B4-BE49-F238E27FC236}">
                <a16:creationId xmlns:a16="http://schemas.microsoft.com/office/drawing/2014/main" id="{DB5319DB-CA04-973C-2F34-EA3BB789A0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365" y="436491"/>
            <a:ext cx="863326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C30CBA-DDF1-45AE-9AB9-2BA913B19835}"/>
              </a:ext>
            </a:extLst>
          </p:cNvPr>
          <p:cNvSpPr txBox="1"/>
          <p:nvPr/>
        </p:nvSpPr>
        <p:spPr>
          <a:xfrm>
            <a:off x="4960976" y="6190676"/>
            <a:ext cx="883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Cours Mirabeau</a:t>
            </a:r>
          </a:p>
        </p:txBody>
      </p:sp>
    </p:spTree>
    <p:extLst>
      <p:ext uri="{BB962C8B-B14F-4D97-AF65-F5344CB8AC3E}">
        <p14:creationId xmlns:p14="http://schemas.microsoft.com/office/powerpoint/2010/main" val="247355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oiture, Véhicule terrestre&#10;&#10;Description générée automatiquement">
            <a:extLst>
              <a:ext uri="{FF2B5EF4-FFF2-40B4-BE49-F238E27FC236}">
                <a16:creationId xmlns:a16="http://schemas.microsoft.com/office/drawing/2014/main" id="{B4F98274-BB00-ADEE-DD28-641971E994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365" y="386387"/>
            <a:ext cx="863326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8ED03D-A45D-F5E9-2129-AA420AC1B3B3}"/>
              </a:ext>
            </a:extLst>
          </p:cNvPr>
          <p:cNvSpPr txBox="1"/>
          <p:nvPr/>
        </p:nvSpPr>
        <p:spPr>
          <a:xfrm>
            <a:off x="2693096" y="6146387"/>
            <a:ext cx="9820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Mur de la ville médiévale près des thermes romains</a:t>
            </a:r>
          </a:p>
        </p:txBody>
      </p:sp>
    </p:spTree>
    <p:extLst>
      <p:ext uri="{BB962C8B-B14F-4D97-AF65-F5344CB8AC3E}">
        <p14:creationId xmlns:p14="http://schemas.microsoft.com/office/powerpoint/2010/main" val="229864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fenêtre, ville&#10;&#10;Description générée automatiquement">
            <a:extLst>
              <a:ext uri="{FF2B5EF4-FFF2-40B4-BE49-F238E27FC236}">
                <a16:creationId xmlns:a16="http://schemas.microsoft.com/office/drawing/2014/main" id="{5E22CA57-AA20-FB2D-7F52-ED8A64F8D5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294" y="549000"/>
            <a:ext cx="8445412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A740FE-75F2-092A-F890-1F59E6ACA1B3}"/>
              </a:ext>
            </a:extLst>
          </p:cNvPr>
          <p:cNvSpPr txBox="1"/>
          <p:nvPr/>
        </p:nvSpPr>
        <p:spPr>
          <a:xfrm>
            <a:off x="4609579" y="6396335"/>
            <a:ext cx="9494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des Tanneurs</a:t>
            </a:r>
          </a:p>
        </p:txBody>
      </p:sp>
    </p:spTree>
    <p:extLst>
      <p:ext uri="{BB962C8B-B14F-4D97-AF65-F5344CB8AC3E}">
        <p14:creationId xmlns:p14="http://schemas.microsoft.com/office/powerpoint/2010/main" val="334975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sculpture&#10;&#10;Description générée automatiquement">
            <a:extLst>
              <a:ext uri="{FF2B5EF4-FFF2-40B4-BE49-F238E27FC236}">
                <a16:creationId xmlns:a16="http://schemas.microsoft.com/office/drawing/2014/main" id="{0B0F0AAA-5806-5B96-F1D7-3344B00437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CDC65F-0559-0310-1022-82B4ED7B5077}"/>
              </a:ext>
            </a:extLst>
          </p:cNvPr>
          <p:cNvSpPr txBox="1"/>
          <p:nvPr/>
        </p:nvSpPr>
        <p:spPr>
          <a:xfrm>
            <a:off x="1240076" y="2299425"/>
            <a:ext cx="3319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du Roi René</a:t>
            </a:r>
          </a:p>
        </p:txBody>
      </p:sp>
    </p:spTree>
    <p:extLst>
      <p:ext uri="{BB962C8B-B14F-4D97-AF65-F5344CB8AC3E}">
        <p14:creationId xmlns:p14="http://schemas.microsoft.com/office/powerpoint/2010/main" val="134696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bâtiment, monument&#10;&#10;Description générée automatiquement">
            <a:extLst>
              <a:ext uri="{FF2B5EF4-FFF2-40B4-BE49-F238E27FC236}">
                <a16:creationId xmlns:a16="http://schemas.microsoft.com/office/drawing/2014/main" id="{0467CC39-2CB2-EF63-5C1C-A033D2DC78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B2B559-87B4-D519-85F6-2AA28D6FD8A8}"/>
              </a:ext>
            </a:extLst>
          </p:cNvPr>
          <p:cNvSpPr txBox="1"/>
          <p:nvPr/>
        </p:nvSpPr>
        <p:spPr>
          <a:xfrm>
            <a:off x="8805797" y="2304789"/>
            <a:ext cx="3511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Détail du Roi René</a:t>
            </a:r>
          </a:p>
        </p:txBody>
      </p:sp>
    </p:spTree>
    <p:extLst>
      <p:ext uri="{BB962C8B-B14F-4D97-AF65-F5344CB8AC3E}">
        <p14:creationId xmlns:p14="http://schemas.microsoft.com/office/powerpoint/2010/main" val="280894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fontaine&#10;&#10;Description générée automatiquement">
            <a:extLst>
              <a:ext uri="{FF2B5EF4-FFF2-40B4-BE49-F238E27FC236}">
                <a16:creationId xmlns:a16="http://schemas.microsoft.com/office/drawing/2014/main" id="{B4E94B21-C7D0-3F16-10FF-9B93E9B41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317" y="189000"/>
            <a:ext cx="432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3B5599-3D01-6F16-6555-1C5389F053F3}"/>
              </a:ext>
            </a:extLst>
          </p:cNvPr>
          <p:cNvSpPr txBox="1"/>
          <p:nvPr/>
        </p:nvSpPr>
        <p:spPr>
          <a:xfrm>
            <a:off x="450937" y="2430049"/>
            <a:ext cx="3469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des Quatre Dauphins, vers le Boulevard extérieur</a:t>
            </a:r>
          </a:p>
        </p:txBody>
      </p:sp>
    </p:spTree>
    <p:extLst>
      <p:ext uri="{BB962C8B-B14F-4D97-AF65-F5344CB8AC3E}">
        <p14:creationId xmlns:p14="http://schemas.microsoft.com/office/powerpoint/2010/main" val="379620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porte, bâtiment&#10;&#10;Description générée automatiquement">
            <a:extLst>
              <a:ext uri="{FF2B5EF4-FFF2-40B4-BE49-F238E27FC236}">
                <a16:creationId xmlns:a16="http://schemas.microsoft.com/office/drawing/2014/main" id="{B0E2CD5E-9BF3-889D-1960-262D46111D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425885"/>
            <a:ext cx="864337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7D9FE5-BA9E-3DCA-DC9E-32295E4BF35F}"/>
              </a:ext>
            </a:extLst>
          </p:cNvPr>
          <p:cNvSpPr txBox="1"/>
          <p:nvPr/>
        </p:nvSpPr>
        <p:spPr>
          <a:xfrm>
            <a:off x="2705621" y="6201282"/>
            <a:ext cx="8016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L'archevêché, l'opéra et le musée de la Tapisserie</a:t>
            </a:r>
          </a:p>
        </p:txBody>
      </p:sp>
    </p:spTree>
    <p:extLst>
      <p:ext uri="{BB962C8B-B14F-4D97-AF65-F5344CB8AC3E}">
        <p14:creationId xmlns:p14="http://schemas.microsoft.com/office/powerpoint/2010/main" val="54530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arbre&#10;&#10;Description générée automatiquement">
            <a:extLst>
              <a:ext uri="{FF2B5EF4-FFF2-40B4-BE49-F238E27FC236}">
                <a16:creationId xmlns:a16="http://schemas.microsoft.com/office/drawing/2014/main" id="{D5DC5084-81C0-AB4C-DCDC-E384907FE0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67B26A-6C14-20FA-9CCF-B38248645FEF}"/>
              </a:ext>
            </a:extLst>
          </p:cNvPr>
          <p:cNvSpPr txBox="1"/>
          <p:nvPr/>
        </p:nvSpPr>
        <p:spPr>
          <a:xfrm>
            <a:off x="8530225" y="2743200"/>
            <a:ext cx="34070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de l'Horloge,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264728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dôme, art&#10;&#10;Description générée automatiquement">
            <a:extLst>
              <a:ext uri="{FF2B5EF4-FFF2-40B4-BE49-F238E27FC236}">
                <a16:creationId xmlns:a16="http://schemas.microsoft.com/office/drawing/2014/main" id="{28ED8136-0456-5D02-9A68-4CF42FA68B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802" y="331940"/>
            <a:ext cx="768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0EB7E-92CE-D0B5-D435-B6A68308729D}"/>
              </a:ext>
            </a:extLst>
          </p:cNvPr>
          <p:cNvSpPr txBox="1"/>
          <p:nvPr/>
        </p:nvSpPr>
        <p:spPr>
          <a:xfrm>
            <a:off x="2743198" y="6064395"/>
            <a:ext cx="8755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Dôme de la Cathédrale Saint-Sauveur d'Aix-en-Provence</a:t>
            </a:r>
          </a:p>
        </p:txBody>
      </p:sp>
    </p:spTree>
    <p:extLst>
      <p:ext uri="{BB962C8B-B14F-4D97-AF65-F5344CB8AC3E}">
        <p14:creationId xmlns:p14="http://schemas.microsoft.com/office/powerpoint/2010/main" val="2270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88241E62-E449-F6AC-0511-AD17414A80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D2786D-4906-3547-D01C-7761ACC347DE}"/>
              </a:ext>
            </a:extLst>
          </p:cNvPr>
          <p:cNvSpPr txBox="1"/>
          <p:nvPr/>
        </p:nvSpPr>
        <p:spPr>
          <a:xfrm>
            <a:off x="1377863" y="2446959"/>
            <a:ext cx="3632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Cathédrale d'Aix</a:t>
            </a:r>
          </a:p>
        </p:txBody>
      </p:sp>
    </p:spTree>
    <p:extLst>
      <p:ext uri="{BB962C8B-B14F-4D97-AF65-F5344CB8AC3E}">
        <p14:creationId xmlns:p14="http://schemas.microsoft.com/office/powerpoint/2010/main" val="200042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fenêtre&#10;&#10;Description générée automatiquement">
            <a:extLst>
              <a:ext uri="{FF2B5EF4-FFF2-40B4-BE49-F238E27FC236}">
                <a16:creationId xmlns:a16="http://schemas.microsoft.com/office/drawing/2014/main" id="{AFEA1AA0-42FB-1915-8F9E-9C045B209A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729" y="189000"/>
            <a:ext cx="432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B25B3F-FDAB-FA55-C7F1-FB75ED193BEF}"/>
              </a:ext>
            </a:extLst>
          </p:cNvPr>
          <p:cNvSpPr txBox="1"/>
          <p:nvPr/>
        </p:nvSpPr>
        <p:spPr>
          <a:xfrm>
            <a:off x="8605381" y="2279737"/>
            <a:ext cx="3432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 Jean de Malte, rue Cardinale</a:t>
            </a:r>
          </a:p>
        </p:txBody>
      </p:sp>
    </p:spTree>
    <p:extLst>
      <p:ext uri="{BB962C8B-B14F-4D97-AF65-F5344CB8AC3E}">
        <p14:creationId xmlns:p14="http://schemas.microsoft.com/office/powerpoint/2010/main" val="136233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ciel&#10;&#10;Description générée automatiquement">
            <a:extLst>
              <a:ext uri="{FF2B5EF4-FFF2-40B4-BE49-F238E27FC236}">
                <a16:creationId xmlns:a16="http://schemas.microsoft.com/office/drawing/2014/main" id="{8EA5A33A-B74E-F3EB-B661-B813B9002F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549000"/>
            <a:ext cx="864337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258641-6789-72DD-1A26-DCBD4267003A}"/>
              </a:ext>
            </a:extLst>
          </p:cNvPr>
          <p:cNvSpPr txBox="1"/>
          <p:nvPr/>
        </p:nvSpPr>
        <p:spPr>
          <a:xfrm>
            <a:off x="3582445" y="6309000"/>
            <a:ext cx="10734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de la Madeleine, place des Prêcheurs</a:t>
            </a:r>
          </a:p>
        </p:txBody>
      </p:sp>
    </p:spTree>
    <p:extLst>
      <p:ext uri="{BB962C8B-B14F-4D97-AF65-F5344CB8AC3E}">
        <p14:creationId xmlns:p14="http://schemas.microsoft.com/office/powerpoint/2010/main" val="35152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bâtiment, Sculpture sur pierre&#10;&#10;Description générée automatiquement">
            <a:extLst>
              <a:ext uri="{FF2B5EF4-FFF2-40B4-BE49-F238E27FC236}">
                <a16:creationId xmlns:a16="http://schemas.microsoft.com/office/drawing/2014/main" id="{0777B282-73DA-0C3F-DFFA-AB61E20809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1851" y="388306"/>
            <a:ext cx="7728298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FFC173-A6EF-E51C-65E0-FEFF1422E142}"/>
              </a:ext>
            </a:extLst>
          </p:cNvPr>
          <p:cNvSpPr txBox="1"/>
          <p:nvPr/>
        </p:nvSpPr>
        <p:spPr>
          <a:xfrm>
            <a:off x="2805830" y="6148306"/>
            <a:ext cx="8981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d'Atlante sur une porte à Aix-en-Provence (France).</a:t>
            </a:r>
          </a:p>
        </p:txBody>
      </p:sp>
    </p:spTree>
    <p:extLst>
      <p:ext uri="{BB962C8B-B14F-4D97-AF65-F5344CB8AC3E}">
        <p14:creationId xmlns:p14="http://schemas.microsoft.com/office/powerpoint/2010/main" val="788080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sol&#10;&#10;Description générée automatiquement">
            <a:extLst>
              <a:ext uri="{FF2B5EF4-FFF2-40B4-BE49-F238E27FC236}">
                <a16:creationId xmlns:a16="http://schemas.microsoft.com/office/drawing/2014/main" id="{31BDFB5A-4390-DBC5-3E08-6B37E7B150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058" y="549000"/>
            <a:ext cx="768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DF3552-82A0-BF8E-3D84-51090A2D6E0E}"/>
              </a:ext>
            </a:extLst>
          </p:cNvPr>
          <p:cNvSpPr txBox="1"/>
          <p:nvPr/>
        </p:nvSpPr>
        <p:spPr>
          <a:xfrm>
            <a:off x="9131473" y="1747380"/>
            <a:ext cx="29436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la place d'</a:t>
            </a:r>
            <a:r>
              <a:rPr lang="fr-FR" sz="2400" b="1" dirty="0" err="1"/>
              <a:t>Albertas</a:t>
            </a:r>
            <a:r>
              <a:rPr lang="fr-FR" sz="2400" b="1" dirty="0"/>
              <a:t> à Aix-en-Provence d'après </a:t>
            </a:r>
            <a:r>
              <a:rPr lang="fr-FR" sz="2400" b="1" dirty="0" err="1"/>
              <a:t>flickr</a:t>
            </a:r>
            <a:r>
              <a:rPr lang="fr-FR" sz="2400" b="1" dirty="0"/>
              <a:t> par un professeur du bronx sous licence CC Attribution-</a:t>
            </a:r>
            <a:r>
              <a:rPr lang="fr-FR" sz="2400" b="1" dirty="0" err="1"/>
              <a:t>Sharealike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820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grand&#10;&#10;Description générée automatiquement">
            <a:extLst>
              <a:ext uri="{FF2B5EF4-FFF2-40B4-BE49-F238E27FC236}">
                <a16:creationId xmlns:a16="http://schemas.microsoft.com/office/drawing/2014/main" id="{ECA13682-DB92-16D9-2A06-179315176D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7494" y="189000"/>
            <a:ext cx="4860000" cy="648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FAC4D9-9339-CA0C-B3AC-30651E7088A5}"/>
              </a:ext>
            </a:extLst>
          </p:cNvPr>
          <p:cNvSpPr txBox="1"/>
          <p:nvPr/>
        </p:nvSpPr>
        <p:spPr>
          <a:xfrm>
            <a:off x="939452" y="2417524"/>
            <a:ext cx="365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Fountain in the place </a:t>
            </a:r>
            <a:r>
              <a:rPr lang="en-US" sz="2400" b="1" dirty="0" err="1"/>
              <a:t>d'Albertas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9925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ce de marché, scène, marché, Commerce&#10;&#10;Description générée automatiquement">
            <a:extLst>
              <a:ext uri="{FF2B5EF4-FFF2-40B4-BE49-F238E27FC236}">
                <a16:creationId xmlns:a16="http://schemas.microsoft.com/office/drawing/2014/main" id="{56C81048-1857-8F07-2BC0-756B4743C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1444" y="549000"/>
            <a:ext cx="8643379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6C474E-748F-48F8-9989-7834BD754D4C}"/>
              </a:ext>
            </a:extLst>
          </p:cNvPr>
          <p:cNvSpPr txBox="1"/>
          <p:nvPr/>
        </p:nvSpPr>
        <p:spPr>
          <a:xfrm>
            <a:off x="434025" y="2090172"/>
            <a:ext cx="25346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marché quotidien aux légumes place </a:t>
            </a:r>
            <a:r>
              <a:rPr lang="fr-FR" sz="2400" b="1" dirty="0" err="1"/>
              <a:t>Richelme</a:t>
            </a:r>
            <a:r>
              <a:rPr lang="fr-FR" sz="2400" b="1" dirty="0"/>
              <a:t> à Aix-en-Provence ( Bouches-du-Rhône , France).</a:t>
            </a:r>
          </a:p>
        </p:txBody>
      </p:sp>
    </p:spTree>
    <p:extLst>
      <p:ext uri="{BB962C8B-B14F-4D97-AF65-F5344CB8AC3E}">
        <p14:creationId xmlns:p14="http://schemas.microsoft.com/office/powerpoint/2010/main" val="2137790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7507B6F3-646D-4200-7AF4-A28657F0F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355948"/>
            <a:ext cx="1152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4EE51C-4E80-2716-6977-ACACFFFBBE8C}"/>
              </a:ext>
            </a:extLst>
          </p:cNvPr>
          <p:cNvSpPr txBox="1"/>
          <p:nvPr/>
        </p:nvSpPr>
        <p:spPr>
          <a:xfrm>
            <a:off x="488515" y="6115948"/>
            <a:ext cx="12363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Marché de fleurs sur la Place de la Mairie, devant la tour de la montre à Aix-en-Provence.</a:t>
            </a:r>
          </a:p>
        </p:txBody>
      </p:sp>
    </p:spTree>
    <p:extLst>
      <p:ext uri="{BB962C8B-B14F-4D97-AF65-F5344CB8AC3E}">
        <p14:creationId xmlns:p14="http://schemas.microsoft.com/office/powerpoint/2010/main" val="417217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scène, rue&#10;&#10;Description générée automatiquement">
            <a:extLst>
              <a:ext uri="{FF2B5EF4-FFF2-40B4-BE49-F238E27FC236}">
                <a16:creationId xmlns:a16="http://schemas.microsoft.com/office/drawing/2014/main" id="{D4857336-2B5E-7A35-A8C3-1FE611AF50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090" y="549000"/>
            <a:ext cx="7680000" cy="5760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B249FF-82AF-8D02-27EE-21243E2DB66D}"/>
              </a:ext>
            </a:extLst>
          </p:cNvPr>
          <p:cNvSpPr txBox="1"/>
          <p:nvPr/>
        </p:nvSpPr>
        <p:spPr>
          <a:xfrm>
            <a:off x="2680570" y="6309000"/>
            <a:ext cx="76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 des Cordeliers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51158E7-298E-F84F-A5FA-BDF93BBC8823}"/>
              </a:ext>
            </a:extLst>
          </p:cNvPr>
          <p:cNvSpPr txBox="1"/>
          <p:nvPr/>
        </p:nvSpPr>
        <p:spPr>
          <a:xfrm>
            <a:off x="776614" y="87335"/>
            <a:ext cx="8642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 Vous A Présenté La Ville D’Aix – En  - Provence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4CE50F6-459D-CDC6-225D-31D28B420C96}"/>
              </a:ext>
            </a:extLst>
          </p:cNvPr>
          <p:cNvSpPr txBox="1"/>
          <p:nvPr/>
        </p:nvSpPr>
        <p:spPr>
          <a:xfrm>
            <a:off x="8430016" y="2129425"/>
            <a:ext cx="3761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 Et Le son Du net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7A4CE7F-43B4-CA32-13DB-34FAE7C17C53}"/>
              </a:ext>
            </a:extLst>
          </p:cNvPr>
          <p:cNvSpPr txBox="1"/>
          <p:nvPr/>
        </p:nvSpPr>
        <p:spPr>
          <a:xfrm>
            <a:off x="9682619" y="2736503"/>
            <a:ext cx="3444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2614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wheel spokes="1"/>
      </p:transition>
    </mc:Choice>
    <mc:Fallback>
      <p:transition spd="slow" advClick="0" advTm="14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423</Words>
  <Application>Microsoft Office PowerPoint</Application>
  <PresentationFormat>Grand écran</PresentationFormat>
  <Paragraphs>44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2023-09-13T08:41:16Z</dcterms:created>
  <dcterms:modified xsi:type="dcterms:W3CDTF">2023-09-13T12:01:27Z</dcterms:modified>
</cp:coreProperties>
</file>