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89" r:id="rId3"/>
    <p:sldId id="256" r:id="rId4"/>
    <p:sldId id="288" r:id="rId5"/>
    <p:sldId id="287" r:id="rId6"/>
    <p:sldId id="285" r:id="rId7"/>
    <p:sldId id="284" r:id="rId8"/>
    <p:sldId id="283" r:id="rId9"/>
    <p:sldId id="282" r:id="rId10"/>
    <p:sldId id="280" r:id="rId11"/>
    <p:sldId id="279" r:id="rId12"/>
    <p:sldId id="278" r:id="rId13"/>
    <p:sldId id="277" r:id="rId14"/>
    <p:sldId id="276" r:id="rId15"/>
    <p:sldId id="275" r:id="rId16"/>
    <p:sldId id="274" r:id="rId17"/>
    <p:sldId id="273" r:id="rId18"/>
    <p:sldId id="271" r:id="rId19"/>
    <p:sldId id="270" r:id="rId20"/>
    <p:sldId id="269" r:id="rId21"/>
    <p:sldId id="286" r:id="rId22"/>
    <p:sldId id="268" r:id="rId23"/>
    <p:sldId id="267" r:id="rId24"/>
    <p:sldId id="266" r:id="rId25"/>
    <p:sldId id="265" r:id="rId26"/>
    <p:sldId id="264" r:id="rId27"/>
    <p:sldId id="263" r:id="rId28"/>
    <p:sldId id="262" r:id="rId29"/>
    <p:sldId id="261" r:id="rId30"/>
    <p:sldId id="259" r:id="rId31"/>
    <p:sldId id="260"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E2Ww5p/S2+XDlzT1slyGA==" hashData="iNYS7IQKwkw/FlZ7M3o2sULh1dTfMo4wXjnd7fXMV5Rq/cIuZqE58+OILQMua/MMAkQwxVVvVFkFtjR4AHC5K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80" autoAdjust="0"/>
    <p:restoredTop sz="94660"/>
  </p:normalViewPr>
  <p:slideViewPr>
    <p:cSldViewPr snapToGrid="0">
      <p:cViewPr varScale="1">
        <p:scale>
          <a:sx n="78" d="100"/>
          <a:sy n="78" d="100"/>
        </p:scale>
        <p:origin x="7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DC494A-68A2-8503-E99E-7D1E7EA7C70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E7B0816-60E1-6DB9-0F39-F5B6712A1E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4BFBC3D-8E1C-CE13-A186-EE6EFBBA71A2}"/>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5" name="Espace réservé du pied de page 4">
            <a:extLst>
              <a:ext uri="{FF2B5EF4-FFF2-40B4-BE49-F238E27FC236}">
                <a16:creationId xmlns:a16="http://schemas.microsoft.com/office/drawing/2014/main" id="{C31A253A-D9BE-013C-BA16-3F62E86873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53D590-9A34-300E-17A5-D175949362E5}"/>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2120288010"/>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F56DA3-9517-D874-FB79-3BF8DC9F4C4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5C43476-D52A-70A7-6245-37CFA419D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62BA76-930F-4DD8-9ADE-F1D909D9F723}"/>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5" name="Espace réservé du pied de page 4">
            <a:extLst>
              <a:ext uri="{FF2B5EF4-FFF2-40B4-BE49-F238E27FC236}">
                <a16:creationId xmlns:a16="http://schemas.microsoft.com/office/drawing/2014/main" id="{3DD1BBBF-F78D-0FBB-3DE2-3E5656A7CD2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80DE2C-9012-3752-D16D-BCCF66772191}"/>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1817369177"/>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6CFF2E-3625-686F-48C9-AEA9E5F0C96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2C21598-AD86-414B-99D8-6270AD3AD3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C281245-1D10-D01D-CD61-564414638342}"/>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5" name="Espace réservé du pied de page 4">
            <a:extLst>
              <a:ext uri="{FF2B5EF4-FFF2-40B4-BE49-F238E27FC236}">
                <a16:creationId xmlns:a16="http://schemas.microsoft.com/office/drawing/2014/main" id="{2D0D4E28-F035-B514-555C-7C384D99B7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8ECF05-1A80-6C6E-ED93-1A12F7909821}"/>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1992899664"/>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A62F5A-E930-7555-DB48-00B33AC6E2F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A8CF6C4-0924-2E95-7B22-6A5C12A4B79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A60114A-C9BD-37DF-1632-0FB2F16FE82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BDF5792-E06C-A791-55E1-C8C76DAE3EC1}"/>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6" name="Espace réservé du pied de page 5">
            <a:extLst>
              <a:ext uri="{FF2B5EF4-FFF2-40B4-BE49-F238E27FC236}">
                <a16:creationId xmlns:a16="http://schemas.microsoft.com/office/drawing/2014/main" id="{7DB6D026-BDB4-7E5D-18F9-A3673BDA28A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831469E-7F15-C9C1-40B4-64309FD93CF1}"/>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794907563"/>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13930A-D0F0-7643-2C9A-F1BB87D9540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5C2D154-34D5-6D8F-60AF-DFEDE71B3E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812DC7D-2CB4-C54F-3653-935A93A20B8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998F7D9-D7EC-4500-6B30-03DCDE198F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6601CCE-ABC7-78C0-2327-970ACECF7A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A6424AF-3C7F-962E-52E3-4D9F398D85FF}"/>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8" name="Espace réservé du pied de page 7">
            <a:extLst>
              <a:ext uri="{FF2B5EF4-FFF2-40B4-BE49-F238E27FC236}">
                <a16:creationId xmlns:a16="http://schemas.microsoft.com/office/drawing/2014/main" id="{C3A8C7D6-BED5-94FD-0FF2-DFADE434196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8159E14-8F4B-88E8-E919-72F51CC8504D}"/>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431886683"/>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51E646-0908-2168-115C-29B4B8F7EE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09CEF09-0E64-5325-1A51-DE313788DE81}"/>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4" name="Espace réservé du pied de page 3">
            <a:extLst>
              <a:ext uri="{FF2B5EF4-FFF2-40B4-BE49-F238E27FC236}">
                <a16:creationId xmlns:a16="http://schemas.microsoft.com/office/drawing/2014/main" id="{0998E073-6F5B-E36E-B45D-362581B1BE1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0ED7699-987C-0956-4CD6-DCE9C76FD2F7}"/>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403572929"/>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7ABA3F1-5F4E-BCDB-D7F6-B644BA5C302E}"/>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3" name="Espace réservé du pied de page 2">
            <a:extLst>
              <a:ext uri="{FF2B5EF4-FFF2-40B4-BE49-F238E27FC236}">
                <a16:creationId xmlns:a16="http://schemas.microsoft.com/office/drawing/2014/main" id="{AA4DBCE3-C0EB-8B9A-78B7-A4D7D5F4528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69554C2-FAA4-3A5D-BBE6-3A968E3A1C91}"/>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1827400125"/>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2C4CF0-7588-7DD8-F2A2-A6150E87132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F1184A9-FD29-F5BA-C73B-297D714068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9CC1780-9C12-07BF-6858-FD5298C781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9D3D51A-9125-1637-3F1F-070B244DA588}"/>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6" name="Espace réservé du pied de page 5">
            <a:extLst>
              <a:ext uri="{FF2B5EF4-FFF2-40B4-BE49-F238E27FC236}">
                <a16:creationId xmlns:a16="http://schemas.microsoft.com/office/drawing/2014/main" id="{F2202CF9-158C-73AD-3255-F70D15F6660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2D1098-9BA3-9549-647E-2345432B8DAF}"/>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2746635692"/>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D77835-69EE-0E02-80B9-15F3B40AC8E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963718B-ED66-03C4-14E9-41F6B25215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FD4D94B-815D-41B6-42E3-E9540A36C1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58A1F96-A3DE-3863-5C49-6E6DC5BED84A}"/>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6" name="Espace réservé du pied de page 5">
            <a:extLst>
              <a:ext uri="{FF2B5EF4-FFF2-40B4-BE49-F238E27FC236}">
                <a16:creationId xmlns:a16="http://schemas.microsoft.com/office/drawing/2014/main" id="{92F8B3CF-9CE4-6311-4090-604D4F96249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D3AE8C-0EF8-EE37-6D97-432CAF54C205}"/>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363660534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E64E05-FA05-A4F8-A6DA-FA747591146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27E87BF-244D-836F-0CF0-D4559D9A0E4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ACC2B7F-832B-841C-C96A-C8C709D25F12}"/>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5" name="Espace réservé du pied de page 4">
            <a:extLst>
              <a:ext uri="{FF2B5EF4-FFF2-40B4-BE49-F238E27FC236}">
                <a16:creationId xmlns:a16="http://schemas.microsoft.com/office/drawing/2014/main" id="{6A62185E-048D-7237-E32A-1AC0C4F152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063DD7-23C4-DF3E-5D3A-81F516B26D6C}"/>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285726488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2BC5CA3-542D-8850-70D1-9D3B59C50C4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AA06EDA-F66D-CBEE-5E17-1AD3B20EA9A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2D39B39-3F52-59EE-DB2F-9527BD59DA0B}"/>
              </a:ext>
            </a:extLst>
          </p:cNvPr>
          <p:cNvSpPr>
            <a:spLocks noGrp="1"/>
          </p:cNvSpPr>
          <p:nvPr>
            <p:ph type="dt" sz="half" idx="10"/>
          </p:nvPr>
        </p:nvSpPr>
        <p:spPr/>
        <p:txBody>
          <a:bodyPr/>
          <a:lstStyle/>
          <a:p>
            <a:fld id="{BD08BD39-956C-435D-8202-8E1E1D7B2964}" type="datetimeFigureOut">
              <a:rPr lang="fr-FR" smtClean="0"/>
              <a:t>13/09/2023</a:t>
            </a:fld>
            <a:endParaRPr lang="fr-FR"/>
          </a:p>
        </p:txBody>
      </p:sp>
      <p:sp>
        <p:nvSpPr>
          <p:cNvPr id="5" name="Espace réservé du pied de page 4">
            <a:extLst>
              <a:ext uri="{FF2B5EF4-FFF2-40B4-BE49-F238E27FC236}">
                <a16:creationId xmlns:a16="http://schemas.microsoft.com/office/drawing/2014/main" id="{9160217D-C22B-48F4-6055-127552BBB9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A70FC3-979E-DD43-43A9-2C5B9BDA079D}"/>
              </a:ext>
            </a:extLst>
          </p:cNvPr>
          <p:cNvSpPr>
            <a:spLocks noGrp="1"/>
          </p:cNvSpPr>
          <p:nvPr>
            <p:ph type="sldNum" sz="quarter" idx="12"/>
          </p:nvPr>
        </p:nvSpPr>
        <p:spPr/>
        <p:txBody>
          <a:bodyPr/>
          <a:lstStyle/>
          <a:p>
            <a:fld id="{84625635-42B3-4A52-A2AA-7F76E978EDDD}" type="slidenum">
              <a:rPr lang="fr-FR" smtClean="0"/>
              <a:t>‹N°›</a:t>
            </a:fld>
            <a:endParaRPr lang="fr-FR"/>
          </a:p>
        </p:txBody>
      </p:sp>
    </p:spTree>
    <p:extLst>
      <p:ext uri="{BB962C8B-B14F-4D97-AF65-F5344CB8AC3E}">
        <p14:creationId xmlns:p14="http://schemas.microsoft.com/office/powerpoint/2010/main" val="275523258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67C6C8E-4AA2-66FC-2FFE-0E0BFFCD73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529FB7F-B177-F5C5-6CD7-E7A8725159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D39544-E7F0-C080-060E-AB16B56FE1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08BD39-956C-435D-8202-8E1E1D7B2964}" type="datetimeFigureOut">
              <a:rPr lang="fr-FR" smtClean="0"/>
              <a:t>13/09/2023</a:t>
            </a:fld>
            <a:endParaRPr lang="fr-FR"/>
          </a:p>
        </p:txBody>
      </p:sp>
      <p:sp>
        <p:nvSpPr>
          <p:cNvPr id="5" name="Espace réservé du pied de page 4">
            <a:extLst>
              <a:ext uri="{FF2B5EF4-FFF2-40B4-BE49-F238E27FC236}">
                <a16:creationId xmlns:a16="http://schemas.microsoft.com/office/drawing/2014/main" id="{AF91827E-59EE-2E72-56FA-924458B4D7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481F0D2-3641-9673-9399-8A80FF4844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625635-42B3-4A52-A2AA-7F76E978EDDD}" type="slidenum">
              <a:rPr lang="fr-FR" smtClean="0"/>
              <a:t>‹N°›</a:t>
            </a:fld>
            <a:endParaRPr lang="fr-FR"/>
          </a:p>
        </p:txBody>
      </p:sp>
    </p:spTree>
    <p:extLst>
      <p:ext uri="{BB962C8B-B14F-4D97-AF65-F5344CB8AC3E}">
        <p14:creationId xmlns:p14="http://schemas.microsoft.com/office/powerpoint/2010/main" val="2339930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Reliefs côtiers et océaniques, eau&#10;&#10;Description générée automatiquement">
            <a:extLst>
              <a:ext uri="{FF2B5EF4-FFF2-40B4-BE49-F238E27FC236}">
                <a16:creationId xmlns:a16="http://schemas.microsoft.com/office/drawing/2014/main" id="{8FD03413-E2DE-E68F-0833-5669351FA3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7825" y="549000"/>
            <a:ext cx="9356349" cy="5760000"/>
          </a:xfrm>
          <a:prstGeom prst="rect">
            <a:avLst/>
          </a:prstGeom>
          <a:ln w="76200" cmpd="dbl">
            <a:solidFill>
              <a:srgbClr val="FFFF00"/>
            </a:solidFill>
          </a:ln>
        </p:spPr>
      </p:pic>
      <p:sp>
        <p:nvSpPr>
          <p:cNvPr id="4" name="ZoneTexte 3">
            <a:extLst>
              <a:ext uri="{FF2B5EF4-FFF2-40B4-BE49-F238E27FC236}">
                <a16:creationId xmlns:a16="http://schemas.microsoft.com/office/drawing/2014/main" id="{0114F5C8-8525-12B3-C5F9-9D0991B4068B}"/>
              </a:ext>
            </a:extLst>
          </p:cNvPr>
          <p:cNvSpPr txBox="1"/>
          <p:nvPr/>
        </p:nvSpPr>
        <p:spPr>
          <a:xfrm>
            <a:off x="2359119" y="87335"/>
            <a:ext cx="9356349" cy="461665"/>
          </a:xfrm>
          <a:prstGeom prst="rect">
            <a:avLst/>
          </a:prstGeom>
          <a:noFill/>
        </p:spPr>
        <p:txBody>
          <a:bodyPr wrap="square" rtlCol="0">
            <a:spAutoFit/>
          </a:bodyPr>
          <a:lstStyle/>
          <a:p>
            <a:r>
              <a:rPr lang="fr-FR" sz="2400" b="1" dirty="0">
                <a:solidFill>
                  <a:srgbClr val="FFFF00"/>
                </a:solidFill>
              </a:rPr>
              <a:t>Lorient Vous Présente La Ville De Cassis (Bouche Du Rhône</a:t>
            </a:r>
          </a:p>
        </p:txBody>
      </p:sp>
      <p:sp>
        <p:nvSpPr>
          <p:cNvPr id="5" name="ZoneTexte 4">
            <a:extLst>
              <a:ext uri="{FF2B5EF4-FFF2-40B4-BE49-F238E27FC236}">
                <a16:creationId xmlns:a16="http://schemas.microsoft.com/office/drawing/2014/main" id="{47A4C9D1-BC3E-C886-8045-817D8D11BA42}"/>
              </a:ext>
            </a:extLst>
          </p:cNvPr>
          <p:cNvSpPr txBox="1"/>
          <p:nvPr/>
        </p:nvSpPr>
        <p:spPr>
          <a:xfrm>
            <a:off x="3119717" y="6309000"/>
            <a:ext cx="8878139" cy="461665"/>
          </a:xfrm>
          <a:prstGeom prst="rect">
            <a:avLst/>
          </a:prstGeom>
          <a:noFill/>
        </p:spPr>
        <p:txBody>
          <a:bodyPr wrap="square" rtlCol="0">
            <a:spAutoFit/>
          </a:bodyPr>
          <a:lstStyle/>
          <a:p>
            <a:r>
              <a:rPr lang="fr-FR" sz="2400" b="1" dirty="0">
                <a:solidFill>
                  <a:srgbClr val="FFFF00"/>
                </a:solidFill>
              </a:rPr>
              <a:t>Cassis vu depuis les falaises du Cap Canaille</a:t>
            </a:r>
          </a:p>
        </p:txBody>
      </p:sp>
    </p:spTree>
    <p:extLst>
      <p:ext uri="{BB962C8B-B14F-4D97-AF65-F5344CB8AC3E}">
        <p14:creationId xmlns:p14="http://schemas.microsoft.com/office/powerpoint/2010/main" val="2241160000"/>
      </p:ext>
    </p:extLst>
  </p:cSld>
  <p:clrMapOvr>
    <a:masterClrMapping/>
  </p:clrMapOvr>
  <mc:AlternateContent xmlns:mc="http://schemas.openxmlformats.org/markup-compatibility/2006">
    <mc:Choice xmlns:p14="http://schemas.microsoft.com/office/powerpoint/2010/main" Requires="p14">
      <p:transition spd="slow" p14:dur="5000" advClick="0" advTm="13000">
        <p:fade/>
        <p:sndAc>
          <p:stSnd loop="1">
            <p:snd r:embed="rId2" name="Lavandes de Provence ღ✻.¸¸.♥♪ Musique ♪Michael Hoppé - Lavander.wav"/>
          </p:stSnd>
        </p:sndAc>
      </p:transition>
    </mc:Choice>
    <mc:Fallback>
      <p:transition spd="slow" advClick="0" advTm="13000">
        <p:fade/>
        <p:sndAc>
          <p:stSnd loop="1">
            <p:snd r:embed="rId2" name="Lavandes de Provence ღ✻.¸¸.♥♪ Musique ♪Michael Hoppé - Lavand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3E9108-E9D1-2321-BD17-95781BE6F70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Cassis est un port de pêche méditerranéen situé dans le sud de la France. Surplombée d'un château vieux de plusieurs siècles, la ville est réputée pour ses plages de galets et ses calanques aux falaises calcaires escarpées. Le port est agrémenté de bâtiments aux couleurs pastel, de cafés sur rue et de restaurants. Les vignobles locaux sont connus pour la production du vin blanc de Cassis. Des sentiers parcourent l'immense cap Canaille aux parois rocheuses et offrent une vue panoramique sur la mer.</a:t>
            </a:r>
          </a:p>
        </p:txBody>
      </p:sp>
    </p:spTree>
    <p:extLst>
      <p:ext uri="{BB962C8B-B14F-4D97-AF65-F5344CB8AC3E}">
        <p14:creationId xmlns:p14="http://schemas.microsoft.com/office/powerpoint/2010/main" val="960841639"/>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arbre, eau&#10;&#10;Description générée automatiquement">
            <a:extLst>
              <a:ext uri="{FF2B5EF4-FFF2-40B4-BE49-F238E27FC236}">
                <a16:creationId xmlns:a16="http://schemas.microsoft.com/office/drawing/2014/main" id="{8850AF58-0579-73E0-64F9-6DF8CB6EB8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5770" y="459000"/>
            <a:ext cx="7798148"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F76386A6-65E0-CD1B-78FE-324C497CF76E}"/>
              </a:ext>
            </a:extLst>
          </p:cNvPr>
          <p:cNvSpPr txBox="1"/>
          <p:nvPr/>
        </p:nvSpPr>
        <p:spPr>
          <a:xfrm>
            <a:off x="3980329" y="6399000"/>
            <a:ext cx="8538882" cy="461665"/>
          </a:xfrm>
          <a:prstGeom prst="rect">
            <a:avLst/>
          </a:prstGeom>
          <a:noFill/>
        </p:spPr>
        <p:txBody>
          <a:bodyPr wrap="square" rtlCol="0">
            <a:spAutoFit/>
          </a:bodyPr>
          <a:lstStyle/>
          <a:p>
            <a:r>
              <a:rPr lang="fr-FR" sz="2400" b="1" dirty="0">
                <a:solidFill>
                  <a:srgbClr val="FFFF00"/>
                </a:solidFill>
              </a:rPr>
              <a:t>Calanque de Port-</a:t>
            </a:r>
            <a:r>
              <a:rPr lang="fr-FR" sz="2400" b="1" dirty="0" err="1">
                <a:solidFill>
                  <a:srgbClr val="FFFF00"/>
                </a:solidFill>
              </a:rPr>
              <a:t>Miou</a:t>
            </a:r>
            <a:r>
              <a:rPr lang="fr-FR" sz="2400" b="1" dirty="0">
                <a:solidFill>
                  <a:srgbClr val="FFFF00"/>
                </a:solidFill>
              </a:rPr>
              <a:t> à Cassis</a:t>
            </a:r>
          </a:p>
        </p:txBody>
      </p:sp>
    </p:spTree>
    <p:extLst>
      <p:ext uri="{BB962C8B-B14F-4D97-AF65-F5344CB8AC3E}">
        <p14:creationId xmlns:p14="http://schemas.microsoft.com/office/powerpoint/2010/main" val="1249376128"/>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paysage, eau&#10;&#10;Description générée automatiquement">
            <a:extLst>
              <a:ext uri="{FF2B5EF4-FFF2-40B4-BE49-F238E27FC236}">
                <a16:creationId xmlns:a16="http://schemas.microsoft.com/office/drawing/2014/main" id="{0ECF60AC-B554-223C-A88C-65D15BD28B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6178" y="260425"/>
            <a:ext cx="8879643"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CC5CF215-BDE9-887B-5292-A71B7DD1FC54}"/>
              </a:ext>
            </a:extLst>
          </p:cNvPr>
          <p:cNvSpPr txBox="1"/>
          <p:nvPr/>
        </p:nvSpPr>
        <p:spPr>
          <a:xfrm>
            <a:off x="4305249" y="6237202"/>
            <a:ext cx="8879643" cy="461665"/>
          </a:xfrm>
          <a:prstGeom prst="rect">
            <a:avLst/>
          </a:prstGeom>
          <a:noFill/>
        </p:spPr>
        <p:txBody>
          <a:bodyPr wrap="square" rtlCol="0">
            <a:spAutoFit/>
          </a:bodyPr>
          <a:lstStyle/>
          <a:p>
            <a:r>
              <a:rPr lang="fr-FR" sz="2400" b="1" dirty="0">
                <a:solidFill>
                  <a:srgbClr val="FFFF00"/>
                </a:solidFill>
              </a:rPr>
              <a:t>Vue sur le port de Cassis</a:t>
            </a:r>
          </a:p>
        </p:txBody>
      </p:sp>
    </p:spTree>
    <p:extLst>
      <p:ext uri="{BB962C8B-B14F-4D97-AF65-F5344CB8AC3E}">
        <p14:creationId xmlns:p14="http://schemas.microsoft.com/office/powerpoint/2010/main" val="709856348"/>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marina, ciel&#10;&#10;Description générée automatiquement">
            <a:extLst>
              <a:ext uri="{FF2B5EF4-FFF2-40B4-BE49-F238E27FC236}">
                <a16:creationId xmlns:a16="http://schemas.microsoft.com/office/drawing/2014/main" id="{B370A242-ACE7-1F65-62B9-E7BF6D0C40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7" y="349624"/>
            <a:ext cx="8913485"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689E9602-E733-ADB5-926E-C2CD82FA1E11}"/>
              </a:ext>
            </a:extLst>
          </p:cNvPr>
          <p:cNvSpPr txBox="1"/>
          <p:nvPr/>
        </p:nvSpPr>
        <p:spPr>
          <a:xfrm>
            <a:off x="4504765" y="6289624"/>
            <a:ext cx="9076765" cy="461665"/>
          </a:xfrm>
          <a:prstGeom prst="rect">
            <a:avLst/>
          </a:prstGeom>
          <a:noFill/>
        </p:spPr>
        <p:txBody>
          <a:bodyPr wrap="square" rtlCol="0">
            <a:spAutoFit/>
          </a:bodyPr>
          <a:lstStyle/>
          <a:p>
            <a:r>
              <a:rPr lang="fr-FR" sz="2400" b="1" dirty="0">
                <a:solidFill>
                  <a:srgbClr val="FFFF00"/>
                </a:solidFill>
              </a:rPr>
              <a:t>Un quai (Port) à Cassis</a:t>
            </a:r>
          </a:p>
        </p:txBody>
      </p:sp>
    </p:spTree>
    <p:extLst>
      <p:ext uri="{BB962C8B-B14F-4D97-AF65-F5344CB8AC3E}">
        <p14:creationId xmlns:p14="http://schemas.microsoft.com/office/powerpoint/2010/main" val="1819103934"/>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plante, herbe&#10;&#10;Description générée automatiquement">
            <a:extLst>
              <a:ext uri="{FF2B5EF4-FFF2-40B4-BE49-F238E27FC236}">
                <a16:creationId xmlns:a16="http://schemas.microsoft.com/office/drawing/2014/main" id="{E6EEA3C5-A3D8-CA20-F7D7-5B57585191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64" y="459000"/>
            <a:ext cx="8913472"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7D1B93D6-B5E6-A2F2-B05E-E295C83BBD7F}"/>
              </a:ext>
            </a:extLst>
          </p:cNvPr>
          <p:cNvSpPr txBox="1"/>
          <p:nvPr/>
        </p:nvSpPr>
        <p:spPr>
          <a:xfrm>
            <a:off x="4397188" y="6396335"/>
            <a:ext cx="9923929" cy="461665"/>
          </a:xfrm>
          <a:prstGeom prst="rect">
            <a:avLst/>
          </a:prstGeom>
          <a:noFill/>
        </p:spPr>
        <p:txBody>
          <a:bodyPr wrap="square" rtlCol="0">
            <a:spAutoFit/>
          </a:bodyPr>
          <a:lstStyle/>
          <a:p>
            <a:r>
              <a:rPr lang="fr-FR" sz="2400" b="1" dirty="0">
                <a:solidFill>
                  <a:srgbClr val="FFFF00"/>
                </a:solidFill>
              </a:rPr>
              <a:t>L'une des entrées de Cassis.</a:t>
            </a:r>
          </a:p>
        </p:txBody>
      </p:sp>
    </p:spTree>
    <p:extLst>
      <p:ext uri="{BB962C8B-B14F-4D97-AF65-F5344CB8AC3E}">
        <p14:creationId xmlns:p14="http://schemas.microsoft.com/office/powerpoint/2010/main" val="292156644"/>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ciel, vignoble&#10;&#10;Description générée automatiquement">
            <a:extLst>
              <a:ext uri="{FF2B5EF4-FFF2-40B4-BE49-F238E27FC236}">
                <a16:creationId xmlns:a16="http://schemas.microsoft.com/office/drawing/2014/main" id="{6E535B78-BF91-EAC8-4A7D-4628D008EB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228600"/>
            <a:ext cx="7920000" cy="5940000"/>
          </a:xfrm>
          <a:prstGeom prst="rect">
            <a:avLst/>
          </a:prstGeom>
          <a:ln w="76200" cmpd="dbl">
            <a:solidFill>
              <a:srgbClr val="FFFF00"/>
            </a:solidFill>
          </a:ln>
        </p:spPr>
      </p:pic>
      <p:sp>
        <p:nvSpPr>
          <p:cNvPr id="6" name="ZoneTexte 5">
            <a:extLst>
              <a:ext uri="{FF2B5EF4-FFF2-40B4-BE49-F238E27FC236}">
                <a16:creationId xmlns:a16="http://schemas.microsoft.com/office/drawing/2014/main" id="{2A584EC7-2050-CDA2-D59A-15E1DAD660DA}"/>
              </a:ext>
            </a:extLst>
          </p:cNvPr>
          <p:cNvSpPr txBox="1"/>
          <p:nvPr/>
        </p:nvSpPr>
        <p:spPr>
          <a:xfrm>
            <a:off x="4836459" y="6168600"/>
            <a:ext cx="9587753" cy="461665"/>
          </a:xfrm>
          <a:prstGeom prst="rect">
            <a:avLst/>
          </a:prstGeom>
          <a:noFill/>
        </p:spPr>
        <p:txBody>
          <a:bodyPr wrap="square" rtlCol="0">
            <a:spAutoFit/>
          </a:bodyPr>
          <a:lstStyle/>
          <a:p>
            <a:r>
              <a:rPr lang="fr-FR" sz="2400" b="1" dirty="0">
                <a:solidFill>
                  <a:srgbClr val="FFFF00"/>
                </a:solidFill>
              </a:rPr>
              <a:t>Vignoble de Cassis.</a:t>
            </a:r>
          </a:p>
        </p:txBody>
      </p:sp>
    </p:spTree>
    <p:extLst>
      <p:ext uri="{BB962C8B-B14F-4D97-AF65-F5344CB8AC3E}">
        <p14:creationId xmlns:p14="http://schemas.microsoft.com/office/powerpoint/2010/main" val="197403097"/>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isson, vin, boisson alcoolisée, intérieur&#10;&#10;Description générée automatiquement">
            <a:extLst>
              <a:ext uri="{FF2B5EF4-FFF2-40B4-BE49-F238E27FC236}">
                <a16:creationId xmlns:a16="http://schemas.microsoft.com/office/drawing/2014/main" id="{CC3C4BFD-A1E7-F870-7218-42F197018E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8401" y="459000"/>
            <a:ext cx="6175197"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1BBC1E67-B6F9-CAAB-2B42-9CF53BB10C2F}"/>
              </a:ext>
            </a:extLst>
          </p:cNvPr>
          <p:cNvSpPr txBox="1"/>
          <p:nvPr/>
        </p:nvSpPr>
        <p:spPr>
          <a:xfrm>
            <a:off x="336177" y="2353235"/>
            <a:ext cx="3213847" cy="1200329"/>
          </a:xfrm>
          <a:prstGeom prst="rect">
            <a:avLst/>
          </a:prstGeom>
          <a:noFill/>
        </p:spPr>
        <p:txBody>
          <a:bodyPr wrap="square" rtlCol="0">
            <a:spAutoFit/>
          </a:bodyPr>
          <a:lstStyle/>
          <a:p>
            <a:r>
              <a:rPr lang="fr-FR" sz="2400" b="1" dirty="0">
                <a:solidFill>
                  <a:srgbClr val="FFFF00"/>
                </a:solidFill>
              </a:rPr>
              <a:t>AOC cassis blanc Domaine La Dona </a:t>
            </a:r>
            <a:r>
              <a:rPr lang="fr-FR" sz="2400" b="1" dirty="0" err="1">
                <a:solidFill>
                  <a:srgbClr val="FFFF00"/>
                </a:solidFill>
              </a:rPr>
              <a:t>Tigana</a:t>
            </a:r>
            <a:r>
              <a:rPr lang="fr-FR" sz="2400" b="1" dirty="0">
                <a:solidFill>
                  <a:srgbClr val="FFFF00"/>
                </a:solidFill>
              </a:rPr>
              <a:t>.</a:t>
            </a:r>
          </a:p>
        </p:txBody>
      </p:sp>
    </p:spTree>
    <p:extLst>
      <p:ext uri="{BB962C8B-B14F-4D97-AF65-F5344CB8AC3E}">
        <p14:creationId xmlns:p14="http://schemas.microsoft.com/office/powerpoint/2010/main" val="3103708699"/>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30621E50-AFCF-9575-5E40-FDF6F209FE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47B90D60-19F8-E392-4EE6-016027BC0AEB}"/>
              </a:ext>
            </a:extLst>
          </p:cNvPr>
          <p:cNvSpPr txBox="1"/>
          <p:nvPr/>
        </p:nvSpPr>
        <p:spPr>
          <a:xfrm>
            <a:off x="8794376" y="2864223"/>
            <a:ext cx="3827929" cy="461665"/>
          </a:xfrm>
          <a:prstGeom prst="rect">
            <a:avLst/>
          </a:prstGeom>
          <a:noFill/>
        </p:spPr>
        <p:txBody>
          <a:bodyPr wrap="square" rtlCol="0">
            <a:spAutoFit/>
          </a:bodyPr>
          <a:lstStyle/>
          <a:p>
            <a:r>
              <a:rPr lang="fr-FR" sz="2400" b="1" dirty="0">
                <a:solidFill>
                  <a:srgbClr val="FFFF00"/>
                </a:solidFill>
              </a:rPr>
              <a:t>L'église Saint-Michel.</a:t>
            </a:r>
          </a:p>
        </p:txBody>
      </p:sp>
    </p:spTree>
    <p:extLst>
      <p:ext uri="{BB962C8B-B14F-4D97-AF65-F5344CB8AC3E}">
        <p14:creationId xmlns:p14="http://schemas.microsoft.com/office/powerpoint/2010/main" val="2404665138"/>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eau, ciel&#10;&#10;Description générée automatiquement">
            <a:extLst>
              <a:ext uri="{FF2B5EF4-FFF2-40B4-BE49-F238E27FC236}">
                <a16:creationId xmlns:a16="http://schemas.microsoft.com/office/drawing/2014/main" id="{9030E7AD-69A2-4561-CBE1-90458D68B9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4468" y="262329"/>
            <a:ext cx="8903063"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89D6B3B7-4CA7-1A0C-3759-CBC1509723C5}"/>
              </a:ext>
            </a:extLst>
          </p:cNvPr>
          <p:cNvSpPr txBox="1"/>
          <p:nvPr/>
        </p:nvSpPr>
        <p:spPr>
          <a:xfrm>
            <a:off x="3886200" y="6208941"/>
            <a:ext cx="8903063" cy="461665"/>
          </a:xfrm>
          <a:prstGeom prst="rect">
            <a:avLst/>
          </a:prstGeom>
          <a:noFill/>
        </p:spPr>
        <p:txBody>
          <a:bodyPr wrap="square" rtlCol="0">
            <a:spAutoFit/>
          </a:bodyPr>
          <a:lstStyle/>
          <a:p>
            <a:r>
              <a:rPr lang="fr-FR" sz="2400" b="1" dirty="0">
                <a:solidFill>
                  <a:srgbClr val="FFFF00"/>
                </a:solidFill>
              </a:rPr>
              <a:t>Entrée de la calanque de Port-</a:t>
            </a:r>
            <a:r>
              <a:rPr lang="fr-FR" sz="2400" b="1" dirty="0" err="1">
                <a:solidFill>
                  <a:srgbClr val="FFFF00"/>
                </a:solidFill>
              </a:rPr>
              <a:t>Miou</a:t>
            </a:r>
            <a:r>
              <a:rPr lang="fr-FR" sz="2400" b="1" dirty="0">
                <a:solidFill>
                  <a:srgbClr val="FFFF00"/>
                </a:solidFill>
              </a:rPr>
              <a:t>.</a:t>
            </a:r>
          </a:p>
        </p:txBody>
      </p:sp>
    </p:spTree>
    <p:extLst>
      <p:ext uri="{BB962C8B-B14F-4D97-AF65-F5344CB8AC3E}">
        <p14:creationId xmlns:p14="http://schemas.microsoft.com/office/powerpoint/2010/main" val="1913333431"/>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ateau, arbre&#10;&#10;Description générée automatiquement">
            <a:extLst>
              <a:ext uri="{FF2B5EF4-FFF2-40B4-BE49-F238E27FC236}">
                <a16:creationId xmlns:a16="http://schemas.microsoft.com/office/drawing/2014/main" id="{A564970B-4A17-E806-6558-4470AE2E16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17548" y="216953"/>
            <a:ext cx="7345161"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784063FF-4182-1C31-9E4C-7EF752E83526}"/>
              </a:ext>
            </a:extLst>
          </p:cNvPr>
          <p:cNvSpPr txBox="1"/>
          <p:nvPr/>
        </p:nvSpPr>
        <p:spPr>
          <a:xfrm>
            <a:off x="4450977" y="6179382"/>
            <a:ext cx="8202705" cy="461665"/>
          </a:xfrm>
          <a:prstGeom prst="rect">
            <a:avLst/>
          </a:prstGeom>
          <a:noFill/>
        </p:spPr>
        <p:txBody>
          <a:bodyPr wrap="square" rtlCol="0">
            <a:spAutoFit/>
          </a:bodyPr>
          <a:lstStyle/>
          <a:p>
            <a:r>
              <a:rPr lang="fr-FR" sz="2400" b="1" dirty="0">
                <a:solidFill>
                  <a:srgbClr val="FFFF00"/>
                </a:solidFill>
              </a:rPr>
              <a:t>Le port de pêche de Cassis.</a:t>
            </a:r>
          </a:p>
        </p:txBody>
      </p:sp>
    </p:spTree>
    <p:extLst>
      <p:ext uri="{BB962C8B-B14F-4D97-AF65-F5344CB8AC3E}">
        <p14:creationId xmlns:p14="http://schemas.microsoft.com/office/powerpoint/2010/main" val="113710110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sol&#10;&#10;Description générée automatiquement">
            <a:extLst>
              <a:ext uri="{FF2B5EF4-FFF2-40B4-BE49-F238E27FC236}">
                <a16:creationId xmlns:a16="http://schemas.microsoft.com/office/drawing/2014/main" id="{6C0BB5C6-61F7-9CFA-55DB-2C95B58572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1385" y="189000"/>
            <a:ext cx="4309229"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0C93FF6D-98EE-76C9-A366-54DC8901E610}"/>
              </a:ext>
            </a:extLst>
          </p:cNvPr>
          <p:cNvSpPr txBox="1"/>
          <p:nvPr/>
        </p:nvSpPr>
        <p:spPr>
          <a:xfrm>
            <a:off x="430306" y="2994229"/>
            <a:ext cx="3684494" cy="461665"/>
          </a:xfrm>
          <a:prstGeom prst="rect">
            <a:avLst/>
          </a:prstGeom>
          <a:noFill/>
        </p:spPr>
        <p:txBody>
          <a:bodyPr wrap="square" rtlCol="0">
            <a:spAutoFit/>
          </a:bodyPr>
          <a:lstStyle/>
          <a:p>
            <a:r>
              <a:rPr lang="fr-FR" sz="2400" b="1" dirty="0">
                <a:solidFill>
                  <a:srgbClr val="FFFF00"/>
                </a:solidFill>
              </a:rPr>
              <a:t>Place Mirabeau, Cassis.</a:t>
            </a:r>
          </a:p>
        </p:txBody>
      </p:sp>
    </p:spTree>
    <p:extLst>
      <p:ext uri="{BB962C8B-B14F-4D97-AF65-F5344CB8AC3E}">
        <p14:creationId xmlns:p14="http://schemas.microsoft.com/office/powerpoint/2010/main" val="2843382531"/>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1ABA5564-0B7F-67E8-5380-A4CF012770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0774" y="309282"/>
            <a:ext cx="8913484"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2427619A-3C09-530E-7D79-5611CEAEF52B}"/>
              </a:ext>
            </a:extLst>
          </p:cNvPr>
          <p:cNvSpPr txBox="1"/>
          <p:nvPr/>
        </p:nvSpPr>
        <p:spPr>
          <a:xfrm>
            <a:off x="4406397" y="6210308"/>
            <a:ext cx="9618885" cy="461665"/>
          </a:xfrm>
          <a:prstGeom prst="rect">
            <a:avLst/>
          </a:prstGeom>
          <a:noFill/>
        </p:spPr>
        <p:txBody>
          <a:bodyPr wrap="square" rtlCol="0">
            <a:spAutoFit/>
          </a:bodyPr>
          <a:lstStyle/>
          <a:p>
            <a:r>
              <a:rPr lang="fr-FR" sz="2400" b="1" dirty="0">
                <a:solidFill>
                  <a:srgbClr val="FFFF00"/>
                </a:solidFill>
              </a:rPr>
              <a:t>Le monument aux Morts.</a:t>
            </a:r>
          </a:p>
        </p:txBody>
      </p:sp>
    </p:spTree>
    <p:extLst>
      <p:ext uri="{BB962C8B-B14F-4D97-AF65-F5344CB8AC3E}">
        <p14:creationId xmlns:p14="http://schemas.microsoft.com/office/powerpoint/2010/main" val="3654193005"/>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erre, plein air, plante d’intérieur&#10;&#10;Description générée automatiquement">
            <a:extLst>
              <a:ext uri="{FF2B5EF4-FFF2-40B4-BE49-F238E27FC236}">
                <a16:creationId xmlns:a16="http://schemas.microsoft.com/office/drawing/2014/main" id="{AA316565-453A-D745-8887-72BB3ABD83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8" y="242047"/>
            <a:ext cx="8913484"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8ACA98CA-DDB9-918F-6427-F509F1238A62}"/>
              </a:ext>
            </a:extLst>
          </p:cNvPr>
          <p:cNvSpPr txBox="1"/>
          <p:nvPr/>
        </p:nvSpPr>
        <p:spPr>
          <a:xfrm>
            <a:off x="3644154" y="6182047"/>
            <a:ext cx="8014447" cy="461665"/>
          </a:xfrm>
          <a:prstGeom prst="rect">
            <a:avLst/>
          </a:prstGeom>
          <a:noFill/>
        </p:spPr>
        <p:txBody>
          <a:bodyPr wrap="square" rtlCol="0">
            <a:spAutoFit/>
          </a:bodyPr>
          <a:lstStyle/>
          <a:p>
            <a:r>
              <a:rPr lang="fr-FR" sz="2400" b="1" dirty="0">
                <a:solidFill>
                  <a:srgbClr val="FFFF00"/>
                </a:solidFill>
              </a:rPr>
              <a:t>La boîte à lire du parc Gilbert Savon.</a:t>
            </a:r>
          </a:p>
        </p:txBody>
      </p:sp>
    </p:spTree>
    <p:extLst>
      <p:ext uri="{BB962C8B-B14F-4D97-AF65-F5344CB8AC3E}">
        <p14:creationId xmlns:p14="http://schemas.microsoft.com/office/powerpoint/2010/main" val="324714328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ciel, eau&#10;&#10;Description générée automatiquement">
            <a:extLst>
              <a:ext uri="{FF2B5EF4-FFF2-40B4-BE49-F238E27FC236}">
                <a16:creationId xmlns:a16="http://schemas.microsoft.com/office/drawing/2014/main" id="{38818FA8-A12D-8B87-1A5E-2CB42182E9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1089000"/>
            <a:ext cx="11700000" cy="46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96BFCD75-6F83-3EFC-00B2-0C5EF5F83CEB}"/>
              </a:ext>
            </a:extLst>
          </p:cNvPr>
          <p:cNvSpPr txBox="1"/>
          <p:nvPr/>
        </p:nvSpPr>
        <p:spPr>
          <a:xfrm>
            <a:off x="3052483" y="5769000"/>
            <a:ext cx="10273553" cy="461665"/>
          </a:xfrm>
          <a:prstGeom prst="rect">
            <a:avLst/>
          </a:prstGeom>
          <a:noFill/>
        </p:spPr>
        <p:txBody>
          <a:bodyPr wrap="square" rtlCol="0">
            <a:spAutoFit/>
          </a:bodyPr>
          <a:lstStyle/>
          <a:p>
            <a:r>
              <a:rPr lang="fr-FR" sz="2400" b="1" dirty="0">
                <a:solidFill>
                  <a:srgbClr val="FFFF00"/>
                </a:solidFill>
              </a:rPr>
              <a:t>Situation de Cassis au début des calanques.</a:t>
            </a:r>
          </a:p>
        </p:txBody>
      </p:sp>
    </p:spTree>
    <p:extLst>
      <p:ext uri="{BB962C8B-B14F-4D97-AF65-F5344CB8AC3E}">
        <p14:creationId xmlns:p14="http://schemas.microsoft.com/office/powerpoint/2010/main" val="1990326069"/>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531B9138-A246-6F37-B945-664A63EC73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336176"/>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47C92E3F-5906-9F45-E107-3C1BFA4CB679}"/>
              </a:ext>
            </a:extLst>
          </p:cNvPr>
          <p:cNvSpPr txBox="1"/>
          <p:nvPr/>
        </p:nvSpPr>
        <p:spPr>
          <a:xfrm>
            <a:off x="5029200" y="6272166"/>
            <a:ext cx="10434918" cy="461665"/>
          </a:xfrm>
          <a:prstGeom prst="rect">
            <a:avLst/>
          </a:prstGeom>
          <a:noFill/>
        </p:spPr>
        <p:txBody>
          <a:bodyPr wrap="square" rtlCol="0">
            <a:spAutoFit/>
          </a:bodyPr>
          <a:lstStyle/>
          <a:p>
            <a:r>
              <a:rPr lang="fr-FR" sz="2400" b="1" dirty="0">
                <a:solidFill>
                  <a:srgbClr val="FFFF00"/>
                </a:solidFill>
              </a:rPr>
              <a:t>Cap Canaille, Cassis.</a:t>
            </a:r>
          </a:p>
        </p:txBody>
      </p:sp>
    </p:spTree>
    <p:extLst>
      <p:ext uri="{BB962C8B-B14F-4D97-AF65-F5344CB8AC3E}">
        <p14:creationId xmlns:p14="http://schemas.microsoft.com/office/powerpoint/2010/main" val="677513953"/>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arbre&#10;&#10;Description générée automatiquement">
            <a:extLst>
              <a:ext uri="{FF2B5EF4-FFF2-40B4-BE49-F238E27FC236}">
                <a16:creationId xmlns:a16="http://schemas.microsoft.com/office/drawing/2014/main" id="{75DD09D7-9538-19AF-C36D-6DBD422A85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268941"/>
            <a:ext cx="1056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518206BC-7EF0-7539-5228-6032E350D8CC}"/>
              </a:ext>
            </a:extLst>
          </p:cNvPr>
          <p:cNvSpPr txBox="1"/>
          <p:nvPr/>
        </p:nvSpPr>
        <p:spPr>
          <a:xfrm>
            <a:off x="3402106" y="6208941"/>
            <a:ext cx="9332258" cy="461665"/>
          </a:xfrm>
          <a:prstGeom prst="rect">
            <a:avLst/>
          </a:prstGeom>
          <a:noFill/>
        </p:spPr>
        <p:txBody>
          <a:bodyPr wrap="square" rtlCol="0">
            <a:spAutoFit/>
          </a:bodyPr>
          <a:lstStyle/>
          <a:p>
            <a:r>
              <a:rPr lang="fr-FR" sz="2400" b="1" dirty="0">
                <a:solidFill>
                  <a:srgbClr val="FFFF00"/>
                </a:solidFill>
              </a:rPr>
              <a:t>Vue de Cassis depuis la route des Crêtes.</a:t>
            </a:r>
          </a:p>
        </p:txBody>
      </p:sp>
    </p:spTree>
    <p:extLst>
      <p:ext uri="{BB962C8B-B14F-4D97-AF65-F5344CB8AC3E}">
        <p14:creationId xmlns:p14="http://schemas.microsoft.com/office/powerpoint/2010/main" val="3105147854"/>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bateau, véhicule&#10;&#10;Description générée automatiquement">
            <a:extLst>
              <a:ext uri="{FF2B5EF4-FFF2-40B4-BE49-F238E27FC236}">
                <a16:creationId xmlns:a16="http://schemas.microsoft.com/office/drawing/2014/main" id="{FA8A7D32-2285-2327-27D9-B38269C115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45000" y="356348"/>
            <a:ext cx="9702000" cy="5940000"/>
          </a:xfrm>
          <a:prstGeom prst="rect">
            <a:avLst/>
          </a:prstGeom>
          <a:ln w="76200" cmpd="dbl">
            <a:solidFill>
              <a:srgbClr val="FFFF00"/>
            </a:solidFill>
          </a:ln>
        </p:spPr>
      </p:pic>
    </p:spTree>
    <p:extLst>
      <p:ext uri="{BB962C8B-B14F-4D97-AF65-F5344CB8AC3E}">
        <p14:creationId xmlns:p14="http://schemas.microsoft.com/office/powerpoint/2010/main" val="352931536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F2B83470-3707-EC3E-D0F5-66DDBD3F8E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46818" y="459000"/>
            <a:ext cx="9698364" cy="5940000"/>
          </a:xfrm>
          <a:prstGeom prst="rect">
            <a:avLst/>
          </a:prstGeom>
          <a:ln w="76200" cmpd="dbl">
            <a:solidFill>
              <a:srgbClr val="FFFF00"/>
            </a:solidFill>
          </a:ln>
        </p:spPr>
      </p:pic>
    </p:spTree>
    <p:extLst>
      <p:ext uri="{BB962C8B-B14F-4D97-AF65-F5344CB8AC3E}">
        <p14:creationId xmlns:p14="http://schemas.microsoft.com/office/powerpoint/2010/main" val="2508048723"/>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ature, ciel&#10;&#10;Description générée automatiquement">
            <a:extLst>
              <a:ext uri="{FF2B5EF4-FFF2-40B4-BE49-F238E27FC236}">
                <a16:creationId xmlns:a16="http://schemas.microsoft.com/office/drawing/2014/main" id="{65D6D005-691A-4D0F-25CA-BFA90E07F3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8067" y="459000"/>
            <a:ext cx="9702000" cy="5940000"/>
          </a:xfrm>
          <a:prstGeom prst="rect">
            <a:avLst/>
          </a:prstGeom>
          <a:ln w="76200" cmpd="dbl">
            <a:solidFill>
              <a:srgbClr val="FFFF00"/>
            </a:solidFill>
          </a:ln>
        </p:spPr>
      </p:pic>
    </p:spTree>
    <p:extLst>
      <p:ext uri="{BB962C8B-B14F-4D97-AF65-F5344CB8AC3E}">
        <p14:creationId xmlns:p14="http://schemas.microsoft.com/office/powerpoint/2010/main" val="66019984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177D9749-D6FF-FE97-5E96-2C69C6E7BD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8" y="456335"/>
            <a:ext cx="8913484"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0706969B-ECB9-9559-8E78-436F938947C5}"/>
              </a:ext>
            </a:extLst>
          </p:cNvPr>
          <p:cNvSpPr txBox="1"/>
          <p:nvPr/>
        </p:nvSpPr>
        <p:spPr>
          <a:xfrm>
            <a:off x="3441164" y="6396335"/>
            <a:ext cx="8750836" cy="461665"/>
          </a:xfrm>
          <a:prstGeom prst="rect">
            <a:avLst/>
          </a:prstGeom>
          <a:noFill/>
        </p:spPr>
        <p:txBody>
          <a:bodyPr wrap="square" rtlCol="0">
            <a:spAutoFit/>
          </a:bodyPr>
          <a:lstStyle/>
          <a:p>
            <a:r>
              <a:rPr lang="fr-FR" sz="2400" b="1" dirty="0">
                <a:solidFill>
                  <a:srgbClr val="FFFF00"/>
                </a:solidFill>
              </a:rPr>
              <a:t>Place Georges Clemenceau et château</a:t>
            </a:r>
          </a:p>
        </p:txBody>
      </p:sp>
    </p:spTree>
    <p:extLst>
      <p:ext uri="{BB962C8B-B14F-4D97-AF65-F5344CB8AC3E}">
        <p14:creationId xmlns:p14="http://schemas.microsoft.com/office/powerpoint/2010/main" val="10131421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ciel, bâtiment, plein air, meubles&#10;&#10;Description générée automatiquement">
            <a:extLst>
              <a:ext uri="{FF2B5EF4-FFF2-40B4-BE49-F238E27FC236}">
                <a16:creationId xmlns:a16="http://schemas.microsoft.com/office/drawing/2014/main" id="{DE7E50D9-7F7D-007C-439F-A607B8D7D4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908" y="244568"/>
            <a:ext cx="8914184" cy="5940000"/>
          </a:xfrm>
          <a:prstGeom prst="rect">
            <a:avLst/>
          </a:prstGeom>
          <a:ln w="76200" cmpd="dbl">
            <a:solidFill>
              <a:srgbClr val="FFFF00"/>
            </a:solidFill>
          </a:ln>
        </p:spPr>
      </p:pic>
    </p:spTree>
    <p:extLst>
      <p:ext uri="{BB962C8B-B14F-4D97-AF65-F5344CB8AC3E}">
        <p14:creationId xmlns:p14="http://schemas.microsoft.com/office/powerpoint/2010/main" val="2467927123"/>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plante&#10;&#10;Description générée automatiquement">
            <a:extLst>
              <a:ext uri="{FF2B5EF4-FFF2-40B4-BE49-F238E27FC236}">
                <a16:creationId xmlns:a16="http://schemas.microsoft.com/office/drawing/2014/main" id="{893DD963-3E50-5357-BCB7-DEE7CCB095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8500" y="459000"/>
            <a:ext cx="10395000" cy="5940000"/>
          </a:xfrm>
          <a:prstGeom prst="rect">
            <a:avLst/>
          </a:prstGeom>
          <a:ln w="76200" cmpd="dbl">
            <a:solidFill>
              <a:srgbClr val="FFFF00"/>
            </a:solidFill>
          </a:ln>
        </p:spPr>
      </p:pic>
    </p:spTree>
    <p:extLst>
      <p:ext uri="{BB962C8B-B14F-4D97-AF65-F5344CB8AC3E}">
        <p14:creationId xmlns:p14="http://schemas.microsoft.com/office/powerpoint/2010/main" val="2240833567"/>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ge, eau, ciel&#10;&#10;Description générée automatiquement">
            <a:extLst>
              <a:ext uri="{FF2B5EF4-FFF2-40B4-BE49-F238E27FC236}">
                <a16:creationId xmlns:a16="http://schemas.microsoft.com/office/drawing/2014/main" id="{F6212B77-A949-FA02-0758-48C5892B2B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251" y="459000"/>
            <a:ext cx="10561497" cy="5940000"/>
          </a:xfrm>
          <a:prstGeom prst="rect">
            <a:avLst/>
          </a:prstGeom>
          <a:ln w="76200" cmpd="dbl">
            <a:solidFill>
              <a:srgbClr val="FFFF00"/>
            </a:solidFill>
          </a:ln>
        </p:spPr>
      </p:pic>
    </p:spTree>
    <p:extLst>
      <p:ext uri="{BB962C8B-B14F-4D97-AF65-F5344CB8AC3E}">
        <p14:creationId xmlns:p14="http://schemas.microsoft.com/office/powerpoint/2010/main" val="86919101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intérieur, Paroisse, cathédrale&#10;&#10;Description générée automatiquement">
            <a:extLst>
              <a:ext uri="{FF2B5EF4-FFF2-40B4-BE49-F238E27FC236}">
                <a16:creationId xmlns:a16="http://schemas.microsoft.com/office/drawing/2014/main" id="{23D1642E-33A6-ADC7-B793-419AD457B0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2500" y="459000"/>
            <a:ext cx="9206999" cy="5940000"/>
          </a:xfrm>
          <a:prstGeom prst="rect">
            <a:avLst/>
          </a:prstGeom>
          <a:ln w="76200" cmpd="dbl">
            <a:solidFill>
              <a:srgbClr val="FFFF00"/>
            </a:solidFill>
          </a:ln>
        </p:spPr>
      </p:pic>
    </p:spTree>
    <p:extLst>
      <p:ext uri="{BB962C8B-B14F-4D97-AF65-F5344CB8AC3E}">
        <p14:creationId xmlns:p14="http://schemas.microsoft.com/office/powerpoint/2010/main" val="7469972"/>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ature, eau&#10;&#10;Description générée automatiquement">
            <a:extLst>
              <a:ext uri="{FF2B5EF4-FFF2-40B4-BE49-F238E27FC236}">
                <a16:creationId xmlns:a16="http://schemas.microsoft.com/office/drawing/2014/main" id="{410C4A9B-8801-5439-3BC4-C56BC927C3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8000" y="477000"/>
            <a:ext cx="8856000" cy="5904000"/>
          </a:xfrm>
          <a:prstGeom prst="rect">
            <a:avLst/>
          </a:prstGeom>
          <a:ln w="76200" cmpd="dbl">
            <a:solidFill>
              <a:srgbClr val="FFFF00"/>
            </a:solidFill>
          </a:ln>
        </p:spPr>
      </p:pic>
    </p:spTree>
    <p:extLst>
      <p:ext uri="{BB962C8B-B14F-4D97-AF65-F5344CB8AC3E}">
        <p14:creationId xmlns:p14="http://schemas.microsoft.com/office/powerpoint/2010/main" val="4004236154"/>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arbre, paysage&#10;&#10;Description générée automatiquement">
            <a:extLst>
              <a:ext uri="{FF2B5EF4-FFF2-40B4-BE49-F238E27FC236}">
                <a16:creationId xmlns:a16="http://schemas.microsoft.com/office/drawing/2014/main" id="{1250B981-42CD-D64A-C2CE-FE5E2E277D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459000"/>
            <a:ext cx="8910000" cy="5940000"/>
          </a:xfrm>
          <a:prstGeom prst="rect">
            <a:avLst/>
          </a:prstGeom>
          <a:ln w="76200" cmpd="dbl">
            <a:solidFill>
              <a:srgbClr val="FFFF00"/>
            </a:solidFill>
          </a:ln>
        </p:spPr>
      </p:pic>
    </p:spTree>
    <p:extLst>
      <p:ext uri="{BB962C8B-B14F-4D97-AF65-F5344CB8AC3E}">
        <p14:creationId xmlns:p14="http://schemas.microsoft.com/office/powerpoint/2010/main" val="4168234238"/>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paysage&#10;&#10;Description générée automatiquement">
            <a:extLst>
              <a:ext uri="{FF2B5EF4-FFF2-40B4-BE49-F238E27FC236}">
                <a16:creationId xmlns:a16="http://schemas.microsoft.com/office/drawing/2014/main" id="{B10A5BE2-4C6F-F1A1-7D75-DAF53B0124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459000"/>
            <a:ext cx="8910000" cy="5940000"/>
          </a:xfrm>
          <a:prstGeom prst="rect">
            <a:avLst/>
          </a:prstGeom>
          <a:ln w="76200" cmpd="dbl">
            <a:solidFill>
              <a:srgbClr val="FFFF00"/>
            </a:solidFill>
          </a:ln>
        </p:spPr>
      </p:pic>
    </p:spTree>
    <p:extLst>
      <p:ext uri="{BB962C8B-B14F-4D97-AF65-F5344CB8AC3E}">
        <p14:creationId xmlns:p14="http://schemas.microsoft.com/office/powerpoint/2010/main" val="605759565"/>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ge, nature&#10;&#10;Description générée automatiquement">
            <a:extLst>
              <a:ext uri="{FF2B5EF4-FFF2-40B4-BE49-F238E27FC236}">
                <a16:creationId xmlns:a16="http://schemas.microsoft.com/office/drawing/2014/main" id="{05F475BA-1E8F-3E27-EDBE-DFC285811A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3112" y="459000"/>
            <a:ext cx="8910000" cy="5940000"/>
          </a:xfrm>
          <a:prstGeom prst="rect">
            <a:avLst/>
          </a:prstGeom>
          <a:ln w="76200" cmpd="dbl">
            <a:solidFill>
              <a:srgbClr val="FFFF00"/>
            </a:solidFill>
          </a:ln>
        </p:spPr>
      </p:pic>
    </p:spTree>
    <p:extLst>
      <p:ext uri="{BB962C8B-B14F-4D97-AF65-F5344CB8AC3E}">
        <p14:creationId xmlns:p14="http://schemas.microsoft.com/office/powerpoint/2010/main" val="587756982"/>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eau, plein air, nature&#10;&#10;Description générée automatiquement">
            <a:extLst>
              <a:ext uri="{FF2B5EF4-FFF2-40B4-BE49-F238E27FC236}">
                <a16:creationId xmlns:a16="http://schemas.microsoft.com/office/drawing/2014/main" id="{29ABBAC5-C68E-5C9B-1E93-FD4A125343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3226" y="459000"/>
            <a:ext cx="8905547" cy="5940000"/>
          </a:xfrm>
          <a:prstGeom prst="rect">
            <a:avLst/>
          </a:prstGeom>
          <a:ln w="79375" cmpd="dbl">
            <a:solidFill>
              <a:srgbClr val="FFFF00"/>
            </a:solidFill>
          </a:ln>
        </p:spPr>
      </p:pic>
    </p:spTree>
    <p:extLst>
      <p:ext uri="{BB962C8B-B14F-4D97-AF65-F5344CB8AC3E}">
        <p14:creationId xmlns:p14="http://schemas.microsoft.com/office/powerpoint/2010/main" val="2557536773"/>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eau, arbre&#10;&#10;Description générée automatiquement">
            <a:extLst>
              <a:ext uri="{FF2B5EF4-FFF2-40B4-BE49-F238E27FC236}">
                <a16:creationId xmlns:a16="http://schemas.microsoft.com/office/drawing/2014/main" id="{ED402EC7-4BD0-3C88-91B5-4E7FA2BFA9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0262" y="189000"/>
            <a:ext cx="4860000" cy="6480000"/>
          </a:xfrm>
          <a:prstGeom prst="rect">
            <a:avLst/>
          </a:prstGeom>
          <a:ln w="76200" cmpd="dbl">
            <a:solidFill>
              <a:srgbClr val="FFFF00"/>
            </a:solidFill>
          </a:ln>
        </p:spPr>
      </p:pic>
      <p:sp>
        <p:nvSpPr>
          <p:cNvPr id="5" name="ZoneTexte 4">
            <a:extLst>
              <a:ext uri="{FF2B5EF4-FFF2-40B4-BE49-F238E27FC236}">
                <a16:creationId xmlns:a16="http://schemas.microsoft.com/office/drawing/2014/main" id="{576CDD00-CFB3-46D6-CF6F-8E17339CB96B}"/>
              </a:ext>
            </a:extLst>
          </p:cNvPr>
          <p:cNvSpPr txBox="1"/>
          <p:nvPr/>
        </p:nvSpPr>
        <p:spPr>
          <a:xfrm>
            <a:off x="7361152" y="1089212"/>
            <a:ext cx="4437530" cy="830997"/>
          </a:xfrm>
          <a:prstGeom prst="rect">
            <a:avLst/>
          </a:prstGeom>
          <a:noFill/>
        </p:spPr>
        <p:txBody>
          <a:bodyPr wrap="square" rtlCol="0">
            <a:spAutoFit/>
          </a:bodyPr>
          <a:lstStyle/>
          <a:p>
            <a:r>
              <a:rPr lang="fr-FR" sz="2400" b="1" dirty="0">
                <a:solidFill>
                  <a:srgbClr val="FFFF00"/>
                </a:solidFill>
              </a:rPr>
              <a:t>Lorient Vous A Présenté La Ville De Cassis</a:t>
            </a:r>
          </a:p>
        </p:txBody>
      </p:sp>
      <p:sp>
        <p:nvSpPr>
          <p:cNvPr id="6" name="ZoneTexte 5">
            <a:extLst>
              <a:ext uri="{FF2B5EF4-FFF2-40B4-BE49-F238E27FC236}">
                <a16:creationId xmlns:a16="http://schemas.microsoft.com/office/drawing/2014/main" id="{2F536BD8-3359-1E1D-6606-4AB0B52A9A7B}"/>
              </a:ext>
            </a:extLst>
          </p:cNvPr>
          <p:cNvSpPr txBox="1"/>
          <p:nvPr/>
        </p:nvSpPr>
        <p:spPr>
          <a:xfrm>
            <a:off x="7612164" y="2311111"/>
            <a:ext cx="4579836"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74B50181-B238-37E9-27D4-D062F3D83C0F}"/>
              </a:ext>
            </a:extLst>
          </p:cNvPr>
          <p:cNvSpPr txBox="1"/>
          <p:nvPr/>
        </p:nvSpPr>
        <p:spPr>
          <a:xfrm>
            <a:off x="8880670" y="2967335"/>
            <a:ext cx="4189872"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1460138146"/>
      </p:ext>
    </p:extLst>
  </p:cSld>
  <p:clrMapOvr>
    <a:masterClrMapping/>
  </p:clrMapOvr>
  <mc:AlternateContent xmlns:mc="http://schemas.openxmlformats.org/markup-compatibility/2006">
    <mc:Choice xmlns:p14="http://schemas.microsoft.com/office/powerpoint/2010/main" Requires="p14">
      <p:transition spd="slow" p14:dur="5000" advClick="0" advTm="13000">
        <p:fade/>
      </p:transition>
    </mc:Choice>
    <mc:Fallback>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224</Words>
  <Application>Microsoft Office PowerPoint</Application>
  <PresentationFormat>Grand écran</PresentationFormat>
  <Paragraphs>22</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2023-09-12T09:05:38Z</dcterms:created>
  <dcterms:modified xsi:type="dcterms:W3CDTF">2023-09-13T08:12:00Z</dcterms:modified>
</cp:coreProperties>
</file>