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57" r:id="rId3"/>
    <p:sldId id="258" r:id="rId4"/>
    <p:sldId id="259" r:id="rId5"/>
    <p:sldId id="260" r:id="rId6"/>
    <p:sldId id="261" r:id="rId7"/>
    <p:sldId id="270" r:id="rId8"/>
    <p:sldId id="262" r:id="rId9"/>
    <p:sldId id="263" r:id="rId10"/>
    <p:sldId id="264" r:id="rId11"/>
    <p:sldId id="265" r:id="rId12"/>
    <p:sldId id="266" r:id="rId13"/>
    <p:sldId id="267"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SW0bUxd5/s3yx9LBKsSOg==" hashData="rXcwdz+4T9yJaD+dd1qtqhq0hsW2xnlLlCiKrfizzm0pK54vHFKRJS+LkR900TY51qtTT+VRtdW7Cn8I9C4Ce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69" d="100"/>
          <a:sy n="69" d="100"/>
        </p:scale>
        <p:origin x="96"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a:xfrm>
            <a:off x="2692397" y="5037663"/>
            <a:ext cx="5214635" cy="279400"/>
          </a:xfrm>
        </p:spPr>
        <p:txBody>
          <a:bodyPr/>
          <a:lstStyle/>
          <a:p>
            <a:endParaRPr lang="fr-FR"/>
          </a:p>
        </p:txBody>
      </p:sp>
      <p:sp>
        <p:nvSpPr>
          <p:cNvPr id="6" name="Slide Number Placeholder 5"/>
          <p:cNvSpPr>
            <a:spLocks noGrp="1"/>
          </p:cNvSpPr>
          <p:nvPr>
            <p:ph type="sldNum" sz="quarter" idx="12"/>
          </p:nvPr>
        </p:nvSpPr>
        <p:spPr>
          <a:xfrm>
            <a:off x="8956900" y="5037663"/>
            <a:ext cx="551167" cy="279400"/>
          </a:xfrm>
        </p:spPr>
        <p:txBody>
          <a:bodyPr/>
          <a:lstStyle/>
          <a:p>
            <a:fld id="{2F1A80A0-125C-4E8E-95DB-7F5FDD4F7AD9}" type="slidenum">
              <a:rPr lang="fr-FR" smtClean="0"/>
              <a:t>‹N°›</a:t>
            </a:fld>
            <a:endParaRPr lang="fr-F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4406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spTree>
    <p:extLst>
      <p:ext uri="{BB962C8B-B14F-4D97-AF65-F5344CB8AC3E}">
        <p14:creationId xmlns:p14="http://schemas.microsoft.com/office/powerpoint/2010/main" val="28476787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7466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0B2799E-A19D-428D-B11D-9F3600570163}" type="datetimeFigureOut">
              <a:rPr lang="fr-FR" smtClean="0"/>
              <a:t>12/09/2023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F1A80A0-125C-4E8E-95DB-7F5FDD4F7AD9}" type="slidenum">
              <a:rPr lang="fr-FR" smtClean="0"/>
              <a:t>‹N°›</a:t>
            </a:fld>
            <a:endParaRPr lang="fr-FR"/>
          </a:p>
        </p:txBody>
      </p:sp>
    </p:spTree>
    <p:extLst>
      <p:ext uri="{BB962C8B-B14F-4D97-AF65-F5344CB8AC3E}">
        <p14:creationId xmlns:p14="http://schemas.microsoft.com/office/powerpoint/2010/main" val="1906920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0B2799E-A19D-428D-B11D-9F3600570163}" type="datetimeFigureOut">
              <a:rPr lang="fr-FR" smtClean="0"/>
              <a:t>12/09/2023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F1A80A0-125C-4E8E-95DB-7F5FDD4F7AD9}" type="slidenum">
              <a:rPr lang="fr-FR" smtClean="0"/>
              <a:t>‹N°›</a:t>
            </a:fld>
            <a:endParaRPr lang="fr-F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0746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0B2799E-A19D-428D-B11D-9F3600570163}" type="datetimeFigureOut">
              <a:rPr lang="fr-FR" smtClean="0"/>
              <a:t>12/09/2023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F1A80A0-125C-4E8E-95DB-7F5FDD4F7AD9}" type="slidenum">
              <a:rPr lang="fr-FR" smtClean="0"/>
              <a:t>‹N°›</a:t>
            </a:fld>
            <a:endParaRPr lang="fr-F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60533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B2799E-A19D-428D-B11D-9F3600570163}" type="datetimeFigureOut">
              <a:rPr lang="fr-FR" smtClean="0"/>
              <a:t>12/09/2023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F1A80A0-125C-4E8E-95DB-7F5FDD4F7AD9}" type="slidenum">
              <a:rPr lang="fr-FR" smtClean="0"/>
              <a:t>‹N°›</a:t>
            </a:fld>
            <a:endParaRPr lang="fr-FR"/>
          </a:p>
        </p:txBody>
      </p:sp>
    </p:spTree>
    <p:extLst>
      <p:ext uri="{BB962C8B-B14F-4D97-AF65-F5344CB8AC3E}">
        <p14:creationId xmlns:p14="http://schemas.microsoft.com/office/powerpoint/2010/main" val="36689494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0B2799E-A19D-428D-B11D-9F3600570163}" type="datetimeFigureOut">
              <a:rPr lang="fr-FR" smtClean="0"/>
              <a:t>12/09/2023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F1A80A0-125C-4E8E-95DB-7F5FDD4F7AD9}" type="slidenum">
              <a:rPr lang="fr-FR" smtClean="0"/>
              <a:t>‹N°›</a:t>
            </a:fld>
            <a:endParaRPr lang="fr-F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3658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fr-FR" smtClean="0"/>
              <a:t>Modifiez le style du titre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0B2799E-A19D-428D-B11D-9F3600570163}" type="datetimeFigureOut">
              <a:rPr lang="fr-FR" smtClean="0"/>
              <a:t>12/09/2023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F1A80A0-125C-4E8E-95DB-7F5FDD4F7AD9}" type="slidenum">
              <a:rPr lang="fr-FR" smtClean="0"/>
              <a:t>‹N°›</a:t>
            </a:fld>
            <a:endParaRPr lang="fr-FR"/>
          </a:p>
        </p:txBody>
      </p:sp>
    </p:spTree>
    <p:extLst>
      <p:ext uri="{BB962C8B-B14F-4D97-AF65-F5344CB8AC3E}">
        <p14:creationId xmlns:p14="http://schemas.microsoft.com/office/powerpoint/2010/main" val="500392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0B2799E-A19D-428D-B11D-9F3600570163}" type="datetimeFigureOut">
              <a:rPr lang="fr-FR" smtClean="0"/>
              <a:t>12/09/2023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F1A80A0-125C-4E8E-95DB-7F5FDD4F7AD9}" type="slidenum">
              <a:rPr lang="fr-FR" smtClean="0"/>
              <a:t>‹N°›</a:t>
            </a:fld>
            <a:endParaRPr lang="fr-FR"/>
          </a:p>
        </p:txBody>
      </p:sp>
    </p:spTree>
    <p:extLst>
      <p:ext uri="{BB962C8B-B14F-4D97-AF65-F5344CB8AC3E}">
        <p14:creationId xmlns:p14="http://schemas.microsoft.com/office/powerpoint/2010/main" val="2248889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9791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7468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spTree>
    <p:extLst>
      <p:ext uri="{BB962C8B-B14F-4D97-AF65-F5344CB8AC3E}">
        <p14:creationId xmlns:p14="http://schemas.microsoft.com/office/powerpoint/2010/main" val="3112495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257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7029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394542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0B2799E-A19D-428D-B11D-9F3600570163}" type="datetimeFigureOut">
              <a:rPr lang="fr-FR" smtClean="0"/>
              <a:t>12/09/2023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F1A80A0-125C-4E8E-95DB-7F5FDD4F7AD9}" type="slidenum">
              <a:rPr lang="fr-FR" smtClean="0"/>
              <a:t>‹N°›</a:t>
            </a:fld>
            <a:endParaRPr lang="fr-FR"/>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7914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0B2799E-A19D-428D-B11D-9F3600570163}" type="datetimeFigureOut">
              <a:rPr lang="fr-FR" smtClean="0"/>
              <a:t>12/09/2023</a:t>
            </a:fld>
            <a:endParaRPr lang="fr-F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F1A80A0-125C-4E8E-95DB-7F5FDD4F7AD9}" type="slidenum">
              <a:rPr lang="fr-FR" smtClean="0"/>
              <a:t>‹N°›</a:t>
            </a:fld>
            <a:endParaRPr lang="fr-FR"/>
          </a:p>
        </p:txBody>
      </p:sp>
    </p:spTree>
    <p:extLst>
      <p:ext uri="{BB962C8B-B14F-4D97-AF65-F5344CB8AC3E}">
        <p14:creationId xmlns:p14="http://schemas.microsoft.com/office/powerpoint/2010/main" val="28684941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0.gif"/><Relationship Id="rId5" Type="http://schemas.openxmlformats.org/officeDocument/2006/relationships/image" Target="../media/image9.jpeg"/><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fr.wikipedia.org/wiki/Pneumonie" TargetMode="External"/><Relationship Id="rId3" Type="http://schemas.openxmlformats.org/officeDocument/2006/relationships/hyperlink" Target="https://fr.wikipedia.org/wiki/Porteur_sain" TargetMode="External"/><Relationship Id="rId7" Type="http://schemas.openxmlformats.org/officeDocument/2006/relationships/hyperlink" Target="https://fr.wikipedia.org/wiki/North_Brother_Island" TargetMode="External"/><Relationship Id="rId2" Type="http://schemas.openxmlformats.org/officeDocument/2006/relationships/hyperlink" Target="https://fr.wikipedia.org/wiki/%C3%89tats-Unis" TargetMode="External"/><Relationship Id="rId1" Type="http://schemas.openxmlformats.org/officeDocument/2006/relationships/slideLayout" Target="../slideLayouts/slideLayout7.xml"/><Relationship Id="rId6" Type="http://schemas.openxmlformats.org/officeDocument/2006/relationships/hyperlink" Target="https://fr.wikipedia.org/wiki/Quarantaine" TargetMode="External"/><Relationship Id="rId5" Type="http://schemas.openxmlformats.org/officeDocument/2006/relationships/hyperlink" Target="https://fr.wikipedia.org/wiki/D%C3%A9ni" TargetMode="External"/><Relationship Id="rId4" Type="http://schemas.openxmlformats.org/officeDocument/2006/relationships/hyperlink" Target="https://fr.wikipedia.org/wiki/Fi%C3%A8vre_typho%C3%AFde" TargetMode="External"/><Relationship Id="rId9" Type="http://schemas.openxmlformats.org/officeDocument/2006/relationships/image" Target="../media/image13.jpeg"/></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hyperlink" Target="https://www.history.com/news/10-things-you-may-not-know-about-typhoid-mary" TargetMode="External"/><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m/search?q=Long+Island&amp;stick=H4sIAAAAAAAAAOPgE-LSz9U3MCrKLTeqVOIAsU3yjHO05LOTrfQLUvMLclL1U1KTUxOLU1PiC1KLivPzrFIyU1MWsXL75OelK3gW5yTmpQAAS04tzUcAAAA&amp;sa=X&amp;ved=2ahUKEwjNuYqqs7zmAhWNDWMBHcsOCVgQmxMoATAPegQIDhAN&amp;cshid=1576576121933611" TargetMode="External"/><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thoughtco.com/typhoid-mary-1779179" TargetMode="External"/><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ncbi.nlm.nih.gov/pmc/articles/PMC3959940/#ref5"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pbs.org/wgbh/nova/typhoid/letter.html" TargetMode="External"/><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Image associé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0437" y="699998"/>
            <a:ext cx="3675468" cy="554400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mage associé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9813" y="699998"/>
            <a:ext cx="4438511" cy="5544000"/>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Typhoid' Mary Mallon:  Justly Quarantined or Unfairly Persecute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036" y="967636"/>
            <a:ext cx="3356975" cy="527636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30487" y="3944365"/>
            <a:ext cx="5019579" cy="923330"/>
          </a:xfrm>
          <a:prstGeom prst="rect">
            <a:avLst/>
          </a:prstGeom>
          <a:noFill/>
        </p:spPr>
        <p:txBody>
          <a:bodyPr wrap="none" lIns="91440" tIns="45720" rIns="91440" bIns="45720">
            <a:spAutoFit/>
          </a:bodyPr>
          <a:lstStyle/>
          <a:p>
            <a:pPr algn="ctr"/>
            <a:r>
              <a:rPr lang="fr-FR" sz="54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Mary MALLON</a:t>
            </a:r>
            <a:endParaRPr lang="fr-FR"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1485" y="4724463"/>
            <a:ext cx="2374273" cy="1519535"/>
          </a:xfrm>
          <a:prstGeom prst="rect">
            <a:avLst/>
          </a:prstGeom>
          <a:effectLst>
            <a:softEdge rad="127000"/>
          </a:effectLst>
        </p:spPr>
      </p:pic>
    </p:spTree>
    <p:extLst>
      <p:ext uri="{BB962C8B-B14F-4D97-AF65-F5344CB8AC3E}">
        <p14:creationId xmlns:p14="http://schemas.microsoft.com/office/powerpoint/2010/main" val="120360913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Les Dossiers de l'Ecran - Theme -.wav"/>
          </p:stSnd>
        </p:sndAc>
      </p:transition>
    </mc:Choice>
    <mc:Fallback xmlns="">
      <p:transition spd="slow">
        <p:sndAc>
          <p:stSnd loop="1">
            <p:snd r:embed="rId7" name="Les Dossiers de l'Ecran - Theme -.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3780" y="737703"/>
            <a:ext cx="6096000" cy="923330"/>
          </a:xfrm>
          <a:prstGeom prst="rect">
            <a:avLst/>
          </a:prstGeom>
        </p:spPr>
        <p:txBody>
          <a:bodyPr>
            <a:spAutoFit/>
          </a:bodyPr>
          <a:lstStyle/>
          <a:p>
            <a:r>
              <a:rPr lang="fr-FR" b="1" i="0" dirty="0" smtClean="0">
                <a:solidFill>
                  <a:srgbClr val="000000"/>
                </a:solidFill>
                <a:effectLst/>
                <a:latin typeface="Helvetica" panose="020B0604020202020204" pitchFamily="34" charset="0"/>
              </a:rPr>
              <a:t>Voici l’histoire vraie d’une cuisinière qui a transmis une maladie mortelle à plus de 50 personnes tout en restant elle-même en bonne santé</a:t>
            </a:r>
            <a:endParaRPr lang="fr-FR" b="1" i="0" dirty="0">
              <a:solidFill>
                <a:srgbClr val="000000"/>
              </a:solidFill>
              <a:effectLst/>
              <a:latin typeface="Helvetica" panose="020B0604020202020204" pitchFamily="34" charset="0"/>
            </a:endParaRPr>
          </a:p>
        </p:txBody>
      </p:sp>
      <p:pic>
        <p:nvPicPr>
          <p:cNvPr id="1026" name="Picture 2" descr="typhoid-m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1031" y="1924079"/>
            <a:ext cx="3457966" cy="4095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associé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40" y="1924079"/>
            <a:ext cx="6858000" cy="409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5525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6362" y="1431315"/>
            <a:ext cx="6096000" cy="3970318"/>
          </a:xfrm>
          <a:prstGeom prst="rect">
            <a:avLst/>
          </a:prstGeom>
        </p:spPr>
        <p:txBody>
          <a:bodyPr>
            <a:spAutoFit/>
          </a:bodyPr>
          <a:lstStyle/>
          <a:p>
            <a:r>
              <a:rPr lang="fr-FR" b="1" dirty="0">
                <a:solidFill>
                  <a:srgbClr val="222222"/>
                </a:solidFill>
                <a:latin typeface="Arial" panose="020B0604020202020204" pitchFamily="34" charset="0"/>
              </a:rPr>
              <a:t>Mary </a:t>
            </a:r>
            <a:r>
              <a:rPr lang="fr-FR" b="1" dirty="0" err="1">
                <a:solidFill>
                  <a:srgbClr val="222222"/>
                </a:solidFill>
                <a:latin typeface="Arial" panose="020B0604020202020204" pitchFamily="34" charset="0"/>
              </a:rPr>
              <a:t>Mallon</a:t>
            </a:r>
            <a:r>
              <a:rPr lang="fr-FR" dirty="0">
                <a:solidFill>
                  <a:srgbClr val="222222"/>
                </a:solidFill>
                <a:latin typeface="Arial" panose="020B0604020202020204" pitchFamily="34" charset="0"/>
              </a:rPr>
              <a:t> (née le 23 septembre 1869, morte le 11 novembre 1938), également connue sous le surnom de </a:t>
            </a:r>
            <a:r>
              <a:rPr lang="fr-FR" b="1" dirty="0">
                <a:solidFill>
                  <a:srgbClr val="222222"/>
                </a:solidFill>
                <a:latin typeface="Arial" panose="020B0604020202020204" pitchFamily="34" charset="0"/>
              </a:rPr>
              <a:t>Mary Typhoïde</a:t>
            </a:r>
            <a:r>
              <a:rPr lang="fr-FR" dirty="0">
                <a:solidFill>
                  <a:srgbClr val="222222"/>
                </a:solidFill>
                <a:latin typeface="Arial" panose="020B0604020202020204" pitchFamily="34" charset="0"/>
              </a:rPr>
              <a:t> </a:t>
            </a:r>
            <a:r>
              <a:rPr lang="fr-FR" i="1" dirty="0">
                <a:solidFill>
                  <a:srgbClr val="222222"/>
                </a:solidFill>
                <a:latin typeface="Arial" panose="020B0604020202020204" pitchFamily="34" charset="0"/>
              </a:rPr>
              <a:t>(</a:t>
            </a:r>
            <a:r>
              <a:rPr lang="fr-FR" i="1" dirty="0" err="1">
                <a:solidFill>
                  <a:srgbClr val="222222"/>
                </a:solidFill>
                <a:latin typeface="Arial" panose="020B0604020202020204" pitchFamily="34" charset="0"/>
              </a:rPr>
              <a:t>Typhoid</a:t>
            </a:r>
            <a:r>
              <a:rPr lang="fr-FR" i="1" dirty="0">
                <a:solidFill>
                  <a:srgbClr val="222222"/>
                </a:solidFill>
                <a:latin typeface="Arial" panose="020B0604020202020204" pitchFamily="34" charset="0"/>
              </a:rPr>
              <a:t> Mary)</a:t>
            </a:r>
            <a:r>
              <a:rPr lang="fr-FR" dirty="0">
                <a:solidFill>
                  <a:srgbClr val="222222"/>
                </a:solidFill>
                <a:latin typeface="Arial" panose="020B0604020202020204" pitchFamily="34" charset="0"/>
              </a:rPr>
              <a:t>, fut la première personne aux </a:t>
            </a:r>
            <a:r>
              <a:rPr lang="fr-FR" dirty="0">
                <a:solidFill>
                  <a:srgbClr val="0B0080"/>
                </a:solidFill>
                <a:latin typeface="Arial" panose="020B0604020202020204" pitchFamily="34" charset="0"/>
                <a:hlinkClick r:id="rId2" tooltip="États-Unis"/>
              </a:rPr>
              <a:t>États-Unis</a:t>
            </a:r>
            <a:r>
              <a:rPr lang="fr-FR" dirty="0">
                <a:solidFill>
                  <a:srgbClr val="222222"/>
                </a:solidFill>
                <a:latin typeface="Arial" panose="020B0604020202020204" pitchFamily="34" charset="0"/>
              </a:rPr>
              <a:t> identifiée comme </a:t>
            </a:r>
            <a:r>
              <a:rPr lang="fr-FR" dirty="0">
                <a:solidFill>
                  <a:srgbClr val="0B0080"/>
                </a:solidFill>
                <a:latin typeface="Arial" panose="020B0604020202020204" pitchFamily="34" charset="0"/>
                <a:hlinkClick r:id="rId3" tooltip="Porteur sain"/>
              </a:rPr>
              <a:t>porteur sain</a:t>
            </a:r>
            <a:r>
              <a:rPr lang="fr-FR" dirty="0">
                <a:solidFill>
                  <a:srgbClr val="222222"/>
                </a:solidFill>
                <a:latin typeface="Arial" panose="020B0604020202020204" pitchFamily="34" charset="0"/>
              </a:rPr>
              <a:t> de la </a:t>
            </a:r>
            <a:r>
              <a:rPr lang="fr-FR" dirty="0">
                <a:solidFill>
                  <a:srgbClr val="0B0080"/>
                </a:solidFill>
                <a:latin typeface="Arial" panose="020B0604020202020204" pitchFamily="34" charset="0"/>
                <a:hlinkClick r:id="rId4" tooltip="Fièvre typhoïde"/>
              </a:rPr>
              <a:t>fièvre typhoïde</a:t>
            </a:r>
            <a:r>
              <a:rPr lang="fr-FR" dirty="0">
                <a:solidFill>
                  <a:srgbClr val="222222"/>
                </a:solidFill>
                <a:latin typeface="Arial" panose="020B0604020202020204" pitchFamily="34" charset="0"/>
              </a:rPr>
              <a:t>.</a:t>
            </a:r>
          </a:p>
          <a:p>
            <a:r>
              <a:rPr lang="fr-FR" dirty="0">
                <a:solidFill>
                  <a:srgbClr val="222222"/>
                </a:solidFill>
                <a:latin typeface="Arial" panose="020B0604020202020204" pitchFamily="34" charset="0"/>
              </a:rPr>
              <a:t>Comme cuisinière, elle causa l'infection de 51 personnes, et trois en sont </a:t>
            </a:r>
            <a:r>
              <a:rPr lang="fr-FR" dirty="0" smtClean="0">
                <a:solidFill>
                  <a:srgbClr val="222222"/>
                </a:solidFill>
                <a:latin typeface="Arial" panose="020B0604020202020204" pitchFamily="34" charset="0"/>
              </a:rPr>
              <a:t>mortes. </a:t>
            </a:r>
            <a:r>
              <a:rPr lang="fr-FR" dirty="0">
                <a:solidFill>
                  <a:srgbClr val="222222"/>
                </a:solidFill>
                <a:latin typeface="Arial" panose="020B0604020202020204" pitchFamily="34" charset="0"/>
              </a:rPr>
              <a:t>Sa notoriété a été renforcée par son </a:t>
            </a:r>
            <a:r>
              <a:rPr lang="fr-FR" dirty="0">
                <a:solidFill>
                  <a:srgbClr val="0B0080"/>
                </a:solidFill>
                <a:latin typeface="Arial" panose="020B0604020202020204" pitchFamily="34" charset="0"/>
                <a:hlinkClick r:id="rId5" tooltip="Déni"/>
              </a:rPr>
              <a:t>déni</a:t>
            </a:r>
            <a:r>
              <a:rPr lang="fr-FR" dirty="0">
                <a:solidFill>
                  <a:srgbClr val="222222"/>
                </a:solidFill>
                <a:latin typeface="Arial" panose="020B0604020202020204" pitchFamily="34" charset="0"/>
              </a:rPr>
              <a:t> véhément de sa propre responsabilité dans la transmission de la maladie, ainsi que par son refus de cesser son travail de cuisinière. Elle fut mise deux fois en </a:t>
            </a:r>
            <a:r>
              <a:rPr lang="fr-FR" dirty="0">
                <a:solidFill>
                  <a:srgbClr val="0B0080"/>
                </a:solidFill>
                <a:latin typeface="Arial" panose="020B0604020202020204" pitchFamily="34" charset="0"/>
                <a:hlinkClick r:id="rId6" tooltip="Quarantaine"/>
              </a:rPr>
              <a:t>quarantaine</a:t>
            </a:r>
            <a:r>
              <a:rPr lang="fr-FR" dirty="0">
                <a:solidFill>
                  <a:srgbClr val="222222"/>
                </a:solidFill>
                <a:latin typeface="Arial" panose="020B0604020202020204" pitchFamily="34" charset="0"/>
              </a:rPr>
              <a:t> sur l'île </a:t>
            </a:r>
            <a:r>
              <a:rPr lang="fr-FR" dirty="0" err="1">
                <a:solidFill>
                  <a:srgbClr val="0B0080"/>
                </a:solidFill>
                <a:latin typeface="Arial" panose="020B0604020202020204" pitchFamily="34" charset="0"/>
                <a:hlinkClick r:id="rId7" tooltip="North Brother Island"/>
              </a:rPr>
              <a:t>North</a:t>
            </a:r>
            <a:r>
              <a:rPr lang="fr-FR" dirty="0">
                <a:solidFill>
                  <a:srgbClr val="0B0080"/>
                </a:solidFill>
                <a:latin typeface="Arial" panose="020B0604020202020204" pitchFamily="34" charset="0"/>
                <a:hlinkClick r:id="rId7" tooltip="North Brother Island"/>
              </a:rPr>
              <a:t> Brother Island</a:t>
            </a:r>
            <a:r>
              <a:rPr lang="fr-FR" dirty="0">
                <a:solidFill>
                  <a:srgbClr val="222222"/>
                </a:solidFill>
                <a:latin typeface="Arial" panose="020B0604020202020204" pitchFamily="34" charset="0"/>
              </a:rPr>
              <a:t> par les autorités de santé publique : entre 1906 et 1910 et de 1915 jusqu'à la fin de sa vie, puisqu'elle y mourut d'une </a:t>
            </a:r>
            <a:r>
              <a:rPr lang="fr-FR" dirty="0">
                <a:solidFill>
                  <a:srgbClr val="0B0080"/>
                </a:solidFill>
                <a:latin typeface="Arial" panose="020B0604020202020204" pitchFamily="34" charset="0"/>
                <a:hlinkClick r:id="rId8" tooltip="Pneumonie"/>
              </a:rPr>
              <a:t>pneumonie</a:t>
            </a:r>
            <a:r>
              <a:rPr lang="fr-FR" dirty="0">
                <a:solidFill>
                  <a:srgbClr val="222222"/>
                </a:solidFill>
                <a:latin typeface="Arial" panose="020B0604020202020204" pitchFamily="34" charset="0"/>
              </a:rPr>
              <a:t> à l'âge de 69 ans.</a:t>
            </a:r>
            <a:endParaRPr lang="fr-FR" b="0" i="0" dirty="0">
              <a:solidFill>
                <a:srgbClr val="222222"/>
              </a:solidFill>
              <a:effectLst/>
              <a:latin typeface="Arial" panose="020B0604020202020204" pitchFamily="34" charset="0"/>
            </a:endParaRPr>
          </a:p>
        </p:txBody>
      </p:sp>
      <p:pic>
        <p:nvPicPr>
          <p:cNvPr id="2050" name="Picture 2" descr="Résultat de recherche d'images pour &quot;Mary Mallon&quo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46171" y="878474"/>
            <a:ext cx="3281141" cy="507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9546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oici l’histoire d’une cuisinière qui a transmis une maladie mortelle à plus de 50 personnes tout en restant elle-même en bonne sant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1777" y="1011477"/>
            <a:ext cx="5925290" cy="468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23966" y="826811"/>
            <a:ext cx="4237057" cy="369332"/>
          </a:xfrm>
          <a:prstGeom prst="rect">
            <a:avLst/>
          </a:prstGeom>
        </p:spPr>
        <p:txBody>
          <a:bodyPr wrap="none">
            <a:spAutoFit/>
          </a:bodyPr>
          <a:lstStyle/>
          <a:p>
            <a:pPr algn="ctr"/>
            <a:r>
              <a:rPr lang="fr-FR" dirty="0">
                <a:solidFill>
                  <a:srgbClr val="000000"/>
                </a:solidFill>
                <a:latin typeface="Helvetica" panose="020B0604020202020204" pitchFamily="34" charset="0"/>
              </a:rPr>
              <a:t>La cuisinière avec une maladie mortelle</a:t>
            </a:r>
            <a:endParaRPr lang="fr-FR" b="0" i="0" dirty="0">
              <a:solidFill>
                <a:srgbClr val="000000"/>
              </a:solidFill>
              <a:effectLst/>
              <a:latin typeface="Helvetica" panose="020B0604020202020204" pitchFamily="34" charset="0"/>
            </a:endParaRPr>
          </a:p>
        </p:txBody>
      </p:sp>
      <p:sp>
        <p:nvSpPr>
          <p:cNvPr id="3" name="Rectangle 2"/>
          <p:cNvSpPr/>
          <p:nvPr/>
        </p:nvSpPr>
        <p:spPr>
          <a:xfrm>
            <a:off x="743211" y="1438389"/>
            <a:ext cx="6096000" cy="4524315"/>
          </a:xfrm>
          <a:prstGeom prst="rect">
            <a:avLst/>
          </a:prstGeom>
        </p:spPr>
        <p:txBody>
          <a:bodyPr>
            <a:spAutoFit/>
          </a:bodyPr>
          <a:lstStyle/>
          <a:p>
            <a:r>
              <a:rPr lang="fr-FR" sz="1600" dirty="0">
                <a:solidFill>
                  <a:srgbClr val="000000"/>
                </a:solidFill>
                <a:latin typeface="Helvetica" panose="020B0604020202020204" pitchFamily="34" charset="0"/>
              </a:rPr>
              <a:t>Mary </a:t>
            </a:r>
            <a:r>
              <a:rPr lang="fr-FR" sz="1600" dirty="0" err="1">
                <a:solidFill>
                  <a:srgbClr val="000000"/>
                </a:solidFill>
                <a:latin typeface="Helvetica" panose="020B0604020202020204" pitchFamily="34" charset="0"/>
              </a:rPr>
              <a:t>Mallon</a:t>
            </a:r>
            <a:r>
              <a:rPr lang="fr-FR" sz="1600" dirty="0">
                <a:solidFill>
                  <a:srgbClr val="000000"/>
                </a:solidFill>
                <a:latin typeface="Helvetica" panose="020B0604020202020204" pitchFamily="34" charset="0"/>
              </a:rPr>
              <a:t> est née en 1869 dans l’une des régions les plus pauvres d’Irlande du Nord. À l’âge de 14-15 ans, elle émigra aux États-Unis où elle </a:t>
            </a:r>
            <a:r>
              <a:rPr lang="fr-FR" sz="1600" dirty="0" err="1">
                <a:solidFill>
                  <a:srgbClr val="000000"/>
                </a:solidFill>
                <a:latin typeface="Helvetica" panose="020B0604020202020204" pitchFamily="34" charset="0"/>
              </a:rPr>
              <a:t>commenca</a:t>
            </a:r>
            <a:r>
              <a:rPr lang="fr-FR" sz="1600" dirty="0">
                <a:solidFill>
                  <a:srgbClr val="000000"/>
                </a:solidFill>
                <a:latin typeface="Helvetica" panose="020B0604020202020204" pitchFamily="34" charset="0"/>
              </a:rPr>
              <a:t> à travailler comme cuisinière pour des familles fortunées. Mary était bonne dans son métier et ses patrons n’avaient aucune raison de se plaindre d’elle.</a:t>
            </a:r>
          </a:p>
          <a:p>
            <a:r>
              <a:rPr lang="fr-FR" sz="1600" dirty="0">
                <a:solidFill>
                  <a:srgbClr val="000000"/>
                </a:solidFill>
                <a:latin typeface="Helvetica" panose="020B0604020202020204" pitchFamily="34" charset="0"/>
              </a:rPr>
              <a:t>De 1900 à 1907, la jeune femme obtint du travail dans sept maisons différentes. Deux semaines après avoir débuté dans la petite ville de </a:t>
            </a:r>
            <a:r>
              <a:rPr lang="fr-FR" sz="1600" dirty="0" err="1">
                <a:solidFill>
                  <a:srgbClr val="000000"/>
                </a:solidFill>
                <a:latin typeface="Helvetica" panose="020B0604020202020204" pitchFamily="34" charset="0"/>
              </a:rPr>
              <a:t>Mamaroneck</a:t>
            </a:r>
            <a:r>
              <a:rPr lang="fr-FR" sz="1600" dirty="0">
                <a:solidFill>
                  <a:srgbClr val="000000"/>
                </a:solidFill>
                <a:latin typeface="Helvetica" panose="020B0604020202020204" pitchFamily="34" charset="0"/>
              </a:rPr>
              <a:t>, des gens développèrent la fièvre typhoïde. Mary déménagea ensuite à Manhattan, mais les membres de la famille dans laquelle elle s’installa ont immédiatement présenté des symptômes de fièvre et de diarrhée et la blanchisseuse finit par en mourir. Dès lors, la maladie continuait d’accompagner la cuisinière : la fièvre typhoïde tua 7 des 8 membres de la famille d’un avocat, et dans une autre maison, 10 personnes sur 11 tombèrent malades. Pendant longtemps, </a:t>
            </a:r>
            <a:r>
              <a:rPr lang="fr-FR" sz="1600" b="1" dirty="0">
                <a:solidFill>
                  <a:srgbClr val="000000"/>
                </a:solidFill>
                <a:latin typeface="Helvetica" panose="020B0604020202020204" pitchFamily="34" charset="0"/>
              </a:rPr>
              <a:t>Mary aida à soigner les malades, sans se douter que cela ne faisait qu’empirer la situation. </a:t>
            </a:r>
            <a:r>
              <a:rPr lang="fr-FR" sz="1600" dirty="0">
                <a:solidFill>
                  <a:srgbClr val="000000"/>
                </a:solidFill>
                <a:latin typeface="Helvetica" panose="020B0604020202020204" pitchFamily="34" charset="0"/>
              </a:rPr>
              <a:t>Elle vécut dans 3 autres familles et l’histoire se répétait dans chacune d’elles.</a:t>
            </a:r>
            <a:endParaRPr lang="fr-FR" sz="1600"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37012607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8368" y="1159679"/>
            <a:ext cx="3834052" cy="2308324"/>
          </a:xfrm>
          <a:prstGeom prst="rect">
            <a:avLst/>
          </a:prstGeom>
        </p:spPr>
        <p:txBody>
          <a:bodyPr wrap="square">
            <a:spAutoFit/>
          </a:bodyPr>
          <a:lstStyle/>
          <a:p>
            <a:r>
              <a:rPr lang="fr-FR" dirty="0">
                <a:solidFill>
                  <a:srgbClr val="000000"/>
                </a:solidFill>
                <a:latin typeface="Helvetica" panose="020B0604020202020204" pitchFamily="34" charset="0"/>
              </a:rPr>
              <a:t>Les mêmes problèmes se posèrent chez Charles Warren, un banquier prospère de New York. Warren loua une maison à Long Island, près de la Maison Blanche d’été de Theodore Roosevelt, et y emmena Mary avec lui comme cuisinière.</a:t>
            </a:r>
            <a:endParaRPr lang="fr-FR" dirty="0"/>
          </a:p>
        </p:txBody>
      </p:sp>
      <p:pic>
        <p:nvPicPr>
          <p:cNvPr id="4098" name="Picture 2" descr="Voici l’histoire d’une cuisinière qui a transmis une maladie mortelle à plus de 50 personnes tout en restant elle-même en bonne santé"/>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8096" y="1056003"/>
            <a:ext cx="6431999" cy="4824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18368" y="3468003"/>
            <a:ext cx="6096000" cy="2585323"/>
          </a:xfrm>
          <a:prstGeom prst="rect">
            <a:avLst/>
          </a:prstGeom>
        </p:spPr>
        <p:txBody>
          <a:bodyPr>
            <a:spAutoFit/>
          </a:bodyPr>
          <a:lstStyle/>
          <a:p>
            <a:r>
              <a:rPr lang="fr-FR" dirty="0">
                <a:solidFill>
                  <a:srgbClr val="000000"/>
                </a:solidFill>
                <a:latin typeface="Helvetica" panose="020B0604020202020204" pitchFamily="34" charset="0"/>
              </a:rPr>
              <a:t>Mais quand 6 personnes contractèrent la fièvre typhoïde, la société resta perplexe. À l’époque, cette maladie était considérée comme une maladie de la pauvreté, des quartiers marginaux et n’était en aucun cas associée aux classes supérieures. Le propriétaire de la maison, inquiet que des rumeurs de fièvre typhoïde ne l’empêchent de louer à nouveau son domicile, engagea donc l’inspecteur sanitaire George </a:t>
            </a:r>
            <a:r>
              <a:rPr lang="fr-FR" dirty="0" err="1">
                <a:solidFill>
                  <a:srgbClr val="000000"/>
                </a:solidFill>
                <a:latin typeface="Helvetica" panose="020B0604020202020204" pitchFamily="34" charset="0"/>
              </a:rPr>
              <a:t>Soper</a:t>
            </a:r>
            <a:r>
              <a:rPr lang="fr-FR" dirty="0">
                <a:solidFill>
                  <a:srgbClr val="000000"/>
                </a:solidFill>
                <a:latin typeface="Helvetica" panose="020B0604020202020204" pitchFamily="34" charset="0"/>
              </a:rPr>
              <a:t>, pour enquêter sur l’affaire.</a:t>
            </a:r>
            <a:endParaRPr lang="fr-FR" dirty="0"/>
          </a:p>
        </p:txBody>
      </p:sp>
    </p:spTree>
    <p:extLst>
      <p:ext uri="{BB962C8B-B14F-4D97-AF65-F5344CB8AC3E}">
        <p14:creationId xmlns:p14="http://schemas.microsoft.com/office/powerpoint/2010/main" val="1057536550"/>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SAISON 2 - 04 - Conte D'Outre-Tombe - Thomas Cappeau.wav"/>
          </p:stSnd>
        </p:sndAc>
      </p:transition>
    </mc:Choice>
    <mc:Fallback xmlns="">
      <p:transition spd="slow">
        <p:sndAc>
          <p:stSnd loop="1">
            <p:snd r:embed="rId4" name="SAISON 2 - 04 - Conte D'Outre-Tombe - Thomas Cappeau.wav"/>
          </p:stSnd>
        </p:sndAc>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ésultat de recherche d'images pour &quot;glace à la pêche&quot;"/>
          <p:cNvPicPr>
            <a:picLocks noChangeAspect="1" noChangeArrowheads="1"/>
          </p:cNvPicPr>
          <p:nvPr/>
        </p:nvPicPr>
        <p:blipFill rotWithShape="1">
          <a:blip r:embed="rId2">
            <a:extLst>
              <a:ext uri="{28A0092B-C50C-407E-A947-70E740481C1C}">
                <a14:useLocalDpi xmlns:a14="http://schemas.microsoft.com/office/drawing/2010/main" val="0"/>
              </a:ext>
            </a:extLst>
          </a:blip>
          <a:srcRect l="13658" r="12542"/>
          <a:stretch/>
        </p:blipFill>
        <p:spPr bwMode="auto">
          <a:xfrm>
            <a:off x="6688899" y="1482464"/>
            <a:ext cx="4709786" cy="3619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91141" y="1074882"/>
            <a:ext cx="7490564" cy="5078313"/>
          </a:xfrm>
          <a:prstGeom prst="rect">
            <a:avLst/>
          </a:prstGeom>
        </p:spPr>
        <p:txBody>
          <a:bodyPr wrap="square">
            <a:spAutoFit/>
          </a:bodyPr>
          <a:lstStyle/>
          <a:p>
            <a:r>
              <a:rPr lang="fr-FR">
                <a:solidFill>
                  <a:srgbClr val="000000"/>
                </a:solidFill>
                <a:latin typeface="Helvetica" panose="020B0604020202020204" pitchFamily="34" charset="0"/>
              </a:rPr>
              <a:t>Soper</a:t>
            </a:r>
            <a:r>
              <a:rPr lang="fr-FR" dirty="0">
                <a:solidFill>
                  <a:srgbClr val="000000"/>
                </a:solidFill>
                <a:latin typeface="Helvetica" panose="020B0604020202020204" pitchFamily="34" charset="0"/>
              </a:rPr>
              <a:t> examina le système d’alimentation en eau, puis les fruits de mer servis à table et il s’avéra que rien de tout cela ne pouvait provoquer la maladie. Ses soupçons se posèrent sur Mary, car tous les aliments servis étaient soumis à un traitement thermique et ne pouvaient donc pas contenir la bactérie typhoïde. C’est seulement quand il apprit que la cuisinière servait aussi de la glace à la </a:t>
            </a:r>
            <a:r>
              <a:rPr lang="fr-FR" dirty="0">
                <a:solidFill>
                  <a:srgbClr val="0064AF"/>
                </a:solidFill>
                <a:latin typeface="Helvetica" panose="020B0604020202020204" pitchFamily="34" charset="0"/>
                <a:hlinkClick r:id="rId3"/>
              </a:rPr>
              <a:t>pêche</a:t>
            </a:r>
            <a:r>
              <a:rPr lang="fr-FR" dirty="0">
                <a:solidFill>
                  <a:srgbClr val="000000"/>
                </a:solidFill>
                <a:latin typeface="Helvetica" panose="020B0604020202020204" pitchFamily="34" charset="0"/>
              </a:rPr>
              <a:t> que </a:t>
            </a:r>
            <a:r>
              <a:rPr lang="fr-FR" dirty="0" err="1">
                <a:solidFill>
                  <a:srgbClr val="000000"/>
                </a:solidFill>
                <a:latin typeface="Helvetica" panose="020B0604020202020204" pitchFamily="34" charset="0"/>
              </a:rPr>
              <a:t>Soper</a:t>
            </a:r>
            <a:r>
              <a:rPr lang="fr-FR" dirty="0">
                <a:solidFill>
                  <a:srgbClr val="000000"/>
                </a:solidFill>
                <a:latin typeface="Helvetica" panose="020B0604020202020204" pitchFamily="34" charset="0"/>
              </a:rPr>
              <a:t> fut convaincu que c’était bien la femme en charge de la cuisine qui était porteuse de la maladie.</a:t>
            </a:r>
          </a:p>
          <a:p>
            <a:r>
              <a:rPr lang="fr-FR" dirty="0">
                <a:solidFill>
                  <a:srgbClr val="000000"/>
                </a:solidFill>
                <a:latin typeface="Helvetica" panose="020B0604020202020204" pitchFamily="34" charset="0"/>
              </a:rPr>
              <a:t>À cette époque-là, ce fut une brillante découverte, car </a:t>
            </a:r>
            <a:r>
              <a:rPr lang="fr-FR" b="1" dirty="0">
                <a:solidFill>
                  <a:srgbClr val="000000"/>
                </a:solidFill>
                <a:latin typeface="Helvetica" panose="020B0604020202020204" pitchFamily="34" charset="0"/>
              </a:rPr>
              <a:t>personne ne soupçonnait auparavant qu’une personne saine et en bonne santé pouvait être une source d’infection</a:t>
            </a:r>
            <a:r>
              <a:rPr lang="fr-FR" dirty="0">
                <a:solidFill>
                  <a:srgbClr val="000000"/>
                </a:solidFill>
                <a:latin typeface="Helvetica" panose="020B0604020202020204" pitchFamily="34" charset="0"/>
              </a:rPr>
              <a:t>. Pour confirmer sa théorie et éviter une propagation ultérieure de la maladie, l’inspecteur partit à la recherche de l’Irlandaise.</a:t>
            </a:r>
          </a:p>
          <a:p>
            <a:r>
              <a:rPr lang="fr-FR" dirty="0">
                <a:solidFill>
                  <a:srgbClr val="000000"/>
                </a:solidFill>
                <a:latin typeface="Helvetica" panose="020B0604020202020204" pitchFamily="34" charset="0"/>
              </a:rPr>
              <a:t>Mary changeait constamment de famille, déménageait d’une maison à une autre et ne laissait aucune adresse, ce qui empêcha </a:t>
            </a:r>
            <a:r>
              <a:rPr lang="fr-FR" dirty="0" err="1">
                <a:solidFill>
                  <a:srgbClr val="000000"/>
                </a:solidFill>
                <a:latin typeface="Helvetica" panose="020B0604020202020204" pitchFamily="34" charset="0"/>
              </a:rPr>
              <a:t>Soper</a:t>
            </a:r>
            <a:r>
              <a:rPr lang="fr-FR" dirty="0">
                <a:solidFill>
                  <a:srgbClr val="000000"/>
                </a:solidFill>
                <a:latin typeface="Helvetica" panose="020B0604020202020204" pitchFamily="34" charset="0"/>
              </a:rPr>
              <a:t> de la retrouver pendant longtemps. Il ne la retrouva qu’après un deuxième décès dû à la fièvre typhoïde. Cette fois, Mary avait tué malgré elle une jeune femme d’une famille aisée</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3158676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Résultat de recherche d'images pour &quot;georges sop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0359" y="933819"/>
            <a:ext cx="3815063" cy="4896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43835" y="3381819"/>
            <a:ext cx="6096000" cy="1754326"/>
          </a:xfrm>
          <a:prstGeom prst="rect">
            <a:avLst/>
          </a:prstGeom>
        </p:spPr>
        <p:txBody>
          <a:bodyPr>
            <a:spAutoFit/>
          </a:bodyPr>
          <a:lstStyle/>
          <a:p>
            <a:r>
              <a:rPr lang="fr-FR" dirty="0">
                <a:solidFill>
                  <a:srgbClr val="222222"/>
                </a:solidFill>
                <a:latin typeface="arial" panose="020B0604020202020204" pitchFamily="34" charset="0"/>
              </a:rPr>
              <a:t>George A. </a:t>
            </a:r>
            <a:r>
              <a:rPr lang="fr-FR" dirty="0" err="1">
                <a:solidFill>
                  <a:srgbClr val="222222"/>
                </a:solidFill>
                <a:latin typeface="arial" panose="020B0604020202020204" pitchFamily="34" charset="0"/>
              </a:rPr>
              <a:t>Soper</a:t>
            </a:r>
            <a:r>
              <a:rPr lang="fr-FR" dirty="0">
                <a:solidFill>
                  <a:srgbClr val="222222"/>
                </a:solidFill>
                <a:latin typeface="arial" panose="020B0604020202020204" pitchFamily="34" charset="0"/>
              </a:rPr>
              <a:t> était un ingénieur en assainissement. Il était surtout connu pour avoir découvert Mary </a:t>
            </a:r>
            <a:r>
              <a:rPr lang="fr-FR" dirty="0" err="1">
                <a:solidFill>
                  <a:srgbClr val="222222"/>
                </a:solidFill>
                <a:latin typeface="arial" panose="020B0604020202020204" pitchFamily="34" charset="0"/>
              </a:rPr>
              <a:t>Mallon</a:t>
            </a:r>
            <a:r>
              <a:rPr lang="fr-FR" dirty="0">
                <a:solidFill>
                  <a:srgbClr val="222222"/>
                </a:solidFill>
                <a:latin typeface="arial" panose="020B0604020202020204" pitchFamily="34" charset="0"/>
              </a:rPr>
              <a:t>, ou la typhoïde Mary, une porteuse de la typhoïde qui ne présentait aucun symptôme. Il a obtenu son diplôme du </a:t>
            </a:r>
            <a:r>
              <a:rPr lang="fr-FR" dirty="0" err="1">
                <a:solidFill>
                  <a:srgbClr val="222222"/>
                </a:solidFill>
                <a:latin typeface="arial" panose="020B0604020202020204" pitchFamily="34" charset="0"/>
              </a:rPr>
              <a:t>Rensselaer</a:t>
            </a:r>
            <a:r>
              <a:rPr lang="fr-FR" dirty="0">
                <a:solidFill>
                  <a:srgbClr val="222222"/>
                </a:solidFill>
                <a:latin typeface="arial" panose="020B0604020202020204" pitchFamily="34" charset="0"/>
              </a:rPr>
              <a:t> </a:t>
            </a:r>
            <a:r>
              <a:rPr lang="fr-FR" dirty="0" err="1">
                <a:solidFill>
                  <a:srgbClr val="222222"/>
                </a:solidFill>
                <a:latin typeface="arial" panose="020B0604020202020204" pitchFamily="34" charset="0"/>
              </a:rPr>
              <a:t>Polytechnic</a:t>
            </a:r>
            <a:r>
              <a:rPr lang="fr-FR" dirty="0">
                <a:solidFill>
                  <a:srgbClr val="222222"/>
                </a:solidFill>
                <a:latin typeface="arial" panose="020B0604020202020204" pitchFamily="34" charset="0"/>
              </a:rPr>
              <a:t> Institute en 1895 et un doctorat de l'Université Columbia en 1899.</a:t>
            </a:r>
            <a:endParaRPr lang="fr-FR" dirty="0"/>
          </a:p>
        </p:txBody>
      </p:sp>
      <p:sp>
        <p:nvSpPr>
          <p:cNvPr id="4" name="ZoneTexte 3"/>
          <p:cNvSpPr txBox="1"/>
          <p:nvPr/>
        </p:nvSpPr>
        <p:spPr>
          <a:xfrm>
            <a:off x="1164921" y="1102290"/>
            <a:ext cx="5085567" cy="646331"/>
          </a:xfrm>
          <a:prstGeom prst="rect">
            <a:avLst/>
          </a:prstGeom>
          <a:noFill/>
        </p:spPr>
        <p:txBody>
          <a:bodyPr wrap="square" rtlCol="0">
            <a:spAutoFit/>
          </a:bodyPr>
          <a:lstStyle/>
          <a:p>
            <a:r>
              <a:rPr lang="fr-FR" b="1" dirty="0" smtClean="0"/>
              <a:t>George SOPER Né en 1870 : mort le </a:t>
            </a:r>
            <a:r>
              <a:rPr lang="fr-FR" b="1" dirty="0"/>
              <a:t>17 juin 1948, </a:t>
            </a:r>
            <a:r>
              <a:rPr lang="fr-FR" b="1" dirty="0">
                <a:hlinkClick r:id="rId3"/>
              </a:rPr>
              <a:t>Long Island, État de New York, États-Unis</a:t>
            </a:r>
            <a:endParaRPr lang="fr-FR" b="1" dirty="0"/>
          </a:p>
        </p:txBody>
      </p:sp>
    </p:spTree>
    <p:extLst>
      <p:ext uri="{BB962C8B-B14F-4D97-AF65-F5344CB8AC3E}">
        <p14:creationId xmlns:p14="http://schemas.microsoft.com/office/powerpoint/2010/main" val="34593921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oici l’histoire d’une cuisinière qui a transmis une maladie mortelle à plus de 50 personnes tout en restant elle-même en bonne sant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0191" y="1366185"/>
            <a:ext cx="5502753" cy="424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68470" y="1190821"/>
            <a:ext cx="5256757" cy="4801314"/>
          </a:xfrm>
          <a:prstGeom prst="rect">
            <a:avLst/>
          </a:prstGeom>
        </p:spPr>
        <p:txBody>
          <a:bodyPr wrap="square">
            <a:spAutoFit/>
          </a:bodyPr>
          <a:lstStyle/>
          <a:p>
            <a:r>
              <a:rPr lang="fr-FR" dirty="0" err="1">
                <a:solidFill>
                  <a:srgbClr val="000000"/>
                </a:solidFill>
                <a:latin typeface="Helvetica" panose="020B0604020202020204" pitchFamily="34" charset="0"/>
              </a:rPr>
              <a:t>Soper</a:t>
            </a:r>
            <a:r>
              <a:rPr lang="fr-FR" dirty="0">
                <a:solidFill>
                  <a:srgbClr val="000000"/>
                </a:solidFill>
                <a:latin typeface="Helvetica" panose="020B0604020202020204" pitchFamily="34" charset="0"/>
              </a:rPr>
              <a:t> se rendit à la maison où travaillait Mary et essaya de la convaincre de la nécessité de passer les tests. Cependant, la femme répondit en l’attaquant avec une grande fourchette de cuisine. </a:t>
            </a:r>
            <a:r>
              <a:rPr lang="fr-FR" dirty="0" err="1">
                <a:solidFill>
                  <a:srgbClr val="000000"/>
                </a:solidFill>
                <a:latin typeface="Helvetica" panose="020B0604020202020204" pitchFamily="34" charset="0"/>
              </a:rPr>
              <a:t>Soper</a:t>
            </a:r>
            <a:r>
              <a:rPr lang="fr-FR" dirty="0">
                <a:solidFill>
                  <a:srgbClr val="000000"/>
                </a:solidFill>
                <a:latin typeface="Helvetica" panose="020B0604020202020204" pitchFamily="34" charset="0"/>
              </a:rPr>
              <a:t> se vit contraint de partir, mais revint quelques temps plus tard accompagné d’un médecin. Mary les jeta tous les deux hors de la maison.</a:t>
            </a:r>
          </a:p>
          <a:p>
            <a:r>
              <a:rPr lang="fr-FR" dirty="0">
                <a:solidFill>
                  <a:srgbClr val="000000"/>
                </a:solidFill>
                <a:latin typeface="Helvetica" panose="020B0604020202020204" pitchFamily="34" charset="0"/>
              </a:rPr>
              <a:t>Ils réussirent finalement à l’arrêter avec l’aide de cinq policiers, après une longue recherche et une bagarre. Mary était </a:t>
            </a:r>
            <a:r>
              <a:rPr lang="fr-FR" dirty="0">
                <a:solidFill>
                  <a:srgbClr val="0064AF"/>
                </a:solidFill>
                <a:latin typeface="Helvetica" panose="020B0604020202020204" pitchFamily="34" charset="0"/>
                <a:hlinkClick r:id="rId3"/>
              </a:rPr>
              <a:t>convaincue</a:t>
            </a:r>
            <a:r>
              <a:rPr lang="fr-FR" dirty="0">
                <a:solidFill>
                  <a:srgbClr val="000000"/>
                </a:solidFill>
                <a:latin typeface="Helvetica" panose="020B0604020202020204" pitchFamily="34" charset="0"/>
              </a:rPr>
              <a:t> d’être persécutée illégalement, alors qu’elle n’avait selon elle rien fait de mal. Selon le médecin ayant participé à la capture de la jeune femme, </a:t>
            </a:r>
            <a:r>
              <a:rPr lang="fr-FR" b="1" dirty="0">
                <a:solidFill>
                  <a:srgbClr val="000000"/>
                </a:solidFill>
                <a:latin typeface="Helvetica" panose="020B0604020202020204" pitchFamily="34" charset="0"/>
              </a:rPr>
              <a:t>l’accompagner dans l’ambulance a ressemblé à une cohabitation dans la cage d’un lion enragé.</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3891225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5841" y="1963826"/>
            <a:ext cx="3753633" cy="2862322"/>
          </a:xfrm>
          <a:prstGeom prst="rect">
            <a:avLst/>
          </a:prstGeom>
        </p:spPr>
        <p:txBody>
          <a:bodyPr wrap="square">
            <a:spAutoFit/>
          </a:bodyPr>
          <a:lstStyle/>
          <a:p>
            <a:r>
              <a:rPr lang="fr-FR" dirty="0">
                <a:solidFill>
                  <a:srgbClr val="000000"/>
                </a:solidFill>
                <a:latin typeface="Helvetica" panose="020B0604020202020204" pitchFamily="34" charset="0"/>
              </a:rPr>
              <a:t>Les tests effectués sur Mary confirmèrent qu’elle était effectivement porteuse d’une bactérie typhoïde dans la vésicule biliaire. De plus, lors de l’interrogatoire, elle avoua qu’elle se lavait rarement les mains avant de cuisiner, car elle ne pensait pas que c’était nécessaire.</a:t>
            </a:r>
            <a:endParaRPr lang="fr-FR" dirty="0"/>
          </a:p>
        </p:txBody>
      </p:sp>
      <p:pic>
        <p:nvPicPr>
          <p:cNvPr id="7170" name="Picture 2" descr="Voici l’histoire d’une cuisinière qui a transmis une maladie mortelle à plus de 50 personnes tout en restant elle-même en bonne sant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9474" y="1023262"/>
            <a:ext cx="6934200" cy="47434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28293" y="939546"/>
            <a:ext cx="5775940" cy="369332"/>
          </a:xfrm>
          <a:prstGeom prst="rect">
            <a:avLst/>
          </a:prstGeom>
        </p:spPr>
        <p:txBody>
          <a:bodyPr wrap="none">
            <a:spAutoFit/>
          </a:bodyPr>
          <a:lstStyle/>
          <a:p>
            <a:r>
              <a:rPr lang="fr-FR" i="1" dirty="0">
                <a:solidFill>
                  <a:srgbClr val="000000"/>
                </a:solidFill>
                <a:latin typeface="Helvetica" panose="020B0604020202020204" pitchFamily="34" charset="0"/>
              </a:rPr>
              <a:t>Mary </a:t>
            </a:r>
            <a:r>
              <a:rPr lang="fr-FR" i="1" dirty="0" err="1">
                <a:solidFill>
                  <a:srgbClr val="000000"/>
                </a:solidFill>
                <a:latin typeface="Helvetica" panose="020B0604020202020204" pitchFamily="34" charset="0"/>
              </a:rPr>
              <a:t>Mallon</a:t>
            </a:r>
            <a:r>
              <a:rPr lang="fr-FR" i="1" dirty="0">
                <a:solidFill>
                  <a:srgbClr val="000000"/>
                </a:solidFill>
                <a:latin typeface="Helvetica" panose="020B0604020202020204" pitchFamily="34" charset="0"/>
              </a:rPr>
              <a:t>, contrariée dans son lit d’hôpital, en 1907.</a:t>
            </a:r>
            <a:endParaRPr lang="fr-FR" dirty="0"/>
          </a:p>
        </p:txBody>
      </p:sp>
    </p:spTree>
    <p:extLst>
      <p:ext uri="{BB962C8B-B14F-4D97-AF65-F5344CB8AC3E}">
        <p14:creationId xmlns:p14="http://schemas.microsoft.com/office/powerpoint/2010/main" val="3671004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1430" y="1085981"/>
            <a:ext cx="8267178" cy="4801314"/>
          </a:xfrm>
          <a:prstGeom prst="rect">
            <a:avLst/>
          </a:prstGeom>
        </p:spPr>
        <p:txBody>
          <a:bodyPr wrap="square">
            <a:spAutoFit/>
          </a:bodyPr>
          <a:lstStyle/>
          <a:p>
            <a:r>
              <a:rPr lang="fr-FR" dirty="0">
                <a:solidFill>
                  <a:srgbClr val="000000"/>
                </a:solidFill>
                <a:latin typeface="Helvetica" panose="020B0604020202020204" pitchFamily="34" charset="0"/>
              </a:rPr>
              <a:t>Mary fut détenue sur l’île de </a:t>
            </a:r>
            <a:r>
              <a:rPr lang="fr-FR" dirty="0" err="1">
                <a:solidFill>
                  <a:srgbClr val="000000"/>
                </a:solidFill>
                <a:latin typeface="Helvetica" panose="020B0604020202020204" pitchFamily="34" charset="0"/>
              </a:rPr>
              <a:t>North</a:t>
            </a:r>
            <a:r>
              <a:rPr lang="fr-FR" dirty="0">
                <a:solidFill>
                  <a:srgbClr val="000000"/>
                </a:solidFill>
                <a:latin typeface="Helvetica" panose="020B0604020202020204" pitchFamily="34" charset="0"/>
              </a:rPr>
              <a:t> Brother pendant 3 ans. Le seul être vivant avec qui elle partageait sa chambre était un chien. Devant l’injustice ressentie après deux ans d’emprisonnement, Mary a poursuivi le ministère de la Santé en justice, mais le verdict ne fut pas en sa faveur. </a:t>
            </a:r>
            <a:r>
              <a:rPr lang="fr-FR" b="1" dirty="0">
                <a:solidFill>
                  <a:srgbClr val="000000"/>
                </a:solidFill>
                <a:latin typeface="Helvetica" panose="020B0604020202020204" pitchFamily="34" charset="0"/>
              </a:rPr>
              <a:t>La femme avait pourtant de bonnes raisons d’être indignée : les résultats des tests qu’elle avait personnellement envoyés à un laboratoire privé ne présentaient aucun signe de maladie </a:t>
            </a:r>
            <a:r>
              <a:rPr lang="fr-FR" dirty="0">
                <a:solidFill>
                  <a:srgbClr val="000000"/>
                </a:solidFill>
                <a:latin typeface="Helvetica" panose="020B0604020202020204" pitchFamily="34" charset="0"/>
              </a:rPr>
              <a:t>(elle était probablement en rémission à ce moment-là) et sa détention était par conséquent illégale.</a:t>
            </a:r>
          </a:p>
          <a:p>
            <a:r>
              <a:rPr lang="fr-FR" dirty="0">
                <a:solidFill>
                  <a:srgbClr val="000000"/>
                </a:solidFill>
                <a:latin typeface="Helvetica" panose="020B0604020202020204" pitchFamily="34" charset="0"/>
              </a:rPr>
              <a:t>Mary fut libérée 3 ans plus tard, à la condition qu’elle ne travaille plus comme cuisinière. Voulant sincèrement retrouver sa liberté perdue, elle s’y conforma.</a:t>
            </a:r>
          </a:p>
          <a:p>
            <a:r>
              <a:rPr lang="fr-FR" dirty="0">
                <a:solidFill>
                  <a:srgbClr val="000000"/>
                </a:solidFill>
                <a:latin typeface="Helvetica" panose="020B0604020202020204" pitchFamily="34" charset="0"/>
              </a:rPr>
              <a:t>Au début, elle trouva un travail de blanchisseuse, mais cette activité s’avéra moins rémunératrice et plus difficile. Mary </a:t>
            </a:r>
            <a:r>
              <a:rPr lang="fr-FR" dirty="0" err="1">
                <a:solidFill>
                  <a:srgbClr val="000000"/>
                </a:solidFill>
                <a:latin typeface="Helvetica" panose="020B0604020202020204" pitchFamily="34" charset="0"/>
              </a:rPr>
              <a:t>Mallon</a:t>
            </a:r>
            <a:r>
              <a:rPr lang="fr-FR" dirty="0">
                <a:solidFill>
                  <a:srgbClr val="000000"/>
                </a:solidFill>
                <a:latin typeface="Helvetica" panose="020B0604020202020204" pitchFamily="34" charset="0"/>
              </a:rPr>
              <a:t>, sans y réfléchir à deux fois, changea donc de nom et retourna travailler en cuisine. Elle parvint à passer 5 ans en liberté, propageant la maladie et la mort, jusqu’à ce qu’elle arrive à la maternité sous la fausse identité de Mme Brown. Après que 25 personnes ont contracté le typhus et que deux d’entre elles en sont mortes, la tromperie fut découverte et </a:t>
            </a:r>
            <a:r>
              <a:rPr lang="fr-FR" dirty="0" err="1">
                <a:solidFill>
                  <a:srgbClr val="000000"/>
                </a:solidFill>
                <a:latin typeface="Helvetica" panose="020B0604020202020204" pitchFamily="34" charset="0"/>
              </a:rPr>
              <a:t>Mallon</a:t>
            </a:r>
            <a:r>
              <a:rPr lang="fr-FR" dirty="0">
                <a:solidFill>
                  <a:srgbClr val="000000"/>
                </a:solidFill>
                <a:latin typeface="Helvetica" panose="020B0604020202020204" pitchFamily="34" charset="0"/>
              </a:rPr>
              <a:t> fut de nouveau enfermée.</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3261376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oici l’histoire d’une cuisinière qui a transmis une maladie mortelle à plus de 50 personnes tout en restant elle-même en bonne sant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2002" y="802188"/>
            <a:ext cx="6934200" cy="37433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63857" y="4757130"/>
            <a:ext cx="6947770" cy="1200329"/>
          </a:xfrm>
          <a:prstGeom prst="rect">
            <a:avLst/>
          </a:prstGeom>
        </p:spPr>
        <p:txBody>
          <a:bodyPr wrap="square">
            <a:spAutoFit/>
          </a:bodyPr>
          <a:lstStyle/>
          <a:p>
            <a:r>
              <a:rPr lang="fr-FR" dirty="0" err="1">
                <a:solidFill>
                  <a:srgbClr val="222222"/>
                </a:solidFill>
                <a:latin typeface="arial" panose="020B0604020202020204" pitchFamily="34" charset="0"/>
              </a:rPr>
              <a:t>North</a:t>
            </a:r>
            <a:r>
              <a:rPr lang="fr-FR" dirty="0">
                <a:solidFill>
                  <a:srgbClr val="222222"/>
                </a:solidFill>
                <a:latin typeface="arial" panose="020B0604020202020204" pitchFamily="34" charset="0"/>
              </a:rPr>
              <a:t> Brother Island est une île de l'East River, située entre le Bronx et </a:t>
            </a:r>
            <a:r>
              <a:rPr lang="fr-FR" dirty="0" err="1">
                <a:solidFill>
                  <a:srgbClr val="222222"/>
                </a:solidFill>
                <a:latin typeface="arial" panose="020B0604020202020204" pitchFamily="34" charset="0"/>
              </a:rPr>
              <a:t>Riker's</a:t>
            </a:r>
            <a:r>
              <a:rPr lang="fr-FR" dirty="0">
                <a:solidFill>
                  <a:srgbClr val="222222"/>
                </a:solidFill>
                <a:latin typeface="arial" panose="020B0604020202020204" pitchFamily="34" charset="0"/>
              </a:rPr>
              <a:t> Island, à New York. Elle est située à quelques centaines de mètres au nord de son homologue, South Brother Island, et leur surface cumulée est de 81 423 m²</a:t>
            </a:r>
            <a:endParaRPr lang="fr-FR" dirty="0"/>
          </a:p>
        </p:txBody>
      </p:sp>
      <p:pic>
        <p:nvPicPr>
          <p:cNvPr id="8196" name="Picture 4" descr="Image associé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980" y="926926"/>
            <a:ext cx="3564000" cy="2376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81428" y="3833800"/>
            <a:ext cx="3314791" cy="1754326"/>
          </a:xfrm>
          <a:prstGeom prst="rect">
            <a:avLst/>
          </a:prstGeom>
        </p:spPr>
        <p:txBody>
          <a:bodyPr wrap="square">
            <a:spAutoFit/>
          </a:bodyPr>
          <a:lstStyle/>
          <a:p>
            <a:r>
              <a:rPr lang="fr-FR" i="1" dirty="0">
                <a:solidFill>
                  <a:srgbClr val="000000"/>
                </a:solidFill>
                <a:latin typeface="Helvetica" panose="020B0604020202020204" pitchFamily="34" charset="0"/>
              </a:rPr>
              <a:t>L’hôpital “Riverside” abandonné sur l’île de </a:t>
            </a:r>
            <a:r>
              <a:rPr lang="fr-FR" i="1" dirty="0" err="1">
                <a:solidFill>
                  <a:srgbClr val="000000"/>
                </a:solidFill>
                <a:latin typeface="Helvetica" panose="020B0604020202020204" pitchFamily="34" charset="0"/>
              </a:rPr>
              <a:t>North</a:t>
            </a:r>
            <a:r>
              <a:rPr lang="fr-FR" i="1" dirty="0">
                <a:solidFill>
                  <a:srgbClr val="000000"/>
                </a:solidFill>
                <a:latin typeface="Helvetica" panose="020B0604020202020204" pitchFamily="34" charset="0"/>
              </a:rPr>
              <a:t> Brother. Mary </a:t>
            </a:r>
            <a:r>
              <a:rPr lang="fr-FR" i="1" dirty="0" err="1">
                <a:solidFill>
                  <a:srgbClr val="000000"/>
                </a:solidFill>
                <a:latin typeface="Helvetica" panose="020B0604020202020204" pitchFamily="34" charset="0"/>
              </a:rPr>
              <a:t>Mallon</a:t>
            </a:r>
            <a:r>
              <a:rPr lang="fr-FR" i="1" dirty="0">
                <a:solidFill>
                  <a:srgbClr val="000000"/>
                </a:solidFill>
                <a:latin typeface="Helvetica" panose="020B0604020202020204" pitchFamily="34" charset="0"/>
              </a:rPr>
              <a:t> y a passé les 6 dernières années de sa vie après une attaque d’apoplexie en 1932.</a:t>
            </a:r>
            <a:endParaRPr lang="fr-FR" dirty="0"/>
          </a:p>
        </p:txBody>
      </p:sp>
    </p:spTree>
    <p:extLst>
      <p:ext uri="{BB962C8B-B14F-4D97-AF65-F5344CB8AC3E}">
        <p14:creationId xmlns:p14="http://schemas.microsoft.com/office/powerpoint/2010/main" val="40378143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8575" y="1128552"/>
            <a:ext cx="6096000" cy="4801314"/>
          </a:xfrm>
          <a:prstGeom prst="rect">
            <a:avLst/>
          </a:prstGeom>
        </p:spPr>
        <p:txBody>
          <a:bodyPr>
            <a:spAutoFit/>
          </a:bodyPr>
          <a:lstStyle/>
          <a:p>
            <a:r>
              <a:rPr lang="fr-FR" dirty="0">
                <a:solidFill>
                  <a:srgbClr val="000000"/>
                </a:solidFill>
                <a:latin typeface="Helvetica" panose="020B0604020202020204" pitchFamily="34" charset="0"/>
              </a:rPr>
              <a:t>La dernière quarantaine sur l’île </a:t>
            </a:r>
            <a:r>
              <a:rPr lang="fr-FR" dirty="0" err="1">
                <a:solidFill>
                  <a:srgbClr val="000000"/>
                </a:solidFill>
                <a:latin typeface="Helvetica" panose="020B0604020202020204" pitchFamily="34" charset="0"/>
              </a:rPr>
              <a:t>North</a:t>
            </a:r>
            <a:r>
              <a:rPr lang="fr-FR" dirty="0">
                <a:solidFill>
                  <a:srgbClr val="000000"/>
                </a:solidFill>
                <a:latin typeface="Helvetica" panose="020B0604020202020204" pitchFamily="34" charset="0"/>
              </a:rPr>
              <a:t> Brother avait duré 23 ans jusqu’à sa mort. Après un certain temps, Mary fut autorisée à travailler comme infirmière et à laver les éprouvettes dans un hôpital accueillant des patients atteints de tuberculose. Elle devint une sorte de célébrité et des journalistes vinrent très souvent lui rendre visite, bien qu’il leur était interdit de prendre un verre d’eau de ses mains.</a:t>
            </a:r>
          </a:p>
          <a:p>
            <a:r>
              <a:rPr lang="fr-FR" dirty="0">
                <a:solidFill>
                  <a:srgbClr val="000000"/>
                </a:solidFill>
                <a:latin typeface="Helvetica" panose="020B0604020202020204" pitchFamily="34" charset="0"/>
              </a:rPr>
              <a:t>Mary mourut en 1938 d’une pneumonie.</a:t>
            </a:r>
          </a:p>
          <a:p>
            <a:r>
              <a:rPr lang="fr-FR" dirty="0">
                <a:solidFill>
                  <a:srgbClr val="000000"/>
                </a:solidFill>
                <a:latin typeface="Helvetica" panose="020B0604020202020204" pitchFamily="34" charset="0"/>
              </a:rPr>
              <a:t>Comme la femme avait l’habitude de changer de maison d’emploi et d’adopter des noms différents, on ne sait toujours pas avec exactitude combien de victimes pèsent sur la conscience de “Mary Typhoïde”. La plupart des sources affirment que la femme a infecté environ 50 personnes tout au long de sa vie. Mais à en juger par les registres de </a:t>
            </a:r>
            <a:r>
              <a:rPr lang="fr-FR" dirty="0" err="1">
                <a:solidFill>
                  <a:srgbClr val="0064AF"/>
                </a:solidFill>
                <a:latin typeface="Helvetica" panose="020B0604020202020204" pitchFamily="34" charset="0"/>
                <a:hlinkClick r:id="rId2"/>
              </a:rPr>
              <a:t>Soper</a:t>
            </a:r>
            <a:r>
              <a:rPr lang="fr-FR" dirty="0">
                <a:solidFill>
                  <a:srgbClr val="000000"/>
                </a:solidFill>
                <a:latin typeface="Helvetica" panose="020B0604020202020204" pitchFamily="34" charset="0"/>
              </a:rPr>
              <a:t>, ce nombre a plutôt atteint 122 victimes, dont 5 sont mortes.</a:t>
            </a:r>
            <a:endParaRPr lang="fr-FR" b="0" i="0" dirty="0">
              <a:solidFill>
                <a:srgbClr val="000000"/>
              </a:solidFill>
              <a:effectLst/>
              <a:latin typeface="Helvetica" panose="020B0604020202020204" pitchFamily="34" charset="0"/>
            </a:endParaRPr>
          </a:p>
        </p:txBody>
      </p:sp>
      <p:pic>
        <p:nvPicPr>
          <p:cNvPr id="9218" name="Picture 2" descr="Résultat de recherche d'images pour &quot;Mary Mallon&quot;"/>
          <p:cNvPicPr>
            <a:picLocks noChangeAspect="1" noChangeArrowheads="1"/>
          </p:cNvPicPr>
          <p:nvPr/>
        </p:nvPicPr>
        <p:blipFill rotWithShape="1">
          <a:blip r:embed="rId3">
            <a:extLst>
              <a:ext uri="{28A0092B-C50C-407E-A947-70E740481C1C}">
                <a14:useLocalDpi xmlns:a14="http://schemas.microsoft.com/office/drawing/2010/main" val="0"/>
              </a:ext>
            </a:extLst>
          </a:blip>
          <a:srcRect l="18861" r="18167"/>
          <a:stretch/>
        </p:blipFill>
        <p:spPr bwMode="auto">
          <a:xfrm>
            <a:off x="7152360" y="1477209"/>
            <a:ext cx="4160562" cy="41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428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Voici l’histoire d’une cuisinière qui a transmis une maladie mortelle à plus de 50 personnes tout en restant elle-même en bonne sant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9522" y="1200081"/>
            <a:ext cx="4446720" cy="406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4088" y="738416"/>
            <a:ext cx="4902955" cy="923330"/>
          </a:xfrm>
          <a:prstGeom prst="rect">
            <a:avLst/>
          </a:prstGeom>
        </p:spPr>
        <p:txBody>
          <a:bodyPr wrap="square">
            <a:spAutoFit/>
          </a:bodyPr>
          <a:lstStyle/>
          <a:p>
            <a:pPr algn="ctr"/>
            <a:r>
              <a:rPr lang="fr-FR" b="1" dirty="0">
                <a:solidFill>
                  <a:srgbClr val="000000"/>
                </a:solidFill>
                <a:latin typeface="Helvetica" panose="020B0604020202020204" pitchFamily="34" charset="0"/>
              </a:rPr>
              <a:t>Comment la femme détenue de force s’est-elle vraiment sentie pendant sa quarantaine sur l’île ?</a:t>
            </a:r>
            <a:endParaRPr lang="fr-FR" b="1" i="0" dirty="0">
              <a:solidFill>
                <a:srgbClr val="000000"/>
              </a:solidFill>
              <a:effectLst/>
              <a:latin typeface="Helvetica" panose="020B0604020202020204" pitchFamily="34" charset="0"/>
            </a:endParaRPr>
          </a:p>
        </p:txBody>
      </p:sp>
      <p:sp>
        <p:nvSpPr>
          <p:cNvPr id="3" name="Rectangle 2"/>
          <p:cNvSpPr/>
          <p:nvPr/>
        </p:nvSpPr>
        <p:spPr>
          <a:xfrm>
            <a:off x="764087" y="1751633"/>
            <a:ext cx="6225435" cy="4524315"/>
          </a:xfrm>
          <a:prstGeom prst="rect">
            <a:avLst/>
          </a:prstGeom>
        </p:spPr>
        <p:txBody>
          <a:bodyPr wrap="square">
            <a:spAutoFit/>
          </a:bodyPr>
          <a:lstStyle/>
          <a:p>
            <a:r>
              <a:rPr lang="fr-FR" dirty="0">
                <a:solidFill>
                  <a:srgbClr val="000000"/>
                </a:solidFill>
                <a:latin typeface="Helvetica" panose="020B0604020202020204" pitchFamily="34" charset="0"/>
              </a:rPr>
              <a:t>Comme mentionné précédemment, Mary eut un accident vasculaire cérébral en 1932, qui la paralysa et la condamna à rester au lit pour le restant de ses jours. De plus, quand Mary arriva sur l’île en 1907 pour la première fois, elle avait des problèmes de vue </a:t>
            </a:r>
            <a:r>
              <a:rPr lang="fr-FR" dirty="0" err="1">
                <a:solidFill>
                  <a:srgbClr val="000000"/>
                </a:solidFill>
                <a:latin typeface="Helvetica" panose="020B0604020202020204" pitchFamily="34" charset="0"/>
              </a:rPr>
              <a:t>dûs</a:t>
            </a:r>
            <a:r>
              <a:rPr lang="fr-FR" dirty="0">
                <a:solidFill>
                  <a:srgbClr val="000000"/>
                </a:solidFill>
                <a:latin typeface="Helvetica" panose="020B0604020202020204" pitchFamily="34" charset="0"/>
              </a:rPr>
              <a:t> au stress. Voici comment Marie a décrit son état dans ses </a:t>
            </a:r>
            <a:r>
              <a:rPr lang="fr-FR" dirty="0">
                <a:solidFill>
                  <a:srgbClr val="0064AF"/>
                </a:solidFill>
                <a:latin typeface="Helvetica" panose="020B0604020202020204" pitchFamily="34" charset="0"/>
                <a:hlinkClick r:id="rId3"/>
              </a:rPr>
              <a:t>notes</a:t>
            </a:r>
            <a:r>
              <a:rPr lang="fr-FR" dirty="0">
                <a:solidFill>
                  <a:srgbClr val="000000"/>
                </a:solidFill>
                <a:latin typeface="Helvetica" panose="020B0604020202020204" pitchFamily="34" charset="0"/>
              </a:rPr>
              <a:t> </a:t>
            </a:r>
            <a:r>
              <a:rPr lang="fr-FR" dirty="0" smtClean="0">
                <a:solidFill>
                  <a:srgbClr val="000000"/>
                </a:solidFill>
                <a:latin typeface="Helvetica" panose="020B0604020202020204" pitchFamily="34" charset="0"/>
              </a:rPr>
              <a:t>:</a:t>
            </a:r>
          </a:p>
          <a:p>
            <a:endParaRPr lang="fr-FR" dirty="0">
              <a:solidFill>
                <a:srgbClr val="000000"/>
              </a:solidFill>
              <a:latin typeface="Helvetica" panose="020B0604020202020204" pitchFamily="34" charset="0"/>
            </a:endParaRPr>
          </a:p>
          <a:p>
            <a:r>
              <a:rPr lang="fr-FR" i="1" dirty="0">
                <a:solidFill>
                  <a:srgbClr val="000000"/>
                </a:solidFill>
                <a:latin typeface="Helvetica" panose="020B0604020202020204" pitchFamily="34" charset="0"/>
              </a:rPr>
              <a:t>“Quand je suis arrivée ici pour la première fois, j’étais très secouée et presque abasourdie par la peine et les soucis. Mes yeux ont commencé à trembler et ma paupière gauche s’est paralysée et ne bougeait plus. Mon œil est resté dans cet état pendant six mois. Un ophtalmologue venait sur l’île 3 ou 4 fois par semaine, mais on ne lui a jamais demandé de me rendre visite. Ils ne m’ont rien donné pour couvrir mon œil. Je devais le tenir avec ma main en marchant et le bander pour la nuit.”</a:t>
            </a:r>
            <a:endParaRPr lang="fr-FR" b="0" i="1"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879213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6168" y="1285223"/>
            <a:ext cx="3362325" cy="11811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01817" y="3653098"/>
            <a:ext cx="2028825" cy="2257425"/>
          </a:xfrm>
          <a:prstGeom prst="rect">
            <a:avLst/>
          </a:prstGeom>
        </p:spPr>
      </p:pic>
      <p:sp>
        <p:nvSpPr>
          <p:cNvPr id="4" name="ZoneTexte 3"/>
          <p:cNvSpPr txBox="1"/>
          <p:nvPr/>
        </p:nvSpPr>
        <p:spPr>
          <a:xfrm>
            <a:off x="1728592" y="3444658"/>
            <a:ext cx="4008329" cy="369332"/>
          </a:xfrm>
          <a:prstGeom prst="rect">
            <a:avLst/>
          </a:prstGeom>
          <a:noFill/>
        </p:spPr>
        <p:txBody>
          <a:bodyPr wrap="square" rtlCol="0">
            <a:spAutoFit/>
          </a:bodyPr>
          <a:lstStyle/>
          <a:p>
            <a:r>
              <a:rPr lang="fr-FR" dirty="0" smtClean="0"/>
              <a:t>Commentaires et images du NET:</a:t>
            </a:r>
            <a:endParaRPr lang="fr-FR" dirty="0"/>
          </a:p>
        </p:txBody>
      </p:sp>
      <p:sp>
        <p:nvSpPr>
          <p:cNvPr id="5" name="ZoneTexte 4"/>
          <p:cNvSpPr txBox="1"/>
          <p:nvPr/>
        </p:nvSpPr>
        <p:spPr>
          <a:xfrm>
            <a:off x="1853852" y="4471792"/>
            <a:ext cx="3194137" cy="369332"/>
          </a:xfrm>
          <a:prstGeom prst="rect">
            <a:avLst/>
          </a:prstGeom>
          <a:noFill/>
        </p:spPr>
        <p:txBody>
          <a:bodyPr wrap="square" rtlCol="0">
            <a:spAutoFit/>
          </a:bodyPr>
          <a:lstStyle/>
          <a:p>
            <a:r>
              <a:rPr lang="fr-FR" dirty="0" smtClean="0"/>
              <a:t>Fait le :17 Décembre 2019</a:t>
            </a:r>
            <a:endParaRPr lang="fr-FR" dirty="0"/>
          </a:p>
        </p:txBody>
      </p:sp>
    </p:spTree>
    <p:extLst>
      <p:ext uri="{BB962C8B-B14F-4D97-AF65-F5344CB8AC3E}">
        <p14:creationId xmlns:p14="http://schemas.microsoft.com/office/powerpoint/2010/main" val="27911983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que">
  <a:themeElements>
    <a:clrScheme name="Organique">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que">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que">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0</TotalTime>
  <Words>223</Words>
  <Application>Microsoft Office PowerPoint</Application>
  <PresentationFormat>Grand écran</PresentationFormat>
  <Paragraphs>32</Paragraphs>
  <Slides>14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arial</vt:lpstr>
      <vt:lpstr>Garamond</vt:lpstr>
      <vt:lpstr>Helvetica</vt:lpstr>
      <vt:lpstr>Organique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5</cp:revision>
  <dcterms:created xsi:type="dcterms:W3CDTF">2019-12-17T08:37:41Z</dcterms:created>
  <dcterms:modified xsi:type="dcterms:W3CDTF">2023-09-12T18:39:38Z</dcterms:modified>
</cp:coreProperties>
</file>