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1" r:id="rId2"/>
    <p:sldId id="282" r:id="rId3"/>
    <p:sldId id="279" r:id="rId4"/>
    <p:sldId id="267" r:id="rId5"/>
    <p:sldId id="268" r:id="rId6"/>
    <p:sldId id="269" r:id="rId7"/>
    <p:sldId id="271" r:id="rId8"/>
    <p:sldId id="263" r:id="rId9"/>
    <p:sldId id="280" r:id="rId10"/>
    <p:sldId id="276" r:id="rId11"/>
    <p:sldId id="275" r:id="rId12"/>
    <p:sldId id="272" r:id="rId13"/>
    <p:sldId id="257" r:id="rId14"/>
    <p:sldId id="264" r:id="rId15"/>
    <p:sldId id="265" r:id="rId16"/>
    <p:sldId id="258" r:id="rId17"/>
    <p:sldId id="266" r:id="rId18"/>
    <p:sldId id="273" r:id="rId19"/>
    <p:sldId id="262" r:id="rId20"/>
    <p:sldId id="259" r:id="rId21"/>
    <p:sldId id="260" r:id="rId22"/>
    <p:sldId id="270" r:id="rId23"/>
    <p:sldId id="277" r:id="rId24"/>
    <p:sldId id="274" r:id="rId25"/>
    <p:sldId id="278" r:id="rId26"/>
    <p:sldId id="281"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rkRnDiif2On452OAg5/eQ==" hashData="0bWgxyAYkKogMQiOlSUrg5EuPgZAsXyXBDpDaEEyADV+MZJWmfp868mJykPHQ4W0EecRGWXOLkF/MN7kvjxXc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69" d="100"/>
          <a:sy n="69" d="100"/>
        </p:scale>
        <p:origin x="96" y="2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fr-FR" smtClean="0"/>
              <a:t>Modifiez le style du titre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1B72A100-D831-4A11-914A-BD32AAA60C0F}" type="datetimeFigureOut">
              <a:rPr lang="fr-FR" smtClean="0"/>
              <a:t>12/09/2023</a:t>
            </a:fld>
            <a:endParaRPr lang="fr-FR"/>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fr-FR"/>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130FAC2D-BCD8-4B29-8A87-ECE3CAFD3587}" type="slidenum">
              <a:rPr lang="fr-FR" smtClean="0"/>
              <a:t>‹N°›</a:t>
            </a:fld>
            <a:endParaRPr lang="fr-FR"/>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1020154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B72A100-D831-4A11-914A-BD32AAA60C0F}" type="datetimeFigureOut">
              <a:rPr lang="fr-FR" smtClean="0"/>
              <a:t>12/09/2023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30FAC2D-BCD8-4B29-8A87-ECE3CAFD3587}" type="slidenum">
              <a:rPr lang="fr-FR" smtClean="0"/>
              <a:t>‹N°›</a:t>
            </a:fld>
            <a:endParaRPr lang="fr-FR"/>
          </a:p>
        </p:txBody>
      </p:sp>
    </p:spTree>
    <p:extLst>
      <p:ext uri="{BB962C8B-B14F-4D97-AF65-F5344CB8AC3E}">
        <p14:creationId xmlns:p14="http://schemas.microsoft.com/office/powerpoint/2010/main" val="28608222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fr-FR" smtClean="0"/>
              <a:t>Modifiez le style du titre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1B72A100-D831-4A11-914A-BD32AAA60C0F}" type="datetimeFigureOut">
              <a:rPr lang="fr-FR" smtClean="0"/>
              <a:t>12/09/2023</a:t>
            </a:fld>
            <a:endParaRPr lang="fr-FR"/>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fr-FR"/>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130FAC2D-BCD8-4B29-8A87-ECE3CAFD3587}" type="slidenum">
              <a:rPr lang="fr-FR" smtClean="0"/>
              <a:t>‹N°›</a:t>
            </a:fld>
            <a:endParaRPr lang="fr-FR"/>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278998492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fr-FR" smtClean="0"/>
              <a:t>Modifiez le style du titre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B72A100-D831-4A11-914A-BD32AAA60C0F}" type="datetimeFigureOut">
              <a:rPr lang="fr-FR" smtClean="0"/>
              <a:t>12/09/2023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30FAC2D-BCD8-4B29-8A87-ECE3CAFD3587}" type="slidenum">
              <a:rPr lang="fr-FR" smtClean="0"/>
              <a:t>‹N°›</a:t>
            </a:fld>
            <a:endParaRPr lang="fr-FR"/>
          </a:p>
        </p:txBody>
      </p:sp>
    </p:spTree>
    <p:extLst>
      <p:ext uri="{BB962C8B-B14F-4D97-AF65-F5344CB8AC3E}">
        <p14:creationId xmlns:p14="http://schemas.microsoft.com/office/powerpoint/2010/main" val="11631864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fr-FR" smtClean="0"/>
              <a:t>Modifiez le style du titre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1B72A100-D831-4A11-914A-BD32AAA60C0F}" type="datetimeFigureOut">
              <a:rPr lang="fr-FR" smtClean="0"/>
              <a:t>12/09/2023</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130FAC2D-BCD8-4B29-8A87-ECE3CAFD3587}" type="slidenum">
              <a:rPr lang="fr-FR" smtClean="0"/>
              <a:t>‹N°›</a:t>
            </a:fld>
            <a:endParaRPr lang="fr-FR"/>
          </a:p>
        </p:txBody>
      </p:sp>
    </p:spTree>
    <p:extLst>
      <p:ext uri="{BB962C8B-B14F-4D97-AF65-F5344CB8AC3E}">
        <p14:creationId xmlns:p14="http://schemas.microsoft.com/office/powerpoint/2010/main" val="24140291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1B72A100-D831-4A11-914A-BD32AAA60C0F}" type="datetimeFigureOut">
              <a:rPr lang="fr-FR" smtClean="0"/>
              <a:t>12/09/2023</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130FAC2D-BCD8-4B29-8A87-ECE3CAFD3587}" type="slidenum">
              <a:rPr lang="fr-FR" smtClean="0"/>
              <a:t>‹N°›</a:t>
            </a:fld>
            <a:endParaRPr lang="fr-FR"/>
          </a:p>
        </p:txBody>
      </p:sp>
    </p:spTree>
    <p:extLst>
      <p:ext uri="{BB962C8B-B14F-4D97-AF65-F5344CB8AC3E}">
        <p14:creationId xmlns:p14="http://schemas.microsoft.com/office/powerpoint/2010/main" val="30469068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72A100-D831-4A11-914A-BD32AAA60C0F}" type="datetimeFigureOut">
              <a:rPr lang="fr-FR" smtClean="0"/>
              <a:t>12/09/2023</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130FAC2D-BCD8-4B29-8A87-ECE3CAFD3587}" type="slidenum">
              <a:rPr lang="fr-FR" smtClean="0"/>
              <a:t>‹N°›</a:t>
            </a:fld>
            <a:endParaRPr lang="fr-FR"/>
          </a:p>
        </p:txBody>
      </p:sp>
    </p:spTree>
    <p:extLst>
      <p:ext uri="{BB962C8B-B14F-4D97-AF65-F5344CB8AC3E}">
        <p14:creationId xmlns:p14="http://schemas.microsoft.com/office/powerpoint/2010/main" val="15430954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fr-FR" smtClean="0"/>
              <a:t>Modifiez le style du titre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1B72A100-D831-4A11-914A-BD32AAA60C0F}" type="datetimeFigureOut">
              <a:rPr lang="fr-FR" smtClean="0"/>
              <a:t>12/09/2023</a:t>
            </a:fld>
            <a:endParaRPr lang="fr-FR"/>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fr-F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130FAC2D-BCD8-4B29-8A87-ECE3CAFD3587}" type="slidenum">
              <a:rPr lang="fr-FR" smtClean="0"/>
              <a:t>‹N°›</a:t>
            </a:fld>
            <a:endParaRPr lang="fr-F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0797905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1B72A100-D831-4A11-914A-BD32AAA60C0F}" type="datetimeFigureOut">
              <a:rPr lang="fr-FR" smtClean="0"/>
              <a:t>12/09/2023</a:t>
            </a:fld>
            <a:endParaRPr lang="fr-FR"/>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fr-F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130FAC2D-BCD8-4B29-8A87-ECE3CAFD3587}" type="slidenum">
              <a:rPr lang="fr-FR" smtClean="0"/>
              <a:t>‹N°›</a:t>
            </a:fld>
            <a:endParaRPr lang="fr-F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953675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B72A100-D831-4A11-914A-BD32AAA60C0F}" type="datetimeFigureOut">
              <a:rPr lang="fr-FR" smtClean="0"/>
              <a:t>12/09/2023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30FAC2D-BCD8-4B29-8A87-ECE3CAFD3587}" type="slidenum">
              <a:rPr lang="fr-FR" smtClean="0"/>
              <a:t>‹N°›</a:t>
            </a:fld>
            <a:endParaRPr lang="fr-FR"/>
          </a:p>
        </p:txBody>
      </p:sp>
    </p:spTree>
    <p:extLst>
      <p:ext uri="{BB962C8B-B14F-4D97-AF65-F5344CB8AC3E}">
        <p14:creationId xmlns:p14="http://schemas.microsoft.com/office/powerpoint/2010/main" val="22191973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B72A100-D831-4A11-914A-BD32AAA60C0F}" type="datetimeFigureOut">
              <a:rPr lang="fr-FR" smtClean="0"/>
              <a:t>12/09/2023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30FAC2D-BCD8-4B29-8A87-ECE3CAFD3587}" type="slidenum">
              <a:rPr lang="fr-FR" smtClean="0"/>
              <a:t>‹N°›</a:t>
            </a:fld>
            <a:endParaRPr lang="fr-FR"/>
          </a:p>
        </p:txBody>
      </p:sp>
    </p:spTree>
    <p:extLst>
      <p:ext uri="{BB962C8B-B14F-4D97-AF65-F5344CB8AC3E}">
        <p14:creationId xmlns:p14="http://schemas.microsoft.com/office/powerpoint/2010/main" val="18179421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1B72A100-D831-4A11-914A-BD32AAA60C0F}" type="datetimeFigureOut">
              <a:rPr lang="fr-FR" smtClean="0"/>
              <a:t>12/09/2023</a:t>
            </a:fld>
            <a:endParaRPr lang="fr-FR"/>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fr-FR"/>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130FAC2D-BCD8-4B29-8A87-ECE3CAFD3587}" type="slidenum">
              <a:rPr lang="fr-FR" smtClean="0"/>
              <a:t>‹N°›</a:t>
            </a:fld>
            <a:endParaRPr lang="fr-FR"/>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344581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fr.wikipedia.org/wiki/Alarc%C3%B3n" TargetMode="External"/><Relationship Id="rId2" Type="http://schemas.openxmlformats.org/officeDocument/2006/relationships/hyperlink" Target="https://fr.wikipedia.org/wiki/Alphonse_VIII_de_Castille" TargetMode="Externa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hyperlink" Target="https://fr.wikipedia.org/wiki/Villena"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8.wdp"/><Relationship Id="rId7" Type="http://schemas.microsoft.com/office/2007/relationships/hdphoto" Target="../media/hdphoto10.wdp"/><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6.png"/><Relationship Id="rId5" Type="http://schemas.microsoft.com/office/2007/relationships/hdphoto" Target="../media/hdphoto9.wdp"/><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37.jpg"/><Relationship Id="rId1" Type="http://schemas.openxmlformats.org/officeDocument/2006/relationships/slideLayout" Target="../slideLayouts/slideLayout7.xml"/><Relationship Id="rId4" Type="http://schemas.openxmlformats.org/officeDocument/2006/relationships/image" Target="../media/image39.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72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ZoneTexte 3"/>
          <p:cNvSpPr txBox="1"/>
          <p:nvPr/>
        </p:nvSpPr>
        <p:spPr>
          <a:xfrm>
            <a:off x="4874711" y="678574"/>
            <a:ext cx="6726477" cy="1200329"/>
          </a:xfrm>
          <a:prstGeom prst="rect">
            <a:avLst/>
          </a:prstGeom>
          <a:noFill/>
        </p:spPr>
        <p:txBody>
          <a:bodyPr wrap="square" rtlCol="0">
            <a:spAutoFit/>
          </a:bodyPr>
          <a:lstStyle/>
          <a:p>
            <a:r>
              <a:rPr lang="fr-FR" sz="7200" b="1" dirty="0">
                <a:latin typeface="Bradley Hand ITC" panose="03070402050302030203" pitchFamily="66" charset="0"/>
              </a:rPr>
              <a:t>Alcalá </a:t>
            </a:r>
            <a:r>
              <a:rPr lang="fr-FR" sz="7200" b="1" dirty="0" err="1">
                <a:latin typeface="Bradley Hand ITC" panose="03070402050302030203" pitchFamily="66" charset="0"/>
              </a:rPr>
              <a:t>del</a:t>
            </a:r>
            <a:r>
              <a:rPr lang="fr-FR" sz="7200" b="1" dirty="0">
                <a:latin typeface="Bradley Hand ITC" panose="03070402050302030203" pitchFamily="66" charset="0"/>
              </a:rPr>
              <a:t> Júcar</a:t>
            </a:r>
            <a:endParaRPr lang="fr-FR" sz="7200" dirty="0">
              <a:latin typeface="Bradley Hand ITC" panose="03070402050302030203" pitchFamily="66" charset="0"/>
            </a:endParaRPr>
          </a:p>
        </p:txBody>
      </p:sp>
      <p:pic>
        <p:nvPicPr>
          <p:cNvPr id="2050" name="Picture 2" descr="Blason de AlcalÃ¡ del JÃºca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68243" y="82500"/>
            <a:ext cx="1031311" cy="1710889"/>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09120" y="5511450"/>
            <a:ext cx="1692970" cy="1083501"/>
          </a:xfrm>
          <a:prstGeom prst="rect">
            <a:avLst/>
          </a:prstGeom>
          <a:effectLst>
            <a:softEdge rad="127000"/>
          </a:effectLst>
        </p:spPr>
      </p:pic>
    </p:spTree>
    <p:extLst>
      <p:ext uri="{BB962C8B-B14F-4D97-AF65-F5344CB8AC3E}">
        <p14:creationId xmlns:p14="http://schemas.microsoft.com/office/powerpoint/2010/main" val="4134529627"/>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Marcin Patrzalek - Asturias (Isaac Albeniz) - Solo Acoustic Guitar.wav"/>
          </p:stSnd>
        </p:sndAc>
      </p:transition>
    </mc:Choice>
    <mc:Fallback xmlns="">
      <p:transition spd="slow">
        <p:sndAc>
          <p:stSnd>
            <p:snd r:embed="rId7" name="Marcin Patrzalek - Asturias (Isaac Albeniz) - Solo Acoustic Guitar.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alcaladeljucar.net/wp-content/uploads/2015/02/alcala-inicio-09.jpg"/>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77879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s://alcaladeljucar.net/wp-content/uploads/2015/02/alcala-inicio-08.jp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04296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88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82201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r="4143"/>
          <a:stretch/>
        </p:blipFill>
        <p:spPr>
          <a:xfrm>
            <a:off x="0" y="0"/>
            <a:ext cx="12192000" cy="6857999"/>
          </a:xfrm>
          <a:prstGeom prst="rect">
            <a:avLst/>
          </a:prstGeom>
        </p:spPr>
      </p:pic>
    </p:spTree>
    <p:extLst>
      <p:ext uri="{BB962C8B-B14F-4D97-AF65-F5344CB8AC3E}">
        <p14:creationId xmlns:p14="http://schemas.microsoft.com/office/powerpoint/2010/main" val="8413144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Tree>
    <p:extLst>
      <p:ext uri="{BB962C8B-B14F-4D97-AF65-F5344CB8AC3E}">
        <p14:creationId xmlns:p14="http://schemas.microsoft.com/office/powerpoint/2010/main" val="4043915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72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301255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l="4617"/>
          <a:stretch/>
        </p:blipFill>
        <p:spPr>
          <a:xfrm>
            <a:off x="0" y="0"/>
            <a:ext cx="12192000" cy="6858000"/>
          </a:xfrm>
          <a:prstGeom prst="rect">
            <a:avLst/>
          </a:prstGeom>
        </p:spPr>
      </p:pic>
    </p:spTree>
    <p:extLst>
      <p:ext uri="{BB962C8B-B14F-4D97-AF65-F5344CB8AC3E}">
        <p14:creationId xmlns:p14="http://schemas.microsoft.com/office/powerpoint/2010/main" val="1645313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alcaladeljucar.net/wp-content/uploads/2015/02/alcala-inicio-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66875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965977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675186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731696" y="1397695"/>
            <a:ext cx="6858000" cy="4062609"/>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464496" y="1330891"/>
            <a:ext cx="6858000" cy="4196219"/>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278" y="0"/>
            <a:ext cx="3696216" cy="6858000"/>
          </a:xfrm>
          <a:prstGeom prst="rect">
            <a:avLst/>
          </a:prstGeom>
        </p:spPr>
      </p:pic>
      <p:sp>
        <p:nvSpPr>
          <p:cNvPr id="6" name="Rectangle 5"/>
          <p:cNvSpPr/>
          <p:nvPr/>
        </p:nvSpPr>
        <p:spPr>
          <a:xfrm>
            <a:off x="2647168" y="137166"/>
            <a:ext cx="8062586" cy="369332"/>
          </a:xfrm>
          <a:prstGeom prst="rect">
            <a:avLst/>
          </a:prstGeom>
        </p:spPr>
        <p:txBody>
          <a:bodyPr wrap="square">
            <a:spAutoFit/>
          </a:bodyPr>
          <a:lstStyle/>
          <a:p>
            <a:r>
              <a:rPr lang="fr-FR" b="1" dirty="0">
                <a:solidFill>
                  <a:srgbClr val="FF0000"/>
                </a:solidFill>
                <a:latin typeface="Tahoma" panose="020B0604030504040204" pitchFamily="34" charset="0"/>
              </a:rPr>
              <a:t>l'église paroissiale de San Andrés, des XVI</a:t>
            </a:r>
            <a:r>
              <a:rPr lang="fr-FR" b="1" baseline="30000" dirty="0">
                <a:solidFill>
                  <a:srgbClr val="FF0000"/>
                </a:solidFill>
                <a:latin typeface="Tahoma" panose="020B0604030504040204" pitchFamily="34" charset="0"/>
              </a:rPr>
              <a:t>e</a:t>
            </a:r>
            <a:r>
              <a:rPr lang="fr-FR" b="1" dirty="0">
                <a:solidFill>
                  <a:srgbClr val="FF0000"/>
                </a:solidFill>
                <a:latin typeface="Tahoma" panose="020B0604030504040204" pitchFamily="34" charset="0"/>
              </a:rPr>
              <a:t> et XVIII</a:t>
            </a:r>
            <a:r>
              <a:rPr lang="fr-FR" b="1" baseline="30000" dirty="0">
                <a:solidFill>
                  <a:srgbClr val="FF0000"/>
                </a:solidFill>
                <a:latin typeface="Tahoma" panose="020B0604030504040204" pitchFamily="34" charset="0"/>
              </a:rPr>
              <a:t>e</a:t>
            </a:r>
            <a:r>
              <a:rPr lang="fr-FR" b="1" dirty="0">
                <a:solidFill>
                  <a:srgbClr val="FF0000"/>
                </a:solidFill>
                <a:latin typeface="Tahoma" panose="020B0604030504040204" pitchFamily="34" charset="0"/>
              </a:rPr>
              <a:t> siècles</a:t>
            </a:r>
            <a:endParaRPr lang="fr-FR" b="1" dirty="0">
              <a:solidFill>
                <a:srgbClr val="FF0000"/>
              </a:solidFill>
            </a:endParaRPr>
          </a:p>
        </p:txBody>
      </p:sp>
    </p:spTree>
    <p:extLst>
      <p:ext uri="{BB962C8B-B14F-4D97-AF65-F5344CB8AC3E}">
        <p14:creationId xmlns:p14="http://schemas.microsoft.com/office/powerpoint/2010/main" val="17067286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730685" y="2031325"/>
            <a:ext cx="6684722" cy="4524315"/>
          </a:xfrm>
          <a:prstGeom prst="rect">
            <a:avLst/>
          </a:prstGeom>
        </p:spPr>
        <p:txBody>
          <a:bodyPr wrap="square">
            <a:spAutoFit/>
          </a:bodyPr>
          <a:lstStyle/>
          <a:p>
            <a:r>
              <a:rPr lang="fr-FR" b="0" i="0" dirty="0" smtClean="0">
                <a:effectLst/>
                <a:latin typeface="Tahoma" panose="020B0604030504040204" pitchFamily="34" charset="0"/>
              </a:rPr>
              <a:t>Alcalá </a:t>
            </a:r>
            <a:r>
              <a:rPr lang="fr-FR" b="0" i="0" dirty="0" err="1" smtClean="0">
                <a:effectLst/>
                <a:latin typeface="Tahoma" panose="020B0604030504040204" pitchFamily="34" charset="0"/>
              </a:rPr>
              <a:t>del</a:t>
            </a:r>
            <a:r>
              <a:rPr lang="fr-FR" b="0" i="0" dirty="0" smtClean="0">
                <a:effectLst/>
                <a:latin typeface="Tahoma" panose="020B0604030504040204" pitchFamily="34" charset="0"/>
              </a:rPr>
              <a:t> Júcar est enclavée dans un milieu exceptionnel, sur une colline au pied de laquelle se trouve la gorge formée par le fleuve Júcar. Ses ruelles escarpées et ses maisons bien conservées remontent jusqu'au château qui offre de magnifiques vues sur la gorge. La forteresse est d'origine arabe, reconstruite à l'époque chrétienne. Le pont sur le fleuve, d'origine romaine, reconstruit au XVIII</a:t>
            </a:r>
            <a:r>
              <a:rPr lang="fr-FR" b="0" i="0" baseline="30000" dirty="0" smtClean="0">
                <a:effectLst/>
                <a:latin typeface="Tahoma" panose="020B0604030504040204" pitchFamily="34" charset="0"/>
              </a:rPr>
              <a:t>e</a:t>
            </a:r>
            <a:r>
              <a:rPr lang="fr-FR" b="0" i="0" dirty="0" smtClean="0">
                <a:effectLst/>
                <a:latin typeface="Tahoma" panose="020B0604030504040204" pitchFamily="34" charset="0"/>
              </a:rPr>
              <a:t> siècle, offre de belles vues et donne accès à l'église paroissiale de San Andrés, des XVI</a:t>
            </a:r>
            <a:r>
              <a:rPr lang="fr-FR" b="0" i="0" baseline="30000" dirty="0" smtClean="0">
                <a:effectLst/>
                <a:latin typeface="Tahoma" panose="020B0604030504040204" pitchFamily="34" charset="0"/>
              </a:rPr>
              <a:t>e</a:t>
            </a:r>
            <a:r>
              <a:rPr lang="fr-FR" b="0" i="0" dirty="0" smtClean="0">
                <a:effectLst/>
                <a:latin typeface="Tahoma" panose="020B0604030504040204" pitchFamily="34" charset="0"/>
              </a:rPr>
              <a:t> et XVIII</a:t>
            </a:r>
            <a:r>
              <a:rPr lang="fr-FR" b="0" i="0" baseline="30000" dirty="0" smtClean="0">
                <a:effectLst/>
                <a:latin typeface="Tahoma" panose="020B0604030504040204" pitchFamily="34" charset="0"/>
              </a:rPr>
              <a:t>e</a:t>
            </a:r>
            <a:r>
              <a:rPr lang="fr-FR" b="0" i="0" dirty="0" smtClean="0">
                <a:effectLst/>
                <a:latin typeface="Tahoma" panose="020B0604030504040204" pitchFamily="34" charset="0"/>
              </a:rPr>
              <a:t> siècles, qui possède un porche néoclassique. De l'autre côté du fleuve, sur la colline, est situé la très originale place de taureaux, dont l'emplacement, la construction et la forme irrégulière sont vraiment uniques. Les grottes naturelles, quelques unes d'entre elles transformées en tavernes, sont très fréquentes dans cette zone. Elles possèdent la particularité de maintenir la même température de façon naturelle toute l'année. .</a:t>
            </a:r>
            <a:endParaRPr lang="fr-FR" dirty="0"/>
          </a:p>
        </p:txBody>
      </p:sp>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856956" y="1522956"/>
            <a:ext cx="6858000" cy="3812088"/>
          </a:xfrm>
          <a:prstGeom prst="rect">
            <a:avLst/>
          </a:prstGeom>
        </p:spPr>
      </p:pic>
      <p:sp>
        <p:nvSpPr>
          <p:cNvPr id="4" name="Rectangle 3"/>
          <p:cNvSpPr/>
          <p:nvPr/>
        </p:nvSpPr>
        <p:spPr>
          <a:xfrm>
            <a:off x="730685" y="150312"/>
            <a:ext cx="6684723" cy="1754326"/>
          </a:xfrm>
          <a:prstGeom prst="rect">
            <a:avLst/>
          </a:prstGeom>
        </p:spPr>
        <p:txBody>
          <a:bodyPr wrap="square">
            <a:spAutoFit/>
          </a:bodyPr>
          <a:lstStyle/>
          <a:p>
            <a:r>
              <a:rPr lang="fr-FR" dirty="0">
                <a:latin typeface="Montserrat"/>
              </a:rPr>
              <a:t>Dans la province d'Albacete, communauté autonome de Castille-La Manche, la commune d'Alcalá </a:t>
            </a:r>
            <a:r>
              <a:rPr lang="fr-FR" dirty="0" err="1">
                <a:latin typeface="Montserrat"/>
              </a:rPr>
              <a:t>del</a:t>
            </a:r>
            <a:r>
              <a:rPr lang="fr-FR" dirty="0">
                <a:latin typeface="Montserrat"/>
              </a:rPr>
              <a:t> Júcar est dominée par un joli château de type féodal, posé sur le rocher de la </a:t>
            </a:r>
            <a:r>
              <a:rPr lang="fr-FR" dirty="0" err="1">
                <a:latin typeface="Montserrat"/>
              </a:rPr>
              <a:t>Hoz</a:t>
            </a:r>
            <a:r>
              <a:rPr lang="fr-FR" dirty="0">
                <a:latin typeface="Montserrat"/>
              </a:rPr>
              <a:t> </a:t>
            </a:r>
            <a:r>
              <a:rPr lang="fr-FR" dirty="0" err="1">
                <a:latin typeface="Montserrat"/>
              </a:rPr>
              <a:t>del</a:t>
            </a:r>
            <a:r>
              <a:rPr lang="fr-FR" dirty="0">
                <a:latin typeface="Montserrat"/>
              </a:rPr>
              <a:t> Jucar. D'origine almohade, datant du XIIe siècle, il est composé d'une tour pentagonale et de deux tourelles circulaires à angle droit. Il offre un panorama vertigineux sur la ville.</a:t>
            </a:r>
            <a:endParaRPr lang="fr-FR" dirty="0"/>
          </a:p>
        </p:txBody>
      </p:sp>
    </p:spTree>
    <p:extLst>
      <p:ext uri="{BB962C8B-B14F-4D97-AF65-F5344CB8AC3E}">
        <p14:creationId xmlns:p14="http://schemas.microsoft.com/office/powerpoint/2010/main" val="10073580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0" y="1685369"/>
            <a:ext cx="6363223" cy="2862322"/>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effectLst/>
                <a:cs typeface="Arial" panose="020B0604020202020204" pitchFamily="34" charset="0"/>
              </a:rPr>
              <a:t>Le nom de la ville vient du terme arabe </a:t>
            </a:r>
            <a:r>
              <a:rPr kumimoji="0" lang="fr-FR" altLang="fr-FR" b="0" i="1" u="none" strike="noStrike" cap="none" normalizeH="0" baseline="0" dirty="0" smtClean="0">
                <a:ln>
                  <a:noFill/>
                </a:ln>
                <a:effectLst/>
                <a:cs typeface="Arial" panose="020B0604020202020204" pitchFamily="34" charset="0"/>
              </a:rPr>
              <a:t>Al-</a:t>
            </a:r>
            <a:r>
              <a:rPr kumimoji="0" lang="fr-FR" altLang="fr-FR" b="0" i="1" u="none" strike="noStrike" cap="none" normalizeH="0" baseline="0" dirty="0" err="1" smtClean="0">
                <a:ln>
                  <a:noFill/>
                </a:ln>
                <a:effectLst/>
                <a:cs typeface="Arial" panose="020B0604020202020204" pitchFamily="34" charset="0"/>
              </a:rPr>
              <a:t>Kala</a:t>
            </a:r>
            <a:r>
              <a:rPr kumimoji="0" lang="fr-FR" altLang="fr-FR" b="0" i="0" u="none" strike="noStrike" cap="none" normalizeH="0" baseline="0" dirty="0" smtClean="0">
                <a:ln>
                  <a:noFill/>
                </a:ln>
                <a:effectLst/>
                <a:cs typeface="Arial" panose="020B0604020202020204" pitchFamily="34" charset="0"/>
              </a:rPr>
              <a:t>, qui signifie « le château », la forteresse ou le fortin. Cette ville arabe fut conquise par </a:t>
            </a:r>
            <a:r>
              <a:rPr kumimoji="0" lang="fr-FR" altLang="fr-FR" b="0" i="0" u="none" strike="noStrike" cap="none" normalizeH="0" baseline="0" dirty="0" smtClean="0">
                <a:ln>
                  <a:noFill/>
                </a:ln>
                <a:effectLst/>
                <a:cs typeface="Arial" panose="020B0604020202020204" pitchFamily="34" charset="0"/>
                <a:hlinkClick r:id="rId2" tooltip="Alphonse VIII de Castille"/>
              </a:rPr>
              <a:t>Alphonse VIII de Castille</a:t>
            </a:r>
            <a:r>
              <a:rPr kumimoji="0" lang="fr-FR" altLang="fr-FR" b="0" i="0" u="none" strike="noStrike" cap="none" normalizeH="0" baseline="0" dirty="0" smtClean="0">
                <a:ln>
                  <a:noFill/>
                </a:ln>
                <a:effectLst/>
                <a:cs typeface="Arial" panose="020B0604020202020204" pitchFamily="34" charset="0"/>
              </a:rPr>
              <a:t>, en l'an 1213. Une fois conquise, la commune fut repeuplée par des habitants d'</a:t>
            </a:r>
            <a:r>
              <a:rPr kumimoji="0" lang="fr-FR" altLang="fr-FR" b="0" i="0" u="none" strike="noStrike" cap="none" normalizeH="0" baseline="0" dirty="0" err="1" smtClean="0">
                <a:ln>
                  <a:noFill/>
                </a:ln>
                <a:effectLst/>
                <a:cs typeface="Arial" panose="020B0604020202020204" pitchFamily="34" charset="0"/>
                <a:hlinkClick r:id="rId3" tooltip="Alarcón"/>
              </a:rPr>
              <a:t>Alarcón</a:t>
            </a:r>
            <a:r>
              <a:rPr kumimoji="0" lang="fr-FR" altLang="fr-FR" b="0" i="0" u="none" strike="noStrike" cap="none" normalizeH="0" baseline="0" dirty="0" smtClean="0">
                <a:ln>
                  <a:noFill/>
                </a:ln>
                <a:effectLst/>
                <a:cs typeface="Arial" panose="020B0604020202020204" pitchFamily="34" charset="0"/>
              </a:rPr>
              <a:t>.</a:t>
            </a:r>
            <a:endParaRPr kumimoji="0" lang="fr-FR" altLang="fr-FR" b="0" i="0" u="none"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effectLst/>
                <a:cs typeface="Arial" panose="020B0604020202020204" pitchFamily="34" charset="0"/>
              </a:rPr>
              <a:t>Vers le milieu du </a:t>
            </a:r>
            <a:r>
              <a:rPr kumimoji="0" lang="fr-FR" altLang="fr-FR" b="0" i="0" u="none" strike="noStrike" cap="none" normalizeH="0" baseline="0" dirty="0" err="1" smtClean="0">
                <a:ln>
                  <a:noFill/>
                </a:ln>
                <a:effectLst/>
                <a:cs typeface="Arial" panose="020B0604020202020204" pitchFamily="34" charset="0"/>
              </a:rPr>
              <a:t>xv</a:t>
            </a:r>
            <a:r>
              <a:rPr kumimoji="0" lang="fr-FR" altLang="fr-FR" b="0" i="0" u="none" strike="noStrike" cap="none" normalizeH="0" baseline="30000" dirty="0" err="1" smtClean="0">
                <a:ln>
                  <a:noFill/>
                </a:ln>
                <a:effectLst/>
                <a:cs typeface="Arial" panose="020B0604020202020204" pitchFamily="34" charset="0"/>
              </a:rPr>
              <a:t>e</a:t>
            </a:r>
            <a:r>
              <a:rPr kumimoji="0" lang="fr-FR" altLang="fr-FR" b="0" i="0" u="none" strike="noStrike" cap="none" normalizeH="0" baseline="0" dirty="0" smtClean="0">
                <a:ln>
                  <a:noFill/>
                </a:ln>
                <a:effectLst/>
                <a:cs typeface="Arial" panose="020B0604020202020204" pitchFamily="34" charset="0"/>
              </a:rPr>
              <a:t> siècle, le château, propriété de Juan Pacheco, marquis de </a:t>
            </a:r>
            <a:r>
              <a:rPr kumimoji="0" lang="fr-FR" altLang="fr-FR" b="0" i="0" u="none" strike="noStrike" cap="none" normalizeH="0" baseline="0" dirty="0" smtClean="0">
                <a:ln>
                  <a:noFill/>
                </a:ln>
                <a:effectLst/>
                <a:cs typeface="Arial" panose="020B0604020202020204" pitchFamily="34" charset="0"/>
                <a:hlinkClick r:id="rId4" tooltip="Villena"/>
              </a:rPr>
              <a:t>Villena</a:t>
            </a:r>
            <a:r>
              <a:rPr kumimoji="0" lang="fr-FR" altLang="fr-FR" b="0" i="0" u="none" strike="noStrike" cap="none" normalizeH="0" baseline="0" dirty="0" smtClean="0">
                <a:ln>
                  <a:noFill/>
                </a:ln>
                <a:effectLst/>
                <a:cs typeface="Arial" panose="020B0604020202020204" pitchFamily="34" charset="0"/>
              </a:rPr>
              <a:t>, fut rénové.</a:t>
            </a:r>
            <a:endParaRPr kumimoji="0" lang="fr-FR" altLang="fr-FR" b="0" i="0" u="none"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effectLst/>
                <a:cs typeface="Arial" panose="020B0604020202020204" pitchFamily="34" charset="0"/>
              </a:rPr>
              <a:t>Cette commune était l'un des postes de douane sur la route du Chemin Royal de Madrid à Valence. Son pont, datant de l'époque romaine, fut rénové au </a:t>
            </a:r>
            <a:r>
              <a:rPr kumimoji="0" lang="fr-FR" altLang="fr-FR" b="0" i="0" u="none" strike="noStrike" cap="none" normalizeH="0" baseline="0" dirty="0" err="1" smtClean="0">
                <a:ln>
                  <a:noFill/>
                </a:ln>
                <a:effectLst/>
                <a:cs typeface="Arial" panose="020B0604020202020204" pitchFamily="34" charset="0"/>
              </a:rPr>
              <a:t>xviii</a:t>
            </a:r>
            <a:r>
              <a:rPr kumimoji="0" lang="fr-FR" altLang="fr-FR" b="0" i="0" u="none" strike="noStrike" cap="none" normalizeH="0" baseline="30000" dirty="0" err="1" smtClean="0">
                <a:ln>
                  <a:noFill/>
                </a:ln>
                <a:effectLst/>
                <a:cs typeface="Arial" panose="020B0604020202020204" pitchFamily="34" charset="0"/>
              </a:rPr>
              <a:t>e</a:t>
            </a:r>
            <a:r>
              <a:rPr kumimoji="0" lang="fr-FR" altLang="fr-FR" b="0" i="0" u="none" strike="noStrike" cap="none" normalizeH="0" baseline="0" dirty="0" smtClean="0">
                <a:ln>
                  <a:noFill/>
                </a:ln>
                <a:effectLst/>
                <a:cs typeface="Arial" panose="020B0604020202020204" pitchFamily="34" charset="0"/>
              </a:rPr>
              <a:t> siècle</a:t>
            </a:r>
            <a:endParaRPr kumimoji="0" lang="fr-FR" altLang="fr-FR" b="0" i="0" u="none" strike="noStrike" cap="none" normalizeH="0" baseline="0" dirty="0" smtClean="0">
              <a:ln>
                <a:noFill/>
              </a:ln>
              <a:effectLst/>
            </a:endParaRPr>
          </a:p>
        </p:txBody>
      </p:sp>
      <p:pic>
        <p:nvPicPr>
          <p:cNvPr id="3" name="Picture 2" descr="Logotipo Turismo AlcalÃ¡ del JÃºcar"/>
          <p:cNvPicPr>
            <a:picLocks noChangeAspect="1" noChangeArrowheads="1"/>
          </p:cNvPicPr>
          <p:nvPr/>
        </p:nvPicPr>
        <p:blipFill rotWithShape="1">
          <a:blip r:embed="rId5">
            <a:extLst>
              <a:ext uri="{28A0092B-C50C-407E-A947-70E740481C1C}">
                <a14:useLocalDpi xmlns:a14="http://schemas.microsoft.com/office/drawing/2010/main" val="0"/>
              </a:ext>
            </a:extLst>
          </a:blip>
          <a:srcRect r="41499"/>
          <a:stretch/>
        </p:blipFill>
        <p:spPr bwMode="auto">
          <a:xfrm>
            <a:off x="528724" y="113885"/>
            <a:ext cx="5506190" cy="1464393"/>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39593" y="0"/>
            <a:ext cx="5752407" cy="6858000"/>
          </a:xfrm>
          <a:prstGeom prst="rect">
            <a:avLst/>
          </a:prstGeom>
        </p:spPr>
      </p:pic>
      <p:sp>
        <p:nvSpPr>
          <p:cNvPr id="5" name="Rectangle 4"/>
          <p:cNvSpPr/>
          <p:nvPr/>
        </p:nvSpPr>
        <p:spPr>
          <a:xfrm>
            <a:off x="0" y="4547691"/>
            <a:ext cx="6096000" cy="2031325"/>
          </a:xfrm>
          <a:prstGeom prst="rect">
            <a:avLst/>
          </a:prstGeom>
        </p:spPr>
        <p:txBody>
          <a:bodyPr>
            <a:spAutoFit/>
          </a:bodyPr>
          <a:lstStyle/>
          <a:p>
            <a:pPr fontAlgn="base"/>
            <a:r>
              <a:rPr lang="fr-FR" dirty="0" smtClean="0">
                <a:latin typeface="Open Sans"/>
              </a:rPr>
              <a:t>Ce </a:t>
            </a:r>
            <a:r>
              <a:rPr lang="fr-FR" dirty="0">
                <a:latin typeface="Open Sans"/>
              </a:rPr>
              <a:t>château est impressionnant pour sa situation dominante, sur le rocher de la </a:t>
            </a:r>
            <a:r>
              <a:rPr lang="fr-FR" dirty="0" err="1">
                <a:latin typeface="Open Sans"/>
              </a:rPr>
              <a:t>Hoz</a:t>
            </a:r>
            <a:r>
              <a:rPr lang="fr-FR" dirty="0">
                <a:latin typeface="Open Sans"/>
              </a:rPr>
              <a:t> </a:t>
            </a:r>
            <a:r>
              <a:rPr lang="fr-FR" dirty="0" err="1">
                <a:latin typeface="Open Sans"/>
              </a:rPr>
              <a:t>del</a:t>
            </a:r>
            <a:r>
              <a:rPr lang="fr-FR" dirty="0">
                <a:latin typeface="Open Sans"/>
              </a:rPr>
              <a:t> Jucar. C'est un bâtiment d'origine almohade datant du XIIe siècles. Les vues y sont magnifiques. Son intérieur vaut vraiment le coup d’œil. C'est un détour qui vaut la peine pour les passionnés de châteaux. On ne regrette pas la visite de cet endroit.</a:t>
            </a:r>
          </a:p>
        </p:txBody>
      </p:sp>
    </p:spTree>
    <p:extLst>
      <p:ext uri="{BB962C8B-B14F-4D97-AF65-F5344CB8AC3E}">
        <p14:creationId xmlns:p14="http://schemas.microsoft.com/office/powerpoint/2010/main" val="42475728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10411"/>
          <a:stretch/>
        </p:blipFill>
        <p:spPr>
          <a:xfrm>
            <a:off x="0" y="0"/>
            <a:ext cx="12192000" cy="6858000"/>
          </a:xfrm>
          <a:prstGeom prst="rect">
            <a:avLst/>
          </a:prstGeom>
        </p:spPr>
      </p:pic>
      <p:pic>
        <p:nvPicPr>
          <p:cNvPr id="3" name="Picture 4" descr="AlcalÃ¡ del JÃºc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8911" y="398963"/>
            <a:ext cx="3552612" cy="1104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83144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815081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72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929028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rot="5400000">
            <a:off x="6506228" y="1172227"/>
            <a:ext cx="6858000" cy="4513545"/>
          </a:xfrm>
          <a:prstGeom prst="rect">
            <a:avLst/>
          </a:prstGeom>
        </p:spPr>
      </p:pic>
      <p:pic>
        <p:nvPicPr>
          <p:cNvPr id="4" name="Image 3"/>
          <p:cNvPicPr>
            <a:picLocks noChangeAspect="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tretch>
            <a:fillRect/>
          </a:stretch>
        </p:blipFill>
        <p:spPr>
          <a:xfrm rot="5400000">
            <a:off x="2300027" y="1608093"/>
            <a:ext cx="6858000" cy="3641811"/>
          </a:xfrm>
          <a:prstGeom prst="rect">
            <a:avLst/>
          </a:prstGeom>
        </p:spPr>
      </p:pic>
      <p:pic>
        <p:nvPicPr>
          <p:cNvPr id="5" name="Image 4"/>
          <p:cNvPicPr>
            <a:picLocks noChangeAspect="1"/>
          </p:cNvPicPr>
          <p:nvPr/>
        </p:nvPicPr>
        <p:blipFill>
          <a:blip r:embed="rId6" cstate="print">
            <a:extLst>
              <a:ext uri="{BEBA8EAE-BF5A-486C-A8C5-ECC9F3942E4B}">
                <a14:imgProps xmlns:a14="http://schemas.microsoft.com/office/drawing/2010/main">
                  <a14:imgLayer r:embed="rId7">
                    <a14:imgEffect>
                      <a14:brightnessContrast bright="20000"/>
                    </a14:imgEffect>
                  </a14:imgLayer>
                </a14:imgProps>
              </a:ext>
              <a:ext uri="{28A0092B-C50C-407E-A947-70E740481C1C}">
                <a14:useLocalDpi xmlns:a14="http://schemas.microsoft.com/office/drawing/2010/main" val="0"/>
              </a:ext>
            </a:extLst>
          </a:blip>
          <a:stretch>
            <a:fillRect/>
          </a:stretch>
        </p:blipFill>
        <p:spPr>
          <a:xfrm rot="5400000">
            <a:off x="-1552184" y="1560533"/>
            <a:ext cx="6858000" cy="3736932"/>
          </a:xfrm>
          <a:prstGeom prst="rect">
            <a:avLst/>
          </a:prstGeom>
        </p:spPr>
      </p:pic>
    </p:spTree>
    <p:extLst>
      <p:ext uri="{BB962C8B-B14F-4D97-AF65-F5344CB8AC3E}">
        <p14:creationId xmlns:p14="http://schemas.microsoft.com/office/powerpoint/2010/main" val="40431568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893523" y="896975"/>
            <a:ext cx="6096000" cy="369332"/>
          </a:xfrm>
          <a:prstGeom prst="rect">
            <a:avLst/>
          </a:prstGeom>
        </p:spPr>
        <p:txBody>
          <a:bodyPr>
            <a:spAutoFit/>
          </a:bodyPr>
          <a:lstStyle/>
          <a:p>
            <a:pPr fontAlgn="base"/>
            <a:r>
              <a:rPr lang="fr-FR" dirty="0" smtClean="0">
                <a:solidFill>
                  <a:srgbClr val="4A4A4A"/>
                </a:solidFill>
                <a:latin typeface="Open Sans"/>
              </a:rPr>
              <a:t>.</a:t>
            </a:r>
            <a:endParaRPr lang="fr-FR" b="0" i="0" dirty="0">
              <a:solidFill>
                <a:srgbClr val="4A4A4A"/>
              </a:solidFill>
              <a:effectLst/>
              <a:latin typeface="Open Sans"/>
            </a:endParaRPr>
          </a:p>
        </p:txBody>
      </p:sp>
      <p:sp>
        <p:nvSpPr>
          <p:cNvPr id="3" name="Rectangle 2"/>
          <p:cNvSpPr/>
          <p:nvPr/>
        </p:nvSpPr>
        <p:spPr>
          <a:xfrm>
            <a:off x="292274" y="411002"/>
            <a:ext cx="6096000" cy="6186309"/>
          </a:xfrm>
          <a:prstGeom prst="rect">
            <a:avLst/>
          </a:prstGeom>
        </p:spPr>
        <p:txBody>
          <a:bodyPr>
            <a:spAutoFit/>
          </a:bodyPr>
          <a:lstStyle/>
          <a:p>
            <a:r>
              <a:rPr lang="fr-FR" altLang="fr-FR" dirty="0">
                <a:solidFill>
                  <a:srgbClr val="222222"/>
                </a:solidFill>
                <a:latin typeface="inherit"/>
              </a:rPr>
              <a:t>Dans le centre historique d'Alcalá </a:t>
            </a:r>
            <a:r>
              <a:rPr lang="fr-FR" altLang="fr-FR" dirty="0" err="1">
                <a:solidFill>
                  <a:srgbClr val="222222"/>
                </a:solidFill>
                <a:latin typeface="inherit"/>
              </a:rPr>
              <a:t>del</a:t>
            </a:r>
            <a:r>
              <a:rPr lang="fr-FR" altLang="fr-FR" dirty="0">
                <a:solidFill>
                  <a:srgbClr val="222222"/>
                </a:solidFill>
                <a:latin typeface="inherit"/>
              </a:rPr>
              <a:t> Júcar, vous trouverez deux des grottes les plus historiques de la ville. </a:t>
            </a:r>
            <a:r>
              <a:rPr lang="fr-FR" altLang="fr-FR" b="1" dirty="0">
                <a:latin typeface="inherit"/>
              </a:rPr>
              <a:t>C'est la grotte </a:t>
            </a:r>
            <a:r>
              <a:rPr lang="fr-FR" altLang="fr-FR" b="1" dirty="0" err="1">
                <a:latin typeface="inherit"/>
              </a:rPr>
              <a:t>Garadén</a:t>
            </a:r>
            <a:r>
              <a:rPr lang="fr-FR" altLang="fr-FR" b="1" dirty="0">
                <a:latin typeface="inherit"/>
              </a:rPr>
              <a:t> et la grotte du diable</a:t>
            </a:r>
            <a:r>
              <a:rPr lang="fr-FR" altLang="fr-FR" dirty="0">
                <a:solidFill>
                  <a:srgbClr val="222222"/>
                </a:solidFill>
                <a:latin typeface="inherit"/>
              </a:rPr>
              <a:t>. Le </a:t>
            </a:r>
            <a:r>
              <a:rPr lang="fr-FR" altLang="fr-FR" dirty="0" err="1">
                <a:solidFill>
                  <a:srgbClr val="222222"/>
                </a:solidFill>
                <a:latin typeface="inherit"/>
              </a:rPr>
              <a:t>Garadén</a:t>
            </a:r>
            <a:r>
              <a:rPr lang="fr-FR" altLang="fr-FR" dirty="0">
                <a:solidFill>
                  <a:srgbClr val="222222"/>
                </a:solidFill>
                <a:latin typeface="inherit"/>
              </a:rPr>
              <a:t> est le plus ancien des deux; on pense qu'il a été construit à l'époque arabe et qu'il possède un large point de vue. La fonction de cette grotte était guerrière: Alcalá </a:t>
            </a:r>
            <a:r>
              <a:rPr lang="fr-FR" altLang="fr-FR" dirty="0" err="1">
                <a:solidFill>
                  <a:srgbClr val="222222"/>
                </a:solidFill>
                <a:latin typeface="inherit"/>
              </a:rPr>
              <a:t>del</a:t>
            </a:r>
            <a:r>
              <a:rPr lang="fr-FR" altLang="fr-FR" dirty="0">
                <a:solidFill>
                  <a:srgbClr val="222222"/>
                </a:solidFill>
                <a:latin typeface="inherit"/>
              </a:rPr>
              <a:t> Júcar était située sur la voie royale de Castille à </a:t>
            </a:r>
            <a:r>
              <a:rPr lang="fr-FR" altLang="fr-FR" dirty="0" err="1">
                <a:solidFill>
                  <a:srgbClr val="222222"/>
                </a:solidFill>
                <a:latin typeface="inherit"/>
              </a:rPr>
              <a:t>Levante</a:t>
            </a:r>
            <a:r>
              <a:rPr lang="fr-FR" altLang="fr-FR" dirty="0">
                <a:solidFill>
                  <a:srgbClr val="222222"/>
                </a:solidFill>
                <a:latin typeface="inherit"/>
              </a:rPr>
              <a:t> et toute personne venant de Castille à </a:t>
            </a:r>
            <a:r>
              <a:rPr lang="fr-FR" altLang="fr-FR" dirty="0" err="1">
                <a:solidFill>
                  <a:srgbClr val="222222"/>
                </a:solidFill>
                <a:latin typeface="inherit"/>
              </a:rPr>
              <a:t>Levante</a:t>
            </a:r>
            <a:r>
              <a:rPr lang="fr-FR" altLang="fr-FR" dirty="0">
                <a:solidFill>
                  <a:srgbClr val="222222"/>
                </a:solidFill>
                <a:latin typeface="inherit"/>
              </a:rPr>
              <a:t> ou inversement devait s'acquitter des taxes correspondantes sur le pont romain. Ensuite, la grotte du roi </a:t>
            </a:r>
            <a:r>
              <a:rPr lang="fr-FR" altLang="fr-FR" dirty="0" err="1">
                <a:solidFill>
                  <a:srgbClr val="222222"/>
                </a:solidFill>
                <a:latin typeface="inherit"/>
              </a:rPr>
              <a:t>Garadén</a:t>
            </a:r>
            <a:r>
              <a:rPr lang="fr-FR" altLang="fr-FR" dirty="0">
                <a:solidFill>
                  <a:srgbClr val="222222"/>
                </a:solidFill>
                <a:latin typeface="inherit"/>
              </a:rPr>
              <a:t> servait de sentinelle; du point de vue de cette grotte, ils surveillaient le passage de la rivière, empêchant les gens de traverser le pont romain et évitant de payer des impôts. Avec l'arrivée dans la région des chrétiens et l'expulsion des maures, on ne savait pas quelle utilité de donner à la grotte. À la fin, il fut transformé en gros pigeons, pour la reproduction et la reproduction, perdant ainsi sa fonction guerrière. Dans la vallée d'Alcalá </a:t>
            </a:r>
            <a:r>
              <a:rPr lang="fr-FR" altLang="fr-FR" dirty="0" err="1">
                <a:solidFill>
                  <a:srgbClr val="222222"/>
                </a:solidFill>
                <a:latin typeface="inherit"/>
              </a:rPr>
              <a:t>del</a:t>
            </a:r>
            <a:r>
              <a:rPr lang="fr-FR" altLang="fr-FR" dirty="0">
                <a:solidFill>
                  <a:srgbClr val="222222"/>
                </a:solidFill>
                <a:latin typeface="inherit"/>
              </a:rPr>
              <a:t> Júcar, beaucoup de pigeons «courageux» ont été élevés jusque dans les années 50, en raison des nombreuses croyances de la population selon lesquelles le bouillon de pigeon était très apaisant. </a:t>
            </a:r>
            <a:endParaRPr lang="fr-FR" dirty="0"/>
          </a:p>
        </p:txBody>
      </p:sp>
      <p:pic>
        <p:nvPicPr>
          <p:cNvPr id="2050" name="Picture 2" descr="https://3.bp.blogspot.com/-_pjkfeXfMYE/Wl790MWPsrI/AAAAAAAAA3w/7fSgVE4XM24RIvpS6cu7zUZcjvnN50rLACPcBGAYYCw/s640/201801-03%2BRubial%2BSAM_985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1737" y="0"/>
            <a:ext cx="531103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12181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475988" y="1282197"/>
            <a:ext cx="5323562" cy="4406343"/>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solidFill>
                  <a:srgbClr val="222222"/>
                </a:solidFill>
                <a:effectLst/>
                <a:latin typeface="inherit"/>
              </a:rPr>
              <a:t>Juste en dessous de la grotte </a:t>
            </a:r>
            <a:r>
              <a:rPr kumimoji="0" lang="fr-FR" altLang="fr-FR" b="0" i="0" u="none" strike="noStrike" cap="none" normalizeH="0" baseline="0" dirty="0" err="1" smtClean="0">
                <a:ln>
                  <a:noFill/>
                </a:ln>
                <a:solidFill>
                  <a:srgbClr val="222222"/>
                </a:solidFill>
                <a:effectLst/>
                <a:latin typeface="inherit"/>
              </a:rPr>
              <a:t>Garadén</a:t>
            </a:r>
            <a:r>
              <a:rPr kumimoji="0" lang="fr-FR" altLang="fr-FR" b="0" i="0" u="none" strike="noStrike" cap="none" normalizeH="0" baseline="0" dirty="0" smtClean="0">
                <a:ln>
                  <a:noFill/>
                </a:ln>
                <a:solidFill>
                  <a:srgbClr val="222222"/>
                </a:solidFill>
                <a:effectLst/>
                <a:latin typeface="inherit"/>
              </a:rPr>
              <a:t>, à environ trois rues en bas de la ville, se trouve </a:t>
            </a:r>
            <a:r>
              <a:rPr kumimoji="0" lang="fr-FR" altLang="fr-FR" b="1" i="0" u="none" strike="noStrike" cap="none" normalizeH="0" baseline="0" dirty="0" smtClean="0">
                <a:ln>
                  <a:noFill/>
                </a:ln>
                <a:solidFill>
                  <a:srgbClr val="222222"/>
                </a:solidFill>
                <a:effectLst/>
                <a:latin typeface="inherit"/>
              </a:rPr>
              <a:t>la grotte du diable</a:t>
            </a:r>
            <a:r>
              <a:rPr kumimoji="0" lang="fr-FR" altLang="fr-FR" b="0" i="0" u="none" strike="noStrike" cap="none" normalizeH="0" baseline="0" dirty="0" smtClean="0">
                <a:ln>
                  <a:noFill/>
                </a:ln>
                <a:solidFill>
                  <a:srgbClr val="222222"/>
                </a:solidFill>
                <a:effectLst/>
                <a:latin typeface="inherit"/>
              </a:rPr>
              <a:t> Cette grotte date de 1905 et, à ce jour, nous savons qu'elle a été fouillée autrefois par une famille aisée pour y installer son bétail et servir également de cave. Actuellement, ils sont reliés par l'intérieur de la montagne, par une échelle en métal. Ils sont visités ensemble. En 1980, Juan José </a:t>
            </a:r>
            <a:r>
              <a:rPr kumimoji="0" lang="fr-FR" altLang="fr-FR" b="0" i="0" u="none" strike="noStrike" cap="none" normalizeH="0" baseline="0" dirty="0" err="1" smtClean="0">
                <a:ln>
                  <a:noFill/>
                </a:ln>
                <a:solidFill>
                  <a:srgbClr val="222222"/>
                </a:solidFill>
                <a:effectLst/>
                <a:latin typeface="inherit"/>
              </a:rPr>
              <a:t>Martínez</a:t>
            </a:r>
            <a:r>
              <a:rPr kumimoji="0" lang="fr-FR" altLang="fr-FR" b="0" i="0" u="none" strike="noStrike" cap="none" normalizeH="0" baseline="0" dirty="0" smtClean="0">
                <a:ln>
                  <a:noFill/>
                </a:ln>
                <a:solidFill>
                  <a:srgbClr val="222222"/>
                </a:solidFill>
                <a:effectLst/>
                <a:latin typeface="inherit"/>
              </a:rPr>
              <a:t> García, </a:t>
            </a:r>
            <a:r>
              <a:rPr kumimoji="0" lang="fr-FR" altLang="fr-FR" b="0" i="0" u="none" strike="noStrike" cap="none" normalizeH="0" baseline="0" dirty="0" err="1" smtClean="0">
                <a:ln>
                  <a:noFill/>
                </a:ln>
                <a:solidFill>
                  <a:srgbClr val="222222"/>
                </a:solidFill>
                <a:effectLst/>
                <a:latin typeface="inherit"/>
              </a:rPr>
              <a:t>Almanseño</a:t>
            </a:r>
            <a:r>
              <a:rPr kumimoji="0" lang="fr-FR" altLang="fr-FR" b="0" i="0" u="none" strike="noStrike" cap="none" normalizeH="0" baseline="0" dirty="0" smtClean="0">
                <a:ln>
                  <a:noFill/>
                </a:ln>
                <a:solidFill>
                  <a:srgbClr val="222222"/>
                </a:solidFill>
                <a:effectLst/>
                <a:latin typeface="inherit"/>
              </a:rPr>
              <a:t> de naissance, s’installa à Alcalá </a:t>
            </a:r>
            <a:r>
              <a:rPr kumimoji="0" lang="fr-FR" altLang="fr-FR" b="0" i="0" u="none" strike="noStrike" cap="none" normalizeH="0" baseline="0" dirty="0" err="1" smtClean="0">
                <a:ln>
                  <a:noFill/>
                </a:ln>
                <a:solidFill>
                  <a:srgbClr val="222222"/>
                </a:solidFill>
                <a:effectLst/>
                <a:latin typeface="inherit"/>
              </a:rPr>
              <a:t>del</a:t>
            </a:r>
            <a:r>
              <a:rPr kumimoji="0" lang="fr-FR" altLang="fr-FR" b="0" i="0" u="none" strike="noStrike" cap="none" normalizeH="0" baseline="0" dirty="0" smtClean="0">
                <a:ln>
                  <a:noFill/>
                </a:ln>
                <a:solidFill>
                  <a:srgbClr val="222222"/>
                </a:solidFill>
                <a:effectLst/>
                <a:latin typeface="inherit"/>
              </a:rPr>
              <a:t> Júcar et, avec sa famille, ils conditionnèrent et amélioraient progressivement les grottes à des fins touristiques. Elles sont ouvertes de façon continue depuis son ouverture ,un bar  Une caractéristique bien connue des grottes est leur température agréable: elles sont constamment maintenues à 18 ° C, sans aucun type de climatisation.</a:t>
            </a:r>
            <a:r>
              <a:rPr kumimoji="0" lang="fr-FR" altLang="fr-FR" b="0" i="0" u="none" strike="noStrike" cap="none" normalizeH="0" baseline="0" dirty="0" smtClean="0">
                <a:ln>
                  <a:noFill/>
                </a:ln>
                <a:solidFill>
                  <a:schemeClr val="tx1"/>
                </a:solidFill>
                <a:effectLst/>
              </a:rPr>
              <a:t> </a:t>
            </a:r>
            <a:endParaRPr kumimoji="0" lang="fr-FR" altLang="fr-FR" b="0" i="0" u="none" strike="noStrike" cap="none" normalizeH="0" baseline="0" dirty="0" smtClean="0">
              <a:ln>
                <a:noFill/>
              </a:ln>
              <a:solidFill>
                <a:schemeClr val="tx1"/>
              </a:solidFill>
              <a:effectLst/>
              <a:latin typeface="Arial" panose="020B0604020202020204" pitchFamily="34" charset="0"/>
            </a:endParaRPr>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46520" y="0"/>
            <a:ext cx="5745480" cy="3368168"/>
          </a:xfrm>
          <a:prstGeom prst="rect">
            <a:avLst/>
          </a:prstGeo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46520" y="3485368"/>
            <a:ext cx="5745480" cy="3368168"/>
          </a:xfrm>
          <a:prstGeom prst="rect">
            <a:avLst/>
          </a:prstGeom>
        </p:spPr>
      </p:pic>
    </p:spTree>
    <p:extLst>
      <p:ext uri="{BB962C8B-B14F-4D97-AF65-F5344CB8AC3E}">
        <p14:creationId xmlns:p14="http://schemas.microsoft.com/office/powerpoint/2010/main" val="17704898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2630466" y="330606"/>
            <a:ext cx="6714970" cy="923330"/>
          </a:xfrm>
          <a:prstGeom prst="rect">
            <a:avLst/>
          </a:prstGeom>
          <a:solidFill>
            <a:srgbClr val="F4F4F4"/>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3174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2400" b="1" i="0" u="none" strike="noStrike" cap="none" normalizeH="0" baseline="0" dirty="0" smtClean="0">
                <a:ln>
                  <a:noFill/>
                </a:ln>
                <a:solidFill>
                  <a:srgbClr val="4A4A4A"/>
                </a:solidFill>
                <a:effectLst/>
                <a:latin typeface="Montserrat"/>
              </a:rPr>
              <a:t>Las Cuevas Del </a:t>
            </a:r>
            <a:r>
              <a:rPr kumimoji="0" lang="fr-FR" altLang="fr-FR" sz="2400" b="1" i="0" u="none" strike="noStrike" cap="none" normalizeH="0" baseline="0" dirty="0" err="1" smtClean="0">
                <a:ln>
                  <a:noFill/>
                </a:ln>
                <a:solidFill>
                  <a:srgbClr val="4A4A4A"/>
                </a:solidFill>
                <a:effectLst/>
                <a:latin typeface="Montserrat"/>
              </a:rPr>
              <a:t>Diablo</a:t>
            </a:r>
            <a:r>
              <a:rPr kumimoji="0" lang="fr-FR" altLang="fr-FR" sz="2400" b="1" i="0" u="none" strike="noStrike" cap="none" normalizeH="0" baseline="0" dirty="0" smtClean="0">
                <a:ln>
                  <a:noFill/>
                </a:ln>
                <a:solidFill>
                  <a:srgbClr val="4A4A4A"/>
                </a:solidFill>
                <a:effectLst/>
                <a:latin typeface="Montserrat"/>
              </a:rPr>
              <a:t> (Les grottes du diable)</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solidFill>
                  <a:srgbClr val="000000"/>
                </a:solidFill>
                <a:effectLst/>
                <a:latin typeface="Open Sans"/>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solidFill>
                  <a:srgbClr val="000000"/>
                </a:solidFill>
                <a:effectLst/>
                <a:latin typeface="Open Sans"/>
              </a:rPr>
              <a:t> </a:t>
            </a:r>
          </a:p>
        </p:txBody>
      </p:sp>
      <p:pic>
        <p:nvPicPr>
          <p:cNvPr id="7" name="Imag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17036" y="1380514"/>
            <a:ext cx="4523232" cy="2593848"/>
          </a:xfrm>
          <a:prstGeom prst="rect">
            <a:avLst/>
          </a:prstGeom>
        </p:spPr>
      </p:pic>
      <p:pic>
        <p:nvPicPr>
          <p:cNvPr id="8" name="Imag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70" y="1383562"/>
            <a:ext cx="4507992" cy="2590800"/>
          </a:xfrm>
          <a:prstGeom prst="rect">
            <a:avLst/>
          </a:prstGeom>
        </p:spPr>
      </p:pic>
      <p:pic>
        <p:nvPicPr>
          <p:cNvPr id="9" name="Imag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82838" y="4100940"/>
            <a:ext cx="4501896" cy="2501613"/>
          </a:xfrm>
          <a:prstGeom prst="rect">
            <a:avLst/>
          </a:prstGeom>
        </p:spPr>
      </p:pic>
    </p:spTree>
    <p:extLst>
      <p:ext uri="{BB962C8B-B14F-4D97-AF65-F5344CB8AC3E}">
        <p14:creationId xmlns:p14="http://schemas.microsoft.com/office/powerpoint/2010/main" val="37833448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15060159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886687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954836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alcaladeljucar.net/wp-content/uploads/2015/02/alcala-inici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4"/>
          <p:cNvSpPr>
            <a:spLocks noChangeArrowheads="1"/>
          </p:cNvSpPr>
          <p:nvPr/>
        </p:nvSpPr>
        <p:spPr bwMode="auto">
          <a:xfrm>
            <a:off x="4597052" y="5106541"/>
            <a:ext cx="6019800" cy="1267022"/>
          </a:xfrm>
          <a:prstGeom prst="rect">
            <a:avLst/>
          </a:prstGeom>
          <a:noFill/>
          <a:ln w="9525">
            <a:noFill/>
            <a:miter lim="800000"/>
            <a:headEnd/>
            <a:tailEnd/>
          </a:ln>
          <a:effectLst/>
        </p:spPr>
        <p:txBody>
          <a:bodyPr vert="horz" wrap="square" lIns="0" tIns="-12696" rIns="0" bIns="-1269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2100" b="0" i="0" u="none" strike="noStrike" cap="none" normalizeH="0" baseline="0" dirty="0" smtClean="0">
                <a:ln>
                  <a:noFill/>
                </a:ln>
                <a:solidFill>
                  <a:schemeClr val="bg1"/>
                </a:solidFill>
                <a:effectLst/>
                <a:latin typeface="inherit"/>
              </a:rPr>
              <a:t>Les rues étroites qui montent vers le château, les petites maisons, les escaliers raides, les vergers et bien sûr les grottes typiques font d’Alcalá </a:t>
            </a:r>
            <a:r>
              <a:rPr kumimoji="0" lang="fr-FR" altLang="fr-FR" sz="2100" b="0" i="0" u="none" strike="noStrike" cap="none" normalizeH="0" baseline="0" dirty="0" err="1" smtClean="0">
                <a:ln>
                  <a:noFill/>
                </a:ln>
                <a:solidFill>
                  <a:schemeClr val="bg1"/>
                </a:solidFill>
                <a:effectLst/>
                <a:latin typeface="inherit"/>
              </a:rPr>
              <a:t>del</a:t>
            </a:r>
            <a:r>
              <a:rPr kumimoji="0" lang="fr-FR" altLang="fr-FR" sz="2100" b="0" i="0" u="none" strike="noStrike" cap="none" normalizeH="0" baseline="0" dirty="0" smtClean="0">
                <a:ln>
                  <a:noFill/>
                </a:ln>
                <a:solidFill>
                  <a:schemeClr val="bg1"/>
                </a:solidFill>
                <a:effectLst/>
                <a:latin typeface="inherit"/>
              </a:rPr>
              <a:t> Júcar un complexe architectural et naturel unique.</a:t>
            </a:r>
            <a:r>
              <a:rPr kumimoji="0" lang="fr-FR" altLang="fr-FR" sz="800" b="0" i="0" u="none" strike="noStrike" cap="none" normalizeH="0" baseline="0" dirty="0" smtClean="0">
                <a:ln>
                  <a:noFill/>
                </a:ln>
                <a:solidFill>
                  <a:schemeClr val="bg1"/>
                </a:solidFill>
                <a:effectLst/>
              </a:rPr>
              <a:t> </a:t>
            </a:r>
            <a:endParaRPr kumimoji="0" lang="fr-FR" altLang="fr-FR" sz="1800" b="0" i="0" u="none" strike="noStrike" cap="none" normalizeH="0" baseline="0" dirty="0" smtClean="0">
              <a:ln>
                <a:noFill/>
              </a:ln>
              <a:solidFill>
                <a:schemeClr val="bg1"/>
              </a:solidFill>
              <a:effectLst/>
              <a:latin typeface="Arial" panose="020B0604020202020204" pitchFamily="34" charset="0"/>
            </a:endParaRPr>
          </a:p>
        </p:txBody>
      </p:sp>
    </p:spTree>
    <p:extLst>
      <p:ext uri="{BB962C8B-B14F-4D97-AF65-F5344CB8AC3E}">
        <p14:creationId xmlns:p14="http://schemas.microsoft.com/office/powerpoint/2010/main" val="10608479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65962" y="4898301"/>
            <a:ext cx="1622078" cy="1804847"/>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6716" y="633869"/>
            <a:ext cx="4127914" cy="1432925"/>
          </a:xfrm>
          <a:prstGeom prst="rect">
            <a:avLst/>
          </a:prstGeom>
        </p:spPr>
      </p:pic>
      <p:sp>
        <p:nvSpPr>
          <p:cNvPr id="4" name="ZoneTexte 3"/>
          <p:cNvSpPr txBox="1"/>
          <p:nvPr/>
        </p:nvSpPr>
        <p:spPr>
          <a:xfrm>
            <a:off x="939452" y="3382027"/>
            <a:ext cx="4647156" cy="369332"/>
          </a:xfrm>
          <a:prstGeom prst="rect">
            <a:avLst/>
          </a:prstGeom>
          <a:noFill/>
        </p:spPr>
        <p:txBody>
          <a:bodyPr wrap="square" rtlCol="0">
            <a:spAutoFit/>
          </a:bodyPr>
          <a:lstStyle/>
          <a:p>
            <a:r>
              <a:rPr lang="fr-FR" dirty="0" smtClean="0"/>
              <a:t>Commentaires du NET: photos perso</a:t>
            </a:r>
            <a:endParaRPr lang="fr-FR" dirty="0"/>
          </a:p>
        </p:txBody>
      </p:sp>
      <p:pic>
        <p:nvPicPr>
          <p:cNvPr id="9218" name="Picture 2" descr="Image du Blog ageheureux.centerblog.net"/>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037573" y="0"/>
            <a:ext cx="7154427" cy="6703148"/>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p:cNvSpPr txBox="1"/>
          <p:nvPr/>
        </p:nvSpPr>
        <p:spPr>
          <a:xfrm>
            <a:off x="939452" y="4001664"/>
            <a:ext cx="3807912" cy="646331"/>
          </a:xfrm>
          <a:prstGeom prst="rect">
            <a:avLst/>
          </a:prstGeom>
          <a:noFill/>
        </p:spPr>
        <p:txBody>
          <a:bodyPr wrap="square" rtlCol="0">
            <a:spAutoFit/>
          </a:bodyPr>
          <a:lstStyle/>
          <a:p>
            <a:r>
              <a:rPr lang="fr-FR" dirty="0" smtClean="0"/>
              <a:t>Musique </a:t>
            </a:r>
            <a:r>
              <a:rPr lang="fr-FR" b="1" dirty="0" err="1"/>
              <a:t>Marcin</a:t>
            </a:r>
            <a:r>
              <a:rPr lang="fr-FR" b="1" dirty="0"/>
              <a:t> </a:t>
            </a:r>
            <a:r>
              <a:rPr lang="fr-FR" b="1" dirty="0" err="1"/>
              <a:t>Patrzalek</a:t>
            </a:r>
            <a:r>
              <a:rPr lang="fr-FR" b="1" dirty="0"/>
              <a:t> - </a:t>
            </a:r>
            <a:r>
              <a:rPr lang="fr-FR" b="1" dirty="0" err="1"/>
              <a:t>Asturias</a:t>
            </a:r>
            <a:r>
              <a:rPr lang="fr-FR" b="1" dirty="0"/>
              <a:t> (Isaac </a:t>
            </a:r>
            <a:r>
              <a:rPr lang="fr-FR" b="1" dirty="0" err="1"/>
              <a:t>Albeniz</a:t>
            </a:r>
            <a:r>
              <a:rPr lang="fr-FR" b="1" dirty="0"/>
              <a:t>) - Solo </a:t>
            </a:r>
            <a:r>
              <a:rPr lang="fr-FR" b="1" dirty="0" err="1"/>
              <a:t>Acoustic</a:t>
            </a:r>
            <a:r>
              <a:rPr lang="fr-FR" b="1" dirty="0"/>
              <a:t> Guitar</a:t>
            </a:r>
            <a:endParaRPr lang="fr-FR" dirty="0"/>
          </a:p>
        </p:txBody>
      </p:sp>
    </p:spTree>
    <p:extLst>
      <p:ext uri="{BB962C8B-B14F-4D97-AF65-F5344CB8AC3E}">
        <p14:creationId xmlns:p14="http://schemas.microsoft.com/office/powerpoint/2010/main" val="31909121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TM10001105[[fn=Cadrage]]</Template>
  <TotalTime>0</TotalTime>
  <Words>669</Words>
  <Application>Microsoft Office PowerPoint</Application>
  <PresentationFormat>Grand écran</PresentationFormat>
  <Paragraphs>17</Paragraphs>
  <Slides>26</Slides>
  <Notes>0</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26</vt:i4>
      </vt:variant>
    </vt:vector>
  </HeadingPairs>
  <TitlesOfParts>
    <vt:vector size="34" baseType="lpstr">
      <vt:lpstr>Arial</vt:lpstr>
      <vt:lpstr>Bradley Hand ITC</vt:lpstr>
      <vt:lpstr>Franklin Gothic Book</vt:lpstr>
      <vt:lpstr>inherit</vt:lpstr>
      <vt:lpstr>Montserrat</vt:lpstr>
      <vt:lpstr>Open Sans</vt:lpstr>
      <vt:lpstr>Tahoma</vt:lpstr>
      <vt:lpstr>Crop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PC</cp:lastModifiedBy>
  <cp:revision>9</cp:revision>
  <dcterms:created xsi:type="dcterms:W3CDTF">2019-06-19T14:44:59Z</dcterms:created>
  <dcterms:modified xsi:type="dcterms:W3CDTF">2023-09-12T18:26:47Z</dcterms:modified>
</cp:coreProperties>
</file>