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2" r:id="rId3"/>
    <p:sldId id="270" r:id="rId4"/>
    <p:sldId id="278" r:id="rId5"/>
    <p:sldId id="271" r:id="rId6"/>
    <p:sldId id="269" r:id="rId7"/>
    <p:sldId id="268" r:id="rId8"/>
    <p:sldId id="267" r:id="rId9"/>
    <p:sldId id="266" r:id="rId10"/>
    <p:sldId id="265" r:id="rId11"/>
    <p:sldId id="264" r:id="rId12"/>
    <p:sldId id="263" r:id="rId13"/>
    <p:sldId id="262" r:id="rId14"/>
    <p:sldId id="280" r:id="rId15"/>
    <p:sldId id="281" r:id="rId16"/>
    <p:sldId id="279" r:id="rId17"/>
    <p:sldId id="277" r:id="rId18"/>
    <p:sldId id="261" r:id="rId19"/>
    <p:sldId id="273" r:id="rId20"/>
    <p:sldId id="276" r:id="rId21"/>
    <p:sldId id="275" r:id="rId22"/>
    <p:sldId id="274" r:id="rId23"/>
    <p:sldId id="260" r:id="rId24"/>
    <p:sldId id="259" r:id="rId25"/>
    <p:sldId id="258" r:id="rId26"/>
    <p:sldId id="257" r:id="rId27"/>
    <p:sldId id="282" r:id="rId28"/>
    <p:sldId id="283" r:id="rId29"/>
    <p:sldId id="284" r:id="rId30"/>
    <p:sldId id="285" r:id="rId31"/>
    <p:sldId id="286" r:id="rId32"/>
    <p:sldId id="287" r:id="rId33"/>
    <p:sldId id="288" r:id="rId3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YQoJ9IP5l7Yhe4o22NvC2g==" hashData="RDfpR2N7ZubSNhrmNwHPSKFOy7rAGppjvk5f3GH3eFEWj6G+SyY9iA48vGl0ls505IV/ebQaypjqw149Uq/71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DCE3EAE-3DB3-448B-97A2-16A403BCE66A}" v="109" dt="2023-09-03T05:06:40.64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7" autoAdjust="0"/>
    <p:restoredTop sz="94660"/>
  </p:normalViewPr>
  <p:slideViewPr>
    <p:cSldViewPr snapToGrid="0">
      <p:cViewPr varScale="1">
        <p:scale>
          <a:sx n="94" d="100"/>
          <a:sy n="94" d="100"/>
        </p:scale>
        <p:origin x="66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microsoft.com/office/2015/10/relationships/revisionInfo" Target="revisionInfo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20CA7D1-337A-30A1-AB8F-416C62D3C68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73BE625C-6725-2179-F203-C6786F027E6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FAD2678-B87A-6843-45DD-3B5B34E0FE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84455-D6E6-404B-929E-283954A1C7BA}" type="datetimeFigureOut">
              <a:rPr lang="fr-FR" smtClean="0"/>
              <a:t>03/09/2023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4201728-8C67-31D4-DBC4-93B026C079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1C59138-E382-B74E-7439-C01EA0D1DD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C9B0B-66A4-46E7-A33E-FDD5D8AD3A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3727935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12000">
        <p159:morph option="byObject"/>
      </p:transition>
    </mc:Choice>
    <mc:Fallback>
      <p:transition spd="slow" advClick="0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881CD3-CC94-0186-0826-B69ABE565B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9A4F0DD-A45E-453B-A3BE-20F5E98FF5E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84794ED-2D70-F508-83FD-93C31B0AFC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84455-D6E6-404B-929E-283954A1C7BA}" type="datetimeFigureOut">
              <a:rPr lang="fr-FR" smtClean="0"/>
              <a:t>03/09/2023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61E52FE-64E2-0231-8C0F-61C5D0458C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458D873-3C2A-3591-88CE-5C0F447445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C9B0B-66A4-46E7-A33E-FDD5D8AD3A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828307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12000">
        <p159:morph option="byObject"/>
      </p:transition>
    </mc:Choice>
    <mc:Fallback>
      <p:transition spd="slow" advClick="0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AAAA81C-1977-6475-13E7-734EB1075B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299B4FE-B1BE-2C2D-E1F2-07AD9CA9ED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2DA5609-5B3B-E4BF-3443-8706B59330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84455-D6E6-404B-929E-283954A1C7BA}" type="datetimeFigureOut">
              <a:rPr lang="fr-FR" smtClean="0"/>
              <a:t>03/09/2023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825DE53-B089-30D1-0E35-F311D6F545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39BC07E-FBF0-033F-F09B-EBF155E7C7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C9B0B-66A4-46E7-A33E-FDD5D8AD3A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224892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12000">
        <p159:morph option="byObject"/>
      </p:transition>
    </mc:Choice>
    <mc:Fallback>
      <p:transition spd="slow" advClick="0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A84759B-1165-ED9E-D560-4710ED6A5D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D09AD8E-6FDD-9DC1-70A1-E8A257DC555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B746FEE-0123-A4A5-502F-88764127E75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98717F7-BEEA-0171-5122-378BD71A92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84455-D6E6-404B-929E-283954A1C7BA}" type="datetimeFigureOut">
              <a:rPr lang="fr-FR" smtClean="0"/>
              <a:t>03/09/2023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85362D6-2BA6-E3DF-768A-2B7BF89604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94D59D4-AC46-63C0-1355-AF79FBAE94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C9B0B-66A4-46E7-A33E-FDD5D8AD3A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4796181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12000">
        <p159:morph option="byObject"/>
      </p:transition>
    </mc:Choice>
    <mc:Fallback>
      <p:transition spd="slow" advClick="0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955B756-3F75-D641-55B2-668D2D8F92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93AD277-4998-654F-BD3F-2C65A91032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A4FDC894-D46B-0EBA-D247-2BE98F2ECA8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CD8C0FB3-14F6-732B-4573-E8D40E82E44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84F5F8B-703A-1274-BF43-55F96A1551D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11739042-CB48-0F55-B098-728BE65ED1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84455-D6E6-404B-929E-283954A1C7BA}" type="datetimeFigureOut">
              <a:rPr lang="fr-FR" smtClean="0"/>
              <a:t>03/09/2023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3F120EAC-4858-60A1-FDE4-F590B69F67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116204C1-0119-89F0-5863-1B3ADB5B58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C9B0B-66A4-46E7-A33E-FDD5D8AD3A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769270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12000">
        <p159:morph option="byObject"/>
      </p:transition>
    </mc:Choice>
    <mc:Fallback>
      <p:transition spd="slow" advClick="0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2FBADB-5410-F1A5-C888-B8D34BEB7F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3C142377-4ED9-8D79-3711-9DED193D4B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84455-D6E6-404B-929E-283954A1C7BA}" type="datetimeFigureOut">
              <a:rPr lang="fr-FR" smtClean="0"/>
              <a:t>03/09/2023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3A8D69B-171C-6DFF-710A-C7D3387AF8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80E3C6A7-CC26-1B18-16D5-DB9B6B9293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C9B0B-66A4-46E7-A33E-FDD5D8AD3A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123110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12000">
        <p159:morph option="byObject"/>
      </p:transition>
    </mc:Choice>
    <mc:Fallback>
      <p:transition spd="slow" advClick="0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62B4D638-EDE0-408C-68FE-8255FC43FC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84455-D6E6-404B-929E-283954A1C7BA}" type="datetimeFigureOut">
              <a:rPr lang="fr-FR" smtClean="0"/>
              <a:t>03/09/2023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F41FF457-5BC9-7712-7229-E69FF699AA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9E29BE71-75AC-7EEE-878F-ED620D5F88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C9B0B-66A4-46E7-A33E-FDD5D8AD3A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617911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12000">
        <p159:morph option="byObject"/>
      </p:transition>
    </mc:Choice>
    <mc:Fallback>
      <p:transition spd="slow" advClick="0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8B046D3-2E34-56F4-89C1-9A7C35E6B4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0857895-AF50-8D72-AC78-0C35D4291A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771CA60E-CC3B-7E50-9E03-DEB160021D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BF4E7A9-553B-D1F3-4BD9-98F4447615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84455-D6E6-404B-929E-283954A1C7BA}" type="datetimeFigureOut">
              <a:rPr lang="fr-FR" smtClean="0"/>
              <a:t>03/09/2023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6839417-4153-E6D7-A0AD-C6C9C778EF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AAE68D9-E434-6288-3A06-EFF05883EE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C9B0B-66A4-46E7-A33E-FDD5D8AD3A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5022241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12000">
        <p159:morph option="byObject"/>
      </p:transition>
    </mc:Choice>
    <mc:Fallback>
      <p:transition spd="slow" advClick="0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EDED472-996A-DAF6-E724-04AE256AF3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45175EDC-FACF-5211-DF5A-5A15CD7C78D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27661AC-7A5A-C89F-01C8-EADDAA7842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C94B6D1-1D5B-8CC3-8A98-B4EF4FD5D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84455-D6E6-404B-929E-283954A1C7BA}" type="datetimeFigureOut">
              <a:rPr lang="fr-FR" smtClean="0"/>
              <a:t>03/09/2023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10F8ECE-CBD0-96A1-D474-7EAAEAF258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B8E7F37-E566-2368-7D6A-00E610E29D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C9B0B-66A4-46E7-A33E-FDD5D8AD3A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7951016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12000">
        <p159:morph option="byObject"/>
      </p:transition>
    </mc:Choice>
    <mc:Fallback>
      <p:transition spd="slow" advClick="0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C0F831D-714D-9C3D-1C97-CF6CCF4505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6848667-19DA-0E3B-9CDD-CADDCA03023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E17F3F0-0B52-68F8-BDED-67C6836CA7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84455-D6E6-404B-929E-283954A1C7BA}" type="datetimeFigureOut">
              <a:rPr lang="fr-FR" smtClean="0"/>
              <a:t>03/09/2023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320ECB7-8555-5D27-C10A-891F37FA88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CF30968-34CF-E00D-03AD-5752B0263E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C9B0B-66A4-46E7-A33E-FDD5D8AD3A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663608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12000">
        <p159:morph option="byObject"/>
      </p:transition>
    </mc:Choice>
    <mc:Fallback>
      <p:transition spd="slow" advClick="0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059367B7-39C5-CCDF-D101-26092A88EB9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3B7FA167-B7DE-910D-31A2-FCB5BD177D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DBA8CFE-34D9-4906-E2BB-A973D06165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84455-D6E6-404B-929E-283954A1C7BA}" type="datetimeFigureOut">
              <a:rPr lang="fr-FR" smtClean="0"/>
              <a:t>03/09/2023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F52E08A-D96B-095B-3C41-5946E11143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BF92226-825E-973F-9531-877406C753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C9B0B-66A4-46E7-A33E-FDD5D8AD3A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7002236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12000">
        <p159:morph option="byObject"/>
      </p:transition>
    </mc:Choice>
    <mc:Fallback>
      <p:transition spd="slow" advClick="0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C7625D98-0C39-DC25-6FC9-2445D27760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4D933FC-DE21-FE4E-4701-6E287243D9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8560777-4AB7-71A2-094B-1A2D230DA63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D84455-D6E6-404B-929E-283954A1C7BA}" type="datetimeFigureOut">
              <a:rPr lang="fr-FR" smtClean="0"/>
              <a:t>03/09/2023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E9ACAFF-0FB2-BD21-A327-E1312C7DFD9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C11B0E1-F23F-23E0-E637-22B298FB778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9C9B0B-66A4-46E7-A33E-FDD5D8AD3A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89473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12000">
        <p159:morph option="byObject"/>
      </p:transition>
    </mc:Choice>
    <mc:Fallback>
      <p:transition spd="slow" advClick="0" advTm="12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ontagne, nature, paysage&#10;&#10;Description générée automatiquement">
            <a:extLst>
              <a:ext uri="{FF2B5EF4-FFF2-40B4-BE49-F238E27FC236}">
                <a16:creationId xmlns:a16="http://schemas.microsoft.com/office/drawing/2014/main" id="{4415124B-6E05-CF3B-57C5-3F00B29BEDE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48636" y="636800"/>
            <a:ext cx="9094727" cy="5940000"/>
          </a:xfrm>
          <a:prstGeom prst="rect">
            <a:avLst/>
          </a:prstGeom>
          <a:ln w="63500" cmpd="dbl">
            <a:solidFill>
              <a:srgbClr val="7030A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83503DF-45F7-9BFD-AD07-7B1F79D028AA}"/>
              </a:ext>
            </a:extLst>
          </p:cNvPr>
          <p:cNvSpPr txBox="1"/>
          <p:nvPr/>
        </p:nvSpPr>
        <p:spPr>
          <a:xfrm>
            <a:off x="3860800" y="129665"/>
            <a:ext cx="8636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Lorient Vous Présente Le Vercors 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B5A9B105-76E8-ACF1-8C3B-A4FAB7AB43D4}"/>
              </a:ext>
            </a:extLst>
          </p:cNvPr>
          <p:cNvSpPr txBox="1"/>
          <p:nvPr/>
        </p:nvSpPr>
        <p:spPr>
          <a:xfrm>
            <a:off x="3606800" y="5838136"/>
            <a:ext cx="65278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Foret du Vercors, gorges de la </a:t>
            </a:r>
            <a:r>
              <a:rPr lang="fr-FR" sz="2400" b="1" dirty="0" err="1">
                <a:solidFill>
                  <a:schemeClr val="bg1"/>
                </a:solidFill>
              </a:rPr>
              <a:t>Bourne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708739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12000">
        <p159:morph option="byObject"/>
        <p:sndAc>
          <p:stSnd loop="1">
            <p:snd r:embed="rId2" name="Alain Bashung – La nuit je mens (Live officiel à l’Olympia 2008).wav"/>
          </p:stSnd>
        </p:sndAc>
      </p:transition>
    </mc:Choice>
    <mc:Fallback>
      <p:transition spd="slow" advClick="0" advTm="12000">
        <p:fade/>
        <p:sndAc>
          <p:stSnd loop="1">
            <p:snd r:embed="rId2" name="Alain Bashung – La nuit je mens (Live officiel à l’Olympia 2008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ein air, grotte, sol&#10;&#10;Description générée automatiquement">
            <a:extLst>
              <a:ext uri="{FF2B5EF4-FFF2-40B4-BE49-F238E27FC236}">
                <a16:creationId xmlns:a16="http://schemas.microsoft.com/office/drawing/2014/main" id="{331A94FC-B2CE-6AC5-B49C-9361C6806D8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8961" y="189000"/>
            <a:ext cx="4858477" cy="6480000"/>
          </a:xfrm>
          <a:prstGeom prst="rect">
            <a:avLst/>
          </a:prstGeom>
          <a:ln w="63500" cmpd="dbl">
            <a:solidFill>
              <a:srgbClr val="7030A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E7F8500-95FA-A6DC-66C0-94F2FB8C4761}"/>
              </a:ext>
            </a:extLst>
          </p:cNvPr>
          <p:cNvSpPr txBox="1"/>
          <p:nvPr/>
        </p:nvSpPr>
        <p:spPr>
          <a:xfrm>
            <a:off x="6096000" y="5367071"/>
            <a:ext cx="6096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Falaise calcaire et hêtraie sapinière, la « combe du Bayle » à Villard-de-Lans (Isère)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CF65B31D-D2F5-FFFD-7739-FEBFDFADFBC3}"/>
              </a:ext>
            </a:extLst>
          </p:cNvPr>
          <p:cNvSpPr txBox="1"/>
          <p:nvPr/>
        </p:nvSpPr>
        <p:spPr>
          <a:xfrm>
            <a:off x="5956300" y="787400"/>
            <a:ext cx="60960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massif du Vercors est un massif montagneux des Préalpes, à cheval sur les départements français de l'Isère et de la Drôme, culminant à 2 341 mètres d'altitude au Grand </a:t>
            </a:r>
            <a:r>
              <a:rPr lang="fr-FR" sz="2400" b="1" dirty="0" err="1">
                <a:solidFill>
                  <a:schemeClr val="bg1"/>
                </a:solidFill>
              </a:rPr>
              <a:t>Veymont</a:t>
            </a:r>
            <a:r>
              <a:rPr lang="fr-FR" sz="2400" b="1" dirty="0">
                <a:solidFill>
                  <a:schemeClr val="bg1"/>
                </a:solidFill>
              </a:rPr>
              <a:t>, et constituant une région naturelle</a:t>
            </a:r>
          </a:p>
        </p:txBody>
      </p:sp>
    </p:spTree>
    <p:extLst>
      <p:ext uri="{BB962C8B-B14F-4D97-AF65-F5344CB8AC3E}">
        <p14:creationId xmlns:p14="http://schemas.microsoft.com/office/powerpoint/2010/main" val="57661169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12000">
        <p159:morph option="byObject"/>
      </p:transition>
    </mc:Choice>
    <mc:Fallback>
      <p:transition spd="slow" advClick="0" advTm="12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carte, texte, diagramme&#10;&#10;Description générée automatiquement">
            <a:extLst>
              <a:ext uri="{FF2B5EF4-FFF2-40B4-BE49-F238E27FC236}">
                <a16:creationId xmlns:a16="http://schemas.microsoft.com/office/drawing/2014/main" id="{ED340FAC-AD17-6589-FE50-609BC0AAB41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58228" y="189000"/>
            <a:ext cx="4960764" cy="6480000"/>
          </a:xfrm>
          <a:prstGeom prst="rect">
            <a:avLst/>
          </a:prstGeom>
          <a:ln w="63500" cmpd="dbl">
            <a:solidFill>
              <a:srgbClr val="7030A0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AE21D649-507E-60A3-A8BF-C2435FAC4DA1}"/>
              </a:ext>
            </a:extLst>
          </p:cNvPr>
          <p:cNvSpPr txBox="1"/>
          <p:nvPr/>
        </p:nvSpPr>
        <p:spPr>
          <a:xfrm>
            <a:off x="381000" y="2451100"/>
            <a:ext cx="3327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Principales routes du massif du Vercors.</a:t>
            </a:r>
          </a:p>
        </p:txBody>
      </p:sp>
    </p:spTree>
    <p:extLst>
      <p:ext uri="{BB962C8B-B14F-4D97-AF65-F5344CB8AC3E}">
        <p14:creationId xmlns:p14="http://schemas.microsoft.com/office/powerpoint/2010/main" val="52862029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12000">
        <p159:morph option="byObject"/>
      </p:transition>
    </mc:Choice>
    <mc:Fallback>
      <p:transition spd="slow" advClick="0" advTm="12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carte, diagramme, atlas&#10;&#10;Description générée automatiquement">
            <a:extLst>
              <a:ext uri="{FF2B5EF4-FFF2-40B4-BE49-F238E27FC236}">
                <a16:creationId xmlns:a16="http://schemas.microsoft.com/office/drawing/2014/main" id="{073747DA-3C13-5AED-F285-F9D73106E1F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74957" y="189000"/>
            <a:ext cx="5451103" cy="6480000"/>
          </a:xfrm>
          <a:prstGeom prst="rect">
            <a:avLst/>
          </a:prstGeom>
          <a:ln w="63500" cmpd="dbl">
            <a:solidFill>
              <a:srgbClr val="7030A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873C1D8-2CE1-BB0B-E0FA-05D362CE77C9}"/>
              </a:ext>
            </a:extLst>
          </p:cNvPr>
          <p:cNvSpPr txBox="1"/>
          <p:nvPr/>
        </p:nvSpPr>
        <p:spPr>
          <a:xfrm>
            <a:off x="762000" y="2921000"/>
            <a:ext cx="29972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carte du Vercors</a:t>
            </a:r>
          </a:p>
        </p:txBody>
      </p:sp>
    </p:spTree>
    <p:extLst>
      <p:ext uri="{BB962C8B-B14F-4D97-AF65-F5344CB8AC3E}">
        <p14:creationId xmlns:p14="http://schemas.microsoft.com/office/powerpoint/2010/main" val="327815889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12000">
        <p159:morph option="byObject"/>
      </p:transition>
    </mc:Choice>
    <mc:Fallback>
      <p:transition spd="slow" advClick="0" advTm="12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frastructure, métro, tunnel, ligne&#10;&#10;Description générée automatiquement">
            <a:extLst>
              <a:ext uri="{FF2B5EF4-FFF2-40B4-BE49-F238E27FC236}">
                <a16:creationId xmlns:a16="http://schemas.microsoft.com/office/drawing/2014/main" id="{6BFD16D9-B5D9-E1C6-E948-2CF24414262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6000" y="317500"/>
            <a:ext cx="7920000" cy="5940000"/>
          </a:xfrm>
          <a:prstGeom prst="rect">
            <a:avLst/>
          </a:prstGeom>
          <a:ln w="63500" cmpd="dbl">
            <a:solidFill>
              <a:srgbClr val="7030A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351E53A-229D-8B47-4575-D4B5526ACB21}"/>
              </a:ext>
            </a:extLst>
          </p:cNvPr>
          <p:cNvSpPr txBox="1"/>
          <p:nvPr/>
        </p:nvSpPr>
        <p:spPr>
          <a:xfrm>
            <a:off x="4318000" y="6257500"/>
            <a:ext cx="8686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Tunnel des Grands Goulets</a:t>
            </a:r>
          </a:p>
        </p:txBody>
      </p:sp>
    </p:spTree>
    <p:extLst>
      <p:ext uri="{BB962C8B-B14F-4D97-AF65-F5344CB8AC3E}">
        <p14:creationId xmlns:p14="http://schemas.microsoft.com/office/powerpoint/2010/main" val="313633367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12000">
        <p159:morph option="byObject"/>
      </p:transition>
    </mc:Choice>
    <mc:Fallback>
      <p:transition spd="slow" advClick="0" advTm="12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nature, herbe&#10;&#10;Description générée automatiquement">
            <a:extLst>
              <a:ext uri="{FF2B5EF4-FFF2-40B4-BE49-F238E27FC236}">
                <a16:creationId xmlns:a16="http://schemas.microsoft.com/office/drawing/2014/main" id="{4E246F61-4718-28B3-30D7-847EAE929E9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89912" y="342900"/>
            <a:ext cx="9012176" cy="5940000"/>
          </a:xfrm>
          <a:prstGeom prst="rect">
            <a:avLst/>
          </a:prstGeom>
          <a:ln w="63500" cmpd="dbl">
            <a:solidFill>
              <a:srgbClr val="7030A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32A36E6-AF6F-38E6-9341-EE87F4487D92}"/>
              </a:ext>
            </a:extLst>
          </p:cNvPr>
          <p:cNvSpPr txBox="1"/>
          <p:nvPr/>
        </p:nvSpPr>
        <p:spPr>
          <a:xfrm>
            <a:off x="4828412" y="6003500"/>
            <a:ext cx="935748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Malleval en Vercors</a:t>
            </a:r>
          </a:p>
        </p:txBody>
      </p:sp>
    </p:spTree>
    <p:extLst>
      <p:ext uri="{BB962C8B-B14F-4D97-AF65-F5344CB8AC3E}">
        <p14:creationId xmlns:p14="http://schemas.microsoft.com/office/powerpoint/2010/main" val="358258769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12000">
        <p159:morph option="byObject"/>
      </p:transition>
    </mc:Choice>
    <mc:Fallback>
      <p:transition spd="slow" advClick="0" advTm="12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arbre, nature&#10;&#10;Description générée automatiquement">
            <a:extLst>
              <a:ext uri="{FF2B5EF4-FFF2-40B4-BE49-F238E27FC236}">
                <a16:creationId xmlns:a16="http://schemas.microsoft.com/office/drawing/2014/main" id="{870CD5E8-3123-F840-969E-D4643F4D281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98527" y="302260"/>
            <a:ext cx="7994945" cy="5940000"/>
          </a:xfrm>
          <a:prstGeom prst="rect">
            <a:avLst/>
          </a:prstGeom>
          <a:ln w="63500" cmpd="dbl">
            <a:solidFill>
              <a:srgbClr val="7030A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90FF569-FA16-3995-1B3C-2DC40F05AC62}"/>
              </a:ext>
            </a:extLst>
          </p:cNvPr>
          <p:cNvSpPr txBox="1"/>
          <p:nvPr/>
        </p:nvSpPr>
        <p:spPr>
          <a:xfrm>
            <a:off x="4194027" y="5975560"/>
            <a:ext cx="826467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Autrans-Méaudre-en-Vercors</a:t>
            </a:r>
          </a:p>
        </p:txBody>
      </p:sp>
    </p:spTree>
    <p:extLst>
      <p:ext uri="{BB962C8B-B14F-4D97-AF65-F5344CB8AC3E}">
        <p14:creationId xmlns:p14="http://schemas.microsoft.com/office/powerpoint/2010/main" val="494218306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12000">
        <p159:morph option="byObject"/>
      </p:transition>
    </mc:Choice>
    <mc:Fallback>
      <p:transition spd="slow" advClick="0" advTm="12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ontagne, nature, ciel&#10;&#10;Description générée automatiquement">
            <a:extLst>
              <a:ext uri="{FF2B5EF4-FFF2-40B4-BE49-F238E27FC236}">
                <a16:creationId xmlns:a16="http://schemas.microsoft.com/office/drawing/2014/main" id="{726A4D0D-C4E7-F92E-E3A0-454033DAA8A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3017" y="1125000"/>
            <a:ext cx="11625965" cy="4608000"/>
          </a:xfrm>
          <a:prstGeom prst="rect">
            <a:avLst/>
          </a:prstGeom>
          <a:ln w="63500" cmpd="dbl">
            <a:solidFill>
              <a:srgbClr val="7030A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137E49E-B02B-D4C0-0490-B5626703168F}"/>
              </a:ext>
            </a:extLst>
          </p:cNvPr>
          <p:cNvSpPr txBox="1"/>
          <p:nvPr/>
        </p:nvSpPr>
        <p:spPr>
          <a:xfrm>
            <a:off x="4724400" y="5733000"/>
            <a:ext cx="9740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Combe-Laval (Royans)</a:t>
            </a:r>
          </a:p>
        </p:txBody>
      </p:sp>
    </p:spTree>
    <p:extLst>
      <p:ext uri="{BB962C8B-B14F-4D97-AF65-F5344CB8AC3E}">
        <p14:creationId xmlns:p14="http://schemas.microsoft.com/office/powerpoint/2010/main" val="173522323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12000">
        <p159:morph option="byObject"/>
      </p:transition>
    </mc:Choice>
    <mc:Fallback>
      <p:transition spd="slow" advClick="0" advTm="12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paysage, nature&#10;&#10;Description générée automatiquement">
            <a:extLst>
              <a:ext uri="{FF2B5EF4-FFF2-40B4-BE49-F238E27FC236}">
                <a16:creationId xmlns:a16="http://schemas.microsoft.com/office/drawing/2014/main" id="{353AF4D6-E2FC-E6CF-FA7A-C191BE48BB8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76686" y="304800"/>
            <a:ext cx="8438628" cy="5940000"/>
          </a:xfrm>
          <a:prstGeom prst="rect">
            <a:avLst/>
          </a:prstGeom>
          <a:ln w="63500" cmpd="dbl">
            <a:solidFill>
              <a:srgbClr val="7030A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75E47D3-B38B-A2A4-6A2E-957CBAEF618A}"/>
              </a:ext>
            </a:extLst>
          </p:cNvPr>
          <p:cNvSpPr txBox="1"/>
          <p:nvPr/>
        </p:nvSpPr>
        <p:spPr>
          <a:xfrm>
            <a:off x="5067300" y="6244800"/>
            <a:ext cx="80801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Monastère Léoncel</a:t>
            </a:r>
          </a:p>
        </p:txBody>
      </p:sp>
    </p:spTree>
    <p:extLst>
      <p:ext uri="{BB962C8B-B14F-4D97-AF65-F5344CB8AC3E}">
        <p14:creationId xmlns:p14="http://schemas.microsoft.com/office/powerpoint/2010/main" val="296829263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12000">
        <p159:morph option="byObject"/>
      </p:transition>
    </mc:Choice>
    <mc:Fallback>
      <p:transition spd="slow" advClick="0" advTm="12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paysage, arbre&#10;&#10;Description générée automatiquement">
            <a:extLst>
              <a:ext uri="{FF2B5EF4-FFF2-40B4-BE49-F238E27FC236}">
                <a16:creationId xmlns:a16="http://schemas.microsoft.com/office/drawing/2014/main" id="{04956F69-9D77-4DD3-8ABF-1E868FA613F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54881" y="330200"/>
            <a:ext cx="8882237" cy="5940000"/>
          </a:xfrm>
          <a:prstGeom prst="rect">
            <a:avLst/>
          </a:prstGeom>
          <a:ln w="63500" cmpd="dbl">
            <a:solidFill>
              <a:srgbClr val="7030A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9B22D00-670F-3563-F713-345ADF61A4A1}"/>
              </a:ext>
            </a:extLst>
          </p:cNvPr>
          <p:cNvSpPr txBox="1"/>
          <p:nvPr/>
        </p:nvSpPr>
        <p:spPr>
          <a:xfrm>
            <a:off x="1492250" y="6257500"/>
            <a:ext cx="97726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</a:rPr>
              <a:t> </a:t>
            </a:r>
            <a:r>
              <a:rPr lang="fr-FR" sz="2400" b="1" dirty="0">
                <a:solidFill>
                  <a:schemeClr val="bg1"/>
                </a:solidFill>
              </a:rPr>
              <a:t>La station de Font d'</a:t>
            </a:r>
            <a:r>
              <a:rPr lang="fr-FR" sz="2400" b="1" dirty="0" err="1">
                <a:solidFill>
                  <a:schemeClr val="bg1"/>
                </a:solidFill>
              </a:rPr>
              <a:t>Urle</a:t>
            </a:r>
            <a:r>
              <a:rPr lang="fr-FR" sz="2400" b="1" dirty="0">
                <a:solidFill>
                  <a:schemeClr val="bg1"/>
                </a:solidFill>
              </a:rPr>
              <a:t> et son plateau, pris depuis la tête de la Baume</a:t>
            </a:r>
          </a:p>
        </p:txBody>
      </p:sp>
    </p:spTree>
    <p:extLst>
      <p:ext uri="{BB962C8B-B14F-4D97-AF65-F5344CB8AC3E}">
        <p14:creationId xmlns:p14="http://schemas.microsoft.com/office/powerpoint/2010/main" val="81959604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12000">
        <p159:morph option="byObject"/>
      </p:transition>
    </mc:Choice>
    <mc:Fallback>
      <p:transition spd="slow" advClick="0" advTm="12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arbre, région sauvage&#10;&#10;Description générée automatiquement">
            <a:extLst>
              <a:ext uri="{FF2B5EF4-FFF2-40B4-BE49-F238E27FC236}">
                <a16:creationId xmlns:a16="http://schemas.microsoft.com/office/drawing/2014/main" id="{5281B3A9-DDA3-4415-3ABB-11733A9FD86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39258" y="279400"/>
            <a:ext cx="8913484" cy="5940000"/>
          </a:xfrm>
          <a:prstGeom prst="rect">
            <a:avLst/>
          </a:prstGeom>
          <a:ln w="63500" cmpd="dbl">
            <a:solidFill>
              <a:srgbClr val="7030A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AFA43E5-95DE-F692-11FB-A6EA3588C206}"/>
              </a:ext>
            </a:extLst>
          </p:cNvPr>
          <p:cNvSpPr txBox="1"/>
          <p:nvPr/>
        </p:nvSpPr>
        <p:spPr>
          <a:xfrm>
            <a:off x="4127500" y="6219400"/>
            <a:ext cx="8610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Château-Julien (Villard-de-Lans)</a:t>
            </a:r>
          </a:p>
        </p:txBody>
      </p:sp>
    </p:spTree>
    <p:extLst>
      <p:ext uri="{BB962C8B-B14F-4D97-AF65-F5344CB8AC3E}">
        <p14:creationId xmlns:p14="http://schemas.microsoft.com/office/powerpoint/2010/main" val="1531234691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12000">
        <p159:morph option="byObject"/>
      </p:transition>
    </mc:Choice>
    <mc:Fallback>
      <p:transition spd="slow" advClick="0" advTm="12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paysage&#10;&#10;Description générée automatiquement">
            <a:extLst>
              <a:ext uri="{FF2B5EF4-FFF2-40B4-BE49-F238E27FC236}">
                <a16:creationId xmlns:a16="http://schemas.microsoft.com/office/drawing/2014/main" id="{F0386D6F-DC0D-BC6F-3004-EA368F74C06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9440" y="459000"/>
            <a:ext cx="9205520" cy="5940000"/>
          </a:xfrm>
          <a:prstGeom prst="rect">
            <a:avLst/>
          </a:prstGeom>
          <a:ln w="63500" cmpd="dbl">
            <a:solidFill>
              <a:srgbClr val="7030A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193E622-72E0-AEED-7649-4219A4D1C02C}"/>
              </a:ext>
            </a:extLst>
          </p:cNvPr>
          <p:cNvSpPr txBox="1"/>
          <p:nvPr/>
        </p:nvSpPr>
        <p:spPr>
          <a:xfrm>
            <a:off x="9684740" y="612844"/>
            <a:ext cx="253266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Gresse-en-Vercors (Isère, France) -</a:t>
            </a:r>
          </a:p>
          <a:p>
            <a:r>
              <a:rPr lang="fr-FR" sz="2000" b="1" dirty="0">
                <a:solidFill>
                  <a:schemeClr val="bg1"/>
                </a:solidFill>
              </a:rPr>
              <a:t>Pendant la montée au Pas du </a:t>
            </a:r>
            <a:r>
              <a:rPr lang="fr-FR" sz="2000" b="1" dirty="0" err="1">
                <a:solidFill>
                  <a:schemeClr val="bg1"/>
                </a:solidFill>
              </a:rPr>
              <a:t>Serpaton</a:t>
            </a:r>
            <a:r>
              <a:rPr lang="fr-FR" sz="2000" b="1" dirty="0">
                <a:solidFill>
                  <a:schemeClr val="bg1"/>
                </a:solidFill>
              </a:rPr>
              <a:t> , vue vers l'Ouest sur la crête rocheuse dominant la vallée de la </a:t>
            </a:r>
            <a:r>
              <a:rPr lang="fr-FR" sz="2000" b="1" dirty="0" err="1">
                <a:solidFill>
                  <a:schemeClr val="bg1"/>
                </a:solidFill>
              </a:rPr>
              <a:t>Gresse</a:t>
            </a:r>
            <a:r>
              <a:rPr lang="fr-FR" sz="2000" b="1" dirty="0">
                <a:solidFill>
                  <a:schemeClr val="bg1"/>
                </a:solidFill>
              </a:rPr>
              <a:t> et (par le Nord-Ouest) le "village" de </a:t>
            </a:r>
            <a:r>
              <a:rPr lang="fr-FR" sz="2000" b="1" dirty="0" err="1">
                <a:solidFill>
                  <a:schemeClr val="bg1"/>
                </a:solidFill>
              </a:rPr>
              <a:t>Gresse</a:t>
            </a:r>
            <a:r>
              <a:rPr lang="fr-FR" sz="2000" b="1" dirty="0">
                <a:solidFill>
                  <a:schemeClr val="bg1"/>
                </a:solidFill>
              </a:rPr>
              <a:t> lui- même.</a:t>
            </a:r>
          </a:p>
          <a:p>
            <a:r>
              <a:rPr lang="fr-FR" sz="2000" b="1" dirty="0">
                <a:solidFill>
                  <a:schemeClr val="bg1"/>
                </a:solidFill>
              </a:rPr>
              <a:t>On distingue assez bien, avant la ligne du sommet, le Rocher du Palais (à gauche) et le Rocher du Château Vert (à droite) sur leur versant boisé.</a:t>
            </a:r>
          </a:p>
        </p:txBody>
      </p:sp>
    </p:spTree>
    <p:extLst>
      <p:ext uri="{BB962C8B-B14F-4D97-AF65-F5344CB8AC3E}">
        <p14:creationId xmlns:p14="http://schemas.microsoft.com/office/powerpoint/2010/main" val="295128648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12000">
        <p159:morph option="byObject"/>
      </p:transition>
    </mc:Choice>
    <mc:Fallback>
      <p:transition spd="slow" advClick="0" advTm="12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arbre, nature&#10;&#10;Description générée automatiquement">
            <a:extLst>
              <a:ext uri="{FF2B5EF4-FFF2-40B4-BE49-F238E27FC236}">
                <a16:creationId xmlns:a16="http://schemas.microsoft.com/office/drawing/2014/main" id="{323AE795-2009-942A-1C70-195AB7613E1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6000" y="254000"/>
            <a:ext cx="7920000" cy="5940000"/>
          </a:xfrm>
          <a:prstGeom prst="rect">
            <a:avLst/>
          </a:prstGeom>
          <a:ln w="63500" cmpd="dbl">
            <a:solidFill>
              <a:srgbClr val="7030A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DFBB434-D881-0324-7885-8ACEED9AC489}"/>
              </a:ext>
            </a:extLst>
          </p:cNvPr>
          <p:cNvSpPr txBox="1"/>
          <p:nvPr/>
        </p:nvSpPr>
        <p:spPr>
          <a:xfrm>
            <a:off x="4307700" y="6194000"/>
            <a:ext cx="8582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</a:rPr>
              <a:t>: </a:t>
            </a:r>
            <a:r>
              <a:rPr lang="fr-FR" sz="2400" b="1" dirty="0">
                <a:solidFill>
                  <a:schemeClr val="bg1"/>
                </a:solidFill>
              </a:rPr>
              <a:t>La Buffe vue de la Combe</a:t>
            </a:r>
          </a:p>
        </p:txBody>
      </p:sp>
    </p:spTree>
    <p:extLst>
      <p:ext uri="{BB962C8B-B14F-4D97-AF65-F5344CB8AC3E}">
        <p14:creationId xmlns:p14="http://schemas.microsoft.com/office/powerpoint/2010/main" val="234889064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12000">
        <p159:morph option="byObject"/>
      </p:transition>
    </mc:Choice>
    <mc:Fallback>
      <p:transition spd="slow" advClick="0" advTm="12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nature&#10;&#10;Description générée automatiquement">
            <a:extLst>
              <a:ext uri="{FF2B5EF4-FFF2-40B4-BE49-F238E27FC236}">
                <a16:creationId xmlns:a16="http://schemas.microsoft.com/office/drawing/2014/main" id="{003D60EE-8602-B0FB-2125-99E21BBE198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75531" y="317500"/>
            <a:ext cx="8840937" cy="5940000"/>
          </a:xfrm>
          <a:prstGeom prst="rect">
            <a:avLst/>
          </a:prstGeom>
          <a:ln w="63500" cmpd="dbl">
            <a:solidFill>
              <a:srgbClr val="7030A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256AFCE-0DBF-5F1F-AC82-10A2CD7E9DF8}"/>
              </a:ext>
            </a:extLst>
          </p:cNvPr>
          <p:cNvSpPr txBox="1"/>
          <p:nvPr/>
        </p:nvSpPr>
        <p:spPr>
          <a:xfrm>
            <a:off x="4737100" y="6257499"/>
            <a:ext cx="8305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Corrençon-en-Vercors</a:t>
            </a:r>
          </a:p>
        </p:txBody>
      </p:sp>
    </p:spTree>
    <p:extLst>
      <p:ext uri="{BB962C8B-B14F-4D97-AF65-F5344CB8AC3E}">
        <p14:creationId xmlns:p14="http://schemas.microsoft.com/office/powerpoint/2010/main" val="132979074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12000">
        <p159:morph option="byObject"/>
      </p:transition>
    </mc:Choice>
    <mc:Fallback>
      <p:transition spd="slow" advClick="0" advTm="12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nature, nuage&#10;&#10;Description générée automatiquement">
            <a:extLst>
              <a:ext uri="{FF2B5EF4-FFF2-40B4-BE49-F238E27FC236}">
                <a16:creationId xmlns:a16="http://schemas.microsoft.com/office/drawing/2014/main" id="{2E1D43B7-30ED-95C9-478E-09F0EF833AE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27741" y="279908"/>
            <a:ext cx="7936517" cy="5940000"/>
          </a:xfrm>
          <a:prstGeom prst="rect">
            <a:avLst/>
          </a:prstGeom>
          <a:ln w="63500" cmpd="dbl">
            <a:solidFill>
              <a:srgbClr val="7030A0"/>
            </a:solidFill>
          </a:ln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19E6C6D3-AA71-C4F9-0E69-DD3028A6364D}"/>
              </a:ext>
            </a:extLst>
          </p:cNvPr>
          <p:cNvSpPr txBox="1"/>
          <p:nvPr/>
        </p:nvSpPr>
        <p:spPr>
          <a:xfrm>
            <a:off x="4235941" y="5957669"/>
            <a:ext cx="92075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Saint-Nizier-du-Moucherotte</a:t>
            </a:r>
          </a:p>
        </p:txBody>
      </p:sp>
    </p:spTree>
    <p:extLst>
      <p:ext uri="{BB962C8B-B14F-4D97-AF65-F5344CB8AC3E}">
        <p14:creationId xmlns:p14="http://schemas.microsoft.com/office/powerpoint/2010/main" val="305175622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12000">
        <p159:morph option="byObject"/>
      </p:transition>
    </mc:Choice>
    <mc:Fallback>
      <p:transition spd="slow" advClick="0" advTm="12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eige, nature, ciel&#10;&#10;Description générée automatiquement">
            <a:extLst>
              <a:ext uri="{FF2B5EF4-FFF2-40B4-BE49-F238E27FC236}">
                <a16:creationId xmlns:a16="http://schemas.microsoft.com/office/drawing/2014/main" id="{A94A0F5F-8ECF-410C-78CD-CC3826E0F6C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6000" y="266700"/>
            <a:ext cx="7920000" cy="5940000"/>
          </a:xfrm>
          <a:prstGeom prst="rect">
            <a:avLst/>
          </a:prstGeom>
          <a:ln w="63500" cmpd="dbl">
            <a:solidFill>
              <a:srgbClr val="7030A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3B5DFD4-00B4-DC45-20DB-7878F35F3D72}"/>
              </a:ext>
            </a:extLst>
          </p:cNvPr>
          <p:cNvSpPr txBox="1"/>
          <p:nvPr/>
        </p:nvSpPr>
        <p:spPr>
          <a:xfrm>
            <a:off x="1308100" y="6219400"/>
            <a:ext cx="100965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>
                <a:solidFill>
                  <a:schemeClr val="bg1"/>
                </a:solidFill>
              </a:rPr>
              <a:t>Massif du Vercors : La région des Quatre Montagnes, à Villard-de-Lans (38).</a:t>
            </a:r>
          </a:p>
        </p:txBody>
      </p:sp>
    </p:spTree>
    <p:extLst>
      <p:ext uri="{BB962C8B-B14F-4D97-AF65-F5344CB8AC3E}">
        <p14:creationId xmlns:p14="http://schemas.microsoft.com/office/powerpoint/2010/main" val="394572739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12000">
        <p159:morph option="byObject"/>
      </p:transition>
    </mc:Choice>
    <mc:Fallback>
      <p:transition spd="slow" advClick="0" advTm="12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arbre, mammifère&#10;&#10;Description générée automatiquement">
            <a:extLst>
              <a:ext uri="{FF2B5EF4-FFF2-40B4-BE49-F238E27FC236}">
                <a16:creationId xmlns:a16="http://schemas.microsoft.com/office/drawing/2014/main" id="{E1762601-FF22-3C30-9FA4-39A2C921BCF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13800" y="292100"/>
            <a:ext cx="7920000" cy="5940000"/>
          </a:xfrm>
          <a:prstGeom prst="rect">
            <a:avLst/>
          </a:prstGeom>
          <a:ln w="63500" cmpd="dbl">
            <a:solidFill>
              <a:srgbClr val="7030A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6386544-1E4A-AC38-F16E-BFF751BD2F8A}"/>
              </a:ext>
            </a:extLst>
          </p:cNvPr>
          <p:cNvSpPr txBox="1"/>
          <p:nvPr/>
        </p:nvSpPr>
        <p:spPr>
          <a:xfrm>
            <a:off x="2603500" y="5990800"/>
            <a:ext cx="87630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Bouquetin dans le cirque d'</a:t>
            </a:r>
            <a:r>
              <a:rPr lang="fr-FR" sz="2400" b="1" dirty="0" err="1">
                <a:solidFill>
                  <a:schemeClr val="bg1"/>
                </a:solidFill>
              </a:rPr>
              <a:t>Archiane</a:t>
            </a:r>
            <a:r>
              <a:rPr lang="fr-FR" sz="2400" b="1" dirty="0">
                <a:solidFill>
                  <a:schemeClr val="bg1"/>
                </a:solidFill>
              </a:rPr>
              <a:t>, secteur de Glandasse</a:t>
            </a:r>
          </a:p>
        </p:txBody>
      </p:sp>
    </p:spTree>
    <p:extLst>
      <p:ext uri="{BB962C8B-B14F-4D97-AF65-F5344CB8AC3E}">
        <p14:creationId xmlns:p14="http://schemas.microsoft.com/office/powerpoint/2010/main" val="390706777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12000">
        <p159:morph option="byObject"/>
      </p:transition>
    </mc:Choice>
    <mc:Fallback>
      <p:transition spd="slow" advClick="0" advTm="12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nature, arbre&#10;&#10;Description générée automatiquement">
            <a:extLst>
              <a:ext uri="{FF2B5EF4-FFF2-40B4-BE49-F238E27FC236}">
                <a16:creationId xmlns:a16="http://schemas.microsoft.com/office/drawing/2014/main" id="{715FBA67-1577-5891-37B6-B7ACC657A79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6000" y="459000"/>
            <a:ext cx="7920000" cy="5940000"/>
          </a:xfrm>
          <a:prstGeom prst="rect">
            <a:avLst/>
          </a:prstGeom>
          <a:ln w="63500" cmpd="dbl">
            <a:solidFill>
              <a:srgbClr val="7030A0"/>
            </a:solidFill>
          </a:ln>
        </p:spPr>
      </p:pic>
    </p:spTree>
    <p:extLst>
      <p:ext uri="{BB962C8B-B14F-4D97-AF65-F5344CB8AC3E}">
        <p14:creationId xmlns:p14="http://schemas.microsoft.com/office/powerpoint/2010/main" val="153156933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12000">
        <p159:morph option="byObject"/>
      </p:transition>
    </mc:Choice>
    <mc:Fallback>
      <p:transition spd="slow" advClick="0" advTm="12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eige, Relief glaciaire, nature&#10;&#10;Description générée automatiquement">
            <a:extLst>
              <a:ext uri="{FF2B5EF4-FFF2-40B4-BE49-F238E27FC236}">
                <a16:creationId xmlns:a16="http://schemas.microsoft.com/office/drawing/2014/main" id="{20FF2ABB-FBD3-25AD-8C74-33363902140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6000" y="353568"/>
            <a:ext cx="7920000" cy="5940000"/>
          </a:xfrm>
          <a:prstGeom prst="rect">
            <a:avLst/>
          </a:prstGeom>
          <a:ln w="63500" cmpd="dbl">
            <a:solidFill>
              <a:srgbClr val="7030A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3A668A2-5D82-A8D6-718B-6ABEC550A9E0}"/>
              </a:ext>
            </a:extLst>
          </p:cNvPr>
          <p:cNvSpPr txBox="1"/>
          <p:nvPr/>
        </p:nvSpPr>
        <p:spPr>
          <a:xfrm>
            <a:off x="4599800" y="6020209"/>
            <a:ext cx="85447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le mont Aiguille en hiver</a:t>
            </a:r>
          </a:p>
        </p:txBody>
      </p:sp>
    </p:spTree>
    <p:extLst>
      <p:ext uri="{BB962C8B-B14F-4D97-AF65-F5344CB8AC3E}">
        <p14:creationId xmlns:p14="http://schemas.microsoft.com/office/powerpoint/2010/main" val="345330541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12000">
        <p159:morph option="byObject"/>
      </p:transition>
    </mc:Choice>
    <mc:Fallback>
      <p:transition spd="slow" advClick="0" advTm="12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nuage, région montagneuse&#10;&#10;Description générée automatiquement">
            <a:extLst>
              <a:ext uri="{FF2B5EF4-FFF2-40B4-BE49-F238E27FC236}">
                <a16:creationId xmlns:a16="http://schemas.microsoft.com/office/drawing/2014/main" id="{F7BBE1BA-657C-8734-1DBD-02533AC6F3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64336" y="342900"/>
            <a:ext cx="7913549" cy="5940000"/>
          </a:xfrm>
          <a:prstGeom prst="rect">
            <a:avLst/>
          </a:prstGeom>
          <a:ln w="63500" cmpd="dbl">
            <a:solidFill>
              <a:srgbClr val="7030A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06AA121-7E1E-5463-CFF4-4FEEBF76056F}"/>
              </a:ext>
            </a:extLst>
          </p:cNvPr>
          <p:cNvSpPr txBox="1"/>
          <p:nvPr/>
        </p:nvSpPr>
        <p:spPr>
          <a:xfrm>
            <a:off x="3370685" y="6282900"/>
            <a:ext cx="6807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Grenoble vue depuis le </a:t>
            </a:r>
            <a:r>
              <a:rPr lang="fr-FR" sz="2400" b="1" dirty="0" err="1">
                <a:solidFill>
                  <a:schemeClr val="bg1"/>
                </a:solidFill>
              </a:rPr>
              <a:t>Moucherotte</a:t>
            </a:r>
            <a:r>
              <a:rPr lang="fr-FR" sz="2400" b="1" dirty="0">
                <a:solidFill>
                  <a:schemeClr val="bg1"/>
                </a:solidFill>
              </a:rPr>
              <a:t> (1900m)</a:t>
            </a:r>
          </a:p>
        </p:txBody>
      </p:sp>
    </p:spTree>
    <p:extLst>
      <p:ext uri="{BB962C8B-B14F-4D97-AF65-F5344CB8AC3E}">
        <p14:creationId xmlns:p14="http://schemas.microsoft.com/office/powerpoint/2010/main" val="89052172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12000">
        <p159:morph option="byObject"/>
      </p:transition>
    </mc:Choice>
    <mc:Fallback>
      <p:transition spd="slow" advClick="0" advTm="12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herbe, nuage&#10;&#10;Description générée automatiquement">
            <a:extLst>
              <a:ext uri="{FF2B5EF4-FFF2-40B4-BE49-F238E27FC236}">
                <a16:creationId xmlns:a16="http://schemas.microsoft.com/office/drawing/2014/main" id="{32CA96B1-6F14-FB95-E530-C2273BC553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21427" y="315911"/>
            <a:ext cx="8949146" cy="5940000"/>
          </a:xfrm>
          <a:prstGeom prst="rect">
            <a:avLst/>
          </a:prstGeom>
          <a:ln w="63500" cmpd="dbl">
            <a:solidFill>
              <a:srgbClr val="7030A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7155BB0-381A-BDAB-3063-6DE8F373BDD9}"/>
              </a:ext>
            </a:extLst>
          </p:cNvPr>
          <p:cNvSpPr txBox="1"/>
          <p:nvPr/>
        </p:nvSpPr>
        <p:spPr>
          <a:xfrm>
            <a:off x="4521200" y="6255911"/>
            <a:ext cx="7975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Route Dans Le Vercors</a:t>
            </a:r>
          </a:p>
        </p:txBody>
      </p:sp>
    </p:spTree>
    <p:extLst>
      <p:ext uri="{BB962C8B-B14F-4D97-AF65-F5344CB8AC3E}">
        <p14:creationId xmlns:p14="http://schemas.microsoft.com/office/powerpoint/2010/main" val="155196142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12000">
        <p159:morph option="byObject"/>
      </p:transition>
    </mc:Choice>
    <mc:Fallback>
      <p:transition spd="slow" advClick="0" advTm="12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plante, ciel&#10;&#10;Description générée automatiquement">
            <a:extLst>
              <a:ext uri="{FF2B5EF4-FFF2-40B4-BE49-F238E27FC236}">
                <a16:creationId xmlns:a16="http://schemas.microsoft.com/office/drawing/2014/main" id="{6052A8AE-F461-626E-B2BF-608660DF615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27741" y="343408"/>
            <a:ext cx="7936517" cy="5940000"/>
          </a:xfrm>
          <a:prstGeom prst="rect">
            <a:avLst/>
          </a:prstGeom>
          <a:ln w="63500" cmpd="dbl">
            <a:solidFill>
              <a:srgbClr val="7030A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2906340-9EB7-D163-4B89-E1D8D0B1446F}"/>
              </a:ext>
            </a:extLst>
          </p:cNvPr>
          <p:cNvSpPr txBox="1"/>
          <p:nvPr/>
        </p:nvSpPr>
        <p:spPr>
          <a:xfrm>
            <a:off x="2127741" y="6329926"/>
            <a:ext cx="82862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centre village, église et commerces. Corrençon-en-Vercors, Isère</a:t>
            </a:r>
          </a:p>
        </p:txBody>
      </p:sp>
    </p:spTree>
    <p:extLst>
      <p:ext uri="{BB962C8B-B14F-4D97-AF65-F5344CB8AC3E}">
        <p14:creationId xmlns:p14="http://schemas.microsoft.com/office/powerpoint/2010/main" val="225115950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12000">
        <p159:morph option="byObject"/>
      </p:transition>
    </mc:Choice>
    <mc:Fallback>
      <p:transition spd="slow" advClick="0" advTm="12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herbe, nuage&#10;&#10;Description générée automatiquement">
            <a:extLst>
              <a:ext uri="{FF2B5EF4-FFF2-40B4-BE49-F238E27FC236}">
                <a16:creationId xmlns:a16="http://schemas.microsoft.com/office/drawing/2014/main" id="{F13B83DC-698C-0D01-E656-D62B2F343C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6000" y="330200"/>
            <a:ext cx="7920000" cy="5940000"/>
          </a:xfrm>
          <a:prstGeom prst="rect">
            <a:avLst/>
          </a:prstGeom>
          <a:ln w="63500" cmpd="dbl">
            <a:solidFill>
              <a:srgbClr val="7030A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CA7E2F8-9A99-45FA-A32D-23819E941AA3}"/>
              </a:ext>
            </a:extLst>
          </p:cNvPr>
          <p:cNvSpPr txBox="1"/>
          <p:nvPr/>
        </p:nvSpPr>
        <p:spPr>
          <a:xfrm>
            <a:off x="4025900" y="5900868"/>
            <a:ext cx="85217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la vallée de Corrençon-en-Vercors</a:t>
            </a:r>
          </a:p>
        </p:txBody>
      </p:sp>
    </p:spTree>
    <p:extLst>
      <p:ext uri="{BB962C8B-B14F-4D97-AF65-F5344CB8AC3E}">
        <p14:creationId xmlns:p14="http://schemas.microsoft.com/office/powerpoint/2010/main" val="310715020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12000">
        <p159:morph option="byObject"/>
      </p:transition>
    </mc:Choice>
    <mc:Fallback>
      <p:transition spd="slow" advClick="0" advTm="12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plante, route&#10;&#10;Description générée automatiquement">
            <a:extLst>
              <a:ext uri="{FF2B5EF4-FFF2-40B4-BE49-F238E27FC236}">
                <a16:creationId xmlns:a16="http://schemas.microsoft.com/office/drawing/2014/main" id="{FE50FBA5-2500-C46F-129F-78EF504F85F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6000" y="304800"/>
            <a:ext cx="7920000" cy="5940000"/>
          </a:xfrm>
          <a:prstGeom prst="rect">
            <a:avLst/>
          </a:prstGeom>
          <a:ln w="63500" cmpd="dbl">
            <a:solidFill>
              <a:srgbClr val="7030A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C3695AC-724E-FF7D-5B32-F48D83A9B0DA}"/>
              </a:ext>
            </a:extLst>
          </p:cNvPr>
          <p:cNvSpPr txBox="1"/>
          <p:nvPr/>
        </p:nvSpPr>
        <p:spPr>
          <a:xfrm>
            <a:off x="4445000" y="6043136"/>
            <a:ext cx="81915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Le hameau des </a:t>
            </a:r>
            <a:r>
              <a:rPr lang="fr-FR" sz="2400" b="1" dirty="0" err="1">
                <a:solidFill>
                  <a:schemeClr val="bg1"/>
                </a:solidFill>
              </a:rPr>
              <a:t>Bessonet</a:t>
            </a:r>
            <a:r>
              <a:rPr lang="fr-FR" sz="2400" b="1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626184485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12000">
        <p159:morph option="byObject"/>
      </p:transition>
    </mc:Choice>
    <mc:Fallback>
      <p:transition spd="slow" advClick="0" advTm="12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plante, sol&#10;&#10;Description générée automatiquement">
            <a:extLst>
              <a:ext uri="{FF2B5EF4-FFF2-40B4-BE49-F238E27FC236}">
                <a16:creationId xmlns:a16="http://schemas.microsoft.com/office/drawing/2014/main" id="{D0FC2A4C-3744-E3E2-186B-5B5617CAE15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8568" y="189000"/>
            <a:ext cx="5003863" cy="6480000"/>
          </a:xfrm>
          <a:prstGeom prst="rect">
            <a:avLst/>
          </a:prstGeom>
          <a:ln w="63500" cmpd="dbl">
            <a:solidFill>
              <a:srgbClr val="7030A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710C36A-6A49-BAB6-376F-50F6FC7C830E}"/>
              </a:ext>
            </a:extLst>
          </p:cNvPr>
          <p:cNvSpPr txBox="1"/>
          <p:nvPr/>
        </p:nvSpPr>
        <p:spPr>
          <a:xfrm>
            <a:off x="368300" y="2095500"/>
            <a:ext cx="35560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lieu-dit Fleur du Roy, dans la forêt de Corrençon-en-Vercors, Isère, </a:t>
            </a:r>
            <a:r>
              <a:rPr lang="fr-FR" sz="2400" b="1" dirty="0" err="1">
                <a:solidFill>
                  <a:schemeClr val="bg1"/>
                </a:solidFill>
              </a:rPr>
              <a:t>AuRa</a:t>
            </a:r>
            <a:r>
              <a:rPr lang="fr-FR" sz="2400" b="1" dirty="0">
                <a:solidFill>
                  <a:schemeClr val="bg1"/>
                </a:solidFill>
              </a:rPr>
              <a:t>, France. Anciennement limité par les naissances féodaux, dont la pierre marquée d'une fleur de lys</a:t>
            </a:r>
            <a:r>
              <a:rPr lang="fr-FR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2895360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12000">
        <p159:morph option="byObject"/>
      </p:transition>
    </mc:Choice>
    <mc:Fallback>
      <p:transition spd="slow" advClick="0" advTm="12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eige, station de ski, hiver&#10;&#10;Description générée automatiquement">
            <a:extLst>
              <a:ext uri="{FF2B5EF4-FFF2-40B4-BE49-F238E27FC236}">
                <a16:creationId xmlns:a16="http://schemas.microsoft.com/office/drawing/2014/main" id="{24505791-5523-33AF-EF1C-6718803B62B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35200" y="317500"/>
            <a:ext cx="7920000" cy="5940000"/>
          </a:xfrm>
          <a:prstGeom prst="rect">
            <a:avLst/>
          </a:prstGeom>
          <a:ln w="63500" cmpd="dbl">
            <a:solidFill>
              <a:srgbClr val="7030A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36333B8-ECFF-912A-3D5C-4031CBE3CDD4}"/>
              </a:ext>
            </a:extLst>
          </p:cNvPr>
          <p:cNvSpPr txBox="1"/>
          <p:nvPr/>
        </p:nvSpPr>
        <p:spPr>
          <a:xfrm>
            <a:off x="1020800" y="6257500"/>
            <a:ext cx="119713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</a:rPr>
              <a:t>: </a:t>
            </a:r>
            <a:r>
              <a:rPr lang="fr-FR" sz="2400" b="1" dirty="0">
                <a:solidFill>
                  <a:schemeClr val="bg1"/>
                </a:solidFill>
              </a:rPr>
              <a:t>Espace Villard-</a:t>
            </a:r>
            <a:r>
              <a:rPr lang="fr-FR" sz="2400" b="1" dirty="0" err="1">
                <a:solidFill>
                  <a:schemeClr val="bg1"/>
                </a:solidFill>
              </a:rPr>
              <a:t>Corrençon</a:t>
            </a:r>
            <a:r>
              <a:rPr lang="fr-FR" sz="2400" b="1" dirty="0">
                <a:solidFill>
                  <a:schemeClr val="bg1"/>
                </a:solidFill>
              </a:rPr>
              <a:t> (38) : Le secteur du Clos de la Balme, à 1600 m d'altitude.</a:t>
            </a:r>
          </a:p>
        </p:txBody>
      </p:sp>
    </p:spTree>
    <p:extLst>
      <p:ext uri="{BB962C8B-B14F-4D97-AF65-F5344CB8AC3E}">
        <p14:creationId xmlns:p14="http://schemas.microsoft.com/office/powerpoint/2010/main" val="303719683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12000">
        <p159:morph option="byObject"/>
      </p:transition>
    </mc:Choice>
    <mc:Fallback>
      <p:transition spd="slow" advClick="0" advTm="12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église, bâtiment, ciel&#10;&#10;Description générée automatiquement">
            <a:extLst>
              <a:ext uri="{FF2B5EF4-FFF2-40B4-BE49-F238E27FC236}">
                <a16:creationId xmlns:a16="http://schemas.microsoft.com/office/drawing/2014/main" id="{A1E8F932-027F-FFE5-1C78-93FCEC0F65F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6000" y="292100"/>
            <a:ext cx="7920000" cy="5940000"/>
          </a:xfrm>
          <a:prstGeom prst="rect">
            <a:avLst/>
          </a:prstGeom>
          <a:ln w="63500" cmpd="dbl">
            <a:solidFill>
              <a:srgbClr val="7030A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F620234-1F99-71E4-4703-4FC3E35C1967}"/>
              </a:ext>
            </a:extLst>
          </p:cNvPr>
          <p:cNvSpPr txBox="1"/>
          <p:nvPr/>
        </p:nvSpPr>
        <p:spPr>
          <a:xfrm>
            <a:off x="3733800" y="6232100"/>
            <a:ext cx="92583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église Saint-Bonnet de Villard-de-Lans</a:t>
            </a:r>
          </a:p>
        </p:txBody>
      </p:sp>
    </p:spTree>
    <p:extLst>
      <p:ext uri="{BB962C8B-B14F-4D97-AF65-F5344CB8AC3E}">
        <p14:creationId xmlns:p14="http://schemas.microsoft.com/office/powerpoint/2010/main" val="1129535856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12000">
        <p159:morph option="byObject"/>
      </p:transition>
    </mc:Choice>
    <mc:Fallback>
      <p:transition spd="slow" advClick="0" advTm="12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eige, hiver, gelé&#10;&#10;Description générée automatiquement">
            <a:extLst>
              <a:ext uri="{FF2B5EF4-FFF2-40B4-BE49-F238E27FC236}">
                <a16:creationId xmlns:a16="http://schemas.microsoft.com/office/drawing/2014/main" id="{49F92EAF-6E90-830B-F759-EAC701A8CBF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6000" y="317500"/>
            <a:ext cx="7920000" cy="5940000"/>
          </a:xfrm>
          <a:prstGeom prst="rect">
            <a:avLst/>
          </a:prstGeom>
          <a:ln w="63500" cmpd="dbl">
            <a:solidFill>
              <a:srgbClr val="7030A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E10385F-482F-A306-C1C6-A3A67C2F6FDB}"/>
              </a:ext>
            </a:extLst>
          </p:cNvPr>
          <p:cNvSpPr txBox="1"/>
          <p:nvPr/>
        </p:nvSpPr>
        <p:spPr>
          <a:xfrm>
            <a:off x="2872600" y="6257500"/>
            <a:ext cx="89765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gare aval du télésiège débrayable des Crêtes.</a:t>
            </a:r>
          </a:p>
        </p:txBody>
      </p:sp>
    </p:spTree>
    <p:extLst>
      <p:ext uri="{BB962C8B-B14F-4D97-AF65-F5344CB8AC3E}">
        <p14:creationId xmlns:p14="http://schemas.microsoft.com/office/powerpoint/2010/main" val="263514294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12000">
        <p159:morph option="byObject"/>
      </p:transition>
    </mc:Choice>
    <mc:Fallback>
      <p:transition spd="slow" advClick="0" advTm="12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hiver&#10;&#10;Description générée automatiquement">
            <a:extLst>
              <a:ext uri="{FF2B5EF4-FFF2-40B4-BE49-F238E27FC236}">
                <a16:creationId xmlns:a16="http://schemas.microsoft.com/office/drawing/2014/main" id="{3C8206D3-A619-F5B5-A577-0790E68F5B8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14397" y="254000"/>
            <a:ext cx="7870804" cy="5940000"/>
          </a:xfrm>
          <a:prstGeom prst="rect">
            <a:avLst/>
          </a:prstGeom>
          <a:ln w="63500" cmpd="dbl">
            <a:solidFill>
              <a:srgbClr val="7030A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432ECDC-CC37-D522-E629-3F9585D65991}"/>
              </a:ext>
            </a:extLst>
          </p:cNvPr>
          <p:cNvSpPr txBox="1"/>
          <p:nvPr/>
        </p:nvSpPr>
        <p:spPr>
          <a:xfrm>
            <a:off x="3177997" y="6194000"/>
            <a:ext cx="85187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</a:rPr>
              <a:t> </a:t>
            </a:r>
            <a:r>
              <a:rPr lang="fr-FR" sz="2400" b="1" dirty="0">
                <a:solidFill>
                  <a:schemeClr val="bg1"/>
                </a:solidFill>
              </a:rPr>
              <a:t>Espace Villard-</a:t>
            </a:r>
            <a:r>
              <a:rPr lang="fr-FR" sz="2400" b="1" dirty="0" err="1">
                <a:solidFill>
                  <a:schemeClr val="bg1"/>
                </a:solidFill>
              </a:rPr>
              <a:t>Corrençon</a:t>
            </a:r>
            <a:r>
              <a:rPr lang="fr-FR" sz="2400" b="1" dirty="0">
                <a:solidFill>
                  <a:schemeClr val="bg1"/>
                </a:solidFill>
              </a:rPr>
              <a:t> (38) : La piste rouge Cerf.</a:t>
            </a:r>
          </a:p>
        </p:txBody>
      </p:sp>
    </p:spTree>
    <p:extLst>
      <p:ext uri="{BB962C8B-B14F-4D97-AF65-F5344CB8AC3E}">
        <p14:creationId xmlns:p14="http://schemas.microsoft.com/office/powerpoint/2010/main" val="163922116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12000">
        <p159:morph option="byObject"/>
      </p:transition>
    </mc:Choice>
    <mc:Fallback>
      <p:transition spd="slow" advClick="0" advTm="12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 descr="Une image contenant plein air, ciel, bâtiment, arbre&#10;&#10;Description générée automatiquement">
            <a:extLst>
              <a:ext uri="{FF2B5EF4-FFF2-40B4-BE49-F238E27FC236}">
                <a16:creationId xmlns:a16="http://schemas.microsoft.com/office/drawing/2014/main" id="{239A9946-0AAB-6CD4-D93A-7484D1CB381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6000" y="241300"/>
            <a:ext cx="7920000" cy="5940000"/>
          </a:xfrm>
          <a:prstGeom prst="rect">
            <a:avLst/>
          </a:prstGeom>
          <a:ln w="63500" cmpd="dbl">
            <a:solidFill>
              <a:srgbClr val="7030A0"/>
            </a:solidFill>
          </a:ln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847C3C1C-EDFA-734D-4C44-9D717BE2D607}"/>
              </a:ext>
            </a:extLst>
          </p:cNvPr>
          <p:cNvSpPr txBox="1"/>
          <p:nvPr/>
        </p:nvSpPr>
        <p:spPr>
          <a:xfrm>
            <a:off x="3505200" y="6106467"/>
            <a:ext cx="92583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Aiguille de Villard-de-Lans en mars 2019</a:t>
            </a:r>
          </a:p>
        </p:txBody>
      </p:sp>
    </p:spTree>
    <p:extLst>
      <p:ext uri="{BB962C8B-B14F-4D97-AF65-F5344CB8AC3E}">
        <p14:creationId xmlns:p14="http://schemas.microsoft.com/office/powerpoint/2010/main" val="169946055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12000">
        <p159:morph option="byObject"/>
      </p:transition>
    </mc:Choice>
    <mc:Fallback>
      <p:transition spd="slow" advClick="0" advTm="12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plante&#10;&#10;Description générée automatiquement">
            <a:extLst>
              <a:ext uri="{FF2B5EF4-FFF2-40B4-BE49-F238E27FC236}">
                <a16:creationId xmlns:a16="http://schemas.microsoft.com/office/drawing/2014/main" id="{68DB5455-44A8-8656-257C-68E0C17A26A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9758" y="459000"/>
            <a:ext cx="8913484" cy="5940000"/>
          </a:xfrm>
          <a:prstGeom prst="rect">
            <a:avLst/>
          </a:prstGeom>
          <a:ln w="63500" cmpd="dbl">
            <a:solidFill>
              <a:srgbClr val="7030A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F0764B6-C687-C1C7-6F6E-D5FCAE431C1A}"/>
              </a:ext>
            </a:extLst>
          </p:cNvPr>
          <p:cNvSpPr txBox="1"/>
          <p:nvPr/>
        </p:nvSpPr>
        <p:spPr>
          <a:xfrm>
            <a:off x="9564058" y="976100"/>
            <a:ext cx="2462842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: pavés calcaires de La plaine du Roi , sur la réserve des hauts plateaux du </a:t>
            </a:r>
            <a:r>
              <a:rPr lang="fr-FR" sz="2000" b="1" dirty="0" err="1">
                <a:solidFill>
                  <a:schemeClr val="bg1"/>
                </a:solidFill>
              </a:rPr>
              <a:t>Vercors_Plateau</a:t>
            </a:r>
            <a:r>
              <a:rPr lang="fr-FR" sz="2000" b="1" dirty="0">
                <a:solidFill>
                  <a:schemeClr val="bg1"/>
                </a:solidFill>
              </a:rPr>
              <a:t> . Ces zones de roche nue sont des caractéristiques typiques de haute altitude du Vercors et une géomorphologie typique de nombreuses régions karstiques du monde</a:t>
            </a:r>
            <a:r>
              <a:rPr lang="fr-FR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25184816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12000">
        <p159:morph option="byObject"/>
      </p:transition>
    </mc:Choice>
    <mc:Fallback>
      <p:transition spd="slow" advClick="0" advTm="12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route, arbre&#10;&#10;Description générée automatiquement">
            <a:extLst>
              <a:ext uri="{FF2B5EF4-FFF2-40B4-BE49-F238E27FC236}">
                <a16:creationId xmlns:a16="http://schemas.microsoft.com/office/drawing/2014/main" id="{DAAFCDC4-30EA-E95F-8181-98A44062674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6761" y="189000"/>
            <a:ext cx="4858477" cy="6480000"/>
          </a:xfrm>
          <a:prstGeom prst="rect">
            <a:avLst/>
          </a:prstGeom>
          <a:ln w="63500" cmpd="dbl">
            <a:solidFill>
              <a:srgbClr val="7030A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4EF7817-CB97-3BF9-7518-2410191D9CF8}"/>
              </a:ext>
            </a:extLst>
          </p:cNvPr>
          <p:cNvSpPr txBox="1"/>
          <p:nvPr/>
        </p:nvSpPr>
        <p:spPr>
          <a:xfrm>
            <a:off x="101600" y="2714535"/>
            <a:ext cx="356516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: Gorges de la </a:t>
            </a:r>
            <a:r>
              <a:rPr lang="fr-FR" sz="2400" b="1" dirty="0" err="1">
                <a:solidFill>
                  <a:schemeClr val="bg1"/>
                </a:solidFill>
              </a:rPr>
              <a:t>Bourne</a:t>
            </a:r>
            <a:r>
              <a:rPr lang="fr-FR" sz="2400" b="1" dirty="0">
                <a:solidFill>
                  <a:schemeClr val="bg1"/>
                </a:solidFill>
              </a:rPr>
              <a:t>, Vercors, France. Route D 531</a:t>
            </a:r>
            <a:r>
              <a:rPr lang="fr-FR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765799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12000">
        <p159:morph option="byObject"/>
      </p:transition>
    </mc:Choice>
    <mc:Fallback>
      <p:transition spd="slow" advClick="0" advTm="12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ammifère, plein air, Animal terrestre, chèvre&#10;&#10;Description générée automatiquement">
            <a:extLst>
              <a:ext uri="{FF2B5EF4-FFF2-40B4-BE49-F238E27FC236}">
                <a16:creationId xmlns:a16="http://schemas.microsoft.com/office/drawing/2014/main" id="{7CA14AA6-FD6B-C58D-7C4C-E8A84C7068B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0133" y="549000"/>
            <a:ext cx="7752689" cy="5760000"/>
          </a:xfrm>
          <a:prstGeom prst="rect">
            <a:avLst/>
          </a:prstGeom>
          <a:ln w="63500" cmpd="dbl">
            <a:solidFill>
              <a:srgbClr val="7030A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826D32A-ACAA-7F95-FB81-C6FB9EE00B10}"/>
              </a:ext>
            </a:extLst>
          </p:cNvPr>
          <p:cNvSpPr txBox="1"/>
          <p:nvPr/>
        </p:nvSpPr>
        <p:spPr>
          <a:xfrm>
            <a:off x="642533" y="6309000"/>
            <a:ext cx="79045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Bouquetins des Alpes sur la montagne du Grand </a:t>
            </a:r>
            <a:r>
              <a:rPr lang="fr-FR" sz="2400" b="1" dirty="0" err="1">
                <a:solidFill>
                  <a:schemeClr val="bg1"/>
                </a:solidFill>
              </a:rPr>
              <a:t>Veymont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FB03A89B-4E4E-2269-68D2-32F642616736}"/>
              </a:ext>
            </a:extLst>
          </p:cNvPr>
          <p:cNvSpPr txBox="1"/>
          <p:nvPr/>
        </p:nvSpPr>
        <p:spPr>
          <a:xfrm>
            <a:off x="2032000" y="87334"/>
            <a:ext cx="85471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Lorient Vous A Présenté Le Vercors 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09E1EE79-0ADE-3F8C-D710-A827B25307EC}"/>
              </a:ext>
            </a:extLst>
          </p:cNvPr>
          <p:cNvSpPr txBox="1"/>
          <p:nvPr/>
        </p:nvSpPr>
        <p:spPr>
          <a:xfrm>
            <a:off x="8432800" y="2489200"/>
            <a:ext cx="35306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>
                <a:solidFill>
                  <a:schemeClr val="bg1"/>
                </a:solidFill>
              </a:rPr>
              <a:t>Les Images Et Le Son Du Net </a:t>
            </a:r>
          </a:p>
          <a:p>
            <a:endParaRPr lang="fr-FR" dirty="0">
              <a:solidFill>
                <a:schemeClr val="bg1"/>
              </a:solidFill>
            </a:endParaRPr>
          </a:p>
          <a:p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0DACBEA5-E3F3-3525-4CD0-3D8FAC050067}"/>
              </a:ext>
            </a:extLst>
          </p:cNvPr>
          <p:cNvSpPr txBox="1"/>
          <p:nvPr/>
        </p:nvSpPr>
        <p:spPr>
          <a:xfrm>
            <a:off x="9664700" y="3181697"/>
            <a:ext cx="34163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332762212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12000">
        <p159:morph option="byObject"/>
      </p:transition>
    </mc:Choice>
    <mc:Fallback>
      <p:transition spd="slow" advClick="0" advTm="12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80</TotalTime>
  <Words>426</Words>
  <Application>Microsoft Office PowerPoint</Application>
  <PresentationFormat>Grand écran</PresentationFormat>
  <Paragraphs>50</Paragraphs>
  <Slides>33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33</vt:i4>
      </vt:variant>
    </vt:vector>
  </HeadingPairs>
  <TitlesOfParts>
    <vt:vector size="37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3</cp:revision>
  <dcterms:created xsi:type="dcterms:W3CDTF">2023-09-03T03:15:27Z</dcterms:created>
  <dcterms:modified xsi:type="dcterms:W3CDTF">2023-09-03T05:07:38Z</dcterms:modified>
</cp:coreProperties>
</file>