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3"/>
  </p:notesMasterIdLst>
  <p:handoutMasterIdLst>
    <p:handoutMasterId r:id="rId14"/>
  </p:handoutMasterIdLst>
  <p:sldIdLst>
    <p:sldId id="257" r:id="rId5"/>
    <p:sldId id="389" r:id="rId6"/>
    <p:sldId id="384" r:id="rId7"/>
    <p:sldId id="392" r:id="rId8"/>
    <p:sldId id="393" r:id="rId9"/>
    <p:sldId id="394" r:id="rId10"/>
    <p:sldId id="279" r:id="rId11"/>
    <p:sldId id="321" r:id="rId12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3" autoAdjust="0"/>
    <p:restoredTop sz="93725" autoAdjust="0"/>
  </p:normalViewPr>
  <p:slideViewPr>
    <p:cSldViewPr snapToGrid="0">
      <p:cViewPr varScale="1">
        <p:scale>
          <a:sx n="76" d="100"/>
          <a:sy n="76" d="100"/>
        </p:scale>
        <p:origin x="56" y="36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222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9901395-E085-4F4B-8480-0D4D51470E22}" type="datetime1">
              <a:rPr lang="fr-FR" smtClean="0"/>
              <a:t>02/09/2023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23CDBB5-5B4A-4483-935D-A73935186B4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46A5458-2F44-415F-9D8B-C167BD79D5BC}" type="datetime1">
              <a:rPr lang="fr-FR" smtClean="0"/>
              <a:t>02/09/2023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7CCE34D-CFF1-4FFE-815B-D050E7ED2DF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0A24FE-7EA0-4AB7-A794-AF7E7158E8D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EB27F4A-103A-4702-9921-7D4D4413A207}" type="datetime1">
              <a:rPr lang="fr-FR" smtClean="0"/>
              <a:t>02/09/2023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fr-FR" smtClean="0"/>
              <a:t>3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AE3413-84A0-4925-8CDF-CE6073A5BA1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1B7A8FB-7901-4DF3-B54B-C6EDC2D5EC05}" type="datetime1">
              <a:rPr lang="fr-FR" smtClean="0"/>
              <a:t>02/09/2023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33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fr-FR" smtClean="0"/>
              <a:t>4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AE3413-84A0-4925-8CDF-CE6073A5BA1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1B7A8FB-7901-4DF3-B54B-C6EDC2D5EC05}" type="datetime1">
              <a:rPr lang="fr-FR" smtClean="0"/>
              <a:t>02/09/2023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7183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fr-FR" smtClean="0"/>
              <a:t>5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AE3413-84A0-4925-8CDF-CE6073A5BA1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1B7A8FB-7901-4DF3-B54B-C6EDC2D5EC05}" type="datetime1">
              <a:rPr lang="fr-FR" smtClean="0"/>
              <a:t>02/09/2023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733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fr-FR" smtClean="0"/>
              <a:t>6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AE3413-84A0-4925-8CDF-CE6073A5BA1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1B7A8FB-7901-4DF3-B54B-C6EDC2D5EC05}" type="datetime1">
              <a:rPr lang="fr-FR" smtClean="0"/>
              <a:t>02/09/2023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7714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fr-FR" smtClean="0"/>
              <a:t>8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236834A-611E-4010-A1F3-89B4D2C4A94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A0335CF5-841F-4255-81D4-5576689F16EF}" type="datetime1">
              <a:rPr lang="fr-FR" smtClean="0"/>
              <a:t>02/09/2023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89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fr-FR" sz="4800"/>
              <a:t>3DFloat</a:t>
            </a: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orme libre : Forme 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 rtlCol="0"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u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orme libre : Forme 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fr-FR" dirty="0"/>
            </a:p>
          </p:txBody>
        </p:sp>
        <p:sp>
          <p:nvSpPr>
            <p:cNvPr id="36" name="Forme libre : Forme 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</p:grpSp>
      <p:sp>
        <p:nvSpPr>
          <p:cNvPr id="19" name="Forme libre : Forme 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fr-FR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fr-FR"/>
              <a:t>Modifiez le style du titre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7" name="Espace réservé du contenu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fr-FR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fr-FR"/>
              <a:t>Cliquez pour modifier les styles du texte du masque</a:t>
            </a:r>
          </a:p>
        </p:txBody>
      </p:sp>
      <p:sp>
        <p:nvSpPr>
          <p:cNvPr id="23" name="Espace réservé du contenu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fr-FR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fr-FR"/>
              <a:t>Cliquez pour modifier</a:t>
            </a:r>
          </a:p>
        </p:txBody>
      </p:sp>
      <p:sp>
        <p:nvSpPr>
          <p:cNvPr id="21" name="Espace réservé du contenu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Mardi 2 février 20XX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ynthè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fr-FR"/>
              <a:t>Modifiez le style du titre</a:t>
            </a:r>
          </a:p>
        </p:txBody>
      </p:sp>
      <p:sp>
        <p:nvSpPr>
          <p:cNvPr id="10" name="Espace réservé d’image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Mardi 2 février 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1" name="Sous-titr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fr-FR">
                <a:solidFill>
                  <a:schemeClr val="tx1">
                    <a:alpha val="60000"/>
                  </a:schemeClr>
                </a:solidFill>
              </a:rPr>
              <a:t>Modifiez le style des sous-titres du masque</a:t>
            </a:r>
            <a:endParaRPr lang="fr-FR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Espace réservé d’image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2" name="Espace réservé d’image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orme libre : Forme 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orme libre : Forme 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</p:grp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Mardi 2 février 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rtlCol="0"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Mardi 2 février 20XX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fr-FR" smtClean="0"/>
              <a:t>‹N°›</a:t>
            </a:fld>
            <a:endParaRPr lang="fr-FR"/>
          </a:p>
        </p:txBody>
      </p:sp>
      <p:sp>
        <p:nvSpPr>
          <p:cNvPr id="19" name="Forme libre : Forme 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orme libre : Forme 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fr-FR" dirty="0"/>
            </a:p>
          </p:txBody>
        </p:sp>
        <p:sp>
          <p:nvSpPr>
            <p:cNvPr id="36" name="Forme libre : Forme 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e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orme libre : Forme 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Mardi 2 février 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Mardi 2 février 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Mardi 2 février 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Exemple de Texte de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rtlCol="0" anchor="b" anchorCtr="0">
            <a:noAutofit/>
          </a:bodyPr>
          <a:lstStyle>
            <a:lvl1pPr>
              <a:defRPr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rtlCol="0" anchor="t" anchorCtr="0">
            <a:noAutofit/>
          </a:bodyPr>
          <a:lstStyle>
            <a:lvl1pPr>
              <a:buNone/>
              <a:defRPr/>
            </a:lvl1pPr>
          </a:lstStyle>
          <a:p>
            <a:pPr rtl="0">
              <a:lnSpc>
                <a:spcPct val="120000"/>
              </a:lnSpc>
            </a:pPr>
            <a:r>
              <a:rPr lang="fr-FR" sz="1600"/>
              <a:t>Cliquer pour ajouter du texte</a:t>
            </a:r>
          </a:p>
        </p:txBody>
      </p:sp>
      <p:sp>
        <p:nvSpPr>
          <p:cNvPr id="17" name="Espace réservé d’image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22" name="Espace réservé d’image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25" name="Espace réservé d’image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Mardi 2 février 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18" name="Espace réservé d’image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19" name="Espace réservé d’image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20" name="Espace réservé d’image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Mardi 2 février 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du contenu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aut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’image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/>
              <a:t>Mardi 2 février 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>
            <a:lvl1pPr>
              <a:defRPr sz="64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fr-FR">
                <a:solidFill>
                  <a:schemeClr val="tx1">
                    <a:alpha val="60000"/>
                  </a:schemeClr>
                </a:solidFill>
              </a:rPr>
              <a:t>Modifiez le style des sous-titres du masque</a:t>
            </a:r>
            <a:endParaRPr lang="fr-FR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aut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’image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rtlCol="0"/>
          <a:lstStyle/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 rtlCol="0"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pPr rtl="0"/>
            <a:r>
              <a:rPr lang="fr-FR">
                <a:solidFill>
                  <a:schemeClr val="tx1">
                    <a:alpha val="60000"/>
                  </a:schemeClr>
                </a:solidFill>
              </a:rPr>
              <a:t>Modifiez le style des sous-titres du masque</a:t>
            </a:r>
            <a:endParaRPr lang="fr-FR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rtlCol="0"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ronologie du tableau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orme libre : Forme 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fr-FR" dirty="0"/>
            </a:lvl1pPr>
          </a:lstStyle>
          <a:p>
            <a:pPr lvl="0" rtl="0">
              <a:lnSpc>
                <a:spcPct val="100000"/>
              </a:lnSpc>
            </a:pPr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 rtlCol="0">
            <a:noAutofit/>
          </a:bodyPr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Mardi 2 février 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rtlCol="0" anchor="b" anchorCtr="0">
            <a:noAutofit/>
          </a:bodyPr>
          <a:lstStyle>
            <a:lvl1pPr>
              <a:defRPr sz="40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orme libre 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10" name="Forme libre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11" name="Forme libre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</p:grpSp>
      <p:sp>
        <p:nvSpPr>
          <p:cNvPr id="12" name="Ovale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/>
          </a:p>
        </p:txBody>
      </p:sp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5" name="Espace réservé d’image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Mardi 2 février 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Exemple de Texte de Pied de page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fr-FR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/>
          </a:p>
        </p:txBody>
      </p:sp>
      <p:sp>
        <p:nvSpPr>
          <p:cNvPr id="40" name="Titr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 rtlCol="0">
            <a:noAutofit/>
          </a:bodyPr>
          <a:lstStyle/>
          <a:p>
            <a:pPr rtl="0"/>
            <a:r>
              <a:rPr lang="fr-FR"/>
              <a:t>Équipe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4" name="Ovale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/>
            </a:p>
          </p:txBody>
        </p:sp>
      </p:grpSp>
      <p:sp>
        <p:nvSpPr>
          <p:cNvPr id="56" name="Espace réservé d’image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57" name="Espace réservé d’image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58" name="Espace réservé d’image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59" name="Espace réservé d’image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63" name="Espace réservé du texte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65" name="Espace réservé du texte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64" name="Espace réservé du texte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67" name="Espace réservé du texte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66" name="Espace réservé du texte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69" name="Espace réservé du texte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fr-FR"/>
              <a:t>Nom</a:t>
            </a:r>
          </a:p>
        </p:txBody>
      </p:sp>
      <p:sp>
        <p:nvSpPr>
          <p:cNvPr id="68" name="Espace réservé du texte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fr-FR"/>
              <a:t>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Mardi 2 février 20XX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Exemple de Texte de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u 2 colonnes (diapositive de comparais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e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/>
          </a:p>
        </p:txBody>
      </p:sp>
      <p:sp>
        <p:nvSpPr>
          <p:cNvPr id="11" name="Rectangle 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fr-FR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fr-FR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Mardi 2 février 20XX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fr-FR"/>
              <a:t>Exemple de Texte de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 rtl="0">
              <a:lnSpc>
                <a:spcPct val="100000"/>
              </a:lnSpc>
            </a:pPr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r>
              <a:rPr lang="fr-FR"/>
              <a:t>Mardi 2 février 20XX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r>
              <a:rPr lang="fr-FR"/>
              <a:t>Exemple de Texte de Pied de page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fld id="{DBA1B0FB-D917-4C8C-928F-313BD683BF39}" type="slidenum">
              <a:rPr lang="fr-FR" smtClean="0"/>
              <a:pPr rt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9414" y="1051551"/>
            <a:ext cx="3565524" cy="2384898"/>
          </a:xfrm>
        </p:spPr>
        <p:txBody>
          <a:bodyPr rtlCol="0" anchor="b" anchorCtr="0">
            <a:normAutofit/>
          </a:bodyPr>
          <a:lstStyle/>
          <a:p>
            <a:pPr rtl="0"/>
            <a:r>
              <a:rPr lang="fr-FR" dirty="0"/>
              <a:t>Week-end à Zermatt</a:t>
            </a:r>
          </a:p>
        </p:txBody>
      </p:sp>
      <p:pic>
        <p:nvPicPr>
          <p:cNvPr id="14" name="Espace réservé d’image 13" descr="Arrière-plan numérique Point de données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452360" cy="6858000"/>
          </a:xfr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 rtlCol="0">
            <a:normAutofit/>
          </a:bodyPr>
          <a:lstStyle/>
          <a:p>
            <a:pPr rtl="0"/>
            <a:r>
              <a:rPr lang="fr-FR" dirty="0"/>
              <a:t>Du 24 au 26 mai 2024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71BED2D-4557-C3EF-A647-B06B0DAB9E9A}"/>
              </a:ext>
            </a:extLst>
          </p:cNvPr>
          <p:cNvSpPr txBox="1">
            <a:spLocks/>
          </p:cNvSpPr>
          <p:nvPr/>
        </p:nvSpPr>
        <p:spPr>
          <a:xfrm>
            <a:off x="141955" y="4420099"/>
            <a:ext cx="6102903" cy="238489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i="1" dirty="0"/>
              <a:t>Fabienne &amp; Laurent</a:t>
            </a:r>
          </a:p>
        </p:txBody>
      </p:sp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rtlCol="0"/>
          <a:lstStyle/>
          <a:p>
            <a:pPr rtl="0"/>
            <a:r>
              <a:rPr lang="fr-FR" dirty="0"/>
              <a:t>Programme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3565525" cy="3415519"/>
          </a:xfrm>
        </p:spPr>
        <p:txBody>
          <a:bodyPr rtlCol="0"/>
          <a:lstStyle/>
          <a:p>
            <a:pPr rtl="0"/>
            <a:r>
              <a:rPr lang="fr-FR" dirty="0"/>
              <a:t>L’hôtel</a:t>
            </a:r>
          </a:p>
          <a:p>
            <a:pPr rtl="0"/>
            <a:r>
              <a:rPr lang="fr-FR" dirty="0"/>
              <a:t>Vendredi 24 mai 2024</a:t>
            </a:r>
          </a:p>
          <a:p>
            <a:pPr rtl="0"/>
            <a:r>
              <a:rPr lang="fr-FR" dirty="0"/>
              <a:t>Samedi 25 mai 2024</a:t>
            </a:r>
          </a:p>
          <a:p>
            <a:pPr rtl="0"/>
            <a:r>
              <a:rPr lang="fr-FR" dirty="0"/>
              <a:t>Dimanche 26 mai 2024</a:t>
            </a:r>
          </a:p>
          <a:p>
            <a:pPr rtl="0"/>
            <a:endParaRPr lang="fr-FR" dirty="0"/>
          </a:p>
          <a:p>
            <a:pPr rtl="0"/>
            <a:endParaRPr lang="fr-FR" dirty="0"/>
          </a:p>
        </p:txBody>
      </p:sp>
      <p:pic>
        <p:nvPicPr>
          <p:cNvPr id="8" name="Espace réservé d’image 7">
            <a:extLst>
              <a:ext uri="{FF2B5EF4-FFF2-40B4-BE49-F238E27FC236}">
                <a16:creationId xmlns:a16="http://schemas.microsoft.com/office/drawing/2014/main" id="{06D2324F-3B7B-45EF-9584-C8EADD2C8C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/>
          <a:stretch/>
        </p:blipFill>
        <p:spPr>
          <a:xfrm>
            <a:off x="3774411" y="2898261"/>
            <a:ext cx="5257800" cy="3486150"/>
          </a:xfrm>
        </p:spPr>
      </p:pic>
      <p:pic>
        <p:nvPicPr>
          <p:cNvPr id="10" name="Espace réservé d’image 9">
            <a:extLst>
              <a:ext uri="{FF2B5EF4-FFF2-40B4-BE49-F238E27FC236}">
                <a16:creationId xmlns:a16="http://schemas.microsoft.com/office/drawing/2014/main" id="{71F862F9-0E8A-4DB9-8083-1C3AA6E5D7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/>
          <a:stretch/>
        </p:blipFill>
        <p:spPr>
          <a:xfrm>
            <a:off x="6096000" y="112118"/>
            <a:ext cx="6096000" cy="3429000"/>
          </a:xfrm>
        </p:spPr>
      </p:pic>
      <p:pic>
        <p:nvPicPr>
          <p:cNvPr id="12" name="Espace réservé d’image 11">
            <a:extLst>
              <a:ext uri="{FF2B5EF4-FFF2-40B4-BE49-F238E27FC236}">
                <a16:creationId xmlns:a16="http://schemas.microsoft.com/office/drawing/2014/main" id="{A63F39B9-0715-40B5-8ECB-9B983F99C6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/>
          <a:stretch/>
        </p:blipFill>
        <p:spPr>
          <a:xfrm>
            <a:off x="9091612" y="3324733"/>
            <a:ext cx="2936876" cy="2936876"/>
          </a:xfrm>
        </p:spPr>
      </p:pic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rtlCol="0"/>
          <a:lstStyle/>
          <a:p>
            <a:pPr rtl="0"/>
            <a:r>
              <a:rPr lang="fr-FR" dirty="0"/>
              <a:t>L’hôtel</a:t>
            </a:r>
          </a:p>
        </p:txBody>
      </p:sp>
      <p:pic>
        <p:nvPicPr>
          <p:cNvPr id="18" name="Espace réservé d’image 17">
            <a:extLst>
              <a:ext uri="{FF2B5EF4-FFF2-40B4-BE49-F238E27FC236}">
                <a16:creationId xmlns:a16="http://schemas.microsoft.com/office/drawing/2014/main" id="{E2536017-F539-430C-A901-70AB81CA61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7255" r="27255"/>
          <a:stretch/>
        </p:blipFill>
        <p:spPr>
          <a:xfrm>
            <a:off x="0" y="0"/>
            <a:ext cx="3054096" cy="3776472"/>
          </a:xfrm>
        </p:spPr>
      </p:pic>
      <p:pic>
        <p:nvPicPr>
          <p:cNvPr id="20" name="Espace réservé d’image 19" descr="Arrière-plan numérique Point de données">
            <a:extLst>
              <a:ext uri="{FF2B5EF4-FFF2-40B4-BE49-F238E27FC236}">
                <a16:creationId xmlns:a16="http://schemas.microsoft.com/office/drawing/2014/main" id="{528A7D8D-1AB5-46C4-93FA-D92C2FD516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3054096" y="0"/>
            <a:ext cx="3054096" cy="3776472"/>
          </a:xfrm>
        </p:spPr>
      </p:pic>
      <p:pic>
        <p:nvPicPr>
          <p:cNvPr id="25" name="Espace réservé d’image 24">
            <a:extLst>
              <a:ext uri="{FF2B5EF4-FFF2-40B4-BE49-F238E27FC236}">
                <a16:creationId xmlns:a16="http://schemas.microsoft.com/office/drawing/2014/main" id="{B7353C46-ACC1-4078-85C2-26B57B0E58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/>
          <a:srcRect l="27255" r="27255"/>
          <a:stretch/>
        </p:blipFill>
        <p:spPr>
          <a:xfrm>
            <a:off x="9137904" y="0"/>
            <a:ext cx="3054096" cy="3776472"/>
          </a:xfr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23" name="Espace réservé d’image 22">
            <a:extLst>
              <a:ext uri="{FF2B5EF4-FFF2-40B4-BE49-F238E27FC236}">
                <a16:creationId xmlns:a16="http://schemas.microsoft.com/office/drawing/2014/main" id="{2B3C4F95-A0FA-45D9-BF43-1C398F65B8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/>
          <a:srcRect l="27255" r="27255"/>
          <a:stretch/>
        </p:blipFill>
        <p:spPr>
          <a:xfrm>
            <a:off x="6083808" y="0"/>
            <a:ext cx="3054096" cy="3776472"/>
          </a:xfrm>
        </p:spPr>
      </p:pic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E5127060-CDBF-435F-9009-A5451CCE30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563" y="4508500"/>
            <a:ext cx="6221412" cy="1563688"/>
          </a:xfrm>
          <a:noFill/>
        </p:spPr>
        <p:txBody>
          <a:bodyPr rtlCol="0">
            <a:normAutofit fontScale="92500" lnSpcReduction="20000"/>
          </a:bodyPr>
          <a:lstStyle/>
          <a:p>
            <a:pPr rtl="0"/>
            <a:r>
              <a:rPr lang="fr-FR" dirty="0"/>
              <a:t>Pour les Talon rien n’est trop bon !</a:t>
            </a:r>
          </a:p>
          <a:p>
            <a:pPr rtl="0"/>
            <a:r>
              <a:rPr lang="fr-FR" dirty="0"/>
              <a:t>Nous vous avons choisi un petit hôtel ****, l’hôtel </a:t>
            </a:r>
            <a:r>
              <a:rPr lang="fr-FR" b="1" dirty="0" err="1"/>
              <a:t>Alpenhof</a:t>
            </a:r>
            <a:r>
              <a:rPr lang="fr-FR" dirty="0"/>
              <a:t>.</a:t>
            </a:r>
          </a:p>
          <a:p>
            <a:pPr rtl="0"/>
            <a:r>
              <a:rPr lang="fr-FR" dirty="0"/>
              <a:t>SPA, restaurant gastronomique, luxe &amp; volupté…</a:t>
            </a:r>
          </a:p>
        </p:txBody>
      </p:sp>
    </p:spTree>
    <p:extLst>
      <p:ext uri="{BB962C8B-B14F-4D97-AF65-F5344CB8AC3E}">
        <p14:creationId xmlns:p14="http://schemas.microsoft.com/office/powerpoint/2010/main" val="2158886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rtlCol="0"/>
          <a:lstStyle/>
          <a:p>
            <a:pPr rtl="0"/>
            <a:r>
              <a:rPr lang="fr-FR" dirty="0"/>
              <a:t>Vendredi 24 mai</a:t>
            </a:r>
            <a:br>
              <a:rPr lang="fr-FR" dirty="0"/>
            </a:br>
            <a:r>
              <a:rPr lang="fr-FR" dirty="0">
                <a:solidFill>
                  <a:schemeClr val="accent5"/>
                </a:solidFill>
              </a:rPr>
              <a:t>Journée RELAX &amp; COCOONING</a:t>
            </a:r>
          </a:p>
        </p:txBody>
      </p:sp>
      <p:pic>
        <p:nvPicPr>
          <p:cNvPr id="18" name="Espace réservé d’image 17">
            <a:extLst>
              <a:ext uri="{FF2B5EF4-FFF2-40B4-BE49-F238E27FC236}">
                <a16:creationId xmlns:a16="http://schemas.microsoft.com/office/drawing/2014/main" id="{E2536017-F539-430C-A901-70AB81CA61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3030" r="23030"/>
          <a:stretch/>
        </p:blipFill>
        <p:spPr>
          <a:xfrm>
            <a:off x="0" y="0"/>
            <a:ext cx="3054096" cy="3776472"/>
          </a:xfrm>
        </p:spPr>
      </p:pic>
      <p:pic>
        <p:nvPicPr>
          <p:cNvPr id="20" name="Espace réservé d’image 19" descr="Arrière-plan numérique Point de données">
            <a:extLst>
              <a:ext uri="{FF2B5EF4-FFF2-40B4-BE49-F238E27FC236}">
                <a16:creationId xmlns:a16="http://schemas.microsoft.com/office/drawing/2014/main" id="{528A7D8D-1AB5-46C4-93FA-D92C2FD516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3054096" y="0"/>
            <a:ext cx="3054096" cy="3776472"/>
          </a:xfrm>
        </p:spPr>
      </p:pic>
      <p:pic>
        <p:nvPicPr>
          <p:cNvPr id="25" name="Espace réservé d’image 24">
            <a:extLst>
              <a:ext uri="{FF2B5EF4-FFF2-40B4-BE49-F238E27FC236}">
                <a16:creationId xmlns:a16="http://schemas.microsoft.com/office/drawing/2014/main" id="{B7353C46-ACC1-4078-85C2-26B57B0E58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/>
          <a:srcRect l="23030" r="23030"/>
          <a:stretch/>
        </p:blipFill>
        <p:spPr>
          <a:xfrm>
            <a:off x="9137904" y="0"/>
            <a:ext cx="3054096" cy="3776472"/>
          </a:xfr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fr-FR" smtClean="0"/>
              <a:pPr rtl="0"/>
              <a:t>4</a:t>
            </a:fld>
            <a:endParaRPr lang="fr-FR"/>
          </a:p>
        </p:txBody>
      </p:sp>
      <p:pic>
        <p:nvPicPr>
          <p:cNvPr id="23" name="Espace réservé d’image 22">
            <a:extLst>
              <a:ext uri="{FF2B5EF4-FFF2-40B4-BE49-F238E27FC236}">
                <a16:creationId xmlns:a16="http://schemas.microsoft.com/office/drawing/2014/main" id="{2B3C4F95-A0FA-45D9-BF43-1C398F65B8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/>
          <a:srcRect l="19673" r="19673"/>
          <a:stretch/>
        </p:blipFill>
        <p:spPr>
          <a:xfrm>
            <a:off x="6083808" y="0"/>
            <a:ext cx="3054096" cy="3776472"/>
          </a:xfrm>
        </p:spPr>
      </p:pic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E5127060-CDBF-435F-9009-A5451CCE30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563" y="4236440"/>
            <a:ext cx="6221412" cy="2270772"/>
          </a:xfrm>
          <a:noFill/>
        </p:spPr>
        <p:txBody>
          <a:bodyPr rtlCol="0">
            <a:normAutofit fontScale="85000" lnSpcReduction="20000"/>
          </a:bodyPr>
          <a:lstStyle/>
          <a:p>
            <a:pPr rtl="0"/>
            <a:r>
              <a:rPr lang="fr-FR" dirty="0"/>
              <a:t>SPA en amoureux avec sauna finlandais, bain de vapeur</a:t>
            </a:r>
          </a:p>
          <a:p>
            <a:pPr rtl="0"/>
            <a:r>
              <a:rPr lang="fr-FR" dirty="0"/>
              <a:t>Bain </a:t>
            </a:r>
            <a:r>
              <a:rPr lang="fr-FR" dirty="0" err="1"/>
              <a:t>Alpienne</a:t>
            </a:r>
            <a:r>
              <a:rPr lang="fr-FR" dirty="0"/>
              <a:t> relax à deux</a:t>
            </a:r>
          </a:p>
          <a:p>
            <a:pPr rtl="0"/>
            <a:r>
              <a:rPr lang="fr-FR" dirty="0"/>
              <a:t>A 16h thé et mignardises</a:t>
            </a:r>
          </a:p>
          <a:p>
            <a:pPr rtl="0"/>
            <a:r>
              <a:rPr lang="fr-FR" dirty="0"/>
              <a:t>Dès 19h30 repas gastro romantique</a:t>
            </a:r>
          </a:p>
          <a:p>
            <a:pPr marL="0" indent="0" rtl="0">
              <a:buNone/>
            </a:pPr>
            <a:r>
              <a:rPr lang="fr-FR" i="1" dirty="0"/>
              <a:t>Le tout sans quitter votre hôtel !</a:t>
            </a:r>
          </a:p>
          <a:p>
            <a:pPr marL="0" indent="0" rtl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4004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rtlCol="0"/>
          <a:lstStyle/>
          <a:p>
            <a:pPr rtl="0"/>
            <a:r>
              <a:rPr lang="fr-FR" dirty="0"/>
              <a:t>Samedi 25 mai</a:t>
            </a:r>
            <a:br>
              <a:rPr lang="fr-FR" dirty="0"/>
            </a:br>
            <a:r>
              <a:rPr lang="fr-FR" dirty="0">
                <a:solidFill>
                  <a:schemeClr val="accent5"/>
                </a:solidFill>
              </a:rPr>
              <a:t>Journée RANDONNEE</a:t>
            </a:r>
          </a:p>
        </p:txBody>
      </p:sp>
      <p:pic>
        <p:nvPicPr>
          <p:cNvPr id="18" name="Espace réservé d’image 17">
            <a:extLst>
              <a:ext uri="{FF2B5EF4-FFF2-40B4-BE49-F238E27FC236}">
                <a16:creationId xmlns:a16="http://schemas.microsoft.com/office/drawing/2014/main" id="{E2536017-F539-430C-A901-70AB81CA61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3092" r="23092"/>
          <a:stretch/>
        </p:blipFill>
        <p:spPr>
          <a:xfrm>
            <a:off x="0" y="0"/>
            <a:ext cx="3054096" cy="3776472"/>
          </a:xfrm>
        </p:spPr>
      </p:pic>
      <p:pic>
        <p:nvPicPr>
          <p:cNvPr id="20" name="Espace réservé d’image 19" descr="Arrière-plan numérique Point de données">
            <a:extLst>
              <a:ext uri="{FF2B5EF4-FFF2-40B4-BE49-F238E27FC236}">
                <a16:creationId xmlns:a16="http://schemas.microsoft.com/office/drawing/2014/main" id="{528A7D8D-1AB5-46C4-93FA-D92C2FD516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3054096" y="0"/>
            <a:ext cx="3054096" cy="3776472"/>
          </a:xfrm>
        </p:spPr>
      </p:pic>
      <p:pic>
        <p:nvPicPr>
          <p:cNvPr id="25" name="Espace réservé d’image 24">
            <a:extLst>
              <a:ext uri="{FF2B5EF4-FFF2-40B4-BE49-F238E27FC236}">
                <a16:creationId xmlns:a16="http://schemas.microsoft.com/office/drawing/2014/main" id="{B7353C46-ACC1-4078-85C2-26B57B0E58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/>
          <a:srcRect t="3690" b="3690"/>
          <a:stretch/>
        </p:blipFill>
        <p:spPr>
          <a:xfrm>
            <a:off x="9137904" y="0"/>
            <a:ext cx="3054096" cy="3776472"/>
          </a:xfr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fr-FR" smtClean="0"/>
              <a:pPr rtl="0"/>
              <a:t>5</a:t>
            </a:fld>
            <a:endParaRPr lang="fr-FR"/>
          </a:p>
        </p:txBody>
      </p:sp>
      <p:pic>
        <p:nvPicPr>
          <p:cNvPr id="23" name="Espace réservé d’image 22">
            <a:extLst>
              <a:ext uri="{FF2B5EF4-FFF2-40B4-BE49-F238E27FC236}">
                <a16:creationId xmlns:a16="http://schemas.microsoft.com/office/drawing/2014/main" id="{2B3C4F95-A0FA-45D9-BF43-1C398F65B8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/>
          <a:srcRect l="19829" r="19829"/>
          <a:stretch/>
        </p:blipFill>
        <p:spPr>
          <a:xfrm>
            <a:off x="6083808" y="0"/>
            <a:ext cx="3054096" cy="3776472"/>
          </a:xfrm>
        </p:spPr>
      </p:pic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E5127060-CDBF-435F-9009-A5451CCE30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563" y="4236440"/>
            <a:ext cx="6221412" cy="2270772"/>
          </a:xfrm>
          <a:noFill/>
        </p:spPr>
        <p:txBody>
          <a:bodyPr rtlCol="0">
            <a:normAutofit/>
          </a:bodyPr>
          <a:lstStyle/>
          <a:p>
            <a:pPr rtl="0"/>
            <a:r>
              <a:rPr lang="fr-FR" dirty="0"/>
              <a:t>Petit-déjeuner buffet « gargantuesque »</a:t>
            </a:r>
          </a:p>
          <a:p>
            <a:pPr rtl="0"/>
            <a:r>
              <a:rPr lang="fr-FR" dirty="0"/>
              <a:t>Télécabine jusqu’à </a:t>
            </a:r>
            <a:r>
              <a:rPr lang="fr-FR" dirty="0" err="1"/>
              <a:t>Findeln</a:t>
            </a:r>
            <a:endParaRPr lang="fr-FR" dirty="0"/>
          </a:p>
          <a:p>
            <a:pPr rtl="0"/>
            <a:r>
              <a:rPr lang="fr-FR" dirty="0"/>
              <a:t>Randonnée de 9 km mais pas de panique le ravitaillement est compris avec pas moins de 6 étapes gourmandes au programme ;-)</a:t>
            </a:r>
          </a:p>
        </p:txBody>
      </p:sp>
    </p:spTree>
    <p:extLst>
      <p:ext uri="{BB962C8B-B14F-4D97-AF65-F5344CB8AC3E}">
        <p14:creationId xmlns:p14="http://schemas.microsoft.com/office/powerpoint/2010/main" val="569167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9" y="4507200"/>
            <a:ext cx="4959146" cy="1562959"/>
          </a:xfrm>
        </p:spPr>
        <p:txBody>
          <a:bodyPr rtlCol="0"/>
          <a:lstStyle/>
          <a:p>
            <a:pPr rtl="0"/>
            <a:r>
              <a:rPr lang="fr-FR" dirty="0"/>
              <a:t>Dimanche 26 mai</a:t>
            </a:r>
            <a:br>
              <a:rPr lang="fr-FR" dirty="0"/>
            </a:br>
            <a:r>
              <a:rPr lang="fr-FR" dirty="0">
                <a:solidFill>
                  <a:schemeClr val="accent5"/>
                </a:solidFill>
              </a:rPr>
              <a:t>BALLADE entre lacs et marmottes</a:t>
            </a:r>
          </a:p>
        </p:txBody>
      </p:sp>
      <p:pic>
        <p:nvPicPr>
          <p:cNvPr id="18" name="Espace réservé d’image 17">
            <a:extLst>
              <a:ext uri="{FF2B5EF4-FFF2-40B4-BE49-F238E27FC236}">
                <a16:creationId xmlns:a16="http://schemas.microsoft.com/office/drawing/2014/main" id="{E2536017-F539-430C-A901-70AB81CA61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3092" r="23092"/>
          <a:stretch/>
        </p:blipFill>
        <p:spPr>
          <a:xfrm>
            <a:off x="0" y="0"/>
            <a:ext cx="3054096" cy="3776472"/>
          </a:xfrm>
        </p:spPr>
      </p:pic>
      <p:pic>
        <p:nvPicPr>
          <p:cNvPr id="20" name="Espace réservé d’image 19" descr="Arrière-plan numérique Point de données">
            <a:extLst>
              <a:ext uri="{FF2B5EF4-FFF2-40B4-BE49-F238E27FC236}">
                <a16:creationId xmlns:a16="http://schemas.microsoft.com/office/drawing/2014/main" id="{528A7D8D-1AB5-46C4-93FA-D92C2FD516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3054096" y="0"/>
            <a:ext cx="3054096" cy="3776472"/>
          </a:xfrm>
        </p:spPr>
      </p:pic>
      <p:pic>
        <p:nvPicPr>
          <p:cNvPr id="25" name="Espace réservé d’image 24">
            <a:extLst>
              <a:ext uri="{FF2B5EF4-FFF2-40B4-BE49-F238E27FC236}">
                <a16:creationId xmlns:a16="http://schemas.microsoft.com/office/drawing/2014/main" id="{B7353C46-ACC1-4078-85C2-26B57B0E58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/>
          <a:srcRect l="28937" r="28937"/>
          <a:stretch/>
        </p:blipFill>
        <p:spPr>
          <a:xfrm>
            <a:off x="9137904" y="0"/>
            <a:ext cx="3054096" cy="3776472"/>
          </a:xfr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fr-FR" smtClean="0"/>
              <a:pPr rtl="0"/>
              <a:t>6</a:t>
            </a:fld>
            <a:endParaRPr lang="fr-FR"/>
          </a:p>
        </p:txBody>
      </p:sp>
      <p:pic>
        <p:nvPicPr>
          <p:cNvPr id="23" name="Espace réservé d’image 22">
            <a:extLst>
              <a:ext uri="{FF2B5EF4-FFF2-40B4-BE49-F238E27FC236}">
                <a16:creationId xmlns:a16="http://schemas.microsoft.com/office/drawing/2014/main" id="{2B3C4F95-A0FA-45D9-BF43-1C398F65B8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/>
          <a:srcRect l="19712" r="19712"/>
          <a:stretch/>
        </p:blipFill>
        <p:spPr>
          <a:xfrm>
            <a:off x="6083808" y="0"/>
            <a:ext cx="3054096" cy="3776472"/>
          </a:xfrm>
        </p:spPr>
      </p:pic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E5127060-CDBF-435F-9009-A5451CCE30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563" y="4236440"/>
            <a:ext cx="6221412" cy="2270772"/>
          </a:xfrm>
          <a:noFill/>
        </p:spPr>
        <p:txBody>
          <a:bodyPr rtlCol="0">
            <a:normAutofit/>
          </a:bodyPr>
          <a:lstStyle/>
          <a:p>
            <a:pPr rtl="0"/>
            <a:r>
              <a:rPr lang="fr-FR" dirty="0"/>
              <a:t>Petit-déjeuner</a:t>
            </a:r>
          </a:p>
          <a:p>
            <a:pPr rtl="0"/>
            <a:r>
              <a:rPr lang="fr-FR" dirty="0"/>
              <a:t>Ballade des 5 lacs. Une promenade de 8 km qui vous permettra de découvrir le Cervin à travers son reflet dans 5 lacs qui jalonnent ce parcours bucolique.</a:t>
            </a:r>
          </a:p>
        </p:txBody>
      </p:sp>
    </p:spTree>
    <p:extLst>
      <p:ext uri="{BB962C8B-B14F-4D97-AF65-F5344CB8AC3E}">
        <p14:creationId xmlns:p14="http://schemas.microsoft.com/office/powerpoint/2010/main" val="3014805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rtlCol="0">
            <a:normAutofit/>
          </a:bodyPr>
          <a:lstStyle/>
          <a:p>
            <a:pPr rtl="0"/>
            <a:r>
              <a:rPr lang="fr-FR" dirty="0"/>
              <a:t>On espère que ce week-end vous plaira</a:t>
            </a:r>
          </a:p>
        </p:txBody>
      </p:sp>
      <p:pic>
        <p:nvPicPr>
          <p:cNvPr id="18" name="Espace réservé d’image 17">
            <a:extLst>
              <a:ext uri="{FF2B5EF4-FFF2-40B4-BE49-F238E27FC236}">
                <a16:creationId xmlns:a16="http://schemas.microsoft.com/office/drawing/2014/main" id="{301557C2-9072-409B-88EC-E8577CEFCA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5263916" y="637008"/>
            <a:ext cx="5132388" cy="5132388"/>
          </a:xfrm>
        </p:spPr>
      </p:pic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1C563B34-DD53-4FB1-B8C2-8914E01C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fr-FR" smtClean="0"/>
              <a:pPr rtl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1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rtlCol="0"/>
          <a:lstStyle/>
          <a:p>
            <a:pPr rtl="0"/>
            <a:r>
              <a:rPr lang="fr-FR" dirty="0"/>
              <a:t>Organisé par :</a:t>
            </a:r>
          </a:p>
        </p:txBody>
      </p:sp>
      <p:pic>
        <p:nvPicPr>
          <p:cNvPr id="16" name="Espace réservé d’image 15" descr="Arrière-plan numérique Point de données">
            <a:extLst>
              <a:ext uri="{FF2B5EF4-FFF2-40B4-BE49-F238E27FC236}">
                <a16:creationId xmlns:a16="http://schemas.microsoft.com/office/drawing/2014/main" id="{361E9ADB-7377-4CF1-9AE4-AEFBDEBEEE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776472"/>
          </a:xfrm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rmAutofit/>
          </a:bodyPr>
          <a:lstStyle/>
          <a:p>
            <a:pPr rtl="0"/>
            <a:r>
              <a:rPr lang="fr-FR" dirty="0"/>
              <a:t>Guylaine, qui se fera un plaisir de vous donner toutes les infos !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rtlCol="0"/>
          <a:lstStyle/>
          <a:p>
            <a:pPr rtl="0"/>
            <a:fld id="{DBA1B0FB-D917-4C8C-928F-313BD683BF39}" type="slidenum">
              <a:rPr lang="fr-FR" smtClean="0"/>
              <a:pPr rtl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561301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4806.tgt.Office_50301108_TF33713516_Win32_OJ112196127.potx" id="{22996B42-D21B-4B21-8A2E-2EFD633A6008}" vid="{A1A70CD2-AB8C-4833-8F02-56C7A9672AB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Conception flottante 3D</Template>
  <TotalTime>0</TotalTime>
  <Words>214</Words>
  <Application>Microsoft Office PowerPoint</Application>
  <PresentationFormat>Grand écran</PresentationFormat>
  <Paragraphs>47</Paragraphs>
  <Slides>8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Gill Sans MT</vt:lpstr>
      <vt:lpstr>Walbaum Display</vt:lpstr>
      <vt:lpstr>3DFloatVTI</vt:lpstr>
      <vt:lpstr>Week-end à Zermatt</vt:lpstr>
      <vt:lpstr>Programme</vt:lpstr>
      <vt:lpstr>L’hôtel</vt:lpstr>
      <vt:lpstr>Vendredi 24 mai Journée RELAX &amp; COCOONING</vt:lpstr>
      <vt:lpstr>Samedi 25 mai Journée RANDONNEE</vt:lpstr>
      <vt:lpstr>Dimanche 26 mai BALLADE entre lacs et marmottes</vt:lpstr>
      <vt:lpstr>On espère que ce week-end vous plaira</vt:lpstr>
      <vt:lpstr>Organisé par 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Week-end à Zermatt</dc:title>
  <dc:creator>Hervé De Nicola</dc:creator>
  <cp:lastModifiedBy>Hervé De Nicola</cp:lastModifiedBy>
  <cp:revision>1</cp:revision>
  <dcterms:created xsi:type="dcterms:W3CDTF">2023-09-02T12:40:21Z</dcterms:created>
  <dcterms:modified xsi:type="dcterms:W3CDTF">2023-09-02T13:23:11Z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